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8" r:id="rId2"/>
    <p:sldId id="259" r:id="rId3"/>
    <p:sldId id="260" r:id="rId4"/>
    <p:sldId id="263" r:id="rId5"/>
    <p:sldId id="264" r:id="rId6"/>
    <p:sldId id="273" r:id="rId7"/>
    <p:sldId id="266" r:id="rId8"/>
    <p:sldId id="279" r:id="rId9"/>
    <p:sldId id="272" r:id="rId10"/>
    <p:sldId id="280" r:id="rId11"/>
    <p:sldId id="282" r:id="rId12"/>
    <p:sldId id="304" r:id="rId13"/>
    <p:sldId id="267" r:id="rId14"/>
    <p:sldId id="268" r:id="rId15"/>
    <p:sldId id="269" r:id="rId16"/>
    <p:sldId id="302" r:id="rId17"/>
    <p:sldId id="270" r:id="rId18"/>
    <p:sldId id="271" r:id="rId19"/>
    <p:sldId id="290" r:id="rId20"/>
    <p:sldId id="291" r:id="rId21"/>
    <p:sldId id="281" r:id="rId22"/>
    <p:sldId id="288" r:id="rId23"/>
    <p:sldId id="287" r:id="rId24"/>
    <p:sldId id="285" r:id="rId25"/>
    <p:sldId id="296" r:id="rId26"/>
    <p:sldId id="286" r:id="rId27"/>
    <p:sldId id="292" r:id="rId28"/>
    <p:sldId id="294" r:id="rId29"/>
    <p:sldId id="293" r:id="rId30"/>
    <p:sldId id="29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1520"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5D4F847-F780-42B6-9099-7AD72194F6F7}" type="datetimeFigureOut">
              <a:rPr lang="en-GB" smtClean="0"/>
              <a:pPr/>
              <a:t>22/06/2020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521C769-01EE-4863-B147-B4C10E25B65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266AA4-F8EE-4393-8BF5-8E606B07F4FB}" type="datetimeFigureOut">
              <a:rPr lang="en-GB" smtClean="0"/>
              <a:pPr/>
              <a:t>22/06/2020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DA86BD-0923-44B7-8262-69A353347A4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016A18A-313B-405B-B0AD-E4F4CFD95A65}"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see G p198 2</a:t>
            </a:r>
            <a:r>
              <a:rPr lang="en-GB" baseline="30000" dirty="0"/>
              <a:t>nd</a:t>
            </a:r>
            <a:r>
              <a:rPr lang="en-GB" dirty="0"/>
              <a:t> </a:t>
            </a:r>
            <a:r>
              <a:rPr lang="en-GB" dirty="0" err="1"/>
              <a:t>col</a:t>
            </a:r>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dirty="0" err="1">
                <a:latin typeface="Arial" pitchFamily="34" charset="0"/>
                <a:cs typeface="Arial" pitchFamily="34" charset="0"/>
              </a:rPr>
              <a:t>Wikman</a:t>
            </a:r>
            <a:r>
              <a:rPr lang="en-GB" altLang="en-US" dirty="0">
                <a:latin typeface="Arial" pitchFamily="34" charset="0"/>
                <a:cs typeface="Arial" pitchFamily="34" charset="0"/>
              </a:rPr>
              <a:t> et al (1998)  - practice. Drive while changing cassette, dialling a phone and tuning radio.</a:t>
            </a:r>
          </a:p>
          <a:p>
            <a:r>
              <a:rPr lang="en-GB" altLang="en-US" dirty="0">
                <a:latin typeface="Arial" pitchFamily="34" charset="0"/>
                <a:cs typeface="Arial" pitchFamily="34" charset="0"/>
              </a:rPr>
              <a:t>Novice – ineffective divided attention (glanced away from the road for longer than 3secs, cars swung to the side). </a:t>
            </a:r>
          </a:p>
          <a:p>
            <a:r>
              <a:rPr lang="en-GB" altLang="en-US" dirty="0">
                <a:latin typeface="Arial" pitchFamily="34" charset="0"/>
                <a:cs typeface="Arial" pitchFamily="34" charset="0"/>
              </a:rPr>
              <a:t>Expert -  effective DA (success with tasks, glancing less than 3secs)</a:t>
            </a:r>
          </a:p>
          <a:p>
            <a:endParaRPr lang="en-GB" sz="800"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b="1" i="0" kern="1200" dirty="0">
                <a:solidFill>
                  <a:schemeClr val="tx1"/>
                </a:solidFill>
                <a:latin typeface="+mn-lt"/>
                <a:ea typeface="+mn-ea"/>
                <a:cs typeface="+mn-cs"/>
              </a:rPr>
              <a:t>Motor Vehicle Collisions: Medical, Psychosocial, and Legal Consequences ...</a:t>
            </a:r>
          </a:p>
          <a:p>
            <a:r>
              <a:rPr lang="en-GB" sz="1200" b="0" i="0" kern="1200" dirty="0">
                <a:solidFill>
                  <a:schemeClr val="tx1"/>
                </a:solidFill>
                <a:latin typeface="+mn-lt"/>
                <a:ea typeface="+mn-ea"/>
                <a:cs typeface="+mn-cs"/>
              </a:rPr>
              <a:t> edited by Melanie P Duckworth, Tony </a:t>
            </a:r>
            <a:r>
              <a:rPr lang="en-GB" sz="1200" b="0" i="0" kern="1200" dirty="0" err="1">
                <a:solidFill>
                  <a:schemeClr val="tx1"/>
                </a:solidFill>
                <a:latin typeface="+mn-lt"/>
                <a:ea typeface="+mn-ea"/>
                <a:cs typeface="+mn-cs"/>
              </a:rPr>
              <a:t>Iezzi</a:t>
            </a:r>
            <a:r>
              <a:rPr lang="en-GB" sz="1200" b="0" i="0" kern="1200" dirty="0">
                <a:solidFill>
                  <a:schemeClr val="tx1"/>
                </a:solidFill>
                <a:latin typeface="+mn-lt"/>
                <a:ea typeface="+mn-ea"/>
                <a:cs typeface="+mn-cs"/>
              </a:rPr>
              <a:t>, William </a:t>
            </a:r>
            <a:r>
              <a:rPr lang="en-GB" sz="1200" b="0" i="0" kern="1200" dirty="0" err="1">
                <a:solidFill>
                  <a:schemeClr val="tx1"/>
                </a:solidFill>
                <a:latin typeface="+mn-lt"/>
                <a:ea typeface="+mn-ea"/>
                <a:cs typeface="+mn-cs"/>
              </a:rPr>
              <a:t>O'Donohue</a:t>
            </a:r>
            <a:endParaRPr lang="en-GB" sz="1200" b="0" i="0" kern="1200" dirty="0">
              <a:solidFill>
                <a:schemeClr val="tx1"/>
              </a:solidFill>
              <a:latin typeface="+mn-lt"/>
              <a:ea typeface="+mn-ea"/>
              <a:cs typeface="+mn-cs"/>
            </a:endParaRPr>
          </a:p>
          <a:p>
            <a:pPr rtl="0"/>
            <a:br>
              <a:rPr lang="en-GB" dirty="0"/>
            </a:br>
            <a:r>
              <a:rPr lang="en-GB" sz="1200" b="1" i="0" kern="1200" dirty="0">
                <a:solidFill>
                  <a:schemeClr val="tx1"/>
                </a:solidFill>
                <a:latin typeface="+mn-lt"/>
                <a:ea typeface="+mn-ea"/>
                <a:cs typeface="+mn-cs"/>
              </a:rPr>
              <a:t>Motor Vehicle Collisions: Medical, Psychosocial, and Legal Consequences ...</a:t>
            </a:r>
          </a:p>
          <a:p>
            <a:r>
              <a:rPr lang="en-GB" sz="1200" b="0" i="0" kern="1200" dirty="0">
                <a:solidFill>
                  <a:schemeClr val="tx1"/>
                </a:solidFill>
                <a:latin typeface="+mn-lt"/>
                <a:ea typeface="+mn-ea"/>
                <a:cs typeface="+mn-cs"/>
              </a:rPr>
              <a:t> edited by Melanie P Duckworth, Tony </a:t>
            </a:r>
            <a:r>
              <a:rPr lang="en-GB" sz="1200" b="0" i="0" kern="1200" dirty="0" err="1">
                <a:solidFill>
                  <a:schemeClr val="tx1"/>
                </a:solidFill>
                <a:latin typeface="+mn-lt"/>
                <a:ea typeface="+mn-ea"/>
                <a:cs typeface="+mn-cs"/>
              </a:rPr>
              <a:t>Iezzi</a:t>
            </a:r>
            <a:r>
              <a:rPr lang="en-GB" sz="1200" b="0" i="0" kern="1200" dirty="0">
                <a:solidFill>
                  <a:schemeClr val="tx1"/>
                </a:solidFill>
                <a:latin typeface="+mn-lt"/>
                <a:ea typeface="+mn-ea"/>
                <a:cs typeface="+mn-cs"/>
              </a:rPr>
              <a:t>, William </a:t>
            </a:r>
            <a:r>
              <a:rPr lang="en-GB" sz="1200" b="0" i="0" kern="1200" dirty="0" err="1">
                <a:solidFill>
                  <a:schemeClr val="tx1"/>
                </a:solidFill>
                <a:latin typeface="+mn-lt"/>
                <a:ea typeface="+mn-ea"/>
                <a:cs typeface="+mn-cs"/>
              </a:rPr>
              <a:t>O'Donohue</a:t>
            </a:r>
            <a:endParaRPr lang="en-GB" sz="1200" b="0" i="0" kern="1200" dirty="0">
              <a:solidFill>
                <a:schemeClr val="tx1"/>
              </a:solidFill>
              <a:latin typeface="+mn-lt"/>
              <a:ea typeface="+mn-ea"/>
              <a:cs typeface="+mn-cs"/>
            </a:endParaRPr>
          </a:p>
          <a:p>
            <a:pPr rtl="0"/>
            <a:br>
              <a:rPr lang="en-GB" dirty="0"/>
            </a:br>
            <a:r>
              <a:rPr lang="en-GB" sz="1200" b="1" i="0" kern="1200" dirty="0">
                <a:solidFill>
                  <a:schemeClr val="tx1"/>
                </a:solidFill>
                <a:latin typeface="+mn-lt"/>
                <a:ea typeface="+mn-ea"/>
                <a:cs typeface="+mn-cs"/>
              </a:rPr>
              <a:t>Motor Vehicle Collisions: Medical, Psychosocial, and Legal Consequences ...</a:t>
            </a:r>
          </a:p>
          <a:p>
            <a:r>
              <a:rPr lang="en-GB" sz="1200" b="0" i="0" kern="1200" dirty="0">
                <a:solidFill>
                  <a:schemeClr val="tx1"/>
                </a:solidFill>
                <a:latin typeface="+mn-lt"/>
                <a:ea typeface="+mn-ea"/>
                <a:cs typeface="+mn-cs"/>
              </a:rPr>
              <a:t> edited by Melanie P Duckworth, Tony </a:t>
            </a:r>
            <a:r>
              <a:rPr lang="en-GB" sz="1200" b="0" i="0" kern="1200" dirty="0" err="1">
                <a:solidFill>
                  <a:schemeClr val="tx1"/>
                </a:solidFill>
                <a:latin typeface="+mn-lt"/>
                <a:ea typeface="+mn-ea"/>
                <a:cs typeface="+mn-cs"/>
              </a:rPr>
              <a:t>Iezzi</a:t>
            </a:r>
            <a:r>
              <a:rPr lang="en-GB" sz="1200" b="0" i="0" kern="1200" dirty="0">
                <a:solidFill>
                  <a:schemeClr val="tx1"/>
                </a:solidFill>
                <a:latin typeface="+mn-lt"/>
                <a:ea typeface="+mn-ea"/>
                <a:cs typeface="+mn-cs"/>
              </a:rPr>
              <a:t>, William </a:t>
            </a:r>
            <a:r>
              <a:rPr lang="en-GB" sz="1200" b="0" i="0" kern="1200" dirty="0" err="1">
                <a:solidFill>
                  <a:schemeClr val="tx1"/>
                </a:solidFill>
                <a:latin typeface="+mn-lt"/>
                <a:ea typeface="+mn-ea"/>
                <a:cs typeface="+mn-cs"/>
              </a:rPr>
              <a:t>O'Donohue</a:t>
            </a:r>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Give example for diff / easy task (e.g. Schneider &amp; </a:t>
            </a:r>
            <a:r>
              <a:rPr lang="en-GB" dirty="0" err="1"/>
              <a:t>Shifrin’s</a:t>
            </a:r>
            <a:r>
              <a:rPr lang="en-GB" dirty="0"/>
              <a:t> (1977) expt.)</a:t>
            </a:r>
          </a:p>
        </p:txBody>
      </p:sp>
      <p:sp>
        <p:nvSpPr>
          <p:cNvPr id="4" name="Slide Number Placeholder 3"/>
          <p:cNvSpPr>
            <a:spLocks noGrp="1"/>
          </p:cNvSpPr>
          <p:nvPr>
            <p:ph type="sldNum" sz="quarter" idx="10"/>
          </p:nvPr>
        </p:nvSpPr>
        <p:spPr/>
        <p:txBody>
          <a:bodyPr/>
          <a:lstStyle/>
          <a:p>
            <a:fld id="{0FDA86BD-0923-44B7-8262-69A353347A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a:noFill/>
          <a:ln/>
        </p:spPr>
        <p:txBody>
          <a:bodyPr/>
          <a:lstStyle/>
          <a:p>
            <a:endParaRPr lang="en-US" altLang="en-US">
              <a:latin typeface="Arial" pitchFamily="34" charset="0"/>
              <a:cs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ED0CF406-9C3F-41E5-BFAC-AE02C2F2F66A}" type="slidenum">
              <a:rPr lang="en-US" altLang="en-US"/>
              <a:pPr/>
              <a:t>16</a:t>
            </a:fld>
            <a:endParaRPr lang="en-US" altLang="en-US"/>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endParaRPr lang="en-US" altLang="en-US" dirty="0">
              <a:latin typeface="Arial" pitchFamily="34" charset="0"/>
              <a:cs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Illusory Conjunction</a:t>
            </a:r>
            <a:r>
              <a:rPr lang="en-GB" baseline="0" dirty="0"/>
              <a:t> occurs if the above coloured shapes are presented very briefly (e.g. 0.2 </a:t>
            </a:r>
            <a:r>
              <a:rPr lang="en-GB" baseline="0" dirty="0" err="1"/>
              <a:t>secs</a:t>
            </a:r>
            <a:r>
              <a:rPr lang="en-GB" baseline="0" dirty="0"/>
              <a:t>), since colour and shape are registered separately.  Participants can report the three shapes and the three colours, but will often misreport the correct colour for the correct shape as a consequence of these primitive features being logged independently (– so forming an Illusory Conjunction)    </a:t>
            </a:r>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Wood</a:t>
            </a:r>
            <a:r>
              <a:rPr lang="en-GB" baseline="0" dirty="0"/>
              <a:t> p. 42, The verbal labels automatically ‘look up’ their representations – “whether you want them to or not” – this interference increases time taken to complete the task of identifying the pictures.</a:t>
            </a:r>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Apart from the control condition, digits were of different colour, of different size and inside different shapes </a:t>
            </a:r>
            <a:endParaRPr lang="en-GB" dirty="0"/>
          </a:p>
        </p:txBody>
      </p:sp>
      <p:sp>
        <p:nvSpPr>
          <p:cNvPr id="4" name="Slide Number Placeholder 3"/>
          <p:cNvSpPr>
            <a:spLocks noGrp="1"/>
          </p:cNvSpPr>
          <p:nvPr>
            <p:ph type="sldNum" sz="quarter" idx="10"/>
          </p:nvPr>
        </p:nvSpPr>
        <p:spPr/>
        <p:txBody>
          <a:bodyPr/>
          <a:lstStyle/>
          <a:p>
            <a:fld id="{0FDA86BD-0923-44B7-8262-69A353347A43}" type="slidenum">
              <a:rPr lang="en-GB" smtClean="0"/>
              <a:pPr/>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FDA86BD-0923-44B7-8262-69A353347A43}" type="slidenum">
              <a:rPr lang="en-GB" smtClean="0"/>
              <a:pPr/>
              <a:t>30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779D8A-F4A9-4ADB-8EB8-5311BD03BDBC}" type="datetimeFigureOut">
              <a:rPr lang="en-GB" smtClean="0"/>
              <a:pPr/>
              <a:t>22/06/2020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ACE612-4920-4F5D-A048-EDC61C03D15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779D8A-F4A9-4ADB-8EB8-5311BD03BDBC}" type="datetimeFigureOut">
              <a:rPr lang="en-GB" smtClean="0"/>
              <a:pPr/>
              <a:t>22/06/2020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ACE612-4920-4F5D-A048-EDC61C03D15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miracosta.edu/home/nvive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google.co.uk/url?sa=i&amp;rct=j&amp;q=&amp;esrc=s&amp;source=images&amp;cd=&amp;cad=rja&amp;uact=8&amp;ved=0CAYQjB1qFQoTCIbfxZrAhckCFQFXFAodcgAGWg&amp;url=http://www.mothergooseberry.com/wordpress/&amp;psig=AFQjCNFFsud-xEKAqMtp3mULfUVxaj0v5Q&amp;ust=144723249959451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google.co.uk/url?sa=i&amp;rct=j&amp;q=&amp;esrc=s&amp;source=images&amp;cd=&amp;cad=rja&amp;uact=8&amp;ved=0CAQQjB1qFQoTCLmQgu22_8gCFcy_FAodBw0Clg&amp;url=https://www.aaafoundation.org/sites/default/files/MeasuringCognitiveDistractions.pdf&amp;psig=AFQjCNE7TiXsDS84rpPz-VAAjxfWiTaFxA&amp;ust=144702342433039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hyperlink" Target="http://www.yellowcog.com/"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google.co.uk/imgres?imgurl=http://2.bp.blogspot.com/_p25edAlk8Xc/TI-aUnP-qzI/AAAAAAAAA-M/aQj6fCDNP_w/s1600/earhorns.jpg&amp;imgrefurl=http://ponderingpastor.blogspot.com/2010/09/paying-attention.html&amp;usg=__mrMuEx6r2FkzthYdSkz2_syFZiU=&amp;h=273&amp;w=409&amp;sz=18&amp;hl=en&amp;start=4&amp;zoom=1&amp;tbnid=_ei4-0wbpruusM:&amp;tbnh=83&amp;tbnw=125&amp;ei=tb-3TtXODJSc8gPynYShAg&amp;prev=/search?q=paying+attention&amp;um=1&amp;hl=en&amp;sa=N&amp;gbv=2&amp;tbm=isch&amp;um=1&amp;itbs=1" TargetMode="External"/><Relationship Id="rId7" Type="http://schemas.openxmlformats.org/officeDocument/2006/relationships/hyperlink" Target="http://www.google.co.uk/imgres?imgurl=http://www.skidmore.edu/~hfoley/PercLabs/images/Popout2.gif&amp;imgrefurl=http://www.skidmore.edu/~hfoley/PercLabs/Shape.htm&amp;usg=__3dfCCgRiJYRdlqbTqgIt1WcYdpQ=&amp;h=360&amp;w=360&amp;sz=10&amp;hl=en&amp;start=1&amp;zoom=1&amp;tbnid=y8Y3YWTfa4Ly-M:&amp;tbnh=121&amp;tbnw=121&amp;ei=H8C3Tv3vBtPW8QPTwN2gDQ&amp;prev=/search?q=treisman+visual+search&amp;um=1&amp;hl=en&amp;sa=N&amp;gbv=2&amp;tbm=isch&amp;um=1&amp;itbs=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hyperlink" Target="http://www.google.co.uk/imgres?imgurl=http://faculty.washington.edu/chudler/gif/stroop.gif&amp;imgrefurl=http://faculty.washington.edu/chudler/sout2.html&amp;usg=__f_6to44zgnYhNrtYIu2BOdDQuLs=&amp;h=351&amp;w=600&amp;sz=7&amp;hl=en&amp;start=3&amp;zoom=1&amp;tbnid=A27OC1Z_D4GVmM:&amp;tbnh=79&amp;tbnw=135&amp;ei=zr-3Tr3DAYTc8QPL-IyDBQ&amp;prev=/search?q=stroop&amp;um=1&amp;hl=en&amp;sa=N&amp;gbv=2&amp;tbm=isch&amp;um=1&amp;itbs=1" TargetMode="Externa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idx="4294967295"/>
          </p:nvPr>
        </p:nvSpPr>
        <p:spPr>
          <a:xfrm>
            <a:off x="539750" y="5300663"/>
            <a:ext cx="8229600" cy="1143000"/>
          </a:xfrm>
        </p:spPr>
        <p:txBody>
          <a:bodyPr/>
          <a:lstStyle/>
          <a:p>
            <a:r>
              <a:rPr lang="en-US" sz="2000"/>
              <a:t>Seeing is Believing: Cognition, Behaviour and the Brain (HPAN4012)</a:t>
            </a:r>
            <a:endParaRPr lang="en-GB" sz="2000" dirty="0"/>
          </a:p>
        </p:txBody>
      </p:sp>
      <p:pic>
        <p:nvPicPr>
          <p:cNvPr id="2051" name="Picture 3" descr="Psychology4a"/>
          <p:cNvPicPr>
            <a:picLocks noChangeAspect="1" noChangeArrowheads="1"/>
          </p:cNvPicPr>
          <p:nvPr/>
        </p:nvPicPr>
        <p:blipFill>
          <a:blip r:embed="rId3" cstate="print"/>
          <a:srcRect/>
          <a:stretch>
            <a:fillRect/>
          </a:stretch>
        </p:blipFill>
        <p:spPr bwMode="auto">
          <a:xfrm>
            <a:off x="3059113" y="1700213"/>
            <a:ext cx="2552700" cy="3267075"/>
          </a:xfrm>
          <a:prstGeom prst="rect">
            <a:avLst/>
          </a:prstGeom>
          <a:noFill/>
          <a:ln w="9525">
            <a:noFill/>
            <a:miter lim="800000"/>
            <a:headEnd/>
            <a:tailEnd/>
          </a:ln>
        </p:spPr>
      </p:pic>
      <p:sp>
        <p:nvSpPr>
          <p:cNvPr id="2052" name="TextBox 5"/>
          <p:cNvSpPr txBox="1">
            <a:spLocks noChangeArrowheads="1"/>
          </p:cNvSpPr>
          <p:nvPr/>
        </p:nvSpPr>
        <p:spPr bwMode="auto">
          <a:xfrm>
            <a:off x="1258888" y="620713"/>
            <a:ext cx="6245225" cy="830262"/>
          </a:xfrm>
          <a:prstGeom prst="rect">
            <a:avLst/>
          </a:prstGeom>
          <a:noFill/>
          <a:ln w="9525">
            <a:noFill/>
            <a:miter lim="800000"/>
            <a:headEnd/>
            <a:tailEnd/>
          </a:ln>
        </p:spPr>
        <p:txBody>
          <a:bodyPr wrap="none">
            <a:spAutoFit/>
          </a:bodyPr>
          <a:lstStyle/>
          <a:p>
            <a:r>
              <a:rPr lang="en-GB" sz="4800" dirty="0"/>
              <a:t>Cognitive  Psychology</a:t>
            </a:r>
          </a:p>
        </p:txBody>
      </p:sp>
      <p:sp>
        <p:nvSpPr>
          <p:cNvPr id="2053" name="TextBox 6"/>
          <p:cNvSpPr txBox="1">
            <a:spLocks noChangeArrowheads="1"/>
          </p:cNvSpPr>
          <p:nvPr/>
        </p:nvSpPr>
        <p:spPr bwMode="auto">
          <a:xfrm>
            <a:off x="3059113" y="4941888"/>
            <a:ext cx="2447925" cy="231775"/>
          </a:xfrm>
          <a:prstGeom prst="rect">
            <a:avLst/>
          </a:prstGeom>
          <a:noFill/>
          <a:ln w="9525">
            <a:noFill/>
            <a:miter lim="800000"/>
            <a:headEnd/>
            <a:tailEnd/>
          </a:ln>
        </p:spPr>
        <p:txBody>
          <a:bodyPr>
            <a:spAutoFit/>
          </a:bodyPr>
          <a:lstStyle/>
          <a:p>
            <a:r>
              <a:rPr lang="en-GB" sz="900" u="sng" dirty="0">
                <a:hlinkClick r:id="rId4"/>
              </a:rPr>
              <a:t>www.miracosta.edu/home/nvives/</a:t>
            </a:r>
            <a:endParaRPr lang="en-GB"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othergooseberry.com/wordpress/wp-content/uploads/2012/08/Pixmac000078266725.jpg"/>
          <p:cNvPicPr>
            <a:picLocks noChangeAspect="1" noChangeArrowheads="1"/>
          </p:cNvPicPr>
          <p:nvPr/>
        </p:nvPicPr>
        <p:blipFill>
          <a:blip r:embed="rId3" cstate="print"/>
          <a:srcRect/>
          <a:stretch>
            <a:fillRect/>
          </a:stretch>
        </p:blipFill>
        <p:spPr bwMode="auto">
          <a:xfrm>
            <a:off x="899592" y="1340768"/>
            <a:ext cx="7121487" cy="4896544"/>
          </a:xfrm>
          <a:prstGeom prst="rect">
            <a:avLst/>
          </a:prstGeom>
          <a:noFill/>
        </p:spPr>
      </p:pic>
      <p:sp>
        <p:nvSpPr>
          <p:cNvPr id="2" name="Title 1"/>
          <p:cNvSpPr>
            <a:spLocks noGrp="1"/>
          </p:cNvSpPr>
          <p:nvPr>
            <p:ph type="title"/>
          </p:nvPr>
        </p:nvSpPr>
        <p:spPr/>
        <p:txBody>
          <a:bodyPr/>
          <a:lstStyle/>
          <a:p>
            <a:r>
              <a:rPr lang="en-GB" dirty="0"/>
              <a:t>Attention</a:t>
            </a:r>
          </a:p>
        </p:txBody>
      </p:sp>
      <p:sp>
        <p:nvSpPr>
          <p:cNvPr id="5" name="TextBox 4"/>
          <p:cNvSpPr txBox="1"/>
          <p:nvPr/>
        </p:nvSpPr>
        <p:spPr>
          <a:xfrm>
            <a:off x="1835696" y="5301208"/>
            <a:ext cx="5481180" cy="738664"/>
          </a:xfrm>
          <a:prstGeom prst="rect">
            <a:avLst/>
          </a:prstGeom>
          <a:noFill/>
        </p:spPr>
        <p:txBody>
          <a:bodyPr wrap="none" rtlCol="0">
            <a:spAutoFit/>
          </a:bodyPr>
          <a:lstStyle/>
          <a:p>
            <a:r>
              <a:rPr lang="en-GB" sz="2400" dirty="0">
                <a:solidFill>
                  <a:schemeClr val="bg1"/>
                </a:solidFill>
                <a:effectLst>
                  <a:outerShdw blurRad="38100" dist="38100" dir="2700000" algn="tl">
                    <a:srgbClr val="000000">
                      <a:alpha val="43137"/>
                    </a:srgbClr>
                  </a:outerShdw>
                </a:effectLst>
              </a:rPr>
              <a:t>The ability to focus on specific information</a:t>
            </a:r>
          </a:p>
          <a:p>
            <a:endParaRPr lang="en-GB" dirty="0"/>
          </a:p>
        </p:txBody>
      </p:sp>
      <p:sp>
        <p:nvSpPr>
          <p:cNvPr id="6" name="TextBox 5"/>
          <p:cNvSpPr txBox="1"/>
          <p:nvPr/>
        </p:nvSpPr>
        <p:spPr>
          <a:xfrm>
            <a:off x="1403648" y="6021288"/>
            <a:ext cx="1418978" cy="215444"/>
          </a:xfrm>
          <a:prstGeom prst="rect">
            <a:avLst/>
          </a:prstGeom>
          <a:noFill/>
        </p:spPr>
        <p:txBody>
          <a:bodyPr wrap="none" rtlCol="0">
            <a:spAutoFit/>
          </a:bodyPr>
          <a:lstStyle/>
          <a:p>
            <a:r>
              <a:rPr lang="en-GB" sz="800" dirty="0">
                <a:hlinkClick r:id="rId4"/>
              </a:rPr>
              <a:t>www.mothergooseberry.com</a:t>
            </a: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Defining Attention</a:t>
            </a:r>
            <a:endParaRPr lang="en-GB" dirty="0"/>
          </a:p>
        </p:txBody>
      </p:sp>
      <p:sp>
        <p:nvSpPr>
          <p:cNvPr id="6" name="Content Placeholder 5"/>
          <p:cNvSpPr>
            <a:spLocks noGrp="1"/>
          </p:cNvSpPr>
          <p:nvPr>
            <p:ph idx="1"/>
          </p:nvPr>
        </p:nvSpPr>
        <p:spPr/>
        <p:txBody>
          <a:bodyPr/>
          <a:lstStyle/>
          <a:p>
            <a:pPr>
              <a:buNone/>
            </a:pPr>
            <a:r>
              <a:rPr lang="en-GB" dirty="0"/>
              <a:t>“It is the taking possession by the mind, in clear and vivid form, of one out of what seems several simultaneously possible objects or trains of thought.  Focalisation, concentration of consciousness are of its essence.  It implies withdrawal from some things in order to deal effectively with others.”</a:t>
            </a:r>
          </a:p>
          <a:p>
            <a:pPr>
              <a:buNone/>
            </a:pPr>
            <a:r>
              <a:rPr lang="en-GB" dirty="0"/>
              <a:t>William James (1890)</a:t>
            </a:r>
          </a:p>
          <a:p>
            <a:pPr>
              <a:buNone/>
            </a:pPr>
            <a:endParaRPr lang="en-GB" dirty="0"/>
          </a:p>
          <a:p>
            <a:pPr>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Attention involves:</a:t>
            </a:r>
          </a:p>
        </p:txBody>
      </p:sp>
      <p:sp>
        <p:nvSpPr>
          <p:cNvPr id="3" name="Text Placeholder 2"/>
          <p:cNvSpPr>
            <a:spLocks noGrp="1"/>
          </p:cNvSpPr>
          <p:nvPr>
            <p:ph type="body" idx="1"/>
          </p:nvPr>
        </p:nvSpPr>
        <p:spPr>
          <a:xfrm>
            <a:off x="395536" y="1412776"/>
            <a:ext cx="4040188" cy="639762"/>
          </a:xfrm>
        </p:spPr>
        <p:txBody>
          <a:bodyPr/>
          <a:lstStyle/>
          <a:p>
            <a:r>
              <a:rPr lang="en-GB" dirty="0"/>
              <a:t>Top-Down Processing</a:t>
            </a:r>
          </a:p>
        </p:txBody>
      </p:sp>
      <p:sp>
        <p:nvSpPr>
          <p:cNvPr id="4" name="Content Placeholder 3"/>
          <p:cNvSpPr>
            <a:spLocks noGrp="1"/>
          </p:cNvSpPr>
          <p:nvPr>
            <p:ph sz="half" idx="2"/>
          </p:nvPr>
        </p:nvSpPr>
        <p:spPr>
          <a:xfrm>
            <a:off x="467544" y="2132856"/>
            <a:ext cx="4040188" cy="3951288"/>
          </a:xfrm>
        </p:spPr>
        <p:txBody>
          <a:bodyPr/>
          <a:lstStyle/>
          <a:p>
            <a:r>
              <a:rPr lang="en-GB" dirty="0"/>
              <a:t>E.g. we may be hungry and focus on seeking out a likely place to obtain food</a:t>
            </a:r>
          </a:p>
        </p:txBody>
      </p:sp>
      <p:sp>
        <p:nvSpPr>
          <p:cNvPr id="5" name="Text Placeholder 4"/>
          <p:cNvSpPr>
            <a:spLocks noGrp="1"/>
          </p:cNvSpPr>
          <p:nvPr>
            <p:ph type="body" sz="quarter" idx="3"/>
          </p:nvPr>
        </p:nvSpPr>
        <p:spPr>
          <a:xfrm>
            <a:off x="4644008" y="1412776"/>
            <a:ext cx="4041775" cy="639762"/>
          </a:xfrm>
        </p:spPr>
        <p:txBody>
          <a:bodyPr>
            <a:normAutofit/>
          </a:bodyPr>
          <a:lstStyle/>
          <a:p>
            <a:r>
              <a:rPr lang="en-GB" dirty="0"/>
              <a:t>Bottom-Up Processing</a:t>
            </a:r>
          </a:p>
        </p:txBody>
      </p:sp>
      <p:pic>
        <p:nvPicPr>
          <p:cNvPr id="8" name="Content Placeholder 7" descr="New_york_times_square-terabass.jpg"/>
          <p:cNvPicPr>
            <a:picLocks noGrp="1" noChangeAspect="1"/>
          </p:cNvPicPr>
          <p:nvPr>
            <p:ph sz="quarter" idx="4"/>
          </p:nvPr>
        </p:nvPicPr>
        <p:blipFill>
          <a:blip r:embed="rId3" cstate="print"/>
          <a:stretch>
            <a:fillRect/>
          </a:stretch>
        </p:blipFill>
        <p:spPr>
          <a:xfrm>
            <a:off x="323528" y="3645024"/>
            <a:ext cx="4041775" cy="2693826"/>
          </a:xfrm>
        </p:spPr>
      </p:pic>
      <p:sp>
        <p:nvSpPr>
          <p:cNvPr id="2050" name="AutoShape 2" descr="https://upload.wikimedia.org/wikipedia/commons/4/47/New_york_times_square-terabas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 name="TextBox 16"/>
          <p:cNvSpPr txBox="1"/>
          <p:nvPr/>
        </p:nvSpPr>
        <p:spPr>
          <a:xfrm>
            <a:off x="4860032" y="2060848"/>
            <a:ext cx="2736304" cy="1200329"/>
          </a:xfrm>
          <a:prstGeom prst="rect">
            <a:avLst/>
          </a:prstGeom>
          <a:noFill/>
        </p:spPr>
        <p:txBody>
          <a:bodyPr wrap="square" rtlCol="0">
            <a:spAutoFit/>
          </a:bodyPr>
          <a:lstStyle/>
          <a:p>
            <a:r>
              <a:rPr lang="en-GB" sz="2400" dirty="0"/>
              <a:t>E.g. We are hungry and our pupils dilate at the sight of food</a:t>
            </a:r>
          </a:p>
        </p:txBody>
      </p:sp>
      <p:pic>
        <p:nvPicPr>
          <p:cNvPr id="18" name="Picture 6" descr="http://i.dailymail.co.uk/i/pix/2012/10/16/article-2218649-03B11025000005DC-811_233x398.jpg"/>
          <p:cNvPicPr>
            <a:picLocks noChangeAspect="1" noChangeArrowheads="1"/>
          </p:cNvPicPr>
          <p:nvPr/>
        </p:nvPicPr>
        <p:blipFill>
          <a:blip r:embed="rId4" cstate="print"/>
          <a:srcRect b="22122"/>
          <a:stretch>
            <a:fillRect/>
          </a:stretch>
        </p:blipFill>
        <p:spPr bwMode="auto">
          <a:xfrm>
            <a:off x="5508104" y="3356992"/>
            <a:ext cx="2219325" cy="2952328"/>
          </a:xfrm>
          <a:prstGeom prst="rect">
            <a:avLst/>
          </a:prstGeom>
          <a:noFill/>
        </p:spPr>
      </p:pic>
      <p:sp>
        <p:nvSpPr>
          <p:cNvPr id="19" name="TextBox 18"/>
          <p:cNvSpPr txBox="1"/>
          <p:nvPr/>
        </p:nvSpPr>
        <p:spPr>
          <a:xfrm>
            <a:off x="6228184" y="6021288"/>
            <a:ext cx="700833" cy="215444"/>
          </a:xfrm>
          <a:prstGeom prst="rect">
            <a:avLst/>
          </a:prstGeom>
          <a:noFill/>
        </p:spPr>
        <p:txBody>
          <a:bodyPr wrap="none" rtlCol="0">
            <a:spAutoFit/>
          </a:bodyPr>
          <a:lstStyle/>
          <a:p>
            <a:r>
              <a:rPr lang="en-GB" sz="800" dirty="0"/>
              <a:t>DailyMail.co</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395536" y="0"/>
            <a:ext cx="3888432" cy="692696"/>
          </a:xfrm>
        </p:spPr>
        <p:txBody>
          <a:bodyPr>
            <a:normAutofit/>
          </a:bodyPr>
          <a:lstStyle/>
          <a:p>
            <a:pPr algn="l"/>
            <a:r>
              <a:rPr lang="en-GB" sz="2000" dirty="0"/>
              <a:t>Attention</a:t>
            </a:r>
          </a:p>
        </p:txBody>
      </p:sp>
      <p:sp>
        <p:nvSpPr>
          <p:cNvPr id="12" name="Content Placeholder 11"/>
          <p:cNvSpPr>
            <a:spLocks noGrp="1"/>
          </p:cNvSpPr>
          <p:nvPr>
            <p:ph idx="1"/>
          </p:nvPr>
        </p:nvSpPr>
        <p:spPr>
          <a:xfrm>
            <a:off x="3707904" y="1628800"/>
            <a:ext cx="5436096" cy="4525963"/>
          </a:xfrm>
        </p:spPr>
        <p:txBody>
          <a:bodyPr>
            <a:normAutofit fontScale="70000" lnSpcReduction="20000"/>
          </a:bodyPr>
          <a:lstStyle/>
          <a:p>
            <a:pPr algn="ctr">
              <a:buNone/>
            </a:pPr>
            <a:r>
              <a:rPr lang="en-GB" dirty="0">
                <a:solidFill>
                  <a:srgbClr val="0070C0"/>
                </a:solidFill>
              </a:rPr>
              <a:t>Divided Attention</a:t>
            </a:r>
          </a:p>
          <a:p>
            <a:pPr>
              <a:buNone/>
            </a:pPr>
            <a:endParaRPr lang="en-GB" dirty="0">
              <a:solidFill>
                <a:srgbClr val="0070C0"/>
              </a:solidFill>
            </a:endParaRPr>
          </a:p>
          <a:p>
            <a:r>
              <a:rPr lang="en-GB" dirty="0"/>
              <a:t>Fisher &amp; </a:t>
            </a:r>
            <a:r>
              <a:rPr lang="en-GB" dirty="0" err="1"/>
              <a:t>Pollatsek</a:t>
            </a:r>
            <a:r>
              <a:rPr lang="en-GB" dirty="0"/>
              <a:t> (2007)</a:t>
            </a:r>
          </a:p>
          <a:p>
            <a:endParaRPr lang="en-GB" dirty="0"/>
          </a:p>
          <a:p>
            <a:pPr algn="ctr">
              <a:buNone/>
            </a:pPr>
            <a:r>
              <a:rPr lang="en-GB" dirty="0">
                <a:solidFill>
                  <a:srgbClr val="0070C0"/>
                </a:solidFill>
              </a:rPr>
              <a:t>Selective Attention</a:t>
            </a:r>
          </a:p>
          <a:p>
            <a:pPr>
              <a:buNone/>
            </a:pPr>
            <a:r>
              <a:rPr lang="en-GB" dirty="0">
                <a:solidFill>
                  <a:srgbClr val="0070C0"/>
                </a:solidFill>
              </a:rPr>
              <a:t> </a:t>
            </a:r>
          </a:p>
          <a:p>
            <a:r>
              <a:rPr lang="en-GB" dirty="0"/>
              <a:t>Filter Model - Broadbent (1958)</a:t>
            </a:r>
          </a:p>
          <a:p>
            <a:r>
              <a:rPr lang="en-GB" dirty="0"/>
              <a:t>Attenuator Model - </a:t>
            </a:r>
            <a:r>
              <a:rPr lang="en-GB" dirty="0" err="1"/>
              <a:t>Treisman</a:t>
            </a:r>
            <a:r>
              <a:rPr lang="en-GB" dirty="0"/>
              <a:t>   (1964)</a:t>
            </a:r>
          </a:p>
          <a:p>
            <a:r>
              <a:rPr lang="en-GB" dirty="0"/>
              <a:t>Late Selection - Deutsch &amp; Deutsch (1963) 				  	</a:t>
            </a:r>
          </a:p>
          <a:p>
            <a:pPr algn="ctr">
              <a:buNone/>
            </a:pPr>
            <a:r>
              <a:rPr lang="en-GB" dirty="0">
                <a:solidFill>
                  <a:srgbClr val="0070C0"/>
                </a:solidFill>
              </a:rPr>
              <a:t>Automaticity</a:t>
            </a:r>
          </a:p>
          <a:p>
            <a:pPr algn="ctr">
              <a:buNone/>
            </a:pPr>
            <a:endParaRPr lang="en-GB" dirty="0">
              <a:solidFill>
                <a:srgbClr val="0070C0"/>
              </a:solidFill>
            </a:endParaRPr>
          </a:p>
          <a:p>
            <a:r>
              <a:rPr lang="en-GB" dirty="0"/>
              <a:t> Logan (1988) What is 12 + 5?</a:t>
            </a:r>
          </a:p>
          <a:p>
            <a:endParaRPr lang="en-GB" dirty="0"/>
          </a:p>
        </p:txBody>
      </p:sp>
      <p:pic>
        <p:nvPicPr>
          <p:cNvPr id="15" name="Picture 2" descr="http://previews.123rf.com/images/fberti/fberti1312/fberti131200017/24381597-human-brain-with-arms-and-legs-juggle-rides-a-unicycle-with-ease-3d-illustration-Stock-Illustration.jpg"/>
          <p:cNvPicPr>
            <a:picLocks noChangeAspect="1" noChangeArrowheads="1"/>
          </p:cNvPicPr>
          <p:nvPr/>
        </p:nvPicPr>
        <p:blipFill>
          <a:blip r:embed="rId3" cstate="print"/>
          <a:srcRect l="28205"/>
          <a:stretch>
            <a:fillRect/>
          </a:stretch>
        </p:blipFill>
        <p:spPr bwMode="auto">
          <a:xfrm>
            <a:off x="539552" y="1988840"/>
            <a:ext cx="2748146" cy="3606943"/>
          </a:xfrm>
          <a:prstGeom prst="rect">
            <a:avLst/>
          </a:prstGeom>
          <a:noFill/>
        </p:spPr>
      </p:pic>
      <p:sp>
        <p:nvSpPr>
          <p:cNvPr id="17" name="TextBox 16"/>
          <p:cNvSpPr txBox="1"/>
          <p:nvPr/>
        </p:nvSpPr>
        <p:spPr>
          <a:xfrm>
            <a:off x="827584" y="836712"/>
            <a:ext cx="7169912" cy="646331"/>
          </a:xfrm>
          <a:prstGeom prst="rect">
            <a:avLst/>
          </a:prstGeom>
          <a:noFill/>
        </p:spPr>
        <p:txBody>
          <a:bodyPr wrap="none" rtlCol="0">
            <a:spAutoFit/>
          </a:bodyPr>
          <a:lstStyle/>
          <a:p>
            <a:pPr>
              <a:buNone/>
            </a:pPr>
            <a:r>
              <a:rPr lang="en-GB" sz="3600" dirty="0"/>
              <a:t>Areas of interest for attention studies</a:t>
            </a:r>
          </a:p>
        </p:txBody>
      </p:sp>
      <p:sp>
        <p:nvSpPr>
          <p:cNvPr id="18" name="TextBox 17"/>
          <p:cNvSpPr txBox="1"/>
          <p:nvPr/>
        </p:nvSpPr>
        <p:spPr>
          <a:xfrm>
            <a:off x="539552" y="6093296"/>
            <a:ext cx="1803699" cy="338554"/>
          </a:xfrm>
          <a:prstGeom prst="rect">
            <a:avLst/>
          </a:prstGeom>
          <a:noFill/>
        </p:spPr>
        <p:txBody>
          <a:bodyPr wrap="none" rtlCol="0">
            <a:spAutoFit/>
          </a:bodyPr>
          <a:lstStyle/>
          <a:p>
            <a:r>
              <a:rPr lang="en-GB" sz="800" dirty="0"/>
              <a:t>previews.123rf.com/images/</a:t>
            </a:r>
            <a:r>
              <a:rPr lang="en-GB" sz="800" dirty="0" err="1"/>
              <a:t>fberti</a:t>
            </a:r>
            <a:r>
              <a:rPr lang="en-GB" sz="800" dirty="0"/>
              <a:t>/f</a:t>
            </a:r>
          </a:p>
          <a:p>
            <a:r>
              <a:rPr lang="en-GB" sz="800" dirty="0"/>
              <a:t>berti1312/fberti131200017/24381597-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a:solidFill>
                  <a:srgbClr val="0070C0"/>
                </a:solidFill>
              </a:rPr>
              <a:t>Divided Attention</a:t>
            </a:r>
          </a:p>
        </p:txBody>
      </p:sp>
      <p:sp>
        <p:nvSpPr>
          <p:cNvPr id="6" name="Content Placeholder 5"/>
          <p:cNvSpPr>
            <a:spLocks noGrp="1"/>
          </p:cNvSpPr>
          <p:nvPr>
            <p:ph sz="half" idx="2"/>
          </p:nvPr>
        </p:nvSpPr>
        <p:spPr>
          <a:xfrm>
            <a:off x="4860032" y="2132856"/>
            <a:ext cx="4038600" cy="4525963"/>
          </a:xfrm>
        </p:spPr>
        <p:txBody>
          <a:bodyPr>
            <a:normAutofit/>
          </a:bodyPr>
          <a:lstStyle/>
          <a:p>
            <a:r>
              <a:rPr lang="en-GB" sz="2400" dirty="0"/>
              <a:t>Research suggests that attention is a finite resource </a:t>
            </a:r>
          </a:p>
          <a:p>
            <a:r>
              <a:rPr lang="en-GB" sz="2400" dirty="0"/>
              <a:t>If split between tasks then performance suffers</a:t>
            </a:r>
          </a:p>
          <a:p>
            <a:endParaRPr lang="en-GB" sz="2400" dirty="0"/>
          </a:p>
          <a:p>
            <a:r>
              <a:rPr lang="en-GB" sz="2400" dirty="0"/>
              <a:t>This has been a focus of research into driving behaviour</a:t>
            </a:r>
          </a:p>
          <a:p>
            <a:endParaRPr lang="en-GB" dirty="0"/>
          </a:p>
        </p:txBody>
      </p:sp>
      <p:pic>
        <p:nvPicPr>
          <p:cNvPr id="7" name="Content Placeholder 9" descr="mobilePic.jpg"/>
          <p:cNvPicPr>
            <a:picLocks noGrp="1" noChangeAspect="1"/>
          </p:cNvPicPr>
          <p:nvPr>
            <p:ph sz="half" idx="1"/>
          </p:nvPr>
        </p:nvPicPr>
        <p:blipFill>
          <a:blip r:embed="rId3" cstate="print"/>
          <a:stretch>
            <a:fillRect/>
          </a:stretch>
        </p:blipFill>
        <p:spPr>
          <a:xfrm>
            <a:off x="395536" y="1772816"/>
            <a:ext cx="4126321" cy="3744416"/>
          </a:xfrm>
        </p:spPr>
      </p:pic>
      <p:sp>
        <p:nvSpPr>
          <p:cNvPr id="8" name="TextBox 7"/>
          <p:cNvSpPr txBox="1"/>
          <p:nvPr/>
        </p:nvSpPr>
        <p:spPr>
          <a:xfrm>
            <a:off x="395536" y="5229200"/>
            <a:ext cx="1210588" cy="215444"/>
          </a:xfrm>
          <a:prstGeom prst="rect">
            <a:avLst/>
          </a:prstGeom>
          <a:noFill/>
        </p:spPr>
        <p:txBody>
          <a:bodyPr wrap="none" rtlCol="0">
            <a:spAutoFit/>
          </a:bodyPr>
          <a:lstStyle/>
          <a:p>
            <a:r>
              <a:rPr lang="en-GB" sz="800" u="sng" dirty="0">
                <a:hlinkClick r:id="rId4"/>
              </a:rPr>
              <a:t>www.aaafoundation.org</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251520" y="188640"/>
            <a:ext cx="7236296" cy="1084982"/>
          </a:xfrm>
        </p:spPr>
        <p:txBody>
          <a:bodyPr>
            <a:noAutofit/>
          </a:bodyPr>
          <a:lstStyle/>
          <a:p>
            <a:pPr algn="l"/>
            <a:r>
              <a:rPr lang="en-GB" sz="3600" dirty="0"/>
              <a:t>Divided Attention (Applied Research)</a:t>
            </a:r>
          </a:p>
        </p:txBody>
      </p:sp>
      <p:sp>
        <p:nvSpPr>
          <p:cNvPr id="3" name="Content Placeholder 2"/>
          <p:cNvSpPr>
            <a:spLocks noGrp="1"/>
          </p:cNvSpPr>
          <p:nvPr>
            <p:ph sz="half" idx="1"/>
          </p:nvPr>
        </p:nvSpPr>
        <p:spPr>
          <a:xfrm>
            <a:off x="467544" y="1268760"/>
            <a:ext cx="4038600" cy="4525963"/>
          </a:xfrm>
        </p:spPr>
        <p:txBody>
          <a:bodyPr/>
          <a:lstStyle/>
          <a:p>
            <a:pPr>
              <a:buNone/>
            </a:pPr>
            <a:endParaRPr lang="en-GB" dirty="0"/>
          </a:p>
          <a:p>
            <a:pPr>
              <a:buNone/>
            </a:pPr>
            <a:r>
              <a:rPr lang="en-GB" dirty="0" err="1"/>
              <a:t>Pollatsek</a:t>
            </a:r>
            <a:r>
              <a:rPr lang="en-GB" dirty="0"/>
              <a:t> et al. (2006)</a:t>
            </a:r>
          </a:p>
          <a:p>
            <a:pPr>
              <a:buNone/>
            </a:pPr>
            <a:endParaRPr lang="en-GB" dirty="0"/>
          </a:p>
        </p:txBody>
      </p:sp>
      <p:sp>
        <p:nvSpPr>
          <p:cNvPr id="12" name="Content Placeholder 11"/>
          <p:cNvSpPr>
            <a:spLocks noGrp="1"/>
          </p:cNvSpPr>
          <p:nvPr>
            <p:ph sz="half" idx="2"/>
          </p:nvPr>
        </p:nvSpPr>
        <p:spPr>
          <a:xfrm>
            <a:off x="4932040" y="1772816"/>
            <a:ext cx="4038600" cy="4525963"/>
          </a:xfrm>
        </p:spPr>
        <p:txBody>
          <a:bodyPr/>
          <a:lstStyle/>
          <a:p>
            <a:pPr>
              <a:buNone/>
            </a:pPr>
            <a:r>
              <a:rPr lang="en-GB" dirty="0"/>
              <a:t>     </a:t>
            </a:r>
          </a:p>
          <a:p>
            <a:pPr>
              <a:buNone/>
            </a:pPr>
            <a:r>
              <a:rPr lang="en-GB" dirty="0"/>
              <a:t>    </a:t>
            </a:r>
            <a:r>
              <a:rPr lang="en-GB" dirty="0" err="1"/>
              <a:t>Pollatsek</a:t>
            </a:r>
            <a:r>
              <a:rPr lang="en-GB" dirty="0"/>
              <a:t> et al. (2006)</a:t>
            </a:r>
          </a:p>
          <a:p>
            <a:pPr>
              <a:buNone/>
            </a:pPr>
            <a:r>
              <a:rPr lang="en-GB" dirty="0"/>
              <a:t>    trained novice drivers</a:t>
            </a:r>
          </a:p>
          <a:p>
            <a:pPr>
              <a:buNone/>
            </a:pPr>
            <a:r>
              <a:rPr lang="en-GB" dirty="0"/>
              <a:t>    to identify hazard areas, allowing better performance for “dual tasks of lane keeping and hazard monitoring” </a:t>
            </a:r>
          </a:p>
        </p:txBody>
      </p:sp>
      <p:pic>
        <p:nvPicPr>
          <p:cNvPr id="13" name="Picture 2" descr="http://viragesimulation.com/wp-content/uploads/2013/10/VS600M-EcoDrive-Challenge.png"/>
          <p:cNvPicPr>
            <a:picLocks noChangeAspect="1" noChangeArrowheads="1"/>
          </p:cNvPicPr>
          <p:nvPr/>
        </p:nvPicPr>
        <p:blipFill>
          <a:blip r:embed="rId3" cstate="print"/>
          <a:srcRect/>
          <a:stretch>
            <a:fillRect/>
          </a:stretch>
        </p:blipFill>
        <p:spPr bwMode="auto">
          <a:xfrm>
            <a:off x="323528" y="2636912"/>
            <a:ext cx="4450071" cy="250316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seeing-stars.com/Locations/Grease/RiverBedRaceStart(6thSt).jpg"/>
          <p:cNvPicPr>
            <a:picLocks noChangeAspect="1" noChangeArrowheads="1"/>
          </p:cNvPicPr>
          <p:nvPr/>
        </p:nvPicPr>
        <p:blipFill>
          <a:blip r:embed="rId3" cstate="print"/>
          <a:srcRect/>
          <a:stretch>
            <a:fillRect/>
          </a:stretch>
        </p:blipFill>
        <p:spPr bwMode="auto">
          <a:xfrm>
            <a:off x="755576" y="4077072"/>
            <a:ext cx="7416824" cy="2638426"/>
          </a:xfrm>
          <a:prstGeom prst="rect">
            <a:avLst/>
          </a:prstGeom>
          <a:noFill/>
        </p:spPr>
      </p:pic>
      <p:sp>
        <p:nvSpPr>
          <p:cNvPr id="5" name="Title 4"/>
          <p:cNvSpPr>
            <a:spLocks noGrp="1"/>
          </p:cNvSpPr>
          <p:nvPr>
            <p:ph type="title"/>
          </p:nvPr>
        </p:nvSpPr>
        <p:spPr>
          <a:xfrm>
            <a:off x="467544" y="0"/>
            <a:ext cx="8229600" cy="1143000"/>
          </a:xfrm>
        </p:spPr>
        <p:txBody>
          <a:bodyPr>
            <a:normAutofit/>
          </a:bodyPr>
          <a:lstStyle/>
          <a:p>
            <a:r>
              <a:rPr lang="en-GB" sz="3200" dirty="0"/>
              <a:t>Divided Attention requires experience</a:t>
            </a:r>
          </a:p>
        </p:txBody>
      </p:sp>
      <p:sp>
        <p:nvSpPr>
          <p:cNvPr id="7" name="Content Placeholder 6"/>
          <p:cNvSpPr>
            <a:spLocks noGrp="1"/>
          </p:cNvSpPr>
          <p:nvPr>
            <p:ph idx="1"/>
          </p:nvPr>
        </p:nvSpPr>
        <p:spPr>
          <a:xfrm>
            <a:off x="467544" y="1124745"/>
            <a:ext cx="8229600" cy="4361656"/>
          </a:xfrm>
        </p:spPr>
        <p:txBody>
          <a:bodyPr>
            <a:normAutofit/>
          </a:bodyPr>
          <a:lstStyle/>
          <a:p>
            <a:r>
              <a:rPr lang="en-GB" sz="2000" dirty="0"/>
              <a:t>Divided attention is often studied for different driver subgroups (experience, age, gender).  Younger drivers more effected by secondary tasks and more likely to take risks - a combination which increases likelihood of accidents</a:t>
            </a:r>
          </a:p>
          <a:p>
            <a:pPr>
              <a:buNone/>
            </a:pPr>
            <a:r>
              <a:rPr lang="en-GB" sz="2000" dirty="0"/>
              <a:t> </a:t>
            </a:r>
          </a:p>
          <a:p>
            <a:r>
              <a:rPr lang="en-GB" sz="2000" dirty="0"/>
              <a:t>Younger/novice drivers are less experienced in dividing their attention efficiently in a motoring environment  (Fisher et al. 2002, Ferguson, 2003, Williams, 2003)</a:t>
            </a:r>
          </a:p>
          <a:p>
            <a:endParaRPr lang="en-GB" sz="2000" dirty="0"/>
          </a:p>
          <a:p>
            <a:pPr>
              <a:buNone/>
            </a:pPr>
            <a:r>
              <a:rPr lang="en-GB" sz="2000" dirty="0">
                <a:solidFill>
                  <a:schemeClr val="bg1"/>
                </a:solidFill>
                <a:effectLst>
                  <a:outerShdw blurRad="38100" dist="38100" dir="2700000" algn="tl">
                    <a:srgbClr val="000000">
                      <a:alpha val="43137"/>
                    </a:srgbClr>
                  </a:outerShdw>
                </a:effectLst>
              </a:rPr>
              <a:t>       Novices also tend to take their gaze away from the road for longer </a:t>
            </a:r>
          </a:p>
          <a:p>
            <a:pPr>
              <a:buNone/>
            </a:pPr>
            <a:r>
              <a:rPr lang="en-GB" sz="2000" dirty="0">
                <a:solidFill>
                  <a:schemeClr val="bg1"/>
                </a:solidFill>
                <a:effectLst>
                  <a:outerShdw blurRad="38100" dist="38100" dir="2700000" algn="tl">
                    <a:srgbClr val="000000">
                      <a:alpha val="43137"/>
                    </a:srgbClr>
                  </a:outerShdw>
                </a:effectLst>
              </a:rPr>
              <a:t>       periods than more expert drivers (</a:t>
            </a:r>
            <a:r>
              <a:rPr lang="en-GB" sz="2000" dirty="0" err="1">
                <a:solidFill>
                  <a:schemeClr val="bg1"/>
                </a:solidFill>
                <a:effectLst>
                  <a:outerShdw blurRad="38100" dist="38100" dir="2700000" algn="tl">
                    <a:srgbClr val="000000">
                      <a:alpha val="43137"/>
                    </a:srgbClr>
                  </a:outerShdw>
                </a:effectLst>
              </a:rPr>
              <a:t>Wikman</a:t>
            </a:r>
            <a:r>
              <a:rPr lang="en-GB" sz="2000" dirty="0">
                <a:solidFill>
                  <a:schemeClr val="bg1"/>
                </a:solidFill>
                <a:effectLst>
                  <a:outerShdw blurRad="38100" dist="38100" dir="2700000" algn="tl">
                    <a:srgbClr val="000000">
                      <a:alpha val="43137"/>
                    </a:srgbClr>
                  </a:outerShdw>
                </a:effectLst>
              </a:rPr>
              <a:t> et al., 1998)</a:t>
            </a:r>
          </a:p>
        </p:txBody>
      </p:sp>
      <p:sp>
        <p:nvSpPr>
          <p:cNvPr id="9" name="TextBox 8"/>
          <p:cNvSpPr txBox="1"/>
          <p:nvPr/>
        </p:nvSpPr>
        <p:spPr>
          <a:xfrm>
            <a:off x="755576" y="6453336"/>
            <a:ext cx="3310522" cy="215444"/>
          </a:xfrm>
          <a:prstGeom prst="rect">
            <a:avLst/>
          </a:prstGeom>
          <a:noFill/>
        </p:spPr>
        <p:txBody>
          <a:bodyPr wrap="none" rtlCol="0">
            <a:spAutoFit/>
          </a:bodyPr>
          <a:lstStyle/>
          <a:p>
            <a:r>
              <a:rPr lang="en-GB" sz="800" dirty="0"/>
              <a:t>http://www.seeing-stars.com/Locations/Grease/RiverBedRaceStart(6thSt).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mobile-eye-tracking-driving-test"/>
          <p:cNvPicPr>
            <a:picLocks noChangeAspect="1" noChangeArrowheads="1"/>
          </p:cNvPicPr>
          <p:nvPr/>
        </p:nvPicPr>
        <p:blipFill>
          <a:blip r:embed="rId3" cstate="print"/>
          <a:srcRect r="25114"/>
          <a:stretch>
            <a:fillRect/>
          </a:stretch>
        </p:blipFill>
        <p:spPr bwMode="auto">
          <a:xfrm>
            <a:off x="899592" y="4005064"/>
            <a:ext cx="2736304" cy="2602594"/>
          </a:xfrm>
          <a:prstGeom prst="rect">
            <a:avLst/>
          </a:prstGeom>
          <a:noFill/>
        </p:spPr>
      </p:pic>
      <p:sp>
        <p:nvSpPr>
          <p:cNvPr id="6" name="Rectangle 5"/>
          <p:cNvSpPr/>
          <p:nvPr/>
        </p:nvSpPr>
        <p:spPr>
          <a:xfrm>
            <a:off x="0" y="188640"/>
            <a:ext cx="4572000" cy="369332"/>
          </a:xfrm>
          <a:prstGeom prst="rect">
            <a:avLst/>
          </a:prstGeom>
        </p:spPr>
        <p:txBody>
          <a:bodyPr>
            <a:spAutoFit/>
          </a:bodyPr>
          <a:lstStyle/>
          <a:p>
            <a:r>
              <a:rPr lang="en-GB" dirty="0"/>
              <a:t> </a:t>
            </a:r>
          </a:p>
        </p:txBody>
      </p:sp>
      <p:sp>
        <p:nvSpPr>
          <p:cNvPr id="7" name="TextBox 6"/>
          <p:cNvSpPr txBox="1"/>
          <p:nvPr/>
        </p:nvSpPr>
        <p:spPr>
          <a:xfrm>
            <a:off x="4499992" y="4077072"/>
            <a:ext cx="3528392" cy="2308324"/>
          </a:xfrm>
          <a:prstGeom prst="rect">
            <a:avLst/>
          </a:prstGeom>
          <a:noFill/>
        </p:spPr>
        <p:txBody>
          <a:bodyPr wrap="square" rtlCol="0">
            <a:spAutoFit/>
          </a:bodyPr>
          <a:lstStyle/>
          <a:p>
            <a:r>
              <a:rPr lang="en-GB" dirty="0"/>
              <a:t>Using “eye tracking glasses……the driver's ‘point of gaze’ is monitored as well as his/her heart rate, breathing rate, core body temperature and an exertion score. A range of car performance data is added to this physiological information as well.”</a:t>
            </a:r>
          </a:p>
        </p:txBody>
      </p:sp>
      <p:sp>
        <p:nvSpPr>
          <p:cNvPr id="8" name="TextBox 7"/>
          <p:cNvSpPr txBox="1"/>
          <p:nvPr/>
        </p:nvSpPr>
        <p:spPr>
          <a:xfrm>
            <a:off x="899592" y="6453336"/>
            <a:ext cx="2232248" cy="215444"/>
          </a:xfrm>
          <a:prstGeom prst="rect">
            <a:avLst/>
          </a:prstGeom>
          <a:noFill/>
        </p:spPr>
        <p:txBody>
          <a:bodyPr wrap="square" rtlCol="0">
            <a:spAutoFit/>
          </a:bodyPr>
          <a:lstStyle/>
          <a:p>
            <a:r>
              <a:rPr lang="en-GB" sz="800" u="sng" dirty="0">
                <a:hlinkClick r:id="rId4"/>
              </a:rPr>
              <a:t>www.yellowcog.com</a:t>
            </a:r>
            <a:endParaRPr lang="en-GB" sz="800" dirty="0"/>
          </a:p>
        </p:txBody>
      </p:sp>
      <p:sp>
        <p:nvSpPr>
          <p:cNvPr id="9" name="TextBox 8"/>
          <p:cNvSpPr txBox="1"/>
          <p:nvPr/>
        </p:nvSpPr>
        <p:spPr>
          <a:xfrm>
            <a:off x="4427984" y="1268760"/>
            <a:ext cx="4536504" cy="2308324"/>
          </a:xfrm>
          <a:prstGeom prst="rect">
            <a:avLst/>
          </a:prstGeom>
          <a:noFill/>
        </p:spPr>
        <p:txBody>
          <a:bodyPr wrap="square" rtlCol="0">
            <a:spAutoFit/>
          </a:bodyPr>
          <a:lstStyle/>
          <a:p>
            <a:r>
              <a:rPr lang="en-GB" dirty="0"/>
              <a:t>Mobile phones &amp; Driving</a:t>
            </a:r>
          </a:p>
          <a:p>
            <a:r>
              <a:rPr lang="en-GB" dirty="0"/>
              <a:t>Use of mobiles while driving lead to a reduction in peripheral information of the visual field which impacts on situational awareness (</a:t>
            </a:r>
            <a:r>
              <a:rPr lang="en-GB" dirty="0" err="1"/>
              <a:t>Strayer</a:t>
            </a:r>
            <a:r>
              <a:rPr lang="en-GB" dirty="0"/>
              <a:t> et al., 2003)</a:t>
            </a:r>
          </a:p>
          <a:p>
            <a:endParaRPr lang="en-GB" dirty="0"/>
          </a:p>
          <a:p>
            <a:r>
              <a:rPr lang="en-GB" dirty="0"/>
              <a:t>Drivers also make less use of the rear view mirror (</a:t>
            </a:r>
            <a:r>
              <a:rPr lang="en-GB" dirty="0" err="1"/>
              <a:t>Recarte</a:t>
            </a:r>
            <a:r>
              <a:rPr lang="en-GB" dirty="0"/>
              <a:t> &amp; </a:t>
            </a:r>
            <a:r>
              <a:rPr lang="en-GB" dirty="0" err="1"/>
              <a:t>Nunes</a:t>
            </a:r>
            <a:r>
              <a:rPr lang="en-GB" dirty="0"/>
              <a:t>, 2000)</a:t>
            </a:r>
          </a:p>
        </p:txBody>
      </p:sp>
      <p:pic>
        <p:nvPicPr>
          <p:cNvPr id="54276" name="Picture 4" descr="http://www.asleyetracking.com/Site/Portals/0/Driving-safety-mobile-eye-tracking-glasses.png"/>
          <p:cNvPicPr>
            <a:picLocks noChangeAspect="1" noChangeArrowheads="1"/>
          </p:cNvPicPr>
          <p:nvPr/>
        </p:nvPicPr>
        <p:blipFill>
          <a:blip r:embed="rId5" cstate="print"/>
          <a:srcRect b="6868"/>
          <a:stretch>
            <a:fillRect/>
          </a:stretch>
        </p:blipFill>
        <p:spPr bwMode="auto">
          <a:xfrm>
            <a:off x="899593" y="1196752"/>
            <a:ext cx="2736304" cy="2540854"/>
          </a:xfrm>
          <a:prstGeom prst="rect">
            <a:avLst/>
          </a:prstGeom>
          <a:noFill/>
        </p:spPr>
      </p:pic>
      <p:sp>
        <p:nvSpPr>
          <p:cNvPr id="11" name="Title 10"/>
          <p:cNvSpPr>
            <a:spLocks noGrp="1"/>
          </p:cNvSpPr>
          <p:nvPr>
            <p:ph type="title"/>
          </p:nvPr>
        </p:nvSpPr>
        <p:spPr/>
        <p:txBody>
          <a:bodyPr>
            <a:normAutofit fontScale="90000"/>
          </a:bodyPr>
          <a:lstStyle/>
          <a:p>
            <a:r>
              <a:rPr lang="en-GB" sz="3100" dirty="0"/>
              <a:t>Divided attention (Applied Research)</a:t>
            </a:r>
            <a:br>
              <a:rPr lang="en-GB" dirty="0"/>
            </a:b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100 car Naturalistic Study</a:t>
            </a:r>
            <a:br>
              <a:rPr lang="en-GB" dirty="0"/>
            </a:br>
            <a:r>
              <a:rPr lang="en-GB" sz="3100" dirty="0"/>
              <a:t>Dingus et al. (2006)</a:t>
            </a:r>
          </a:p>
        </p:txBody>
      </p:sp>
      <p:sp>
        <p:nvSpPr>
          <p:cNvPr id="3" name="Content Placeholder 2"/>
          <p:cNvSpPr>
            <a:spLocks noGrp="1"/>
          </p:cNvSpPr>
          <p:nvPr>
            <p:ph idx="1"/>
          </p:nvPr>
        </p:nvSpPr>
        <p:spPr/>
        <p:txBody>
          <a:bodyPr>
            <a:normAutofit lnSpcReduction="10000"/>
          </a:bodyPr>
          <a:lstStyle/>
          <a:p>
            <a:r>
              <a:rPr lang="en-GB" sz="2400" dirty="0"/>
              <a:t>Divided attention becomes more difficult when tasks are harder</a:t>
            </a:r>
          </a:p>
          <a:p>
            <a:pPr>
              <a:buNone/>
            </a:pPr>
            <a:r>
              <a:rPr lang="en-GB" sz="2400" dirty="0"/>
              <a:t> </a:t>
            </a:r>
          </a:p>
          <a:p>
            <a:r>
              <a:rPr lang="en-GB" sz="2400" dirty="0" err="1"/>
              <a:t>Dingus</a:t>
            </a:r>
            <a:r>
              <a:rPr lang="en-GB" sz="2400" dirty="0"/>
              <a:t> et al. (2006) researched video footage in 100 vehicles (more than 2 million driving miles), documenting 82 crashes &amp; 771 near misses</a:t>
            </a:r>
          </a:p>
          <a:p>
            <a:endParaRPr lang="en-GB" sz="2400" dirty="0"/>
          </a:p>
          <a:p>
            <a:r>
              <a:rPr lang="en-GB" sz="2400" dirty="0"/>
              <a:t>In 80% of crashes &amp; 67% of near misses drivers were inattentive in the proceeding 3 seconds</a:t>
            </a:r>
          </a:p>
          <a:p>
            <a:endParaRPr lang="en-GB" sz="2400" dirty="0"/>
          </a:p>
          <a:p>
            <a:r>
              <a:rPr lang="en-GB" sz="2400" dirty="0"/>
              <a:t>One of most distracting behaviours involved mobile phones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143000"/>
          </a:xfrm>
        </p:spPr>
        <p:txBody>
          <a:bodyPr>
            <a:normAutofit fontScale="90000"/>
          </a:bodyPr>
          <a:lstStyle/>
          <a:p>
            <a:pPr eaLnBrk="1" fontAlgn="auto" hangingPunct="1">
              <a:spcAft>
                <a:spcPts val="0"/>
              </a:spcAft>
              <a:defRPr/>
            </a:pPr>
            <a:r>
              <a:rPr lang="en-GB" dirty="0"/>
              <a:t>3 categories of Selective attention</a:t>
            </a:r>
          </a:p>
        </p:txBody>
      </p:sp>
      <p:sp>
        <p:nvSpPr>
          <p:cNvPr id="32771" name="Content Placeholder 2"/>
          <p:cNvSpPr>
            <a:spLocks noGrp="1"/>
          </p:cNvSpPr>
          <p:nvPr>
            <p:ph idx="1"/>
          </p:nvPr>
        </p:nvSpPr>
        <p:spPr>
          <a:xfrm>
            <a:off x="457200" y="2011363"/>
            <a:ext cx="7239000" cy="4846637"/>
          </a:xfrm>
        </p:spPr>
        <p:txBody>
          <a:bodyPr>
            <a:normAutofit lnSpcReduction="10000"/>
          </a:bodyPr>
          <a:lstStyle/>
          <a:p>
            <a:pPr eaLnBrk="1" hangingPunct="1"/>
            <a:r>
              <a:rPr lang="en-GB" altLang="en-US" dirty="0"/>
              <a:t>Dichotic Listening</a:t>
            </a:r>
          </a:p>
          <a:p>
            <a:pPr eaLnBrk="1" hangingPunct="1"/>
            <a:endParaRPr lang="en-GB" altLang="en-US" dirty="0"/>
          </a:p>
          <a:p>
            <a:pPr eaLnBrk="1" hangingPunct="1"/>
            <a:endParaRPr lang="en-GB" altLang="en-US" sz="1200" dirty="0"/>
          </a:p>
          <a:p>
            <a:pPr eaLnBrk="1" hangingPunct="1"/>
            <a:endParaRPr lang="en-GB" altLang="en-US" dirty="0"/>
          </a:p>
          <a:p>
            <a:pPr eaLnBrk="1" hangingPunct="1"/>
            <a:r>
              <a:rPr lang="en-GB" altLang="en-US" dirty="0" err="1"/>
              <a:t>Stroop</a:t>
            </a:r>
            <a:r>
              <a:rPr lang="en-GB" altLang="en-US" dirty="0"/>
              <a:t> effect </a:t>
            </a:r>
          </a:p>
          <a:p>
            <a:pPr eaLnBrk="1" hangingPunct="1"/>
            <a:endParaRPr lang="en-GB" altLang="en-US" dirty="0"/>
          </a:p>
          <a:p>
            <a:pPr eaLnBrk="1" hangingPunct="1"/>
            <a:endParaRPr lang="en-GB" altLang="en-US" dirty="0"/>
          </a:p>
          <a:p>
            <a:pPr eaLnBrk="1" hangingPunct="1"/>
            <a:endParaRPr lang="en-GB" altLang="en-US" dirty="0"/>
          </a:p>
          <a:p>
            <a:pPr eaLnBrk="1" hangingPunct="1"/>
            <a:r>
              <a:rPr lang="en-GB" altLang="en-US" dirty="0"/>
              <a:t>Visual Search</a:t>
            </a:r>
          </a:p>
        </p:txBody>
      </p:sp>
      <p:pic>
        <p:nvPicPr>
          <p:cNvPr id="32772" name="Picture 2" descr="http://t0.gstatic.com/images?q=tbn:ANd9GcQy3bozz75SkSpeVPeejLVtFP9Cs4HJ2pXFrz8L_ZBfXVhXEvp-cQ_8wg">
            <a:hlinkClick r:id="rId3"/>
          </p:cNvPr>
          <p:cNvPicPr>
            <a:picLocks noChangeAspect="1" noChangeArrowheads="1"/>
          </p:cNvPicPr>
          <p:nvPr/>
        </p:nvPicPr>
        <p:blipFill>
          <a:blip r:embed="rId4" cstate="print"/>
          <a:srcRect/>
          <a:stretch>
            <a:fillRect/>
          </a:stretch>
        </p:blipFill>
        <p:spPr bwMode="auto">
          <a:xfrm>
            <a:off x="5214938" y="1447800"/>
            <a:ext cx="2211387" cy="1468438"/>
          </a:xfrm>
          <a:prstGeom prst="rect">
            <a:avLst/>
          </a:prstGeom>
          <a:noFill/>
          <a:ln w="9525">
            <a:noFill/>
            <a:miter lim="800000"/>
            <a:headEnd/>
            <a:tailEnd/>
          </a:ln>
        </p:spPr>
      </p:pic>
      <p:pic>
        <p:nvPicPr>
          <p:cNvPr id="32773" name="Picture 4" descr="http://t2.gstatic.com/images?q=tbn:ANd9GcQlQGwdwzWSHdYNAUitI574_F4QisZUMyK-CU5Z3QGFYBGBFukBIxxTz2c">
            <a:hlinkClick r:id="rId5"/>
          </p:cNvPr>
          <p:cNvPicPr>
            <a:picLocks noChangeAspect="1" noChangeArrowheads="1"/>
          </p:cNvPicPr>
          <p:nvPr/>
        </p:nvPicPr>
        <p:blipFill>
          <a:blip r:embed="rId6" cstate="print"/>
          <a:srcRect/>
          <a:stretch>
            <a:fillRect/>
          </a:stretch>
        </p:blipFill>
        <p:spPr bwMode="auto">
          <a:xfrm>
            <a:off x="5181600" y="3302000"/>
            <a:ext cx="2325688" cy="1360488"/>
          </a:xfrm>
          <a:prstGeom prst="rect">
            <a:avLst/>
          </a:prstGeom>
          <a:noFill/>
          <a:ln w="9525">
            <a:noFill/>
            <a:miter lim="800000"/>
            <a:headEnd/>
            <a:tailEnd/>
          </a:ln>
        </p:spPr>
      </p:pic>
      <p:pic>
        <p:nvPicPr>
          <p:cNvPr id="32774" name="Picture 8" descr="http://t3.gstatic.com/images?q=tbn:ANd9GcT_p4g1d1xYfEgrufSPvx0b-jnYpbcixRqdXCpvMrIXW3_3oNS4P5xleMo">
            <a:hlinkClick r:id="rId7"/>
          </p:cNvPr>
          <p:cNvPicPr>
            <a:picLocks noChangeAspect="1" noChangeArrowheads="1"/>
          </p:cNvPicPr>
          <p:nvPr/>
        </p:nvPicPr>
        <p:blipFill>
          <a:blip r:embed="rId8" cstate="print"/>
          <a:srcRect/>
          <a:stretch>
            <a:fillRect/>
          </a:stretch>
        </p:blipFill>
        <p:spPr bwMode="auto">
          <a:xfrm>
            <a:off x="5227638" y="5089525"/>
            <a:ext cx="2176462" cy="150495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Models of Selective Attention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Selective attention</a:t>
            </a:r>
          </a:p>
        </p:txBody>
      </p:sp>
      <p:sp>
        <p:nvSpPr>
          <p:cNvPr id="4" name="Content Placeholder 3"/>
          <p:cNvSpPr>
            <a:spLocks noGrp="1"/>
          </p:cNvSpPr>
          <p:nvPr>
            <p:ph idx="1"/>
          </p:nvPr>
        </p:nvSpPr>
        <p:spPr>
          <a:xfrm>
            <a:off x="0" y="1600200"/>
            <a:ext cx="9144000" cy="4525963"/>
          </a:xfrm>
        </p:spPr>
        <p:txBody>
          <a:bodyPr/>
          <a:lstStyle/>
          <a:p>
            <a:endParaRPr lang="en-GB" dirty="0"/>
          </a:p>
          <a:p>
            <a:r>
              <a:rPr lang="en-GB" dirty="0"/>
              <a:t>Filter Model - Broadbent (1959)</a:t>
            </a:r>
          </a:p>
          <a:p>
            <a:endParaRPr lang="en-GB" dirty="0"/>
          </a:p>
          <a:p>
            <a:r>
              <a:rPr lang="en-GB" dirty="0"/>
              <a:t>Attenuator Model - </a:t>
            </a:r>
            <a:r>
              <a:rPr lang="en-GB" dirty="0" err="1"/>
              <a:t>Treisman</a:t>
            </a:r>
            <a:r>
              <a:rPr lang="en-GB" dirty="0"/>
              <a:t>   (1964)</a:t>
            </a:r>
          </a:p>
          <a:p>
            <a:endParaRPr lang="en-GB" dirty="0"/>
          </a:p>
          <a:p>
            <a:r>
              <a:rPr lang="en-GB" dirty="0"/>
              <a:t>Late Selection Theory - Deutsch &amp; Norman (1963)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Broadbent’s Model Long Term  Memory Working Memory Sensory Filter Sensory  Stores &lt;ul&gt;&lt;li&gt;Only one sensory channel is allo..."/>
          <p:cNvPicPr>
            <a:picLocks noChangeAspect="1" noChangeArrowheads="1"/>
          </p:cNvPicPr>
          <p:nvPr/>
        </p:nvPicPr>
        <p:blipFill>
          <a:blip r:embed="rId3" cstate="print"/>
          <a:srcRect t="9692" r="2386"/>
          <a:stretch>
            <a:fillRect/>
          </a:stretch>
        </p:blipFill>
        <p:spPr bwMode="auto">
          <a:xfrm>
            <a:off x="827584" y="1052736"/>
            <a:ext cx="7368254" cy="5112568"/>
          </a:xfrm>
          <a:prstGeom prst="rect">
            <a:avLst/>
          </a:prstGeom>
          <a:noFill/>
        </p:spPr>
      </p:pic>
      <p:sp>
        <p:nvSpPr>
          <p:cNvPr id="3" name="TextBox 2"/>
          <p:cNvSpPr txBox="1"/>
          <p:nvPr/>
        </p:nvSpPr>
        <p:spPr>
          <a:xfrm>
            <a:off x="971600" y="5877272"/>
            <a:ext cx="1728192" cy="215444"/>
          </a:xfrm>
          <a:prstGeom prst="rect">
            <a:avLst/>
          </a:prstGeom>
          <a:noFill/>
        </p:spPr>
        <p:txBody>
          <a:bodyPr wrap="square" rtlCol="0">
            <a:spAutoFit/>
          </a:bodyPr>
          <a:lstStyle/>
          <a:p>
            <a:r>
              <a:rPr lang="en-GB" sz="800" dirty="0"/>
              <a:t>Sternberg, Cognitive Psychology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Treisman Attenuation Model Long Term  Memory Working Memory Attenuation of Unattended Sensory  Stores Filter weakens the s..."/>
          <p:cNvPicPr>
            <a:picLocks noChangeAspect="1" noChangeArrowheads="1"/>
          </p:cNvPicPr>
          <p:nvPr/>
        </p:nvPicPr>
        <p:blipFill>
          <a:blip r:embed="rId3" cstate="print"/>
          <a:srcRect t="9333"/>
          <a:stretch>
            <a:fillRect/>
          </a:stretch>
        </p:blipFill>
        <p:spPr bwMode="auto">
          <a:xfrm>
            <a:off x="1115616" y="1124744"/>
            <a:ext cx="6934200" cy="4896544"/>
          </a:xfrm>
          <a:prstGeom prst="rect">
            <a:avLst/>
          </a:prstGeom>
          <a:noFill/>
        </p:spPr>
      </p:pic>
      <p:sp>
        <p:nvSpPr>
          <p:cNvPr id="3" name="TextBox 2"/>
          <p:cNvSpPr txBox="1"/>
          <p:nvPr/>
        </p:nvSpPr>
        <p:spPr>
          <a:xfrm>
            <a:off x="6660232" y="5805264"/>
            <a:ext cx="1521570" cy="215444"/>
          </a:xfrm>
          <a:prstGeom prst="rect">
            <a:avLst/>
          </a:prstGeom>
          <a:noFill/>
        </p:spPr>
        <p:txBody>
          <a:bodyPr wrap="none" rtlCol="0">
            <a:spAutoFit/>
          </a:bodyPr>
          <a:lstStyle/>
          <a:p>
            <a:r>
              <a:rPr lang="en-GB" sz="800" dirty="0"/>
              <a:t>Sternberg, Cognitive Psychology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Number Placeholder 5"/>
          <p:cNvSpPr>
            <a:spLocks noGrp="1"/>
          </p:cNvSpPr>
          <p:nvPr>
            <p:ph type="sldNum" sz="quarter" idx="12"/>
          </p:nvPr>
        </p:nvSpPr>
        <p:spPr bwMode="auto">
          <a:noFill/>
          <a:ln>
            <a:miter lim="800000"/>
            <a:headEnd/>
            <a:tailEnd/>
          </a:ln>
        </p:spPr>
        <p:txBody>
          <a:bodyPr/>
          <a:lstStyle/>
          <a:p>
            <a:fld id="{B4EBA9E5-0821-4EAE-9468-CD6222B37E84}" type="slidenum">
              <a:rPr lang="en-US" altLang="en-US"/>
              <a:pPr/>
              <a:t>16</a:t>
            </a:fld>
            <a:endParaRPr lang="en-US" altLang="en-US"/>
          </a:p>
        </p:txBody>
      </p:sp>
      <p:sp>
        <p:nvSpPr>
          <p:cNvPr id="696322" name="Rectangle 2"/>
          <p:cNvSpPr>
            <a:spLocks noGrp="1" noChangeArrowheads="1"/>
          </p:cNvSpPr>
          <p:nvPr>
            <p:ph type="title"/>
          </p:nvPr>
        </p:nvSpPr>
        <p:spPr>
          <a:xfrm>
            <a:off x="368710" y="0"/>
            <a:ext cx="7239000" cy="1143000"/>
          </a:xfrm>
        </p:spPr>
        <p:txBody>
          <a:bodyPr/>
          <a:lstStyle/>
          <a:p>
            <a:pPr eaLnBrk="1" fontAlgn="auto" hangingPunct="1">
              <a:spcAft>
                <a:spcPts val="0"/>
              </a:spcAft>
              <a:defRPr/>
            </a:pPr>
            <a:r>
              <a:rPr lang="en-US" dirty="0"/>
              <a:t>Attenuation explains…</a:t>
            </a:r>
          </a:p>
        </p:txBody>
      </p:sp>
      <p:sp>
        <p:nvSpPr>
          <p:cNvPr id="90116" name="Rectangle 3"/>
          <p:cNvSpPr>
            <a:spLocks noGrp="1" noChangeArrowheads="1"/>
          </p:cNvSpPr>
          <p:nvPr>
            <p:ph type="body" idx="1"/>
          </p:nvPr>
        </p:nvSpPr>
        <p:spPr>
          <a:xfrm>
            <a:off x="457200" y="1609725"/>
            <a:ext cx="7239000" cy="4260850"/>
          </a:xfrm>
        </p:spPr>
        <p:txBody>
          <a:bodyPr>
            <a:normAutofit fontScale="85000" lnSpcReduction="20000"/>
          </a:bodyPr>
          <a:lstStyle/>
          <a:p>
            <a:pPr eaLnBrk="1" hangingPunct="1"/>
            <a:r>
              <a:rPr lang="en-US" altLang="en-US" dirty="0"/>
              <a:t>Hearing your own name when that stream is supposed to be ignored</a:t>
            </a:r>
          </a:p>
          <a:p>
            <a:pPr eaLnBrk="1" hangingPunct="1"/>
            <a:endParaRPr lang="en-US" altLang="en-US" dirty="0"/>
          </a:p>
          <a:p>
            <a:pPr eaLnBrk="1" hangingPunct="1"/>
            <a:r>
              <a:rPr lang="en-US" altLang="en-US" dirty="0"/>
              <a:t>Switching channels in order to make a complete sentence</a:t>
            </a:r>
          </a:p>
          <a:p>
            <a:pPr eaLnBrk="1" hangingPunct="1"/>
            <a:endParaRPr lang="en-US" altLang="en-US" dirty="0"/>
          </a:p>
          <a:p>
            <a:r>
              <a:rPr lang="en-US" altLang="en-US" dirty="0">
                <a:ea typeface="ＭＳ Ｐゴシック" pitchFamily="34" charset="-128"/>
              </a:rPr>
              <a:t>Dictionary unit: contains words, each of which have thresholds for being activated</a:t>
            </a:r>
            <a:endParaRPr lang="en-US" altLang="en-US" sz="1900" dirty="0">
              <a:ea typeface="ＭＳ Ｐゴシック" pitchFamily="34" charset="-128"/>
            </a:endParaRPr>
          </a:p>
          <a:p>
            <a:endParaRPr lang="en-US" altLang="en-US" sz="1900" dirty="0">
              <a:ea typeface="ＭＳ Ｐゴシック" pitchFamily="34" charset="-128"/>
            </a:endParaRPr>
          </a:p>
          <a:p>
            <a:pPr lvl="2"/>
            <a:r>
              <a:rPr lang="en-US" altLang="en-US" dirty="0">
                <a:ea typeface="ＭＳ Ｐゴシック" pitchFamily="34" charset="-128"/>
              </a:rPr>
              <a:t>Words that are common or important have low thresholds</a:t>
            </a:r>
          </a:p>
          <a:p>
            <a:pPr lvl="2"/>
            <a:r>
              <a:rPr lang="en-US" altLang="en-US" dirty="0">
                <a:ea typeface="ＭＳ Ｐゴシック" pitchFamily="34" charset="-128"/>
              </a:rPr>
              <a:t>Uncommon words have high thresholds</a:t>
            </a:r>
          </a:p>
          <a:p>
            <a:pPr eaLnBrk="1" hangingPunct="1"/>
            <a:endParaRPr lang="en-US" altLang="en-US" dirty="0"/>
          </a:p>
          <a:p>
            <a:pPr eaLnBrk="1" hangingPunct="1"/>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Late Selection Theory Long Term  Memory Working Memory Sensory  Stores All stimuli is processed to the level of meaning, r..."/>
          <p:cNvPicPr>
            <a:picLocks noChangeAspect="1" noChangeArrowheads="1"/>
          </p:cNvPicPr>
          <p:nvPr/>
        </p:nvPicPr>
        <p:blipFill>
          <a:blip r:embed="rId3" cstate="print"/>
          <a:srcRect t="9692"/>
          <a:stretch>
            <a:fillRect/>
          </a:stretch>
        </p:blipFill>
        <p:spPr bwMode="auto">
          <a:xfrm>
            <a:off x="899592" y="1196752"/>
            <a:ext cx="7465774" cy="5056635"/>
          </a:xfrm>
          <a:prstGeom prst="rect">
            <a:avLst/>
          </a:prstGeom>
          <a:noFill/>
        </p:spPr>
      </p:pic>
      <p:sp>
        <p:nvSpPr>
          <p:cNvPr id="3" name="TextBox 2"/>
          <p:cNvSpPr txBox="1"/>
          <p:nvPr/>
        </p:nvSpPr>
        <p:spPr>
          <a:xfrm>
            <a:off x="1115616" y="6021288"/>
            <a:ext cx="1521570" cy="215444"/>
          </a:xfrm>
          <a:prstGeom prst="rect">
            <a:avLst/>
          </a:prstGeom>
          <a:noFill/>
        </p:spPr>
        <p:txBody>
          <a:bodyPr wrap="none" rtlCol="0">
            <a:spAutoFit/>
          </a:bodyPr>
          <a:lstStyle/>
          <a:p>
            <a:r>
              <a:rPr lang="en-GB" sz="800" dirty="0"/>
              <a:t>Sternberg, Cognitive Psychology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pPr algn="l"/>
            <a:r>
              <a:rPr lang="en-GB" sz="3200" dirty="0"/>
              <a:t>How the models operate:</a:t>
            </a:r>
          </a:p>
        </p:txBody>
      </p:sp>
      <p:sp>
        <p:nvSpPr>
          <p:cNvPr id="3" name="Content Placeholder 2"/>
          <p:cNvSpPr>
            <a:spLocks noGrp="1"/>
          </p:cNvSpPr>
          <p:nvPr>
            <p:ph idx="1"/>
          </p:nvPr>
        </p:nvSpPr>
        <p:spPr>
          <a:xfrm>
            <a:off x="323528" y="1340768"/>
            <a:ext cx="8291264" cy="5069160"/>
          </a:xfrm>
        </p:spPr>
        <p:txBody>
          <a:bodyPr>
            <a:normAutofit fontScale="77500" lnSpcReduction="20000"/>
          </a:bodyPr>
          <a:lstStyle/>
          <a:p>
            <a:pPr>
              <a:buNone/>
            </a:pPr>
            <a:r>
              <a:rPr lang="en-GB" dirty="0"/>
              <a:t>     Suppose a passenger asks a driver a question just as the driver approaches a junction:</a:t>
            </a:r>
          </a:p>
          <a:p>
            <a:pPr>
              <a:buNone/>
            </a:pPr>
            <a:endParaRPr lang="en-GB" dirty="0"/>
          </a:p>
          <a:p>
            <a:r>
              <a:rPr lang="en-GB" dirty="0">
                <a:solidFill>
                  <a:srgbClr val="0070C0"/>
                </a:solidFill>
              </a:rPr>
              <a:t>Filter Model</a:t>
            </a:r>
          </a:p>
          <a:p>
            <a:pPr>
              <a:buNone/>
            </a:pPr>
            <a:r>
              <a:rPr lang="en-GB" dirty="0"/>
              <a:t>     Driver does not register the question</a:t>
            </a:r>
          </a:p>
          <a:p>
            <a:pPr>
              <a:buNone/>
            </a:pPr>
            <a:endParaRPr lang="en-GB" dirty="0"/>
          </a:p>
          <a:p>
            <a:r>
              <a:rPr lang="en-GB" dirty="0">
                <a:solidFill>
                  <a:srgbClr val="0070C0"/>
                </a:solidFill>
              </a:rPr>
              <a:t>Attenuator Model</a:t>
            </a:r>
          </a:p>
          <a:p>
            <a:pPr>
              <a:buNone/>
            </a:pPr>
            <a:r>
              <a:rPr lang="en-GB" dirty="0"/>
              <a:t>     S/he receives message at attenuated/reduced level – may be able to remember it later</a:t>
            </a:r>
          </a:p>
          <a:p>
            <a:endParaRPr lang="en-GB" dirty="0"/>
          </a:p>
          <a:p>
            <a:r>
              <a:rPr lang="en-GB" dirty="0">
                <a:solidFill>
                  <a:srgbClr val="0070C0"/>
                </a:solidFill>
              </a:rPr>
              <a:t>Late Selection Theory</a:t>
            </a:r>
          </a:p>
          <a:p>
            <a:pPr>
              <a:buNone/>
            </a:pPr>
            <a:r>
              <a:rPr lang="en-GB" dirty="0"/>
              <a:t>     Unlikely to decode message further until dealt with junction</a:t>
            </a:r>
          </a:p>
          <a:p>
            <a:endParaRPr lang="en-GB" dirty="0"/>
          </a:p>
          <a:p>
            <a:endParaRPr lang="en-GB" dirty="0"/>
          </a:p>
        </p:txBody>
      </p:sp>
      <p:pic>
        <p:nvPicPr>
          <p:cNvPr id="4" name="Picture 2" descr="http://cache2.asset-cache.net/gc/176636273-woman-driving-convertible-car-and-thinking-gettyimages.jpg?v=1&amp;c=IWSAsset&amp;k=2&amp;d=OJXunsch5%2F%2BmEEMa5FQOnLrypDAOTVUIdD2AzdU2Ljeq5YopN78hPU7WPwbOiIh7"/>
          <p:cNvPicPr>
            <a:picLocks noChangeAspect="1" noChangeArrowheads="1"/>
          </p:cNvPicPr>
          <p:nvPr/>
        </p:nvPicPr>
        <p:blipFill>
          <a:blip r:embed="rId3" cstate="print"/>
          <a:srcRect/>
          <a:stretch>
            <a:fillRect/>
          </a:stretch>
        </p:blipFill>
        <p:spPr bwMode="auto">
          <a:xfrm>
            <a:off x="6156176" y="1772816"/>
            <a:ext cx="2232916" cy="2132856"/>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descr="http://www.informationmapping.com/images/easyblog_images/hoarders2.jpg"/>
          <p:cNvPicPr>
            <a:picLocks noChangeAspect="1" noChangeArrowheads="1"/>
          </p:cNvPicPr>
          <p:nvPr/>
        </p:nvPicPr>
        <p:blipFill>
          <a:blip r:embed="rId3" cstate="print">
            <a:alphaModFix amt="70000"/>
          </a:blip>
          <a:srcRect/>
          <a:stretch>
            <a:fillRect/>
          </a:stretch>
        </p:blipFill>
        <p:spPr bwMode="auto">
          <a:xfrm>
            <a:off x="0" y="0"/>
            <a:ext cx="9137917" cy="6810785"/>
          </a:xfrm>
          <a:prstGeom prst="rect">
            <a:avLst/>
          </a:prstGeom>
          <a:noFill/>
        </p:spPr>
      </p:pic>
      <p:sp>
        <p:nvSpPr>
          <p:cNvPr id="4" name="Title 3"/>
          <p:cNvSpPr>
            <a:spLocks noGrp="1"/>
          </p:cNvSpPr>
          <p:nvPr>
            <p:ph type="title" idx="4294967295"/>
          </p:nvPr>
        </p:nvSpPr>
        <p:spPr>
          <a:xfrm>
            <a:off x="827584" y="1268760"/>
            <a:ext cx="8229600" cy="1143000"/>
          </a:xfrm>
        </p:spPr>
        <p:txBody>
          <a:bodyPr>
            <a:noAutofit/>
          </a:bodyPr>
          <a:lstStyle/>
          <a:p>
            <a:r>
              <a:rPr lang="en-GB" sz="7200" dirty="0">
                <a:solidFill>
                  <a:schemeClr val="bg1"/>
                </a:solidFill>
                <a:effectLst>
                  <a:outerShdw blurRad="38100" dist="38100" dir="2700000" algn="tl">
                    <a:srgbClr val="000000">
                      <a:alpha val="43137"/>
                    </a:srgbClr>
                  </a:outerShdw>
                </a:effectLst>
                <a:latin typeface="+mn-lt"/>
              </a:rPr>
              <a:t>Attention &amp; Visual Searching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AutoShape 2" descr="http://images.kpopstarz.com/data/images/full/193487/spice-marke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0660" name="AutoShape 4" descr="http://images.kpopstarz.com/data/images/full/193487/spice-marke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0662" name="AutoShape 6" descr="http://images.kpopstarz.com/data/images/full/193487/spice-marke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0663" name="Picture 7" descr="C:\Users\rcoard\Favorites\Thy folder o' Joe\spice-market.jpg"/>
          <p:cNvPicPr>
            <a:picLocks noChangeAspect="1" noChangeArrowheads="1"/>
          </p:cNvPicPr>
          <p:nvPr/>
        </p:nvPicPr>
        <p:blipFill>
          <a:blip r:embed="rId3" cstate="print"/>
          <a:srcRect/>
          <a:stretch>
            <a:fillRect/>
          </a:stretch>
        </p:blipFill>
        <p:spPr bwMode="auto">
          <a:xfrm>
            <a:off x="0" y="764704"/>
            <a:ext cx="9144000" cy="6093296"/>
          </a:xfrm>
          <a:prstGeom prst="rect">
            <a:avLst/>
          </a:prstGeom>
          <a:noFill/>
        </p:spPr>
      </p:pic>
      <p:sp>
        <p:nvSpPr>
          <p:cNvPr id="7" name="Title 6"/>
          <p:cNvSpPr>
            <a:spLocks noGrp="1"/>
          </p:cNvSpPr>
          <p:nvPr>
            <p:ph type="title"/>
          </p:nvPr>
        </p:nvSpPr>
        <p:spPr>
          <a:xfrm>
            <a:off x="17720" y="7937"/>
            <a:ext cx="8229600" cy="1143000"/>
          </a:xfrm>
        </p:spPr>
        <p:txBody>
          <a:bodyPr>
            <a:normAutofit fontScale="90000"/>
          </a:bodyPr>
          <a:lstStyle/>
          <a:p>
            <a:pPr algn="l"/>
            <a:r>
              <a:rPr lang="en-GB" sz="3100" dirty="0"/>
              <a:t>Attention &amp; Visual Searching: Theoretical Approaches</a:t>
            </a:r>
            <a:br>
              <a:rPr lang="en-GB" dirty="0"/>
            </a:b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332656"/>
            <a:ext cx="8229600" cy="1143000"/>
          </a:xfrm>
        </p:spPr>
        <p:txBody>
          <a:bodyPr>
            <a:normAutofit fontScale="90000"/>
          </a:bodyPr>
          <a:lstStyle/>
          <a:p>
            <a:pPr algn="l"/>
            <a:r>
              <a:rPr lang="en-GB" sz="3100" dirty="0"/>
              <a:t>Attention &amp; Visual Searching</a:t>
            </a:r>
            <a:br>
              <a:rPr lang="en-GB" sz="3600" dirty="0"/>
            </a:br>
            <a:r>
              <a:rPr lang="en-GB" sz="3100" b="1" dirty="0"/>
              <a:t>Feature Integration Theory</a:t>
            </a:r>
            <a:r>
              <a:rPr lang="en-US" sz="3100" b="1" dirty="0"/>
              <a:t> </a:t>
            </a:r>
            <a:r>
              <a:rPr lang="en-US" sz="3100" dirty="0"/>
              <a:t>(</a:t>
            </a:r>
            <a:r>
              <a:rPr lang="en-US" altLang="en-US" sz="3100" dirty="0"/>
              <a:t>Treisman &amp; Gelade, 1980)</a:t>
            </a:r>
            <a:br>
              <a:rPr lang="en-US" altLang="en-US" sz="3100" dirty="0"/>
            </a:br>
            <a:endParaRPr lang="en-GB" sz="3100" dirty="0"/>
          </a:p>
        </p:txBody>
      </p:sp>
      <p:sp>
        <p:nvSpPr>
          <p:cNvPr id="5" name="Content Placeholder 4"/>
          <p:cNvSpPr>
            <a:spLocks noGrp="1"/>
          </p:cNvSpPr>
          <p:nvPr>
            <p:ph idx="1"/>
          </p:nvPr>
        </p:nvSpPr>
        <p:spPr>
          <a:xfrm>
            <a:off x="457200" y="1412776"/>
            <a:ext cx="8686800" cy="5445223"/>
          </a:xfrm>
        </p:spPr>
        <p:txBody>
          <a:bodyPr>
            <a:normAutofit fontScale="25000" lnSpcReduction="20000"/>
          </a:bodyPr>
          <a:lstStyle/>
          <a:p>
            <a:endParaRPr lang="en-US" altLang="en-US" sz="1400" dirty="0"/>
          </a:p>
          <a:p>
            <a:endParaRPr lang="en-US" altLang="en-US" sz="6000" dirty="0">
              <a:solidFill>
                <a:srgbClr val="0070C0"/>
              </a:solidFill>
            </a:endParaRPr>
          </a:p>
          <a:p>
            <a:pPr>
              <a:buNone/>
            </a:pPr>
            <a:r>
              <a:rPr lang="en-US" altLang="en-US" sz="8000" dirty="0"/>
              <a:t>1</a:t>
            </a:r>
            <a:r>
              <a:rPr lang="en-US" altLang="en-US" sz="9600" dirty="0"/>
              <a:t>)  </a:t>
            </a:r>
            <a:r>
              <a:rPr lang="en-US" altLang="en-US" sz="9600" dirty="0">
                <a:solidFill>
                  <a:srgbClr val="0070C0"/>
                </a:solidFill>
              </a:rPr>
              <a:t>Pre-attentive stage</a:t>
            </a:r>
          </a:p>
          <a:p>
            <a:pPr>
              <a:buNone/>
            </a:pPr>
            <a:r>
              <a:rPr lang="en-US" altLang="en-US" sz="8000" dirty="0">
                <a:solidFill>
                  <a:srgbClr val="0070C0"/>
                </a:solidFill>
              </a:rPr>
              <a:t> </a:t>
            </a:r>
          </a:p>
          <a:p>
            <a:pPr>
              <a:buNone/>
            </a:pPr>
            <a:r>
              <a:rPr lang="en-US" altLang="en-US" sz="8000" dirty="0">
                <a:solidFill>
                  <a:srgbClr val="0070C0"/>
                </a:solidFill>
              </a:rPr>
              <a:t>      </a:t>
            </a:r>
            <a:r>
              <a:rPr lang="en-US" altLang="en-US" sz="8000" dirty="0"/>
              <a:t>Primitive features are assessed, such as shape and </a:t>
            </a:r>
            <a:r>
              <a:rPr lang="en-US" altLang="en-US" sz="8000" dirty="0" err="1"/>
              <a:t>colour</a:t>
            </a:r>
            <a:r>
              <a:rPr lang="en-US" altLang="en-US" sz="8000" dirty="0"/>
              <a:t>.  May lead to an </a:t>
            </a:r>
            <a:r>
              <a:rPr lang="en-US" altLang="en-US" sz="8000" b="1" dirty="0"/>
              <a:t>illusory conjunction </a:t>
            </a:r>
            <a:r>
              <a:rPr lang="en-US" altLang="en-US" sz="8000" dirty="0"/>
              <a:t>since these features are processed separately by different regions of the brain.</a:t>
            </a:r>
          </a:p>
          <a:p>
            <a:endParaRPr lang="en-US" altLang="en-US" sz="7400" dirty="0"/>
          </a:p>
          <a:p>
            <a:endParaRPr lang="en-US" altLang="en-US" sz="7400" dirty="0">
              <a:solidFill>
                <a:srgbClr val="0070C0"/>
              </a:solidFill>
            </a:endParaRPr>
          </a:p>
          <a:p>
            <a:endParaRPr lang="en-US" altLang="en-US" sz="7400" dirty="0">
              <a:solidFill>
                <a:srgbClr val="0070C0"/>
              </a:solidFill>
            </a:endParaRPr>
          </a:p>
          <a:p>
            <a:endParaRPr lang="en-US" altLang="en-US" sz="7400" dirty="0">
              <a:solidFill>
                <a:srgbClr val="0070C0"/>
              </a:solidFill>
            </a:endParaRPr>
          </a:p>
          <a:p>
            <a:endParaRPr lang="en-US" altLang="en-US" sz="7400" dirty="0">
              <a:solidFill>
                <a:srgbClr val="0070C0"/>
              </a:solidFill>
            </a:endParaRPr>
          </a:p>
          <a:p>
            <a:endParaRPr lang="en-US" altLang="en-US" sz="7400" dirty="0">
              <a:solidFill>
                <a:srgbClr val="0070C0"/>
              </a:solidFill>
            </a:endParaRPr>
          </a:p>
          <a:p>
            <a:pPr>
              <a:buNone/>
            </a:pPr>
            <a:r>
              <a:rPr lang="en-US" altLang="en-US" sz="8000" dirty="0"/>
              <a:t>2)  </a:t>
            </a:r>
            <a:r>
              <a:rPr lang="en-US" altLang="en-US" sz="9600" dirty="0">
                <a:solidFill>
                  <a:srgbClr val="0070C0"/>
                </a:solidFill>
              </a:rPr>
              <a:t>Attentive stage</a:t>
            </a:r>
            <a:r>
              <a:rPr lang="en-US" altLang="en-US" sz="8000" dirty="0">
                <a:solidFill>
                  <a:srgbClr val="0070C0"/>
                </a:solidFill>
              </a:rPr>
              <a:t>  </a:t>
            </a:r>
            <a:r>
              <a:rPr lang="en-US" altLang="en-US" sz="9600" dirty="0"/>
              <a:t>(primitive features combine together)</a:t>
            </a:r>
          </a:p>
          <a:p>
            <a:endParaRPr lang="en-US" altLang="en-US" sz="8000" dirty="0">
              <a:solidFill>
                <a:srgbClr val="0070C0"/>
              </a:solidFill>
            </a:endParaRPr>
          </a:p>
          <a:p>
            <a:pPr>
              <a:buNone/>
            </a:pPr>
            <a:r>
              <a:rPr lang="en-US" altLang="en-US" sz="8000" dirty="0"/>
              <a:t>      This next stage allows primitive features to be ‘glued’ together , forming a whole.  </a:t>
            </a:r>
            <a:r>
              <a:rPr lang="en-US" altLang="en-US" sz="8000" b="1" dirty="0"/>
              <a:t>Illusory conjunction</a:t>
            </a:r>
            <a:r>
              <a:rPr lang="en-US" altLang="en-US" sz="8000" dirty="0"/>
              <a:t> occurs if stimulus exposure time allows capture of primitive features, but not sufficient time to ‘glue’ features together (e.g. may report seeing a blue triangle.) </a:t>
            </a:r>
          </a:p>
          <a:p>
            <a:pPr>
              <a:buNone/>
            </a:pPr>
            <a:r>
              <a:rPr lang="en-US" altLang="en-US" sz="8000" dirty="0"/>
              <a:t> </a:t>
            </a:r>
          </a:p>
          <a:p>
            <a:pPr>
              <a:buNone/>
            </a:pPr>
            <a:endParaRPr lang="en-US" altLang="en-US" sz="8000" dirty="0"/>
          </a:p>
          <a:p>
            <a:endParaRPr lang="en-US" altLang="en-US" sz="8000" dirty="0"/>
          </a:p>
          <a:p>
            <a:endParaRPr lang="en-US" altLang="en-US" sz="8000" dirty="0"/>
          </a:p>
          <a:p>
            <a:endParaRPr lang="en-GB" sz="8000" dirty="0"/>
          </a:p>
          <a:p>
            <a:endParaRPr lang="en-US" altLang="en-US" sz="1400" dirty="0"/>
          </a:p>
          <a:p>
            <a:endParaRPr lang="en-US" altLang="en-US" sz="1400" dirty="0"/>
          </a:p>
          <a:p>
            <a:endParaRPr lang="en-US" altLang="en-US" sz="1400" dirty="0"/>
          </a:p>
          <a:p>
            <a:endParaRPr lang="en-US" altLang="en-US" sz="1400" dirty="0"/>
          </a:p>
          <a:p>
            <a:endParaRPr lang="en-US" altLang="en-US" sz="1400" dirty="0"/>
          </a:p>
          <a:p>
            <a:endParaRPr lang="en-US" altLang="en-US" sz="1400" dirty="0"/>
          </a:p>
          <a:p>
            <a:endParaRPr lang="en-US" altLang="en-US" sz="1400" dirty="0"/>
          </a:p>
          <a:p>
            <a:endParaRPr lang="en-US" altLang="en-US" sz="1400" dirty="0"/>
          </a:p>
          <a:p>
            <a:endParaRPr lang="en-US" altLang="en-US" sz="1200" dirty="0"/>
          </a:p>
        </p:txBody>
      </p:sp>
      <p:sp>
        <p:nvSpPr>
          <p:cNvPr id="8" name="Isosceles Triangle 7"/>
          <p:cNvSpPr/>
          <p:nvPr/>
        </p:nvSpPr>
        <p:spPr>
          <a:xfrm>
            <a:off x="3923928" y="3212976"/>
            <a:ext cx="1060704" cy="91440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p:cNvSpPr/>
          <p:nvPr/>
        </p:nvSpPr>
        <p:spPr>
          <a:xfrm>
            <a:off x="5724128" y="3429000"/>
            <a:ext cx="720080" cy="67322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p:cNvSpPr/>
          <p:nvPr/>
        </p:nvSpPr>
        <p:spPr>
          <a:xfrm>
            <a:off x="2483768" y="3501008"/>
            <a:ext cx="648072" cy="612648"/>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3419872" y="4221088"/>
            <a:ext cx="1964512" cy="369332"/>
          </a:xfrm>
          <a:prstGeom prst="rect">
            <a:avLst/>
          </a:prstGeom>
          <a:noFill/>
        </p:spPr>
        <p:txBody>
          <a:bodyPr wrap="none" rtlCol="0">
            <a:spAutoFit/>
          </a:bodyPr>
          <a:lstStyle/>
          <a:p>
            <a:r>
              <a:rPr lang="en-GB" dirty="0"/>
              <a:t>3 shapes, 3 colours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https://perceptionandattention.wikispaces.com/file/view/FIT.gif/354861630/270x360/FIT.gi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2" name="AutoShape 4" descr="https://perceptionandattention.wikispaces.com/file/view/FIT.gif/354861630/270x360/FIT.gif"/>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 name="Title 3"/>
          <p:cNvSpPr>
            <a:spLocks noGrp="1"/>
          </p:cNvSpPr>
          <p:nvPr>
            <p:ph type="title"/>
          </p:nvPr>
        </p:nvSpPr>
        <p:spPr/>
        <p:txBody>
          <a:bodyPr>
            <a:normAutofit/>
          </a:bodyPr>
          <a:lstStyle/>
          <a:p>
            <a:pPr algn="l"/>
            <a:r>
              <a:rPr lang="en-GB" sz="2800" dirty="0"/>
              <a:t>Attention &amp; Visual Searching</a:t>
            </a:r>
            <a:br>
              <a:rPr lang="en-GB" sz="2800" dirty="0"/>
            </a:br>
            <a:r>
              <a:rPr lang="en-GB" sz="2800" dirty="0"/>
              <a:t>Feature Integration Theory</a:t>
            </a:r>
            <a:r>
              <a:rPr lang="en-US" sz="2800" dirty="0"/>
              <a:t> (</a:t>
            </a:r>
            <a:r>
              <a:rPr lang="en-US" altLang="en-US" sz="2800" dirty="0"/>
              <a:t>Treisman &amp; Gelade, 1980)</a:t>
            </a:r>
            <a:endParaRPr lang="en-GB" sz="2800" dirty="0"/>
          </a:p>
        </p:txBody>
      </p:sp>
      <p:sp>
        <p:nvSpPr>
          <p:cNvPr id="2054" name="AutoShape 6" descr="https://classconnection.s3.amazonaws.com/668/flashcards/4123668/png/fit-144F16FD0B8069BD5B7.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6" name="AutoShape 8" descr="https://classconnection.s3.amazonaws.com/668/flashcards/4123668/png/fit-144F16FD0B8069BD5B7.p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7" name="Picture 9" descr="C:\Users\rcoard\Favorites\Thy folder o' Joe\fit-144F16FD0B8069BD5B7.png"/>
          <p:cNvPicPr>
            <a:picLocks noChangeAspect="1" noChangeArrowheads="1"/>
          </p:cNvPicPr>
          <p:nvPr/>
        </p:nvPicPr>
        <p:blipFill>
          <a:blip r:embed="rId3" cstate="print"/>
          <a:srcRect/>
          <a:stretch>
            <a:fillRect/>
          </a:stretch>
        </p:blipFill>
        <p:spPr bwMode="auto">
          <a:xfrm>
            <a:off x="1043608" y="1484784"/>
            <a:ext cx="7271970" cy="5126354"/>
          </a:xfrm>
          <a:prstGeom prst="rect">
            <a:avLst/>
          </a:prstGeom>
          <a:noFill/>
        </p:spPr>
      </p:pic>
      <p:sp>
        <p:nvSpPr>
          <p:cNvPr id="13" name="TextBox 12"/>
          <p:cNvSpPr txBox="1"/>
          <p:nvPr/>
        </p:nvSpPr>
        <p:spPr>
          <a:xfrm>
            <a:off x="0" y="6642556"/>
            <a:ext cx="4838184" cy="215444"/>
          </a:xfrm>
          <a:prstGeom prst="rect">
            <a:avLst/>
          </a:prstGeom>
          <a:noFill/>
        </p:spPr>
        <p:txBody>
          <a:bodyPr wrap="none" rtlCol="0">
            <a:spAutoFit/>
          </a:bodyPr>
          <a:lstStyle/>
          <a:p>
            <a:r>
              <a:rPr lang="en-GB" sz="800" dirty="0"/>
              <a:t>https://www.studyblue.com/notes/note/n/lecture-3-selective-attention-and-visual-awareness/deck/10475860</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pPr algn="l"/>
            <a:r>
              <a:rPr lang="en-GB" sz="3100" dirty="0"/>
              <a:t>Attention &amp; Visual Searching</a:t>
            </a:r>
            <a:br>
              <a:rPr lang="en-GB" sz="3100" dirty="0"/>
            </a:br>
            <a:r>
              <a:rPr lang="en-GB" sz="3100" b="1" dirty="0"/>
              <a:t>Feature Integration Theory</a:t>
            </a:r>
            <a:r>
              <a:rPr lang="en-US" sz="3100" b="1" dirty="0"/>
              <a:t> </a:t>
            </a:r>
            <a:r>
              <a:rPr lang="en-US" sz="3100" dirty="0"/>
              <a:t>(</a:t>
            </a:r>
            <a:r>
              <a:rPr lang="en-US" altLang="en-US" sz="3100" dirty="0"/>
              <a:t>Treisman &amp; Gelade, 1980)</a:t>
            </a:r>
            <a:br>
              <a:rPr lang="en-US" altLang="en-US" dirty="0"/>
            </a:br>
            <a:endParaRPr lang="en-GB" dirty="0"/>
          </a:p>
        </p:txBody>
      </p:sp>
      <p:sp>
        <p:nvSpPr>
          <p:cNvPr id="3" name="Content Placeholder 2"/>
          <p:cNvSpPr>
            <a:spLocks noGrp="1"/>
          </p:cNvSpPr>
          <p:nvPr>
            <p:ph idx="1"/>
          </p:nvPr>
        </p:nvSpPr>
        <p:spPr>
          <a:xfrm>
            <a:off x="467544" y="1916832"/>
            <a:ext cx="8229600" cy="4133056"/>
          </a:xfrm>
        </p:spPr>
        <p:txBody>
          <a:bodyPr/>
          <a:lstStyle/>
          <a:p>
            <a:r>
              <a:rPr lang="en-US" altLang="en-US" dirty="0">
                <a:solidFill>
                  <a:srgbClr val="0070C0"/>
                </a:solidFill>
              </a:rPr>
              <a:t>Disjunctive Searching </a:t>
            </a:r>
            <a:r>
              <a:rPr lang="en-US" altLang="en-US" dirty="0"/>
              <a:t>(Feature Searching) involves searching for a target amongst dissimilar distracters</a:t>
            </a:r>
          </a:p>
          <a:p>
            <a:pPr>
              <a:buNone/>
            </a:pPr>
            <a:endParaRPr lang="en-US" altLang="en-US" dirty="0"/>
          </a:p>
          <a:p>
            <a:r>
              <a:rPr lang="en-US" altLang="en-US" dirty="0">
                <a:solidFill>
                  <a:srgbClr val="0070C0"/>
                </a:solidFill>
              </a:rPr>
              <a:t>Conjunctive Searching </a:t>
            </a:r>
            <a:r>
              <a:rPr lang="en-US" altLang="en-US" dirty="0"/>
              <a:t>involves searching for a target amongst distracters which have similarities with the target  </a:t>
            </a:r>
          </a:p>
          <a:p>
            <a:endParaRPr lang="en-US" altLang="en-US" sz="1600"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755576" y="260648"/>
            <a:ext cx="8229600" cy="1143000"/>
          </a:xfrm>
        </p:spPr>
        <p:txBody>
          <a:bodyPr>
            <a:noAutofit/>
          </a:bodyPr>
          <a:lstStyle/>
          <a:p>
            <a:pPr algn="l"/>
            <a:r>
              <a:rPr lang="en-GB" sz="3600" dirty="0"/>
              <a:t>Attention &amp; Visual Searching</a:t>
            </a:r>
            <a:br>
              <a:rPr lang="en-GB" sz="3600" dirty="0"/>
            </a:br>
            <a:endParaRPr lang="en-GB" sz="3600" dirty="0"/>
          </a:p>
        </p:txBody>
      </p:sp>
      <p:sp>
        <p:nvSpPr>
          <p:cNvPr id="8" name="Content Placeholder 7"/>
          <p:cNvSpPr>
            <a:spLocks noGrp="1"/>
          </p:cNvSpPr>
          <p:nvPr>
            <p:ph sz="half" idx="1"/>
          </p:nvPr>
        </p:nvSpPr>
        <p:spPr>
          <a:xfrm>
            <a:off x="611560" y="1196752"/>
            <a:ext cx="4038600" cy="5301208"/>
          </a:xfrm>
        </p:spPr>
        <p:txBody>
          <a:bodyPr>
            <a:normAutofit fontScale="92500" lnSpcReduction="10000"/>
          </a:bodyPr>
          <a:lstStyle/>
          <a:p>
            <a:pPr>
              <a:buNone/>
            </a:pPr>
            <a:r>
              <a:rPr lang="en-GB" dirty="0">
                <a:solidFill>
                  <a:schemeClr val="accent5">
                    <a:lumMod val="60000"/>
                    <a:lumOff val="40000"/>
                  </a:schemeClr>
                </a:solidFill>
              </a:rPr>
              <a:t>     X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endParaRPr lang="en-GB" dirty="0">
              <a:solidFill>
                <a:schemeClr val="accent5">
                  <a:lumMod val="60000"/>
                  <a:lumOff val="40000"/>
                </a:schemeClr>
              </a:solidFill>
            </a:endParaRPr>
          </a:p>
          <a:p>
            <a:pPr>
              <a:buNone/>
            </a:pPr>
            <a:r>
              <a:rPr lang="en-GB" dirty="0">
                <a:solidFill>
                  <a:schemeClr val="accent5">
                    <a:lumMod val="60000"/>
                    <a:lumOff val="40000"/>
                  </a:schemeClr>
                </a:solidFill>
              </a:rPr>
              <a:t>     X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endParaRPr lang="en-GB" dirty="0">
              <a:solidFill>
                <a:schemeClr val="accent5">
                  <a:lumMod val="60000"/>
                  <a:lumOff val="40000"/>
                </a:schemeClr>
              </a:solidFill>
            </a:endParaRPr>
          </a:p>
          <a:p>
            <a:pPr>
              <a:buNone/>
            </a:pPr>
            <a:r>
              <a:rPr lang="en-GB" dirty="0">
                <a:solidFill>
                  <a:schemeClr val="accent5">
                    <a:lumMod val="60000"/>
                    <a:lumOff val="40000"/>
                  </a:schemeClr>
                </a:solidFill>
              </a:rPr>
              <a:t>     X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a:solidFill>
                  <a:srgbClr val="00B050"/>
                </a:solidFill>
              </a:rPr>
              <a:t>J</a:t>
            </a:r>
            <a:r>
              <a:rPr lang="en-GB" dirty="0">
                <a:solidFill>
                  <a:schemeClr val="accent5">
                    <a:lumMod val="60000"/>
                    <a:lumOff val="40000"/>
                  </a:schemeClr>
                </a:solidFill>
              </a:rPr>
              <a:t>  X</a:t>
            </a:r>
          </a:p>
          <a:p>
            <a:pPr>
              <a:buNone/>
            </a:pPr>
            <a:r>
              <a:rPr lang="en-GB" dirty="0">
                <a:solidFill>
                  <a:schemeClr val="accent5">
                    <a:lumMod val="60000"/>
                    <a:lumOff val="40000"/>
                  </a:schemeClr>
                </a:solidFill>
              </a:rPr>
              <a:t>     X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endParaRPr lang="en-GB" dirty="0">
              <a:solidFill>
                <a:schemeClr val="accent5">
                  <a:lumMod val="60000"/>
                  <a:lumOff val="40000"/>
                </a:schemeClr>
              </a:solidFill>
            </a:endParaRPr>
          </a:p>
          <a:p>
            <a:pPr>
              <a:buNone/>
            </a:pPr>
            <a:r>
              <a:rPr lang="en-US" altLang="en-US" sz="2100" dirty="0"/>
              <a:t>    Performed fast, features</a:t>
            </a:r>
          </a:p>
          <a:p>
            <a:pPr>
              <a:buNone/>
            </a:pPr>
            <a:r>
              <a:rPr lang="en-US" altLang="en-US" sz="2100" dirty="0"/>
              <a:t>   ‘pop’ out </a:t>
            </a:r>
            <a:r>
              <a:rPr lang="en-US" sz="2100" dirty="0"/>
              <a:t>since </a:t>
            </a:r>
            <a:r>
              <a:rPr lang="en-US" sz="2100" dirty="0" err="1"/>
              <a:t>colour</a:t>
            </a:r>
            <a:r>
              <a:rPr lang="en-US" sz="2100" dirty="0"/>
              <a:t> is a</a:t>
            </a:r>
          </a:p>
          <a:p>
            <a:pPr>
              <a:buNone/>
            </a:pPr>
            <a:r>
              <a:rPr lang="en-US" sz="2100" dirty="0"/>
              <a:t>    </a:t>
            </a:r>
            <a:r>
              <a:rPr lang="en-US" sz="2100" dirty="0">
                <a:solidFill>
                  <a:srgbClr val="0070C0"/>
                </a:solidFill>
              </a:rPr>
              <a:t>primitive feature</a:t>
            </a:r>
          </a:p>
          <a:p>
            <a:pPr>
              <a:buNone/>
            </a:pPr>
            <a:endParaRPr lang="en-GB" dirty="0">
              <a:solidFill>
                <a:schemeClr val="accent5">
                  <a:lumMod val="60000"/>
                  <a:lumOff val="40000"/>
                </a:schemeClr>
              </a:solidFill>
            </a:endParaRPr>
          </a:p>
          <a:p>
            <a:pPr>
              <a:buNone/>
            </a:pPr>
            <a:r>
              <a:rPr lang="en-GB" dirty="0">
                <a:solidFill>
                  <a:schemeClr val="accent5">
                    <a:lumMod val="60000"/>
                    <a:lumOff val="40000"/>
                  </a:schemeClr>
                </a:solidFill>
              </a:rPr>
              <a:t>     </a:t>
            </a:r>
            <a:r>
              <a:rPr lang="en-GB" dirty="0">
                <a:solidFill>
                  <a:srgbClr val="00B050"/>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rgbClr val="00B050"/>
                </a:solidFill>
              </a:rPr>
              <a:t>X</a:t>
            </a:r>
            <a:r>
              <a:rPr lang="en-GB" dirty="0">
                <a:solidFill>
                  <a:schemeClr val="accent5">
                    <a:lumMod val="60000"/>
                    <a:lumOff val="40000"/>
                  </a:schemeClr>
                </a:solidFill>
              </a:rPr>
              <a:t>   J  X</a:t>
            </a:r>
          </a:p>
          <a:p>
            <a:pPr>
              <a:buNone/>
            </a:pPr>
            <a:r>
              <a:rPr lang="en-GB" dirty="0">
                <a:solidFill>
                  <a:schemeClr val="accent5">
                    <a:lumMod val="60000"/>
                    <a:lumOff val="40000"/>
                  </a:schemeClr>
                </a:solidFill>
              </a:rPr>
              <a:t>     X   </a:t>
            </a:r>
            <a:r>
              <a:rPr lang="en-GB" dirty="0">
                <a:solidFill>
                  <a:srgbClr val="00B050"/>
                </a:solidFill>
              </a:rPr>
              <a:t>J</a:t>
            </a:r>
            <a:r>
              <a:rPr lang="en-GB" dirty="0">
                <a:solidFill>
                  <a:schemeClr val="accent5">
                    <a:lumMod val="60000"/>
                    <a:lumOff val="40000"/>
                  </a:schemeClr>
                </a:solidFill>
              </a:rPr>
              <a:t>  </a:t>
            </a:r>
            <a:r>
              <a:rPr lang="en-GB" dirty="0">
                <a:solidFill>
                  <a:srgbClr val="00B050"/>
                </a:solidFill>
              </a:rPr>
              <a:t>X </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rgbClr val="00B050"/>
                </a:solidFill>
              </a:rPr>
              <a:t>X</a:t>
            </a:r>
            <a:endParaRPr lang="en-GB" dirty="0">
              <a:solidFill>
                <a:srgbClr val="00B050"/>
              </a:solidFill>
            </a:endParaRPr>
          </a:p>
          <a:p>
            <a:pPr>
              <a:buNone/>
            </a:pPr>
            <a:r>
              <a:rPr lang="en-GB" dirty="0">
                <a:solidFill>
                  <a:schemeClr val="accent5">
                    <a:lumMod val="60000"/>
                    <a:lumOff val="40000"/>
                  </a:schemeClr>
                </a:solidFill>
              </a:rPr>
              <a:t>      J</a:t>
            </a:r>
            <a:r>
              <a:rPr lang="en-GB" dirty="0">
                <a:solidFill>
                  <a:srgbClr val="FFC000"/>
                </a:solidFill>
              </a:rPr>
              <a:t>  </a:t>
            </a:r>
            <a:r>
              <a:rPr lang="en-GB" dirty="0">
                <a:solidFill>
                  <a:srgbClr val="00B050"/>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rgbClr val="00B050"/>
                </a:solidFill>
              </a:rPr>
              <a:t>X</a:t>
            </a:r>
            <a:r>
              <a:rPr lang="en-GB" dirty="0">
                <a:solidFill>
                  <a:srgbClr val="00B050"/>
                </a:solidFill>
              </a:rPr>
              <a:t>  </a:t>
            </a:r>
            <a:r>
              <a:rPr lang="en-GB" dirty="0" err="1">
                <a:solidFill>
                  <a:srgbClr val="00B050"/>
                </a:solidFill>
              </a:rPr>
              <a:t>X</a:t>
            </a:r>
            <a:endParaRPr lang="en-GB" dirty="0">
              <a:solidFill>
                <a:srgbClr val="00B050"/>
              </a:solidFill>
            </a:endParaRPr>
          </a:p>
          <a:p>
            <a:pPr>
              <a:buNone/>
            </a:pPr>
            <a:r>
              <a:rPr lang="en-GB" dirty="0">
                <a:solidFill>
                  <a:schemeClr val="accent5">
                    <a:lumMod val="60000"/>
                    <a:lumOff val="40000"/>
                  </a:schemeClr>
                </a:solidFill>
              </a:rPr>
              <a:t>     X  </a:t>
            </a:r>
            <a:r>
              <a:rPr lang="en-GB" dirty="0" err="1">
                <a:solidFill>
                  <a:schemeClr val="accent5">
                    <a:lumMod val="60000"/>
                    <a:lumOff val="40000"/>
                  </a:schemeClr>
                </a:solidFill>
              </a:rPr>
              <a:t>X</a:t>
            </a:r>
            <a:r>
              <a:rPr lang="en-GB" dirty="0">
                <a:solidFill>
                  <a:schemeClr val="accent5">
                    <a:lumMod val="60000"/>
                    <a:lumOff val="40000"/>
                  </a:schemeClr>
                </a:solidFill>
              </a:rPr>
              <a:t>  </a:t>
            </a:r>
            <a:r>
              <a:rPr lang="en-GB" dirty="0" err="1">
                <a:solidFill>
                  <a:srgbClr val="00B050"/>
                </a:solidFill>
              </a:rPr>
              <a:t>X</a:t>
            </a:r>
            <a:r>
              <a:rPr lang="en-GB" dirty="0">
                <a:solidFill>
                  <a:schemeClr val="accent5">
                    <a:lumMod val="60000"/>
                    <a:lumOff val="40000"/>
                  </a:schemeClr>
                </a:solidFill>
              </a:rPr>
              <a:t>   J  </a:t>
            </a:r>
            <a:r>
              <a:rPr lang="en-GB" dirty="0">
                <a:solidFill>
                  <a:srgbClr val="00B050"/>
                </a:solidFill>
              </a:rPr>
              <a:t>X</a:t>
            </a:r>
            <a:r>
              <a:rPr lang="en-GB" dirty="0">
                <a:solidFill>
                  <a:schemeClr val="accent5">
                    <a:lumMod val="60000"/>
                    <a:lumOff val="40000"/>
                  </a:schemeClr>
                </a:solidFill>
              </a:rPr>
              <a:t>  </a:t>
            </a:r>
            <a:r>
              <a:rPr lang="en-GB" dirty="0" err="1">
                <a:solidFill>
                  <a:schemeClr val="accent5">
                    <a:lumMod val="60000"/>
                    <a:lumOff val="40000"/>
                  </a:schemeClr>
                </a:solidFill>
              </a:rPr>
              <a:t>X</a:t>
            </a:r>
            <a:endParaRPr lang="en-GB" dirty="0"/>
          </a:p>
        </p:txBody>
      </p:sp>
      <p:sp>
        <p:nvSpPr>
          <p:cNvPr id="9" name="Content Placeholder 8"/>
          <p:cNvSpPr>
            <a:spLocks noGrp="1"/>
          </p:cNvSpPr>
          <p:nvPr>
            <p:ph sz="half" idx="2"/>
          </p:nvPr>
        </p:nvSpPr>
        <p:spPr>
          <a:xfrm>
            <a:off x="4644008" y="1340768"/>
            <a:ext cx="4038600" cy="5184576"/>
          </a:xfrm>
        </p:spPr>
        <p:txBody>
          <a:bodyPr>
            <a:noAutofit/>
          </a:bodyPr>
          <a:lstStyle/>
          <a:p>
            <a:r>
              <a:rPr lang="en-US" altLang="en-US" sz="2400" dirty="0">
                <a:solidFill>
                  <a:srgbClr val="0070C0"/>
                </a:solidFill>
              </a:rPr>
              <a:t>Disjunctive Searching</a:t>
            </a:r>
          </a:p>
          <a:p>
            <a:pPr>
              <a:buNone/>
            </a:pPr>
            <a:r>
              <a:rPr lang="en-US" altLang="en-US" sz="2400" dirty="0">
                <a:solidFill>
                  <a:srgbClr val="0070C0"/>
                </a:solidFill>
              </a:rPr>
              <a:t>    (Feature Searching)</a:t>
            </a:r>
          </a:p>
          <a:p>
            <a:pPr>
              <a:buNone/>
            </a:pPr>
            <a:r>
              <a:rPr lang="en-US" altLang="en-US" sz="2400" dirty="0">
                <a:solidFill>
                  <a:srgbClr val="0070C0"/>
                </a:solidFill>
              </a:rPr>
              <a:t>     </a:t>
            </a:r>
            <a:r>
              <a:rPr lang="en-US" altLang="en-US" sz="2400" dirty="0"/>
              <a:t>involves searching for a target amongst dissimilar distracters.</a:t>
            </a:r>
          </a:p>
          <a:p>
            <a:pPr>
              <a:buNone/>
            </a:pPr>
            <a:r>
              <a:rPr lang="en-US" altLang="en-US" sz="2400" dirty="0"/>
              <a:t>  </a:t>
            </a:r>
          </a:p>
          <a:p>
            <a:r>
              <a:rPr lang="en-US" altLang="en-US" sz="2400" dirty="0">
                <a:solidFill>
                  <a:srgbClr val="0070C0"/>
                </a:solidFill>
              </a:rPr>
              <a:t>Conjunctive Searching</a:t>
            </a:r>
          </a:p>
          <a:p>
            <a:pPr>
              <a:buNone/>
            </a:pPr>
            <a:r>
              <a:rPr lang="en-US" altLang="en-US" sz="2400" dirty="0">
                <a:solidFill>
                  <a:srgbClr val="0070C0"/>
                </a:solidFill>
              </a:rPr>
              <a:t>     (Combined Searching)</a:t>
            </a:r>
          </a:p>
          <a:p>
            <a:pPr>
              <a:buNone/>
            </a:pPr>
            <a:r>
              <a:rPr lang="en-US" altLang="en-US" sz="2400" dirty="0">
                <a:solidFill>
                  <a:srgbClr val="0070C0"/>
                </a:solidFill>
              </a:rPr>
              <a:t>     </a:t>
            </a:r>
            <a:r>
              <a:rPr lang="en-US" altLang="en-US" sz="2400" dirty="0"/>
              <a:t>involves searching for a target amongst distracters which have similarities with the target.  </a:t>
            </a:r>
            <a:endParaRPr lang="en-GB" sz="2400" dirty="0"/>
          </a:p>
        </p:txBody>
      </p:sp>
      <p:sp>
        <p:nvSpPr>
          <p:cNvPr id="5" name="TextBox 4"/>
          <p:cNvSpPr txBox="1"/>
          <p:nvPr/>
        </p:nvSpPr>
        <p:spPr>
          <a:xfrm>
            <a:off x="0" y="5373216"/>
            <a:ext cx="3936014" cy="1477328"/>
          </a:xfrm>
          <a:prstGeom prst="rect">
            <a:avLst/>
          </a:prstGeom>
          <a:noFill/>
        </p:spPr>
        <p:txBody>
          <a:bodyPr wrap="none" rtlCol="0">
            <a:spAutoFit/>
          </a:bodyPr>
          <a:lstStyle/>
          <a:p>
            <a:endParaRPr lang="en-US" altLang="en-US" dirty="0"/>
          </a:p>
          <a:p>
            <a:r>
              <a:rPr lang="en-US" altLang="en-US" dirty="0"/>
              <a:t>              Slower, requires conscious</a:t>
            </a:r>
          </a:p>
          <a:p>
            <a:r>
              <a:rPr lang="en-US" altLang="en-US" dirty="0"/>
              <a:t>              attention &amp; effort – not able to </a:t>
            </a:r>
          </a:p>
          <a:p>
            <a:r>
              <a:rPr lang="en-US" altLang="en-US" dirty="0"/>
              <a:t>              find on basis of </a:t>
            </a:r>
            <a:r>
              <a:rPr lang="en-US" altLang="en-US" dirty="0" err="1"/>
              <a:t>colour</a:t>
            </a:r>
            <a:r>
              <a:rPr lang="en-US" altLang="en-US" dirty="0"/>
              <a:t> alone  </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Visual Searching</a:t>
            </a:r>
          </a:p>
        </p:txBody>
      </p:sp>
      <p:pic>
        <p:nvPicPr>
          <p:cNvPr id="5" name="Content Placeholder 4" descr="slide-021-638.jpg"/>
          <p:cNvPicPr>
            <a:picLocks noGrp="1" noChangeAspect="1"/>
          </p:cNvPicPr>
          <p:nvPr>
            <p:ph idx="1"/>
          </p:nvPr>
        </p:nvPicPr>
        <p:blipFill>
          <a:blip r:embed="rId3" cstate="print"/>
          <a:stretch>
            <a:fillRect/>
          </a:stretch>
        </p:blipFill>
        <p:spPr>
          <a:xfrm>
            <a:off x="1547664" y="1628800"/>
            <a:ext cx="6028318" cy="4525963"/>
          </a:xfrm>
        </p:spPr>
      </p:pic>
      <p:sp>
        <p:nvSpPr>
          <p:cNvPr id="7" name="TextBox 6"/>
          <p:cNvSpPr txBox="1"/>
          <p:nvPr/>
        </p:nvSpPr>
        <p:spPr>
          <a:xfrm>
            <a:off x="2627784" y="5157192"/>
            <a:ext cx="2808313" cy="369332"/>
          </a:xfrm>
          <a:prstGeom prst="rect">
            <a:avLst/>
          </a:prstGeom>
          <a:noFill/>
        </p:spPr>
        <p:txBody>
          <a:bodyPr wrap="square" rtlCol="0">
            <a:spAutoFit/>
          </a:bodyPr>
          <a:lstStyle/>
          <a:p>
            <a:r>
              <a:rPr lang="en-GB" b="1" dirty="0"/>
              <a:t>   1            5          15          30</a:t>
            </a:r>
            <a:r>
              <a:rPr lang="en-GB" dirty="0"/>
              <a:t>              </a:t>
            </a:r>
          </a:p>
        </p:txBody>
      </p:sp>
      <p:sp>
        <p:nvSpPr>
          <p:cNvPr id="8" name="TextBox 7"/>
          <p:cNvSpPr txBox="1"/>
          <p:nvPr/>
        </p:nvSpPr>
        <p:spPr>
          <a:xfrm>
            <a:off x="3275856" y="5445224"/>
            <a:ext cx="1183978" cy="369332"/>
          </a:xfrm>
          <a:prstGeom prst="rect">
            <a:avLst/>
          </a:prstGeom>
          <a:noFill/>
        </p:spPr>
        <p:txBody>
          <a:bodyPr wrap="none" rtlCol="0">
            <a:spAutoFit/>
          </a:bodyPr>
          <a:lstStyle/>
          <a:p>
            <a:r>
              <a:rPr lang="en-GB" dirty="0"/>
              <a:t>Distracters</a:t>
            </a:r>
          </a:p>
        </p:txBody>
      </p:sp>
      <p:sp>
        <p:nvSpPr>
          <p:cNvPr id="9" name="TextBox 8"/>
          <p:cNvSpPr txBox="1"/>
          <p:nvPr/>
        </p:nvSpPr>
        <p:spPr>
          <a:xfrm>
            <a:off x="1907705" y="3140968"/>
            <a:ext cx="648072" cy="92333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2400</a:t>
            </a:r>
          </a:p>
          <a:p>
            <a:r>
              <a:rPr lang="en-GB" dirty="0">
                <a:effectLst>
                  <a:outerShdw blurRad="38100" dist="38100" dir="2700000" algn="tl">
                    <a:srgbClr val="000000">
                      <a:alpha val="43137"/>
                    </a:srgbClr>
                  </a:outerShdw>
                </a:effectLst>
              </a:rPr>
              <a:t>2000</a:t>
            </a:r>
          </a:p>
          <a:p>
            <a:endParaRPr lang="en-GB" dirty="0"/>
          </a:p>
        </p:txBody>
      </p:sp>
      <p:sp>
        <p:nvSpPr>
          <p:cNvPr id="10" name="TextBox 9"/>
          <p:cNvSpPr txBox="1"/>
          <p:nvPr/>
        </p:nvSpPr>
        <p:spPr>
          <a:xfrm>
            <a:off x="1907704" y="3789040"/>
            <a:ext cx="652743" cy="646331"/>
          </a:xfrm>
          <a:prstGeom prst="rect">
            <a:avLst/>
          </a:prstGeom>
          <a:noFill/>
        </p:spPr>
        <p:txBody>
          <a:bodyPr wrap="none" rtlCol="0">
            <a:spAutoFit/>
          </a:bodyPr>
          <a:lstStyle/>
          <a:p>
            <a:r>
              <a:rPr lang="en-GB" dirty="0">
                <a:effectLst>
                  <a:outerShdw blurRad="38100" dist="38100" dir="2700000" algn="tl">
                    <a:srgbClr val="000000">
                      <a:alpha val="43137"/>
                    </a:srgbClr>
                  </a:outerShdw>
                </a:effectLst>
              </a:rPr>
              <a:t>1600</a:t>
            </a:r>
          </a:p>
          <a:p>
            <a:r>
              <a:rPr lang="en-GB" dirty="0">
                <a:effectLst>
                  <a:outerShdw blurRad="38100" dist="38100" dir="2700000" algn="tl">
                    <a:srgbClr val="000000">
                      <a:alpha val="43137"/>
                    </a:srgbClr>
                  </a:outerShdw>
                </a:effectLst>
              </a:rPr>
              <a:t>1200</a:t>
            </a:r>
          </a:p>
        </p:txBody>
      </p:sp>
      <p:sp>
        <p:nvSpPr>
          <p:cNvPr id="11" name="TextBox 10"/>
          <p:cNvSpPr txBox="1"/>
          <p:nvPr/>
        </p:nvSpPr>
        <p:spPr>
          <a:xfrm>
            <a:off x="1979712" y="4149080"/>
            <a:ext cx="544771" cy="923330"/>
          </a:xfrm>
          <a:prstGeom prst="rect">
            <a:avLst/>
          </a:prstGeom>
          <a:noFill/>
        </p:spPr>
        <p:txBody>
          <a:bodyPr wrap="square" rtlCol="0">
            <a:spAutoFit/>
          </a:bodyPr>
          <a:lstStyle/>
          <a:p>
            <a:r>
              <a:rPr lang="en-GB" dirty="0"/>
              <a:t> </a:t>
            </a:r>
            <a:r>
              <a:rPr lang="en-GB" dirty="0">
                <a:effectLst>
                  <a:outerShdw blurRad="38100" dist="38100" dir="2700000" algn="tl">
                    <a:srgbClr val="000000">
                      <a:alpha val="43137"/>
                    </a:srgbClr>
                  </a:outerShdw>
                </a:effectLst>
              </a:rPr>
              <a:t>800 400</a:t>
            </a:r>
          </a:p>
        </p:txBody>
      </p:sp>
      <p:sp>
        <p:nvSpPr>
          <p:cNvPr id="12" name="TextBox 11"/>
          <p:cNvSpPr txBox="1"/>
          <p:nvPr/>
        </p:nvSpPr>
        <p:spPr>
          <a:xfrm>
            <a:off x="6084168" y="3789040"/>
            <a:ext cx="1294906" cy="646331"/>
          </a:xfrm>
          <a:prstGeom prst="rect">
            <a:avLst/>
          </a:prstGeom>
          <a:noFill/>
        </p:spPr>
        <p:txBody>
          <a:bodyPr wrap="none" rtlCol="0">
            <a:spAutoFit/>
          </a:bodyPr>
          <a:lstStyle/>
          <a:p>
            <a:r>
              <a:rPr lang="en-GB" dirty="0"/>
              <a:t>Conjunctive</a:t>
            </a:r>
          </a:p>
          <a:p>
            <a:r>
              <a:rPr lang="en-GB" dirty="0"/>
              <a:t>Disjunctive</a:t>
            </a:r>
          </a:p>
        </p:txBody>
      </p:sp>
      <p:sp>
        <p:nvSpPr>
          <p:cNvPr id="13" name="TextBox 12"/>
          <p:cNvSpPr txBox="1"/>
          <p:nvPr/>
        </p:nvSpPr>
        <p:spPr>
          <a:xfrm>
            <a:off x="1547664" y="5877272"/>
            <a:ext cx="5638082" cy="276999"/>
          </a:xfrm>
          <a:prstGeom prst="rect">
            <a:avLst/>
          </a:prstGeom>
          <a:noFill/>
        </p:spPr>
        <p:txBody>
          <a:bodyPr wrap="none" rtlCol="0">
            <a:spAutoFit/>
          </a:bodyPr>
          <a:lstStyle/>
          <a:p>
            <a:r>
              <a:rPr lang="en-GB" sz="1200" dirty="0"/>
              <a:t>http://www.slideshare.net/dominic54/chapter-4-attention-attention-defining-attention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74638"/>
            <a:ext cx="8229600" cy="1143000"/>
          </a:xfrm>
        </p:spPr>
        <p:txBody>
          <a:bodyPr>
            <a:normAutofit fontScale="90000"/>
          </a:bodyPr>
          <a:lstStyle/>
          <a:p>
            <a:r>
              <a:rPr lang="en-GB" sz="4000" dirty="0"/>
              <a:t>          The Stroop Effect    (Stroop, 1935)</a:t>
            </a:r>
            <a:br>
              <a:rPr lang="en-GB" dirty="0"/>
            </a:br>
            <a:endParaRPr lang="en-GB" dirty="0"/>
          </a:p>
        </p:txBody>
      </p:sp>
      <p:sp>
        <p:nvSpPr>
          <p:cNvPr id="6" name="Content Placeholder 5"/>
          <p:cNvSpPr>
            <a:spLocks noGrp="1"/>
          </p:cNvSpPr>
          <p:nvPr>
            <p:ph sz="half" idx="4294967295"/>
          </p:nvPr>
        </p:nvSpPr>
        <p:spPr>
          <a:xfrm>
            <a:off x="0" y="1600200"/>
            <a:ext cx="4038600" cy="4525963"/>
          </a:xfrm>
        </p:spPr>
        <p:txBody>
          <a:bodyPr/>
          <a:lstStyle/>
          <a:p>
            <a:endParaRPr lang="en-GB" dirty="0"/>
          </a:p>
          <a:p>
            <a:endParaRPr lang="en-GB" dirty="0"/>
          </a:p>
        </p:txBody>
      </p:sp>
      <p:graphicFrame>
        <p:nvGraphicFramePr>
          <p:cNvPr id="10" name="Table 9"/>
          <p:cNvGraphicFramePr>
            <a:graphicFrameLocks noGrp="1"/>
          </p:cNvGraphicFramePr>
          <p:nvPr/>
        </p:nvGraphicFramePr>
        <p:xfrm>
          <a:off x="1835696" y="1412776"/>
          <a:ext cx="5112568" cy="3908064"/>
        </p:xfrm>
        <a:graphic>
          <a:graphicData uri="http://schemas.openxmlformats.org/drawingml/2006/table">
            <a:tbl>
              <a:tblPr/>
              <a:tblGrid>
                <a:gridCol w="1278142">
                  <a:extLst>
                    <a:ext uri="{9D8B030D-6E8A-4147-A177-3AD203B41FA5}">
                      <a16:colId xmlns:a16="http://schemas.microsoft.com/office/drawing/2014/main" val="20000"/>
                    </a:ext>
                  </a:extLst>
                </a:gridCol>
                <a:gridCol w="1278142">
                  <a:extLst>
                    <a:ext uri="{9D8B030D-6E8A-4147-A177-3AD203B41FA5}">
                      <a16:colId xmlns:a16="http://schemas.microsoft.com/office/drawing/2014/main" val="20001"/>
                    </a:ext>
                  </a:extLst>
                </a:gridCol>
                <a:gridCol w="1278142">
                  <a:extLst>
                    <a:ext uri="{9D8B030D-6E8A-4147-A177-3AD203B41FA5}">
                      <a16:colId xmlns:a16="http://schemas.microsoft.com/office/drawing/2014/main" val="20002"/>
                    </a:ext>
                  </a:extLst>
                </a:gridCol>
                <a:gridCol w="1278142">
                  <a:extLst>
                    <a:ext uri="{9D8B030D-6E8A-4147-A177-3AD203B41FA5}">
                      <a16:colId xmlns:a16="http://schemas.microsoft.com/office/drawing/2014/main" val="20003"/>
                    </a:ext>
                  </a:extLst>
                </a:gridCol>
              </a:tblGrid>
              <a:tr h="1206695">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002060"/>
                          </a:solidFill>
                          <a:effectLst>
                            <a:outerShdw blurRad="38100" dist="38100" dir="2700000" algn="tl">
                              <a:srgbClr val="000000">
                                <a:alpha val="43137"/>
                              </a:srgbClr>
                            </a:outerShdw>
                          </a:effectLst>
                        </a:rPr>
                        <a:t>Red</a:t>
                      </a:r>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ap="flat" cmpd="sng" algn="ctr">
                      <a:solidFill>
                        <a:schemeClr val="tx1"/>
                      </a:solidFill>
                      <a:prstDash val="solid"/>
                      <a:round/>
                      <a:headEnd type="none" w="med" len="med"/>
                      <a:tailEnd type="none" w="med" len="me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FF0000"/>
                          </a:solidFill>
                          <a:effectLst>
                            <a:outerShdw blurRad="38100" dist="38100" dir="2700000" algn="tl">
                              <a:srgbClr val="000000">
                                <a:alpha val="43137"/>
                              </a:srgbClr>
                            </a:outerShdw>
                          </a:effectLst>
                        </a:rPr>
                        <a:t>Blue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p>
                    <a:p>
                      <a:pPr algn="ctr"/>
                      <a:r>
                        <a:rPr lang="en-GB" sz="3200" dirty="0">
                          <a:solidFill>
                            <a:schemeClr val="accent2"/>
                          </a:solidFill>
                          <a:effectLst>
                            <a:outerShdw blurRad="38100" dist="38100" dir="2700000" algn="tl">
                              <a:srgbClr val="000000">
                                <a:alpha val="43137"/>
                              </a:srgbClr>
                            </a:outerShdw>
                          </a:effectLst>
                        </a:rPr>
                        <a:t>Green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p>
                    <a:p>
                      <a:pPr algn="ctr"/>
                      <a:r>
                        <a:rPr lang="en-GB" sz="3200" dirty="0">
                          <a:solidFill>
                            <a:srgbClr val="00B050"/>
                          </a:solidFill>
                          <a:effectLst>
                            <a:outerShdw blurRad="38100" dist="38100" dir="2700000" algn="tl">
                              <a:srgbClr val="000000">
                                <a:alpha val="43137"/>
                              </a:srgbClr>
                            </a:outerShdw>
                          </a:effectLst>
                        </a:rPr>
                        <a:t>Yellow</a:t>
                      </a:r>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146889">
                <a:tc>
                  <a:txBody>
                    <a:bodyPr/>
                    <a:lstStyle/>
                    <a:p>
                      <a:pPr algn="ctr"/>
                      <a:endParaRPr lang="en-GB" sz="3200" dirty="0"/>
                    </a:p>
                    <a:p>
                      <a:pPr algn="ctr"/>
                      <a:r>
                        <a:rPr lang="en-GB" sz="3200" dirty="0">
                          <a:solidFill>
                            <a:srgbClr val="002060"/>
                          </a:solidFill>
                          <a:effectLst>
                            <a:outerShdw blurRad="38100" dist="38100" dir="2700000" algn="tl">
                              <a:srgbClr val="000000">
                                <a:alpha val="43137"/>
                              </a:srgbClr>
                            </a:outerShdw>
                          </a:effectLst>
                        </a:rPr>
                        <a:t>Yellow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p>
                    <a:p>
                      <a:pPr algn="ctr"/>
                      <a:r>
                        <a:rPr lang="en-GB" sz="3200" dirty="0">
                          <a:solidFill>
                            <a:schemeClr val="accent2"/>
                          </a:solidFill>
                          <a:effectLst>
                            <a:outerShdw blurRad="38100" dist="38100" dir="2700000" algn="tl">
                              <a:srgbClr val="000000">
                                <a:alpha val="43137"/>
                              </a:srgbClr>
                            </a:outerShdw>
                          </a:effectLst>
                        </a:rPr>
                        <a:t>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00B050"/>
                          </a:solidFill>
                          <a:effectLst>
                            <a:outerShdw blurRad="38100" dist="38100" dir="2700000" algn="tl">
                              <a:srgbClr val="000000">
                                <a:alpha val="43137"/>
                              </a:srgbClr>
                            </a:outerShdw>
                          </a:effectLst>
                        </a:rPr>
                        <a:t>Blue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FF0000"/>
                          </a:solidFill>
                          <a:effectLst>
                            <a:outerShdw blurRad="38100" dist="38100" dir="2700000" algn="tl">
                              <a:srgbClr val="000000">
                                <a:alpha val="43137"/>
                              </a:srgbClr>
                            </a:outerShdw>
                          </a:effectLst>
                        </a:rPr>
                        <a:t>Green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178717">
                <a:tc>
                  <a:txBody>
                    <a:bodyPr/>
                    <a:lstStyle/>
                    <a:p>
                      <a:pPr algn="ctr"/>
                      <a:endParaRPr lang="en-GB" sz="3200" dirty="0"/>
                    </a:p>
                    <a:p>
                      <a:pPr algn="ctr"/>
                      <a:r>
                        <a:rPr lang="en-GB" sz="3200" dirty="0">
                          <a:solidFill>
                            <a:schemeClr val="accent2"/>
                          </a:solidFill>
                          <a:effectLst>
                            <a:outerShdw blurRad="38100" dist="38100" dir="2700000" algn="tl">
                              <a:srgbClr val="000000">
                                <a:alpha val="43137"/>
                              </a:srgbClr>
                            </a:outerShdw>
                          </a:effectLst>
                        </a:rPr>
                        <a:t>Blue</a:t>
                      </a:r>
                    </a:p>
                    <a:p>
                      <a:pPr algn="ctr"/>
                      <a:endParaRPr lang="en-GB" sz="3200" dirty="0">
                        <a:solidFill>
                          <a:schemeClr val="accent2">
                            <a:lumMod val="75000"/>
                          </a:schemeClr>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solidFill>
                        <a:schemeClr val="tx1"/>
                      </a:solidFill>
                      <a:prstDash val="soli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FF0000"/>
                          </a:solidFill>
                          <a:effectLst>
                            <a:outerShdw blurRad="38100" dist="38100" dir="2700000" algn="tl">
                              <a:srgbClr val="000000">
                                <a:alpha val="43137"/>
                              </a:srgbClr>
                            </a:outerShdw>
                          </a:effectLst>
                        </a:rPr>
                        <a:t>Yellow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0070C0"/>
                          </a:solidFill>
                          <a:effectLst>
                            <a:outerShdw blurRad="38100" dist="38100" dir="2700000" algn="tl">
                              <a:srgbClr val="000000">
                                <a:alpha val="43137"/>
                              </a:srgbClr>
                            </a:outerShdw>
                          </a:effectLst>
                        </a:rPr>
                        <a:t>Green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sz="3200" dirty="0">
                        <a:effectLst>
                          <a:outerShdw blurRad="38100" dist="38100" dir="2700000" algn="tl">
                            <a:srgbClr val="000000">
                              <a:alpha val="43137"/>
                            </a:srgbClr>
                          </a:outerShdw>
                        </a:effectLst>
                      </a:endParaRPr>
                    </a:p>
                    <a:p>
                      <a:pPr algn="ctr"/>
                      <a:r>
                        <a:rPr lang="en-GB" sz="3200" dirty="0">
                          <a:solidFill>
                            <a:srgbClr val="00B050"/>
                          </a:solidFill>
                          <a:effectLst>
                            <a:outerShdw blurRad="38100" dist="38100" dir="2700000" algn="tl">
                              <a:srgbClr val="000000">
                                <a:alpha val="43137"/>
                              </a:srgbClr>
                            </a:outerShdw>
                          </a:effectLst>
                        </a:rPr>
                        <a:t>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12" name="TextBox 11"/>
          <p:cNvSpPr txBox="1"/>
          <p:nvPr/>
        </p:nvSpPr>
        <p:spPr>
          <a:xfrm>
            <a:off x="899592" y="5517232"/>
            <a:ext cx="8495916" cy="830997"/>
          </a:xfrm>
          <a:prstGeom prst="rect">
            <a:avLst/>
          </a:prstGeom>
          <a:noFill/>
        </p:spPr>
        <p:txBody>
          <a:bodyPr wrap="square" rtlCol="0">
            <a:spAutoFit/>
          </a:bodyPr>
          <a:lstStyle/>
          <a:p>
            <a:r>
              <a:rPr lang="en-GB" sz="2400" b="1" dirty="0">
                <a:solidFill>
                  <a:srgbClr val="0070C0"/>
                </a:solidFill>
              </a:rPr>
              <a:t>Task:</a:t>
            </a:r>
            <a:endParaRPr lang="en-GB" sz="2400" dirty="0"/>
          </a:p>
          <a:p>
            <a:r>
              <a:rPr lang="en-GB" sz="2400" dirty="0"/>
              <a:t>As quickly as possible, name the ink colour used in each case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a:t>The </a:t>
            </a:r>
            <a:r>
              <a:rPr lang="en-GB" dirty="0" err="1"/>
              <a:t>Stroop</a:t>
            </a:r>
            <a:r>
              <a:rPr lang="en-GB" dirty="0"/>
              <a:t> Effect</a:t>
            </a:r>
          </a:p>
        </p:txBody>
      </p:sp>
      <p:sp>
        <p:nvSpPr>
          <p:cNvPr id="9" name="Text Placeholder 8"/>
          <p:cNvSpPr>
            <a:spLocks noGrp="1"/>
          </p:cNvSpPr>
          <p:nvPr>
            <p:ph type="body" idx="1"/>
          </p:nvPr>
        </p:nvSpPr>
        <p:spPr>
          <a:xfrm>
            <a:off x="539552" y="980728"/>
            <a:ext cx="4040188" cy="639762"/>
          </a:xfrm>
        </p:spPr>
        <p:txBody>
          <a:bodyPr/>
          <a:lstStyle/>
          <a:p>
            <a:r>
              <a:rPr lang="en-GB" b="0" dirty="0"/>
              <a:t>Number variation:</a:t>
            </a:r>
          </a:p>
        </p:txBody>
      </p:sp>
      <p:sp>
        <p:nvSpPr>
          <p:cNvPr id="3" name="Content Placeholder 2"/>
          <p:cNvSpPr>
            <a:spLocks noGrp="1"/>
          </p:cNvSpPr>
          <p:nvPr>
            <p:ph sz="half" idx="2"/>
          </p:nvPr>
        </p:nvSpPr>
        <p:spPr>
          <a:xfrm>
            <a:off x="467544" y="1988840"/>
            <a:ext cx="4040188" cy="3951288"/>
          </a:xfrm>
        </p:spPr>
        <p:txBody>
          <a:bodyPr/>
          <a:lstStyle/>
          <a:p>
            <a:pPr>
              <a:buNone/>
            </a:pPr>
            <a:r>
              <a:rPr lang="en-GB" dirty="0"/>
              <a:t>             5      5      5</a:t>
            </a:r>
          </a:p>
          <a:p>
            <a:pPr>
              <a:buNone/>
            </a:pPr>
            <a:r>
              <a:rPr lang="en-GB" dirty="0"/>
              <a:t>          1     1     1      1</a:t>
            </a:r>
          </a:p>
          <a:p>
            <a:pPr>
              <a:buNone/>
            </a:pPr>
            <a:r>
              <a:rPr lang="en-GB" dirty="0"/>
              <a:t>                     2</a:t>
            </a:r>
          </a:p>
          <a:p>
            <a:pPr>
              <a:buNone/>
            </a:pPr>
            <a:r>
              <a:rPr lang="en-GB" dirty="0"/>
              <a:t>       3     3     3     3     3</a:t>
            </a:r>
          </a:p>
          <a:p>
            <a:pPr>
              <a:buNone/>
            </a:pPr>
            <a:r>
              <a:rPr lang="en-GB" dirty="0"/>
              <a:t>                  4     4</a:t>
            </a:r>
          </a:p>
          <a:p>
            <a:pPr>
              <a:buNone/>
            </a:pPr>
            <a:r>
              <a:rPr lang="en-GB" dirty="0"/>
              <a:t>              5      5       5</a:t>
            </a:r>
          </a:p>
          <a:p>
            <a:pPr>
              <a:buNone/>
            </a:pPr>
            <a:r>
              <a:rPr lang="en-GB" dirty="0"/>
              <a:t>        4     4     4      4     4</a:t>
            </a:r>
          </a:p>
          <a:p>
            <a:pPr>
              <a:buNone/>
            </a:pPr>
            <a:r>
              <a:rPr lang="en-GB" dirty="0"/>
              <a:t>            5     5     5      5</a:t>
            </a:r>
          </a:p>
        </p:txBody>
      </p:sp>
      <p:sp>
        <p:nvSpPr>
          <p:cNvPr id="10" name="Text Placeholder 9"/>
          <p:cNvSpPr>
            <a:spLocks noGrp="1"/>
          </p:cNvSpPr>
          <p:nvPr>
            <p:ph type="body" sz="quarter" idx="3"/>
          </p:nvPr>
        </p:nvSpPr>
        <p:spPr>
          <a:xfrm>
            <a:off x="4644008" y="980728"/>
            <a:ext cx="4041775" cy="639762"/>
          </a:xfrm>
        </p:spPr>
        <p:txBody>
          <a:bodyPr/>
          <a:lstStyle/>
          <a:p>
            <a:r>
              <a:rPr lang="en-GB" b="0" dirty="0"/>
              <a:t>Implications:</a:t>
            </a:r>
          </a:p>
        </p:txBody>
      </p:sp>
      <p:sp>
        <p:nvSpPr>
          <p:cNvPr id="11" name="Content Placeholder 10"/>
          <p:cNvSpPr>
            <a:spLocks noGrp="1"/>
          </p:cNvSpPr>
          <p:nvPr>
            <p:ph sz="quarter" idx="4"/>
          </p:nvPr>
        </p:nvSpPr>
        <p:spPr>
          <a:xfrm>
            <a:off x="4355976" y="1772816"/>
            <a:ext cx="4788024" cy="4797152"/>
          </a:xfrm>
        </p:spPr>
        <p:txBody>
          <a:bodyPr>
            <a:normAutofit/>
          </a:bodyPr>
          <a:lstStyle/>
          <a:p>
            <a:r>
              <a:rPr lang="en-GB" dirty="0"/>
              <a:t>Interference occurs between visual &amp; semantic processing (Murray et al., 1972)</a:t>
            </a:r>
          </a:p>
          <a:p>
            <a:pPr>
              <a:buNone/>
            </a:pPr>
            <a:r>
              <a:rPr lang="en-GB" dirty="0"/>
              <a:t>     When naming colour words in   contrasting inks participants slow  down</a:t>
            </a:r>
          </a:p>
          <a:p>
            <a:endParaRPr lang="en-GB" dirty="0"/>
          </a:p>
          <a:p>
            <a:r>
              <a:rPr lang="en-GB" dirty="0"/>
              <a:t> </a:t>
            </a:r>
            <a:r>
              <a:rPr lang="en-GB" dirty="0">
                <a:solidFill>
                  <a:srgbClr val="0070C0"/>
                </a:solidFill>
              </a:rPr>
              <a:t>Automaticity                                      </a:t>
            </a:r>
            <a:r>
              <a:rPr lang="en-GB" dirty="0"/>
              <a:t>The effect is due to automaticity. The processing of words is an automatic process             (MacLeod, 1991) </a:t>
            </a:r>
          </a:p>
          <a:p>
            <a:pPr>
              <a:buNone/>
            </a:pPr>
            <a:endParaRPr lang="en-GB" dirty="0"/>
          </a:p>
          <a:p>
            <a:endParaRPr lang="en-GB" dirty="0"/>
          </a:p>
        </p:txBody>
      </p:sp>
      <p:sp>
        <p:nvSpPr>
          <p:cNvPr id="5" name="TextBox 4"/>
          <p:cNvSpPr txBox="1"/>
          <p:nvPr/>
        </p:nvSpPr>
        <p:spPr>
          <a:xfrm>
            <a:off x="467544" y="5517232"/>
            <a:ext cx="3516219" cy="923330"/>
          </a:xfrm>
          <a:prstGeom prst="rect">
            <a:avLst/>
          </a:prstGeom>
          <a:noFill/>
        </p:spPr>
        <p:txBody>
          <a:bodyPr wrap="none" rtlCol="0">
            <a:spAutoFit/>
          </a:bodyPr>
          <a:lstStyle/>
          <a:p>
            <a:r>
              <a:rPr lang="en-GB" dirty="0">
                <a:solidFill>
                  <a:srgbClr val="0070C0"/>
                </a:solidFill>
              </a:rPr>
              <a:t>Task:</a:t>
            </a:r>
          </a:p>
          <a:p>
            <a:r>
              <a:rPr lang="en-GB" dirty="0"/>
              <a:t>Say aloud the number of characters</a:t>
            </a:r>
          </a:p>
          <a:p>
            <a:r>
              <a:rPr lang="en-GB" dirty="0"/>
              <a:t>appearing in each row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http://cdn.imgs.steps.dragoart.com/how-to-draw-a-cup-step-5_1_000000026675_5.jpg"/>
          <p:cNvPicPr>
            <a:picLocks noChangeAspect="1" noChangeArrowheads="1"/>
          </p:cNvPicPr>
          <p:nvPr/>
        </p:nvPicPr>
        <p:blipFill>
          <a:blip r:embed="rId3" cstate="print"/>
          <a:srcRect/>
          <a:stretch>
            <a:fillRect/>
          </a:stretch>
        </p:blipFill>
        <p:spPr bwMode="auto">
          <a:xfrm>
            <a:off x="755576" y="4797152"/>
            <a:ext cx="2138070" cy="1552972"/>
          </a:xfrm>
          <a:prstGeom prst="rect">
            <a:avLst/>
          </a:prstGeom>
          <a:noFill/>
        </p:spPr>
      </p:pic>
      <p:pic>
        <p:nvPicPr>
          <p:cNvPr id="72710" name="Picture 6" descr="http://slidedesign.it/wp-content/uploads/slide-gino-tavolo-table-draw.jpg"/>
          <p:cNvPicPr>
            <a:picLocks noChangeAspect="1" noChangeArrowheads="1"/>
          </p:cNvPicPr>
          <p:nvPr/>
        </p:nvPicPr>
        <p:blipFill>
          <a:blip r:embed="rId4" cstate="print"/>
          <a:srcRect/>
          <a:stretch>
            <a:fillRect/>
          </a:stretch>
        </p:blipFill>
        <p:spPr bwMode="auto">
          <a:xfrm>
            <a:off x="4283968" y="4509120"/>
            <a:ext cx="2126010" cy="2126010"/>
          </a:xfrm>
          <a:prstGeom prst="rect">
            <a:avLst/>
          </a:prstGeom>
          <a:noFill/>
        </p:spPr>
      </p:pic>
      <p:pic>
        <p:nvPicPr>
          <p:cNvPr id="72712" name="Picture 8" descr="https://i.ytimg.com/vi/qEwWTEsvbz8/maxresdefault.jpg"/>
          <p:cNvPicPr>
            <a:picLocks noChangeAspect="1" noChangeArrowheads="1"/>
          </p:cNvPicPr>
          <p:nvPr/>
        </p:nvPicPr>
        <p:blipFill>
          <a:blip r:embed="rId5" cstate="print"/>
          <a:srcRect l="41726" r="8202"/>
          <a:stretch>
            <a:fillRect/>
          </a:stretch>
        </p:blipFill>
        <p:spPr bwMode="auto">
          <a:xfrm>
            <a:off x="3347864" y="1844824"/>
            <a:ext cx="2160240" cy="2426792"/>
          </a:xfrm>
          <a:prstGeom prst="rect">
            <a:avLst/>
          </a:prstGeom>
          <a:noFill/>
        </p:spPr>
      </p:pic>
      <p:pic>
        <p:nvPicPr>
          <p:cNvPr id="72714" name="Picture 10" descr="http://cdn.imgs.steps.dragoart.com/how-to-draw-hats-step-4_1_000000050755_5.jpg"/>
          <p:cNvPicPr>
            <a:picLocks noChangeAspect="1" noChangeArrowheads="1"/>
          </p:cNvPicPr>
          <p:nvPr/>
        </p:nvPicPr>
        <p:blipFill>
          <a:blip r:embed="rId6" cstate="print"/>
          <a:srcRect t="47619"/>
          <a:stretch>
            <a:fillRect/>
          </a:stretch>
        </p:blipFill>
        <p:spPr bwMode="auto">
          <a:xfrm>
            <a:off x="6300192" y="1772816"/>
            <a:ext cx="2355958" cy="1584176"/>
          </a:xfrm>
          <a:prstGeom prst="rect">
            <a:avLst/>
          </a:prstGeom>
          <a:noFill/>
        </p:spPr>
      </p:pic>
      <p:sp>
        <p:nvSpPr>
          <p:cNvPr id="72716" name="AutoShape 12" descr="https://cdn.vectorstock.com/i/composite/30,31/doodle-winter-mittens-hat-scarf-vector-11130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2718" name="AutoShape 14" descr="https://cdn.vectorstock.com/i/composite/30,31/doodle-winter-mittens-hat-scarf-vector-1113031.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2721" name="Picture 17" descr="http://www.2oncrescent.com/sites/default/files/imagecache/product_zoom/stripe-scarf.jpg"/>
          <p:cNvPicPr>
            <a:picLocks noChangeAspect="1" noChangeArrowheads="1"/>
          </p:cNvPicPr>
          <p:nvPr/>
        </p:nvPicPr>
        <p:blipFill>
          <a:blip r:embed="rId7" cstate="print"/>
          <a:srcRect/>
          <a:stretch>
            <a:fillRect/>
          </a:stretch>
        </p:blipFill>
        <p:spPr bwMode="auto">
          <a:xfrm>
            <a:off x="395536" y="1124744"/>
            <a:ext cx="2376264" cy="3481504"/>
          </a:xfrm>
          <a:prstGeom prst="rect">
            <a:avLst/>
          </a:prstGeom>
          <a:noFill/>
        </p:spPr>
      </p:pic>
      <p:pic>
        <p:nvPicPr>
          <p:cNvPr id="72723" name="Picture 19" descr="http://st.depositphotos.com/2485347/3888/v/950/depositphotos_38889343-Vector-sketch-illustration---cutlery-fork-plate-knife-spoon.jpg"/>
          <p:cNvPicPr>
            <a:picLocks noChangeAspect="1" noChangeArrowheads="1"/>
          </p:cNvPicPr>
          <p:nvPr/>
        </p:nvPicPr>
        <p:blipFill>
          <a:blip r:embed="rId8" cstate="print"/>
          <a:srcRect l="14090" t="12280" r="25814" b="5316"/>
          <a:stretch>
            <a:fillRect/>
          </a:stretch>
        </p:blipFill>
        <p:spPr bwMode="auto">
          <a:xfrm>
            <a:off x="6876256" y="3861048"/>
            <a:ext cx="2016224" cy="2232248"/>
          </a:xfrm>
          <a:prstGeom prst="rect">
            <a:avLst/>
          </a:prstGeom>
          <a:noFill/>
        </p:spPr>
      </p:pic>
      <p:sp>
        <p:nvSpPr>
          <p:cNvPr id="15" name="TextBox 14"/>
          <p:cNvSpPr txBox="1"/>
          <p:nvPr/>
        </p:nvSpPr>
        <p:spPr>
          <a:xfrm>
            <a:off x="179512" y="260648"/>
            <a:ext cx="8583696" cy="646331"/>
          </a:xfrm>
          <a:prstGeom prst="rect">
            <a:avLst/>
          </a:prstGeom>
          <a:noFill/>
        </p:spPr>
        <p:txBody>
          <a:bodyPr wrap="none" rtlCol="0">
            <a:spAutoFit/>
          </a:bodyPr>
          <a:lstStyle/>
          <a:p>
            <a:r>
              <a:rPr lang="en-GB" sz="3600" dirty="0" err="1"/>
              <a:t>Rosinski</a:t>
            </a:r>
            <a:r>
              <a:rPr lang="en-GB" sz="3600" dirty="0"/>
              <a:t> et al.’s (1975) </a:t>
            </a:r>
            <a:r>
              <a:rPr lang="en-GB" sz="3600" dirty="0" err="1"/>
              <a:t>Stroop</a:t>
            </a:r>
            <a:r>
              <a:rPr lang="en-GB" sz="3600" dirty="0"/>
              <a:t> Effect Variation</a:t>
            </a:r>
          </a:p>
        </p:txBody>
      </p:sp>
      <p:sp>
        <p:nvSpPr>
          <p:cNvPr id="16" name="TextBox 15"/>
          <p:cNvSpPr txBox="1"/>
          <p:nvPr/>
        </p:nvSpPr>
        <p:spPr>
          <a:xfrm>
            <a:off x="3851920" y="2852936"/>
            <a:ext cx="936475" cy="461665"/>
          </a:xfrm>
          <a:prstGeom prst="rect">
            <a:avLst/>
          </a:prstGeom>
          <a:noFill/>
        </p:spPr>
        <p:txBody>
          <a:bodyPr wrap="none" rtlCol="0">
            <a:spAutoFit/>
          </a:bodyPr>
          <a:lstStyle/>
          <a:p>
            <a:r>
              <a:rPr lang="en-GB" sz="2400" dirty="0"/>
              <a:t>TABLE</a:t>
            </a:r>
          </a:p>
        </p:txBody>
      </p:sp>
      <p:sp>
        <p:nvSpPr>
          <p:cNvPr id="18" name="Rectangle 17"/>
          <p:cNvSpPr/>
          <p:nvPr/>
        </p:nvSpPr>
        <p:spPr>
          <a:xfrm>
            <a:off x="7236296" y="2708920"/>
            <a:ext cx="974947" cy="461665"/>
          </a:xfrm>
          <a:prstGeom prst="rect">
            <a:avLst/>
          </a:prstGeom>
        </p:spPr>
        <p:txBody>
          <a:bodyPr wrap="none">
            <a:spAutoFit/>
          </a:bodyPr>
          <a:lstStyle/>
          <a:p>
            <a:r>
              <a:rPr lang="en-GB" sz="2400" dirty="0"/>
              <a:t>SCARF</a:t>
            </a:r>
          </a:p>
        </p:txBody>
      </p:sp>
      <p:sp>
        <p:nvSpPr>
          <p:cNvPr id="19" name="TextBox 18"/>
          <p:cNvSpPr txBox="1"/>
          <p:nvPr/>
        </p:nvSpPr>
        <p:spPr>
          <a:xfrm>
            <a:off x="1115616" y="3717032"/>
            <a:ext cx="681597" cy="461665"/>
          </a:xfrm>
          <a:prstGeom prst="rect">
            <a:avLst/>
          </a:prstGeom>
          <a:noFill/>
        </p:spPr>
        <p:txBody>
          <a:bodyPr wrap="none" rtlCol="0">
            <a:spAutoFit/>
          </a:bodyPr>
          <a:lstStyle/>
          <a:p>
            <a:r>
              <a:rPr lang="en-GB" sz="2400" dirty="0"/>
              <a:t>HAT</a:t>
            </a:r>
          </a:p>
        </p:txBody>
      </p:sp>
      <p:sp>
        <p:nvSpPr>
          <p:cNvPr id="20" name="TextBox 19"/>
          <p:cNvSpPr txBox="1"/>
          <p:nvPr/>
        </p:nvSpPr>
        <p:spPr>
          <a:xfrm>
            <a:off x="1043608" y="5517232"/>
            <a:ext cx="1174681" cy="461665"/>
          </a:xfrm>
          <a:prstGeom prst="rect">
            <a:avLst/>
          </a:prstGeom>
          <a:noFill/>
        </p:spPr>
        <p:txBody>
          <a:bodyPr wrap="none" rtlCol="0">
            <a:spAutoFit/>
          </a:bodyPr>
          <a:lstStyle/>
          <a:p>
            <a:r>
              <a:rPr lang="en-GB" sz="2400" dirty="0"/>
              <a:t>SAUCER</a:t>
            </a:r>
          </a:p>
        </p:txBody>
      </p:sp>
      <p:sp>
        <p:nvSpPr>
          <p:cNvPr id="21" name="TextBox 20"/>
          <p:cNvSpPr txBox="1"/>
          <p:nvPr/>
        </p:nvSpPr>
        <p:spPr>
          <a:xfrm>
            <a:off x="7380312" y="4797152"/>
            <a:ext cx="928459" cy="461665"/>
          </a:xfrm>
          <a:prstGeom prst="rect">
            <a:avLst/>
          </a:prstGeom>
          <a:noFill/>
        </p:spPr>
        <p:txBody>
          <a:bodyPr wrap="square" rtlCol="0">
            <a:spAutoFit/>
          </a:bodyPr>
          <a:lstStyle/>
          <a:p>
            <a:r>
              <a:rPr lang="en-GB" sz="2400" dirty="0"/>
              <a:t>PLATE</a:t>
            </a:r>
          </a:p>
        </p:txBody>
      </p:sp>
      <p:sp>
        <p:nvSpPr>
          <p:cNvPr id="22" name="TextBox 21"/>
          <p:cNvSpPr txBox="1"/>
          <p:nvPr/>
        </p:nvSpPr>
        <p:spPr>
          <a:xfrm>
            <a:off x="4788024" y="4797152"/>
            <a:ext cx="1093569" cy="523220"/>
          </a:xfrm>
          <a:prstGeom prst="rect">
            <a:avLst/>
          </a:prstGeom>
          <a:noFill/>
        </p:spPr>
        <p:txBody>
          <a:bodyPr wrap="none" rtlCol="0">
            <a:spAutoFit/>
          </a:bodyPr>
          <a:lstStyle/>
          <a:p>
            <a:r>
              <a:rPr lang="en-GB" sz="2800" dirty="0"/>
              <a:t>CHAIR</a:t>
            </a:r>
          </a:p>
        </p:txBody>
      </p:sp>
      <p:sp>
        <p:nvSpPr>
          <p:cNvPr id="23" name="TextBox 22"/>
          <p:cNvSpPr txBox="1"/>
          <p:nvPr/>
        </p:nvSpPr>
        <p:spPr>
          <a:xfrm>
            <a:off x="3275856" y="1052736"/>
            <a:ext cx="5183855" cy="523220"/>
          </a:xfrm>
          <a:prstGeom prst="rect">
            <a:avLst/>
          </a:prstGeom>
          <a:noFill/>
        </p:spPr>
        <p:txBody>
          <a:bodyPr wrap="none" rtlCol="0">
            <a:spAutoFit/>
          </a:bodyPr>
          <a:lstStyle/>
          <a:p>
            <a:r>
              <a:rPr lang="en-GB" sz="2800" dirty="0"/>
              <a:t>(Further evidence of automaticity)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Stroop Tests &amp; Visual Search Tasks</a:t>
            </a:r>
          </a:p>
        </p:txBody>
      </p:sp>
      <p:sp>
        <p:nvSpPr>
          <p:cNvPr id="3" name="Content Placeholder 2"/>
          <p:cNvSpPr>
            <a:spLocks noGrp="1"/>
          </p:cNvSpPr>
          <p:nvPr>
            <p:ph idx="1"/>
          </p:nvPr>
        </p:nvSpPr>
        <p:spPr>
          <a:xfrm>
            <a:off x="467544" y="1124744"/>
            <a:ext cx="8229600" cy="5069160"/>
          </a:xfrm>
        </p:spPr>
        <p:txBody>
          <a:bodyPr>
            <a:normAutofit/>
          </a:bodyPr>
          <a:lstStyle/>
          <a:p>
            <a:endParaRPr lang="en-GB" dirty="0"/>
          </a:p>
          <a:p>
            <a:pPr>
              <a:buNone/>
            </a:pPr>
            <a:r>
              <a:rPr lang="en-GB" dirty="0"/>
              <a:t>    </a:t>
            </a:r>
            <a:r>
              <a:rPr lang="en-GB" sz="2400" dirty="0"/>
              <a:t>Stroop tests provide a useful paradigm for assessing</a:t>
            </a:r>
          </a:p>
          <a:p>
            <a:pPr>
              <a:buNone/>
            </a:pPr>
            <a:r>
              <a:rPr lang="en-GB" sz="2400" dirty="0"/>
              <a:t>    automatic (</a:t>
            </a:r>
            <a:r>
              <a:rPr lang="en-GB" sz="2400" dirty="0">
                <a:solidFill>
                  <a:srgbClr val="0070C0"/>
                </a:solidFill>
              </a:rPr>
              <a:t>pre-attentive</a:t>
            </a:r>
            <a:r>
              <a:rPr lang="en-GB" sz="2400" dirty="0"/>
              <a:t>) vs. controlled (</a:t>
            </a:r>
            <a:r>
              <a:rPr lang="en-GB" sz="2400" dirty="0">
                <a:solidFill>
                  <a:srgbClr val="0070C0"/>
                </a:solidFill>
              </a:rPr>
              <a:t>attentive</a:t>
            </a:r>
            <a:r>
              <a:rPr lang="en-GB" sz="2400" dirty="0"/>
              <a:t>) processes</a:t>
            </a:r>
          </a:p>
          <a:p>
            <a:pPr>
              <a:buNone/>
            </a:pPr>
            <a:r>
              <a:rPr lang="en-GB" sz="2400" dirty="0"/>
              <a:t>    as well as prioritising the features which help in searching</a:t>
            </a:r>
          </a:p>
          <a:p>
            <a:pPr>
              <a:buNone/>
            </a:pPr>
            <a:r>
              <a:rPr lang="en-GB" sz="2400" dirty="0"/>
              <a:t>    (colour, then size, then shape)                 (Wood, 1983, p. 44)</a:t>
            </a:r>
          </a:p>
          <a:p>
            <a:pPr>
              <a:buNone/>
            </a:pPr>
            <a:endParaRPr lang="en-GB" dirty="0"/>
          </a:p>
          <a:p>
            <a:pPr>
              <a:buNone/>
            </a:pPr>
            <a:endParaRPr lang="en-GB" dirty="0"/>
          </a:p>
        </p:txBody>
      </p:sp>
      <p:graphicFrame>
        <p:nvGraphicFramePr>
          <p:cNvPr id="4" name="Table 3"/>
          <p:cNvGraphicFramePr>
            <a:graphicFrameLocks noGrp="1"/>
          </p:cNvGraphicFramePr>
          <p:nvPr/>
        </p:nvGraphicFramePr>
        <p:xfrm>
          <a:off x="2699792" y="3789040"/>
          <a:ext cx="3731342" cy="2088232"/>
        </p:xfrm>
        <a:graphic>
          <a:graphicData uri="http://schemas.openxmlformats.org/drawingml/2006/table">
            <a:tbl>
              <a:tblPr/>
              <a:tblGrid>
                <a:gridCol w="3731342">
                  <a:extLst>
                    <a:ext uri="{9D8B030D-6E8A-4147-A177-3AD203B41FA5}">
                      <a16:colId xmlns:a16="http://schemas.microsoft.com/office/drawing/2014/main" val="20000"/>
                    </a:ext>
                  </a:extLst>
                </a:gridCol>
              </a:tblGrid>
              <a:tr h="2088232">
                <a:tc>
                  <a:txBody>
                    <a:bodyPr/>
                    <a:lstStyle/>
                    <a:p>
                      <a:pPr>
                        <a:buNone/>
                      </a:pPr>
                      <a:r>
                        <a:rPr lang="en-GB" dirty="0">
                          <a:effectLst>
                            <a:outerShdw blurRad="38100" dist="38100" dir="2700000" algn="tl">
                              <a:srgbClr val="000000">
                                <a:alpha val="43137"/>
                              </a:srgbClr>
                            </a:outerShdw>
                          </a:effectLst>
                        </a:rPr>
                        <a:t>Mean Retrieval Time:</a:t>
                      </a:r>
                      <a:r>
                        <a:rPr lang="en-GB" dirty="0"/>
                        <a:t>    </a:t>
                      </a:r>
                      <a:r>
                        <a:rPr lang="en-GB" dirty="0">
                          <a:effectLst>
                            <a:outerShdw blurRad="38100" dist="38100" dir="2700000" algn="tl">
                              <a:srgbClr val="000000">
                                <a:alpha val="43137"/>
                              </a:srgbClr>
                            </a:outerShdw>
                          </a:effectLst>
                        </a:rPr>
                        <a:t>Cue given: </a:t>
                      </a:r>
                    </a:p>
                    <a:p>
                      <a:pPr>
                        <a:buNone/>
                      </a:pPr>
                      <a:endParaRPr lang="en-GB" dirty="0"/>
                    </a:p>
                    <a:p>
                      <a:pPr>
                        <a:buNone/>
                      </a:pPr>
                      <a:r>
                        <a:rPr lang="en-GB" dirty="0"/>
                        <a:t>          12 </a:t>
                      </a:r>
                      <a:r>
                        <a:rPr lang="en-GB" dirty="0" err="1"/>
                        <a:t>secs</a:t>
                      </a:r>
                      <a:r>
                        <a:rPr lang="en-GB" dirty="0"/>
                        <a:t>.                    Colour</a:t>
                      </a:r>
                    </a:p>
                    <a:p>
                      <a:pPr>
                        <a:buNone/>
                      </a:pPr>
                      <a:r>
                        <a:rPr lang="en-GB" dirty="0"/>
                        <a:t>          16 </a:t>
                      </a:r>
                      <a:r>
                        <a:rPr lang="en-GB" dirty="0" err="1"/>
                        <a:t>secs</a:t>
                      </a:r>
                      <a:r>
                        <a:rPr lang="en-GB" dirty="0"/>
                        <a:t>.                     Size</a:t>
                      </a:r>
                    </a:p>
                    <a:p>
                      <a:pPr>
                        <a:buNone/>
                      </a:pPr>
                      <a:r>
                        <a:rPr lang="en-GB" dirty="0"/>
                        <a:t>          21 </a:t>
                      </a:r>
                      <a:r>
                        <a:rPr lang="en-GB" dirty="0" err="1"/>
                        <a:t>secs</a:t>
                      </a:r>
                      <a:r>
                        <a:rPr lang="en-GB" dirty="0"/>
                        <a:t>.                     Shape</a:t>
                      </a:r>
                    </a:p>
                    <a:p>
                      <a:pPr>
                        <a:buNone/>
                      </a:pPr>
                      <a:r>
                        <a:rPr lang="en-GB" dirty="0"/>
                        <a:t>          23 </a:t>
                      </a:r>
                      <a:r>
                        <a:rPr lang="en-GB" dirty="0" err="1"/>
                        <a:t>secs</a:t>
                      </a:r>
                      <a:r>
                        <a:rPr lang="en-GB" dirty="0"/>
                        <a:t>.                     No Cue</a:t>
                      </a:r>
                    </a:p>
                    <a:p>
                      <a:r>
                        <a:rPr lang="en-GB" dirty="0"/>
                        <a:t>       (Task: finding a 2 digit number)</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000"/>
                  </a:ext>
                </a:extLst>
              </a:tr>
            </a:tbl>
          </a:graphicData>
        </a:graphic>
      </p:graphicFrame>
      <p:sp>
        <p:nvSpPr>
          <p:cNvPr id="8" name="Isosceles Triangle 7"/>
          <p:cNvSpPr/>
          <p:nvPr/>
        </p:nvSpPr>
        <p:spPr>
          <a:xfrm>
            <a:off x="1043608" y="4581128"/>
            <a:ext cx="1060704" cy="9144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21</a:t>
            </a:r>
          </a:p>
        </p:txBody>
      </p:sp>
      <p:sp>
        <p:nvSpPr>
          <p:cNvPr id="9" name="Isosceles Triangle 8"/>
          <p:cNvSpPr/>
          <p:nvPr/>
        </p:nvSpPr>
        <p:spPr>
          <a:xfrm>
            <a:off x="395536" y="4221088"/>
            <a:ext cx="864096" cy="626368"/>
          </a:xfrm>
          <a:prstGeom prst="triangl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21</a:t>
            </a:r>
          </a:p>
        </p:txBody>
      </p:sp>
      <p:sp>
        <p:nvSpPr>
          <p:cNvPr id="10" name="Flowchart: Connector 9"/>
          <p:cNvSpPr/>
          <p:nvPr/>
        </p:nvSpPr>
        <p:spPr>
          <a:xfrm>
            <a:off x="6948264" y="4653136"/>
            <a:ext cx="936104" cy="936104"/>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21</a:t>
            </a:r>
          </a:p>
        </p:txBody>
      </p:sp>
      <p:sp>
        <p:nvSpPr>
          <p:cNvPr id="11" name="Flowchart: Connector 10"/>
          <p:cNvSpPr/>
          <p:nvPr/>
        </p:nvSpPr>
        <p:spPr>
          <a:xfrm>
            <a:off x="7740352" y="4077072"/>
            <a:ext cx="648072" cy="601216"/>
          </a:xfrm>
          <a:prstGeom prst="flowChartConnector">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21</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Summary </a:t>
            </a:r>
            <a:r>
              <a:rPr lang="en-GB" sz="3200" dirty="0"/>
              <a:t>– Points to consider </a:t>
            </a:r>
          </a:p>
        </p:txBody>
      </p:sp>
      <p:sp>
        <p:nvSpPr>
          <p:cNvPr id="5" name="Content Placeholder 4"/>
          <p:cNvSpPr>
            <a:spLocks noGrp="1"/>
          </p:cNvSpPr>
          <p:nvPr>
            <p:ph idx="1"/>
          </p:nvPr>
        </p:nvSpPr>
        <p:spPr/>
        <p:txBody>
          <a:bodyPr>
            <a:normAutofit fontScale="92500" lnSpcReduction="10000"/>
          </a:bodyPr>
          <a:lstStyle/>
          <a:p>
            <a:r>
              <a:rPr lang="en-GB" sz="2800" dirty="0"/>
              <a:t>Attention has a limited capacity</a:t>
            </a:r>
          </a:p>
          <a:p>
            <a:endParaRPr lang="en-GB" sz="2800" dirty="0"/>
          </a:p>
          <a:p>
            <a:r>
              <a:rPr lang="en-GB" sz="2800" dirty="0"/>
              <a:t>It involves Top-down &amp; Bottom-up Processing</a:t>
            </a:r>
          </a:p>
          <a:p>
            <a:endParaRPr lang="en-GB" sz="2800" dirty="0"/>
          </a:p>
          <a:p>
            <a:r>
              <a:rPr lang="en-GB" sz="2800" dirty="0"/>
              <a:t>Attention has attentive &amp; pre-attentive stages</a:t>
            </a:r>
          </a:p>
          <a:p>
            <a:endParaRPr lang="en-GB" sz="2800" dirty="0"/>
          </a:p>
          <a:p>
            <a:r>
              <a:rPr lang="en-GB" sz="2800" dirty="0"/>
              <a:t>Attention  is influenced by Perceptual Set</a:t>
            </a:r>
          </a:p>
          <a:p>
            <a:endParaRPr lang="en-GB" sz="2800" dirty="0"/>
          </a:p>
          <a:p>
            <a:r>
              <a:rPr lang="en-GB" sz="2800" dirty="0"/>
              <a:t>Studies of Divided Attention have useful applications to ‘real world’ tasks</a:t>
            </a:r>
          </a:p>
        </p:txBody>
      </p:sp>
    </p:spTree>
  </p:cSld>
  <p:clrMapOvr>
    <a:masterClrMapping/>
  </p:clrMapOvr>
</p:sld>
</file>

<file path=ppt/theme/theme1.xml><?xml version="1.0" encoding="utf-8"?>
<a:theme xmlns:a="http://schemas.openxmlformats.org/drawingml/2006/main" name="Office Them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2170</TotalTime>
  <Words>1765</Words>
  <Application>Microsoft Office PowerPoint</Application>
  <PresentationFormat>On-screen Show (4:3)</PresentationFormat>
  <Paragraphs>304</Paragraphs>
  <Slides>30</Slides>
  <Notes>30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Seeing is Believing: Cognition, Behaviour and the Brain (HPAN4012)</vt:lpstr>
      <vt:lpstr>Attention</vt:lpstr>
      <vt:lpstr>Defining Attention</vt:lpstr>
      <vt:lpstr>Attention involves:</vt:lpstr>
      <vt:lpstr>Attention</vt:lpstr>
      <vt:lpstr>Divided Attention</vt:lpstr>
      <vt:lpstr>Divided Attention (Applied Research)</vt:lpstr>
      <vt:lpstr>Divided Attention requires experience</vt:lpstr>
      <vt:lpstr>Divided attention (Applied Research) </vt:lpstr>
      <vt:lpstr>The 100 car Naturalistic Study Dingus et al. (2006)</vt:lpstr>
      <vt:lpstr>3 categories of Selective attention</vt:lpstr>
      <vt:lpstr>Models of Selective Attention</vt:lpstr>
      <vt:lpstr>Selective attention</vt:lpstr>
      <vt:lpstr>PowerPoint Presentation</vt:lpstr>
      <vt:lpstr>PowerPoint Presentation</vt:lpstr>
      <vt:lpstr>Attenuation explains…</vt:lpstr>
      <vt:lpstr>PowerPoint Presentation</vt:lpstr>
      <vt:lpstr>How the models operate:</vt:lpstr>
      <vt:lpstr>Attention &amp; Visual Searching</vt:lpstr>
      <vt:lpstr>Attention &amp; Visual Searching: Theoretical Approaches </vt:lpstr>
      <vt:lpstr>Attention &amp; Visual Searching Feature Integration Theory (Treisman &amp; Gelade, 1980) </vt:lpstr>
      <vt:lpstr>Attention &amp; Visual Searching Feature Integration Theory (Treisman &amp; Gelade, 1980)</vt:lpstr>
      <vt:lpstr>Attention &amp; Visual Searching Feature Integration Theory (Treisman &amp; Gelade, 1980) </vt:lpstr>
      <vt:lpstr>Attention &amp; Visual Searching </vt:lpstr>
      <vt:lpstr>Visual Searching</vt:lpstr>
      <vt:lpstr>          The Stroop Effect    (Stroop, 1935) </vt:lpstr>
      <vt:lpstr>The Stroop Effect</vt:lpstr>
      <vt:lpstr>PowerPoint Presentation</vt:lpstr>
      <vt:lpstr>Stroop Tests &amp; Visual Search Tasks</vt:lpstr>
      <vt:lpstr>Summary – Points to consider </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coard</dc:creator>
  <cp:lastModifiedBy>Andy Coard</cp:lastModifiedBy>
  <cp:revision>201</cp:revision>
  <dcterms:created xsi:type="dcterms:W3CDTF">2015-11-07T10:32:02Z</dcterms:created>
  <dcterms:modified xsi:type="dcterms:W3CDTF">2020-06-22T13:19:02Z</dcterms:modified>
</cp:coreProperties>
</file>