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E56287-AFB6-4C7D-9DED-6E504B75C9D7}" v="6" dt="2026-02-23T11:28:53.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4" d="100"/>
          <a:sy n="74" d="100"/>
        </p:scale>
        <p:origin x="811"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2035F3-4DA2-4550-B57B-7F5B245183E8}" type="datetimeFigureOut">
              <a:t>2/24/2026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3C0570-B923-48FC-9D3A-601226316358}" type="slidenum">
              <a:t>‹#›</a:t>
            </a:fld>
            <a:endParaRPr lang="en-GB"/>
          </a:p>
        </p:txBody>
      </p:sp>
    </p:spTree>
    <p:extLst>
      <p:ext uri="{BB962C8B-B14F-4D97-AF65-F5344CB8AC3E}">
        <p14:creationId xmlns:p14="http://schemas.microsoft.com/office/powerpoint/2010/main" val="3665039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presentation would highlight the application of the chosen theme in the hotel and hospitality industry of the UK. To highlight the same, a chosen boutique hotel has been considered. The name of the hotel is Welbeck and it is located in London, UK.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2</a:t>
            </a:fld>
            <a:endParaRPr lang="en-GB"/>
          </a:p>
        </p:txBody>
      </p:sp>
    </p:spTree>
    <p:extLst>
      <p:ext uri="{BB962C8B-B14F-4D97-AF65-F5344CB8AC3E}">
        <p14:creationId xmlns:p14="http://schemas.microsoft.com/office/powerpoint/2010/main" val="3805709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Food waste within the UK is one of the major sources of methane gases in landfills. In the UK hotel industry, the majority of the food waste is generated from restaurants, pubs and hotels that cannot process leftover food properly. This is important as proper waste processing helps in making sure that the sustainability of the selected hotel is maintained.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3</a:t>
            </a:fld>
            <a:endParaRPr lang="en-GB"/>
          </a:p>
        </p:txBody>
      </p:sp>
    </p:spTree>
    <p:extLst>
      <p:ext uri="{BB962C8B-B14F-4D97-AF65-F5344CB8AC3E}">
        <p14:creationId xmlns:p14="http://schemas.microsoft.com/office/powerpoint/2010/main" val="3704305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Food waste can contribute towards economic loss for a business as it is responsible for a business losing out on resources. This highlights the need for tracking the sources from which food waste is generated. This can help in tracking and minimising the waste from the kitchen. As noted by WRAP, about 1.1 million tonnes of food waste have been produced by hotels alone (</a:t>
            </a:r>
            <a:r>
              <a:rPr lang="en-GB" dirty="0" err="1"/>
              <a:t>Wrap.ngo</a:t>
            </a:r>
            <a:r>
              <a:rPr lang="en-GB" dirty="0"/>
              <a:t> 2026).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4</a:t>
            </a:fld>
            <a:endParaRPr lang="en-GB"/>
          </a:p>
        </p:txBody>
      </p:sp>
    </p:spTree>
    <p:extLst>
      <p:ext uri="{BB962C8B-B14F-4D97-AF65-F5344CB8AC3E}">
        <p14:creationId xmlns:p14="http://schemas.microsoft.com/office/powerpoint/2010/main" val="2839026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Data analytics-based software could be used in tracking waste within the kitchens of hotels. With the use of advanced analytics-based software it is possible to highlight various checkpoints in which waste is generated. This can help in developing actionable information to managers who can undertake initiatives to control the same.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5</a:t>
            </a:fld>
            <a:endParaRPr lang="en-GB"/>
          </a:p>
        </p:txBody>
      </p:sp>
    </p:spTree>
    <p:extLst>
      <p:ext uri="{BB962C8B-B14F-4D97-AF65-F5344CB8AC3E}">
        <p14:creationId xmlns:p14="http://schemas.microsoft.com/office/powerpoint/2010/main" val="397469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Artificial Intelligence (AI) can be another major technology used in tracking waste. This could also be a driver of waste management. Within the hospitality sector, AI can be used to automate processes. This can minimise the risks and at the same time offset the risk of scope of manual human mistakes.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6</a:t>
            </a:fld>
            <a:endParaRPr lang="en-GB"/>
          </a:p>
        </p:txBody>
      </p:sp>
    </p:spTree>
    <p:extLst>
      <p:ext uri="{BB962C8B-B14F-4D97-AF65-F5344CB8AC3E}">
        <p14:creationId xmlns:p14="http://schemas.microsoft.com/office/powerpoint/2010/main" val="1631605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majority of the customers within the UK hospitality industry prefer eco-friendly businesses. The guest satisfaction index within the hotels for diners and borders </a:t>
            </a:r>
            <a:r>
              <a:rPr lang="en-GB" dirty="0" err="1"/>
              <a:t>can not</a:t>
            </a:r>
            <a:r>
              <a:rPr lang="en-GB" dirty="0"/>
              <a:t> be quantified definitively as it requires a number of factors. In this case, the presence of eco-friendly practices can ensure alignment with one of the guest expectations.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7</a:t>
            </a:fld>
            <a:endParaRPr lang="en-GB"/>
          </a:p>
        </p:txBody>
      </p:sp>
    </p:spTree>
    <p:extLst>
      <p:ext uri="{BB962C8B-B14F-4D97-AF65-F5344CB8AC3E}">
        <p14:creationId xmlns:p14="http://schemas.microsoft.com/office/powerpoint/2010/main" val="3795229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guest service offerings can be coupled with sustainability considerations such as recycling. In the long run this can be aligned with the guest experiences to provide a holistic all-around experience. For this, effective sustainability management is important as it can be pivotal in managing waste and ensuring that effective quality controls are in place.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8</a:t>
            </a:fld>
            <a:endParaRPr lang="en-GB"/>
          </a:p>
        </p:txBody>
      </p:sp>
    </p:spTree>
    <p:extLst>
      <p:ext uri="{BB962C8B-B14F-4D97-AF65-F5344CB8AC3E}">
        <p14:creationId xmlns:p14="http://schemas.microsoft.com/office/powerpoint/2010/main" val="3196037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sustainable waste management practices can be aligned with the triple bottom line theory. This includes considering three major aspects associated with Corporate Social Responsibility (CSR) activities. In this case, sustainable activity can be initiated keeping in mind a balance between profitability, stakeholders within the business and environmental stewardship.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9</a:t>
            </a:fld>
            <a:endParaRPr lang="en-GB"/>
          </a:p>
        </p:txBody>
      </p:sp>
    </p:spTree>
    <p:extLst>
      <p:ext uri="{BB962C8B-B14F-4D97-AF65-F5344CB8AC3E}">
        <p14:creationId xmlns:p14="http://schemas.microsoft.com/office/powerpoint/2010/main" val="765393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theory which could be considered in this case is the circular economy theory. The theory highlights the elimination of waste and pollution. This could be possible with the help of the circulation of the products and materials at their highest value.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10</a:t>
            </a:fld>
            <a:endParaRPr lang="en-GB"/>
          </a:p>
        </p:txBody>
      </p:sp>
    </p:spTree>
    <p:extLst>
      <p:ext uri="{BB962C8B-B14F-4D97-AF65-F5344CB8AC3E}">
        <p14:creationId xmlns:p14="http://schemas.microsoft.com/office/powerpoint/2010/main" val="20905253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Circular economy includes monitoring waste and recycling the same by making sure that the materials have an extended life-cycle of the products. This can reduce waste and ensure that materials are used. For example, cotton from the pillows can be recycled multiple times. This can be critical in creating further value.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11</a:t>
            </a:fld>
            <a:endParaRPr lang="en-GB"/>
          </a:p>
        </p:txBody>
      </p:sp>
    </p:spTree>
    <p:extLst>
      <p:ext uri="{BB962C8B-B14F-4D97-AF65-F5344CB8AC3E}">
        <p14:creationId xmlns:p14="http://schemas.microsoft.com/office/powerpoint/2010/main" val="169283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PEST analysis associated with the Welbeck hotel highlights that political aspects such as instability, can be a threat. Economic factors such as inflation can also affect the business by affecting the purchasing capacity of consumers. On the other hand, technology adoption can be an opportunity for improving waste management. Similarly, the existing eco-friendly image of the hotel through BREEAM certification can be a strategic advantage over others.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t>12</a:t>
            </a:fld>
            <a:endParaRPr lang="en-GB"/>
          </a:p>
        </p:txBody>
      </p:sp>
    </p:spTree>
    <p:extLst>
      <p:ext uri="{BB962C8B-B14F-4D97-AF65-F5344CB8AC3E}">
        <p14:creationId xmlns:p14="http://schemas.microsoft.com/office/powerpoint/2010/main" val="6656867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Waste management and efficient waste handling are important within the hotel and hospitality industry in the UK. It has been observed that the hotel and hospitality industry within the region generates millions </a:t>
            </a:r>
            <a:r>
              <a:rPr lang="en-US" dirty="0" err="1"/>
              <a:t>tonnes</a:t>
            </a:r>
            <a:r>
              <a:rPr lang="en-US" dirty="0"/>
              <a:t> of waste annually (Highspeedtraining.co.uk, 2026). The industry has been adopting steps such as Premier Inn, which has initiated a recycling </a:t>
            </a:r>
            <a:r>
              <a:rPr lang="en-US" dirty="0" err="1"/>
              <a:t>programme</a:t>
            </a:r>
            <a:r>
              <a:rPr lang="en-US" dirty="0"/>
              <a:t> within its operations (Hoteliermiddleeast.com, 2026). Apart from this, the government has launched initiatives such as the 'Waste Prevention </a:t>
            </a:r>
            <a:r>
              <a:rPr lang="en-US" dirty="0" err="1"/>
              <a:t>Programme</a:t>
            </a:r>
            <a:r>
              <a:rPr lang="en-US" dirty="0"/>
              <a:t> for England'.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rPr lang="en-GB"/>
              <a:t>13</a:t>
            </a:fld>
            <a:endParaRPr lang="en-GB"/>
          </a:p>
        </p:txBody>
      </p:sp>
    </p:spTree>
    <p:extLst>
      <p:ext uri="{BB962C8B-B14F-4D97-AF65-F5344CB8AC3E}">
        <p14:creationId xmlns:p14="http://schemas.microsoft.com/office/powerpoint/2010/main" val="4903647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strengths of the responses within the industry include a focus on key aspects associated with the waste management initiatives. Operators can be trained in technology such as analytics which can help them to focus on effective waste management (Ogbolumani and Adekoya, 2025). Contrary to this, there is a lack of joint agreement on handling waste within the industry. Furthermore, there is no concrete legislation for handling waste effectively within businesses.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rPr lang="en-GB"/>
              <a:t>14</a:t>
            </a:fld>
            <a:endParaRPr lang="en-GB"/>
          </a:p>
        </p:txBody>
      </p:sp>
    </p:spTree>
    <p:extLst>
      <p:ext uri="{BB962C8B-B14F-4D97-AF65-F5344CB8AC3E}">
        <p14:creationId xmlns:p14="http://schemas.microsoft.com/office/powerpoint/2010/main" val="696493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hotel industry generates food waste which needs to be controlled, but can result in economic strain on smaller businesses. In the case of smaller hotels such as Welbeck, they can leverage their already existing eco-friendly image. In this case, the operators can be trained with data analytics. This can contribute towards a reduction in food waste that is generated within the industry.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rPr lang="en-GB"/>
              <a:t>15</a:t>
            </a:fld>
            <a:endParaRPr lang="en-GB"/>
          </a:p>
        </p:txBody>
      </p:sp>
    </p:spTree>
    <p:extLst>
      <p:ext uri="{BB962C8B-B14F-4D97-AF65-F5344CB8AC3E}">
        <p14:creationId xmlns:p14="http://schemas.microsoft.com/office/powerpoint/2010/main" val="5018711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companies within the UK can implement analytics such as Winnow that can be utilised in tracking food waste. The industry leaders and managers can follow up on government guidelines that can help in controlling waste generated within the kitchen. Businesses can launch sustainability-based initiatives and campaigns that align with the requirements.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3C0570-B923-48FC-9D3A-601226316358}" type="slidenum">
              <a:rPr lang="en-GB"/>
              <a:t>16</a:t>
            </a:fld>
            <a:endParaRPr lang="en-GB"/>
          </a:p>
        </p:txBody>
      </p:sp>
    </p:spTree>
    <p:extLst>
      <p:ext uri="{BB962C8B-B14F-4D97-AF65-F5344CB8AC3E}">
        <p14:creationId xmlns:p14="http://schemas.microsoft.com/office/powerpoint/2010/main" val="3131023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hoteliermiddleeast.com/business/premier-inn-launches-force-for-good-programme-in-the-middle-east" TargetMode="External"/><Relationship Id="rId3" Type="http://schemas.openxmlformats.org/officeDocument/2006/relationships/hyperlink" Target="https://www.europarl.europa.eu/topics/en/article/20151201STO05603/circular-economy-definition-importance-and-benefits" TargetMode="External"/><Relationship Id="rId7" Type="http://schemas.openxmlformats.org/officeDocument/2006/relationships/hyperlink" Target="https://www.highspeedtraining.co.uk/hub/restaurant-food-waste/" TargetMode="External"/><Relationship Id="rId12" Type="http://schemas.openxmlformats.org/officeDocument/2006/relationships/hyperlink" Target="https://www.wrap.ngo/media-centre/press-releases/wrap-urges-hospitality-and-food-service-ceos-and-leaders-take-stand" TargetMode="External"/><Relationship Id="rId2" Type="http://schemas.openxmlformats.org/officeDocument/2006/relationships/hyperlink" Target="https://doi.org/10.30574/wjarr.2024.23.1.2229"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waste-prevention-programme-for-england-maximising-resources-minimising-waste" TargetMode="External"/><Relationship Id="rId11" Type="http://schemas.openxmlformats.org/officeDocument/2006/relationships/hyperlink" Target="https://doi.org/10.3390/su17020650" TargetMode="External"/><Relationship Id="rId5" Type="http://schemas.openxmlformats.org/officeDocument/2006/relationships/hyperlink" Target="https://doi.org/10.1007/s10311-023-01604-3" TargetMode="External"/><Relationship Id="rId10" Type="http://schemas.openxmlformats.org/officeDocument/2006/relationships/hyperlink" Target="https://doi.org/10.70882/josrar.2025.v2i1.25" TargetMode="External"/><Relationship Id="rId4" Type="http://schemas.openxmlformats.org/officeDocument/2006/relationships/hyperlink" Target="https://www.factmr.com/report/food-waste-reduction-market" TargetMode="External"/><Relationship Id="rId9" Type="http://schemas.openxmlformats.org/officeDocument/2006/relationships/hyperlink" Target="https://www.researchgate.net/profile/Rumbidzai-Nyoni/publication/388384621_Harnessing_Data_Analytics_for_Predictive_Insights_Advancing_Decision-_Making_with_Big_Data_Innovations/links/67951f43207c0c20fa5a6680/Harnessing-Data-Analytics-for-Predictive-Insights-Advancing-Decision-Making-with-Big-Data-Innovations.pdf"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Low angle view of building corner against the clear blue sky">
            <a:extLst>
              <a:ext uri="{FF2B5EF4-FFF2-40B4-BE49-F238E27FC236}">
                <a16:creationId xmlns:a16="http://schemas.microsoft.com/office/drawing/2014/main" id="{C6E5925F-21D0-B41E-7489-93F6019040A8}"/>
              </a:ext>
            </a:extLst>
          </p:cNvPr>
          <p:cNvPicPr>
            <a:picLocks noChangeAspect="1"/>
          </p:cNvPicPr>
          <p:nvPr/>
        </p:nvPicPr>
        <p:blipFill>
          <a:blip r:embed="rId2">
            <a:alphaModFix amt="50000"/>
          </a:blip>
          <a:srcRect t="17550" r="-1" b="7431"/>
          <a:stretch>
            <a:fillRect/>
          </a:stretch>
        </p:blipFill>
        <p:spPr>
          <a:xfrm>
            <a:off x="20" y="10"/>
            <a:ext cx="12188931" cy="6857990"/>
          </a:xfrm>
          <a:prstGeom prst="rect">
            <a:avLst/>
          </a:prstGeom>
        </p:spPr>
      </p:pic>
      <p:sp>
        <p:nvSpPr>
          <p:cNvPr id="2" name="Title 1"/>
          <p:cNvSpPr>
            <a:spLocks noGrp="1"/>
          </p:cNvSpPr>
          <p:nvPr>
            <p:ph type="ctrTitle"/>
          </p:nvPr>
        </p:nvSpPr>
        <p:spPr>
          <a:xfrm>
            <a:off x="1522476" y="365760"/>
            <a:ext cx="9144000" cy="3063240"/>
          </a:xfrm>
        </p:spPr>
        <p:txBody>
          <a:bodyPr>
            <a:normAutofit/>
          </a:bodyPr>
          <a:lstStyle/>
          <a:p>
            <a:r>
              <a:rPr lang="en-GB" sz="5100" i="1" dirty="0">
                <a:solidFill>
                  <a:schemeClr val="bg1"/>
                </a:solidFill>
              </a:rPr>
              <a:t>Food Waste and Sustainability in the Hospitality Sector: An Evaluation and Effectiveness</a:t>
            </a:r>
            <a:endParaRPr lang="en-US" sz="5100" i="1" dirty="0">
              <a:solidFill>
                <a:schemeClr val="bg1"/>
              </a:solidFill>
            </a:endParaRPr>
          </a:p>
        </p:txBody>
      </p:sp>
      <p:sp>
        <p:nvSpPr>
          <p:cNvPr id="28"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1A51CC2-A439-81A9-2E47-88DFCC1EE01B}"/>
              </a:ext>
            </a:extLst>
          </p:cNvPr>
          <p:cNvSpPr txBox="1"/>
          <p:nvPr/>
        </p:nvSpPr>
        <p:spPr>
          <a:xfrm>
            <a:off x="882663" y="4669182"/>
            <a:ext cx="6183086" cy="1384995"/>
          </a:xfrm>
          <a:prstGeom prst="rect">
            <a:avLst/>
          </a:prstGeom>
          <a:noFill/>
        </p:spPr>
        <p:txBody>
          <a:bodyPr wrap="square">
            <a:spAutoFit/>
          </a:bodyPr>
          <a:lstStyle/>
          <a:p>
            <a:r>
              <a:rPr lang="en-GB" sz="2800" b="1" dirty="0">
                <a:solidFill>
                  <a:schemeClr val="bg1"/>
                </a:solidFill>
              </a:rPr>
              <a:t>Name: Victoria Prodan</a:t>
            </a:r>
          </a:p>
          <a:p>
            <a:r>
              <a:rPr lang="en-GB" sz="1400" dirty="0">
                <a:solidFill>
                  <a:schemeClr val="bg1"/>
                </a:solidFill>
              </a:rPr>
              <a:t>Student ID number: 2245322</a:t>
            </a:r>
          </a:p>
          <a:p>
            <a:r>
              <a:rPr lang="en-GB" sz="1400" dirty="0">
                <a:solidFill>
                  <a:schemeClr val="bg1"/>
                </a:solidFill>
              </a:rPr>
              <a:t>The module title: Contemporary Themes in the Hotel and Hospitality Sector</a:t>
            </a:r>
          </a:p>
          <a:p>
            <a:r>
              <a:rPr lang="en-GB" sz="1400" dirty="0">
                <a:solidFill>
                  <a:schemeClr val="bg1"/>
                </a:solidFill>
              </a:rPr>
              <a:t>Module code: BMIH6001</a:t>
            </a:r>
          </a:p>
          <a:p>
            <a:r>
              <a:rPr lang="en-GB" sz="1400" dirty="0">
                <a:solidFill>
                  <a:schemeClr val="bg1"/>
                </a:solidFill>
              </a:rPr>
              <a:t>Lecture’s name: Dr Ernest </a:t>
            </a:r>
            <a:r>
              <a:rPr lang="en-GB" sz="1400" dirty="0" err="1">
                <a:solidFill>
                  <a:schemeClr val="bg1"/>
                </a:solidFill>
              </a:rPr>
              <a:t>Balutie</a:t>
            </a:r>
            <a:r>
              <a:rPr lang="en-GB" sz="1400" dirty="0">
                <a:solidFill>
                  <a:schemeClr val="bg1"/>
                </a:solidFill>
              </a:rPr>
              <a:t> </a:t>
            </a:r>
            <a:r>
              <a:rPr lang="en-GB" sz="1400" dirty="0" err="1">
                <a:solidFill>
                  <a:schemeClr val="bg1"/>
                </a:solidFill>
              </a:rPr>
              <a:t>Wavei</a:t>
            </a:r>
            <a:endParaRPr lang="en-GB" sz="1400" dirty="0">
              <a:solidFill>
                <a:schemeClr val="bg1"/>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804010-9ECE-BA42-FBF5-14B9CF595CDC}"/>
              </a:ext>
            </a:extLst>
          </p:cNvPr>
          <p:cNvSpPr>
            <a:spLocks noGrp="1"/>
          </p:cNvSpPr>
          <p:nvPr>
            <p:ph type="title"/>
          </p:nvPr>
        </p:nvSpPr>
        <p:spPr>
          <a:xfrm>
            <a:off x="6657715" y="467271"/>
            <a:ext cx="4195674" cy="2052522"/>
          </a:xfrm>
        </p:spPr>
        <p:txBody>
          <a:bodyPr anchor="b">
            <a:normAutofit/>
          </a:bodyPr>
          <a:lstStyle/>
          <a:p>
            <a:r>
              <a:rPr lang="en-GB" sz="5600" b="1">
                <a:latin typeface="Times New Roman"/>
                <a:cs typeface="Times New Roman"/>
              </a:rPr>
              <a:t>Introduction</a:t>
            </a:r>
            <a:endParaRPr lang="en-US" sz="5600"/>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office area">
            <a:extLst>
              <a:ext uri="{FF2B5EF4-FFF2-40B4-BE49-F238E27FC236}">
                <a16:creationId xmlns:a16="http://schemas.microsoft.com/office/drawing/2014/main" id="{B9B2778D-7C7D-DF83-A2D9-427EC5D2904F}"/>
              </a:ext>
            </a:extLst>
          </p:cNvPr>
          <p:cNvPicPr>
            <a:picLocks noChangeAspect="1"/>
          </p:cNvPicPr>
          <p:nvPr/>
        </p:nvPicPr>
        <p:blipFill>
          <a:blip r:embed="rId3"/>
          <a:srcRect l="26207" r="7042" b="-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DA42B4F-76DF-BAFB-9728-90EBEA7450B2}"/>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GB" sz="2000" dirty="0">
                <a:solidFill>
                  <a:schemeClr val="tx1">
                    <a:alpha val="80000"/>
                  </a:schemeClr>
                </a:solidFill>
                <a:ea typeface="+mn-lt"/>
                <a:cs typeface="+mn-lt"/>
              </a:rPr>
              <a:t>The presentation analyses the aspects associated with a chosen theme. </a:t>
            </a:r>
            <a:endParaRPr lang="en-GB" sz="2000" dirty="0">
              <a:solidFill>
                <a:schemeClr val="tx1">
                  <a:alpha val="80000"/>
                </a:schemeClr>
              </a:solidFill>
            </a:endParaRPr>
          </a:p>
          <a:p>
            <a:r>
              <a:rPr lang="en-GB" sz="2000" dirty="0">
                <a:solidFill>
                  <a:schemeClr val="tx1">
                    <a:alpha val="80000"/>
                  </a:schemeClr>
                </a:solidFill>
                <a:ea typeface="+mn-lt"/>
                <a:cs typeface="+mn-lt"/>
              </a:rPr>
              <a:t>The theme highlights the importance of waste management in sustainability initiatives. </a:t>
            </a:r>
            <a:endParaRPr lang="en-GB" sz="2000" dirty="0">
              <a:solidFill>
                <a:schemeClr val="tx1">
                  <a:alpha val="80000"/>
                </a:schemeClr>
              </a:solidFill>
            </a:endParaRPr>
          </a:p>
          <a:p>
            <a:r>
              <a:rPr lang="en-GB" sz="2000" dirty="0">
                <a:solidFill>
                  <a:schemeClr val="tx1">
                    <a:alpha val="80000"/>
                  </a:schemeClr>
                </a:solidFill>
                <a:ea typeface="+mn-lt"/>
                <a:cs typeface="+mn-lt"/>
              </a:rPr>
              <a:t>The chosen hotel is the Welbeck Hotel located in London. </a:t>
            </a:r>
            <a:endParaRPr lang="en-GB" sz="2000" dirty="0">
              <a:solidFill>
                <a:schemeClr val="tx1">
                  <a:alpha val="80000"/>
                </a:schemeClr>
              </a:solidFill>
            </a:endParaRPr>
          </a:p>
        </p:txBody>
      </p:sp>
      <p:sp>
        <p:nvSpPr>
          <p:cNvPr id="24"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6"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2191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C880F7-985E-5E1A-F55C-88E6CD8D7A1B}"/>
              </a:ext>
            </a:extLst>
          </p:cNvPr>
          <p:cNvSpPr>
            <a:spLocks noGrp="1"/>
          </p:cNvSpPr>
          <p:nvPr>
            <p:ph type="title"/>
          </p:nvPr>
        </p:nvSpPr>
        <p:spPr>
          <a:xfrm>
            <a:off x="761803" y="350196"/>
            <a:ext cx="4646904" cy="1624520"/>
          </a:xfrm>
        </p:spPr>
        <p:txBody>
          <a:bodyPr anchor="ctr">
            <a:normAutofit/>
          </a:bodyPr>
          <a:lstStyle/>
          <a:p>
            <a:r>
              <a:rPr lang="en-GB" sz="4000" b="1"/>
              <a:t>Literature Review</a:t>
            </a:r>
            <a:endParaRPr lang="en-US" sz="4000"/>
          </a:p>
        </p:txBody>
      </p:sp>
      <p:sp>
        <p:nvSpPr>
          <p:cNvPr id="3" name="Content Placeholder 2">
            <a:extLst>
              <a:ext uri="{FF2B5EF4-FFF2-40B4-BE49-F238E27FC236}">
                <a16:creationId xmlns:a16="http://schemas.microsoft.com/office/drawing/2014/main" id="{0F2C909C-24F8-226D-C946-5EC8307B41E7}"/>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2000" b="1">
                <a:ea typeface="+mn-lt"/>
                <a:cs typeface="+mn-lt"/>
              </a:rPr>
              <a:t>Sustainability and waste management</a:t>
            </a:r>
            <a:endParaRPr lang="en-GB" sz="2000"/>
          </a:p>
          <a:p>
            <a:r>
              <a:rPr lang="en-GB" sz="2000">
                <a:ea typeface="+mn-lt"/>
                <a:cs typeface="+mn-lt"/>
              </a:rPr>
              <a:t>Food waste is a major contributor to methane emissions. </a:t>
            </a:r>
            <a:endParaRPr lang="en-GB" sz="2000"/>
          </a:p>
          <a:p>
            <a:r>
              <a:rPr lang="en-GB" sz="2000">
                <a:ea typeface="+mn-lt"/>
                <a:cs typeface="+mn-lt"/>
              </a:rPr>
              <a:t>In the hotel industry, the waste is generated from restaurants, pubs and hotels. </a:t>
            </a:r>
            <a:endParaRPr lang="en-GB" sz="2000"/>
          </a:p>
          <a:p>
            <a:r>
              <a:rPr lang="en-GB" sz="2000">
                <a:ea typeface="+mn-lt"/>
                <a:cs typeface="+mn-lt"/>
              </a:rPr>
              <a:t>This is important as waste processing can ensure sustainability. </a:t>
            </a:r>
            <a:endParaRPr lang="en-GB" sz="2000"/>
          </a:p>
          <a:p>
            <a:endParaRPr lang="en-GB" sz="2000"/>
          </a:p>
        </p:txBody>
      </p:sp>
      <p:pic>
        <p:nvPicPr>
          <p:cNvPr id="5" name="Picture 4" descr="Giraffe in the grass">
            <a:extLst>
              <a:ext uri="{FF2B5EF4-FFF2-40B4-BE49-F238E27FC236}">
                <a16:creationId xmlns:a16="http://schemas.microsoft.com/office/drawing/2014/main" id="{2943D5ED-DBB3-4C08-43BD-7FF6790780D4}"/>
              </a:ext>
            </a:extLst>
          </p:cNvPr>
          <p:cNvPicPr>
            <a:picLocks noChangeAspect="1"/>
          </p:cNvPicPr>
          <p:nvPr/>
        </p:nvPicPr>
        <p:blipFill>
          <a:blip r:embed="rId3"/>
          <a:srcRect l="5473" r="25001" b="-6"/>
          <a:stretch>
            <a:fillRect/>
          </a:stretch>
        </p:blipFill>
        <p:spPr>
          <a:xfrm>
            <a:off x="6096000" y="1"/>
            <a:ext cx="6102825" cy="6858000"/>
          </a:xfrm>
          <a:prstGeom prst="rect">
            <a:avLst/>
          </a:prstGeom>
        </p:spPr>
      </p:pic>
    </p:spTree>
    <p:extLst>
      <p:ext uri="{BB962C8B-B14F-4D97-AF65-F5344CB8AC3E}">
        <p14:creationId xmlns:p14="http://schemas.microsoft.com/office/powerpoint/2010/main" val="3681270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uits and vegetables in bags">
            <a:extLst>
              <a:ext uri="{FF2B5EF4-FFF2-40B4-BE49-F238E27FC236}">
                <a16:creationId xmlns:a16="http://schemas.microsoft.com/office/drawing/2014/main" id="{0EE56233-8968-B9F5-327A-183221DA05D8}"/>
              </a:ext>
            </a:extLst>
          </p:cNvPr>
          <p:cNvPicPr>
            <a:picLocks noChangeAspect="1"/>
          </p:cNvPicPr>
          <p:nvPr/>
        </p:nvPicPr>
        <p:blipFill>
          <a:blip r:embed="rId3"/>
          <a:srcRect l="5884" r="-1" b="-1"/>
          <a:stretch>
            <a:fillRect/>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94E09E-4718-D850-5F54-E4C20F9C1753}"/>
              </a:ext>
            </a:extLst>
          </p:cNvPr>
          <p:cNvSpPr>
            <a:spLocks noGrp="1"/>
          </p:cNvSpPr>
          <p:nvPr>
            <p:ph type="title"/>
          </p:nvPr>
        </p:nvSpPr>
        <p:spPr>
          <a:xfrm>
            <a:off x="7531610" y="365125"/>
            <a:ext cx="3822189" cy="1899912"/>
          </a:xfrm>
        </p:spPr>
        <p:txBody>
          <a:bodyPr>
            <a:normAutofit/>
          </a:bodyPr>
          <a:lstStyle/>
          <a:p>
            <a:r>
              <a:rPr lang="en-GB" sz="4000" b="1">
                <a:latin typeface="Times New Roman"/>
                <a:cs typeface="Times New Roman"/>
              </a:rPr>
              <a:t>Literature Review (Contd.)</a:t>
            </a:r>
            <a:endParaRPr lang="en-US" sz="4000"/>
          </a:p>
        </p:txBody>
      </p:sp>
      <p:sp>
        <p:nvSpPr>
          <p:cNvPr id="3" name="Content Placeholder 2">
            <a:extLst>
              <a:ext uri="{FF2B5EF4-FFF2-40B4-BE49-F238E27FC236}">
                <a16:creationId xmlns:a16="http://schemas.microsoft.com/office/drawing/2014/main" id="{1336A342-2072-ABF0-0E8C-A695FDF3142F}"/>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2000" dirty="0">
                <a:ea typeface="+mn-lt"/>
                <a:cs typeface="+mn-lt"/>
              </a:rPr>
              <a:t>Food waste causes economic loss for a hotel business (Alexander Danzer, 2025). </a:t>
            </a:r>
            <a:endParaRPr lang="en-GB" sz="2000" dirty="0"/>
          </a:p>
          <a:p>
            <a:r>
              <a:rPr lang="en-GB" sz="2000" dirty="0">
                <a:ea typeface="+mn-lt"/>
                <a:cs typeface="+mn-lt"/>
              </a:rPr>
              <a:t>This highlights the need to track the waste and trace its sources.</a:t>
            </a:r>
            <a:endParaRPr lang="en-GB" sz="2000" dirty="0"/>
          </a:p>
          <a:p>
            <a:r>
              <a:rPr lang="en-GB" sz="2000" dirty="0">
                <a:ea typeface="+mn-lt"/>
                <a:cs typeface="+mn-lt"/>
              </a:rPr>
              <a:t>It can be useful in reducing over 1.1 million tons of waste which is generated from the landfills (</a:t>
            </a:r>
            <a:r>
              <a:rPr lang="en-GB" sz="2000" dirty="0" err="1">
                <a:ea typeface="+mn-lt"/>
                <a:cs typeface="+mn-lt"/>
              </a:rPr>
              <a:t>Wrap.ngo</a:t>
            </a:r>
            <a:r>
              <a:rPr lang="en-GB" sz="2000" dirty="0">
                <a:ea typeface="+mn-lt"/>
                <a:cs typeface="+mn-lt"/>
              </a:rPr>
              <a:t>, 2026). </a:t>
            </a:r>
            <a:endParaRPr lang="en-GB" sz="2000" dirty="0"/>
          </a:p>
        </p:txBody>
      </p:sp>
    </p:spTree>
    <p:extLst>
      <p:ext uri="{BB962C8B-B14F-4D97-AF65-F5344CB8AC3E}">
        <p14:creationId xmlns:p14="http://schemas.microsoft.com/office/powerpoint/2010/main" val="1101922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98461F-7913-B617-4E35-36456EE7AF61}"/>
              </a:ext>
            </a:extLst>
          </p:cNvPr>
          <p:cNvSpPr>
            <a:spLocks noGrp="1"/>
          </p:cNvSpPr>
          <p:nvPr>
            <p:ph type="title"/>
          </p:nvPr>
        </p:nvSpPr>
        <p:spPr>
          <a:xfrm>
            <a:off x="761800" y="762001"/>
            <a:ext cx="5334197" cy="1708242"/>
          </a:xfrm>
        </p:spPr>
        <p:txBody>
          <a:bodyPr anchor="ctr">
            <a:normAutofit/>
          </a:bodyPr>
          <a:lstStyle/>
          <a:p>
            <a:r>
              <a:rPr lang="en-GB" sz="4000" b="1" dirty="0">
                <a:latin typeface="Times New Roman"/>
                <a:cs typeface="Times New Roman"/>
              </a:rPr>
              <a:t>Literature Review(Contd.)</a:t>
            </a:r>
            <a:endParaRPr lang="en-GB" sz="4000" dirty="0">
              <a:latin typeface="Times New Roman"/>
              <a:cs typeface="Times New Roman"/>
            </a:endParaRPr>
          </a:p>
        </p:txBody>
      </p:sp>
      <p:sp>
        <p:nvSpPr>
          <p:cNvPr id="3" name="Content Placeholder 2">
            <a:extLst>
              <a:ext uri="{FF2B5EF4-FFF2-40B4-BE49-F238E27FC236}">
                <a16:creationId xmlns:a16="http://schemas.microsoft.com/office/drawing/2014/main" id="{51729AFB-F0E2-9246-A958-47FC3EDAABC7}"/>
              </a:ext>
            </a:extLst>
          </p:cNvPr>
          <p:cNvSpPr>
            <a:spLocks noGrp="1"/>
          </p:cNvSpPr>
          <p:nvPr>
            <p:ph idx="1"/>
          </p:nvPr>
        </p:nvSpPr>
        <p:spPr>
          <a:xfrm>
            <a:off x="761800" y="2470244"/>
            <a:ext cx="5334197" cy="3769835"/>
          </a:xfrm>
        </p:spPr>
        <p:txBody>
          <a:bodyPr vert="horz" lIns="91440" tIns="45720" rIns="91440" bIns="45720" rtlCol="0" anchor="ctr">
            <a:normAutofit/>
          </a:bodyPr>
          <a:lstStyle/>
          <a:p>
            <a:pPr>
              <a:buNone/>
            </a:pPr>
            <a:r>
              <a:rPr lang="en-GB" sz="2000" b="1" dirty="0">
                <a:ea typeface="+mn-lt"/>
                <a:cs typeface="+mn-lt"/>
              </a:rPr>
              <a:t>Technology usage in waste management</a:t>
            </a:r>
            <a:endParaRPr lang="en-US" sz="2000" dirty="0">
              <a:ea typeface="+mn-lt"/>
              <a:cs typeface="+mn-lt"/>
            </a:endParaRPr>
          </a:p>
          <a:p>
            <a:pPr>
              <a:buFont typeface="Arial"/>
              <a:buChar char="•"/>
            </a:pPr>
            <a:r>
              <a:rPr lang="en-GB" sz="2000" dirty="0">
                <a:ea typeface="+mn-lt"/>
                <a:cs typeface="+mn-lt"/>
              </a:rPr>
              <a:t>Technology such as data analytics can be used in tracking food waste (Nyoni, 2025). </a:t>
            </a:r>
            <a:endParaRPr lang="en-GB" sz="2000" dirty="0"/>
          </a:p>
          <a:p>
            <a:pPr>
              <a:buFont typeface="Arial"/>
              <a:buChar char="•"/>
            </a:pPr>
            <a:r>
              <a:rPr lang="en-GB" sz="2000">
                <a:ea typeface="+mn-lt"/>
                <a:cs typeface="+mn-lt"/>
              </a:rPr>
              <a:t>This can help in tracing the life-cycle of the waste and identifying critical checkpoints. </a:t>
            </a:r>
            <a:endParaRPr lang="en-GB" sz="2000"/>
          </a:p>
          <a:p>
            <a:pPr>
              <a:buFont typeface="Arial"/>
              <a:buChar char="•"/>
            </a:pPr>
            <a:r>
              <a:rPr lang="en-GB" sz="2000">
                <a:ea typeface="+mn-lt"/>
                <a:cs typeface="+mn-lt"/>
              </a:rPr>
              <a:t>Managers can use this information to reduce the scope of waste generation. </a:t>
            </a:r>
            <a:endParaRPr lang="en-GB" sz="2000"/>
          </a:p>
          <a:p>
            <a:pPr marL="0" indent="0">
              <a:buNone/>
            </a:pPr>
            <a:endParaRPr lang="en-GB" sz="2000">
              <a:ea typeface="+mn-lt"/>
              <a:cs typeface="+mn-lt"/>
            </a:endParaRPr>
          </a:p>
        </p:txBody>
      </p:sp>
      <p:pic>
        <p:nvPicPr>
          <p:cNvPr id="5" name="Picture 4" descr="Throwing empty plastic bottle into the rubbish">
            <a:extLst>
              <a:ext uri="{FF2B5EF4-FFF2-40B4-BE49-F238E27FC236}">
                <a16:creationId xmlns:a16="http://schemas.microsoft.com/office/drawing/2014/main" id="{3B145A8E-6E24-EB65-E106-95A63541D099}"/>
              </a:ext>
            </a:extLst>
          </p:cNvPr>
          <p:cNvPicPr>
            <a:picLocks noChangeAspect="1"/>
          </p:cNvPicPr>
          <p:nvPr/>
        </p:nvPicPr>
        <p:blipFill>
          <a:blip r:embed="rId3"/>
          <a:srcRect l="19468" r="28730" b="-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94549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26 Eco Friendly Lifestyle Practices for Day-to-Day Life - Energy Theory">
            <a:extLst>
              <a:ext uri="{FF2B5EF4-FFF2-40B4-BE49-F238E27FC236}">
                <a16:creationId xmlns:a16="http://schemas.microsoft.com/office/drawing/2014/main" id="{20C54937-EF4B-0FB9-EB5A-BFECE460A2F7}"/>
              </a:ext>
            </a:extLst>
          </p:cNvPr>
          <p:cNvPicPr>
            <a:picLocks noChangeAspect="1"/>
          </p:cNvPicPr>
          <p:nvPr/>
        </p:nvPicPr>
        <p:blipFill>
          <a:blip r:embed="rId3"/>
          <a:srcRect l="15953" r="12962"/>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D41BDD2-E4ED-3A84-1FE2-4CCB28268DCF}"/>
              </a:ext>
            </a:extLst>
          </p:cNvPr>
          <p:cNvSpPr>
            <a:spLocks noGrp="1"/>
          </p:cNvSpPr>
          <p:nvPr>
            <p:ph type="title"/>
          </p:nvPr>
        </p:nvSpPr>
        <p:spPr>
          <a:xfrm>
            <a:off x="374904" y="856488"/>
            <a:ext cx="4992624" cy="1243584"/>
          </a:xfrm>
        </p:spPr>
        <p:txBody>
          <a:bodyPr anchor="ctr">
            <a:normAutofit/>
          </a:bodyPr>
          <a:lstStyle/>
          <a:p>
            <a:r>
              <a:rPr lang="en-GB" sz="3400" b="1">
                <a:latin typeface="Times New Roman"/>
                <a:ea typeface="Segoe UI"/>
                <a:cs typeface="Segoe UI"/>
              </a:rPr>
              <a:t>Literature Review</a:t>
            </a:r>
            <a:r>
              <a:rPr lang="en-GB" sz="3400" b="1" baseline="0">
                <a:latin typeface="Times New Roman"/>
                <a:ea typeface="Segoe UI"/>
                <a:cs typeface="Segoe UI"/>
              </a:rPr>
              <a:t>(Contd.)</a:t>
            </a:r>
            <a:r>
              <a:rPr lang="en-GB" sz="3400">
                <a:latin typeface="Times New Roman"/>
                <a:ea typeface="Times New Roman"/>
                <a:cs typeface="Times New Roman"/>
              </a:rPr>
              <a:t>​</a:t>
            </a:r>
            <a:endParaRPr lang="en-GB" sz="3400"/>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C817B37-6965-1E50-CBC6-32797F711AF3}"/>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2000">
                <a:ea typeface="+mn-lt"/>
                <a:cs typeface="+mn-lt"/>
              </a:rPr>
              <a:t>AI can be a major technology that can be used by hotels (Fang </a:t>
            </a:r>
            <a:r>
              <a:rPr lang="en-GB" sz="2000" i="1">
                <a:ea typeface="+mn-lt"/>
                <a:cs typeface="+mn-lt"/>
              </a:rPr>
              <a:t>et al., </a:t>
            </a:r>
            <a:r>
              <a:rPr lang="en-GB" sz="2000">
                <a:ea typeface="+mn-lt"/>
                <a:cs typeface="+mn-lt"/>
              </a:rPr>
              <a:t>2023). </a:t>
            </a:r>
            <a:endParaRPr lang="en-GB" sz="2000"/>
          </a:p>
          <a:p>
            <a:r>
              <a:rPr lang="en-GB" sz="2000">
                <a:ea typeface="+mn-lt"/>
                <a:cs typeface="+mn-lt"/>
              </a:rPr>
              <a:t>This can automate the process of waste management in the operational life-cycle. </a:t>
            </a:r>
            <a:endParaRPr lang="en-GB" sz="2000"/>
          </a:p>
          <a:p>
            <a:r>
              <a:rPr lang="en-GB" sz="2000">
                <a:ea typeface="+mn-lt"/>
                <a:cs typeface="+mn-lt"/>
              </a:rPr>
              <a:t>It can be helpful in minimising risks and can reduce human mistakes. </a:t>
            </a:r>
            <a:endParaRPr lang="en-GB" sz="2000"/>
          </a:p>
        </p:txBody>
      </p:sp>
    </p:spTree>
    <p:extLst>
      <p:ext uri="{BB962C8B-B14F-4D97-AF65-F5344CB8AC3E}">
        <p14:creationId xmlns:p14="http://schemas.microsoft.com/office/powerpoint/2010/main" val="303062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227F0-9C76-4C6A-48A0-EEA900BDA810}"/>
              </a:ext>
            </a:extLst>
          </p:cNvPr>
          <p:cNvSpPr>
            <a:spLocks noGrp="1"/>
          </p:cNvSpPr>
          <p:nvPr>
            <p:ph type="title"/>
          </p:nvPr>
        </p:nvSpPr>
        <p:spPr>
          <a:xfrm>
            <a:off x="6094105" y="802955"/>
            <a:ext cx="4977976" cy="1454051"/>
          </a:xfrm>
        </p:spPr>
        <p:txBody>
          <a:bodyPr>
            <a:normAutofit/>
          </a:bodyPr>
          <a:lstStyle/>
          <a:p>
            <a:r>
              <a:rPr lang="en-GB" sz="3600" b="1">
                <a:solidFill>
                  <a:schemeClr val="tx2"/>
                </a:solidFill>
                <a:latin typeface="Times New Roman"/>
                <a:cs typeface="Times New Roman"/>
              </a:rPr>
              <a:t>Literature Review(Contd.)</a:t>
            </a:r>
            <a:r>
              <a:rPr lang="en-GB" sz="3600">
                <a:solidFill>
                  <a:schemeClr val="tx2"/>
                </a:solidFill>
                <a:latin typeface="Times New Roman"/>
                <a:cs typeface="Times New Roman"/>
              </a:rPr>
              <a:t> </a:t>
            </a:r>
          </a:p>
        </p:txBody>
      </p:sp>
      <p:pic>
        <p:nvPicPr>
          <p:cNvPr id="7" name="Graphic 6" descr="Waiter">
            <a:extLst>
              <a:ext uri="{FF2B5EF4-FFF2-40B4-BE49-F238E27FC236}">
                <a16:creationId xmlns:a16="http://schemas.microsoft.com/office/drawing/2014/main" id="{406B987F-85B3-ADB3-0DBB-9E5B8C13EBA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92997FC-B58C-6362-6081-500CB1F4E0E3}"/>
              </a:ext>
            </a:extLst>
          </p:cNvPr>
          <p:cNvSpPr>
            <a:spLocks noGrp="1"/>
          </p:cNvSpPr>
          <p:nvPr>
            <p:ph idx="1"/>
          </p:nvPr>
        </p:nvSpPr>
        <p:spPr>
          <a:xfrm>
            <a:off x="6090574" y="2421682"/>
            <a:ext cx="4977578" cy="3639289"/>
          </a:xfrm>
        </p:spPr>
        <p:txBody>
          <a:bodyPr vert="horz" lIns="91440" tIns="45720" rIns="91440" bIns="45720" rtlCol="0" anchor="ctr">
            <a:normAutofit/>
          </a:bodyPr>
          <a:lstStyle/>
          <a:p>
            <a:pPr>
              <a:buNone/>
            </a:pPr>
            <a:r>
              <a:rPr lang="en-GB" sz="1800" b="1">
                <a:solidFill>
                  <a:schemeClr val="tx2"/>
                </a:solidFill>
                <a:ea typeface="+mn-lt"/>
                <a:cs typeface="+mn-lt"/>
              </a:rPr>
              <a:t>Waste management initiatives and guest expectations </a:t>
            </a:r>
            <a:endParaRPr lang="en-US" sz="1800">
              <a:solidFill>
                <a:schemeClr val="tx2"/>
              </a:solidFill>
              <a:ea typeface="+mn-lt"/>
              <a:cs typeface="+mn-lt"/>
            </a:endParaRPr>
          </a:p>
          <a:p>
            <a:pPr>
              <a:buFont typeface="Arial"/>
              <a:buChar char="•"/>
            </a:pPr>
            <a:r>
              <a:rPr lang="en-GB" sz="1800">
                <a:solidFill>
                  <a:schemeClr val="tx2"/>
                </a:solidFill>
                <a:ea typeface="+mn-lt"/>
                <a:cs typeface="+mn-lt"/>
              </a:rPr>
              <a:t>The majority of UK customers in the hospitality industry prefer sustainable businesses (Velaoras </a:t>
            </a:r>
            <a:r>
              <a:rPr lang="en-GB" sz="1800" i="1">
                <a:solidFill>
                  <a:schemeClr val="tx2"/>
                </a:solidFill>
                <a:ea typeface="+mn-lt"/>
                <a:cs typeface="+mn-lt"/>
              </a:rPr>
              <a:t>et al., </a:t>
            </a:r>
            <a:r>
              <a:rPr lang="en-GB" sz="1800">
                <a:solidFill>
                  <a:schemeClr val="tx2"/>
                </a:solidFill>
                <a:ea typeface="+mn-lt"/>
                <a:cs typeface="+mn-lt"/>
              </a:rPr>
              <a:t>2025). </a:t>
            </a:r>
            <a:endParaRPr lang="en-GB" sz="1800">
              <a:solidFill>
                <a:schemeClr val="tx2"/>
              </a:solidFill>
            </a:endParaRPr>
          </a:p>
          <a:p>
            <a:pPr>
              <a:buFont typeface="Arial"/>
              <a:buChar char="•"/>
            </a:pPr>
            <a:r>
              <a:rPr lang="en-GB" sz="1800">
                <a:solidFill>
                  <a:schemeClr val="tx2"/>
                </a:solidFill>
                <a:ea typeface="+mn-lt"/>
                <a:cs typeface="+mn-lt"/>
              </a:rPr>
              <a:t>The guest satisfaction indicators within a hotel depend on a number of intangible factors. </a:t>
            </a:r>
            <a:endParaRPr lang="en-GB" sz="1800">
              <a:solidFill>
                <a:schemeClr val="tx2"/>
              </a:solidFill>
            </a:endParaRPr>
          </a:p>
          <a:p>
            <a:pPr>
              <a:buFont typeface="Arial"/>
              <a:buChar char="•"/>
            </a:pPr>
            <a:r>
              <a:rPr lang="en-GB" sz="1800">
                <a:solidFill>
                  <a:schemeClr val="tx2"/>
                </a:solidFill>
                <a:ea typeface="+mn-lt"/>
                <a:cs typeface="+mn-lt"/>
              </a:rPr>
              <a:t>Presenting an eco-friendly image enhances the brand value and helps in making sure that the overall value proposition is maintained. </a:t>
            </a:r>
            <a:endParaRPr lang="en-GB" sz="1800">
              <a:solidFill>
                <a:schemeClr val="tx2"/>
              </a:solidFill>
            </a:endParaRPr>
          </a:p>
          <a:p>
            <a:pPr>
              <a:buNone/>
            </a:pPr>
            <a:endParaRPr lang="en-GB" sz="1800" b="1">
              <a:solidFill>
                <a:schemeClr val="tx2"/>
              </a:solidFill>
            </a:endParaRPr>
          </a:p>
          <a:p>
            <a:pPr marL="0" indent="0">
              <a:buNone/>
            </a:pPr>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55521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4067C11-06C3-2C4F-198C-2C8E8AC61EBC}"/>
              </a:ext>
            </a:extLst>
          </p:cNvPr>
          <p:cNvPicPr>
            <a:picLocks noChangeAspect="1"/>
          </p:cNvPicPr>
          <p:nvPr/>
        </p:nvPicPr>
        <p:blipFill>
          <a:blip r:embed="rId3">
            <a:extLst>
              <a:ext uri="{28A0092B-C50C-407E-A947-70E740481C1C}">
                <a14:useLocalDpi xmlns:a14="http://schemas.microsoft.com/office/drawing/2010/main" val="0"/>
              </a:ext>
            </a:extLst>
          </a:blip>
          <a:srcRect t="6823" r="-1" b="1761"/>
          <a:stretch>
            <a:fillRect/>
          </a:stretch>
        </p:blipFill>
        <p:spPr>
          <a:xfrm>
            <a:off x="-1" y="10"/>
            <a:ext cx="12228129" cy="3753995"/>
          </a:xfrm>
          <a:prstGeom prst="rect">
            <a:avLst/>
          </a:prstGeom>
        </p:spPr>
      </p:pic>
      <p:grpSp>
        <p:nvGrpSpPr>
          <p:cNvPr id="16" name="Group 15">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7" name="Freeform: Shape 16">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0" name="Freeform: Shape 19">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60CEC1A6-4C47-0CFD-1A6D-127E87B5DF54}"/>
              </a:ext>
            </a:extLst>
          </p:cNvPr>
          <p:cNvSpPr>
            <a:spLocks noGrp="1"/>
          </p:cNvSpPr>
          <p:nvPr>
            <p:ph type="title"/>
          </p:nvPr>
        </p:nvSpPr>
        <p:spPr>
          <a:xfrm>
            <a:off x="804672" y="4551037"/>
            <a:ext cx="5021782" cy="1509931"/>
          </a:xfrm>
        </p:spPr>
        <p:txBody>
          <a:bodyPr>
            <a:normAutofit/>
          </a:bodyPr>
          <a:lstStyle/>
          <a:p>
            <a:r>
              <a:rPr lang="en-GB" sz="3600" b="1">
                <a:solidFill>
                  <a:schemeClr val="tx2"/>
                </a:solidFill>
                <a:latin typeface="Times New Roman"/>
                <a:cs typeface="Times New Roman"/>
              </a:rPr>
              <a:t>Literature Review(Contd.)</a:t>
            </a:r>
            <a:r>
              <a:rPr lang="en-GB" sz="3600">
                <a:solidFill>
                  <a:schemeClr val="tx2"/>
                </a:solidFill>
                <a:latin typeface="Times New Roman"/>
                <a:cs typeface="Times New Roman"/>
              </a:rPr>
              <a:t> </a:t>
            </a:r>
          </a:p>
          <a:p>
            <a:endParaRPr lang="en-GB" sz="3600">
              <a:solidFill>
                <a:schemeClr val="tx2"/>
              </a:solidFill>
            </a:endParaRPr>
          </a:p>
        </p:txBody>
      </p:sp>
      <p:sp>
        <p:nvSpPr>
          <p:cNvPr id="3" name="Content Placeholder 2">
            <a:extLst>
              <a:ext uri="{FF2B5EF4-FFF2-40B4-BE49-F238E27FC236}">
                <a16:creationId xmlns:a16="http://schemas.microsoft.com/office/drawing/2014/main" id="{6BA965F7-F7AA-B6AC-20F0-230206B23698}"/>
              </a:ext>
            </a:extLst>
          </p:cNvPr>
          <p:cNvSpPr>
            <a:spLocks noGrp="1"/>
          </p:cNvSpPr>
          <p:nvPr>
            <p:ph idx="1"/>
          </p:nvPr>
        </p:nvSpPr>
        <p:spPr>
          <a:xfrm>
            <a:off x="4432151" y="3754005"/>
            <a:ext cx="6964507" cy="2797402"/>
          </a:xfrm>
        </p:spPr>
        <p:txBody>
          <a:bodyPr vert="horz" lIns="91440" tIns="45720" rIns="91440" bIns="45720" rtlCol="0" anchor="ctr">
            <a:normAutofit/>
          </a:bodyPr>
          <a:lstStyle/>
          <a:p>
            <a:r>
              <a:rPr lang="en-GB" sz="2000" dirty="0">
                <a:solidFill>
                  <a:schemeClr val="tx2"/>
                </a:solidFill>
                <a:ea typeface="+mn-lt"/>
                <a:cs typeface="+mn-lt"/>
              </a:rPr>
              <a:t>Guest services such as guest room items can be made eco-friendly</a:t>
            </a:r>
            <a:endParaRPr lang="en-GB" sz="2000" dirty="0">
              <a:solidFill>
                <a:schemeClr val="tx2"/>
              </a:solidFill>
            </a:endParaRPr>
          </a:p>
          <a:p>
            <a:r>
              <a:rPr lang="en-GB" sz="2000" dirty="0">
                <a:solidFill>
                  <a:schemeClr val="tx2"/>
                </a:solidFill>
                <a:ea typeface="+mn-lt"/>
                <a:cs typeface="+mn-lt"/>
              </a:rPr>
              <a:t>Recycle bins can be provided for an all-around experience within the property. </a:t>
            </a:r>
            <a:endParaRPr lang="en-GB" sz="2000" dirty="0">
              <a:solidFill>
                <a:schemeClr val="tx2"/>
              </a:solidFill>
            </a:endParaRPr>
          </a:p>
          <a:p>
            <a:r>
              <a:rPr lang="en-GB" sz="2000" dirty="0">
                <a:solidFill>
                  <a:schemeClr val="tx2"/>
                </a:solidFill>
                <a:ea typeface="+mn-lt"/>
                <a:cs typeface="+mn-lt"/>
              </a:rPr>
              <a:t>This can ensure effective quality controls are in place. </a:t>
            </a:r>
            <a:endParaRPr lang="en-GB" sz="2000" dirty="0">
              <a:solidFill>
                <a:schemeClr val="tx2"/>
              </a:solidFill>
            </a:endParaRPr>
          </a:p>
        </p:txBody>
      </p:sp>
    </p:spTree>
    <p:extLst>
      <p:ext uri="{BB962C8B-B14F-4D97-AF65-F5344CB8AC3E}">
        <p14:creationId xmlns:p14="http://schemas.microsoft.com/office/powerpoint/2010/main" val="2481137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67FD065-89C8-6EB5-2875-D47F1C7096AD}"/>
              </a:ext>
            </a:extLst>
          </p:cNvPr>
          <p:cNvPicPr>
            <a:picLocks noChangeAspect="1"/>
          </p:cNvPicPr>
          <p:nvPr/>
        </p:nvPicPr>
        <p:blipFill>
          <a:blip r:embed="rId3"/>
          <a:srcRect b="1496"/>
          <a:stretch>
            <a:fillRect/>
          </a:stretch>
        </p:blipFill>
        <p:spPr>
          <a:xfrm>
            <a:off x="118333" y="182567"/>
            <a:ext cx="7325957" cy="6492865"/>
          </a:xfrm>
          <a:prstGeom prst="rect">
            <a:avLst/>
          </a:prstGeom>
        </p:spPr>
      </p:pic>
      <p:sp>
        <p:nvSpPr>
          <p:cNvPr id="52" name="Rectangle 5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F2A2E6-F058-4FFF-0AC2-30F122D717B8}"/>
              </a:ext>
            </a:extLst>
          </p:cNvPr>
          <p:cNvSpPr>
            <a:spLocks noGrp="1"/>
          </p:cNvSpPr>
          <p:nvPr>
            <p:ph type="title"/>
          </p:nvPr>
        </p:nvSpPr>
        <p:spPr>
          <a:xfrm>
            <a:off x="7531610" y="365125"/>
            <a:ext cx="3822189" cy="1899912"/>
          </a:xfrm>
        </p:spPr>
        <p:txBody>
          <a:bodyPr>
            <a:normAutofit/>
          </a:bodyPr>
          <a:lstStyle/>
          <a:p>
            <a:r>
              <a:rPr lang="en-GB" sz="4000" b="1">
                <a:latin typeface="Times New Roman"/>
                <a:cs typeface="Times New Roman"/>
              </a:rPr>
              <a:t>Literature Review(Contd.)</a:t>
            </a:r>
            <a:r>
              <a:rPr lang="en-GB" sz="4000">
                <a:latin typeface="Times New Roman"/>
                <a:cs typeface="Times New Roman"/>
              </a:rPr>
              <a:t> </a:t>
            </a:r>
            <a:endParaRPr lang="en-US" sz="4000">
              <a:latin typeface="Times New Roman"/>
              <a:cs typeface="Times New Roman"/>
            </a:endParaRPr>
          </a:p>
        </p:txBody>
      </p:sp>
      <p:sp>
        <p:nvSpPr>
          <p:cNvPr id="3" name="Content Placeholder 2">
            <a:extLst>
              <a:ext uri="{FF2B5EF4-FFF2-40B4-BE49-F238E27FC236}">
                <a16:creationId xmlns:a16="http://schemas.microsoft.com/office/drawing/2014/main" id="{066B865D-A0ED-10D0-EEF2-678B03C70D50}"/>
              </a:ext>
            </a:extLst>
          </p:cNvPr>
          <p:cNvSpPr>
            <a:spLocks noGrp="1"/>
          </p:cNvSpPr>
          <p:nvPr>
            <p:ph idx="1"/>
          </p:nvPr>
        </p:nvSpPr>
        <p:spPr>
          <a:xfrm>
            <a:off x="7531610" y="2434201"/>
            <a:ext cx="3822189" cy="3742762"/>
          </a:xfrm>
        </p:spPr>
        <p:txBody>
          <a:bodyPr vert="horz" lIns="91440" tIns="45720" rIns="91440" bIns="45720" rtlCol="0">
            <a:normAutofit/>
          </a:bodyPr>
          <a:lstStyle/>
          <a:p>
            <a:pPr>
              <a:buNone/>
            </a:pPr>
            <a:r>
              <a:rPr lang="en-GB" sz="2000" b="1">
                <a:ea typeface="+mn-lt"/>
                <a:cs typeface="+mn-lt"/>
              </a:rPr>
              <a:t>Theoretical underpinning</a:t>
            </a:r>
            <a:endParaRPr lang="en-US" sz="2000"/>
          </a:p>
          <a:p>
            <a:pPr>
              <a:buFont typeface="Arial"/>
              <a:buChar char="•"/>
            </a:pPr>
            <a:r>
              <a:rPr lang="en-GB" sz="2000">
                <a:ea typeface="+mn-lt"/>
                <a:cs typeface="+mn-lt"/>
              </a:rPr>
              <a:t>The Triple Bottom Line theory can be used to highlight sustainable initiatives. </a:t>
            </a:r>
            <a:endParaRPr lang="en-GB" sz="2000"/>
          </a:p>
          <a:p>
            <a:pPr>
              <a:buFont typeface="Arial"/>
              <a:buChar char="•"/>
            </a:pPr>
            <a:r>
              <a:rPr lang="en-GB" sz="2000">
                <a:ea typeface="+mn-lt"/>
                <a:cs typeface="+mn-lt"/>
              </a:rPr>
              <a:t>This includes considering three main aspects: People, Profit and Planet. </a:t>
            </a:r>
            <a:endParaRPr lang="en-GB" sz="2000"/>
          </a:p>
          <a:p>
            <a:pPr>
              <a:buFont typeface="Arial"/>
              <a:buChar char="•"/>
            </a:pPr>
            <a:r>
              <a:rPr lang="en-GB" sz="2000">
                <a:ea typeface="+mn-lt"/>
                <a:cs typeface="+mn-lt"/>
              </a:rPr>
              <a:t>This can be aligned with the hotel operations as they can design initiatives with these aspects in mind. </a:t>
            </a:r>
            <a:endParaRPr lang="en-GB" sz="2000"/>
          </a:p>
          <a:p>
            <a:pPr>
              <a:buNone/>
            </a:pPr>
            <a:endParaRPr lang="en-GB" sz="2000" b="1"/>
          </a:p>
          <a:p>
            <a:pPr marL="0" indent="0">
              <a:buNone/>
            </a:pPr>
            <a:endParaRPr lang="en-GB" sz="2000"/>
          </a:p>
        </p:txBody>
      </p:sp>
    </p:spTree>
    <p:extLst>
      <p:ext uri="{BB962C8B-B14F-4D97-AF65-F5344CB8AC3E}">
        <p14:creationId xmlns:p14="http://schemas.microsoft.com/office/powerpoint/2010/main" val="317738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60D581-FF2A-37CE-2B23-C0E86D77ADA5}"/>
              </a:ext>
            </a:extLst>
          </p:cNvPr>
          <p:cNvSpPr>
            <a:spLocks noGrp="1"/>
          </p:cNvSpPr>
          <p:nvPr>
            <p:ph type="title"/>
          </p:nvPr>
        </p:nvSpPr>
        <p:spPr>
          <a:xfrm>
            <a:off x="6657715" y="467271"/>
            <a:ext cx="4195674" cy="2052522"/>
          </a:xfrm>
        </p:spPr>
        <p:txBody>
          <a:bodyPr anchor="b">
            <a:normAutofit/>
          </a:bodyPr>
          <a:lstStyle/>
          <a:p>
            <a:r>
              <a:rPr lang="en-GB" sz="4300" b="1">
                <a:latin typeface="Times New Roman"/>
                <a:cs typeface="Times New Roman"/>
              </a:rPr>
              <a:t>Literature Review(Contd.)</a:t>
            </a:r>
            <a:r>
              <a:rPr lang="en-GB" sz="4300">
                <a:latin typeface="Times New Roman"/>
                <a:cs typeface="Times New Roman"/>
              </a:rPr>
              <a:t> </a:t>
            </a:r>
          </a:p>
        </p:txBody>
      </p:sp>
      <p:sp>
        <p:nvSpPr>
          <p:cNvPr id="33" name="Oval 3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A488B56-E46A-13F3-DE9A-3DB08A8E5EF8}"/>
              </a:ext>
            </a:extLst>
          </p:cNvPr>
          <p:cNvPicPr>
            <a:picLocks noChangeAspect="1"/>
          </p:cNvPicPr>
          <p:nvPr/>
        </p:nvPicPr>
        <p:blipFill>
          <a:blip r:embed="rId3"/>
          <a:srcRect l="500" r="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5"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7"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89B70CEF-0CFC-822E-FEA2-3726513445A2}"/>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GB" sz="2000">
                <a:solidFill>
                  <a:schemeClr val="tx1">
                    <a:alpha val="80000"/>
                  </a:schemeClr>
                </a:solidFill>
                <a:ea typeface="+mn-lt"/>
                <a:cs typeface="+mn-lt"/>
              </a:rPr>
              <a:t>Circular economy theory can be considered in this case as well (Europarl.europa.eu, 2026). </a:t>
            </a:r>
            <a:endParaRPr lang="en-GB" sz="2000">
              <a:solidFill>
                <a:schemeClr val="tx1">
                  <a:alpha val="80000"/>
                </a:schemeClr>
              </a:solidFill>
            </a:endParaRPr>
          </a:p>
          <a:p>
            <a:r>
              <a:rPr lang="en-GB" sz="2000">
                <a:solidFill>
                  <a:schemeClr val="tx1">
                    <a:alpha val="80000"/>
                  </a:schemeClr>
                </a:solidFill>
                <a:ea typeface="+mn-lt"/>
                <a:cs typeface="+mn-lt"/>
              </a:rPr>
              <a:t>This focuses on the elimination of waste and pollution. </a:t>
            </a:r>
            <a:endParaRPr lang="en-GB" sz="2000">
              <a:solidFill>
                <a:schemeClr val="tx1">
                  <a:alpha val="80000"/>
                </a:schemeClr>
              </a:solidFill>
            </a:endParaRPr>
          </a:p>
          <a:p>
            <a:r>
              <a:rPr lang="en-GB" sz="2000">
                <a:solidFill>
                  <a:schemeClr val="tx1">
                    <a:alpha val="80000"/>
                  </a:schemeClr>
                </a:solidFill>
                <a:ea typeface="+mn-lt"/>
                <a:cs typeface="+mn-lt"/>
              </a:rPr>
              <a:t>This is possible through the circulation of products and materials at competitive prices. </a:t>
            </a:r>
            <a:endParaRPr lang="en-GB" sz="2000">
              <a:solidFill>
                <a:schemeClr val="tx1">
                  <a:alpha val="80000"/>
                </a:schemeClr>
              </a:solidFill>
            </a:endParaRPr>
          </a:p>
        </p:txBody>
      </p:sp>
      <p:sp>
        <p:nvSpPr>
          <p:cNvPr id="39"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1"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379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1ADF-B13B-31C6-5853-D91D23D6A7BD}"/>
              </a:ext>
            </a:extLst>
          </p:cNvPr>
          <p:cNvSpPr>
            <a:spLocks noGrp="1"/>
          </p:cNvSpPr>
          <p:nvPr>
            <p:ph type="title"/>
          </p:nvPr>
        </p:nvSpPr>
        <p:spPr>
          <a:xfrm>
            <a:off x="761840" y="1138265"/>
            <a:ext cx="4544762" cy="1401183"/>
          </a:xfrm>
        </p:spPr>
        <p:txBody>
          <a:bodyPr anchor="t">
            <a:normAutofit/>
          </a:bodyPr>
          <a:lstStyle/>
          <a:p>
            <a:r>
              <a:rPr lang="en-GB" sz="3200" b="1">
                <a:latin typeface="Times New Roman"/>
                <a:cs typeface="Times New Roman"/>
              </a:rPr>
              <a:t>Literature Review(Contd.)</a:t>
            </a:r>
            <a:r>
              <a:rPr lang="en-GB" sz="3200">
                <a:latin typeface="Times New Roman"/>
                <a:cs typeface="Times New Roman"/>
              </a:rPr>
              <a:t> </a:t>
            </a:r>
          </a:p>
        </p:txBody>
      </p:sp>
      <p:cxnSp>
        <p:nvCxnSpPr>
          <p:cNvPr id="26" name="Straight Connector 2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8B446E-4488-2C33-80E8-698DE4235E98}"/>
              </a:ext>
            </a:extLst>
          </p:cNvPr>
          <p:cNvSpPr>
            <a:spLocks noGrp="1"/>
          </p:cNvSpPr>
          <p:nvPr>
            <p:ph idx="1"/>
          </p:nvPr>
        </p:nvSpPr>
        <p:spPr>
          <a:xfrm>
            <a:off x="761840" y="2551176"/>
            <a:ext cx="4544762" cy="3602935"/>
          </a:xfrm>
        </p:spPr>
        <p:txBody>
          <a:bodyPr vert="horz" lIns="91440" tIns="45720" rIns="91440" bIns="45720" rtlCol="0">
            <a:normAutofit/>
          </a:bodyPr>
          <a:lstStyle/>
          <a:p>
            <a:r>
              <a:rPr lang="en-GB" sz="2000" dirty="0">
                <a:ea typeface="+mn-lt"/>
                <a:cs typeface="+mn-lt"/>
              </a:rPr>
              <a:t>A circular economy can minimise waste by extending the life cycle of the materials. </a:t>
            </a:r>
            <a:endParaRPr lang="en-GB" sz="2000" dirty="0"/>
          </a:p>
          <a:p>
            <a:r>
              <a:rPr lang="en-GB" sz="2000" dirty="0">
                <a:ea typeface="+mn-lt"/>
                <a:cs typeface="+mn-lt"/>
              </a:rPr>
              <a:t>Within hotels, products can be recycled wherever possible with the help of recycling. </a:t>
            </a:r>
            <a:endParaRPr lang="en-GB" sz="2000" dirty="0"/>
          </a:p>
          <a:p>
            <a:r>
              <a:rPr lang="en-GB" sz="2000" dirty="0">
                <a:ea typeface="+mn-lt"/>
                <a:cs typeface="+mn-lt"/>
              </a:rPr>
              <a:t>Sustainable materials such as cotton can be used multiple times, creating further value. </a:t>
            </a:r>
            <a:endParaRPr lang="en-GB" sz="2000" dirty="0"/>
          </a:p>
        </p:txBody>
      </p:sp>
      <p:pic>
        <p:nvPicPr>
          <p:cNvPr id="7" name="Graphic 6" descr="Recycle">
            <a:extLst>
              <a:ext uri="{FF2B5EF4-FFF2-40B4-BE49-F238E27FC236}">
                <a16:creationId xmlns:a16="http://schemas.microsoft.com/office/drawing/2014/main" id="{F144B661-5F44-3A39-63A6-DAD7F87446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1780" y="771753"/>
            <a:ext cx="5316095" cy="5316095"/>
          </a:xfrm>
          <a:prstGeom prst="rect">
            <a:avLst/>
          </a:prstGeom>
        </p:spPr>
      </p:pic>
    </p:spTree>
    <p:extLst>
      <p:ext uri="{BB962C8B-B14F-4D97-AF65-F5344CB8AC3E}">
        <p14:creationId xmlns:p14="http://schemas.microsoft.com/office/powerpoint/2010/main" val="4047360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 shot of a computer screen&#10;&#10;AI-generated content may be incorrect.">
            <a:extLst>
              <a:ext uri="{FF2B5EF4-FFF2-40B4-BE49-F238E27FC236}">
                <a16:creationId xmlns:a16="http://schemas.microsoft.com/office/drawing/2014/main" id="{5C3B4551-2958-3E5B-659D-5F677E61C4A4}"/>
              </a:ext>
            </a:extLst>
          </p:cNvPr>
          <p:cNvPicPr>
            <a:picLocks noChangeAspect="1"/>
          </p:cNvPicPr>
          <p:nvPr/>
        </p:nvPicPr>
        <p:blipFill>
          <a:blip r:embed="rId3"/>
          <a:srcRect t="14444" r="-2" b="16582"/>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a:extLst>
              <a:ext uri="{FF2B5EF4-FFF2-40B4-BE49-F238E27FC236}">
                <a16:creationId xmlns:a16="http://schemas.microsoft.com/office/drawing/2014/main" id="{0D80C3FF-F934-98F7-4ACB-4785C46DA507}"/>
              </a:ext>
            </a:extLst>
          </p:cNvPr>
          <p:cNvPicPr>
            <a:picLocks noChangeAspect="1"/>
          </p:cNvPicPr>
          <p:nvPr/>
        </p:nvPicPr>
        <p:blipFill>
          <a:blip r:embed="rId4"/>
          <a:srcRect t="11263" r="-2" b="19763"/>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1" name="Freeform: Shape 20">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75F51C6-6998-2DD9-391F-19B8AAE99E77}"/>
              </a:ext>
            </a:extLst>
          </p:cNvPr>
          <p:cNvSpPr>
            <a:spLocks noGrp="1"/>
          </p:cNvSpPr>
          <p:nvPr>
            <p:ph type="title"/>
          </p:nvPr>
        </p:nvSpPr>
        <p:spPr>
          <a:xfrm>
            <a:off x="448056" y="859536"/>
            <a:ext cx="4832802" cy="1243584"/>
          </a:xfrm>
        </p:spPr>
        <p:txBody>
          <a:bodyPr>
            <a:normAutofit/>
          </a:bodyPr>
          <a:lstStyle/>
          <a:p>
            <a:r>
              <a:rPr lang="en-GB" sz="3400" b="1">
                <a:latin typeface="Times New Roman"/>
                <a:cs typeface="Times New Roman"/>
              </a:rPr>
              <a:t>Method</a:t>
            </a:r>
            <a:endParaRPr lang="en-US" sz="3400"/>
          </a:p>
        </p:txBody>
      </p:sp>
      <p:sp>
        <p:nvSpPr>
          <p:cNvPr id="25" name="Rectangle 24">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7" name="Rectangle 26">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8D1E39B-99F4-A0E6-DED7-772625384E90}"/>
              </a:ext>
            </a:extLst>
          </p:cNvPr>
          <p:cNvSpPr>
            <a:spLocks noGrp="1"/>
          </p:cNvSpPr>
          <p:nvPr>
            <p:ph idx="1"/>
          </p:nvPr>
        </p:nvSpPr>
        <p:spPr>
          <a:xfrm>
            <a:off x="448056" y="2512611"/>
            <a:ext cx="4832803" cy="3664351"/>
          </a:xfrm>
        </p:spPr>
        <p:txBody>
          <a:bodyPr vert="horz" lIns="91440" tIns="45720" rIns="91440" bIns="45720" rtlCol="0">
            <a:normAutofit/>
          </a:bodyPr>
          <a:lstStyle/>
          <a:p>
            <a:pPr>
              <a:buNone/>
            </a:pPr>
            <a:r>
              <a:rPr lang="en-GB" sz="2000" b="1" dirty="0">
                <a:ea typeface="+mn-lt"/>
                <a:cs typeface="+mn-lt"/>
              </a:rPr>
              <a:t>Key points from PEST analysis</a:t>
            </a:r>
            <a:endParaRPr lang="en-US" sz="2000" dirty="0"/>
          </a:p>
          <a:p>
            <a:pPr>
              <a:buFont typeface="Arial"/>
              <a:buChar char="•"/>
            </a:pPr>
            <a:r>
              <a:rPr lang="en-GB" sz="2000" dirty="0">
                <a:ea typeface="+mn-lt"/>
                <a:cs typeface="+mn-lt"/>
              </a:rPr>
              <a:t>Political instability and economic conditions such as inflation can be a threat. </a:t>
            </a:r>
            <a:endParaRPr lang="en-GB" sz="2000" dirty="0"/>
          </a:p>
          <a:p>
            <a:pPr>
              <a:buFont typeface="Arial"/>
              <a:buChar char="•"/>
            </a:pPr>
            <a:r>
              <a:rPr lang="en-GB" sz="2000" dirty="0">
                <a:ea typeface="+mn-lt"/>
                <a:cs typeface="+mn-lt"/>
              </a:rPr>
              <a:t>Technology adoption by hotels can be a potential scope for improvement. </a:t>
            </a:r>
            <a:endParaRPr lang="en-GB" sz="2000" dirty="0"/>
          </a:p>
          <a:p>
            <a:pPr>
              <a:buFont typeface="Arial"/>
              <a:buChar char="•"/>
            </a:pPr>
            <a:r>
              <a:rPr lang="en-GB" sz="2000" dirty="0">
                <a:ea typeface="+mn-lt"/>
                <a:cs typeface="+mn-lt"/>
              </a:rPr>
              <a:t>The existing eco-friendly image initiatives through BREEAM certification can be an advantage. </a:t>
            </a:r>
            <a:endParaRPr lang="en-GB" sz="2000" dirty="0"/>
          </a:p>
          <a:p>
            <a:pPr marL="0" indent="0">
              <a:buNone/>
            </a:pPr>
            <a:endParaRPr lang="en-GB" sz="2000" dirty="0"/>
          </a:p>
        </p:txBody>
      </p:sp>
    </p:spTree>
    <p:extLst>
      <p:ext uri="{BB962C8B-B14F-4D97-AF65-F5344CB8AC3E}">
        <p14:creationId xmlns:p14="http://schemas.microsoft.com/office/powerpoint/2010/main" val="2745741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8698A-97AF-B5B9-04D9-8848DFA8B62D}"/>
              </a:ext>
            </a:extLst>
          </p:cNvPr>
          <p:cNvSpPr>
            <a:spLocks noGrp="1"/>
          </p:cNvSpPr>
          <p:nvPr>
            <p:ph type="title"/>
          </p:nvPr>
        </p:nvSpPr>
        <p:spPr>
          <a:xfrm>
            <a:off x="761800" y="762001"/>
            <a:ext cx="5334197" cy="1708242"/>
          </a:xfrm>
        </p:spPr>
        <p:txBody>
          <a:bodyPr anchor="ctr">
            <a:normAutofit/>
          </a:bodyPr>
          <a:lstStyle/>
          <a:p>
            <a:r>
              <a:rPr lang="en-GB" sz="4000" b="1">
                <a:latin typeface="Times New Roman"/>
                <a:cs typeface="Times New Roman"/>
              </a:rPr>
              <a:t>Method (Contd.)</a:t>
            </a:r>
            <a:endParaRPr lang="en-GB" sz="4000">
              <a:latin typeface="Times New Roman"/>
              <a:cs typeface="Times New Roman"/>
            </a:endParaRPr>
          </a:p>
        </p:txBody>
      </p:sp>
      <p:sp>
        <p:nvSpPr>
          <p:cNvPr id="3" name="Content Placeholder 2">
            <a:extLst>
              <a:ext uri="{FF2B5EF4-FFF2-40B4-BE49-F238E27FC236}">
                <a16:creationId xmlns:a16="http://schemas.microsoft.com/office/drawing/2014/main" id="{5D46A788-89C4-C7DB-05FF-98D5451CB451}"/>
              </a:ext>
            </a:extLst>
          </p:cNvPr>
          <p:cNvSpPr>
            <a:spLocks noGrp="1"/>
          </p:cNvSpPr>
          <p:nvPr>
            <p:ph idx="1"/>
          </p:nvPr>
        </p:nvSpPr>
        <p:spPr>
          <a:xfrm>
            <a:off x="761800" y="2470244"/>
            <a:ext cx="5334197" cy="3769835"/>
          </a:xfrm>
        </p:spPr>
        <p:txBody>
          <a:bodyPr vert="horz" lIns="91440" tIns="45720" rIns="91440" bIns="45720" rtlCol="0" anchor="ctr">
            <a:normAutofit/>
          </a:bodyPr>
          <a:lstStyle/>
          <a:p>
            <a:pPr>
              <a:buNone/>
            </a:pPr>
            <a:r>
              <a:rPr lang="en-GB" sz="2000" b="1">
                <a:ea typeface="+mn-lt"/>
                <a:cs typeface="+mn-lt"/>
              </a:rPr>
              <a:t>Impact of the theme on the hospitality and hotel industry </a:t>
            </a:r>
            <a:endParaRPr lang="en-US" sz="2000">
              <a:ea typeface="+mn-lt"/>
              <a:cs typeface="+mn-lt"/>
            </a:endParaRPr>
          </a:p>
          <a:p>
            <a:pPr>
              <a:buFont typeface="Arial"/>
              <a:buChar char="•"/>
            </a:pPr>
            <a:r>
              <a:rPr lang="en-GB" sz="2000" dirty="0">
                <a:ea typeface="+mn-lt"/>
                <a:cs typeface="+mn-lt"/>
              </a:rPr>
              <a:t>Waste management initiatives are needed in the hotel industry due to high waste generation.</a:t>
            </a:r>
            <a:endParaRPr lang="en-GB" sz="2000" dirty="0"/>
          </a:p>
          <a:p>
            <a:pPr>
              <a:buFont typeface="Arial"/>
              <a:buChar char="•"/>
            </a:pPr>
            <a:r>
              <a:rPr lang="en-GB" sz="2000" dirty="0">
                <a:ea typeface="+mn-lt"/>
                <a:cs typeface="+mn-lt"/>
              </a:rPr>
              <a:t>Leading brands such as Premier Inn have implemented a recycling programme in their operations.</a:t>
            </a:r>
            <a:endParaRPr lang="en-GB" sz="2000" dirty="0"/>
          </a:p>
          <a:p>
            <a:pPr>
              <a:buFont typeface="Arial"/>
              <a:buChar char="•"/>
            </a:pPr>
            <a:r>
              <a:rPr lang="en-GB" sz="2000" dirty="0">
                <a:ea typeface="+mn-lt"/>
                <a:cs typeface="+mn-lt"/>
              </a:rPr>
              <a:t>The government has launched programmes and initiatives which guide product recycling (Gov.uk, 2026). </a:t>
            </a:r>
            <a:endParaRPr lang="en-GB" sz="2000" dirty="0"/>
          </a:p>
          <a:p>
            <a:pPr>
              <a:buNone/>
            </a:pPr>
            <a:endParaRPr lang="en-GB" sz="2000" b="1"/>
          </a:p>
          <a:p>
            <a:pPr marL="0" indent="0">
              <a:buNone/>
            </a:pPr>
            <a:endParaRPr lang="en-GB" sz="2000"/>
          </a:p>
        </p:txBody>
      </p:sp>
      <p:pic>
        <p:nvPicPr>
          <p:cNvPr id="5" name="Picture 4" descr="Plastic containers in bright colours">
            <a:extLst>
              <a:ext uri="{FF2B5EF4-FFF2-40B4-BE49-F238E27FC236}">
                <a16:creationId xmlns:a16="http://schemas.microsoft.com/office/drawing/2014/main" id="{0521D847-82BB-2F06-4955-5D4A70E3B90B}"/>
              </a:ext>
            </a:extLst>
          </p:cNvPr>
          <p:cNvPicPr>
            <a:picLocks noChangeAspect="1"/>
          </p:cNvPicPr>
          <p:nvPr/>
        </p:nvPicPr>
        <p:blipFill>
          <a:blip r:embed="rId3"/>
          <a:srcRect l="20530" r="27668" b="-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546828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DE7BB-CDEE-9563-B9F0-A4B297A5F1D0}"/>
              </a:ext>
            </a:extLst>
          </p:cNvPr>
          <p:cNvSpPr>
            <a:spLocks noGrp="1"/>
          </p:cNvSpPr>
          <p:nvPr>
            <p:ph type="title"/>
          </p:nvPr>
        </p:nvSpPr>
        <p:spPr>
          <a:xfrm>
            <a:off x="836679" y="723898"/>
            <a:ext cx="6002110" cy="1495425"/>
          </a:xfrm>
        </p:spPr>
        <p:txBody>
          <a:bodyPr>
            <a:normAutofit/>
          </a:bodyPr>
          <a:lstStyle/>
          <a:p>
            <a:r>
              <a:rPr lang="en-GB" sz="4000" b="1" dirty="0">
                <a:latin typeface="Times New Roman"/>
                <a:cs typeface="Times New Roman"/>
              </a:rPr>
              <a:t>Method (Contd.)</a:t>
            </a:r>
            <a:endParaRPr lang="en-GB" sz="4000" dirty="0">
              <a:latin typeface="Times New Roman"/>
              <a:cs typeface="Times New Roman"/>
            </a:endParaRPr>
          </a:p>
        </p:txBody>
      </p:sp>
      <p:sp>
        <p:nvSpPr>
          <p:cNvPr id="3" name="Content Placeholder 2">
            <a:extLst>
              <a:ext uri="{FF2B5EF4-FFF2-40B4-BE49-F238E27FC236}">
                <a16:creationId xmlns:a16="http://schemas.microsoft.com/office/drawing/2014/main" id="{57DD05A0-606E-4ACC-87CE-5D2E7AA3E95D}"/>
              </a:ext>
            </a:extLst>
          </p:cNvPr>
          <p:cNvSpPr>
            <a:spLocks noGrp="1"/>
          </p:cNvSpPr>
          <p:nvPr>
            <p:ph idx="1"/>
          </p:nvPr>
        </p:nvSpPr>
        <p:spPr>
          <a:xfrm>
            <a:off x="836680" y="2405067"/>
            <a:ext cx="6002110" cy="3729034"/>
          </a:xfrm>
        </p:spPr>
        <p:txBody>
          <a:bodyPr vert="horz" lIns="91440" tIns="45720" rIns="91440" bIns="45720" rtlCol="0">
            <a:normAutofit/>
          </a:bodyPr>
          <a:lstStyle/>
          <a:p>
            <a:pPr marL="0" indent="0">
              <a:buNone/>
            </a:pPr>
            <a:r>
              <a:rPr lang="en-GB" sz="2000" b="1">
                <a:latin typeface="Times New Roman"/>
                <a:cs typeface="Times New Roman"/>
              </a:rPr>
              <a:t>Strengths and Limitations </a:t>
            </a:r>
          </a:p>
          <a:p>
            <a:pPr>
              <a:buFont typeface="Arial"/>
              <a:buChar char="•"/>
            </a:pPr>
            <a:r>
              <a:rPr lang="en-GB" sz="2000">
                <a:ea typeface="+mn-lt"/>
                <a:cs typeface="+mn-lt"/>
              </a:rPr>
              <a:t>The industry response includes a focus on effective waste management. </a:t>
            </a:r>
            <a:endParaRPr lang="en-GB" sz="2000"/>
          </a:p>
          <a:p>
            <a:pPr>
              <a:buFont typeface="Arial"/>
              <a:buChar char="•"/>
            </a:pPr>
            <a:r>
              <a:rPr lang="en-GB" sz="2000">
                <a:ea typeface="+mn-lt"/>
                <a:cs typeface="+mn-lt"/>
              </a:rPr>
              <a:t>Operators at the Welbeck hotel can be trained in analytics, leading to effective waste management (Adewuyi </a:t>
            </a:r>
            <a:r>
              <a:rPr lang="en-GB" sz="2000" i="1">
                <a:ea typeface="+mn-lt"/>
                <a:cs typeface="+mn-lt"/>
              </a:rPr>
              <a:t>et al., </a:t>
            </a:r>
            <a:r>
              <a:rPr lang="en-GB" sz="2000">
                <a:ea typeface="+mn-lt"/>
                <a:cs typeface="+mn-lt"/>
              </a:rPr>
              <a:t>2024). </a:t>
            </a:r>
            <a:endParaRPr lang="en-GB" sz="2000"/>
          </a:p>
          <a:p>
            <a:pPr>
              <a:buFont typeface="Arial"/>
              <a:buChar char="•"/>
            </a:pPr>
            <a:r>
              <a:rPr lang="en-GB" sz="2000">
                <a:ea typeface="+mn-lt"/>
                <a:cs typeface="+mn-lt"/>
              </a:rPr>
              <a:t>There is a joint consensus missing on handling waste effectively. </a:t>
            </a:r>
            <a:endParaRPr lang="en-GB" sz="2000"/>
          </a:p>
          <a:p>
            <a:pPr marL="0" indent="0">
              <a:buNone/>
            </a:pPr>
            <a:endParaRPr lang="en-GB" sz="2000" b="1">
              <a:latin typeface="Times New Roman"/>
              <a:cs typeface="Times New Roman"/>
            </a:endParaRPr>
          </a:p>
        </p:txBody>
      </p:sp>
      <p:pic>
        <p:nvPicPr>
          <p:cNvPr id="4" name="Picture 3" descr="A bell on a counter&#10;&#10;AI-generated content may be incorrect.">
            <a:extLst>
              <a:ext uri="{FF2B5EF4-FFF2-40B4-BE49-F238E27FC236}">
                <a16:creationId xmlns:a16="http://schemas.microsoft.com/office/drawing/2014/main" id="{A596455E-2484-83C4-13CA-A51570BF9EB6}"/>
              </a:ext>
            </a:extLst>
          </p:cNvPr>
          <p:cNvPicPr>
            <a:picLocks noChangeAspect="1"/>
          </p:cNvPicPr>
          <p:nvPr/>
        </p:nvPicPr>
        <p:blipFill>
          <a:blip r:embed="rId3"/>
          <a:srcRect l="49639" r="1767"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1050204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61EA0-1742-4626-48D9-3632FF7E6714}"/>
              </a:ext>
            </a:extLst>
          </p:cNvPr>
          <p:cNvSpPr>
            <a:spLocks noGrp="1"/>
          </p:cNvSpPr>
          <p:nvPr>
            <p:ph type="title"/>
          </p:nvPr>
        </p:nvSpPr>
        <p:spPr>
          <a:xfrm>
            <a:off x="6392583" y="501651"/>
            <a:ext cx="4434720" cy="1716255"/>
          </a:xfrm>
        </p:spPr>
        <p:txBody>
          <a:bodyPr anchor="b">
            <a:normAutofit/>
          </a:bodyPr>
          <a:lstStyle/>
          <a:p>
            <a:r>
              <a:rPr lang="en-GB" sz="5600" b="1"/>
              <a:t>Conclusion</a:t>
            </a:r>
            <a:endParaRPr lang="en-US" sz="5600"/>
          </a:p>
        </p:txBody>
      </p:sp>
      <p:sp>
        <p:nvSpPr>
          <p:cNvPr id="16" name="Rectangle 1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sign&#10;&#10;AI-generated content may be incorrect.">
            <a:extLst>
              <a:ext uri="{FF2B5EF4-FFF2-40B4-BE49-F238E27FC236}">
                <a16:creationId xmlns:a16="http://schemas.microsoft.com/office/drawing/2014/main" id="{7140BCB0-A859-048A-2740-B73A88F1FEA9}"/>
              </a:ext>
            </a:extLst>
          </p:cNvPr>
          <p:cNvPicPr>
            <a:picLocks noChangeAspect="1"/>
          </p:cNvPicPr>
          <p:nvPr/>
        </p:nvPicPr>
        <p:blipFill>
          <a:blip r:embed="rId3"/>
          <a:srcRect t="4186" b="9442"/>
          <a:stretch>
            <a:fillRect/>
          </a:stretch>
        </p:blipFill>
        <p:spPr>
          <a:xfrm>
            <a:off x="279143" y="299508"/>
            <a:ext cx="5221625" cy="3010397"/>
          </a:xfrm>
          <a:prstGeom prst="rect">
            <a:avLst/>
          </a:prstGeom>
        </p:spPr>
      </p:pic>
      <p:pic>
        <p:nvPicPr>
          <p:cNvPr id="4" name="Picture 3" descr="A screen shot of a computer screen&#10;&#10;AI-generated content may be incorrect.">
            <a:extLst>
              <a:ext uri="{FF2B5EF4-FFF2-40B4-BE49-F238E27FC236}">
                <a16:creationId xmlns:a16="http://schemas.microsoft.com/office/drawing/2014/main" id="{2F196C88-8015-FFAF-57B4-F7B91AE67FE7}"/>
              </a:ext>
            </a:extLst>
          </p:cNvPr>
          <p:cNvPicPr>
            <a:picLocks noChangeAspect="1"/>
          </p:cNvPicPr>
          <p:nvPr/>
        </p:nvPicPr>
        <p:blipFill>
          <a:blip r:embed="rId4"/>
          <a:srcRect t="5744" b="7885"/>
          <a:stretch>
            <a:fillRect/>
          </a:stretch>
        </p:blipFill>
        <p:spPr>
          <a:xfrm>
            <a:off x="279143" y="3548095"/>
            <a:ext cx="5221625" cy="3010397"/>
          </a:xfrm>
          <a:prstGeom prst="rect">
            <a:avLst/>
          </a:prstGeom>
        </p:spPr>
      </p:pic>
      <p:sp>
        <p:nvSpPr>
          <p:cNvPr id="3" name="Content Placeholder 2">
            <a:extLst>
              <a:ext uri="{FF2B5EF4-FFF2-40B4-BE49-F238E27FC236}">
                <a16:creationId xmlns:a16="http://schemas.microsoft.com/office/drawing/2014/main" id="{F5F51ACB-DBC9-F6F2-F106-A3C7A207E91E}"/>
              </a:ext>
            </a:extLst>
          </p:cNvPr>
          <p:cNvSpPr>
            <a:spLocks noGrp="1"/>
          </p:cNvSpPr>
          <p:nvPr>
            <p:ph idx="1"/>
          </p:nvPr>
        </p:nvSpPr>
        <p:spPr>
          <a:xfrm>
            <a:off x="6392583" y="2645922"/>
            <a:ext cx="4434721" cy="3710427"/>
          </a:xfrm>
        </p:spPr>
        <p:txBody>
          <a:bodyPr vert="horz" lIns="91440" tIns="45720" rIns="91440" bIns="45720" rtlCol="0" anchor="t">
            <a:normAutofit/>
          </a:bodyPr>
          <a:lstStyle/>
          <a:p>
            <a:pPr>
              <a:buFont typeface="Arial"/>
            </a:pPr>
            <a:r>
              <a:rPr lang="en-GB" sz="2400" dirty="0">
                <a:solidFill>
                  <a:schemeClr val="tx1">
                    <a:alpha val="80000"/>
                  </a:schemeClr>
                </a:solidFill>
                <a:ea typeface="+mn-lt"/>
                <a:cs typeface="+mn-lt"/>
              </a:rPr>
              <a:t>The UK hotel industry generates food waste which should be controlled. </a:t>
            </a:r>
            <a:endParaRPr lang="en-US" sz="2400" dirty="0">
              <a:solidFill>
                <a:schemeClr val="tx1">
                  <a:alpha val="80000"/>
                </a:schemeClr>
              </a:solidFill>
              <a:ea typeface="+mn-lt"/>
              <a:cs typeface="+mn-lt"/>
            </a:endParaRPr>
          </a:p>
          <a:p>
            <a:pPr>
              <a:buFont typeface="Arial"/>
            </a:pPr>
            <a:r>
              <a:rPr lang="en-GB" sz="2400" dirty="0">
                <a:solidFill>
                  <a:schemeClr val="tx1">
                    <a:alpha val="80000"/>
                  </a:schemeClr>
                </a:solidFill>
                <a:ea typeface="+mn-lt"/>
                <a:cs typeface="+mn-lt"/>
              </a:rPr>
              <a:t>An SME  hotel such as Welbeck, can deploy data analytics tools. </a:t>
            </a:r>
          </a:p>
          <a:p>
            <a:pPr>
              <a:buFont typeface="Arial"/>
            </a:pPr>
            <a:r>
              <a:rPr lang="en-GB" sz="2400" dirty="0">
                <a:solidFill>
                  <a:schemeClr val="tx1">
                    <a:alpha val="80000"/>
                  </a:schemeClr>
                </a:solidFill>
                <a:ea typeface="+mn-lt"/>
                <a:cs typeface="+mn-lt"/>
              </a:rPr>
              <a:t>This can reduce and control food waste in the operations. </a:t>
            </a:r>
          </a:p>
          <a:p>
            <a:pPr marL="0" indent="0">
              <a:buNone/>
            </a:pPr>
            <a:endParaRPr lang="en-GB" sz="2000" dirty="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928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4CC5E-4336-4709-A086-6F3BAE1375B7}"/>
              </a:ext>
            </a:extLst>
          </p:cNvPr>
          <p:cNvSpPr>
            <a:spLocks noGrp="1"/>
          </p:cNvSpPr>
          <p:nvPr>
            <p:ph type="title"/>
          </p:nvPr>
        </p:nvSpPr>
        <p:spPr>
          <a:xfrm>
            <a:off x="761803" y="350196"/>
            <a:ext cx="4646904" cy="1624520"/>
          </a:xfrm>
        </p:spPr>
        <p:txBody>
          <a:bodyPr anchor="ctr">
            <a:normAutofit/>
          </a:bodyPr>
          <a:lstStyle/>
          <a:p>
            <a:r>
              <a:rPr lang="en-GB" sz="4000" b="1"/>
              <a:t>Recommendations</a:t>
            </a:r>
            <a:endParaRPr lang="en-US" sz="4000"/>
          </a:p>
        </p:txBody>
      </p:sp>
      <p:sp>
        <p:nvSpPr>
          <p:cNvPr id="3" name="Content Placeholder 2">
            <a:extLst>
              <a:ext uri="{FF2B5EF4-FFF2-40B4-BE49-F238E27FC236}">
                <a16:creationId xmlns:a16="http://schemas.microsoft.com/office/drawing/2014/main" id="{AA53202D-A7E3-BC0F-A6EB-993C99D96C61}"/>
              </a:ext>
            </a:extLst>
          </p:cNvPr>
          <p:cNvSpPr>
            <a:spLocks noGrp="1"/>
          </p:cNvSpPr>
          <p:nvPr>
            <p:ph idx="1"/>
          </p:nvPr>
        </p:nvSpPr>
        <p:spPr>
          <a:xfrm>
            <a:off x="761803" y="2324913"/>
            <a:ext cx="4646905" cy="3924432"/>
          </a:xfrm>
        </p:spPr>
        <p:txBody>
          <a:bodyPr vert="horz" lIns="91440" tIns="45720" rIns="91440" bIns="45720" rtlCol="0" anchor="ctr">
            <a:normAutofit fontScale="92500" lnSpcReduction="10000"/>
          </a:bodyPr>
          <a:lstStyle/>
          <a:p>
            <a:pPr>
              <a:buFont typeface="Arial"/>
            </a:pPr>
            <a:r>
              <a:rPr lang="en-GB" sz="2400" dirty="0">
                <a:ea typeface="+mn-lt"/>
                <a:cs typeface="+mn-lt"/>
              </a:rPr>
              <a:t>The hospitality companies can use analytics from existing brands such as Winnow (Factmr.com, 2026). </a:t>
            </a:r>
            <a:endParaRPr lang="en-US" sz="2400" dirty="0">
              <a:ea typeface="+mn-lt"/>
              <a:cs typeface="+mn-lt"/>
            </a:endParaRPr>
          </a:p>
          <a:p>
            <a:pPr>
              <a:buFont typeface="Arial"/>
            </a:pPr>
            <a:r>
              <a:rPr lang="en-GB" sz="2400" dirty="0">
                <a:ea typeface="+mn-lt"/>
                <a:cs typeface="+mn-lt"/>
              </a:rPr>
              <a:t>The leaders can follow up on government guidelines for controlling the kitchen waste generated. </a:t>
            </a:r>
          </a:p>
          <a:p>
            <a:pPr>
              <a:buFont typeface="Arial"/>
            </a:pPr>
            <a:r>
              <a:rPr lang="en-GB" sz="2400" dirty="0">
                <a:ea typeface="+mn-lt"/>
                <a:cs typeface="+mn-lt"/>
              </a:rPr>
              <a:t>The businesses could launch sustainability-based campaigns that include awareness programs that align with the government campaigns. </a:t>
            </a:r>
          </a:p>
          <a:p>
            <a:pPr marL="0" indent="0">
              <a:buNone/>
            </a:pPr>
            <a:endParaRPr lang="en-GB" sz="2000" dirty="0"/>
          </a:p>
        </p:txBody>
      </p:sp>
      <p:pic>
        <p:nvPicPr>
          <p:cNvPr id="5" name="Picture 4">
            <a:extLst>
              <a:ext uri="{FF2B5EF4-FFF2-40B4-BE49-F238E27FC236}">
                <a16:creationId xmlns:a16="http://schemas.microsoft.com/office/drawing/2014/main" id="{D5DF4F0B-A2F5-DA1A-AFCE-5AB6C3DD8B0B}"/>
              </a:ext>
            </a:extLst>
          </p:cNvPr>
          <p:cNvPicPr>
            <a:picLocks noChangeAspect="1"/>
          </p:cNvPicPr>
          <p:nvPr/>
        </p:nvPicPr>
        <p:blipFill>
          <a:blip r:embed="rId3"/>
          <a:srcRect l="32844" r="20228"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2824106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F77ED-813F-7331-1BAB-553C5679FEDB}"/>
              </a:ext>
            </a:extLst>
          </p:cNvPr>
          <p:cNvSpPr>
            <a:spLocks noGrp="1"/>
          </p:cNvSpPr>
          <p:nvPr>
            <p:ph type="title"/>
          </p:nvPr>
        </p:nvSpPr>
        <p:spPr>
          <a:xfrm>
            <a:off x="838200" y="365125"/>
            <a:ext cx="10515600" cy="1325563"/>
          </a:xfrm>
        </p:spPr>
        <p:txBody>
          <a:bodyPr>
            <a:normAutofit/>
          </a:bodyPr>
          <a:lstStyle/>
          <a:p>
            <a:r>
              <a:rPr lang="en-GB" sz="5400" b="1"/>
              <a:t>References</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D20D4E-7951-A64C-3916-DD912923DCA0}"/>
              </a:ext>
            </a:extLst>
          </p:cNvPr>
          <p:cNvSpPr>
            <a:spLocks noGrp="1"/>
          </p:cNvSpPr>
          <p:nvPr>
            <p:ph idx="1"/>
          </p:nvPr>
        </p:nvSpPr>
        <p:spPr>
          <a:xfrm>
            <a:off x="838200" y="1929384"/>
            <a:ext cx="10515600" cy="4251960"/>
          </a:xfrm>
        </p:spPr>
        <p:txBody>
          <a:bodyPr vert="horz" lIns="91440" tIns="45720" rIns="91440" bIns="45720" rtlCol="0">
            <a:normAutofit/>
          </a:bodyPr>
          <a:lstStyle/>
          <a:p>
            <a:pPr>
              <a:buNone/>
            </a:pPr>
            <a:r>
              <a:rPr lang="en-GB" sz="900" dirty="0">
                <a:highlight>
                  <a:srgbClr val="FFFFFF"/>
                </a:highlight>
                <a:ea typeface="+mn-lt"/>
                <a:cs typeface="+mn-lt"/>
              </a:rPr>
              <a:t>Adewuyi, A.Y., Adebayo, K.B., Adebayo, D., </a:t>
            </a:r>
            <a:r>
              <a:rPr lang="en-GB" sz="900" dirty="0" err="1">
                <a:highlight>
                  <a:srgbClr val="FFFFFF"/>
                </a:highlight>
                <a:ea typeface="+mn-lt"/>
                <a:cs typeface="+mn-lt"/>
              </a:rPr>
              <a:t>Kalinzi</a:t>
            </a:r>
            <a:r>
              <a:rPr lang="en-GB" sz="900" dirty="0">
                <a:highlight>
                  <a:srgbClr val="FFFFFF"/>
                </a:highlight>
                <a:ea typeface="+mn-lt"/>
                <a:cs typeface="+mn-lt"/>
              </a:rPr>
              <a:t>, J.M., </a:t>
            </a:r>
            <a:r>
              <a:rPr lang="en-GB" sz="900" dirty="0" err="1">
                <a:highlight>
                  <a:srgbClr val="FFFFFF"/>
                </a:highlight>
                <a:ea typeface="+mn-lt"/>
                <a:cs typeface="+mn-lt"/>
              </a:rPr>
              <a:t>Ugiagbe</a:t>
            </a:r>
            <a:r>
              <a:rPr lang="en-GB" sz="900" dirty="0">
                <a:highlight>
                  <a:srgbClr val="FFFFFF"/>
                </a:highlight>
                <a:ea typeface="+mn-lt"/>
                <a:cs typeface="+mn-lt"/>
              </a:rPr>
              <a:t>, U.O., </a:t>
            </a:r>
            <a:r>
              <a:rPr lang="en-GB" sz="900" dirty="0" err="1">
                <a:highlight>
                  <a:srgbClr val="FFFFFF"/>
                </a:highlight>
                <a:ea typeface="+mn-lt"/>
                <a:cs typeface="+mn-lt"/>
              </a:rPr>
              <a:t>Ogunruku</a:t>
            </a:r>
            <a:r>
              <a:rPr lang="en-GB" sz="900" dirty="0">
                <a:highlight>
                  <a:srgbClr val="FFFFFF"/>
                </a:highlight>
                <a:ea typeface="+mn-lt"/>
                <a:cs typeface="+mn-lt"/>
              </a:rPr>
              <a:t>, O.O., Samson, O.A. and Richard, O., (2024) ‘Application of big data analytics to forecast future waste trends and inform sustainable planning’. </a:t>
            </a:r>
            <a:r>
              <a:rPr lang="en-GB" sz="900" i="1" dirty="0">
                <a:highlight>
                  <a:srgbClr val="FFFFFF"/>
                </a:highlight>
                <a:ea typeface="+mn-lt"/>
                <a:cs typeface="+mn-lt"/>
              </a:rPr>
              <a:t>World Journal of Advanced Research and Reviews</a:t>
            </a:r>
            <a:r>
              <a:rPr lang="en-GB" sz="900" dirty="0">
                <a:highlight>
                  <a:srgbClr val="FFFFFF"/>
                </a:highlight>
                <a:ea typeface="+mn-lt"/>
                <a:cs typeface="+mn-lt"/>
              </a:rPr>
              <a:t>, </a:t>
            </a:r>
            <a:r>
              <a:rPr lang="en-GB" sz="900" i="1" dirty="0">
                <a:highlight>
                  <a:srgbClr val="FFFFFF"/>
                </a:highlight>
                <a:ea typeface="+mn-lt"/>
                <a:cs typeface="+mn-lt"/>
              </a:rPr>
              <a:t>23</a:t>
            </a:r>
            <a:r>
              <a:rPr lang="en-GB" sz="900" dirty="0">
                <a:highlight>
                  <a:srgbClr val="FFFFFF"/>
                </a:highlight>
                <a:ea typeface="+mn-lt"/>
                <a:cs typeface="+mn-lt"/>
              </a:rPr>
              <a:t>(1), pp.2469-2479. DOI: </a:t>
            </a:r>
            <a:r>
              <a:rPr lang="en-GB" sz="900" dirty="0">
                <a:highlight>
                  <a:srgbClr val="FFFFFF"/>
                </a:highlight>
                <a:ea typeface="+mn-lt"/>
                <a:cs typeface="+mn-lt"/>
                <a:hlinkClick r:id="rId2"/>
              </a:rPr>
              <a:t>https://doi.org/10.30574/wjarr.2024.23.1.2229</a:t>
            </a:r>
            <a:r>
              <a:rPr lang="en-GB" sz="900" dirty="0">
                <a:highlight>
                  <a:srgbClr val="FFFFFF"/>
                </a:highlight>
                <a:ea typeface="+mn-lt"/>
                <a:cs typeface="+mn-lt"/>
              </a:rPr>
              <a:t> </a:t>
            </a:r>
            <a:endParaRPr lang="en-US" sz="900" dirty="0"/>
          </a:p>
          <a:p>
            <a:pPr>
              <a:buNone/>
            </a:pPr>
            <a:r>
              <a:rPr lang="en-GB" sz="900" dirty="0">
                <a:highlight>
                  <a:srgbClr val="FFFFFF"/>
                </a:highlight>
                <a:ea typeface="+mn-lt"/>
                <a:cs typeface="+mn-lt"/>
              </a:rPr>
              <a:t>Alexander M. Danzer (2025) Food Waste and Dynamic Inconsistency: A </a:t>
            </a:r>
            <a:r>
              <a:rPr lang="en-GB" sz="900" dirty="0" err="1">
                <a:highlight>
                  <a:srgbClr val="FFFFFF"/>
                </a:highlight>
                <a:ea typeface="+mn-lt"/>
                <a:cs typeface="+mn-lt"/>
              </a:rPr>
              <a:t>Behavioral</a:t>
            </a:r>
            <a:r>
              <a:rPr lang="en-GB" sz="900" dirty="0">
                <a:highlight>
                  <a:srgbClr val="FFFFFF"/>
                </a:highlight>
                <a:ea typeface="+mn-lt"/>
                <a:cs typeface="+mn-lt"/>
              </a:rPr>
              <a:t> Economics Perspective. IZA -Institute of Labor Economics.</a:t>
            </a:r>
            <a:endParaRPr lang="en-US" sz="900" dirty="0">
              <a:ea typeface="+mn-lt"/>
              <a:cs typeface="+mn-lt"/>
            </a:endParaRPr>
          </a:p>
          <a:p>
            <a:pPr>
              <a:buNone/>
            </a:pPr>
            <a:r>
              <a:rPr lang="en-GB" sz="900" dirty="0">
                <a:highlight>
                  <a:srgbClr val="FFFFFF"/>
                </a:highlight>
                <a:ea typeface="+mn-lt"/>
                <a:cs typeface="+mn-lt"/>
              </a:rPr>
              <a:t>Europarl.europa.eu (2026) </a:t>
            </a:r>
            <a:r>
              <a:rPr lang="en-GB" sz="900" i="1" dirty="0">
                <a:highlight>
                  <a:srgbClr val="FFFFFF"/>
                </a:highlight>
                <a:ea typeface="+mn-lt"/>
                <a:cs typeface="+mn-lt"/>
              </a:rPr>
              <a:t>Circular economy: definition, importance and benefits</a:t>
            </a:r>
            <a:r>
              <a:rPr lang="en-GB" sz="900" dirty="0">
                <a:highlight>
                  <a:srgbClr val="FFFFFF"/>
                </a:highlight>
                <a:ea typeface="+mn-lt"/>
                <a:cs typeface="+mn-lt"/>
              </a:rPr>
              <a:t>. Available at: </a:t>
            </a:r>
            <a:r>
              <a:rPr lang="en-GB" sz="900" dirty="0">
                <a:highlight>
                  <a:srgbClr val="FFFFFF"/>
                </a:highlight>
                <a:ea typeface="+mn-lt"/>
                <a:cs typeface="+mn-lt"/>
                <a:hlinkClick r:id="rId3"/>
              </a:rPr>
              <a:t>https://www.europarl.europa.eu/topics/en/article/20151201STO05603/circular-economy-definition-importance-and-benefits</a:t>
            </a:r>
            <a:r>
              <a:rPr lang="en-GB" sz="900" dirty="0">
                <a:highlight>
                  <a:srgbClr val="FFFFFF"/>
                </a:highlight>
                <a:ea typeface="+mn-lt"/>
                <a:cs typeface="+mn-lt"/>
              </a:rPr>
              <a:t> (Accessed 05 February 2026). </a:t>
            </a:r>
            <a:endParaRPr lang="en-GB" sz="900" dirty="0">
              <a:ea typeface="+mn-lt"/>
              <a:cs typeface="+mn-lt"/>
            </a:endParaRPr>
          </a:p>
          <a:p>
            <a:pPr>
              <a:buNone/>
            </a:pPr>
            <a:r>
              <a:rPr lang="en-GB" sz="900" dirty="0">
                <a:highlight>
                  <a:srgbClr val="FFFFFF"/>
                </a:highlight>
                <a:ea typeface="+mn-lt"/>
                <a:cs typeface="+mn-lt"/>
              </a:rPr>
              <a:t>Factmr.com, (2026). </a:t>
            </a:r>
            <a:r>
              <a:rPr lang="en-GB" sz="900" i="1" dirty="0">
                <a:highlight>
                  <a:srgbClr val="FFFFFF"/>
                </a:highlight>
                <a:ea typeface="+mn-lt"/>
                <a:cs typeface="+mn-lt"/>
              </a:rPr>
              <a:t>Food Waste Reduction Market. </a:t>
            </a:r>
            <a:r>
              <a:rPr lang="en-GB" sz="900" dirty="0">
                <a:highlight>
                  <a:srgbClr val="FFFFFF"/>
                </a:highlight>
                <a:ea typeface="+mn-lt"/>
                <a:cs typeface="+mn-lt"/>
              </a:rPr>
              <a:t>Available at: </a:t>
            </a:r>
            <a:r>
              <a:rPr lang="en-GB" sz="900" dirty="0">
                <a:highlight>
                  <a:srgbClr val="FFFFFF"/>
                </a:highlight>
                <a:ea typeface="+mn-lt"/>
                <a:cs typeface="+mn-lt"/>
                <a:hlinkClick r:id="rId4"/>
              </a:rPr>
              <a:t>https://www.factmr.com/report/food-waste-reduction-market</a:t>
            </a:r>
            <a:r>
              <a:rPr lang="en-GB" sz="900" dirty="0">
                <a:highlight>
                  <a:srgbClr val="FFFFFF"/>
                </a:highlight>
                <a:ea typeface="+mn-lt"/>
                <a:cs typeface="+mn-lt"/>
              </a:rPr>
              <a:t> (Accessed: 12 February 2026). </a:t>
            </a:r>
            <a:endParaRPr lang="en-GB" sz="900" dirty="0"/>
          </a:p>
          <a:p>
            <a:pPr>
              <a:buNone/>
            </a:pPr>
            <a:r>
              <a:rPr lang="en-GB" sz="900" dirty="0">
                <a:highlight>
                  <a:srgbClr val="FFFFFF"/>
                </a:highlight>
                <a:ea typeface="+mn-lt"/>
                <a:cs typeface="+mn-lt"/>
              </a:rPr>
              <a:t>Fang, B., Yu, J., Chen, Z., Osman, A.I., </a:t>
            </a:r>
            <a:r>
              <a:rPr lang="en-GB" sz="900" dirty="0" err="1">
                <a:highlight>
                  <a:srgbClr val="FFFFFF"/>
                </a:highlight>
                <a:ea typeface="+mn-lt"/>
                <a:cs typeface="+mn-lt"/>
              </a:rPr>
              <a:t>Farghali</a:t>
            </a:r>
            <a:r>
              <a:rPr lang="en-GB" sz="900" dirty="0">
                <a:highlight>
                  <a:srgbClr val="FFFFFF"/>
                </a:highlight>
                <a:ea typeface="+mn-lt"/>
                <a:cs typeface="+mn-lt"/>
              </a:rPr>
              <a:t>, M., Ihara, I., Hamza, E.H., Rooney, D.W. and Yap, P.S., (2023). ‘Artificial intelligence for waste management in smart cities: a review’. </a:t>
            </a:r>
            <a:r>
              <a:rPr lang="en-GB" sz="900" i="1" dirty="0">
                <a:highlight>
                  <a:srgbClr val="FFFFFF"/>
                </a:highlight>
                <a:ea typeface="+mn-lt"/>
                <a:cs typeface="+mn-lt"/>
              </a:rPr>
              <a:t>Environmental Chemistry Letters</a:t>
            </a:r>
            <a:r>
              <a:rPr lang="en-GB" sz="900" dirty="0">
                <a:highlight>
                  <a:srgbClr val="FFFFFF"/>
                </a:highlight>
                <a:ea typeface="+mn-lt"/>
                <a:cs typeface="+mn-lt"/>
              </a:rPr>
              <a:t>, </a:t>
            </a:r>
            <a:r>
              <a:rPr lang="en-GB" sz="900" i="1" dirty="0">
                <a:highlight>
                  <a:srgbClr val="FFFFFF"/>
                </a:highlight>
                <a:ea typeface="+mn-lt"/>
                <a:cs typeface="+mn-lt"/>
              </a:rPr>
              <a:t>21</a:t>
            </a:r>
            <a:r>
              <a:rPr lang="en-GB" sz="900" dirty="0">
                <a:highlight>
                  <a:srgbClr val="FFFFFF"/>
                </a:highlight>
                <a:ea typeface="+mn-lt"/>
                <a:cs typeface="+mn-lt"/>
              </a:rPr>
              <a:t>(4), pp.1959-1989. DOI: </a:t>
            </a:r>
            <a:r>
              <a:rPr lang="en-GB" sz="900" dirty="0">
                <a:highlight>
                  <a:srgbClr val="FFFFFF"/>
                </a:highlight>
                <a:ea typeface="+mn-lt"/>
                <a:cs typeface="+mn-lt"/>
                <a:hlinkClick r:id="rId5"/>
              </a:rPr>
              <a:t>https://doi.org/10.1007/s10311-023-01604-3</a:t>
            </a:r>
            <a:endParaRPr lang="en-GB" sz="900" dirty="0">
              <a:ea typeface="+mn-lt"/>
              <a:cs typeface="+mn-lt"/>
            </a:endParaRPr>
          </a:p>
          <a:p>
            <a:pPr>
              <a:buNone/>
            </a:pPr>
            <a:r>
              <a:rPr lang="en-GB" sz="900" dirty="0">
                <a:highlight>
                  <a:srgbClr val="FFFFFF"/>
                </a:highlight>
                <a:ea typeface="+mn-lt"/>
                <a:cs typeface="+mn-lt"/>
              </a:rPr>
              <a:t>Gov.uk, (2026). </a:t>
            </a:r>
            <a:r>
              <a:rPr lang="en-GB" sz="900" i="1" dirty="0">
                <a:highlight>
                  <a:srgbClr val="FFFFFF"/>
                </a:highlight>
                <a:ea typeface="+mn-lt"/>
                <a:cs typeface="+mn-lt"/>
              </a:rPr>
              <a:t>Waste prevention programme for England: Maximising Resources, Minimising Waste. </a:t>
            </a:r>
            <a:r>
              <a:rPr lang="en-GB" sz="900" dirty="0">
                <a:highlight>
                  <a:srgbClr val="FFFFFF"/>
                </a:highlight>
                <a:ea typeface="+mn-lt"/>
                <a:cs typeface="+mn-lt"/>
              </a:rPr>
              <a:t>Available at: </a:t>
            </a:r>
            <a:r>
              <a:rPr lang="en-GB" sz="900" dirty="0">
                <a:highlight>
                  <a:srgbClr val="FFFFFF"/>
                </a:highlight>
                <a:ea typeface="+mn-lt"/>
                <a:cs typeface="+mn-lt"/>
                <a:hlinkClick r:id="rId6"/>
              </a:rPr>
              <a:t>https://www.gov.uk/government/publications/waste-prevention-programme-for-england-maximising-resources-minimising-waste</a:t>
            </a:r>
            <a:r>
              <a:rPr lang="en-GB" sz="900" dirty="0">
                <a:highlight>
                  <a:srgbClr val="FFFFFF"/>
                </a:highlight>
                <a:ea typeface="+mn-lt"/>
                <a:cs typeface="+mn-lt"/>
              </a:rPr>
              <a:t> (Accessed: 05 February 2026)</a:t>
            </a:r>
            <a:endParaRPr lang="en-GB" sz="900" dirty="0"/>
          </a:p>
          <a:p>
            <a:pPr>
              <a:buNone/>
            </a:pPr>
            <a:r>
              <a:rPr lang="en-GB" sz="900" dirty="0">
                <a:highlight>
                  <a:srgbClr val="FFFFFF"/>
                </a:highlight>
                <a:ea typeface="+mn-lt"/>
                <a:cs typeface="+mn-lt"/>
              </a:rPr>
              <a:t>Highspeedtraining.co.uk, (2026). </a:t>
            </a:r>
            <a:r>
              <a:rPr lang="en-GB" sz="900" i="1" dirty="0">
                <a:highlight>
                  <a:srgbClr val="FFFFFF"/>
                </a:highlight>
                <a:ea typeface="+mn-lt"/>
                <a:cs typeface="+mn-lt"/>
              </a:rPr>
              <a:t>10 Ways to Reduce Food Waste in Your Restaurant. </a:t>
            </a:r>
            <a:r>
              <a:rPr lang="en-GB" sz="900" dirty="0">
                <a:highlight>
                  <a:srgbClr val="FFFFFF"/>
                </a:highlight>
                <a:ea typeface="+mn-lt"/>
                <a:cs typeface="+mn-lt"/>
              </a:rPr>
              <a:t>Available at: </a:t>
            </a:r>
            <a:r>
              <a:rPr lang="en-GB" sz="900" dirty="0">
                <a:highlight>
                  <a:srgbClr val="FFFFFF"/>
                </a:highlight>
                <a:ea typeface="+mn-lt"/>
                <a:cs typeface="+mn-lt"/>
                <a:hlinkClick r:id="rId7"/>
              </a:rPr>
              <a:t>https://www.highspeedtraining.co.uk/hub/restaurant-food-waste/</a:t>
            </a:r>
            <a:r>
              <a:rPr lang="en-GB" sz="900" dirty="0">
                <a:highlight>
                  <a:srgbClr val="FFFFFF"/>
                </a:highlight>
                <a:ea typeface="+mn-lt"/>
                <a:cs typeface="+mn-lt"/>
              </a:rPr>
              <a:t> (Accessed: 10 February 2026). </a:t>
            </a:r>
            <a:endParaRPr lang="en-GB" sz="900" dirty="0"/>
          </a:p>
          <a:p>
            <a:pPr>
              <a:buNone/>
            </a:pPr>
            <a:r>
              <a:rPr lang="en-GB" sz="900" dirty="0">
                <a:highlight>
                  <a:srgbClr val="FFFFFF"/>
                </a:highlight>
                <a:ea typeface="+mn-lt"/>
                <a:cs typeface="+mn-lt"/>
              </a:rPr>
              <a:t>Hoteliermiddleeast.com, (2026). </a:t>
            </a:r>
            <a:r>
              <a:rPr lang="en-GB" sz="900" i="1" dirty="0">
                <a:highlight>
                  <a:srgbClr val="FFFFFF"/>
                </a:highlight>
                <a:ea typeface="+mn-lt"/>
                <a:cs typeface="+mn-lt"/>
              </a:rPr>
              <a:t>Premier Inn launches Force For Good programme in the Middle East. </a:t>
            </a:r>
            <a:r>
              <a:rPr lang="en-GB" sz="900" dirty="0">
                <a:highlight>
                  <a:srgbClr val="FFFFFF"/>
                </a:highlight>
                <a:ea typeface="+mn-lt"/>
                <a:cs typeface="+mn-lt"/>
              </a:rPr>
              <a:t>Available at: </a:t>
            </a:r>
            <a:r>
              <a:rPr lang="en-GB" sz="900" dirty="0">
                <a:highlight>
                  <a:srgbClr val="FFFFFF"/>
                </a:highlight>
                <a:ea typeface="+mn-lt"/>
                <a:cs typeface="+mn-lt"/>
                <a:hlinkClick r:id="rId8"/>
              </a:rPr>
              <a:t>https://www.hoteliermiddleeast.com/business/premier-inn-launches-force-for-good-programme-in-the-middle-east</a:t>
            </a:r>
            <a:r>
              <a:rPr lang="en-GB" sz="900" dirty="0">
                <a:highlight>
                  <a:srgbClr val="FFFFFF"/>
                </a:highlight>
                <a:ea typeface="+mn-lt"/>
                <a:cs typeface="+mn-lt"/>
              </a:rPr>
              <a:t> (Accessed: 10 February 2026). </a:t>
            </a:r>
            <a:endParaRPr lang="en-GB" sz="900" dirty="0"/>
          </a:p>
          <a:p>
            <a:pPr>
              <a:buNone/>
            </a:pPr>
            <a:r>
              <a:rPr lang="en-GB" sz="900" dirty="0">
                <a:highlight>
                  <a:srgbClr val="FFFFFF"/>
                </a:highlight>
                <a:ea typeface="+mn-lt"/>
                <a:cs typeface="+mn-lt"/>
              </a:rPr>
              <a:t>Nyoni, R., (2025). Harnessing Data Analytics for Predictive Insights: Advancing Decision-Making with Big Data Innovations. Int. J. Res. Publ. Rev, 6, pp.2915-2936. Available at: </a:t>
            </a:r>
            <a:r>
              <a:rPr lang="en-GB" sz="900" dirty="0">
                <a:highlight>
                  <a:srgbClr val="FFFFFF"/>
                </a:highlight>
                <a:ea typeface="+mn-lt"/>
                <a:cs typeface="+mn-lt"/>
                <a:hlinkClick r:id="rId9"/>
              </a:rPr>
              <a:t>https://www.researchgate.net/profile/Rumbidzai-Nyoni/publication/388384621_Harnessing_Data_Analytics_for_Predictive_Insights_Advancing_Decision-_Making_with_Big_Data_Innovations/links/67951f43207c0c20fa5a6680/Harnessing-Data-Analytics-for-Predictive-Insights-Advancing-Decision-Making-with-Big-Data-Innovations.pdf</a:t>
            </a:r>
            <a:r>
              <a:rPr lang="en-GB" sz="900" dirty="0">
                <a:highlight>
                  <a:srgbClr val="FFFFFF"/>
                </a:highlight>
                <a:ea typeface="+mn-lt"/>
                <a:cs typeface="+mn-lt"/>
              </a:rPr>
              <a:t> </a:t>
            </a:r>
            <a:endParaRPr lang="en-GB" sz="900" dirty="0">
              <a:ea typeface="+mn-lt"/>
              <a:cs typeface="+mn-lt"/>
            </a:endParaRPr>
          </a:p>
          <a:p>
            <a:pPr>
              <a:buNone/>
            </a:pPr>
            <a:r>
              <a:rPr lang="en-GB" sz="900" dirty="0" err="1">
                <a:highlight>
                  <a:srgbClr val="FFFFFF"/>
                </a:highlight>
                <a:ea typeface="+mn-lt"/>
                <a:cs typeface="+mn-lt"/>
              </a:rPr>
              <a:t>Ogbolumani</a:t>
            </a:r>
            <a:r>
              <a:rPr lang="en-GB" sz="900" dirty="0">
                <a:highlight>
                  <a:srgbClr val="FFFFFF"/>
                </a:highlight>
                <a:ea typeface="+mn-lt"/>
                <a:cs typeface="+mn-lt"/>
              </a:rPr>
              <a:t>, O.A. and Adekoya, M. (2025) 'Intelligent waste management optimisation through machine learning analytics'. </a:t>
            </a:r>
            <a:r>
              <a:rPr lang="en-GB" sz="900" i="1" dirty="0">
                <a:highlight>
                  <a:srgbClr val="FFFFFF"/>
                </a:highlight>
                <a:ea typeface="+mn-lt"/>
                <a:cs typeface="+mn-lt"/>
              </a:rPr>
              <a:t>Journal of Science Research and Reviews</a:t>
            </a:r>
            <a:r>
              <a:rPr lang="en-GB" sz="900" dirty="0">
                <a:highlight>
                  <a:srgbClr val="FFFFFF"/>
                </a:highlight>
                <a:ea typeface="+mn-lt"/>
                <a:cs typeface="+mn-lt"/>
              </a:rPr>
              <a:t>, </a:t>
            </a:r>
            <a:r>
              <a:rPr lang="en-GB" sz="900" i="1" dirty="0">
                <a:highlight>
                  <a:srgbClr val="FFFFFF"/>
                </a:highlight>
                <a:ea typeface="+mn-lt"/>
                <a:cs typeface="+mn-lt"/>
              </a:rPr>
              <a:t>2</a:t>
            </a:r>
            <a:r>
              <a:rPr lang="en-GB" sz="900" dirty="0">
                <a:highlight>
                  <a:srgbClr val="FFFFFF"/>
                </a:highlight>
                <a:ea typeface="+mn-lt"/>
                <a:cs typeface="+mn-lt"/>
              </a:rPr>
              <a:t>(1), pp.7-26. DOI: </a:t>
            </a:r>
            <a:r>
              <a:rPr lang="en-GB" sz="900" dirty="0">
                <a:highlight>
                  <a:srgbClr val="FFFFFF"/>
                </a:highlight>
                <a:ea typeface="+mn-lt"/>
                <a:cs typeface="+mn-lt"/>
                <a:hlinkClick r:id="rId10"/>
              </a:rPr>
              <a:t>https://doi.org/10.70882/josrar.2025.v2i1.25</a:t>
            </a:r>
            <a:r>
              <a:rPr lang="en-GB" sz="900" dirty="0">
                <a:highlight>
                  <a:srgbClr val="FFFFFF"/>
                </a:highlight>
                <a:ea typeface="+mn-lt"/>
                <a:cs typeface="+mn-lt"/>
              </a:rPr>
              <a:t> </a:t>
            </a:r>
            <a:endParaRPr lang="en-GB" sz="900" dirty="0"/>
          </a:p>
          <a:p>
            <a:pPr>
              <a:buNone/>
            </a:pPr>
            <a:r>
              <a:rPr lang="en-GB" sz="900" dirty="0" err="1">
                <a:highlight>
                  <a:srgbClr val="FFFFFF"/>
                </a:highlight>
                <a:ea typeface="+mn-lt"/>
                <a:cs typeface="+mn-lt"/>
              </a:rPr>
              <a:t>Velaoras</a:t>
            </a:r>
            <a:r>
              <a:rPr lang="en-GB" sz="900" dirty="0">
                <a:highlight>
                  <a:srgbClr val="FFFFFF"/>
                </a:highlight>
                <a:ea typeface="+mn-lt"/>
                <a:cs typeface="+mn-lt"/>
              </a:rPr>
              <a:t>, K., </a:t>
            </a:r>
            <a:r>
              <a:rPr lang="en-GB" sz="900" dirty="0" err="1">
                <a:highlight>
                  <a:srgbClr val="FFFFFF"/>
                </a:highlight>
                <a:ea typeface="+mn-lt"/>
                <a:cs typeface="+mn-lt"/>
              </a:rPr>
              <a:t>Menegaki</a:t>
            </a:r>
            <a:r>
              <a:rPr lang="en-GB" sz="900" dirty="0">
                <a:highlight>
                  <a:srgbClr val="FFFFFF"/>
                </a:highlight>
                <a:ea typeface="+mn-lt"/>
                <a:cs typeface="+mn-lt"/>
              </a:rPr>
              <a:t>, A.N., Polyzos, S. and </a:t>
            </a:r>
            <a:r>
              <a:rPr lang="en-GB" sz="900" dirty="0" err="1">
                <a:highlight>
                  <a:srgbClr val="FFFFFF"/>
                </a:highlight>
                <a:ea typeface="+mn-lt"/>
                <a:cs typeface="+mn-lt"/>
              </a:rPr>
              <a:t>Gotzamani</a:t>
            </a:r>
            <a:r>
              <a:rPr lang="en-GB" sz="900" dirty="0">
                <a:highlight>
                  <a:srgbClr val="FFFFFF"/>
                </a:highlight>
                <a:ea typeface="+mn-lt"/>
                <a:cs typeface="+mn-lt"/>
              </a:rPr>
              <a:t>, K., (2025). ‘The role of environmental certification in the hospitality industry: Assessing sustainability, consumer preferences, and the economic impact’. </a:t>
            </a:r>
            <a:r>
              <a:rPr lang="en-GB" sz="900" i="1" dirty="0">
                <a:highlight>
                  <a:srgbClr val="FFFFFF"/>
                </a:highlight>
                <a:ea typeface="+mn-lt"/>
                <a:cs typeface="+mn-lt"/>
              </a:rPr>
              <a:t>Sustainability</a:t>
            </a:r>
            <a:r>
              <a:rPr lang="en-GB" sz="900" dirty="0">
                <a:highlight>
                  <a:srgbClr val="FFFFFF"/>
                </a:highlight>
                <a:ea typeface="+mn-lt"/>
                <a:cs typeface="+mn-lt"/>
              </a:rPr>
              <a:t>, </a:t>
            </a:r>
            <a:r>
              <a:rPr lang="en-GB" sz="900" i="1" dirty="0">
                <a:highlight>
                  <a:srgbClr val="FFFFFF"/>
                </a:highlight>
                <a:ea typeface="+mn-lt"/>
                <a:cs typeface="+mn-lt"/>
              </a:rPr>
              <a:t>17</a:t>
            </a:r>
            <a:r>
              <a:rPr lang="en-GB" sz="900" dirty="0">
                <a:highlight>
                  <a:srgbClr val="FFFFFF"/>
                </a:highlight>
                <a:ea typeface="+mn-lt"/>
                <a:cs typeface="+mn-lt"/>
              </a:rPr>
              <a:t>(2), p.650. DOI: </a:t>
            </a:r>
            <a:r>
              <a:rPr lang="en-GB" sz="900" dirty="0">
                <a:highlight>
                  <a:srgbClr val="FFFFFF"/>
                </a:highlight>
                <a:ea typeface="+mn-lt"/>
                <a:cs typeface="+mn-lt"/>
                <a:hlinkClick r:id="rId11"/>
              </a:rPr>
              <a:t>https://doi.org/10.3390/su17020650</a:t>
            </a:r>
            <a:r>
              <a:rPr lang="en-GB" sz="900" dirty="0">
                <a:highlight>
                  <a:srgbClr val="FFFFFF"/>
                </a:highlight>
                <a:ea typeface="+mn-lt"/>
                <a:cs typeface="+mn-lt"/>
              </a:rPr>
              <a:t> </a:t>
            </a:r>
            <a:endParaRPr lang="en-GB" sz="900" dirty="0">
              <a:ea typeface="+mn-lt"/>
              <a:cs typeface="+mn-lt"/>
            </a:endParaRPr>
          </a:p>
          <a:p>
            <a:pPr>
              <a:buNone/>
            </a:pPr>
            <a:r>
              <a:rPr lang="en-GB" sz="900" dirty="0" err="1">
                <a:highlight>
                  <a:srgbClr val="FFFFFF"/>
                </a:highlight>
                <a:ea typeface="+mn-lt"/>
                <a:cs typeface="+mn-lt"/>
              </a:rPr>
              <a:t>Wrap.ngo</a:t>
            </a:r>
            <a:r>
              <a:rPr lang="en-GB" sz="900" dirty="0">
                <a:highlight>
                  <a:srgbClr val="FFFFFF"/>
                </a:highlight>
                <a:ea typeface="+mn-lt"/>
                <a:cs typeface="+mn-lt"/>
              </a:rPr>
              <a:t> (2026) </a:t>
            </a:r>
            <a:r>
              <a:rPr lang="en-GB" sz="900" i="1" dirty="0">
                <a:highlight>
                  <a:srgbClr val="FFFFFF"/>
                </a:highlight>
                <a:ea typeface="+mn-lt"/>
                <a:cs typeface="+mn-lt"/>
              </a:rPr>
              <a:t>WRAP urges hospitality and food service CEOs and leaders to take a stand against food waste. </a:t>
            </a:r>
            <a:r>
              <a:rPr lang="en-GB" sz="900" dirty="0">
                <a:highlight>
                  <a:srgbClr val="FFFFFF"/>
                </a:highlight>
                <a:ea typeface="+mn-lt"/>
                <a:cs typeface="+mn-lt"/>
              </a:rPr>
              <a:t>Available at: </a:t>
            </a:r>
            <a:r>
              <a:rPr lang="en-GB" sz="900" dirty="0">
                <a:highlight>
                  <a:srgbClr val="FFFFFF"/>
                </a:highlight>
                <a:ea typeface="+mn-lt"/>
                <a:cs typeface="+mn-lt"/>
                <a:hlinkClick r:id="rId12"/>
              </a:rPr>
              <a:t>https://www.wrap.ngo/media-centre/press-releases/wrap-urges-hospitality-and-food-service-ceos-and-leaders-take-stand</a:t>
            </a:r>
            <a:r>
              <a:rPr lang="en-GB" sz="900" dirty="0">
                <a:highlight>
                  <a:srgbClr val="FFFFFF"/>
                </a:highlight>
                <a:ea typeface="+mn-lt"/>
                <a:cs typeface="+mn-lt"/>
              </a:rPr>
              <a:t> (Accessed: 30 January 2026). </a:t>
            </a:r>
          </a:p>
          <a:p>
            <a:pPr>
              <a:buNone/>
            </a:pPr>
            <a:endParaRPr lang="en-GB" sz="900" dirty="0">
              <a:highlight>
                <a:srgbClr val="FFFFFF"/>
              </a:highlight>
            </a:endParaRPr>
          </a:p>
        </p:txBody>
      </p:sp>
    </p:spTree>
    <p:extLst>
      <p:ext uri="{BB962C8B-B14F-4D97-AF65-F5344CB8AC3E}">
        <p14:creationId xmlns:p14="http://schemas.microsoft.com/office/powerpoint/2010/main" val="551538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464EC53C-35C4-4E84-AFE2-A7D081852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4" name="Picture 33" descr="Aerial view of a highway near the ocean">
            <a:extLst>
              <a:ext uri="{FF2B5EF4-FFF2-40B4-BE49-F238E27FC236}">
                <a16:creationId xmlns:a16="http://schemas.microsoft.com/office/drawing/2014/main" id="{F9494351-AFB1-47B4-BF53-563768548F65}"/>
              </a:ext>
            </a:extLst>
          </p:cNvPr>
          <p:cNvPicPr>
            <a:picLocks noChangeAspect="1"/>
          </p:cNvPicPr>
          <p:nvPr/>
        </p:nvPicPr>
        <p:blipFill>
          <a:blip r:embed="rId2">
            <a:duotone>
              <a:schemeClr val="accent1">
                <a:shade val="45000"/>
                <a:satMod val="135000"/>
              </a:schemeClr>
              <a:prstClr val="white"/>
            </a:duotone>
            <a:alphaModFix amt="35000"/>
          </a:blip>
          <a:srcRect t="6247" b="18753"/>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5943AFF7-093F-15C1-87D9-B6D2362548D6}"/>
              </a:ext>
            </a:extLst>
          </p:cNvPr>
          <p:cNvSpPr>
            <a:spLocks noGrp="1"/>
          </p:cNvSpPr>
          <p:nvPr>
            <p:ph type="title"/>
          </p:nvPr>
        </p:nvSpPr>
        <p:spPr>
          <a:xfrm>
            <a:off x="1256275" y="2271449"/>
            <a:ext cx="9679449" cy="2847058"/>
          </a:xfrm>
        </p:spPr>
        <p:txBody>
          <a:bodyPr vert="horz" lIns="91440" tIns="45720" rIns="91440" bIns="45720" rtlCol="0" anchor="b">
            <a:normAutofit/>
          </a:bodyPr>
          <a:lstStyle/>
          <a:p>
            <a:r>
              <a:rPr lang="en-US" b="1" i="1" dirty="0">
                <a:solidFill>
                  <a:srgbClr val="FFFFFF"/>
                </a:solidFill>
              </a:rPr>
              <a:t>THANK YOU</a:t>
            </a:r>
          </a:p>
        </p:txBody>
      </p:sp>
      <p:cxnSp>
        <p:nvCxnSpPr>
          <p:cNvPr id="61" name="Straight Connector 6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6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593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2399</Words>
  <Application>Microsoft Office PowerPoint</Application>
  <PresentationFormat>Widescreen</PresentationFormat>
  <Paragraphs>117</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Times New Roman</vt:lpstr>
      <vt:lpstr>office theme</vt:lpstr>
      <vt:lpstr>Food Waste and Sustainability in the Hospitality Sector: An Evaluation and Effectiveness</vt:lpstr>
      <vt:lpstr>Introduction</vt:lpstr>
      <vt:lpstr>Literature Review</vt:lpstr>
      <vt:lpstr>Literature Review (Contd.)</vt:lpstr>
      <vt:lpstr>Literature Review(Contd.)</vt:lpstr>
      <vt:lpstr>Literature Review(Contd.)​</vt:lpstr>
      <vt:lpstr>Literature Review(Contd.) </vt:lpstr>
      <vt:lpstr>Literature Review(Contd.)  </vt:lpstr>
      <vt:lpstr>Literature Review(Contd.) </vt:lpstr>
      <vt:lpstr>Literature Review(Contd.) </vt:lpstr>
      <vt:lpstr>Literature Review(Contd.) </vt:lpstr>
      <vt:lpstr>Method</vt:lpstr>
      <vt:lpstr>Method (Contd.)</vt:lpstr>
      <vt:lpstr>Method (Contd.)</vt:lpstr>
      <vt:lpstr>Conclusion</vt:lpstr>
      <vt:lpstr>Recommendations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2026-01-26T11:33:34Z</dcterms:created>
  <dcterms:modified xsi:type="dcterms:W3CDTF">2026-02-24T10:54:37Z</dcterms:modified>
</cp:coreProperties>
</file>