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8"/>
  </p:notesMasterIdLst>
  <p:handoutMasterIdLst>
    <p:handoutMasterId r:id="rId19"/>
  </p:handoutMasterIdLst>
  <p:sldIdLst>
    <p:sldId id="257" r:id="rId2"/>
    <p:sldId id="261" r:id="rId3"/>
    <p:sldId id="262" r:id="rId4"/>
    <p:sldId id="263" r:id="rId5"/>
    <p:sldId id="275" r:id="rId6"/>
    <p:sldId id="264" r:id="rId7"/>
    <p:sldId id="265" r:id="rId8"/>
    <p:sldId id="266" r:id="rId9"/>
    <p:sldId id="267" r:id="rId10"/>
    <p:sldId id="268" r:id="rId11"/>
    <p:sldId id="269" r:id="rId12"/>
    <p:sldId id="270" r:id="rId13"/>
    <p:sldId id="271" r:id="rId14"/>
    <p:sldId id="272" r:id="rId15"/>
    <p:sldId id="273" r:id="rId16"/>
    <p:sldId id="274"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EB8558-7FCF-4053-95CC-F5BA30E4C2C6}" v="1" dt="2023-06-09T16:38:49.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67366" autoAdjust="0"/>
  </p:normalViewPr>
  <p:slideViewPr>
    <p:cSldViewPr snapToGrid="0">
      <p:cViewPr varScale="1">
        <p:scale>
          <a:sx n="63" d="100"/>
          <a:sy n="63" d="100"/>
        </p:scale>
        <p:origin x="642" y="60"/>
      </p:cViewPr>
      <p:guideLst/>
    </p:cSldViewPr>
  </p:slideViewPr>
  <p:outlineViewPr>
    <p:cViewPr>
      <p:scale>
        <a:sx n="33" d="100"/>
        <a:sy n="33" d="100"/>
      </p:scale>
      <p:origin x="0" y="0"/>
    </p:cViewPr>
  </p:outlineViewPr>
  <p:notesTextViewPr>
    <p:cViewPr>
      <p:scale>
        <a:sx n="1" d="1"/>
        <a:sy n="1" d="1"/>
      </p:scale>
      <p:origin x="0" y="-144"/>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rtlCol="0"/>
        <a:lstStyle/>
        <a:p>
          <a:pPr rtl="0"/>
          <a:endParaRPr lang="en-US"/>
        </a:p>
      </dgm:t>
    </dgm:pt>
    <dgm:pt modelId="{49225C73-1633-42F1-AB3B-7CB183E5F8B8}">
      <dgm:prSet/>
      <dgm:spPr/>
      <dgm:t>
        <a:bodyPr rtlCol="0"/>
        <a:lstStyle/>
        <a:p>
          <a:pPr>
            <a:lnSpc>
              <a:spcPct val="100000"/>
            </a:lnSpc>
            <a:defRPr cap="all"/>
          </a:pPr>
          <a:r>
            <a:rPr lang="en-gb" dirty="0"/>
            <a:t>Prepare for Task 2 </a:t>
          </a:r>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40FC4FFE-8987-4A26-B7F4-8A516F18ADAE}">
      <dgm:prSet/>
      <dgm:spPr/>
      <dgm:t>
        <a:bodyPr rtlCol="0"/>
        <a:lstStyle/>
        <a:p>
          <a:pPr>
            <a:lnSpc>
              <a:spcPct val="100000"/>
            </a:lnSpc>
            <a:defRPr cap="all"/>
          </a:pPr>
          <a:r>
            <a:rPr lang="en-GB" dirty="0"/>
            <a:t>We will complete Task 1</a:t>
          </a:r>
          <a:endParaRPr lang="en-gb" dirty="0"/>
        </a:p>
      </dgm:t>
    </dgm:pt>
    <dgm:pt modelId="{5B62599A-5C9B-48E7-896E-EA782AC60C8B}" type="sibTrans" cxnId="{C7AD8469-3C68-4AF9-AB82-79B0043AA120}">
      <dgm:prSet/>
      <dgm:spPr/>
      <dgm:t>
        <a:bodyPr rtlCol="0"/>
        <a:lstStyle/>
        <a:p>
          <a:pPr rtl="0"/>
          <a:endParaRPr lang="en-US"/>
        </a:p>
      </dgm:t>
    </dgm:pt>
    <dgm:pt modelId="{CAD7EF86-FB23-41F6-BF42-040B36DEFDB1}" type="parTrans" cxnId="{C7AD8469-3C68-4AF9-AB82-79B0043AA120}">
      <dgm:prSet/>
      <dgm:spPr/>
      <dgm:t>
        <a:bodyPr rtlCol="0"/>
        <a:lstStyle/>
        <a:p>
          <a:pPr rtl="0"/>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2"/>
      <dgm:spPr/>
    </dgm:pt>
    <dgm:pt modelId="{7C175B98-93F4-4D7C-BB95-1514AB879CD5}" type="pres">
      <dgm:prSet presAssocID="{40FC4FFE-8987-4A26-B7F4-8A516F18ADAE}" presName="iconRect" presStyleLbl="node1" presStyleIdx="0" presStyleCnt="2"/>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2" custScaleX="124405">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2"/>
      <dgm:spPr/>
    </dgm:pt>
    <dgm:pt modelId="{DB4CA7C4-FCA1-4127-B20A-2A5C031A3CF4}" type="pres">
      <dgm:prSet presAssocID="{49225C73-1633-42F1-AB3B-7CB183E5F8B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2">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1816199" y="62805"/>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2284199" y="530805"/>
          <a:ext cx="1260000" cy="126000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674909" y="2942806"/>
          <a:ext cx="44785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1066800">
            <a:lnSpc>
              <a:spcPct val="100000"/>
            </a:lnSpc>
            <a:spcBef>
              <a:spcPct val="0"/>
            </a:spcBef>
            <a:spcAft>
              <a:spcPct val="35000"/>
            </a:spcAft>
            <a:buNone/>
            <a:defRPr cap="all"/>
          </a:pPr>
          <a:r>
            <a:rPr lang="en-GB" sz="2400" kern="1200" dirty="0"/>
            <a:t>We will complete Task 1</a:t>
          </a:r>
          <a:endParaRPr lang="en-gb" sz="2400" kern="1200" dirty="0"/>
        </a:p>
      </dsp:txBody>
      <dsp:txXfrm>
        <a:off x="674909" y="2942806"/>
        <a:ext cx="4478580" cy="720000"/>
      </dsp:txXfrm>
    </dsp:sp>
    <dsp:sp modelId="{BCD8CDD9-0C56-4401-ADB1-8B48DAB2C96F}">
      <dsp:nvSpPr>
        <dsp:cNvPr id="0" name=""/>
        <dsp:cNvSpPr/>
      </dsp:nvSpPr>
      <dsp:spPr>
        <a:xfrm>
          <a:off x="6485490" y="62805"/>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6953490" y="530805"/>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5783490"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1066800">
            <a:lnSpc>
              <a:spcPct val="100000"/>
            </a:lnSpc>
            <a:spcBef>
              <a:spcPct val="0"/>
            </a:spcBef>
            <a:spcAft>
              <a:spcPct val="35000"/>
            </a:spcAft>
            <a:buNone/>
            <a:defRPr cap="all"/>
          </a:pPr>
          <a:r>
            <a:rPr lang="en-gb" sz="2400" kern="1200" dirty="0"/>
            <a:t>Prepare for Task 2 </a:t>
          </a:r>
        </a:p>
      </dsp:txBody>
      <dsp:txXfrm>
        <a:off x="5783490" y="2942806"/>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10/18/2024</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10/18/2024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jisc.potential.ly/signi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10/18/2024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4</a:t>
            </a:fld>
            <a:endParaRPr lang="en-US"/>
          </a:p>
        </p:txBody>
      </p:sp>
    </p:spTree>
    <p:extLst>
      <p:ext uri="{BB962C8B-B14F-4D97-AF65-F5344CB8AC3E}">
        <p14:creationId xmlns:p14="http://schemas.microsoft.com/office/powerpoint/2010/main" val="4145214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JISC Discovery Tool is a valuable resource for new students, designed to help them assess and enhance their digital skills. The tool provides a </a:t>
            </a:r>
            <a:r>
              <a:rPr lang="en-GB" b="1" dirty="0"/>
              <a:t>self-assessment</a:t>
            </a:r>
            <a:r>
              <a:rPr lang="en-GB" dirty="0"/>
              <a:t> framework that allows students to evaluate their current level of digital competence across various areas, including online learning, research, communication, and personal productivity. By completing the tool, students receive personalized feedback on their strengths and areas for improvement.</a:t>
            </a:r>
          </a:p>
          <a:p>
            <a:r>
              <a:rPr lang="en-GB" dirty="0"/>
              <a:t>The </a:t>
            </a:r>
            <a:r>
              <a:rPr lang="en-GB" b="1" dirty="0"/>
              <a:t>purpose</a:t>
            </a:r>
            <a:r>
              <a:rPr lang="en-GB" dirty="0"/>
              <a:t> of the tool is to promote digital literacy, which is increasingly important for academic success and employability in today’s technology-driven world. It helps students gain confidence in using digital tools, from learning management systems to research databases, which are essential for completing assignments and engaging with online resources.</a:t>
            </a:r>
          </a:p>
          <a:p>
            <a:r>
              <a:rPr lang="en-GB" dirty="0"/>
              <a:t>In addition to providing feedback, the tool offers </a:t>
            </a:r>
            <a:r>
              <a:rPr lang="en-GB" b="1" dirty="0"/>
              <a:t>tailored recommendations</a:t>
            </a:r>
            <a:r>
              <a:rPr lang="en-GB" dirty="0"/>
              <a:t> for learning resources and courses that can help students develop specific skills. This proactive approach empowers students to take control of their learning journey and acquire the digital capabilities they need for both academic and future career settings.</a:t>
            </a:r>
          </a:p>
          <a:p>
            <a:r>
              <a:rPr lang="en-GB" dirty="0"/>
              <a:t>The value of the JISC Discovery Tool lies in its ability to create </a:t>
            </a:r>
            <a:r>
              <a:rPr lang="en-GB" b="1" dirty="0"/>
              <a:t>self-awareness</a:t>
            </a:r>
            <a:r>
              <a:rPr lang="en-GB" dirty="0"/>
              <a:t> about digital capabilities, helping students recognize the importance of these skills early in their studies. By addressing gaps in digital literacy, students are better prepared to navigate the challenges of modern learning environments, engage with peers and faculty, and access a wide range of digital resources more effectively. Overall, it supports personal and academic growth by fostering essential skills for success in education and beyond.</a:t>
            </a:r>
          </a:p>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10/18/2024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5</a:t>
            </a:fld>
            <a:endParaRPr lang="en-US"/>
          </a:p>
        </p:txBody>
      </p:sp>
    </p:spTree>
    <p:extLst>
      <p:ext uri="{BB962C8B-B14F-4D97-AF65-F5344CB8AC3E}">
        <p14:creationId xmlns:p14="http://schemas.microsoft.com/office/powerpoint/2010/main" val="88806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https://digitalskills.uwtsd.ac.uk/</a:t>
            </a:r>
          </a:p>
          <a:p>
            <a:r>
              <a:rPr lang="en-GB" dirty="0"/>
              <a:t> </a:t>
            </a:r>
          </a:p>
          <a:p>
            <a:r>
              <a:rPr lang="en-GB" dirty="0"/>
              <a:t>When on the </a:t>
            </a:r>
            <a:r>
              <a:rPr lang="en-GB" dirty="0" err="1"/>
              <a:t>digi</a:t>
            </a:r>
            <a:r>
              <a:rPr lang="en-GB" dirty="0"/>
              <a:t>-skills website scroll down the page until you see the ‘Jisc Discovery Tool’ icon. When students complete this a report will be generated which they should share with you as their lecturer, allowing the students to prove the authenticity of work. </a:t>
            </a:r>
          </a:p>
          <a:p>
            <a:endParaRPr lang="en-GB" dirty="0"/>
          </a:p>
          <a:p>
            <a:r>
              <a:rPr lang="en-GB" sz="1800" u="sng" dirty="0">
                <a:solidFill>
                  <a:srgbClr val="0000FF"/>
                </a:solidFill>
                <a:effectLst/>
                <a:latin typeface="Arial" panose="020B0604020202020204" pitchFamily="34" charset="0"/>
                <a:ea typeface="Times New Roman" panose="02020603050405020304" pitchFamily="18" charset="0"/>
                <a:hlinkClick r:id="rId3"/>
              </a:rPr>
              <a:t>https://jisc.potential.ly/signin</a:t>
            </a:r>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10/18/2024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6</a:t>
            </a:fld>
            <a:endParaRPr lang="en-US"/>
          </a:p>
        </p:txBody>
      </p:sp>
    </p:spTree>
    <p:extLst>
      <p:ext uri="{BB962C8B-B14F-4D97-AF65-F5344CB8AC3E}">
        <p14:creationId xmlns:p14="http://schemas.microsoft.com/office/powerpoint/2010/main" val="1762473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Typing ‘Trinity’ into the list also helps to rapidly locate UWTSD</a:t>
            </a:r>
          </a:p>
        </p:txBody>
      </p:sp>
      <p:sp>
        <p:nvSpPr>
          <p:cNvPr id="4" name="Date Placeholder 3"/>
          <p:cNvSpPr>
            <a:spLocks noGrp="1"/>
          </p:cNvSpPr>
          <p:nvPr>
            <p:ph type="dt" idx="1"/>
          </p:nvPr>
        </p:nvSpPr>
        <p:spPr/>
        <p:txBody>
          <a:bodyPr/>
          <a:lstStyle/>
          <a:p>
            <a:pPr rtl="0"/>
            <a:fld id="{C3DD49AE-E876-4130-BF53-6229B9820536}" type="datetime1">
              <a:rPr lang="en-US" smtClean="0"/>
              <a:t>10/18/2024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7</a:t>
            </a:fld>
            <a:endParaRPr lang="en-US"/>
          </a:p>
        </p:txBody>
      </p:sp>
    </p:spTree>
    <p:extLst>
      <p:ext uri="{BB962C8B-B14F-4D97-AF65-F5344CB8AC3E}">
        <p14:creationId xmlns:p14="http://schemas.microsoft.com/office/powerpoint/2010/main" val="393143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make notes of the instructions. </a:t>
            </a:r>
          </a:p>
        </p:txBody>
      </p:sp>
      <p:sp>
        <p:nvSpPr>
          <p:cNvPr id="4" name="Date Placeholder 3"/>
          <p:cNvSpPr>
            <a:spLocks noGrp="1"/>
          </p:cNvSpPr>
          <p:nvPr>
            <p:ph type="dt" idx="1"/>
          </p:nvPr>
        </p:nvSpPr>
        <p:spPr/>
        <p:txBody>
          <a:bodyPr/>
          <a:lstStyle/>
          <a:p>
            <a:pPr rtl="0"/>
            <a:fld id="{C3DD49AE-E876-4130-BF53-6229B9820536}" type="datetime1">
              <a:rPr lang="en-US" smtClean="0"/>
              <a:t>10/18/2024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8</a:t>
            </a:fld>
            <a:endParaRPr lang="en-US"/>
          </a:p>
        </p:txBody>
      </p:sp>
    </p:spTree>
    <p:extLst>
      <p:ext uri="{BB962C8B-B14F-4D97-AF65-F5344CB8AC3E}">
        <p14:creationId xmlns:p14="http://schemas.microsoft.com/office/powerpoint/2010/main" val="1938508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10/18/2024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9</a:t>
            </a:fld>
            <a:endParaRPr lang="en-US"/>
          </a:p>
        </p:txBody>
      </p:sp>
    </p:spTree>
    <p:extLst>
      <p:ext uri="{BB962C8B-B14F-4D97-AF65-F5344CB8AC3E}">
        <p14:creationId xmlns:p14="http://schemas.microsoft.com/office/powerpoint/2010/main" val="3213880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10/18/2024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15</a:t>
            </a:fld>
            <a:endParaRPr lang="en-US"/>
          </a:p>
        </p:txBody>
      </p:sp>
    </p:spTree>
    <p:extLst>
      <p:ext uri="{BB962C8B-B14F-4D97-AF65-F5344CB8AC3E}">
        <p14:creationId xmlns:p14="http://schemas.microsoft.com/office/powerpoint/2010/main" val="4292094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10/18/2024</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10/18/2024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10/18/2024</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10/18/2024</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10/18/2024</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10/18/2024</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10/18/2024</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10/18/2024</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10/18/2024</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10/18/2024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10/18/2024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10/18/2024</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robinminto.com/blog/post/2017/08/09/Breaking-the-Certified-Ethical-Hacker-exam"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9.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a:bodyPr>
          <a:lstStyle/>
          <a:p>
            <a:pPr rtl="0"/>
            <a:r>
              <a:rPr lang="en-gb" sz="4400">
                <a:solidFill>
                  <a:schemeClr val="tx1"/>
                </a:solidFill>
              </a:rPr>
              <a:t>Task 1 &amp; 2 </a:t>
            </a:r>
            <a:r>
              <a:rPr lang="en-gb" sz="4400" dirty="0">
                <a:solidFill>
                  <a:schemeClr val="tx1"/>
                </a:solidFill>
              </a:rPr>
              <a:t>Workshop</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a:bodyPr>
          <a:lstStyle/>
          <a:p>
            <a:pPr rtl="0">
              <a:spcAft>
                <a:spcPts val="600"/>
              </a:spcAft>
            </a:pPr>
            <a:r>
              <a:rPr lang="en-gb" dirty="0">
                <a:solidFill>
                  <a:schemeClr val="tx1"/>
                </a:solidFill>
              </a:rPr>
              <a:t>LCLM4002_BIRM Week 6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rtlCol="0">
            <a:normAutofit/>
          </a:bodyPr>
          <a:lstStyle/>
          <a:p>
            <a:pPr algn="ctr" rtl="0"/>
            <a:r>
              <a:rPr lang="en-gb" dirty="0"/>
              <a:t>During this session</a:t>
            </a: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351130060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EDB65-B6A9-6E52-0DE5-5B9F06E1710F}"/>
              </a:ext>
            </a:extLst>
          </p:cNvPr>
          <p:cNvSpPr>
            <a:spLocks noGrp="1"/>
          </p:cNvSpPr>
          <p:nvPr>
            <p:ph type="title"/>
          </p:nvPr>
        </p:nvSpPr>
        <p:spPr>
          <a:xfrm>
            <a:off x="1066800" y="642594"/>
            <a:ext cx="2547257" cy="1371600"/>
          </a:xfrm>
        </p:spPr>
        <p:txBody>
          <a:bodyPr/>
          <a:lstStyle/>
          <a:p>
            <a:r>
              <a:rPr lang="en-GB" dirty="0"/>
              <a:t>Task 1 </a:t>
            </a:r>
          </a:p>
        </p:txBody>
      </p:sp>
      <p:sp>
        <p:nvSpPr>
          <p:cNvPr id="3" name="Content Placeholder 2">
            <a:extLst>
              <a:ext uri="{FF2B5EF4-FFF2-40B4-BE49-F238E27FC236}">
                <a16:creationId xmlns:a16="http://schemas.microsoft.com/office/drawing/2014/main" id="{28143281-DF0C-29A6-C993-1FA2AAC4D4B6}"/>
              </a:ext>
            </a:extLst>
          </p:cNvPr>
          <p:cNvSpPr>
            <a:spLocks noGrp="1"/>
          </p:cNvSpPr>
          <p:nvPr>
            <p:ph idx="1"/>
          </p:nvPr>
        </p:nvSpPr>
        <p:spPr>
          <a:xfrm>
            <a:off x="792480" y="2634923"/>
            <a:ext cx="10058400" cy="3209109"/>
          </a:xfrm>
        </p:spPr>
        <p:txBody>
          <a:bodyPr>
            <a:noAutofit/>
          </a:bodyPr>
          <a:lstStyle/>
          <a:p>
            <a:r>
              <a:rPr lang="en-GB" sz="1800" dirty="0">
                <a:latin typeface="Arial" panose="020B0604020202020204" pitchFamily="34" charset="0"/>
                <a:cs typeface="Arial" panose="020B0604020202020204" pitchFamily="34" charset="0"/>
              </a:rPr>
              <a:t>To complete task 1 – in class quiz, please follow the guidance provided by your lecturer.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Exam conditions apply. </a:t>
            </a:r>
          </a:p>
          <a:p>
            <a:pPr lvl="1"/>
            <a:r>
              <a:rPr lang="en-GB" sz="1800" dirty="0">
                <a:latin typeface="Arial" panose="020B0604020202020204" pitchFamily="34" charset="0"/>
                <a:cs typeface="Arial" panose="020B0604020202020204" pitchFamily="34" charset="0"/>
              </a:rPr>
              <a:t>No use of mobile phones. </a:t>
            </a:r>
          </a:p>
          <a:p>
            <a:pPr lvl="1"/>
            <a:r>
              <a:rPr lang="en-GB" sz="1800" dirty="0">
                <a:latin typeface="Arial" panose="020B0604020202020204" pitchFamily="34" charset="0"/>
                <a:cs typeface="Arial" panose="020B0604020202020204" pitchFamily="34" charset="0"/>
              </a:rPr>
              <a:t>No use of notes. </a:t>
            </a:r>
          </a:p>
          <a:p>
            <a:pPr lvl="1"/>
            <a:r>
              <a:rPr lang="en-GB" sz="1800" dirty="0">
                <a:latin typeface="Arial" panose="020B0604020202020204" pitchFamily="34" charset="0"/>
                <a:cs typeface="Arial" panose="020B0604020202020204" pitchFamily="34" charset="0"/>
              </a:rPr>
              <a:t>No talking to peers</a:t>
            </a:r>
          </a:p>
          <a:p>
            <a:pPr lvl="1"/>
            <a:r>
              <a:rPr lang="en-GB" sz="1800" dirty="0">
                <a:latin typeface="Arial" panose="020B0604020202020204" pitchFamily="34" charset="0"/>
                <a:cs typeface="Arial" panose="020B0604020202020204" pitchFamily="34" charset="0"/>
              </a:rPr>
              <a:t>No asking for answers. </a:t>
            </a:r>
          </a:p>
          <a:p>
            <a:pPr lvl="1"/>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101890C-AE63-6DE9-5051-765B6EEC4EE7}"/>
              </a:ext>
            </a:extLst>
          </p:cNvPr>
          <p:cNvSpPr>
            <a:spLocks noGrp="1"/>
          </p:cNvSpPr>
          <p:nvPr>
            <p:ph type="dt" sz="half" idx="10"/>
          </p:nvPr>
        </p:nvSpPr>
        <p:spPr/>
        <p:txBody>
          <a:bodyPr/>
          <a:lstStyle/>
          <a:p>
            <a:pPr rtl="0"/>
            <a:fld id="{6AF379E8-AC6C-43B9-9222-BDF0AF9336F0}" type="datetime1">
              <a:rPr lang="en-US" smtClean="0"/>
              <a:t>10/18/2024</a:t>
            </a:fld>
            <a:endParaRPr lang="en-US"/>
          </a:p>
        </p:txBody>
      </p:sp>
      <p:pic>
        <p:nvPicPr>
          <p:cNvPr id="6" name="Picture 5" descr="A close-up of a sign&#10;&#10;Description automatically generated">
            <a:extLst>
              <a:ext uri="{FF2B5EF4-FFF2-40B4-BE49-F238E27FC236}">
                <a16:creationId xmlns:a16="http://schemas.microsoft.com/office/drawing/2014/main" id="{F35ED0FE-1A2A-CCD2-103D-4D900A83CF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56025" y="542445"/>
            <a:ext cx="2907284" cy="1917870"/>
          </a:xfrm>
          <a:prstGeom prst="rect">
            <a:avLst/>
          </a:prstGeom>
        </p:spPr>
      </p:pic>
      <p:sp>
        <p:nvSpPr>
          <p:cNvPr id="7" name="TextBox 6">
            <a:extLst>
              <a:ext uri="{FF2B5EF4-FFF2-40B4-BE49-F238E27FC236}">
                <a16:creationId xmlns:a16="http://schemas.microsoft.com/office/drawing/2014/main" id="{F6B916E2-DA77-E1B2-7793-C42C0F0AC250}"/>
              </a:ext>
            </a:extLst>
          </p:cNvPr>
          <p:cNvSpPr txBox="1"/>
          <p:nvPr/>
        </p:nvSpPr>
        <p:spPr>
          <a:xfrm>
            <a:off x="8480409" y="2107383"/>
            <a:ext cx="2907284" cy="369332"/>
          </a:xfrm>
          <a:prstGeom prst="rect">
            <a:avLst/>
          </a:prstGeom>
          <a:noFill/>
        </p:spPr>
        <p:txBody>
          <a:bodyPr wrap="square" rtlCol="0">
            <a:spAutoFit/>
          </a:bodyPr>
          <a:lstStyle/>
          <a:p>
            <a:r>
              <a:rPr lang="en-GB" sz="900" dirty="0">
                <a:hlinkClick r:id="rId3" tooltip="https://robinminto.com/blog/post/2017/08/09/Breaking-the-Certified-Ethical-Hacker-exam"/>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1771686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04FA4-DEC0-6879-C219-ABAB168B3D31}"/>
              </a:ext>
            </a:extLst>
          </p:cNvPr>
          <p:cNvSpPr>
            <a:spLocks noGrp="1"/>
          </p:cNvSpPr>
          <p:nvPr>
            <p:ph type="title"/>
          </p:nvPr>
        </p:nvSpPr>
        <p:spPr/>
        <p:txBody>
          <a:bodyPr/>
          <a:lstStyle/>
          <a:p>
            <a:r>
              <a:rPr lang="en-GB" dirty="0"/>
              <a:t>Task 2 – JISC Reflective Report </a:t>
            </a:r>
          </a:p>
        </p:txBody>
      </p:sp>
      <p:pic>
        <p:nvPicPr>
          <p:cNvPr id="6" name="Picture 5">
            <a:extLst>
              <a:ext uri="{FF2B5EF4-FFF2-40B4-BE49-F238E27FC236}">
                <a16:creationId xmlns:a16="http://schemas.microsoft.com/office/drawing/2014/main" id="{3DA58370-FA85-46A5-AD85-603F8E5B826C}"/>
              </a:ext>
            </a:extLst>
          </p:cNvPr>
          <p:cNvPicPr>
            <a:picLocks noChangeAspect="1"/>
          </p:cNvPicPr>
          <p:nvPr/>
        </p:nvPicPr>
        <p:blipFill>
          <a:blip r:embed="rId3"/>
          <a:stretch>
            <a:fillRect/>
          </a:stretch>
        </p:blipFill>
        <p:spPr>
          <a:xfrm>
            <a:off x="1066800" y="1894867"/>
            <a:ext cx="8352773" cy="3086118"/>
          </a:xfrm>
          <a:prstGeom prst="rect">
            <a:avLst/>
          </a:prstGeom>
        </p:spPr>
      </p:pic>
      <p:pic>
        <p:nvPicPr>
          <p:cNvPr id="4" name="Picture 3">
            <a:extLst>
              <a:ext uri="{FF2B5EF4-FFF2-40B4-BE49-F238E27FC236}">
                <a16:creationId xmlns:a16="http://schemas.microsoft.com/office/drawing/2014/main" id="{1B5266E6-0FFB-48C2-B55C-6234EAF6FEF5}"/>
              </a:ext>
            </a:extLst>
          </p:cNvPr>
          <p:cNvPicPr>
            <a:picLocks noChangeAspect="1"/>
          </p:cNvPicPr>
          <p:nvPr/>
        </p:nvPicPr>
        <p:blipFill>
          <a:blip r:embed="rId4"/>
          <a:stretch>
            <a:fillRect/>
          </a:stretch>
        </p:blipFill>
        <p:spPr>
          <a:xfrm>
            <a:off x="8382848" y="5250191"/>
            <a:ext cx="3028363" cy="965215"/>
          </a:xfrm>
          <a:prstGeom prst="rect">
            <a:avLst/>
          </a:prstGeom>
        </p:spPr>
      </p:pic>
    </p:spTree>
    <p:extLst>
      <p:ext uri="{BB962C8B-B14F-4D97-AF65-F5344CB8AC3E}">
        <p14:creationId xmlns:p14="http://schemas.microsoft.com/office/powerpoint/2010/main" val="2511509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3E0FD2D-753D-4F39-91CE-00AD14B0F123}"/>
              </a:ext>
            </a:extLst>
          </p:cNvPr>
          <p:cNvSpPr>
            <a:spLocks noGrp="1"/>
          </p:cNvSpPr>
          <p:nvPr>
            <p:ph type="dt" sz="half" idx="10"/>
          </p:nvPr>
        </p:nvSpPr>
        <p:spPr/>
        <p:txBody>
          <a:bodyPr/>
          <a:lstStyle/>
          <a:p>
            <a:pPr rtl="0"/>
            <a:fld id="{6AF379E8-AC6C-43B9-9222-BDF0AF9336F0}" type="datetime1">
              <a:rPr lang="en-US" smtClean="0"/>
              <a:t>10/18/2024</a:t>
            </a:fld>
            <a:endParaRPr lang="en-US"/>
          </a:p>
        </p:txBody>
      </p:sp>
      <p:sp>
        <p:nvSpPr>
          <p:cNvPr id="5" name="Rectangle 1">
            <a:extLst>
              <a:ext uri="{FF2B5EF4-FFF2-40B4-BE49-F238E27FC236}">
                <a16:creationId xmlns:a16="http://schemas.microsoft.com/office/drawing/2014/main" id="{F8CDE5C9-31D5-4302-9D16-5A7520F313DC}"/>
              </a:ext>
            </a:extLst>
          </p:cNvPr>
          <p:cNvSpPr>
            <a:spLocks noChangeArrowheads="1"/>
          </p:cNvSpPr>
          <p:nvPr/>
        </p:nvSpPr>
        <p:spPr bwMode="auto">
          <a:xfrm>
            <a:off x="433661" y="925173"/>
            <a:ext cx="11259364"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1" i="0" u="none" strike="noStrike" cap="none" normalizeH="0" baseline="0" dirty="0">
                <a:ln>
                  <a:noFill/>
                </a:ln>
                <a:solidFill>
                  <a:schemeClr val="tx1"/>
                </a:solidFill>
                <a:effectLst/>
                <a:latin typeface="Arial" panose="020B0604020202020204" pitchFamily="34" charset="0"/>
              </a:rPr>
              <a:t>The JISC Discovery Tool </a:t>
            </a:r>
            <a:r>
              <a:rPr kumimoji="0" lang="en-US" altLang="en-US" b="0" i="0" u="none" strike="noStrike" cap="none" normalizeH="0" baseline="0" dirty="0">
                <a:ln>
                  <a:noFill/>
                </a:ln>
                <a:solidFill>
                  <a:schemeClr val="tx1"/>
                </a:solidFill>
                <a:effectLst/>
                <a:latin typeface="Arial" panose="020B0604020202020204" pitchFamily="34" charset="0"/>
              </a:rPr>
              <a:t>helps students assess and improve their </a:t>
            </a:r>
            <a:r>
              <a:rPr kumimoji="0" lang="en-US" altLang="en-US" b="1" i="0" u="none" strike="noStrike" cap="none" normalizeH="0" baseline="0" dirty="0">
                <a:ln>
                  <a:noFill/>
                </a:ln>
                <a:solidFill>
                  <a:schemeClr val="tx1"/>
                </a:solidFill>
                <a:effectLst/>
                <a:latin typeface="Arial" panose="020B0604020202020204" pitchFamily="34" charset="0"/>
              </a:rPr>
              <a:t>digital skills</a:t>
            </a:r>
            <a:r>
              <a:rPr kumimoji="0" lang="en-US" altLang="en-US" b="0" i="0" u="none" strike="noStrike" cap="none" normalizeH="0" baseline="0" dirty="0">
                <a:ln>
                  <a:noFill/>
                </a:ln>
                <a:solidFill>
                  <a:schemeClr val="tx1"/>
                </a:solidFill>
                <a:effectLst/>
                <a:latin typeface="Arial" panose="020B0604020202020204" pitchFamily="34" charset="0"/>
              </a:rPr>
              <a:t> through self-assessment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lvl="1" eaLnBrk="0" fontAlgn="base" hangingPunct="0">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It provides </a:t>
            </a:r>
            <a:r>
              <a:rPr kumimoji="0" lang="en-US" altLang="en-US" b="1" i="0" u="none" strike="noStrike" cap="none" normalizeH="0" baseline="0" dirty="0" err="1">
                <a:ln>
                  <a:noFill/>
                </a:ln>
                <a:solidFill>
                  <a:schemeClr val="tx1"/>
                </a:solidFill>
                <a:effectLst/>
                <a:latin typeface="Arial" panose="020B0604020202020204" pitchFamily="34" charset="0"/>
              </a:rPr>
              <a:t>personalised</a:t>
            </a:r>
            <a:r>
              <a:rPr kumimoji="0" lang="en-US" altLang="en-US" b="1" i="0" u="none" strike="noStrike" cap="none" normalizeH="0" baseline="0" dirty="0">
                <a:ln>
                  <a:noFill/>
                </a:ln>
                <a:solidFill>
                  <a:schemeClr val="tx1"/>
                </a:solidFill>
                <a:effectLst/>
                <a:latin typeface="Arial" panose="020B0604020202020204" pitchFamily="34" charset="0"/>
              </a:rPr>
              <a:t> feedback</a:t>
            </a:r>
            <a:r>
              <a:rPr kumimoji="0" lang="en-US" altLang="en-US" b="0" i="0" u="none" strike="noStrike" cap="none" normalizeH="0" baseline="0" dirty="0">
                <a:ln>
                  <a:noFill/>
                </a:ln>
                <a:solidFill>
                  <a:schemeClr val="tx1"/>
                </a:solidFill>
                <a:effectLst/>
                <a:latin typeface="Arial" panose="020B0604020202020204" pitchFamily="34" charset="0"/>
              </a:rPr>
              <a:t> on strengths and areas for improvement in digital competence.</a:t>
            </a:r>
          </a:p>
          <a:p>
            <a:pPr lvl="1"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lvl="1" eaLnBrk="0" fontAlgn="base" hangingPunct="0">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The tool promotes </a:t>
            </a:r>
            <a:r>
              <a:rPr kumimoji="0" lang="en-US" altLang="en-US" b="1" i="0" u="none" strike="noStrike" cap="none" normalizeH="0" baseline="0" dirty="0">
                <a:ln>
                  <a:noFill/>
                </a:ln>
                <a:solidFill>
                  <a:schemeClr val="tx1"/>
                </a:solidFill>
                <a:effectLst/>
                <a:latin typeface="Arial" panose="020B0604020202020204" pitchFamily="34" charset="0"/>
              </a:rPr>
              <a:t>digital literacy</a:t>
            </a:r>
            <a:r>
              <a:rPr kumimoji="0" lang="en-US" altLang="en-US" b="0" i="0" u="none" strike="noStrike" cap="none" normalizeH="0" baseline="0" dirty="0">
                <a:ln>
                  <a:noFill/>
                </a:ln>
                <a:solidFill>
                  <a:schemeClr val="tx1"/>
                </a:solidFill>
                <a:effectLst/>
                <a:latin typeface="Arial" panose="020B0604020202020204" pitchFamily="34" charset="0"/>
              </a:rPr>
              <a:t>, essential for academic success and future employability.</a:t>
            </a:r>
          </a:p>
          <a:p>
            <a:pPr lvl="1"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lvl="1" eaLnBrk="0" fontAlgn="base" hangingPunct="0">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Students receive </a:t>
            </a:r>
            <a:r>
              <a:rPr kumimoji="0" lang="en-US" altLang="en-US" b="1" i="0" u="none" strike="noStrike" cap="none" normalizeH="0" baseline="0" dirty="0">
                <a:ln>
                  <a:noFill/>
                </a:ln>
                <a:solidFill>
                  <a:schemeClr val="tx1"/>
                </a:solidFill>
                <a:effectLst/>
                <a:latin typeface="Arial" panose="020B0604020202020204" pitchFamily="34" charset="0"/>
              </a:rPr>
              <a:t>tailored recommendations</a:t>
            </a:r>
            <a:r>
              <a:rPr kumimoji="0" lang="en-US" altLang="en-US" b="0" i="0" u="none" strike="noStrike" cap="none" normalizeH="0" baseline="0" dirty="0">
                <a:ln>
                  <a:noFill/>
                </a:ln>
                <a:solidFill>
                  <a:schemeClr val="tx1"/>
                </a:solidFill>
                <a:effectLst/>
                <a:latin typeface="Arial" panose="020B0604020202020204" pitchFamily="34" charset="0"/>
              </a:rPr>
              <a:t> for resources to develop specific skills.</a:t>
            </a:r>
          </a:p>
          <a:p>
            <a:pPr lvl="1"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lvl="1" eaLnBrk="0" fontAlgn="base" hangingPunct="0">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It fosters </a:t>
            </a:r>
            <a:r>
              <a:rPr kumimoji="0" lang="en-US" altLang="en-US" b="1" i="0" u="none" strike="noStrike" cap="none" normalizeH="0" baseline="0" dirty="0">
                <a:ln>
                  <a:noFill/>
                </a:ln>
                <a:solidFill>
                  <a:schemeClr val="tx1"/>
                </a:solidFill>
                <a:effectLst/>
                <a:latin typeface="Arial" panose="020B0604020202020204" pitchFamily="34" charset="0"/>
              </a:rPr>
              <a:t>self-awareness</a:t>
            </a:r>
            <a:r>
              <a:rPr kumimoji="0" lang="en-US" altLang="en-US" b="0" i="0" u="none" strike="noStrike" cap="none" normalizeH="0" baseline="0" dirty="0">
                <a:ln>
                  <a:noFill/>
                </a:ln>
                <a:solidFill>
                  <a:schemeClr val="tx1"/>
                </a:solidFill>
                <a:effectLst/>
                <a:latin typeface="Arial" panose="020B0604020202020204" pitchFamily="34" charset="0"/>
              </a:rPr>
              <a:t> and prepares students to navigate modern learning environments effectively. </a:t>
            </a:r>
          </a:p>
        </p:txBody>
      </p:sp>
      <p:pic>
        <p:nvPicPr>
          <p:cNvPr id="9" name="Picture 8">
            <a:extLst>
              <a:ext uri="{FF2B5EF4-FFF2-40B4-BE49-F238E27FC236}">
                <a16:creationId xmlns:a16="http://schemas.microsoft.com/office/drawing/2014/main" id="{B8F6EE16-EBA2-4A2C-BEA9-061638653414}"/>
              </a:ext>
            </a:extLst>
          </p:cNvPr>
          <p:cNvPicPr>
            <a:picLocks noChangeAspect="1"/>
          </p:cNvPicPr>
          <p:nvPr/>
        </p:nvPicPr>
        <p:blipFill>
          <a:blip r:embed="rId3"/>
          <a:stretch>
            <a:fillRect/>
          </a:stretch>
        </p:blipFill>
        <p:spPr>
          <a:xfrm>
            <a:off x="5864508" y="3941384"/>
            <a:ext cx="6010275" cy="2552700"/>
          </a:xfrm>
          <a:prstGeom prst="rect">
            <a:avLst/>
          </a:prstGeom>
        </p:spPr>
      </p:pic>
    </p:spTree>
    <p:extLst>
      <p:ext uri="{BB962C8B-B14F-4D97-AF65-F5344CB8AC3E}">
        <p14:creationId xmlns:p14="http://schemas.microsoft.com/office/powerpoint/2010/main" val="1003550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7" end="7"/>
                                            </p:txEl>
                                          </p:spTgt>
                                        </p:tgtEl>
                                        <p:attrNameLst>
                                          <p:attrName>style.visibility</p:attrName>
                                        </p:attrNameLst>
                                      </p:cBhvr>
                                      <p:to>
                                        <p:strVal val="visible"/>
                                      </p:to>
                                    </p:set>
                                    <p:animEffect transition="in" filter="fade">
                                      <p:cBhvr>
                                        <p:cTn id="22" dur="500"/>
                                        <p:tgtEl>
                                          <p:spTgt spid="5">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animEffect transition="in" filter="fade">
                                      <p:cBhvr>
                                        <p:cTn id="27"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81A21-93E9-F7AD-46AD-950121A54721}"/>
              </a:ext>
            </a:extLst>
          </p:cNvPr>
          <p:cNvSpPr>
            <a:spLocks noGrp="1"/>
          </p:cNvSpPr>
          <p:nvPr>
            <p:ph type="title"/>
          </p:nvPr>
        </p:nvSpPr>
        <p:spPr/>
        <p:txBody>
          <a:bodyPr/>
          <a:lstStyle/>
          <a:p>
            <a:r>
              <a:rPr lang="en-GB" dirty="0"/>
              <a:t>What is the JISC Discovery Tool?</a:t>
            </a:r>
          </a:p>
        </p:txBody>
      </p:sp>
      <p:sp>
        <p:nvSpPr>
          <p:cNvPr id="4" name="Date Placeholder 3">
            <a:extLst>
              <a:ext uri="{FF2B5EF4-FFF2-40B4-BE49-F238E27FC236}">
                <a16:creationId xmlns:a16="http://schemas.microsoft.com/office/drawing/2014/main" id="{B220A281-B03F-BBC4-5E8A-D2AA2613DEB7}"/>
              </a:ext>
            </a:extLst>
          </p:cNvPr>
          <p:cNvSpPr>
            <a:spLocks noGrp="1"/>
          </p:cNvSpPr>
          <p:nvPr>
            <p:ph type="dt" sz="half" idx="10"/>
          </p:nvPr>
        </p:nvSpPr>
        <p:spPr/>
        <p:txBody>
          <a:bodyPr/>
          <a:lstStyle/>
          <a:p>
            <a:pPr rtl="0"/>
            <a:fld id="{6AF379E8-AC6C-43B9-9222-BDF0AF9336F0}" type="datetime1">
              <a:rPr lang="en-US" smtClean="0"/>
              <a:t>10/18/2024</a:t>
            </a:fld>
            <a:endParaRPr lang="en-US"/>
          </a:p>
        </p:txBody>
      </p:sp>
      <p:pic>
        <p:nvPicPr>
          <p:cNvPr id="5" name="Content Placeholder 5">
            <a:hlinkClick r:id="rId3"/>
            <a:extLst>
              <a:ext uri="{FF2B5EF4-FFF2-40B4-BE49-F238E27FC236}">
                <a16:creationId xmlns:a16="http://schemas.microsoft.com/office/drawing/2014/main" id="{C964862C-73C0-7DB1-B31E-C98FCBD34B99}"/>
              </a:ext>
            </a:extLst>
          </p:cNvPr>
          <p:cNvPicPr>
            <a:picLocks noGrp="1" noChangeAspect="1"/>
          </p:cNvPicPr>
          <p:nvPr>
            <p:ph idx="1"/>
          </p:nvPr>
        </p:nvPicPr>
        <p:blipFill>
          <a:blip r:embed="rId4"/>
          <a:stretch>
            <a:fillRect/>
          </a:stretch>
        </p:blipFill>
        <p:spPr>
          <a:xfrm>
            <a:off x="1898373" y="2103438"/>
            <a:ext cx="8395253" cy="3849687"/>
          </a:xfrm>
        </p:spPr>
      </p:pic>
    </p:spTree>
    <p:extLst>
      <p:ext uri="{BB962C8B-B14F-4D97-AF65-F5344CB8AC3E}">
        <p14:creationId xmlns:p14="http://schemas.microsoft.com/office/powerpoint/2010/main" val="4048838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911F598-FC32-1431-B08C-58EC2859B0E3}"/>
              </a:ext>
            </a:extLst>
          </p:cNvPr>
          <p:cNvPicPr>
            <a:picLocks noGrp="1" noChangeAspect="1"/>
          </p:cNvPicPr>
          <p:nvPr>
            <p:ph type="pic" idx="1"/>
          </p:nvPr>
        </p:nvPicPr>
        <p:blipFill>
          <a:blip r:embed="rId3"/>
          <a:stretch/>
        </p:blipFill>
        <p:spPr>
          <a:xfrm>
            <a:off x="1579542" y="237744"/>
            <a:ext cx="4994315" cy="6382512"/>
          </a:xfrm>
          <a:noFill/>
        </p:spPr>
      </p:pic>
      <p:sp>
        <p:nvSpPr>
          <p:cNvPr id="4" name="Date Placeholder 3">
            <a:extLst>
              <a:ext uri="{FF2B5EF4-FFF2-40B4-BE49-F238E27FC236}">
                <a16:creationId xmlns:a16="http://schemas.microsoft.com/office/drawing/2014/main" id="{AC570A2F-A198-C9E5-E29B-8CE974B5B4D6}"/>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10/18/2024</a:t>
            </a:fld>
            <a:endParaRPr lang="en-US"/>
          </a:p>
        </p:txBody>
      </p:sp>
      <p:sp>
        <p:nvSpPr>
          <p:cNvPr id="2" name="Title 1">
            <a:extLst>
              <a:ext uri="{FF2B5EF4-FFF2-40B4-BE49-F238E27FC236}">
                <a16:creationId xmlns:a16="http://schemas.microsoft.com/office/drawing/2014/main" id="{31ECB69B-275C-F008-5058-C619FFAEB157}"/>
              </a:ext>
            </a:extLst>
          </p:cNvPr>
          <p:cNvSpPr>
            <a:spLocks noGrp="1"/>
          </p:cNvSpPr>
          <p:nvPr>
            <p:ph type="title"/>
          </p:nvPr>
        </p:nvSpPr>
        <p:spPr>
          <a:xfrm>
            <a:off x="8477250" y="603504"/>
            <a:ext cx="3144774" cy="1645920"/>
          </a:xfrm>
        </p:spPr>
        <p:txBody>
          <a:bodyPr anchor="b">
            <a:normAutofit/>
          </a:bodyPr>
          <a:lstStyle/>
          <a:p>
            <a:r>
              <a:rPr lang="en-GB" dirty="0"/>
              <a:t>Finding UWTSD</a:t>
            </a:r>
          </a:p>
        </p:txBody>
      </p:sp>
      <p:sp>
        <p:nvSpPr>
          <p:cNvPr id="11" name="Text Placeholder 4">
            <a:extLst>
              <a:ext uri="{FF2B5EF4-FFF2-40B4-BE49-F238E27FC236}">
                <a16:creationId xmlns:a16="http://schemas.microsoft.com/office/drawing/2014/main" id="{16E059EF-F588-A231-6934-B657EAA5EC23}"/>
              </a:ext>
            </a:extLst>
          </p:cNvPr>
          <p:cNvSpPr>
            <a:spLocks noGrp="1"/>
          </p:cNvSpPr>
          <p:nvPr>
            <p:ph type="body" sz="half" idx="2"/>
          </p:nvPr>
        </p:nvSpPr>
        <p:spPr>
          <a:xfrm>
            <a:off x="8477250" y="2386584"/>
            <a:ext cx="3144774" cy="3511296"/>
          </a:xfrm>
        </p:spPr>
        <p:txBody>
          <a:bodyPr/>
          <a:lstStyle/>
          <a:p>
            <a:r>
              <a:rPr lang="en-US" dirty="0"/>
              <a:t>When you click on the JISC discovery tool, you will need to type of university name to find us. </a:t>
            </a:r>
          </a:p>
        </p:txBody>
      </p:sp>
    </p:spTree>
    <p:extLst>
      <p:ext uri="{BB962C8B-B14F-4D97-AF65-F5344CB8AC3E}">
        <p14:creationId xmlns:p14="http://schemas.microsoft.com/office/powerpoint/2010/main" val="312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14CC09A-98EE-3C94-FE72-45B2046CB0A3}"/>
              </a:ext>
            </a:extLst>
          </p:cNvPr>
          <p:cNvPicPr>
            <a:picLocks noChangeAspect="1"/>
          </p:cNvPicPr>
          <p:nvPr/>
        </p:nvPicPr>
        <p:blipFill>
          <a:blip r:embed="rId3"/>
          <a:stretch>
            <a:fillRect/>
          </a:stretch>
        </p:blipFill>
        <p:spPr>
          <a:xfrm>
            <a:off x="228599" y="1293304"/>
            <a:ext cx="7696201" cy="4271391"/>
          </a:xfrm>
          <a:prstGeom prst="rect">
            <a:avLst/>
          </a:prstGeom>
          <a:noFill/>
          <a:ln>
            <a:noFill/>
          </a:ln>
        </p:spPr>
      </p:pic>
      <p:sp>
        <p:nvSpPr>
          <p:cNvPr id="3" name="Date Placeholder 2">
            <a:extLst>
              <a:ext uri="{FF2B5EF4-FFF2-40B4-BE49-F238E27FC236}">
                <a16:creationId xmlns:a16="http://schemas.microsoft.com/office/drawing/2014/main" id="{E13DD0C1-A984-90C1-7BE2-C9441310B6D3}"/>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BFA2D3EE-FBE6-4434-A13B-BD4C1C612D44}" type="datetime1">
              <a:rPr lang="en-US" smtClean="0"/>
              <a:pPr rtl="0">
                <a:spcAft>
                  <a:spcPts val="600"/>
                </a:spcAft>
              </a:pPr>
              <a:t>10/18/2024</a:t>
            </a:fld>
            <a:endParaRPr lang="en-US"/>
          </a:p>
        </p:txBody>
      </p:sp>
      <p:sp>
        <p:nvSpPr>
          <p:cNvPr id="14" name="Title 3">
            <a:extLst>
              <a:ext uri="{FF2B5EF4-FFF2-40B4-BE49-F238E27FC236}">
                <a16:creationId xmlns:a16="http://schemas.microsoft.com/office/drawing/2014/main" id="{137093CA-463B-DF36-F80E-63C8B00B5CA0}"/>
              </a:ext>
            </a:extLst>
          </p:cNvPr>
          <p:cNvSpPr>
            <a:spLocks noGrp="1"/>
          </p:cNvSpPr>
          <p:nvPr>
            <p:ph type="title"/>
          </p:nvPr>
        </p:nvSpPr>
        <p:spPr>
          <a:xfrm>
            <a:off x="8477250" y="603504"/>
            <a:ext cx="3144774" cy="1645920"/>
          </a:xfrm>
        </p:spPr>
        <p:txBody>
          <a:bodyPr/>
          <a:lstStyle/>
          <a:p>
            <a:r>
              <a:rPr lang="en-US" dirty="0"/>
              <a:t>JISC Discovery Tool</a:t>
            </a:r>
          </a:p>
        </p:txBody>
      </p:sp>
      <p:sp>
        <p:nvSpPr>
          <p:cNvPr id="16" name="Text Placeholder 4">
            <a:extLst>
              <a:ext uri="{FF2B5EF4-FFF2-40B4-BE49-F238E27FC236}">
                <a16:creationId xmlns:a16="http://schemas.microsoft.com/office/drawing/2014/main" id="{C87DE69D-75B3-FD51-1ED7-F3361FACD788}"/>
              </a:ext>
            </a:extLst>
          </p:cNvPr>
          <p:cNvSpPr>
            <a:spLocks noGrp="1"/>
          </p:cNvSpPr>
          <p:nvPr>
            <p:ph type="body" sz="half" idx="2"/>
          </p:nvPr>
        </p:nvSpPr>
        <p:spPr>
          <a:xfrm>
            <a:off x="8247888" y="2414016"/>
            <a:ext cx="3529584" cy="859536"/>
          </a:xfrm>
        </p:spPr>
        <p:txBody>
          <a:bodyPr>
            <a:normAutofit fontScale="85000" lnSpcReduction="10000"/>
          </a:bodyPr>
          <a:lstStyle/>
          <a:p>
            <a:r>
              <a:rPr lang="en-US" dirty="0"/>
              <a:t>Select ‘Discovery tool for students’ </a:t>
            </a:r>
          </a:p>
          <a:p>
            <a:r>
              <a:rPr lang="en-US" dirty="0"/>
              <a:t>Enter your details before you begin. </a:t>
            </a:r>
          </a:p>
        </p:txBody>
      </p:sp>
      <p:pic>
        <p:nvPicPr>
          <p:cNvPr id="11" name="Picture 10">
            <a:extLst>
              <a:ext uri="{FF2B5EF4-FFF2-40B4-BE49-F238E27FC236}">
                <a16:creationId xmlns:a16="http://schemas.microsoft.com/office/drawing/2014/main" id="{281CDC4B-5FD4-1753-E199-0230CCA3239C}"/>
              </a:ext>
            </a:extLst>
          </p:cNvPr>
          <p:cNvPicPr>
            <a:picLocks noChangeAspect="1"/>
          </p:cNvPicPr>
          <p:nvPr/>
        </p:nvPicPr>
        <p:blipFill>
          <a:blip r:embed="rId4"/>
          <a:stretch>
            <a:fillRect/>
          </a:stretch>
        </p:blipFill>
        <p:spPr>
          <a:xfrm>
            <a:off x="8477250" y="3685033"/>
            <a:ext cx="3085739" cy="2770632"/>
          </a:xfrm>
          <a:prstGeom prst="rect">
            <a:avLst/>
          </a:prstGeom>
        </p:spPr>
      </p:pic>
    </p:spTree>
    <p:extLst>
      <p:ext uri="{BB962C8B-B14F-4D97-AF65-F5344CB8AC3E}">
        <p14:creationId xmlns:p14="http://schemas.microsoft.com/office/powerpoint/2010/main" val="2935216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17F18BC4-0D20-25C1-5884-0670FFE4B715}"/>
              </a:ext>
            </a:extLst>
          </p:cNvPr>
          <p:cNvSpPr>
            <a:spLocks noGrp="1"/>
          </p:cNvSpPr>
          <p:nvPr>
            <p:ph type="title"/>
          </p:nvPr>
        </p:nvSpPr>
        <p:spPr>
          <a:xfrm>
            <a:off x="8458200" y="607392"/>
            <a:ext cx="3161963" cy="1645920"/>
          </a:xfrm>
        </p:spPr>
        <p:txBody>
          <a:bodyPr/>
          <a:lstStyle/>
          <a:p>
            <a:r>
              <a:rPr lang="en-US" dirty="0"/>
              <a:t>Complete the JISC Discovery tool. </a:t>
            </a:r>
          </a:p>
        </p:txBody>
      </p:sp>
      <p:pic>
        <p:nvPicPr>
          <p:cNvPr id="7" name="Picture Placeholder 6">
            <a:extLst>
              <a:ext uri="{FF2B5EF4-FFF2-40B4-BE49-F238E27FC236}">
                <a16:creationId xmlns:a16="http://schemas.microsoft.com/office/drawing/2014/main" id="{BD3B3B5B-29CB-1F75-E19D-338CE9857C48}"/>
              </a:ext>
            </a:extLst>
          </p:cNvPr>
          <p:cNvPicPr>
            <a:picLocks noGrp="1" noChangeAspect="1"/>
          </p:cNvPicPr>
          <p:nvPr>
            <p:ph idx="1"/>
          </p:nvPr>
        </p:nvPicPr>
        <p:blipFill rotWithShape="1">
          <a:blip r:embed="rId3"/>
          <a:stretch/>
        </p:blipFill>
        <p:spPr>
          <a:xfrm>
            <a:off x="273109" y="2020824"/>
            <a:ext cx="2765759" cy="2816352"/>
          </a:xfrm>
          <a:noFill/>
        </p:spPr>
      </p:pic>
      <p:sp>
        <p:nvSpPr>
          <p:cNvPr id="14" name="Text Placeholder 3">
            <a:extLst>
              <a:ext uri="{FF2B5EF4-FFF2-40B4-BE49-F238E27FC236}">
                <a16:creationId xmlns:a16="http://schemas.microsoft.com/office/drawing/2014/main" id="{B11598B2-6012-5EE3-5CC6-6083F1041BA5}"/>
              </a:ext>
            </a:extLst>
          </p:cNvPr>
          <p:cNvSpPr>
            <a:spLocks noGrp="1"/>
          </p:cNvSpPr>
          <p:nvPr>
            <p:ph type="body" sz="half" idx="2"/>
          </p:nvPr>
        </p:nvSpPr>
        <p:spPr>
          <a:xfrm>
            <a:off x="8458200" y="2336800"/>
            <a:ext cx="3161963" cy="3606800"/>
          </a:xfrm>
        </p:spPr>
        <p:txBody>
          <a:bodyPr/>
          <a:lstStyle/>
          <a:p>
            <a:pPr>
              <a:lnSpc>
                <a:spcPct val="150000"/>
              </a:lnSpc>
            </a:pPr>
            <a:r>
              <a:rPr lang="en-US" dirty="0"/>
              <a:t>Select the ‘Question sets and reports for students’ icon. </a:t>
            </a:r>
          </a:p>
          <a:p>
            <a:pPr>
              <a:lnSpc>
                <a:spcPct val="150000"/>
              </a:lnSpc>
            </a:pPr>
            <a:endParaRPr lang="en-US" dirty="0"/>
          </a:p>
          <a:p>
            <a:pPr>
              <a:lnSpc>
                <a:spcPct val="150000"/>
              </a:lnSpc>
            </a:pPr>
            <a:r>
              <a:rPr lang="en-US" dirty="0"/>
              <a:t>Select the ‘New students’ </a:t>
            </a:r>
          </a:p>
        </p:txBody>
      </p:sp>
      <p:sp>
        <p:nvSpPr>
          <p:cNvPr id="3" name="Date Placeholder 2">
            <a:extLst>
              <a:ext uri="{FF2B5EF4-FFF2-40B4-BE49-F238E27FC236}">
                <a16:creationId xmlns:a16="http://schemas.microsoft.com/office/drawing/2014/main" id="{4D8DA33B-81C6-2469-04D1-17BF35D0B8D5}"/>
              </a:ext>
            </a:extLst>
          </p:cNvPr>
          <p:cNvSpPr>
            <a:spLocks noGrp="1"/>
          </p:cNvSpPr>
          <p:nvPr>
            <p:ph type="dt" sz="half" idx="10"/>
          </p:nvPr>
        </p:nvSpPr>
        <p:spPr>
          <a:xfrm>
            <a:off x="5588000" y="6035040"/>
            <a:ext cx="1955800" cy="365760"/>
          </a:xfrm>
        </p:spPr>
        <p:txBody>
          <a:bodyPr anchor="b">
            <a:normAutofit/>
          </a:bodyPr>
          <a:lstStyle/>
          <a:p>
            <a:pPr rtl="0">
              <a:spcAft>
                <a:spcPts val="600"/>
              </a:spcAft>
            </a:pPr>
            <a:fld id="{BFA2D3EE-FBE6-4434-A13B-BD4C1C612D44}" type="datetime1">
              <a:rPr lang="en-US" smtClean="0"/>
              <a:pPr rtl="0">
                <a:spcAft>
                  <a:spcPts val="600"/>
                </a:spcAft>
              </a:pPr>
              <a:t>10/18/2024</a:t>
            </a:fld>
            <a:endParaRPr lang="en-US"/>
          </a:p>
        </p:txBody>
      </p:sp>
      <p:pic>
        <p:nvPicPr>
          <p:cNvPr id="4" name="Picture 3">
            <a:extLst>
              <a:ext uri="{FF2B5EF4-FFF2-40B4-BE49-F238E27FC236}">
                <a16:creationId xmlns:a16="http://schemas.microsoft.com/office/drawing/2014/main" id="{B2B040EE-94DD-434F-682B-B63B1D07B314}"/>
              </a:ext>
            </a:extLst>
          </p:cNvPr>
          <p:cNvPicPr>
            <a:picLocks noChangeAspect="1"/>
          </p:cNvPicPr>
          <p:nvPr/>
        </p:nvPicPr>
        <p:blipFill>
          <a:blip r:embed="rId4"/>
          <a:stretch>
            <a:fillRect/>
          </a:stretch>
        </p:blipFill>
        <p:spPr>
          <a:xfrm>
            <a:off x="4781366" y="2271551"/>
            <a:ext cx="2629267" cy="2314898"/>
          </a:xfrm>
          <a:prstGeom prst="rect">
            <a:avLst/>
          </a:prstGeom>
        </p:spPr>
      </p:pic>
      <p:sp>
        <p:nvSpPr>
          <p:cNvPr id="10" name="Arrow: Right 9">
            <a:extLst>
              <a:ext uri="{FF2B5EF4-FFF2-40B4-BE49-F238E27FC236}">
                <a16:creationId xmlns:a16="http://schemas.microsoft.com/office/drawing/2014/main" id="{A69EE435-2616-2D1A-95DE-2442F294FB58}"/>
              </a:ext>
            </a:extLst>
          </p:cNvPr>
          <p:cNvSpPr/>
          <p:nvPr/>
        </p:nvSpPr>
        <p:spPr>
          <a:xfrm>
            <a:off x="3328781" y="3040380"/>
            <a:ext cx="2005622" cy="7772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8682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183FE-C39F-AAD9-3F63-194EACE4F8BA}"/>
              </a:ext>
            </a:extLst>
          </p:cNvPr>
          <p:cNvSpPr>
            <a:spLocks noGrp="1"/>
          </p:cNvSpPr>
          <p:nvPr>
            <p:ph type="title"/>
          </p:nvPr>
        </p:nvSpPr>
        <p:spPr/>
        <p:txBody>
          <a:bodyPr/>
          <a:lstStyle/>
          <a:p>
            <a:r>
              <a:rPr lang="en-GB" dirty="0"/>
              <a:t>JISC Discovery Tool</a:t>
            </a:r>
          </a:p>
        </p:txBody>
      </p:sp>
      <p:pic>
        <p:nvPicPr>
          <p:cNvPr id="7" name="Content Placeholder 6">
            <a:extLst>
              <a:ext uri="{FF2B5EF4-FFF2-40B4-BE49-F238E27FC236}">
                <a16:creationId xmlns:a16="http://schemas.microsoft.com/office/drawing/2014/main" id="{4C98E2C7-D9C1-D706-0916-E1AE052DE935}"/>
              </a:ext>
            </a:extLst>
          </p:cNvPr>
          <p:cNvPicPr>
            <a:picLocks noGrp="1" noChangeAspect="1"/>
          </p:cNvPicPr>
          <p:nvPr>
            <p:ph idx="1"/>
          </p:nvPr>
        </p:nvPicPr>
        <p:blipFill>
          <a:blip r:embed="rId2"/>
          <a:stretch>
            <a:fillRect/>
          </a:stretch>
        </p:blipFill>
        <p:spPr>
          <a:xfrm>
            <a:off x="1215528" y="2009543"/>
            <a:ext cx="6963064" cy="1963941"/>
          </a:xfrm>
        </p:spPr>
      </p:pic>
      <p:sp>
        <p:nvSpPr>
          <p:cNvPr id="4" name="Text Placeholder 3">
            <a:extLst>
              <a:ext uri="{FF2B5EF4-FFF2-40B4-BE49-F238E27FC236}">
                <a16:creationId xmlns:a16="http://schemas.microsoft.com/office/drawing/2014/main" id="{442D7B29-D89A-1E85-D1EE-16322DAE7496}"/>
              </a:ext>
            </a:extLst>
          </p:cNvPr>
          <p:cNvSpPr>
            <a:spLocks noGrp="1"/>
          </p:cNvSpPr>
          <p:nvPr>
            <p:ph type="body" sz="half" idx="2"/>
          </p:nvPr>
        </p:nvSpPr>
        <p:spPr/>
        <p:txBody>
          <a:bodyPr/>
          <a:lstStyle/>
          <a:p>
            <a:r>
              <a:rPr lang="en-GB" dirty="0"/>
              <a:t>Click ‘start questionnaire’ to begin. </a:t>
            </a:r>
          </a:p>
          <a:p>
            <a:endParaRPr lang="en-GB" dirty="0"/>
          </a:p>
          <a:p>
            <a:r>
              <a:rPr lang="en-GB" dirty="0"/>
              <a:t>Be honest in your responses, remember this tool is to aid your reflection regarding areas for future improvements. </a:t>
            </a:r>
          </a:p>
        </p:txBody>
      </p:sp>
      <p:sp>
        <p:nvSpPr>
          <p:cNvPr id="5" name="Date Placeholder 4">
            <a:extLst>
              <a:ext uri="{FF2B5EF4-FFF2-40B4-BE49-F238E27FC236}">
                <a16:creationId xmlns:a16="http://schemas.microsoft.com/office/drawing/2014/main" id="{8E3F2F83-36E7-4BD0-8801-78575524FC60}"/>
              </a:ext>
            </a:extLst>
          </p:cNvPr>
          <p:cNvSpPr>
            <a:spLocks noGrp="1"/>
          </p:cNvSpPr>
          <p:nvPr>
            <p:ph type="dt" sz="half" idx="10"/>
          </p:nvPr>
        </p:nvSpPr>
        <p:spPr/>
        <p:txBody>
          <a:bodyPr/>
          <a:lstStyle/>
          <a:p>
            <a:pPr rtl="0"/>
            <a:fld id="{5BA78C1D-B8C9-43D1-BED3-AB201E145563}" type="datetime1">
              <a:rPr lang="en-US" smtClean="0"/>
              <a:t>10/18/2024</a:t>
            </a:fld>
            <a:endParaRPr lang="en-US"/>
          </a:p>
        </p:txBody>
      </p:sp>
    </p:spTree>
    <p:extLst>
      <p:ext uri="{BB962C8B-B14F-4D97-AF65-F5344CB8AC3E}">
        <p14:creationId xmlns:p14="http://schemas.microsoft.com/office/powerpoint/2010/main" val="2579748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81302AE-9224-4BF0-A258-ADC1F2618D3D}"/>
              </a:ext>
            </a:extLst>
          </p:cNvPr>
          <p:cNvPicPr>
            <a:picLocks noChangeAspect="1"/>
          </p:cNvPicPr>
          <p:nvPr/>
        </p:nvPicPr>
        <p:blipFill rotWithShape="1">
          <a:blip r:embed="rId2"/>
          <a:srcRect l="10100" t="14740" r="12198"/>
          <a:stretch/>
        </p:blipFill>
        <p:spPr>
          <a:xfrm>
            <a:off x="1115568" y="457200"/>
            <a:ext cx="5980176" cy="3067622"/>
          </a:xfrm>
          <a:prstGeom prst="rect">
            <a:avLst/>
          </a:prstGeom>
          <a:noFill/>
          <a:ln>
            <a:noFill/>
          </a:ln>
        </p:spPr>
      </p:pic>
      <p:sp>
        <p:nvSpPr>
          <p:cNvPr id="5" name="Date Placeholder 4">
            <a:extLst>
              <a:ext uri="{FF2B5EF4-FFF2-40B4-BE49-F238E27FC236}">
                <a16:creationId xmlns:a16="http://schemas.microsoft.com/office/drawing/2014/main" id="{C78823BF-EE8E-663E-3B24-A7090107C85F}"/>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5BA78C1D-B8C9-43D1-BED3-AB201E145563}" type="datetime1">
              <a:rPr lang="en-US" smtClean="0"/>
              <a:pPr rtl="0">
                <a:spcAft>
                  <a:spcPts val="600"/>
                </a:spcAft>
              </a:pPr>
              <a:t>10/18/2024</a:t>
            </a:fld>
            <a:endParaRPr lang="en-US"/>
          </a:p>
        </p:txBody>
      </p:sp>
      <p:sp>
        <p:nvSpPr>
          <p:cNvPr id="16" name="Title 3">
            <a:extLst>
              <a:ext uri="{FF2B5EF4-FFF2-40B4-BE49-F238E27FC236}">
                <a16:creationId xmlns:a16="http://schemas.microsoft.com/office/drawing/2014/main" id="{11389A56-65EF-69F1-6FBE-62CDC58845E1}"/>
              </a:ext>
            </a:extLst>
          </p:cNvPr>
          <p:cNvSpPr>
            <a:spLocks noGrp="1"/>
          </p:cNvSpPr>
          <p:nvPr>
            <p:ph type="title"/>
          </p:nvPr>
        </p:nvSpPr>
        <p:spPr>
          <a:xfrm>
            <a:off x="8477250" y="603504"/>
            <a:ext cx="3144774" cy="1645920"/>
          </a:xfrm>
        </p:spPr>
        <p:txBody>
          <a:bodyPr/>
          <a:lstStyle/>
          <a:p>
            <a:r>
              <a:rPr lang="en-US" dirty="0"/>
              <a:t>View your report. </a:t>
            </a:r>
          </a:p>
        </p:txBody>
      </p:sp>
      <p:sp>
        <p:nvSpPr>
          <p:cNvPr id="18" name="Text Placeholder 4">
            <a:extLst>
              <a:ext uri="{FF2B5EF4-FFF2-40B4-BE49-F238E27FC236}">
                <a16:creationId xmlns:a16="http://schemas.microsoft.com/office/drawing/2014/main" id="{3CEFCCAA-FD1B-FB53-550D-DBDF4D76D823}"/>
              </a:ext>
            </a:extLst>
          </p:cNvPr>
          <p:cNvSpPr>
            <a:spLocks noGrp="1"/>
          </p:cNvSpPr>
          <p:nvPr>
            <p:ph type="body" sz="half" idx="2"/>
          </p:nvPr>
        </p:nvSpPr>
        <p:spPr>
          <a:xfrm>
            <a:off x="8477250" y="2386584"/>
            <a:ext cx="3144774" cy="2035104"/>
          </a:xfrm>
        </p:spPr>
        <p:txBody>
          <a:bodyPr>
            <a:normAutofit fontScale="92500" lnSpcReduction="10000"/>
          </a:bodyPr>
          <a:lstStyle/>
          <a:p>
            <a:r>
              <a:rPr lang="en-US" dirty="0"/>
              <a:t>Select the ‘</a:t>
            </a:r>
            <a:r>
              <a:rPr lang="en-US" b="1" dirty="0"/>
              <a:t>view report</a:t>
            </a:r>
            <a:r>
              <a:rPr lang="en-US" dirty="0"/>
              <a:t>’ button to see your report. </a:t>
            </a:r>
          </a:p>
          <a:p>
            <a:r>
              <a:rPr lang="en-US" dirty="0"/>
              <a:t>Ensure that you select the ‘</a:t>
            </a:r>
            <a:r>
              <a:rPr lang="en-US" b="1" dirty="0"/>
              <a:t>pdf</a:t>
            </a:r>
            <a:r>
              <a:rPr lang="en-US" dirty="0"/>
              <a:t>’ icon to download a copy of your report and save it to your UWTSD OneDrive.  </a:t>
            </a:r>
          </a:p>
          <a:p>
            <a:endParaRPr lang="en-US" dirty="0"/>
          </a:p>
          <a:p>
            <a:endParaRPr lang="en-US" dirty="0"/>
          </a:p>
        </p:txBody>
      </p:sp>
      <p:pic>
        <p:nvPicPr>
          <p:cNvPr id="13" name="Picture 12">
            <a:extLst>
              <a:ext uri="{FF2B5EF4-FFF2-40B4-BE49-F238E27FC236}">
                <a16:creationId xmlns:a16="http://schemas.microsoft.com/office/drawing/2014/main" id="{D8827872-40E5-75DF-7231-A376AD0F8629}"/>
              </a:ext>
            </a:extLst>
          </p:cNvPr>
          <p:cNvPicPr>
            <a:picLocks noChangeAspect="1"/>
          </p:cNvPicPr>
          <p:nvPr/>
        </p:nvPicPr>
        <p:blipFill>
          <a:blip r:embed="rId3"/>
          <a:stretch>
            <a:fillRect/>
          </a:stretch>
        </p:blipFill>
        <p:spPr>
          <a:xfrm>
            <a:off x="903370" y="4746347"/>
            <a:ext cx="6727298" cy="1576522"/>
          </a:xfrm>
          <a:prstGeom prst="rect">
            <a:avLst/>
          </a:prstGeom>
        </p:spPr>
      </p:pic>
      <p:sp>
        <p:nvSpPr>
          <p:cNvPr id="14" name="Arrow: Down 13">
            <a:extLst>
              <a:ext uri="{FF2B5EF4-FFF2-40B4-BE49-F238E27FC236}">
                <a16:creationId xmlns:a16="http://schemas.microsoft.com/office/drawing/2014/main" id="{9751AE68-B174-121C-89A3-8836284B7E69}"/>
              </a:ext>
            </a:extLst>
          </p:cNvPr>
          <p:cNvSpPr/>
          <p:nvPr/>
        </p:nvSpPr>
        <p:spPr>
          <a:xfrm>
            <a:off x="3950208" y="3675888"/>
            <a:ext cx="694944" cy="9925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A86D0CB5-DA2D-9A26-7A26-BB007111EF01}"/>
              </a:ext>
            </a:extLst>
          </p:cNvPr>
          <p:cNvPicPr>
            <a:picLocks noChangeAspect="1"/>
          </p:cNvPicPr>
          <p:nvPr/>
        </p:nvPicPr>
        <p:blipFill rotWithShape="1">
          <a:blip r:embed="rId4"/>
          <a:srcRect l="22459" t="34331" b="8451"/>
          <a:stretch/>
        </p:blipFill>
        <p:spPr>
          <a:xfrm>
            <a:off x="9309804" y="4746347"/>
            <a:ext cx="1479666" cy="1272333"/>
          </a:xfrm>
          <a:prstGeom prst="rect">
            <a:avLst/>
          </a:prstGeom>
        </p:spPr>
      </p:pic>
    </p:spTree>
    <p:extLst>
      <p:ext uri="{BB962C8B-B14F-4D97-AF65-F5344CB8AC3E}">
        <p14:creationId xmlns:p14="http://schemas.microsoft.com/office/powerpoint/2010/main" val="906745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9313217-FD55-BA14-054F-CE469483279F}"/>
              </a:ext>
            </a:extLst>
          </p:cNvPr>
          <p:cNvSpPr>
            <a:spLocks noGrp="1"/>
          </p:cNvSpPr>
          <p:nvPr>
            <p:ph type="title"/>
          </p:nvPr>
        </p:nvSpPr>
        <p:spPr>
          <a:xfrm>
            <a:off x="8458200" y="607392"/>
            <a:ext cx="3161963" cy="1645920"/>
          </a:xfrm>
        </p:spPr>
        <p:txBody>
          <a:bodyPr/>
          <a:lstStyle/>
          <a:p>
            <a:r>
              <a:rPr lang="en-US" dirty="0"/>
              <a:t>Read your ‘Next steps’ </a:t>
            </a:r>
          </a:p>
        </p:txBody>
      </p:sp>
      <p:pic>
        <p:nvPicPr>
          <p:cNvPr id="7" name="Picture Placeholder 6">
            <a:extLst>
              <a:ext uri="{FF2B5EF4-FFF2-40B4-BE49-F238E27FC236}">
                <a16:creationId xmlns:a16="http://schemas.microsoft.com/office/drawing/2014/main" id="{3762E988-1631-09D5-BC74-41DEABCCCB08}"/>
              </a:ext>
            </a:extLst>
          </p:cNvPr>
          <p:cNvPicPr>
            <a:picLocks noGrp="1" noChangeAspect="1"/>
          </p:cNvPicPr>
          <p:nvPr>
            <p:ph idx="1"/>
          </p:nvPr>
        </p:nvPicPr>
        <p:blipFill rotWithShape="1">
          <a:blip r:embed="rId2"/>
          <a:stretch/>
        </p:blipFill>
        <p:spPr>
          <a:xfrm>
            <a:off x="685800" y="1184910"/>
            <a:ext cx="6858000" cy="4183379"/>
          </a:xfrm>
          <a:noFill/>
        </p:spPr>
      </p:pic>
      <p:sp>
        <p:nvSpPr>
          <p:cNvPr id="14" name="Text Placeholder 3">
            <a:extLst>
              <a:ext uri="{FF2B5EF4-FFF2-40B4-BE49-F238E27FC236}">
                <a16:creationId xmlns:a16="http://schemas.microsoft.com/office/drawing/2014/main" id="{1DF74309-80BF-E2C7-9F25-10E185DFB286}"/>
              </a:ext>
            </a:extLst>
          </p:cNvPr>
          <p:cNvSpPr>
            <a:spLocks noGrp="1"/>
          </p:cNvSpPr>
          <p:nvPr>
            <p:ph type="body" sz="half" idx="2"/>
          </p:nvPr>
        </p:nvSpPr>
        <p:spPr>
          <a:xfrm>
            <a:off x="8458200" y="2336800"/>
            <a:ext cx="3161963" cy="3606800"/>
          </a:xfrm>
        </p:spPr>
        <p:txBody>
          <a:bodyPr/>
          <a:lstStyle/>
          <a:p>
            <a:pPr>
              <a:lnSpc>
                <a:spcPct val="150000"/>
              </a:lnSpc>
            </a:pPr>
            <a:r>
              <a:rPr lang="en-US" dirty="0"/>
              <a:t>Look through your report and read your ‘next steps’ that are recommended for each section. </a:t>
            </a:r>
          </a:p>
          <a:p>
            <a:pPr>
              <a:lnSpc>
                <a:spcPct val="150000"/>
              </a:lnSpc>
            </a:pPr>
            <a:endParaRPr lang="en-US" dirty="0"/>
          </a:p>
          <a:p>
            <a:pPr>
              <a:lnSpc>
                <a:spcPct val="150000"/>
              </a:lnSpc>
            </a:pPr>
            <a:r>
              <a:rPr lang="en-US" dirty="0"/>
              <a:t>You will use these to create your Task 2 Reflective report. </a:t>
            </a:r>
          </a:p>
        </p:txBody>
      </p:sp>
      <p:sp>
        <p:nvSpPr>
          <p:cNvPr id="3" name="Date Placeholder 2">
            <a:extLst>
              <a:ext uri="{FF2B5EF4-FFF2-40B4-BE49-F238E27FC236}">
                <a16:creationId xmlns:a16="http://schemas.microsoft.com/office/drawing/2014/main" id="{A0CD3EFE-AC2B-66BF-C19D-C29AC490C700}"/>
              </a:ext>
            </a:extLst>
          </p:cNvPr>
          <p:cNvSpPr>
            <a:spLocks noGrp="1"/>
          </p:cNvSpPr>
          <p:nvPr>
            <p:ph type="dt" sz="half" idx="10"/>
          </p:nvPr>
        </p:nvSpPr>
        <p:spPr>
          <a:xfrm>
            <a:off x="5588000" y="6035040"/>
            <a:ext cx="1955800" cy="365760"/>
          </a:xfrm>
        </p:spPr>
        <p:txBody>
          <a:bodyPr anchor="b">
            <a:normAutofit/>
          </a:bodyPr>
          <a:lstStyle/>
          <a:p>
            <a:pPr rtl="0">
              <a:spcAft>
                <a:spcPts val="600"/>
              </a:spcAft>
            </a:pPr>
            <a:fld id="{BFA2D3EE-FBE6-4434-A13B-BD4C1C612D44}" type="datetime1">
              <a:rPr lang="en-US" smtClean="0"/>
              <a:pPr rtl="0">
                <a:spcAft>
                  <a:spcPts val="600"/>
                </a:spcAft>
              </a:pPr>
              <a:t>10/18/2024</a:t>
            </a:fld>
            <a:endParaRPr lang="en-US"/>
          </a:p>
        </p:txBody>
      </p:sp>
    </p:spTree>
    <p:extLst>
      <p:ext uri="{BB962C8B-B14F-4D97-AF65-F5344CB8AC3E}">
        <p14:creationId xmlns:p14="http://schemas.microsoft.com/office/powerpoint/2010/main" val="788552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AF63E-0AC8-F32D-AC2C-E0744971B83A}"/>
              </a:ext>
            </a:extLst>
          </p:cNvPr>
          <p:cNvSpPr>
            <a:spLocks noGrp="1"/>
          </p:cNvSpPr>
          <p:nvPr>
            <p:ph type="title"/>
          </p:nvPr>
        </p:nvSpPr>
        <p:spPr>
          <a:xfrm>
            <a:off x="1066800" y="642594"/>
            <a:ext cx="10058400" cy="1371600"/>
          </a:xfrm>
        </p:spPr>
        <p:txBody>
          <a:bodyPr anchor="ctr">
            <a:normAutofit/>
          </a:bodyPr>
          <a:lstStyle/>
          <a:p>
            <a:r>
              <a:rPr lang="en-GB" dirty="0"/>
              <a:t>Task 2 Preparation </a:t>
            </a:r>
          </a:p>
        </p:txBody>
      </p:sp>
      <p:sp>
        <p:nvSpPr>
          <p:cNvPr id="4" name="Text Placeholder 3">
            <a:extLst>
              <a:ext uri="{FF2B5EF4-FFF2-40B4-BE49-F238E27FC236}">
                <a16:creationId xmlns:a16="http://schemas.microsoft.com/office/drawing/2014/main" id="{8DF24ED3-3D85-8657-E6E1-0F5898358359}"/>
              </a:ext>
            </a:extLst>
          </p:cNvPr>
          <p:cNvSpPr>
            <a:spLocks noGrp="1"/>
          </p:cNvSpPr>
          <p:nvPr>
            <p:ph sz="half" idx="1"/>
          </p:nvPr>
        </p:nvSpPr>
        <p:spPr>
          <a:xfrm>
            <a:off x="1066800" y="2103120"/>
            <a:ext cx="4663440" cy="3749040"/>
          </a:xfrm>
        </p:spPr>
        <p:txBody>
          <a:bodyPr>
            <a:normAutofit/>
          </a:bodyPr>
          <a:lstStyle/>
          <a:p>
            <a:r>
              <a:rPr lang="en-GB" dirty="0"/>
              <a:t>Complete the JISC Discovery Tool </a:t>
            </a:r>
          </a:p>
          <a:p>
            <a:endParaRPr lang="en-GB" dirty="0"/>
          </a:p>
          <a:p>
            <a:r>
              <a:rPr lang="en-GB" dirty="0"/>
              <a:t>Save a copy of the ‘Task 2 Template’ and begin adding your information. </a:t>
            </a:r>
          </a:p>
        </p:txBody>
      </p:sp>
      <p:pic>
        <p:nvPicPr>
          <p:cNvPr id="7" name="Content Placeholder 6" descr="Women working from home">
            <a:extLst>
              <a:ext uri="{FF2B5EF4-FFF2-40B4-BE49-F238E27FC236}">
                <a16:creationId xmlns:a16="http://schemas.microsoft.com/office/drawing/2014/main" id="{454E6A59-4D21-E9F2-C017-7EAD4902D84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6967" b="-2"/>
          <a:stretch/>
        </p:blipFill>
        <p:spPr>
          <a:xfrm>
            <a:off x="6461760" y="2103120"/>
            <a:ext cx="4663440" cy="3749040"/>
          </a:xfrm>
          <a:noFill/>
        </p:spPr>
      </p:pic>
      <p:sp>
        <p:nvSpPr>
          <p:cNvPr id="5" name="Date Placeholder 4">
            <a:extLst>
              <a:ext uri="{FF2B5EF4-FFF2-40B4-BE49-F238E27FC236}">
                <a16:creationId xmlns:a16="http://schemas.microsoft.com/office/drawing/2014/main" id="{668208CF-C88B-ECB9-22DD-7D19A602B7F2}"/>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5BA78C1D-B8C9-43D1-BED3-AB201E145563}" type="datetime1">
              <a:rPr lang="en-US" smtClean="0"/>
              <a:pPr rtl="0">
                <a:spcAft>
                  <a:spcPts val="600"/>
                </a:spcAft>
              </a:pPr>
              <a:t>10/18/2024</a:t>
            </a:fld>
            <a:endParaRPr lang="en-US"/>
          </a:p>
        </p:txBody>
      </p:sp>
    </p:spTree>
    <p:extLst>
      <p:ext uri="{BB962C8B-B14F-4D97-AF65-F5344CB8AC3E}">
        <p14:creationId xmlns:p14="http://schemas.microsoft.com/office/powerpoint/2010/main" val="3916085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71063-723E-0CF5-259E-9875FBF13049}"/>
              </a:ext>
            </a:extLst>
          </p:cNvPr>
          <p:cNvSpPr>
            <a:spLocks noGrp="1"/>
          </p:cNvSpPr>
          <p:nvPr>
            <p:ph type="title"/>
          </p:nvPr>
        </p:nvSpPr>
        <p:spPr/>
        <p:txBody>
          <a:bodyPr/>
          <a:lstStyle/>
          <a:p>
            <a:r>
              <a:rPr lang="en-GB" dirty="0"/>
              <a:t>Locate the Task 2 Template</a:t>
            </a:r>
          </a:p>
        </p:txBody>
      </p:sp>
      <p:pic>
        <p:nvPicPr>
          <p:cNvPr id="7" name="Picture 6">
            <a:extLst>
              <a:ext uri="{FF2B5EF4-FFF2-40B4-BE49-F238E27FC236}">
                <a16:creationId xmlns:a16="http://schemas.microsoft.com/office/drawing/2014/main" id="{5AE108B0-8F54-794A-D700-F5D7A9F598C2}"/>
              </a:ext>
            </a:extLst>
          </p:cNvPr>
          <p:cNvPicPr>
            <a:picLocks noChangeAspect="1"/>
          </p:cNvPicPr>
          <p:nvPr/>
        </p:nvPicPr>
        <p:blipFill>
          <a:blip r:embed="rId2"/>
          <a:stretch>
            <a:fillRect/>
          </a:stretch>
        </p:blipFill>
        <p:spPr>
          <a:xfrm>
            <a:off x="1504950" y="2503598"/>
            <a:ext cx="3519612" cy="2616182"/>
          </a:xfrm>
          <a:prstGeom prst="rect">
            <a:avLst/>
          </a:prstGeom>
        </p:spPr>
      </p:pic>
      <p:pic>
        <p:nvPicPr>
          <p:cNvPr id="9" name="Picture 8">
            <a:extLst>
              <a:ext uri="{FF2B5EF4-FFF2-40B4-BE49-F238E27FC236}">
                <a16:creationId xmlns:a16="http://schemas.microsoft.com/office/drawing/2014/main" id="{45E9BE0E-1288-F027-221E-66623C044DD1}"/>
              </a:ext>
            </a:extLst>
          </p:cNvPr>
          <p:cNvPicPr>
            <a:picLocks noChangeAspect="1"/>
          </p:cNvPicPr>
          <p:nvPr/>
        </p:nvPicPr>
        <p:blipFill>
          <a:blip r:embed="rId3"/>
          <a:stretch>
            <a:fillRect/>
          </a:stretch>
        </p:blipFill>
        <p:spPr>
          <a:xfrm>
            <a:off x="5962163" y="2503598"/>
            <a:ext cx="5353537" cy="3020507"/>
          </a:xfrm>
          <a:prstGeom prst="rect">
            <a:avLst/>
          </a:prstGeom>
        </p:spPr>
      </p:pic>
    </p:spTree>
    <p:extLst>
      <p:ext uri="{BB962C8B-B14F-4D97-AF65-F5344CB8AC3E}">
        <p14:creationId xmlns:p14="http://schemas.microsoft.com/office/powerpoint/2010/main" val="2545098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623C512B-FFF8-3BD0-805A-C502940F1852}"/>
              </a:ext>
            </a:extLst>
          </p:cNvPr>
          <p:cNvSpPr>
            <a:spLocks noGrp="1"/>
          </p:cNvSpPr>
          <p:nvPr>
            <p:ph type="title"/>
          </p:nvPr>
        </p:nvSpPr>
        <p:spPr>
          <a:xfrm>
            <a:off x="8477250" y="603504"/>
            <a:ext cx="3144774" cy="1645920"/>
          </a:xfrm>
        </p:spPr>
        <p:txBody>
          <a:bodyPr/>
          <a:lstStyle/>
          <a:p>
            <a:r>
              <a:rPr lang="en-US" dirty="0"/>
              <a:t>The Task 2 Reflective Report</a:t>
            </a:r>
          </a:p>
        </p:txBody>
      </p:sp>
      <p:sp>
        <p:nvSpPr>
          <p:cNvPr id="12" name="Text Placeholder 4">
            <a:extLst>
              <a:ext uri="{FF2B5EF4-FFF2-40B4-BE49-F238E27FC236}">
                <a16:creationId xmlns:a16="http://schemas.microsoft.com/office/drawing/2014/main" id="{B2B9AF30-556D-75EB-888C-3317ACD2BAA4}"/>
              </a:ext>
            </a:extLst>
          </p:cNvPr>
          <p:cNvSpPr>
            <a:spLocks noGrp="1"/>
          </p:cNvSpPr>
          <p:nvPr>
            <p:ph type="body" sz="half" idx="2"/>
          </p:nvPr>
        </p:nvSpPr>
        <p:spPr>
          <a:xfrm>
            <a:off x="8477250" y="2386584"/>
            <a:ext cx="3144774" cy="3511296"/>
          </a:xfrm>
        </p:spPr>
        <p:txBody>
          <a:bodyPr/>
          <a:lstStyle/>
          <a:p>
            <a:r>
              <a:rPr lang="en-US" dirty="0"/>
              <a:t>You need to download a copy and save in order to edit. </a:t>
            </a:r>
          </a:p>
          <a:p>
            <a:endParaRPr lang="en-US" dirty="0"/>
          </a:p>
          <a:p>
            <a:r>
              <a:rPr lang="en-US" dirty="0"/>
              <a:t>Complete the report as directed and submit to the Turnitin Submission point by the </a:t>
            </a:r>
            <a:r>
              <a:rPr lang="en-US"/>
              <a:t>submission deadline. </a:t>
            </a:r>
            <a:endParaRPr lang="en-US" dirty="0"/>
          </a:p>
        </p:txBody>
      </p:sp>
      <p:pic>
        <p:nvPicPr>
          <p:cNvPr id="3" name="Picture 2">
            <a:extLst>
              <a:ext uri="{FF2B5EF4-FFF2-40B4-BE49-F238E27FC236}">
                <a16:creationId xmlns:a16="http://schemas.microsoft.com/office/drawing/2014/main" id="{89263C10-B7C9-4BFE-9769-8F5A60739F6C}"/>
              </a:ext>
            </a:extLst>
          </p:cNvPr>
          <p:cNvPicPr>
            <a:picLocks noChangeAspect="1"/>
          </p:cNvPicPr>
          <p:nvPr/>
        </p:nvPicPr>
        <p:blipFill>
          <a:blip r:embed="rId3"/>
          <a:stretch>
            <a:fillRect/>
          </a:stretch>
        </p:blipFill>
        <p:spPr>
          <a:xfrm>
            <a:off x="0" y="849730"/>
            <a:ext cx="8085773" cy="4829175"/>
          </a:xfrm>
          <a:prstGeom prst="rect">
            <a:avLst/>
          </a:prstGeom>
        </p:spPr>
      </p:pic>
    </p:spTree>
    <p:extLst>
      <p:ext uri="{BB962C8B-B14F-4D97-AF65-F5344CB8AC3E}">
        <p14:creationId xmlns:p14="http://schemas.microsoft.com/office/powerpoint/2010/main" val="2826032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665D-84AF-DCD5-C84B-D5E754F0D3B8}"/>
              </a:ext>
            </a:extLst>
          </p:cNvPr>
          <p:cNvSpPr>
            <a:spLocks noGrp="1"/>
          </p:cNvSpPr>
          <p:nvPr>
            <p:ph type="title"/>
          </p:nvPr>
        </p:nvSpPr>
        <p:spPr/>
        <p:txBody>
          <a:bodyPr/>
          <a:lstStyle/>
          <a:p>
            <a:r>
              <a:rPr lang="en-GB" dirty="0"/>
              <a:t>Complete Task 2 </a:t>
            </a:r>
          </a:p>
        </p:txBody>
      </p:sp>
      <p:sp>
        <p:nvSpPr>
          <p:cNvPr id="4" name="Content Placeholder 3">
            <a:extLst>
              <a:ext uri="{FF2B5EF4-FFF2-40B4-BE49-F238E27FC236}">
                <a16:creationId xmlns:a16="http://schemas.microsoft.com/office/drawing/2014/main" id="{C88045F0-D8A5-BDA1-FE6C-35846192C76A}"/>
              </a:ext>
            </a:extLst>
          </p:cNvPr>
          <p:cNvSpPr>
            <a:spLocks noGrp="1"/>
          </p:cNvSpPr>
          <p:nvPr>
            <p:ph sz="half" idx="2"/>
          </p:nvPr>
        </p:nvSpPr>
        <p:spPr>
          <a:xfrm>
            <a:off x="685800" y="2103120"/>
            <a:ext cx="10858500" cy="1371600"/>
          </a:xfrm>
        </p:spPr>
        <p:txBody>
          <a:bodyPr/>
          <a:lstStyle/>
          <a:p>
            <a:r>
              <a:rPr lang="en-GB" dirty="0">
                <a:latin typeface="Arial" panose="020B0604020202020204" pitchFamily="34" charset="0"/>
                <a:cs typeface="Arial" panose="020B0604020202020204" pitchFamily="34" charset="0"/>
              </a:rPr>
              <a:t>Use the remainder of the session to complete the JISC Discovery Tool and the Task 2 Reflective Report. </a:t>
            </a:r>
          </a:p>
        </p:txBody>
      </p:sp>
      <p:sp>
        <p:nvSpPr>
          <p:cNvPr id="5" name="Date Placeholder 4">
            <a:extLst>
              <a:ext uri="{FF2B5EF4-FFF2-40B4-BE49-F238E27FC236}">
                <a16:creationId xmlns:a16="http://schemas.microsoft.com/office/drawing/2014/main" id="{B1C31EBC-5B1C-89D7-2500-95755B1BEAEC}"/>
              </a:ext>
            </a:extLst>
          </p:cNvPr>
          <p:cNvSpPr>
            <a:spLocks noGrp="1"/>
          </p:cNvSpPr>
          <p:nvPr>
            <p:ph type="dt" sz="half" idx="10"/>
          </p:nvPr>
        </p:nvSpPr>
        <p:spPr/>
        <p:txBody>
          <a:bodyPr/>
          <a:lstStyle/>
          <a:p>
            <a:pPr rtl="0"/>
            <a:fld id="{3064E64D-1B50-4EC0-83A1-DE58B45AB49E}" type="datetime1">
              <a:rPr lang="en-US" smtClean="0"/>
              <a:t>10/18/2024</a:t>
            </a:fld>
            <a:endParaRPr lang="en-US"/>
          </a:p>
        </p:txBody>
      </p:sp>
    </p:spTree>
    <p:extLst>
      <p:ext uri="{BB962C8B-B14F-4D97-AF65-F5344CB8AC3E}">
        <p14:creationId xmlns:p14="http://schemas.microsoft.com/office/powerpoint/2010/main" val="18772516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{50087B1D-2EBD-4C5D-8958-33776675CA71}tf78438558_win32</Template>
  <TotalTime>116</TotalTime>
  <Words>793</Words>
  <Application>Microsoft Office PowerPoint</Application>
  <PresentationFormat>Widescreen</PresentationFormat>
  <Paragraphs>93</Paragraphs>
  <Slides>16</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Garamond</vt:lpstr>
      <vt:lpstr>SavonVTI</vt:lpstr>
      <vt:lpstr>Task 1 &amp; 2 Workshop</vt:lpstr>
      <vt:lpstr>During this session</vt:lpstr>
      <vt:lpstr>Task 1 </vt:lpstr>
      <vt:lpstr>Task 2 – JISC Reflective Report </vt:lpstr>
      <vt:lpstr>PowerPoint Presentation</vt:lpstr>
      <vt:lpstr>What is the JISC Discovery Tool?</vt:lpstr>
      <vt:lpstr>Finding UWTSD</vt:lpstr>
      <vt:lpstr>JISC Discovery Tool</vt:lpstr>
      <vt:lpstr>Complete the JISC Discovery tool. </vt:lpstr>
      <vt:lpstr>JISC Discovery Tool</vt:lpstr>
      <vt:lpstr>View your report. </vt:lpstr>
      <vt:lpstr>Read your ‘Next steps’ </vt:lpstr>
      <vt:lpstr>Task 2 Preparation </vt:lpstr>
      <vt:lpstr>Locate the Task 2 Template</vt:lpstr>
      <vt:lpstr>The Task 2 Reflective Report</vt:lpstr>
      <vt:lpstr>Complete Task 2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Workshop</dc:title>
  <dc:creator>Rebecca Stewart</dc:creator>
  <cp:lastModifiedBy>Stewart, Rebecca (Postgraduate Researcher)</cp:lastModifiedBy>
  <cp:revision>8</cp:revision>
  <dcterms:created xsi:type="dcterms:W3CDTF">2023-06-09T08:34:34Z</dcterms:created>
  <dcterms:modified xsi:type="dcterms:W3CDTF">2024-10-18T17:18:53Z</dcterms:modified>
</cp:coreProperties>
</file>