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2" r:id="rId4"/>
  </p:sldMasterIdLst>
  <p:notesMasterIdLst>
    <p:notesMasterId r:id="rId20"/>
  </p:notes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E08336-E042-CBFF-0610-700241731E9C}" v="6" dt="2026-06-22T20:54:19.909"/>
    <p1510:client id="{CB64B58B-C5E8-84E3-F2EA-0FB56BA35206}" v="4" dt="2026-06-22T21:40:26.8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169" autoAdjust="0"/>
  </p:normalViewPr>
  <p:slideViewPr>
    <p:cSldViewPr snapToGrid="0">
      <p:cViewPr varScale="1">
        <p:scale>
          <a:sx n="102" d="100"/>
          <a:sy n="102" d="100"/>
        </p:scale>
        <p:origin x="2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mreena Jabeen (2318965)" userId="S::2318965@student.uwtsd.ac.uk::1df01490-5690-4387-8c8a-fa15cb964f51" providerId="AD" clId="Web-{CB64B58B-C5E8-84E3-F2EA-0FB56BA35206}"/>
    <pc:docChg chg="modSld">
      <pc:chgData name="Somreena Jabeen (2318965)" userId="S::2318965@student.uwtsd.ac.uk::1df01490-5690-4387-8c8a-fa15cb964f51" providerId="AD" clId="Web-{CB64B58B-C5E8-84E3-F2EA-0FB56BA35206}" dt="2026-06-22T21:40:26.844" v="3" actId="1076"/>
      <pc:docMkLst>
        <pc:docMk/>
      </pc:docMkLst>
      <pc:sldChg chg="modSp">
        <pc:chgData name="Somreena Jabeen (2318965)" userId="S::2318965@student.uwtsd.ac.uk::1df01490-5690-4387-8c8a-fa15cb964f51" providerId="AD" clId="Web-{CB64B58B-C5E8-84E3-F2EA-0FB56BA35206}" dt="2026-06-22T21:40:26.844" v="3" actId="1076"/>
        <pc:sldMkLst>
          <pc:docMk/>
          <pc:sldMk cId="0" sldId="268"/>
        </pc:sldMkLst>
        <pc:spChg chg="mod">
          <ac:chgData name="Somreena Jabeen (2318965)" userId="S::2318965@student.uwtsd.ac.uk::1df01490-5690-4387-8c8a-fa15cb964f51" providerId="AD" clId="Web-{CB64B58B-C5E8-84E3-F2EA-0FB56BA35206}" dt="2026-06-22T21:40:26.844" v="3" actId="1076"/>
          <ac:spMkLst>
            <pc:docMk/>
            <pc:sldMk cId="0" sldId="268"/>
            <ac:spMk id="2" creationId="{00000000-0000-0000-0000-000000000000}"/>
          </ac:spMkLst>
        </pc:spChg>
        <pc:picChg chg="mod">
          <ac:chgData name="Somreena Jabeen (2318965)" userId="S::2318965@student.uwtsd.ac.uk::1df01490-5690-4387-8c8a-fa15cb964f51" providerId="AD" clId="Web-{CB64B58B-C5E8-84E3-F2EA-0FB56BA35206}" dt="2026-06-22T21:40:19.938" v="2" actId="1076"/>
          <ac:picMkLst>
            <pc:docMk/>
            <pc:sldMk cId="0" sldId="268"/>
            <ac:picMk id="7" creationId="{36EFEF65-78DE-CA08-34AD-E6746B5A7F8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45963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601724"/>
            <a:ext cx="6477805" cy="1906073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2648403"/>
            <a:ext cx="6477804" cy="733216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246981"/>
            <a:ext cx="3730436" cy="2319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599230"/>
            <a:ext cx="608264" cy="377684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2646407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39384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6759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317097"/>
            <a:ext cx="6482366" cy="1415963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2854647"/>
            <a:ext cx="6472835" cy="759697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2853739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29755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603667"/>
            <a:ext cx="7204226" cy="7944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1508159"/>
            <a:ext cx="3483864" cy="2586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1513007"/>
            <a:ext cx="3483864" cy="258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37736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603123"/>
            <a:ext cx="7205746" cy="79223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1514662"/>
            <a:ext cx="3483864" cy="60145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118202"/>
            <a:ext cx="3483864" cy="19833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1517253"/>
            <a:ext cx="3483864" cy="60167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116119"/>
            <a:ext cx="3483864" cy="19780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64421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54132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46363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599230"/>
            <a:ext cx="2454824" cy="1685338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599230"/>
            <a:ext cx="4509353" cy="34941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2404119"/>
            <a:ext cx="2456260" cy="1686136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2404118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32507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361628"/>
            <a:ext cx="3055900" cy="3861826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847135"/>
            <a:ext cx="4149246" cy="1372938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841907"/>
            <a:ext cx="2093378" cy="289974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2359494"/>
            <a:ext cx="4143303" cy="1502807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4102393"/>
            <a:ext cx="4145513" cy="240092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238981"/>
            <a:ext cx="4155753" cy="24069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2357704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2504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279198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599230"/>
            <a:ext cx="1211807" cy="349491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599230"/>
            <a:ext cx="5871623" cy="34949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599230"/>
            <a:ext cx="0" cy="349491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72437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8515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514607"/>
            <a:ext cx="9144000" cy="307945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7202456" cy="7869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1511799"/>
            <a:ext cx="7202456" cy="2587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247778"/>
            <a:ext cx="2625536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246981"/>
            <a:ext cx="4454127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599230"/>
            <a:ext cx="608264" cy="37768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4596310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744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643155" y="1089"/>
            <a:ext cx="3200400" cy="3200400"/>
          </a:xfrm>
          <a:prstGeom prst="ellipse">
            <a:avLst/>
          </a:prstGeom>
          <a:solidFill>
            <a:srgbClr val="2E6DA4">
              <a:alpha val="45000"/>
            </a:srgbClr>
          </a:solidFill>
          <a:ln w="12700">
            <a:solidFill>
              <a:srgbClr val="2E6DA4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4772" y="2427115"/>
            <a:ext cx="1920240" cy="1920240"/>
          </a:xfrm>
          <a:prstGeom prst="ellipse">
            <a:avLst/>
          </a:prstGeom>
          <a:solidFill>
            <a:srgbClr val="F0A500">
              <a:alpha val="40000"/>
            </a:srgbClr>
          </a:solidFill>
          <a:ln w="12700">
            <a:solidFill>
              <a:srgbClr val="F0A500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005840"/>
            <a:ext cx="777240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4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Evaluating Care &amp; Support Needs</a:t>
            </a:r>
            <a:endParaRPr lang="en-US" sz="3400"/>
          </a:p>
          <a:p>
            <a:pPr marL="0" indent="0" algn="l">
              <a:buNone/>
            </a:pPr>
            <a:r>
              <a:rPr lang="en-US" sz="34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of Older People</a:t>
            </a:r>
            <a:endParaRPr lang="en-US" sz="3400"/>
          </a:p>
        </p:txBody>
      </p:sp>
      <p:sp>
        <p:nvSpPr>
          <p:cNvPr id="5" name="Text 3"/>
          <p:cNvSpPr/>
          <p:nvPr/>
        </p:nvSpPr>
        <p:spPr>
          <a:xfrm>
            <a:off x="457200" y="2880360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 Domiciliary Care  |  Activity Theory  |  Continuity Theory  |  Telecare</a:t>
            </a:r>
            <a:endParaRPr lang="en-US" sz="1400"/>
          </a:p>
        </p:txBody>
      </p:sp>
      <p:sp>
        <p:nvSpPr>
          <p:cNvPr id="6" name="Text 4"/>
          <p:cNvSpPr/>
          <p:nvPr/>
        </p:nvSpPr>
        <p:spPr>
          <a:xfrm>
            <a:off x="457200" y="365760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100">
                <a:solidFill>
                  <a:srgbClr val="7FA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Somreena Jabeen 2318965 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510235" y="4206240"/>
            <a:ext cx="812353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>
                <a:solidFill>
                  <a:srgbClr val="4A6E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BMHP6027 – Empowering the Older Person | Component 1 Parese Ahmed / Fahad Khan</a:t>
            </a:r>
            <a:endParaRPr lang="en-US" sz="900"/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785AD3EB-EC3C-8909-DC04-707AB69DCD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6820771" y="3756442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42"/>
    </mc:Choice>
    <mc:Fallback xmlns="">
      <p:transition spd="slow" advTm="48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– Defining Ageing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Biological Perspective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Gradual decline in the body's cells and organs over time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risk of illness, disability and cognitive decline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Kirkwood (2017): wear and tear at cellular level – ageing is inevitable but variable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Biological ageing affects everyone differently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Perspective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Townsend (1981): dependency in old age is partly created by care systems, not just biology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Butler (1975): ageism – discrimination based on age – makes outcomes worse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(2021): healthy ageing = maintaining ability to do what matters to you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we care for older people reflects our values as a society</a:t>
            </a:r>
            <a:endParaRPr lang="en-US" sz="120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7D97D49C-3F3D-0B01-F9B2-4F7EC8374A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69"/>
    </mc:Choice>
    <mc:Fallback xmlns="">
      <p:transition spd="slow" advTm="67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– Purpose and Overview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Purpose: to critically evaluate the care, empowerment and support needs of older people in the UK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will cover: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Defining ageing (biological and social perspectives)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Why the ageing population matters – scope and scale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Activity Theory and Continuity Theory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Key legislation and policy (Care Act 2014, Equality Act 2010, NHS Long Term Plan)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Critical evaluation of domiciliary (home) care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Telecare as a technological innovation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Case Study: Airedale NHS Technology Enabled Care Programme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Recommendations and Conclusion</a:t>
            </a:r>
            <a:endParaRPr lang="en-US" sz="1400"/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B5CC72E0-D25D-C24C-2765-931337BCC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63"/>
    </mc:Choice>
    <mc:Fallback xmlns="">
      <p:transition spd="slow" advTm="46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 – Why the Ageing Population Matters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32004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9319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12M+</a:t>
            </a:r>
            <a:endParaRPr lang="en-US" sz="3400"/>
          </a:p>
        </p:txBody>
      </p:sp>
      <p:sp>
        <p:nvSpPr>
          <p:cNvPr id="6" name="Text 4"/>
          <p:cNvSpPr/>
          <p:nvPr/>
        </p:nvSpPr>
        <p:spPr>
          <a:xfrm>
            <a:off x="39319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aged 65+ in England &amp; Wales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39319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Nearly 1 in 5 of the whole population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(ONS, 2023)</a:t>
            </a:r>
            <a:endParaRPr lang="en-US" sz="1000"/>
          </a:p>
        </p:txBody>
      </p:sp>
      <p:sp>
        <p:nvSpPr>
          <p:cNvPr id="8" name="Shape 6"/>
          <p:cNvSpPr/>
          <p:nvPr/>
        </p:nvSpPr>
        <p:spPr>
          <a:xfrm>
            <a:off x="244602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51917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19%</a:t>
            </a:r>
            <a:endParaRPr lang="en-US" sz="3400"/>
          </a:p>
        </p:txBody>
      </p:sp>
      <p:sp>
        <p:nvSpPr>
          <p:cNvPr id="10" name="Text 8"/>
          <p:cNvSpPr/>
          <p:nvPr/>
        </p:nvSpPr>
        <p:spPr>
          <a:xfrm>
            <a:off x="251917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of population aged 65+</a:t>
            </a:r>
            <a:endParaRPr lang="en-US" sz="1100"/>
          </a:p>
        </p:txBody>
      </p:sp>
      <p:sp>
        <p:nvSpPr>
          <p:cNvPr id="11" name="Text 9"/>
          <p:cNvSpPr/>
          <p:nvPr/>
        </p:nvSpPr>
        <p:spPr>
          <a:xfrm>
            <a:off x="251917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to rise to 24% by 2050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(Age UK, 2023)</a:t>
            </a:r>
            <a:endParaRPr lang="en-US" sz="1000"/>
          </a:p>
        </p:txBody>
      </p:sp>
      <p:sp>
        <p:nvSpPr>
          <p:cNvPr id="12" name="Shape 10"/>
          <p:cNvSpPr/>
          <p:nvPr/>
        </p:nvSpPr>
        <p:spPr>
          <a:xfrm>
            <a:off x="457200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64515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1.4M</a:t>
            </a:r>
            <a:endParaRPr lang="en-US" sz="3400"/>
          </a:p>
        </p:txBody>
      </p:sp>
      <p:sp>
        <p:nvSpPr>
          <p:cNvPr id="14" name="Text 12"/>
          <p:cNvSpPr/>
          <p:nvPr/>
        </p:nvSpPr>
        <p:spPr>
          <a:xfrm>
            <a:off x="464515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people with unmet care needs</a:t>
            </a:r>
            <a:endParaRPr lang="en-US" sz="1100"/>
          </a:p>
        </p:txBody>
      </p:sp>
      <p:sp>
        <p:nvSpPr>
          <p:cNvPr id="15" name="Text 13"/>
          <p:cNvSpPr/>
          <p:nvPr/>
        </p:nvSpPr>
        <p:spPr>
          <a:xfrm>
            <a:off x="464515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England – support needed but not received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(Age UK, 2023)</a:t>
            </a:r>
            <a:endParaRPr lang="en-US" sz="1000"/>
          </a:p>
        </p:txBody>
      </p:sp>
      <p:sp>
        <p:nvSpPr>
          <p:cNvPr id="16" name="Shape 14"/>
          <p:cNvSpPr/>
          <p:nvPr/>
        </p:nvSpPr>
        <p:spPr>
          <a:xfrm>
            <a:off x="669798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77113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£4.3bn</a:t>
            </a:r>
            <a:endParaRPr lang="en-US" sz="3400"/>
          </a:p>
        </p:txBody>
      </p:sp>
      <p:sp>
        <p:nvSpPr>
          <p:cNvPr id="18" name="Text 16"/>
          <p:cNvSpPr/>
          <p:nvPr/>
        </p:nvSpPr>
        <p:spPr>
          <a:xfrm>
            <a:off x="677113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social care funding gap</a:t>
            </a:r>
            <a:endParaRPr lang="en-US" sz="1100"/>
          </a:p>
        </p:txBody>
      </p:sp>
      <p:sp>
        <p:nvSpPr>
          <p:cNvPr id="19" name="Text 17"/>
          <p:cNvSpPr/>
          <p:nvPr/>
        </p:nvSpPr>
        <p:spPr>
          <a:xfrm>
            <a:off x="677113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by 2024-25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(LGA, 2023)</a:t>
            </a:r>
            <a:endParaRPr lang="en-US" sz="1000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99B62BCB-8BEE-0963-2E39-69A2BA0065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901"/>
    </mc:Choice>
    <mc:Fallback xmlns="">
      <p:transition spd="slow" advTm="62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Framework – Activity Theory (Havighurst &amp; Albrecht, 1953)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idea: older people who stay active and socially engaged have better wellbeing and life satisfaction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more social roles a person keeps friend, volunteer, family member the better their mental health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by Havighurst &amp; Albrecht (1953); extended by Lemon, Bengtson &amp; Peterson (1972)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in practice: day centres, community groups, exercise programmes, social prescribing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Healthy Ageing Framework (2022) is built on Activity Theory principles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fitness and community activity programmes are direct applications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Victor (2005) – does not fully account for people who are too ill or disabled to stay active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 (2017): the theory can feel unfair if it implies those who cannot stay active are failing</a:t>
            </a:r>
            <a:endParaRPr lang="en-US" sz="140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7CB9A0E7-F56C-FD10-4016-210FC5789D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527"/>
    </mc:Choice>
    <mc:Fallback xmlns="">
      <p:transition spd="slow" advTm="87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Framework – Continuity Theory (Atchley, 1989)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idea: older adults feel most comfortable and content when life stays familiar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Maintaining routines, habits, relationships and environment supports wellbeing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Major disruption – e.g. moving into a care home – can cause distress and disorientation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Strongly supports domiciliary (home-based) care – staying in your own home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 directly reflects Continuity Theory – promotes staying at home where possible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plans should be built around the person's own preferences, history and routines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if taken too literally, could justify resisting changes that would genuinely help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practice: balance familiarity with evidence-based improvement</a:t>
            </a:r>
            <a:endParaRPr lang="en-US" sz="1400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ADEB5AE5-FAB1-46F3-C767-DBCBA9670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86"/>
    </mc:Choice>
    <mc:Fallback xmlns="">
      <p:transition spd="slow" advTm="63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Relevant Legislation and Policy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Legislation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 – duty to promote wellbeing, personalisation, and home support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Equality Act 2010 – bans age discrimination in all care services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Rights Act 1998 – protects dignity, privacy and family life in care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Capacity Act 2005 – protects older people's right to make decisions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Policy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 – community-based, integrated care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Healthy Ageing Framework (2022) – social prescribing, active ageing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at the Heart of Care White Paper (DHSC, 2021) – social care investment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support Activity and Continuity Theory in practice</a:t>
            </a:r>
            <a:endParaRPr lang="en-US" sz="120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667A9907-E151-1D93-F168-69C0FEE4F8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86"/>
    </mc:Choice>
    <mc:Fallback xmlns="">
      <p:transition spd="slow" advTm="68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Provisions – Domiciliary Care: What It Is and What It Does Well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Domiciliary care = care delivered in the person's own home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Includes: personal care, medication support, meal preparation, companionship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area of adult social care in England – 1.79 million workers (Skills for Care, 2023)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independence and familiar surroundings – directly aligned with Continuity Theory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Person-centred: care is built around individual needs, preferences and routines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Bauer et al. (2019): older adults in high-quality home care report greater autonomy and dignity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prescribing links service users to community activities – supports Activity Theory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2014: promotes staying at home as the default, where safe to do so</a:t>
            </a:r>
            <a:endParaRPr lang="en-US" sz="140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49C0288-5B93-6789-8DF5-52691F678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555"/>
    </mc:Choice>
    <mc:Fallback xmlns="">
      <p:transition spd="slow" advTm="75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Provisions – Domiciliary Care: Critical Evaluation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Workforce Problems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28.3% annual staff turnover (Skills for Care, 2023)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pay, zero-hours contracts, poor conditions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turnover breaks continuity of care – contradicts Continuity Theory goals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 &amp; Littlechild (2016): risk of 'task-and-time' model – rushed, tick-box care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Quality and Access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CQC (2023): wide variation in quality across providers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visits fail to address holistic needs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1.4 million older people with unmet needs (Age UK, 2023)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Underfunding means theory and practice are often far apart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services undermine person-centred care</a:t>
            </a:r>
            <a:endParaRPr lang="en-US" sz="120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E6F211F-96E4-289A-4563-51D12E30B7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32"/>
    </mc:Choice>
    <mc:Fallback xmlns="">
      <p:transition spd="slow" advTm="77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 – Telecare: Description and Critical Evaluation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Telecare Does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Uses digital technology to support safety and independence at home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alarm pendants – press for help in an emergency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 fall detectors – alerts sent without action from user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GPS trackers – locates people with dementia who wander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vital signs monitoring – flags health deterioration early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Barlow et al. (2007): reduces hospital admissions, improves quality of life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Challenges and Limitations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exclusion: 29% of adults aged 75+ have never used the internet (ONS, 2022)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Fisk (2003): risk telecare replaces human contact rather than adding to it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 et al. (2015): devices often designed without involving older users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equipment and installation costs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Requires ongoing technical support and training</a:t>
            </a:r>
            <a:endParaRPr lang="en-US" sz="120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66C4051D-1FAF-49FA-1A37-621E054F9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800"/>
    </mc:Choice>
    <mc:Fallback xmlns="">
      <p:transition spd="slow" advTm="89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 – Airedale NHS Technology Enabled Care Programme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programme in West Yorkshire, England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video consultation and telehealth technology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Connected older people in care homes and at home with specialist clinical teams remotely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Evaluated by NHS England (2016)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findings: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45% reduction in accident and emergency attendances among care home residents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40% reduction in hospital admissions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and service users valued the speed, reassurance and accessibility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was used alongside not instead of face-to-face care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Reflects Care Act 2014 prevention principles and Activity Theory (engaging people in managing their own health)</a:t>
            </a:r>
            <a:endParaRPr lang="en-US" sz="140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E8D3802E-D82F-B462-914E-F989E8C442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069"/>
    </mc:Choice>
    <mc:Fallback xmlns="">
      <p:transition spd="slow" advTm="96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– Improvements and Barriers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INVEST IN THE WORKFORCE: raise domiciliary care pay to the Real Living Wage; improve training and career pathways (Skills for Care, 2023). Without stable staff, Continuity Theory cannot work in practice.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EMBED THEORY INTO CARE PLANNING: all care plans must actively reflect Activity and Continuity Theory – recording personal routines, interests, social connections and life history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CO-PRODUCE TELECARE WITH OLDER PEOPLE: involve service users in designing and testing technology before rollout (Mort et al., 2015). Do not design for people – design with them.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INTEGRATE HEALTH AND SOCIAL CARE: use Integrated Care Systems (Health and Care Act 2022) to reduce fragmentation and improve coordination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BARRIER: LGA (2023) estimates a £4.3bn annual shortfall in social care funding. Without political commitment to adequate resourcing, all recommendations above remain aspirational rather than achievable.</a:t>
            </a:r>
            <a:endParaRPr lang="en-US" sz="140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1E8821C9-C2A5-3014-695C-4C6BD5F43F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209"/>
    </mc:Choice>
    <mc:Fallback xmlns="">
      <p:transition spd="slow" advTm="91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486797" y="2012768"/>
            <a:ext cx="2560320" cy="2560320"/>
          </a:xfrm>
          <a:prstGeom prst="ellipse">
            <a:avLst/>
          </a:prstGeom>
          <a:solidFill>
            <a:srgbClr val="F0A500">
              <a:alpha val="30000"/>
            </a:srgbClr>
          </a:solidFill>
          <a:ln w="12700">
            <a:solidFill>
              <a:srgbClr val="F0A500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– Key Takeaways</a:t>
            </a:r>
            <a:endParaRPr lang="en-US" sz="2200"/>
          </a:p>
        </p:txBody>
      </p:sp>
      <p:sp>
        <p:nvSpPr>
          <p:cNvPr id="4" name="Text 2"/>
          <p:cNvSpPr/>
          <p:nvPr/>
        </p:nvSpPr>
        <p:spPr>
          <a:xfrm>
            <a:off x="457200" y="868680"/>
            <a:ext cx="822960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Theory: staying active and engaged improves wellbeing in old age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Continuity Theory: familiar routines and environments support mental health – home care is the best fit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Domiciliary care: genuinely empowering when well-resourced; currently undermined by underfunding and workforce instability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Telecare: real potential to extend independence, but must be co-designed, ethically governed and never used to replace human care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is moving in the right direction (Care Act 2014, NHS Long Term Plan) – but investment must follow</a:t>
            </a:r>
            <a:endParaRPr lang="en-US" sz="13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6EFEF65-78DE-CA08-34AD-E6746B5A7F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6994942" y="3293799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836"/>
    </mc:Choice>
    <mc:Fallback xmlns="">
      <p:transition spd="slow" advTm="47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91440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000"/>
          </a:p>
        </p:txBody>
      </p:sp>
      <p:sp>
        <p:nvSpPr>
          <p:cNvPr id="3" name="Text 1"/>
          <p:cNvSpPr/>
          <p:nvPr/>
        </p:nvSpPr>
        <p:spPr>
          <a:xfrm>
            <a:off x="365760" y="777240"/>
            <a:ext cx="84124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(2023) Later life in the United Kingdom 2023. London: Age UK.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Atchley, R.C. (1989) 'A continuity theory of normal aging', The Gerontologist, 29(2), pp. 183–190.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Barlow, J., Singh, D., Bayer, S. and Curry, R. (2007) 'A systematic review of the benefits of home telecare for frail elderly people', Journal of Telemedicine and Telecare, 13(4), pp. 172–179.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Bauer, A., Biehler, M. and Grone, O. (2019) 'Home care and autonomy', Ageing and Society, 39(8), pp. 1665–1687.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Butler, R. (1975) Why survive? Being old in America. New York: Harper and Row.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Quality Commission (2023) The state of health care and adult social care in England 2022/23. London: CQC.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(2014) Care Act 2014: statutory guidance. London: HMSO.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(2021) People at the heart of care White Paper. London: HMSO.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Fisk, M.J. (2003) Social alarms to telecare. Bristol: Policy Press.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Glasby, J. (2017) Understanding health and social care. 3rd edn. Bristol: Policy Press.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Glasby, J. and Littlechild, R. (2016) Direct payments and personal budgets. 3rd edn. Bristol: Policy Press.</a:t>
            </a:r>
            <a:endParaRPr lang="en-US" sz="9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91440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000"/>
          </a:p>
        </p:txBody>
      </p:sp>
      <p:sp>
        <p:nvSpPr>
          <p:cNvPr id="3" name="Text 1"/>
          <p:cNvSpPr/>
          <p:nvPr/>
        </p:nvSpPr>
        <p:spPr>
          <a:xfrm>
            <a:off x="365760" y="777240"/>
            <a:ext cx="84124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Havighurst, R.J. and Albrecht, R. (1953) Older people. New York: Longmans Green.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Kirkwood, T. (2017) Time of our lives: the science of human ageing. London: Weidenfeld and Nicolson.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Lemon, B.W., Bengtson, V.L. and Peterson, J.A. (1972) 'An exploration of the activity theory of aging', Journal of Gerontology, 27(4), pp. 511–523.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Government Association (2023) Adult social care funding gap. London: LGA.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Mort, M., Roberts, C., Pols, J., Domenech, M. and Moser, I. (2015) 'Ethical implications of home telecare', Health Expectations, 18(3), pp. 438–449.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(2016) Airedale NHS Foundation Trust: technology enabled care services. Leeds: NHS England.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(2022) Healthy ageing framework. London: NHS England.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(2022) Internet access – households and individuals: 2022. Newport: ONS.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(2023) Estimates of the population for the UK, mid-2022. Newport: ONS.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for Care (2023) The state of the adult social care sector and workforce in England. Leeds: Skills for Care.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Townsend, P. (1981) 'The structured dependency of the elderly', Ageing and Society, 1(1), pp. 5–28.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Victor, C.R. (2005) The social context of ageing. London: Routledge.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Organisation (2021) Ageing and health: fact sheet. Geneva: WHO.</a:t>
            </a:r>
            <a:endParaRPr lang="en-US"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4" ma:contentTypeDescription="Create a new document." ma:contentTypeScope="" ma:versionID="adec2a941c6adc309e22838508b805aa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dab2735d144fb899cf05a61aaca95877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72C2EF-56E2-418C-A3E1-C5642F7908F4}">
  <ds:schemaRefs>
    <ds:schemaRef ds:uri="94f14c45-4680-4fdb-90a1-beddc8a22c58"/>
    <ds:schemaRef ds:uri="a653a6be-78ee-4b80-ae82-fa43b26269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FE8C498-26E0-48D1-B359-FCD2D3AA6325}">
  <ds:schemaRefs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purl.org/dc/elements/1.1/"/>
    <ds:schemaRef ds:uri="94f14c45-4680-4fdb-90a1-beddc8a22c58"/>
    <ds:schemaRef ds:uri="http://purl.org/dc/dcmitype/"/>
    <ds:schemaRef ds:uri="a653a6be-78ee-4b80-ae82-fa43b262699b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48F573A-990B-4738-B168-592E451F9BA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2054</Words>
  <Application>Microsoft Office PowerPoint</Application>
  <PresentationFormat>On-screen Show (16:9)</PresentationFormat>
  <Paragraphs>177</Paragraphs>
  <Slides>15</Slides>
  <Notes>15</Notes>
  <HiddenSlides>0</HiddenSlides>
  <MMClips>13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BMHP6027 Component 1 – Version A</dc:title>
  <dc:subject>PptxGenJS Presentation</dc:subject>
  <dc:creator>PptxGenJS</dc:creator>
  <cp:lastModifiedBy>Somreena Jabeen (2318965)</cp:lastModifiedBy>
  <cp:revision>85</cp:revision>
  <dcterms:created xsi:type="dcterms:W3CDTF">2026-06-12T18:51:23Z</dcterms:created>
  <dcterms:modified xsi:type="dcterms:W3CDTF">2026-06-22T21:40:30Z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