
<file path=[Content_Types].xml><?xml version="1.0" encoding="utf-8"?>
<Types xmlns="http://schemas.openxmlformats.org/package/2006/content-types">
  <Default Extension="bmp" ContentType="image/bmp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90" r:id="rId34"/>
    <p:sldId id="293" r:id="rId35"/>
    <p:sldId id="295" r:id="rId36"/>
    <p:sldId id="296" r:id="rId37"/>
    <p:sldId id="297" r:id="rId38"/>
    <p:sldId id="298" r:id="rId39"/>
    <p:sldId id="299" r:id="rId40"/>
    <p:sldId id="300" r:id="rId41"/>
    <p:sldId id="301" r:id="rId42"/>
  </p:sldIdLst>
  <p:sldSz cx="9144000" cy="6858000" type="screen4x3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1pPr>
    <a:lvl2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2pPr>
    <a:lvl3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3pPr>
    <a:lvl4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4pPr>
    <a:lvl5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0DEEF"/>
          </a:solidFill>
        </a:fill>
      </a:tcStyle>
    </a:wholeTbl>
    <a:band2H>
      <a:tcTxStyle/>
      <a:tcStyle>
        <a:tcBdr/>
        <a:fill>
          <a:solidFill>
            <a:srgbClr val="E9EFF7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0E0E0"/>
          </a:solidFill>
        </a:fill>
      </a:tcStyle>
    </a:wholeTbl>
    <a:band2H>
      <a:tcTxStyle/>
      <a:tcStyle>
        <a:tcBdr/>
        <a:fill>
          <a:solidFill>
            <a:srgbClr val="F0F0F0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4E2CE"/>
          </a:solidFill>
        </a:fill>
      </a:tcStyle>
    </a:wholeTbl>
    <a:band2H>
      <a:tcTxStyle/>
      <a:tcStyle>
        <a:tcBdr/>
        <a:fill>
          <a:solidFill>
            <a:srgbClr val="EBF1E8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8" d="100"/>
          <a:sy n="88" d="100"/>
        </p:scale>
        <p:origin x="885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0" d="100"/>
          <a:sy n="70" d="100"/>
        </p:scale>
        <p:origin x="2547" y="5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Shape 124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25" name="Shape 125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Shape 127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28" name="Shape 128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defRPr sz="80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79059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80" name="Shape 180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7200">
                <a:latin typeface="Comic Sans MS"/>
                <a:ea typeface="Comic Sans MS"/>
                <a:cs typeface="Comic Sans MS"/>
                <a:sym typeface="Comic Sans MS"/>
              </a:defRPr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Shape 184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85" name="Shape 185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6000"/>
            </a:pPr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Shape 190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91" name="Shape 191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defRPr sz="7200"/>
            </a:lvl1pPr>
          </a:lstStyle>
          <a:p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Shape 200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01" name="Shape 201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defRPr sz="72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Shape 224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25" name="Shape 225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defRPr sz="72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endParaRPr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" name="Shape 344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45" name="Shape 345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" name="Shape 348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49" name="Shape 349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7200">
                <a:latin typeface="Comic Sans MS"/>
                <a:ea typeface="Comic Sans MS"/>
                <a:cs typeface="Comic Sans MS"/>
                <a:sym typeface="Comic Sans MS"/>
              </a:defRPr>
            </a:pPr>
            <a:endParaRPr b="1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0" name="Shape 360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61" name="Shape 361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7" descr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12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294581" y="6232199"/>
            <a:ext cx="258621" cy="248302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4" name="Body Level One…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Title Text"/>
          <p:cNvSpPr txBox="1">
            <a:spLocks noGrp="1"/>
          </p:cNvSpPr>
          <p:nvPr>
            <p:ph type="title"/>
          </p:nvPr>
        </p:nvSpPr>
        <p:spPr>
          <a:xfrm>
            <a:off x="629841" y="365125"/>
            <a:ext cx="7886701" cy="1325564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3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29841" y="1681163"/>
            <a:ext cx="3868343" cy="823915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sz="2400" b="1"/>
            </a:lvl1pPr>
            <a:lvl2pPr marL="0" indent="0">
              <a:buSzTx/>
              <a:buFontTx/>
              <a:buNone/>
              <a:defRPr sz="2400" b="1"/>
            </a:lvl2pPr>
            <a:lvl3pPr marL="0" indent="0">
              <a:buSzTx/>
              <a:buFontTx/>
              <a:buNone/>
              <a:defRPr sz="2400" b="1"/>
            </a:lvl3pPr>
            <a:lvl4pPr marL="0" indent="0">
              <a:buSzTx/>
              <a:buFontTx/>
              <a:buNone/>
              <a:defRPr sz="2400" b="1"/>
            </a:lvl4pPr>
            <a:lvl5pPr marL="0" indent="0">
              <a:buSzTx/>
              <a:buFontTx/>
              <a:buNone/>
              <a:defRPr sz="24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4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4629148" y="1681163"/>
            <a:ext cx="3887395" cy="823914"/>
          </a:xfrm>
          <a:prstGeom prst="rect">
            <a:avLst/>
          </a:prstGeom>
        </p:spPr>
        <p:txBody>
          <a:bodyPr anchor="b"/>
          <a:lstStyle/>
          <a:p>
            <a:endParaRPr/>
          </a:p>
        </p:txBody>
      </p:sp>
      <p:sp>
        <p:nvSpPr>
          <p:cNvPr id="4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Title Text"/>
          <p:cNvSpPr txBox="1"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t>Title Text</a:t>
            </a:r>
          </a:p>
        </p:txBody>
      </p:sp>
      <p:sp>
        <p:nvSpPr>
          <p:cNvPr id="68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3887391" y="987425"/>
            <a:ext cx="4629152" cy="4873627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9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629838" y="2057400"/>
            <a:ext cx="2949183" cy="3811588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7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Title Text"/>
          <p:cNvSpPr txBox="1"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t>Title Text</a:t>
            </a:r>
          </a:p>
        </p:txBody>
      </p:sp>
      <p:sp>
        <p:nvSpPr>
          <p:cNvPr id="78" name="Picture Placeholder 2"/>
          <p:cNvSpPr>
            <a:spLocks noGrp="1"/>
          </p:cNvSpPr>
          <p:nvPr>
            <p:ph type="pic" sz="half" idx="21"/>
          </p:nvPr>
        </p:nvSpPr>
        <p:spPr>
          <a:xfrm>
            <a:off x="3887391" y="987425"/>
            <a:ext cx="4629152" cy="4873627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79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29841" y="2057400"/>
            <a:ext cx="2949178" cy="38115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0">
              <a:buSzTx/>
              <a:buFontTx/>
              <a:buNone/>
              <a:defRPr sz="1600"/>
            </a:lvl2pPr>
            <a:lvl3pPr marL="0" indent="0">
              <a:buSzTx/>
              <a:buFontTx/>
              <a:buNone/>
              <a:defRPr sz="1600"/>
            </a:lvl3pPr>
            <a:lvl4pPr marL="0" indent="0">
              <a:buSzTx/>
              <a:buFontTx/>
              <a:buNone/>
              <a:defRPr sz="1600"/>
            </a:lvl4pPr>
            <a:lvl5pPr marL="0" indent="0">
              <a:buSzTx/>
              <a:buFontTx/>
              <a:buNone/>
              <a:defRPr sz="16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Title Text"/>
          <p:cNvSpPr txBox="1"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t>Title Text</a:t>
            </a:r>
          </a:p>
        </p:txBody>
      </p:sp>
      <p:sp>
        <p:nvSpPr>
          <p:cNvPr id="88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3887391" y="987425"/>
            <a:ext cx="4629151" cy="4873626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62000" indent="-304800">
              <a:defRPr sz="3200"/>
            </a:lvl2pPr>
            <a:lvl3pPr marL="1341117" indent="-426717">
              <a:defRPr sz="3200"/>
            </a:lvl3pPr>
            <a:lvl4pPr marL="1940560" indent="-568960">
              <a:defRPr sz="3200"/>
            </a:lvl4pPr>
            <a:lvl5pPr marL="2397760" indent="-568960"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9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629840" y="2057400"/>
            <a:ext cx="2949180" cy="3811588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FontTx/>
              <a:buNone/>
              <a:defRPr sz="1600"/>
            </a:pPr>
            <a:endParaRPr/>
          </a:p>
        </p:txBody>
      </p:sp>
      <p:sp>
        <p:nvSpPr>
          <p:cNvPr id="9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98" name="Body Level One…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07" name="Body Level One…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Title Text"/>
          <p:cNvSpPr txBox="1">
            <a:spLocks noGrp="1"/>
          </p:cNvSpPr>
          <p:nvPr>
            <p:ph type="title"/>
          </p:nvPr>
        </p:nvSpPr>
        <p:spPr>
          <a:xfrm>
            <a:off x="629841" y="365125"/>
            <a:ext cx="7886701" cy="1325564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16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29841" y="1681163"/>
            <a:ext cx="3868341" cy="823913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sz="2400" b="1"/>
            </a:lvl1pPr>
            <a:lvl2pPr marL="0" indent="457200">
              <a:buSzTx/>
              <a:buFontTx/>
              <a:buNone/>
              <a:defRPr sz="2400" b="1"/>
            </a:lvl2pPr>
            <a:lvl3pPr marL="0" indent="914400">
              <a:buSzTx/>
              <a:buFontTx/>
              <a:buNone/>
              <a:defRPr sz="2400" b="1"/>
            </a:lvl3pPr>
            <a:lvl4pPr marL="0" indent="1371600">
              <a:buSzTx/>
              <a:buFontTx/>
              <a:buNone/>
              <a:defRPr sz="2400" b="1"/>
            </a:lvl4pPr>
            <a:lvl5pPr marL="0" indent="1828800">
              <a:buSzTx/>
              <a:buFontTx/>
              <a:buNone/>
              <a:defRPr sz="24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7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4629150" y="1681163"/>
            <a:ext cx="3887392" cy="823913"/>
          </a:xfrm>
          <a:prstGeom prst="rect">
            <a:avLst/>
          </a:prstGeom>
        </p:spPr>
        <p:txBody>
          <a:bodyPr anchor="b"/>
          <a:lstStyle/>
          <a:p>
            <a:pPr marL="0" indent="0">
              <a:buSzTx/>
              <a:buFontTx/>
              <a:buNone/>
              <a:defRPr sz="2400" b="1"/>
            </a:pPr>
            <a:endParaRPr/>
          </a:p>
        </p:txBody>
      </p:sp>
      <p:sp>
        <p:nvSpPr>
          <p:cNvPr id="11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628650" y="365125"/>
            <a:ext cx="7886700" cy="132556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628650" y="1825625"/>
            <a:ext cx="3886200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256731" y="6414763"/>
            <a:ext cx="258620" cy="248302"/>
          </a:xfrm>
          <a:prstGeom prst="rect">
            <a:avLst/>
          </a:prstGeom>
          <a:ln w="12700">
            <a:miter lim="400000"/>
          </a:ln>
        </p:spPr>
        <p:txBody>
          <a:bodyPr wrap="none" lIns="45718" tIns="45718" rIns="45718" bIns="45718" anchor="ctr">
            <a:spAutoFit/>
          </a:bodyPr>
          <a:lstStyle>
            <a:lvl1pPr algn="r">
              <a:defRPr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transition spd="med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2pPr>
      <a:lvl3pPr marL="1234438" marR="0" indent="-320038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bmp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ebenglish.se/no-bullying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hyperlink" Target="https://creativecommons.org/licenses/by-sa/3.0/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_SS45EkNdY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hyperlink" Target="https://creativecommons.org/licenses/by-nc/3.0/" TargetMode="External"/><Relationship Id="rId4" Type="http://schemas.openxmlformats.org/officeDocument/2006/relationships/hyperlink" Target="https://www.freepngimg.com/png/27087-speaking-clipart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jpeg"/><Relationship Id="rId7" Type="http://schemas.openxmlformats.org/officeDocument/2006/relationships/image" Target="../media/image3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jpe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13" Type="http://schemas.openxmlformats.org/officeDocument/2006/relationships/image" Target="../media/image47.pn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12" Type="http://schemas.openxmlformats.org/officeDocument/2006/relationships/image" Target="../media/image46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40.jpeg"/><Relationship Id="rId11" Type="http://schemas.openxmlformats.org/officeDocument/2006/relationships/image" Target="../media/image45.png"/><Relationship Id="rId5" Type="http://schemas.openxmlformats.org/officeDocument/2006/relationships/image" Target="../media/image39.jpeg"/><Relationship Id="rId15" Type="http://schemas.openxmlformats.org/officeDocument/2006/relationships/image" Target="../media/image48.png"/><Relationship Id="rId10" Type="http://schemas.openxmlformats.org/officeDocument/2006/relationships/image" Target="../media/image44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Relationship Id="rId14" Type="http://schemas.openxmlformats.org/officeDocument/2006/relationships/hyperlink" Target="http://ppt/slides/World%20Religions%20Record%20Sheet.docx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9.gif"/><Relationship Id="rId1" Type="http://schemas.openxmlformats.org/officeDocument/2006/relationships/slideLayout" Target="../slideLayouts/slideLayout1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Title 1"/>
          <p:cNvSpPr txBox="1">
            <a:spLocks noGrp="1"/>
          </p:cNvSpPr>
          <p:nvPr>
            <p:ph type="title"/>
          </p:nvPr>
        </p:nvSpPr>
        <p:spPr>
          <a:xfrm>
            <a:off x="628650" y="365125"/>
            <a:ext cx="7886700" cy="1325564"/>
          </a:xfrm>
          <a:prstGeom prst="rect">
            <a:avLst/>
          </a:prstGeom>
        </p:spPr>
        <p:txBody>
          <a:bodyPr/>
          <a:lstStyle>
            <a:lvl1pPr>
              <a:defRPr b="1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ECAD4013</a:t>
            </a:r>
          </a:p>
        </p:txBody>
      </p:sp>
      <p:sp>
        <p:nvSpPr>
          <p:cNvPr id="131" name="Rectangle 2"/>
          <p:cNvSpPr txBox="1"/>
          <p:nvPr/>
        </p:nvSpPr>
        <p:spPr>
          <a:xfrm>
            <a:off x="83901" y="3676920"/>
            <a:ext cx="8967104" cy="1513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algn="ctr">
              <a:defRPr sz="4000" b="1">
                <a:ln w="12700" cap="flat">
                  <a:solidFill>
                    <a:schemeClr val="accent1"/>
                  </a:solidFill>
                  <a:prstDash val="solid"/>
                  <a:round/>
                </a:ln>
                <a:effectLst>
                  <a:outerShdw dist="38100" dir="2640000" rotWithShape="0">
                    <a:schemeClr val="accent1"/>
                  </a:outerShdw>
                </a:effectLst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Learners, Schools and Communities:</a:t>
            </a:r>
            <a:endParaRPr>
              <a:latin typeface="+mn-lt"/>
              <a:ea typeface="+mn-ea"/>
              <a:cs typeface="+mn-cs"/>
              <a:sym typeface="Calibri"/>
            </a:endParaRPr>
          </a:p>
          <a:p>
            <a:pPr algn="ctr">
              <a:defRPr sz="4000" b="1">
                <a:ln w="12700" cap="flat">
                  <a:solidFill>
                    <a:schemeClr val="accent1"/>
                  </a:solidFill>
                  <a:prstDash val="solid"/>
                  <a:round/>
                </a:ln>
                <a:effectLst>
                  <a:outerShdw dist="38100" dir="2640000" rotWithShape="0">
                    <a:schemeClr val="accent1"/>
                  </a:outerShdw>
                </a:effectLst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where am I teaching?</a:t>
            </a:r>
          </a:p>
        </p:txBody>
      </p:sp>
      <p:sp>
        <p:nvSpPr>
          <p:cNvPr id="132" name="Rectangle 3"/>
          <p:cNvSpPr txBox="1"/>
          <p:nvPr/>
        </p:nvSpPr>
        <p:spPr>
          <a:xfrm>
            <a:off x="378043" y="1770221"/>
            <a:ext cx="8387914" cy="1513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algn="ctr">
              <a:defRPr sz="4000" b="1">
                <a:ln w="12700" cap="flat">
                  <a:solidFill>
                    <a:schemeClr val="accent1"/>
                  </a:solidFill>
                  <a:prstDash val="solid"/>
                  <a:round/>
                </a:ln>
                <a:blipFill rotWithShape="1">
                  <a:blip r:embed="rId2"/>
                  <a:srcRect/>
                  <a:tile tx="0" ty="0" sx="100000" sy="100000" flip="none" algn="tl"/>
                </a:blipFill>
                <a:effectLst>
                  <a:outerShdw dist="38100" dir="2640000" rotWithShape="0">
                    <a:schemeClr val="accent1"/>
                  </a:outerShdw>
                </a:effectLst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Dysgwyr</a:t>
            </a:r>
            <a:r>
              <a:rPr dirty="0"/>
              <a:t>, </a:t>
            </a:r>
            <a:r>
              <a:rPr dirty="0" err="1"/>
              <a:t>Ysgolion</a:t>
            </a:r>
            <a:r>
              <a:rPr dirty="0"/>
              <a:t> a </a:t>
            </a:r>
            <a:r>
              <a:rPr dirty="0" err="1"/>
              <a:t>Chymunedau</a:t>
            </a:r>
            <a:r>
              <a:rPr dirty="0"/>
              <a:t>:</a:t>
            </a:r>
            <a:endParaRPr dirty="0">
              <a:latin typeface="+mn-lt"/>
              <a:ea typeface="+mn-ea"/>
              <a:cs typeface="+mn-cs"/>
              <a:sym typeface="Calibri"/>
            </a:endParaRPr>
          </a:p>
          <a:p>
            <a:pPr algn="ctr">
              <a:defRPr sz="4000" b="1">
                <a:ln w="12700" cap="flat">
                  <a:solidFill>
                    <a:schemeClr val="accent1"/>
                  </a:solidFill>
                  <a:prstDash val="solid"/>
                  <a:round/>
                </a:ln>
                <a:blipFill rotWithShape="1">
                  <a:blip r:embed="rId2"/>
                  <a:srcRect/>
                  <a:tile tx="0" ty="0" sx="100000" sy="100000" flip="none" algn="tl"/>
                </a:blipFill>
                <a:effectLst>
                  <a:outerShdw dist="38100" dir="2640000" rotWithShape="0">
                    <a:schemeClr val="accent1"/>
                  </a:outerShdw>
                </a:effectLst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ble</a:t>
            </a:r>
            <a:r>
              <a:rPr dirty="0"/>
              <a:t> </a:t>
            </a:r>
            <a:r>
              <a:rPr dirty="0" err="1"/>
              <a:t>ydw</a:t>
            </a:r>
            <a:r>
              <a:rPr dirty="0"/>
              <a:t> </a:t>
            </a:r>
            <a:r>
              <a:rPr dirty="0" err="1"/>
              <a:t>i’n</a:t>
            </a:r>
            <a:r>
              <a:rPr dirty="0"/>
              <a:t> </a:t>
            </a:r>
            <a:r>
              <a:rPr dirty="0" err="1"/>
              <a:t>addysgu</a:t>
            </a:r>
            <a:r>
              <a:rPr dirty="0"/>
              <a:t>?</a:t>
            </a:r>
          </a:p>
        </p:txBody>
      </p:sp>
      <p:pic>
        <p:nvPicPr>
          <p:cNvPr id="133" name="Picture 2" descr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6616" y="208799"/>
            <a:ext cx="2850159" cy="164471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TextBox 5"/>
          <p:cNvSpPr txBox="1"/>
          <p:nvPr/>
        </p:nvSpPr>
        <p:spPr>
          <a:xfrm>
            <a:off x="586908" y="860771"/>
            <a:ext cx="2820174" cy="31393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ECAD40</a:t>
            </a:r>
            <a:r>
              <a:rPr lang="en-GB" dirty="0"/>
              <a:t>13</a:t>
            </a:r>
            <a:endParaRPr dirty="0">
              <a:latin typeface="+mn-lt"/>
              <a:ea typeface="+mn-ea"/>
              <a:cs typeface="+mn-cs"/>
              <a:sym typeface="Calibri"/>
            </a:endParaRPr>
          </a:p>
          <a:p>
            <a:pPr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Learners, schools and communities: where am I teaching?</a:t>
            </a:r>
            <a:endParaRPr lang="en-GB" dirty="0"/>
          </a:p>
          <a:p>
            <a:pPr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endParaRPr dirty="0">
              <a:latin typeface="+mn-lt"/>
              <a:ea typeface="+mn-ea"/>
              <a:cs typeface="+mn-cs"/>
              <a:sym typeface="Calibri"/>
            </a:endParaRPr>
          </a:p>
          <a:p>
            <a:pPr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ECAD40</a:t>
            </a:r>
            <a:r>
              <a:rPr lang="en-GB" dirty="0"/>
              <a:t>13</a:t>
            </a:r>
          </a:p>
          <a:p>
            <a:pPr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endParaRPr dirty="0">
              <a:latin typeface="+mn-lt"/>
              <a:ea typeface="+mn-ea"/>
              <a:cs typeface="+mn-cs"/>
              <a:sym typeface="Calibri"/>
            </a:endParaRPr>
          </a:p>
          <a:p>
            <a:pPr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Dysgwyr</a:t>
            </a:r>
            <a:r>
              <a:rPr dirty="0"/>
              <a:t>, </a:t>
            </a:r>
            <a:r>
              <a:rPr dirty="0" err="1"/>
              <a:t>Ysgolion</a:t>
            </a:r>
            <a:r>
              <a:rPr dirty="0"/>
              <a:t> a </a:t>
            </a:r>
            <a:r>
              <a:rPr dirty="0" err="1"/>
              <a:t>Chymunedau</a:t>
            </a:r>
            <a:r>
              <a:rPr dirty="0"/>
              <a:t>: </a:t>
            </a:r>
            <a:r>
              <a:rPr dirty="0" err="1"/>
              <a:t>ble</a:t>
            </a:r>
            <a:r>
              <a:rPr dirty="0"/>
              <a:t> </a:t>
            </a:r>
            <a:r>
              <a:rPr dirty="0" err="1"/>
              <a:t>ydwyf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addysgu</a:t>
            </a:r>
            <a:r>
              <a:rPr dirty="0"/>
              <a:t>?</a:t>
            </a:r>
            <a:br>
              <a:rPr dirty="0"/>
            </a:br>
            <a:endParaRPr dirty="0"/>
          </a:p>
        </p:txBody>
      </p:sp>
      <p:sp>
        <p:nvSpPr>
          <p:cNvPr id="136" name="TextBox 1"/>
          <p:cNvSpPr txBox="1"/>
          <p:nvPr/>
        </p:nvSpPr>
        <p:spPr>
          <a:xfrm>
            <a:off x="762191" y="3931861"/>
            <a:ext cx="3495507" cy="17543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D5</a:t>
            </a:r>
            <a:endParaRPr dirty="0">
              <a:latin typeface="+mn-lt"/>
              <a:ea typeface="+mn-ea"/>
              <a:cs typeface="+mn-cs"/>
              <a:sym typeface="Calibri"/>
            </a:endParaRPr>
          </a:p>
          <a:p>
            <a:pPr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Diverse and Inclusive Schools</a:t>
            </a:r>
            <a:endParaRPr lang="en-GB" dirty="0"/>
          </a:p>
          <a:p>
            <a:pPr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endParaRPr dirty="0">
              <a:latin typeface="+mn-lt"/>
              <a:ea typeface="+mn-ea"/>
              <a:cs typeface="+mn-cs"/>
              <a:sym typeface="Calibri"/>
            </a:endParaRPr>
          </a:p>
          <a:p>
            <a:pPr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D5</a:t>
            </a:r>
            <a:endParaRPr dirty="0">
              <a:latin typeface="+mn-lt"/>
              <a:ea typeface="+mn-ea"/>
              <a:cs typeface="+mn-cs"/>
              <a:sym typeface="Calibri"/>
            </a:endParaRPr>
          </a:p>
          <a:p>
            <a:pPr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Ysgolion</a:t>
            </a:r>
            <a:r>
              <a:rPr dirty="0"/>
              <a:t> </a:t>
            </a:r>
            <a:r>
              <a:rPr dirty="0" err="1"/>
              <a:t>Amrywiol</a:t>
            </a:r>
            <a:r>
              <a:rPr dirty="0"/>
              <a:t> a </a:t>
            </a:r>
            <a:r>
              <a:rPr dirty="0" err="1"/>
              <a:t>Chynhwysol</a:t>
            </a:r>
            <a:br>
              <a:rPr dirty="0"/>
            </a:br>
            <a:endParaRPr dirty="0"/>
          </a:p>
        </p:txBody>
      </p:sp>
      <p:pic>
        <p:nvPicPr>
          <p:cNvPr id="137" name="Picture 4" descr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2828" y="503806"/>
            <a:ext cx="4570741" cy="3428056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Title 1"/>
          <p:cNvSpPr txBox="1">
            <a:spLocks noGrp="1"/>
          </p:cNvSpPr>
          <p:nvPr>
            <p:ph type="title"/>
          </p:nvPr>
        </p:nvSpPr>
        <p:spPr>
          <a:xfrm>
            <a:off x="2468134" y="198114"/>
            <a:ext cx="4436332" cy="923021"/>
          </a:xfrm>
          <a:prstGeom prst="rect">
            <a:avLst/>
          </a:prstGeom>
          <a:solidFill>
            <a:srgbClr val="9DC3E6"/>
          </a:solidFill>
          <a:ln>
            <a:solidFill>
              <a:schemeClr val="accent1"/>
            </a:solidFill>
          </a:ln>
        </p:spPr>
        <p:txBody>
          <a:bodyPr/>
          <a:lstStyle>
            <a:lvl1pPr algn="ctr">
              <a:defRPr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Heddiw - Today</a:t>
            </a:r>
          </a:p>
        </p:txBody>
      </p:sp>
      <p:sp>
        <p:nvSpPr>
          <p:cNvPr id="140" name="Content Placeholder 2"/>
          <p:cNvSpPr txBox="1">
            <a:spLocks noGrp="1"/>
          </p:cNvSpPr>
          <p:nvPr>
            <p:ph type="body" sz="half" idx="1"/>
          </p:nvPr>
        </p:nvSpPr>
        <p:spPr>
          <a:xfrm>
            <a:off x="628650" y="1253331"/>
            <a:ext cx="3886200" cy="4351338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just" defTabSz="905255">
              <a:lnSpc>
                <a:spcPct val="96299"/>
              </a:lnSpc>
              <a:spcBef>
                <a:spcPts val="900"/>
              </a:spcBef>
              <a:buSzTx/>
              <a:buNone/>
              <a:defRPr sz="1287" u="sng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sz="1600" dirty="0" err="1"/>
              <a:t>Rhan</a:t>
            </a:r>
            <a:r>
              <a:rPr sz="1600" dirty="0"/>
              <a:t> 1: </a:t>
            </a:r>
            <a:r>
              <a:rPr sz="1600" dirty="0" err="1"/>
              <a:t>Amrywiaeth</a:t>
            </a:r>
            <a:r>
              <a:rPr sz="1600" dirty="0"/>
              <a:t> </a:t>
            </a:r>
            <a:r>
              <a:rPr sz="1600" dirty="0" err="1"/>
              <a:t>crefyddol</a:t>
            </a:r>
            <a:endParaRPr sz="1600" dirty="0"/>
          </a:p>
          <a:p>
            <a:pPr marL="254603" indent="-254603" algn="just" defTabSz="905255">
              <a:lnSpc>
                <a:spcPct val="81000"/>
              </a:lnSpc>
              <a:spcBef>
                <a:spcPts val="900"/>
              </a:spcBef>
              <a:buFont typeface="Symbol"/>
              <a:buChar char="·"/>
              <a:defRPr sz="1287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sz="1600" dirty="0" err="1"/>
              <a:t>Ffeithiau</a:t>
            </a:r>
            <a:r>
              <a:rPr sz="1600" dirty="0"/>
              <a:t> a </a:t>
            </a:r>
            <a:r>
              <a:rPr sz="1600" dirty="0" err="1"/>
              <a:t>Ffigurau</a:t>
            </a:r>
            <a:endParaRPr sz="1600" dirty="0"/>
          </a:p>
          <a:p>
            <a:pPr marL="254603" indent="-254603" algn="just" defTabSz="905255">
              <a:lnSpc>
                <a:spcPct val="81000"/>
              </a:lnSpc>
              <a:spcBef>
                <a:spcPts val="900"/>
              </a:spcBef>
              <a:buFont typeface="Symbol"/>
              <a:buChar char="·"/>
              <a:defRPr sz="1287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sz="1600" dirty="0" err="1"/>
              <a:t>Gwybodaeth</a:t>
            </a:r>
            <a:r>
              <a:rPr sz="1600" dirty="0"/>
              <a:t> </a:t>
            </a:r>
            <a:r>
              <a:rPr sz="1600" dirty="0" err="1"/>
              <a:t>benodol</a:t>
            </a:r>
            <a:r>
              <a:rPr sz="1600" dirty="0"/>
              <a:t> am </a:t>
            </a:r>
            <a:r>
              <a:rPr sz="1600" dirty="0" err="1"/>
              <a:t>brif</a:t>
            </a:r>
            <a:r>
              <a:rPr sz="1600" dirty="0"/>
              <a:t> </a:t>
            </a:r>
            <a:r>
              <a:rPr sz="1600" dirty="0" err="1"/>
              <a:t>grefyddau</a:t>
            </a:r>
            <a:r>
              <a:rPr sz="1600" dirty="0"/>
              <a:t> Cymru</a:t>
            </a:r>
          </a:p>
          <a:p>
            <a:pPr marL="254603" indent="-254603" algn="just" defTabSz="905255">
              <a:lnSpc>
                <a:spcPct val="81000"/>
              </a:lnSpc>
              <a:spcBef>
                <a:spcPts val="900"/>
              </a:spcBef>
              <a:buFont typeface="Symbol"/>
              <a:buChar char="·"/>
              <a:defRPr sz="1287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sz="1600" dirty="0" err="1"/>
              <a:t>Pethau</a:t>
            </a:r>
            <a:r>
              <a:rPr sz="1600" dirty="0"/>
              <a:t> </a:t>
            </a:r>
            <a:r>
              <a:rPr sz="1600" dirty="0" err="1"/>
              <a:t>i’w</a:t>
            </a:r>
            <a:r>
              <a:rPr sz="1600" dirty="0"/>
              <a:t> </a:t>
            </a:r>
            <a:r>
              <a:rPr sz="1600" dirty="0" err="1"/>
              <a:t>gwneud</a:t>
            </a:r>
            <a:r>
              <a:rPr sz="1600" dirty="0"/>
              <a:t> </a:t>
            </a:r>
            <a:r>
              <a:rPr sz="1600" dirty="0" err="1"/>
              <a:t>a’u</a:t>
            </a:r>
            <a:r>
              <a:rPr sz="1600" dirty="0"/>
              <a:t> </a:t>
            </a:r>
            <a:r>
              <a:rPr sz="1600" dirty="0" err="1"/>
              <a:t>hosgoi</a:t>
            </a:r>
            <a:r>
              <a:rPr sz="1600" dirty="0"/>
              <a:t> </a:t>
            </a:r>
            <a:r>
              <a:rPr sz="1600" dirty="0" err="1"/>
              <a:t>yn</a:t>
            </a:r>
            <a:r>
              <a:rPr sz="1600" dirty="0"/>
              <a:t> y </a:t>
            </a:r>
            <a:r>
              <a:rPr sz="1600" dirty="0" err="1"/>
              <a:t>dosbarth</a:t>
            </a:r>
            <a:endParaRPr sz="1600" dirty="0"/>
          </a:p>
          <a:p>
            <a:pPr marL="0" indent="0" algn="just" defTabSz="905255">
              <a:lnSpc>
                <a:spcPct val="96299"/>
              </a:lnSpc>
              <a:spcBef>
                <a:spcPts val="900"/>
              </a:spcBef>
              <a:buSzTx/>
              <a:buNone/>
              <a:defRPr sz="1287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sz="1600" dirty="0"/>
              <a:t> </a:t>
            </a:r>
          </a:p>
          <a:p>
            <a:pPr marL="0" indent="0" algn="just" defTabSz="905255">
              <a:lnSpc>
                <a:spcPct val="96299"/>
              </a:lnSpc>
              <a:spcBef>
                <a:spcPts val="900"/>
              </a:spcBef>
              <a:buSzTx/>
              <a:buNone/>
              <a:defRPr sz="1287" u="sng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sz="1600" dirty="0" err="1"/>
              <a:t>Rhan</a:t>
            </a:r>
            <a:r>
              <a:rPr sz="1600" dirty="0"/>
              <a:t> 2: </a:t>
            </a:r>
            <a:r>
              <a:rPr sz="1600" dirty="0" err="1"/>
              <a:t>Defnyddio</a:t>
            </a:r>
            <a:r>
              <a:rPr sz="1600" dirty="0"/>
              <a:t> </a:t>
            </a:r>
            <a:r>
              <a:rPr sz="1600" dirty="0" err="1"/>
              <a:t>llenyddiaeth</a:t>
            </a:r>
            <a:endParaRPr sz="1600" dirty="0"/>
          </a:p>
          <a:p>
            <a:pPr marL="254603" indent="-254603" algn="just" defTabSz="905255">
              <a:lnSpc>
                <a:spcPct val="81000"/>
              </a:lnSpc>
              <a:spcBef>
                <a:spcPts val="900"/>
              </a:spcBef>
              <a:buFont typeface="Symbol"/>
              <a:buChar char="·"/>
              <a:defRPr sz="1287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sz="1600" dirty="0" err="1"/>
              <a:t>Llyfrau</a:t>
            </a:r>
            <a:r>
              <a:rPr sz="1600" dirty="0"/>
              <a:t> </a:t>
            </a:r>
            <a:r>
              <a:rPr sz="1600" dirty="0" err="1"/>
              <a:t>sy’n</a:t>
            </a:r>
            <a:r>
              <a:rPr sz="1600" dirty="0"/>
              <a:t> </a:t>
            </a:r>
            <a:r>
              <a:rPr sz="1600" dirty="0" err="1"/>
              <a:t>herio</a:t>
            </a:r>
            <a:r>
              <a:rPr sz="1600" dirty="0"/>
              <a:t> </a:t>
            </a:r>
            <a:r>
              <a:rPr sz="1600" dirty="0" err="1"/>
              <a:t>stereoteipiau</a:t>
            </a:r>
            <a:r>
              <a:rPr sz="1600" dirty="0"/>
              <a:t> ac </a:t>
            </a:r>
            <a:r>
              <a:rPr sz="1600" dirty="0" err="1"/>
              <a:t>annog</a:t>
            </a:r>
            <a:r>
              <a:rPr sz="1600" dirty="0"/>
              <a:t> </a:t>
            </a:r>
            <a:r>
              <a:rPr sz="1600" dirty="0" err="1"/>
              <a:t>amrywiaeth</a:t>
            </a:r>
            <a:endParaRPr sz="1600" dirty="0"/>
          </a:p>
          <a:p>
            <a:pPr marL="0" indent="0" algn="just" defTabSz="905255">
              <a:lnSpc>
                <a:spcPct val="81000"/>
              </a:lnSpc>
              <a:spcBef>
                <a:spcPts val="900"/>
              </a:spcBef>
              <a:buSzTx/>
              <a:buNone/>
              <a:defRPr sz="1287">
                <a:latin typeface="Comic Sans MS"/>
                <a:ea typeface="Comic Sans MS"/>
                <a:cs typeface="Comic Sans MS"/>
                <a:sym typeface="Comic Sans MS"/>
              </a:defRPr>
            </a:pPr>
            <a:endParaRPr sz="1600" dirty="0"/>
          </a:p>
          <a:p>
            <a:pPr marL="0" indent="0" algn="just" defTabSz="905255">
              <a:lnSpc>
                <a:spcPct val="96299"/>
              </a:lnSpc>
              <a:spcBef>
                <a:spcPts val="900"/>
              </a:spcBef>
              <a:buSzTx/>
              <a:buNone/>
              <a:defRPr sz="1287" u="sng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sz="1600" dirty="0" err="1"/>
              <a:t>Rhan</a:t>
            </a:r>
            <a:r>
              <a:rPr sz="1600" dirty="0"/>
              <a:t> 3: </a:t>
            </a:r>
            <a:r>
              <a:rPr sz="1600" dirty="0" err="1"/>
              <a:t>Amrywiaeth</a:t>
            </a:r>
            <a:endParaRPr sz="1600" dirty="0"/>
          </a:p>
          <a:p>
            <a:pPr marL="254603" indent="-254603" algn="just" defTabSz="905255">
              <a:lnSpc>
                <a:spcPct val="81000"/>
              </a:lnSpc>
              <a:spcBef>
                <a:spcPts val="900"/>
              </a:spcBef>
              <a:buFont typeface="Symbol"/>
              <a:buChar char="·"/>
              <a:defRPr sz="1287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sz="1600" dirty="0" err="1"/>
              <a:t>Archwilio</a:t>
            </a:r>
            <a:r>
              <a:rPr sz="1600" dirty="0"/>
              <a:t> </a:t>
            </a:r>
            <a:r>
              <a:rPr sz="1600" dirty="0" err="1"/>
              <a:t>anghenion</a:t>
            </a:r>
            <a:r>
              <a:rPr sz="1600" dirty="0"/>
              <a:t> </a:t>
            </a:r>
            <a:r>
              <a:rPr sz="1600" dirty="0" err="1"/>
              <a:t>dysgwyr</a:t>
            </a:r>
            <a:r>
              <a:rPr sz="1600" dirty="0"/>
              <a:t> o </a:t>
            </a:r>
            <a:r>
              <a:rPr sz="1600" dirty="0" err="1"/>
              <a:t>gefndiroedd</a:t>
            </a:r>
            <a:r>
              <a:rPr sz="1600" dirty="0"/>
              <a:t> </a:t>
            </a:r>
            <a:r>
              <a:rPr sz="1600" dirty="0" err="1"/>
              <a:t>diwylliannol</a:t>
            </a:r>
            <a:r>
              <a:rPr sz="1600" dirty="0"/>
              <a:t>, </a:t>
            </a:r>
            <a:r>
              <a:rPr sz="1600" dirty="0" err="1"/>
              <a:t>ieithyddol</a:t>
            </a:r>
            <a:r>
              <a:rPr sz="1600" dirty="0"/>
              <a:t>, </a:t>
            </a:r>
            <a:r>
              <a:rPr sz="1600" dirty="0" err="1"/>
              <a:t>crefyddol</a:t>
            </a:r>
            <a:r>
              <a:rPr sz="1600" dirty="0"/>
              <a:t> a </a:t>
            </a:r>
            <a:r>
              <a:rPr sz="1600" dirty="0" err="1"/>
              <a:t>sosio-economaidd</a:t>
            </a:r>
            <a:r>
              <a:rPr sz="1600" dirty="0"/>
              <a:t> </a:t>
            </a:r>
            <a:r>
              <a:rPr sz="1600" dirty="0" err="1"/>
              <a:t>amrywiol</a:t>
            </a:r>
            <a:r>
              <a:rPr sz="1600" dirty="0"/>
              <a:t> </a:t>
            </a:r>
            <a:r>
              <a:rPr sz="1600" dirty="0" err="1"/>
              <a:t>i</a:t>
            </a:r>
            <a:r>
              <a:rPr sz="1600" dirty="0"/>
              <a:t> </a:t>
            </a:r>
            <a:r>
              <a:rPr sz="1600" dirty="0" err="1"/>
              <a:t>sicrhau</a:t>
            </a:r>
            <a:r>
              <a:rPr sz="1600" dirty="0"/>
              <a:t> </a:t>
            </a:r>
            <a:r>
              <a:rPr sz="1600" dirty="0" err="1"/>
              <a:t>tegwch</a:t>
            </a:r>
            <a:r>
              <a:rPr sz="1600" dirty="0"/>
              <a:t>, a </a:t>
            </a:r>
            <a:r>
              <a:rPr sz="1600" dirty="0" err="1"/>
              <a:t>chydnabod</a:t>
            </a:r>
            <a:r>
              <a:rPr sz="1600" dirty="0"/>
              <a:t> y gall </a:t>
            </a:r>
            <a:r>
              <a:rPr sz="1600" dirty="0" err="1"/>
              <a:t>yr</a:t>
            </a:r>
            <a:r>
              <a:rPr sz="1600" dirty="0"/>
              <a:t> </a:t>
            </a:r>
            <a:r>
              <a:rPr sz="1600" dirty="0" err="1"/>
              <a:t>anghenion</a:t>
            </a:r>
            <a:r>
              <a:rPr sz="1600" dirty="0"/>
              <a:t> </a:t>
            </a:r>
            <a:r>
              <a:rPr sz="1600" dirty="0" err="1"/>
              <a:t>hyn</a:t>
            </a:r>
            <a:r>
              <a:rPr sz="1600" dirty="0"/>
              <a:t> </a:t>
            </a:r>
            <a:r>
              <a:rPr sz="1600" dirty="0" err="1"/>
              <a:t>newid</a:t>
            </a:r>
            <a:r>
              <a:rPr sz="1600" dirty="0"/>
              <a:t> </a:t>
            </a:r>
            <a:r>
              <a:rPr sz="1600" dirty="0" err="1"/>
              <a:t>mewn</a:t>
            </a:r>
            <a:r>
              <a:rPr sz="1600" dirty="0"/>
              <a:t> </a:t>
            </a:r>
            <a:r>
              <a:rPr sz="1600" dirty="0" err="1"/>
              <a:t>poblogaeth</a:t>
            </a:r>
            <a:r>
              <a:rPr sz="1600" dirty="0"/>
              <a:t> </a:t>
            </a:r>
            <a:r>
              <a:rPr sz="1600" dirty="0" err="1"/>
              <a:t>ysgol</a:t>
            </a:r>
            <a:r>
              <a:rPr sz="1600" dirty="0"/>
              <a:t> </a:t>
            </a:r>
            <a:r>
              <a:rPr sz="1600" dirty="0" err="1"/>
              <a:t>ddynamig</a:t>
            </a:r>
            <a:endParaRPr sz="1600" dirty="0"/>
          </a:p>
        </p:txBody>
      </p:sp>
      <p:sp>
        <p:nvSpPr>
          <p:cNvPr id="141" name="Content Placeholder 3"/>
          <p:cNvSpPr txBox="1"/>
          <p:nvPr/>
        </p:nvSpPr>
        <p:spPr>
          <a:xfrm>
            <a:off x="4686300" y="1253331"/>
            <a:ext cx="3886200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normAutofit/>
          </a:bodyPr>
          <a:lstStyle/>
          <a:p>
            <a:pPr algn="just">
              <a:lnSpc>
                <a:spcPct val="96299"/>
              </a:lnSpc>
              <a:spcBef>
                <a:spcPts val="1000"/>
              </a:spcBef>
              <a:defRPr sz="1300" u="sng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sz="1600" dirty="0"/>
              <a:t>Part 1: Diversity</a:t>
            </a:r>
          </a:p>
          <a:p>
            <a:pPr marL="257175" indent="-257175" algn="just">
              <a:lnSpc>
                <a:spcPct val="81000"/>
              </a:lnSpc>
              <a:spcBef>
                <a:spcPts val="1000"/>
              </a:spcBef>
              <a:buSzPct val="100000"/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sz="1600" dirty="0"/>
              <a:t>Explore the needs of learners from diverse cultural, linguistic, religious, and socio-economic backgrounds to ensure equity, and show an appreciation that these needs may change in a dynamic school population</a:t>
            </a:r>
            <a:endParaRPr sz="1600" dirty="0">
              <a:latin typeface="+mn-lt"/>
              <a:ea typeface="+mn-ea"/>
              <a:cs typeface="+mn-cs"/>
              <a:sym typeface="Calibri"/>
            </a:endParaRPr>
          </a:p>
          <a:p>
            <a:pPr algn="just">
              <a:lnSpc>
                <a:spcPct val="96299"/>
              </a:lnSpc>
              <a:spcBef>
                <a:spcPts val="1000"/>
              </a:spcBef>
              <a:defRPr sz="1300" u="sng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sz="1600" dirty="0"/>
              <a:t>Part 2: Using literature</a:t>
            </a:r>
          </a:p>
          <a:p>
            <a:pPr marL="257175" indent="-257175" algn="just">
              <a:lnSpc>
                <a:spcPct val="81000"/>
              </a:lnSpc>
              <a:spcBef>
                <a:spcPts val="1000"/>
              </a:spcBef>
              <a:buSzPct val="100000"/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sz="1600" dirty="0"/>
              <a:t>Books that challenge stereotypes and encourage diversity</a:t>
            </a:r>
          </a:p>
          <a:p>
            <a:pPr algn="just">
              <a:lnSpc>
                <a:spcPct val="96299"/>
              </a:lnSpc>
              <a:spcBef>
                <a:spcPts val="1000"/>
              </a:spcBef>
              <a:defRPr sz="1300" u="sng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sz="1600" dirty="0"/>
              <a:t>Part 3: Religious diversity</a:t>
            </a:r>
          </a:p>
          <a:p>
            <a:pPr marL="257175" indent="-257175" algn="just">
              <a:lnSpc>
                <a:spcPct val="81000"/>
              </a:lnSpc>
              <a:spcBef>
                <a:spcPts val="1000"/>
              </a:spcBef>
              <a:buSzPct val="100000"/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sz="1600" dirty="0"/>
              <a:t>Facts and figures</a:t>
            </a:r>
          </a:p>
          <a:p>
            <a:pPr marL="257175" indent="-257175" algn="just">
              <a:lnSpc>
                <a:spcPct val="81000"/>
              </a:lnSpc>
              <a:spcBef>
                <a:spcPts val="1000"/>
              </a:spcBef>
              <a:buSzPct val="100000"/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sz="1600" dirty="0"/>
              <a:t>Specific knowledge about the main religions in Wales</a:t>
            </a:r>
          </a:p>
          <a:p>
            <a:pPr marL="257175" indent="-257175" algn="just">
              <a:lnSpc>
                <a:spcPct val="81000"/>
              </a:lnSpc>
              <a:spcBef>
                <a:spcPts val="1000"/>
              </a:spcBef>
              <a:buSzPct val="100000"/>
              <a:buFont typeface="Symbol"/>
              <a:buChar char="·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sz="1600" dirty="0"/>
              <a:t>Classroom dos and don’ts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TextBox 2"/>
          <p:cNvSpPr txBox="1"/>
          <p:nvPr/>
        </p:nvSpPr>
        <p:spPr>
          <a:xfrm>
            <a:off x="1523119" y="537749"/>
            <a:ext cx="6241123" cy="3190237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44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dirty="0"/>
              <a:t>Mae Cymru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genedl</a:t>
            </a:r>
            <a:r>
              <a:rPr dirty="0"/>
              <a:t> </a:t>
            </a:r>
            <a:r>
              <a:rPr dirty="0" err="1"/>
              <a:t>amrywiol</a:t>
            </a:r>
            <a:r>
              <a:rPr dirty="0"/>
              <a:t>. </a:t>
            </a:r>
            <a:r>
              <a:rPr dirty="0" err="1"/>
              <a:t>Ym</a:t>
            </a:r>
            <a:r>
              <a:rPr dirty="0"/>
              <a:t> </a:t>
            </a:r>
            <a:r>
              <a:rPr dirty="0" err="1"/>
              <a:t>mha</a:t>
            </a:r>
            <a:r>
              <a:rPr dirty="0"/>
              <a:t> </a:t>
            </a:r>
            <a:r>
              <a:rPr dirty="0" err="1"/>
              <a:t>ffyrdd</a:t>
            </a:r>
            <a:r>
              <a:rPr dirty="0"/>
              <a:t> y </a:t>
            </a:r>
            <a:r>
              <a:rPr dirty="0" err="1"/>
              <a:t>mae’n</a:t>
            </a:r>
            <a:r>
              <a:rPr dirty="0"/>
              <a:t> </a:t>
            </a:r>
            <a:r>
              <a:rPr dirty="0" err="1"/>
              <a:t>amrywiol</a:t>
            </a:r>
            <a:r>
              <a:rPr dirty="0"/>
              <a:t>?</a:t>
            </a:r>
          </a:p>
        </p:txBody>
      </p:sp>
      <p:pic>
        <p:nvPicPr>
          <p:cNvPr id="144" name="Picture 4" descr="Picture 4"/>
          <p:cNvPicPr>
            <a:picLocks noChangeAspect="1"/>
          </p:cNvPicPr>
          <p:nvPr/>
        </p:nvPicPr>
        <p:blipFill>
          <a:blip r:embed="rId2"/>
          <a:srcRect b="8264"/>
          <a:stretch>
            <a:fillRect/>
          </a:stretch>
        </p:blipFill>
        <p:spPr>
          <a:xfrm>
            <a:off x="3719176" y="3646308"/>
            <a:ext cx="1846737" cy="169696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TextBox 2"/>
          <p:cNvSpPr txBox="1"/>
          <p:nvPr/>
        </p:nvSpPr>
        <p:spPr>
          <a:xfrm>
            <a:off x="3181907" y="1559279"/>
            <a:ext cx="3709078" cy="16408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44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Cenedl Amrywiol.</a:t>
            </a:r>
          </a:p>
        </p:txBody>
      </p:sp>
      <p:sp>
        <p:nvSpPr>
          <p:cNvPr id="147" name="TextBox 1"/>
          <p:cNvSpPr txBox="1"/>
          <p:nvPr/>
        </p:nvSpPr>
        <p:spPr>
          <a:xfrm>
            <a:off x="269501" y="2420410"/>
            <a:ext cx="2530825" cy="726437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36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diwylliant</a:t>
            </a:r>
          </a:p>
        </p:txBody>
      </p:sp>
      <p:sp>
        <p:nvSpPr>
          <p:cNvPr id="148" name="TextBox 7"/>
          <p:cNvSpPr txBox="1"/>
          <p:nvPr/>
        </p:nvSpPr>
        <p:spPr>
          <a:xfrm>
            <a:off x="1040652" y="5298721"/>
            <a:ext cx="3399187" cy="978725"/>
          </a:xfrm>
          <a:prstGeom prst="rect">
            <a:avLst/>
          </a:prstGeom>
          <a:noFill/>
          <a:ln>
            <a:solidFill>
              <a:srgbClr val="3F6EC3"/>
            </a:solidFill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lnSpc>
                <a:spcPct val="90000"/>
              </a:lnSpc>
              <a:defRPr sz="32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r>
              <a:rPr dirty="0" err="1">
                <a:latin typeface="Comic Sans MS" panose="030F0702030302020204" pitchFamily="66" charset="0"/>
              </a:rPr>
              <a:t>gallu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gwybyddol</a:t>
            </a:r>
            <a:r>
              <a:rPr dirty="0">
                <a:latin typeface="Comic Sans MS" panose="030F0702030302020204" pitchFamily="66" charset="0"/>
              </a:rPr>
              <a:t> / </a:t>
            </a:r>
            <a:r>
              <a:rPr dirty="0" err="1">
                <a:latin typeface="Comic Sans MS" panose="030F0702030302020204" pitchFamily="66" charset="0"/>
              </a:rPr>
              <a:t>corfforol</a:t>
            </a:r>
            <a:endParaRPr dirty="0">
              <a:latin typeface="Comic Sans MS" panose="030F0702030302020204" pitchFamily="66" charset="0"/>
            </a:endParaRPr>
          </a:p>
        </p:txBody>
      </p:sp>
      <p:sp>
        <p:nvSpPr>
          <p:cNvPr id="149" name="TextBox 8"/>
          <p:cNvSpPr txBox="1"/>
          <p:nvPr/>
        </p:nvSpPr>
        <p:spPr>
          <a:xfrm>
            <a:off x="1263078" y="1132061"/>
            <a:ext cx="1979874" cy="726437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36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iaith</a:t>
            </a:r>
          </a:p>
        </p:txBody>
      </p:sp>
      <p:sp>
        <p:nvSpPr>
          <p:cNvPr id="150" name="TextBox 9"/>
          <p:cNvSpPr txBox="1"/>
          <p:nvPr/>
        </p:nvSpPr>
        <p:spPr>
          <a:xfrm>
            <a:off x="6227484" y="886110"/>
            <a:ext cx="2838851" cy="726437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36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siâp y Corff</a:t>
            </a:r>
          </a:p>
        </p:txBody>
      </p:sp>
      <p:sp>
        <p:nvSpPr>
          <p:cNvPr id="151" name="TextBox 11"/>
          <p:cNvSpPr txBox="1"/>
          <p:nvPr/>
        </p:nvSpPr>
        <p:spPr>
          <a:xfrm>
            <a:off x="5769880" y="4486781"/>
            <a:ext cx="3155343" cy="1416047"/>
          </a:xfrm>
          <a:prstGeom prst="rect">
            <a:avLst/>
          </a:prstGeom>
          <a:noFill/>
          <a:ln>
            <a:solidFill>
              <a:srgbClr val="3F6EC3"/>
            </a:solidFill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lnSpc>
                <a:spcPct val="90000"/>
              </a:lnSpc>
              <a:defRPr sz="32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r>
              <a:rPr dirty="0" err="1">
                <a:latin typeface="Comic Sans MS" panose="030F0702030302020204" pitchFamily="66" charset="0"/>
              </a:rPr>
              <a:t>statws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economaidd-gymdeithasol</a:t>
            </a:r>
            <a:endParaRPr dirty="0">
              <a:latin typeface="Comic Sans MS" panose="030F0702030302020204" pitchFamily="66" charset="0"/>
            </a:endParaRPr>
          </a:p>
        </p:txBody>
      </p:sp>
      <p:sp>
        <p:nvSpPr>
          <p:cNvPr id="152" name="TextBox 12"/>
          <p:cNvSpPr txBox="1"/>
          <p:nvPr/>
        </p:nvSpPr>
        <p:spPr>
          <a:xfrm>
            <a:off x="6787104" y="2783629"/>
            <a:ext cx="1979874" cy="726437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36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rhyw</a:t>
            </a:r>
          </a:p>
        </p:txBody>
      </p:sp>
      <p:sp>
        <p:nvSpPr>
          <p:cNvPr id="153" name="TextBox 13"/>
          <p:cNvSpPr txBox="1"/>
          <p:nvPr/>
        </p:nvSpPr>
        <p:spPr>
          <a:xfrm>
            <a:off x="3020413" y="223027"/>
            <a:ext cx="2838851" cy="726437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36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dirty="0" err="1"/>
              <a:t>ethnigrwydd</a:t>
            </a:r>
            <a:endParaRPr dirty="0"/>
          </a:p>
        </p:txBody>
      </p:sp>
      <p:sp>
        <p:nvSpPr>
          <p:cNvPr id="154" name="TextBox 14"/>
          <p:cNvSpPr txBox="1"/>
          <p:nvPr/>
        </p:nvSpPr>
        <p:spPr>
          <a:xfrm>
            <a:off x="2887516" y="3510066"/>
            <a:ext cx="2329522" cy="1361437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36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dirty="0" err="1"/>
              <a:t>creodau</a:t>
            </a:r>
            <a:r>
              <a:rPr dirty="0"/>
              <a:t> / </a:t>
            </a:r>
            <a:r>
              <a:rPr dirty="0" err="1"/>
              <a:t>crefydd</a:t>
            </a:r>
            <a:endParaRPr dirty="0"/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4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4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5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6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7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2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8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8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7" grpId="2" animBg="1" advAuto="0"/>
      <p:bldP spid="148" grpId="3" animBg="1" advAuto="0"/>
      <p:bldP spid="149" grpId="1" animBg="1" advAuto="0"/>
      <p:bldP spid="150" grpId="8" animBg="1" advAuto="0"/>
      <p:bldP spid="151" grpId="6" animBg="1" advAuto="0"/>
      <p:bldP spid="152" grpId="7" animBg="1" advAuto="0"/>
      <p:bldP spid="153" grpId="4" animBg="1" advAuto="0"/>
      <p:bldP spid="154" grpId="5" animBg="1" advAuto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Title 1"/>
          <p:cNvSpPr txBox="1">
            <a:spLocks noGrp="1"/>
          </p:cNvSpPr>
          <p:nvPr>
            <p:ph type="title"/>
          </p:nvPr>
        </p:nvSpPr>
        <p:spPr>
          <a:xfrm>
            <a:off x="4413289" y="65563"/>
            <a:ext cx="4569363" cy="1325565"/>
          </a:xfrm>
          <a:prstGeom prst="rect">
            <a:avLst/>
          </a:prstGeom>
        </p:spPr>
        <p:txBody>
          <a:bodyPr/>
          <a:lstStyle>
            <a:lvl1pPr>
              <a:defRPr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dirty="0" err="1"/>
              <a:t>Croestoriad</a:t>
            </a:r>
            <a:endParaRPr dirty="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E47472E-C3D8-3DCE-FF60-D40649E65CB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91984" y="1991551"/>
            <a:ext cx="7291437" cy="392351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32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Comic Sans MS" panose="030F0702030302020204" pitchFamily="66" charset="0"/>
                <a:ea typeface="inherit"/>
              </a:rPr>
              <a:t>Mae’r cysyniad o ‘groestoriad; yn disgrifio’r ffyrdd y mae systemau anghydraddoldeb sy’n seiliedig ar ryw, hil, ethnigrwydd, cyfeiriadedd rhywiol, hunaniaeth rhywedd, anabledd, dosbarth a mathau eraill o wahaniaethu yn “croesi” i greu deinameg ac effeithiau</a:t>
            </a:r>
            <a:r>
              <a:rPr lang="cy-GB" altLang="en-US" sz="3200" dirty="0">
                <a:solidFill>
                  <a:srgbClr val="202124"/>
                </a:solidFill>
                <a:latin typeface="Comic Sans MS" panose="030F0702030302020204" pitchFamily="66" charset="0"/>
                <a:ea typeface="inherit"/>
              </a:rPr>
              <a:t> </a:t>
            </a:r>
            <a:r>
              <a:rPr kumimoji="0" lang="cy-GB" altLang="en-US" sz="32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Comic Sans MS" panose="030F0702030302020204" pitchFamily="66" charset="0"/>
                <a:ea typeface="inherit"/>
              </a:rPr>
              <a:t>unigryw.</a:t>
            </a:r>
            <a:r>
              <a:rPr kumimoji="0" lang="cy-GB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TextBox 1"/>
          <p:cNvSpPr txBox="1"/>
          <p:nvPr/>
        </p:nvSpPr>
        <p:spPr>
          <a:xfrm>
            <a:off x="2372690" y="3519251"/>
            <a:ext cx="6634572" cy="1056637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algn="ctr">
              <a:defRPr sz="54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Eich</a:t>
            </a:r>
            <a:r>
              <a:rPr dirty="0"/>
              <a:t> </a:t>
            </a:r>
            <a:r>
              <a:rPr dirty="0" err="1"/>
              <a:t>profiadau</a:t>
            </a:r>
            <a:r>
              <a:rPr dirty="0"/>
              <a:t>?</a:t>
            </a:r>
          </a:p>
        </p:txBody>
      </p:sp>
      <p:pic>
        <p:nvPicPr>
          <p:cNvPr id="160" name="Picture 2" descr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009" y="264140"/>
            <a:ext cx="3859365" cy="2849498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  <p:sp>
        <p:nvSpPr>
          <p:cNvPr id="161" name="TextBox 3"/>
          <p:cNvSpPr txBox="1"/>
          <p:nvPr/>
        </p:nvSpPr>
        <p:spPr>
          <a:xfrm>
            <a:off x="1714500" y="5538787"/>
            <a:ext cx="5715000" cy="2059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900">
                <a:latin typeface="+mn-lt"/>
                <a:ea typeface="+mn-ea"/>
                <a:cs typeface="+mn-cs"/>
                <a:sym typeface="Calibri"/>
              </a:defRPr>
            </a:pP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/>
              </a:rPr>
              <a:t>This Photo</a:t>
            </a:r>
            <a:r>
              <a:t> by Unknown Author is licensed under 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4"/>
              </a:rPr>
              <a:t>CC BY-SA</a:t>
            </a:r>
          </a:p>
        </p:txBody>
      </p:sp>
      <p:pic>
        <p:nvPicPr>
          <p:cNvPr id="162" name="Picture 6" descr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9677" y="316200"/>
            <a:ext cx="3535683" cy="2797438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TextBox 1"/>
          <p:cNvSpPr txBox="1"/>
          <p:nvPr/>
        </p:nvSpPr>
        <p:spPr>
          <a:xfrm>
            <a:off x="553685" y="156948"/>
            <a:ext cx="8308758" cy="1077214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32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feddwl</a:t>
            </a:r>
            <a:r>
              <a:rPr lang="en-GB" dirty="0"/>
              <a:t> am y </a:t>
            </a:r>
            <a:r>
              <a:rPr lang="en-GB" dirty="0" err="1"/>
              <a:t>grwpiau</a:t>
            </a:r>
            <a:r>
              <a:rPr lang="en-GB" dirty="0"/>
              <a:t> o </a:t>
            </a:r>
            <a:r>
              <a:rPr lang="en-GB" dirty="0" err="1"/>
              <a:t>ddysgwyr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lunio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polisiau</a:t>
            </a:r>
            <a:r>
              <a:rPr lang="en-GB" dirty="0"/>
              <a:t>.</a:t>
            </a:r>
            <a:endParaRPr dirty="0"/>
          </a:p>
        </p:txBody>
      </p:sp>
      <p:sp>
        <p:nvSpPr>
          <p:cNvPr id="165" name="TextBox 5"/>
          <p:cNvSpPr txBox="1"/>
          <p:nvPr/>
        </p:nvSpPr>
        <p:spPr>
          <a:xfrm>
            <a:off x="514350" y="1184173"/>
            <a:ext cx="8115300" cy="618630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 numCol="2"/>
          <a:lstStyle/>
          <a:p>
            <a:pPr marL="285750" indent="-285750"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pPr>
            <a:r>
              <a:rPr lang="en-GB" dirty="0"/>
              <a:t>Plant </a:t>
            </a:r>
            <a:r>
              <a:rPr lang="en-GB" dirty="0" err="1"/>
              <a:t>sydd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sefyllfaoedd</a:t>
            </a:r>
            <a:r>
              <a:rPr lang="en-GB" dirty="0"/>
              <a:t> </a:t>
            </a:r>
            <a:r>
              <a:rPr lang="en-GB" dirty="0" err="1"/>
              <a:t>deuluol</a:t>
            </a:r>
            <a:r>
              <a:rPr lang="en-GB" dirty="0"/>
              <a:t> </a:t>
            </a:r>
            <a:r>
              <a:rPr lang="en-GB" dirty="0" err="1"/>
              <a:t>anodd,cam-drin</a:t>
            </a:r>
            <a:r>
              <a:rPr lang="en-GB" dirty="0"/>
              <a:t> </a:t>
            </a:r>
            <a:r>
              <a:rPr lang="en-GB" dirty="0" err="1"/>
              <a:t>domestig</a:t>
            </a:r>
            <a:r>
              <a:rPr lang="en-GB" dirty="0"/>
              <a:t>,  </a:t>
            </a:r>
            <a:r>
              <a:rPr lang="en-GB" dirty="0" err="1"/>
              <a:t>trais</a:t>
            </a:r>
            <a:r>
              <a:rPr lang="en-GB" dirty="0"/>
              <a:t>, </a:t>
            </a:r>
            <a:r>
              <a:rPr lang="en-GB" dirty="0" err="1"/>
              <a:t>straen</a:t>
            </a:r>
            <a:r>
              <a:rPr lang="en-GB" dirty="0"/>
              <a:t> </a:t>
            </a:r>
            <a:r>
              <a:rPr lang="en-GB" dirty="0" err="1"/>
              <a:t>teuluol</a:t>
            </a:r>
            <a:endParaRPr dirty="0"/>
          </a:p>
          <a:p>
            <a:pPr marL="285750" indent="-285750"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pP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gydag</a:t>
            </a:r>
            <a:r>
              <a:rPr lang="en-GB" dirty="0"/>
              <a:t> ADY</a:t>
            </a:r>
            <a:endParaRPr dirty="0"/>
          </a:p>
          <a:p>
            <a:pPr marL="285750" indent="-285750"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pP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gydag</a:t>
            </a:r>
            <a:r>
              <a:rPr lang="en-GB" dirty="0"/>
              <a:t> </a:t>
            </a:r>
            <a:r>
              <a:rPr lang="en-GB" dirty="0" err="1"/>
              <a:t>anableddau</a:t>
            </a:r>
            <a:endParaRPr dirty="0"/>
          </a:p>
          <a:p>
            <a:pPr marL="285750" indent="-285750"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pPr>
            <a:r>
              <a:rPr lang="en-GB" dirty="0"/>
              <a:t>Plant o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lleiafrfiol</a:t>
            </a:r>
            <a:r>
              <a:rPr lang="en-GB" dirty="0"/>
              <a:t> </a:t>
            </a:r>
            <a:r>
              <a:rPr lang="en-GB" dirty="0" err="1"/>
              <a:t>ethnig</a:t>
            </a:r>
            <a:endParaRPr dirty="0"/>
          </a:p>
          <a:p>
            <a:pPr marL="285750" indent="-285750"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pPr>
            <a:r>
              <a:rPr lang="en-GB" dirty="0"/>
              <a:t>Plant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ceisio</a:t>
            </a:r>
            <a:r>
              <a:rPr lang="en-GB" dirty="0"/>
              <a:t> </a:t>
            </a:r>
            <a:r>
              <a:rPr lang="en-GB" dirty="0" err="1"/>
              <a:t>lloches</a:t>
            </a:r>
            <a:r>
              <a:rPr lang="en-GB" dirty="0"/>
              <a:t> a </a:t>
            </a:r>
            <a:r>
              <a:rPr lang="en-GB" dirty="0" err="1"/>
              <a:t>phlant</a:t>
            </a:r>
            <a:r>
              <a:rPr lang="en-GB" dirty="0"/>
              <a:t> </a:t>
            </a:r>
            <a:r>
              <a:rPr lang="en-GB" dirty="0" err="1"/>
              <a:t>ffoaduriaid</a:t>
            </a:r>
            <a:r>
              <a:rPr lang="en-GB" dirty="0"/>
              <a:t>.</a:t>
            </a:r>
            <a:endParaRPr dirty="0"/>
          </a:p>
          <a:p>
            <a:pPr marL="285750" indent="-285750"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pPr>
            <a:r>
              <a:rPr lang="en-GB" dirty="0"/>
              <a:t>Plant </a:t>
            </a:r>
            <a:r>
              <a:rPr lang="en-GB" dirty="0" err="1"/>
              <a:t>teithwyr</a:t>
            </a:r>
            <a:r>
              <a:rPr lang="en-GB" dirty="0"/>
              <a:t> </a:t>
            </a:r>
            <a:r>
              <a:rPr lang="en-GB" dirty="0" err="1"/>
              <a:t>sipsiwn</a:t>
            </a:r>
            <a:r>
              <a:rPr lang="en-GB" dirty="0"/>
              <a:t> a Roma</a:t>
            </a:r>
            <a:endParaRPr dirty="0"/>
          </a:p>
          <a:p>
            <a:pPr marL="285750" indent="-285750"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pPr>
            <a:r>
              <a:rPr dirty="0"/>
              <a:t>C</a:t>
            </a:r>
            <a:r>
              <a:rPr lang="en-GB" dirty="0"/>
              <a:t>plant </a:t>
            </a:r>
            <a:r>
              <a:rPr lang="en-GB" dirty="0" err="1"/>
              <a:t>gweithwyr</a:t>
            </a:r>
            <a:r>
              <a:rPr lang="en-GB" dirty="0"/>
              <a:t> </a:t>
            </a:r>
            <a:r>
              <a:rPr lang="en-GB" dirty="0" err="1"/>
              <a:t>mudol</a:t>
            </a:r>
            <a:r>
              <a:rPr lang="en-GB" dirty="0"/>
              <a:t>.</a:t>
            </a:r>
            <a:endParaRPr dirty="0"/>
          </a:p>
          <a:p>
            <a:pPr marL="285750" indent="-285750"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pPr>
            <a:r>
              <a:rPr lang="en-GB" dirty="0"/>
              <a:t>Plant MAT</a:t>
            </a:r>
            <a:endParaRPr dirty="0"/>
          </a:p>
          <a:p>
            <a:pPr marL="285750" indent="-285750"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pPr>
            <a:r>
              <a:rPr lang="en-GB" dirty="0"/>
              <a:t>Plant </a:t>
            </a:r>
            <a:r>
              <a:rPr lang="en-GB" dirty="0" err="1"/>
              <a:t>sydd</a:t>
            </a:r>
            <a:r>
              <a:rPr lang="en-GB" dirty="0"/>
              <a:t> o dan </a:t>
            </a:r>
            <a:r>
              <a:rPr lang="en-GB" dirty="0" err="1"/>
              <a:t>ofal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awdurdod</a:t>
            </a:r>
            <a:r>
              <a:rPr lang="en-GB" dirty="0"/>
              <a:t> </a:t>
            </a:r>
            <a:r>
              <a:rPr lang="en-GB" dirty="0" err="1"/>
              <a:t>lleol</a:t>
            </a:r>
            <a:r>
              <a:rPr lang="en-GB" dirty="0"/>
              <a:t>.</a:t>
            </a:r>
            <a:endParaRPr dirty="0"/>
          </a:p>
          <a:p>
            <a:pPr marL="285750" indent="-285750">
              <a:buSzPct val="100000"/>
              <a:buFont typeface="Arial" panose="020B0604020202020204" pitchFamily="34" charset="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pPr>
            <a:r>
              <a:rPr lang="en-GB" dirty="0"/>
              <a:t>Plant </a:t>
            </a:r>
            <a:r>
              <a:rPr lang="en-GB" dirty="0" err="1"/>
              <a:t>sydd</a:t>
            </a:r>
            <a:r>
              <a:rPr lang="en-GB" dirty="0"/>
              <a:t> ag </a:t>
            </a:r>
            <a:r>
              <a:rPr lang="en-GB" dirty="0" err="1"/>
              <a:t>anghenion</a:t>
            </a:r>
            <a:r>
              <a:rPr lang="en-GB" dirty="0"/>
              <a:t> iechyd</a:t>
            </a:r>
          </a:p>
          <a:p>
            <a:pPr marL="285750" indent="-285750">
              <a:buSzPct val="100000"/>
              <a:buFont typeface="Arial" panose="020B0604020202020204" pitchFamily="34" charset="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pP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yn </a:t>
            </a:r>
            <a:r>
              <a:rPr lang="en-GB" dirty="0" err="1"/>
              <a:t>disgwyl</a:t>
            </a:r>
            <a:r>
              <a:rPr lang="en-GB" dirty="0"/>
              <a:t> yn </a:t>
            </a:r>
            <a:r>
              <a:rPr lang="en-GB" dirty="0" err="1"/>
              <a:t>ifanc</a:t>
            </a:r>
            <a:endParaRPr dirty="0"/>
          </a:p>
          <a:p>
            <a:pPr marL="285750" indent="-285750"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pPr>
            <a:r>
              <a:rPr lang="en-GB" dirty="0"/>
              <a:t>Plant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troseddu</a:t>
            </a:r>
            <a:r>
              <a:rPr lang="en-GB" dirty="0"/>
              <a:t>. </a:t>
            </a:r>
            <a:endParaRPr dirty="0"/>
          </a:p>
          <a:p>
            <a:pPr marL="285750" indent="-285750"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pPr>
            <a:r>
              <a:rPr lang="en-GB" dirty="0" err="1"/>
              <a:t>Gofalwyr</a:t>
            </a:r>
            <a:r>
              <a:rPr lang="en-GB" dirty="0"/>
              <a:t> </a:t>
            </a:r>
            <a:r>
              <a:rPr lang="en-GB" dirty="0" err="1"/>
              <a:t>ifanc</a:t>
            </a:r>
            <a:endParaRPr lang="en-GB" dirty="0"/>
          </a:p>
          <a:p>
            <a:pPr marL="285750" indent="-285750"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pPr>
            <a:r>
              <a:rPr lang="en-GB" dirty="0"/>
              <a:t>Plant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lesbiaidd</a:t>
            </a:r>
            <a:r>
              <a:rPr lang="en-GB" dirty="0"/>
              <a:t>, </a:t>
            </a:r>
            <a:r>
              <a:rPr lang="en-GB" dirty="0" err="1"/>
              <a:t>hoyw</a:t>
            </a:r>
            <a:r>
              <a:rPr lang="en-GB" dirty="0"/>
              <a:t>, </a:t>
            </a:r>
            <a:r>
              <a:rPr lang="en-GB" dirty="0" err="1"/>
              <a:t>deurywiol</a:t>
            </a:r>
            <a:r>
              <a:rPr lang="en-GB" dirty="0"/>
              <a:t> a </a:t>
            </a:r>
            <a:r>
              <a:rPr lang="en-GB" dirty="0" err="1"/>
              <a:t>thrawsrywiol</a:t>
            </a:r>
            <a:r>
              <a:rPr lang="en-GB" dirty="0"/>
              <a:t>.</a:t>
            </a:r>
            <a:endParaRPr dirty="0"/>
          </a:p>
          <a:p>
            <a:pPr marL="285750" indent="-285750">
              <a:buSzPct val="100000"/>
              <a:buFont typeface="Arial" panose="020B0604020202020204" pitchFamily="34" charset="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pPr>
            <a:r>
              <a:rPr lang="en-GB" dirty="0"/>
              <a:t> Plant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gwrthod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.</a:t>
            </a:r>
            <a:endParaRPr dirty="0"/>
          </a:p>
          <a:p>
            <a:pPr marL="285750" indent="-285750"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pPr>
            <a:r>
              <a:rPr lang="en-GB" dirty="0"/>
              <a:t>Plant </a:t>
            </a:r>
            <a:r>
              <a:rPr lang="en-GB" dirty="0" err="1"/>
              <a:t>sy’n</a:t>
            </a:r>
            <a:r>
              <a:rPr lang="en-GB" dirty="0"/>
              <a:t>  </a:t>
            </a:r>
            <a:r>
              <a:rPr lang="en-GB" dirty="0" err="1"/>
              <a:t>perfformio</a:t>
            </a:r>
            <a:r>
              <a:rPr lang="en-GB" dirty="0"/>
              <a:t> </a:t>
            </a:r>
            <a:r>
              <a:rPr lang="en-GB" dirty="0" err="1"/>
              <a:t>neu’n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.</a:t>
            </a:r>
            <a:endParaRPr dirty="0"/>
          </a:p>
          <a:p>
            <a:pPr marL="285750" indent="-285750"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pPr>
            <a:endParaRPr dirty="0"/>
          </a:p>
          <a:p>
            <a:pPr marL="285750" indent="-285750"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pPr>
            <a:endParaRPr dirty="0"/>
          </a:p>
          <a:p>
            <a:pPr marL="285750" indent="-285750"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pPr>
            <a:endParaRPr dirty="0"/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2" name="Picture 5" descr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490" y="1187924"/>
            <a:ext cx="2907546" cy="2296804"/>
          </a:xfrm>
          <a:prstGeom prst="rect">
            <a:avLst/>
          </a:prstGeom>
          <a:ln w="12700">
            <a:miter lim="400000"/>
          </a:ln>
        </p:spPr>
      </p:pic>
      <p:pic>
        <p:nvPicPr>
          <p:cNvPr id="173" name="Picture 7" descr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2989" y="3187747"/>
            <a:ext cx="2862522" cy="2296806"/>
          </a:xfrm>
          <a:prstGeom prst="rect">
            <a:avLst/>
          </a:prstGeom>
          <a:ln w="12700">
            <a:miter lim="400000"/>
          </a:ln>
        </p:spPr>
      </p:pic>
      <p:sp>
        <p:nvSpPr>
          <p:cNvPr id="174" name="TextBox 10"/>
          <p:cNvSpPr txBox="1"/>
          <p:nvPr/>
        </p:nvSpPr>
        <p:spPr>
          <a:xfrm>
            <a:off x="4317469" y="1496703"/>
            <a:ext cx="2816106" cy="726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36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Amrywiaeth</a:t>
            </a:r>
          </a:p>
        </p:txBody>
      </p:sp>
      <p:sp>
        <p:nvSpPr>
          <p:cNvPr id="175" name="Straight Arrow Connector 13"/>
          <p:cNvSpPr/>
          <p:nvPr/>
        </p:nvSpPr>
        <p:spPr>
          <a:xfrm flipH="1">
            <a:off x="3498375" y="2233684"/>
            <a:ext cx="1692324" cy="191069"/>
          </a:xfrm>
          <a:prstGeom prst="line">
            <a:avLst/>
          </a:prstGeom>
          <a:ln w="57150">
            <a:solidFill>
              <a:schemeClr val="accent2"/>
            </a:solidFill>
            <a:miter/>
            <a:tailEnd type="triangle"/>
          </a:ln>
        </p:spPr>
        <p:txBody>
          <a:bodyPr lIns="45719" rIns="45719"/>
          <a:lstStyle/>
          <a:p>
            <a:pPr>
              <a:defRPr>
                <a:latin typeface="+mn-lt"/>
                <a:ea typeface="+mn-ea"/>
                <a:cs typeface="+mn-cs"/>
                <a:sym typeface="Calibri"/>
              </a:defRPr>
            </a:pPr>
            <a:endParaRPr/>
          </a:p>
        </p:txBody>
      </p:sp>
      <p:sp>
        <p:nvSpPr>
          <p:cNvPr id="176" name="TextBox 15"/>
          <p:cNvSpPr txBox="1"/>
          <p:nvPr/>
        </p:nvSpPr>
        <p:spPr>
          <a:xfrm>
            <a:off x="1656155" y="4194411"/>
            <a:ext cx="3648047" cy="726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36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Cynhwysiant</a:t>
            </a:r>
          </a:p>
        </p:txBody>
      </p:sp>
      <p:sp>
        <p:nvSpPr>
          <p:cNvPr id="177" name="Straight Arrow Connector 18"/>
          <p:cNvSpPr/>
          <p:nvPr/>
        </p:nvSpPr>
        <p:spPr>
          <a:xfrm flipV="1">
            <a:off x="3607558" y="4840742"/>
            <a:ext cx="2156347" cy="386351"/>
          </a:xfrm>
          <a:prstGeom prst="line">
            <a:avLst/>
          </a:prstGeom>
          <a:ln w="57150">
            <a:solidFill>
              <a:schemeClr val="accent1"/>
            </a:solidFill>
            <a:miter/>
            <a:tailEnd type="triangle"/>
          </a:ln>
        </p:spPr>
        <p:txBody>
          <a:bodyPr lIns="45719" rIns="45719"/>
          <a:lstStyle/>
          <a:p>
            <a:pPr>
              <a:defRPr>
                <a:latin typeface="+mn-lt"/>
                <a:ea typeface="+mn-ea"/>
                <a:cs typeface="+mn-cs"/>
                <a:sym typeface="Calibri"/>
              </a:defRPr>
            </a:pPr>
            <a:endParaRPr/>
          </a:p>
        </p:txBody>
      </p:sp>
      <p:sp>
        <p:nvSpPr>
          <p:cNvPr id="178" name="TextBox 8"/>
          <p:cNvSpPr txBox="1"/>
          <p:nvPr/>
        </p:nvSpPr>
        <p:spPr>
          <a:xfrm>
            <a:off x="368489" y="232012"/>
            <a:ext cx="8498008" cy="866140"/>
          </a:xfrm>
          <a:prstGeom prst="rect">
            <a:avLst/>
          </a:prstGeom>
          <a:solidFill>
            <a:srgbClr val="7030A0"/>
          </a:solidFill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4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Egwyddorion Addysg Gynhwysol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2" grpId="1" animBg="1" advAuto="0"/>
      <p:bldP spid="173" grpId="2" animBg="1" advAuto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2" name="Picture 2" descr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920" y="0"/>
            <a:ext cx="7958123" cy="5531026"/>
          </a:xfrm>
          <a:prstGeom prst="rect">
            <a:avLst/>
          </a:prstGeom>
          <a:ln w="12700">
            <a:miter lim="400000"/>
          </a:ln>
        </p:spPr>
      </p:pic>
      <p:pic>
        <p:nvPicPr>
          <p:cNvPr id="183" name="Ink 4" descr="Ink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2109" y="2537341"/>
            <a:ext cx="1196282" cy="114444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7" name="Picture 4" descr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91475"/>
            <a:ext cx="9144001" cy="2094527"/>
          </a:xfrm>
          <a:prstGeom prst="rect">
            <a:avLst/>
          </a:prstGeom>
          <a:ln w="12700">
            <a:miter lim="400000"/>
          </a:ln>
        </p:spPr>
      </p:pic>
      <p:pic>
        <p:nvPicPr>
          <p:cNvPr id="188" name="Picture 2" descr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7198" y="2889880"/>
            <a:ext cx="3080392" cy="2375961"/>
          </a:xfrm>
          <a:prstGeom prst="rect">
            <a:avLst/>
          </a:prstGeom>
          <a:ln w="12700">
            <a:miter lim="400000"/>
          </a:ln>
        </p:spPr>
      </p:pic>
      <p:sp>
        <p:nvSpPr>
          <p:cNvPr id="189" name="TextBox 1"/>
          <p:cNvSpPr txBox="1"/>
          <p:nvPr/>
        </p:nvSpPr>
        <p:spPr>
          <a:xfrm>
            <a:off x="1106147" y="2945805"/>
            <a:ext cx="2631883" cy="1513837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40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dirty="0" err="1"/>
              <a:t>Cwricwlwm</a:t>
            </a:r>
            <a:r>
              <a:rPr dirty="0"/>
              <a:t> </a:t>
            </a:r>
            <a:r>
              <a:rPr dirty="0" err="1"/>
              <a:t>i</a:t>
            </a:r>
            <a:r>
              <a:rPr dirty="0"/>
              <a:t> </a:t>
            </a:r>
            <a:r>
              <a:rPr dirty="0" err="1"/>
              <a:t>Gymru</a:t>
            </a:r>
            <a:endParaRPr dirty="0"/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3" name="Table 2"/>
          <p:cNvGraphicFramePr/>
          <p:nvPr>
            <p:extLst>
              <p:ext uri="{D42A27DB-BD31-4B8C-83A1-F6EECF244321}">
                <p14:modId xmlns:p14="http://schemas.microsoft.com/office/powerpoint/2010/main" val="759300777"/>
              </p:ext>
            </p:extLst>
          </p:nvPr>
        </p:nvGraphicFramePr>
        <p:xfrm>
          <a:off x="627795" y="436726"/>
          <a:ext cx="7888406" cy="4991442"/>
        </p:xfrm>
        <a:graphic>
          <a:graphicData uri="http://schemas.openxmlformats.org/drawingml/2006/table">
            <a:tbl>
              <a:tblPr firstRow="1" bandRow="1">
                <a:tableStyleId>{4C3C2611-4C71-4FC5-86AE-919BDF0F9419}</a:tableStyleId>
              </a:tblPr>
              <a:tblGrid>
                <a:gridCol w="394420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442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52614">
                <a:tc>
                  <a:txBody>
                    <a:bodyPr/>
                    <a:lstStyle/>
                    <a:p>
                      <a:pPr algn="ctr"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3600" b="1">
                          <a:solidFill>
                            <a:srgbClr val="FFFFFF"/>
                          </a:solidFill>
                          <a:latin typeface="Comic Sans MS"/>
                          <a:ea typeface="Comic Sans MS"/>
                          <a:cs typeface="Comic Sans MS"/>
                          <a:sym typeface="Comic Sans MS"/>
                        </a:rPr>
                        <a:t>Saesneg</a:t>
                      </a:r>
                    </a:p>
                  </a:txBody>
                  <a:tcPr marL="45720" marR="45720" horzOverflow="overflow"/>
                </a:tc>
                <a:tc>
                  <a:txBody>
                    <a:bodyPr/>
                    <a:lstStyle/>
                    <a:p>
                      <a:pPr algn="ctr"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3600" b="1">
                          <a:solidFill>
                            <a:srgbClr val="FFFFFF"/>
                          </a:solidFill>
                          <a:latin typeface="Comic Sans MS"/>
                          <a:ea typeface="Comic Sans MS"/>
                          <a:cs typeface="Comic Sans MS"/>
                          <a:sym typeface="Comic Sans MS"/>
                        </a:rPr>
                        <a:t>Cymraeg</a:t>
                      </a:r>
                    </a:p>
                  </a:txBody>
                  <a:tcPr marL="45720" marR="45720"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52614">
                <a:tc>
                  <a:txBody>
                    <a:bodyPr/>
                    <a:lstStyle/>
                    <a:p>
                      <a:pPr algn="ctr">
                        <a:defRPr sz="1800"/>
                      </a:pPr>
                      <a:r>
                        <a:rPr sz="3200" dirty="0">
                          <a:latin typeface="Comic Sans MS"/>
                          <a:ea typeface="Comic Sans MS"/>
                          <a:cs typeface="Comic Sans MS"/>
                          <a:sym typeface="Comic Sans MS"/>
                        </a:rPr>
                        <a:t>Exclusion</a:t>
                      </a:r>
                    </a:p>
                  </a:txBody>
                  <a:tcPr marL="45720" marR="45720" horzOverflow="overflow"/>
                </a:tc>
                <a:tc>
                  <a:txBody>
                    <a:bodyPr/>
                    <a:lstStyle/>
                    <a:p>
                      <a:pPr algn="ctr">
                        <a:defRPr sz="2800">
                          <a:latin typeface="Comic Sans MS"/>
                          <a:ea typeface="Comic Sans MS"/>
                          <a:cs typeface="Comic Sans MS"/>
                          <a:sym typeface="Comic Sans MS"/>
                        </a:defRPr>
                      </a:pPr>
                      <a:r>
                        <a:rPr dirty="0" err="1"/>
                        <a:t>Gwaharddiad</a:t>
                      </a:r>
                      <a:endParaRPr dirty="0"/>
                    </a:p>
                    <a:p>
                      <a:pPr algn="ctr">
                        <a:defRPr sz="2800">
                          <a:latin typeface="Comic Sans MS"/>
                          <a:ea typeface="Comic Sans MS"/>
                          <a:cs typeface="Comic Sans MS"/>
                          <a:sym typeface="Comic Sans MS"/>
                        </a:defRPr>
                      </a:pPr>
                      <a:r>
                        <a:rPr dirty="0" err="1"/>
                        <a:t>Dieithrio</a:t>
                      </a:r>
                      <a:r>
                        <a:rPr dirty="0"/>
                        <a:t> </a:t>
                      </a:r>
                    </a:p>
                  </a:txBody>
                  <a:tcPr marL="45720" marR="45720"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52614">
                <a:tc>
                  <a:txBody>
                    <a:bodyPr/>
                    <a:lstStyle/>
                    <a:p>
                      <a:pPr algn="ctr">
                        <a:defRPr sz="1800"/>
                      </a:pPr>
                      <a:r>
                        <a:rPr sz="3200" dirty="0">
                          <a:latin typeface="Comic Sans MS"/>
                          <a:ea typeface="Comic Sans MS"/>
                          <a:cs typeface="Comic Sans MS"/>
                          <a:sym typeface="Comic Sans MS"/>
                        </a:rPr>
                        <a:t>Segregation</a:t>
                      </a:r>
                    </a:p>
                  </a:txBody>
                  <a:tcPr marL="45720" marR="45720" horzOverflow="overflow"/>
                </a:tc>
                <a:tc>
                  <a:txBody>
                    <a:bodyPr/>
                    <a:lstStyle/>
                    <a:p>
                      <a:pPr algn="ctr">
                        <a:defRPr sz="3200">
                          <a:latin typeface="Comic Sans MS"/>
                          <a:ea typeface="Comic Sans MS"/>
                          <a:cs typeface="Comic Sans MS"/>
                          <a:sym typeface="Comic Sans MS"/>
                        </a:defRPr>
                      </a:pPr>
                      <a:r>
                        <a:rPr dirty="0" err="1"/>
                        <a:t>Gwahanu</a:t>
                      </a:r>
                      <a:r>
                        <a:rPr dirty="0"/>
                        <a:t> </a:t>
                      </a:r>
                    </a:p>
                    <a:p>
                      <a:pPr algn="ctr">
                        <a:defRPr sz="3200">
                          <a:latin typeface="Comic Sans MS"/>
                          <a:ea typeface="Comic Sans MS"/>
                          <a:cs typeface="Comic Sans MS"/>
                          <a:sym typeface="Comic Sans MS"/>
                        </a:defRPr>
                      </a:pPr>
                      <a:r>
                        <a:rPr dirty="0"/>
                        <a:t> </a:t>
                      </a:r>
                      <a:r>
                        <a:rPr dirty="0" err="1"/>
                        <a:t>Arwahanu</a:t>
                      </a:r>
                      <a:endParaRPr dirty="0"/>
                    </a:p>
                  </a:txBody>
                  <a:tcPr marL="45720" marR="45720"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52614">
                <a:tc>
                  <a:txBody>
                    <a:bodyPr/>
                    <a:lstStyle/>
                    <a:p>
                      <a:pPr algn="ctr">
                        <a:defRPr sz="1800"/>
                      </a:pPr>
                      <a:r>
                        <a:rPr sz="3200" dirty="0">
                          <a:latin typeface="Comic Sans MS"/>
                          <a:ea typeface="Comic Sans MS"/>
                          <a:cs typeface="Comic Sans MS"/>
                          <a:sym typeface="Comic Sans MS"/>
                        </a:rPr>
                        <a:t>Integration</a:t>
                      </a:r>
                    </a:p>
                  </a:txBody>
                  <a:tcPr marL="45720" marR="45720" horzOverflow="overflow"/>
                </a:tc>
                <a:tc>
                  <a:txBody>
                    <a:bodyPr/>
                    <a:lstStyle/>
                    <a:p>
                      <a:pPr algn="ctr">
                        <a:defRPr sz="3200">
                          <a:latin typeface="Comic Sans MS"/>
                          <a:ea typeface="Comic Sans MS"/>
                          <a:cs typeface="Comic Sans MS"/>
                          <a:sym typeface="Comic Sans MS"/>
                        </a:defRPr>
                      </a:pPr>
                      <a:r>
                        <a:rPr dirty="0" err="1"/>
                        <a:t>Integreiddiad</a:t>
                      </a:r>
                      <a:endParaRPr dirty="0"/>
                    </a:p>
                    <a:p>
                      <a:pPr algn="ctr">
                        <a:defRPr sz="3200">
                          <a:latin typeface="Comic Sans MS"/>
                          <a:ea typeface="Comic Sans MS"/>
                          <a:cs typeface="Comic Sans MS"/>
                          <a:sym typeface="Comic Sans MS"/>
                        </a:defRPr>
                      </a:pPr>
                      <a:r>
                        <a:rPr dirty="0" err="1"/>
                        <a:t>Intergreiddio</a:t>
                      </a:r>
                      <a:endParaRPr dirty="0"/>
                    </a:p>
                  </a:txBody>
                  <a:tcPr marL="45720" marR="45720" horzOverflow="overflow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52614">
                <a:tc>
                  <a:txBody>
                    <a:bodyPr/>
                    <a:lstStyle/>
                    <a:p>
                      <a:pPr algn="ctr">
                        <a:defRPr sz="1800"/>
                      </a:pPr>
                      <a:r>
                        <a:rPr sz="3200">
                          <a:latin typeface="Comic Sans MS"/>
                          <a:ea typeface="Comic Sans MS"/>
                          <a:cs typeface="Comic Sans MS"/>
                          <a:sym typeface="Comic Sans MS"/>
                        </a:rPr>
                        <a:t>Inclusion</a:t>
                      </a:r>
                    </a:p>
                  </a:txBody>
                  <a:tcPr marL="45720" marR="45720" horzOverflow="overflow"/>
                </a:tc>
                <a:tc>
                  <a:txBody>
                    <a:bodyPr/>
                    <a:lstStyle/>
                    <a:p>
                      <a:pPr algn="ctr">
                        <a:defRPr sz="2800">
                          <a:latin typeface="Comic Sans MS"/>
                          <a:ea typeface="Comic Sans MS"/>
                          <a:cs typeface="Comic Sans MS"/>
                          <a:sym typeface="Comic Sans MS"/>
                        </a:defRPr>
                      </a:pPr>
                      <a:r>
                        <a:rPr dirty="0" err="1"/>
                        <a:t>Cynhwysiant</a:t>
                      </a:r>
                      <a:endParaRPr dirty="0"/>
                    </a:p>
                    <a:p>
                      <a:pPr algn="ctr">
                        <a:defRPr sz="2800">
                          <a:latin typeface="Comic Sans MS"/>
                          <a:ea typeface="Comic Sans MS"/>
                          <a:cs typeface="Comic Sans MS"/>
                          <a:sym typeface="Comic Sans MS"/>
                        </a:defRPr>
                      </a:pPr>
                      <a:r>
                        <a:rPr dirty="0" err="1"/>
                        <a:t>Cynhwysiad</a:t>
                      </a:r>
                      <a:endParaRPr dirty="0"/>
                    </a:p>
                  </a:txBody>
                  <a:tcPr marL="45720" marR="45720" horzOverflow="overflow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5" name="Picture 1" descr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8935" y="1201635"/>
            <a:ext cx="7069267" cy="4946369"/>
          </a:xfrm>
          <a:prstGeom prst="rect">
            <a:avLst/>
          </a:prstGeom>
          <a:ln w="12700">
            <a:miter lim="400000"/>
          </a:ln>
        </p:spPr>
      </p:pic>
      <p:sp>
        <p:nvSpPr>
          <p:cNvPr id="196" name="TextBox 10"/>
          <p:cNvSpPr txBox="1"/>
          <p:nvPr/>
        </p:nvSpPr>
        <p:spPr>
          <a:xfrm>
            <a:off x="0" y="207791"/>
            <a:ext cx="5122251" cy="646327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8" tIns="45718" rIns="45718" bIns="45718">
            <a:spAutoFit/>
          </a:bodyPr>
          <a:lstStyle>
            <a:lvl1pPr algn="ctr">
              <a:defRPr sz="36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lang="en-GB" dirty="0" err="1"/>
              <a:t>Termau</a:t>
            </a:r>
            <a:r>
              <a:rPr lang="en-GB" dirty="0"/>
              <a:t> a </a:t>
            </a:r>
            <a:r>
              <a:rPr lang="en-GB" dirty="0" err="1"/>
              <a:t>ddefnyddir</a:t>
            </a:r>
            <a:endParaRPr dirty="0"/>
          </a:p>
        </p:txBody>
      </p: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8" name="Picture 2" descr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4445" y="834641"/>
            <a:ext cx="5773496" cy="4806435"/>
          </a:xfrm>
          <a:prstGeom prst="rect">
            <a:avLst/>
          </a:prstGeom>
          <a:ln w="12700">
            <a:miter lim="400000"/>
          </a:ln>
        </p:spPr>
      </p:pic>
      <p:sp>
        <p:nvSpPr>
          <p:cNvPr id="199" name="TextBox 1"/>
          <p:cNvSpPr txBox="1"/>
          <p:nvPr/>
        </p:nvSpPr>
        <p:spPr>
          <a:xfrm>
            <a:off x="159452" y="568655"/>
            <a:ext cx="4257645" cy="39649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sz="44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Felly, pam fod</a:t>
            </a:r>
          </a:p>
          <a:p>
            <a:pPr algn="ctr">
              <a:defRPr sz="4400">
                <a:latin typeface="Comic Sans MS"/>
                <a:ea typeface="Comic Sans MS"/>
                <a:cs typeface="Comic Sans MS"/>
                <a:sym typeface="Comic Sans MS"/>
              </a:defRPr>
            </a:pPr>
            <a:endParaRPr/>
          </a:p>
          <a:p>
            <a:pPr algn="ctr">
              <a:defRPr sz="44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angen </a:t>
            </a:r>
          </a:p>
          <a:p>
            <a:pPr>
              <a:defRPr sz="4400">
                <a:latin typeface="Comic Sans MS"/>
                <a:ea typeface="Comic Sans MS"/>
                <a:cs typeface="Comic Sans MS"/>
                <a:sym typeface="Comic Sans MS"/>
              </a:defRPr>
            </a:pPr>
            <a:endParaRPr/>
          </a:p>
          <a:p>
            <a:pPr>
              <a:defRPr sz="44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cynhwysiant?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TextBox 2"/>
          <p:cNvSpPr txBox="1"/>
          <p:nvPr/>
        </p:nvSpPr>
        <p:spPr>
          <a:xfrm>
            <a:off x="1451438" y="323723"/>
            <a:ext cx="6241124" cy="4739637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algn="ctr">
              <a:defRPr sz="4400">
                <a:latin typeface="Comic Sans MS"/>
                <a:ea typeface="Comic Sans MS"/>
                <a:cs typeface="Comic Sans MS"/>
                <a:sym typeface="Comic Sans MS"/>
              </a:defRPr>
            </a:pPr>
            <a:endParaRPr dirty="0"/>
          </a:p>
          <a:p>
            <a:pPr algn="ctr">
              <a:defRPr sz="44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Dyma</a:t>
            </a:r>
            <a:r>
              <a:rPr dirty="0"/>
              <a:t> </a:t>
            </a:r>
            <a:r>
              <a:rPr dirty="0" err="1"/>
              <a:t>ymatebion</a:t>
            </a:r>
            <a:r>
              <a:rPr dirty="0"/>
              <a:t> </a:t>
            </a:r>
            <a:r>
              <a:rPr dirty="0" err="1"/>
              <a:t>sefydliadau</a:t>
            </a:r>
            <a:r>
              <a:rPr dirty="0"/>
              <a:t> </a:t>
            </a:r>
            <a:r>
              <a:rPr dirty="0" err="1"/>
              <a:t>arbenigol</a:t>
            </a:r>
            <a:r>
              <a:rPr dirty="0"/>
              <a:t> </a:t>
            </a:r>
            <a:r>
              <a:rPr dirty="0" err="1"/>
              <a:t>ynglŷn</a:t>
            </a:r>
            <a:r>
              <a:rPr dirty="0"/>
              <a:t> ag </a:t>
            </a:r>
            <a:r>
              <a:rPr dirty="0" err="1"/>
              <a:t>ystyr</a:t>
            </a:r>
            <a:r>
              <a:rPr dirty="0"/>
              <a:t> </a:t>
            </a:r>
            <a:r>
              <a:rPr dirty="0" err="1"/>
              <a:t>cynhwysiant</a:t>
            </a:r>
            <a:r>
              <a:rPr dirty="0"/>
              <a:t> a </a:t>
            </a:r>
            <a:r>
              <a:rPr dirty="0" err="1"/>
              <a:t>phwrpas</a:t>
            </a:r>
            <a:r>
              <a:rPr dirty="0"/>
              <a:t> bod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gynhwysol</a:t>
            </a:r>
            <a:r>
              <a:rPr dirty="0"/>
              <a:t>.</a:t>
            </a: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Rectangle 1"/>
          <p:cNvSpPr txBox="1"/>
          <p:nvPr/>
        </p:nvSpPr>
        <p:spPr>
          <a:xfrm>
            <a:off x="1219427" y="1316418"/>
            <a:ext cx="6785706" cy="3456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45719" rIns="45719" anchor="ctr">
            <a:spAutoFit/>
          </a:bodyPr>
          <a:lstStyle/>
          <a:p>
            <a:pPr>
              <a:defRPr sz="2800">
                <a:solidFill>
                  <a:srgbClr val="312B3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“Yn y bôn, rydym yn credu bod addysg </a:t>
            </a:r>
          </a:p>
          <a:p>
            <a:pPr>
              <a:defRPr sz="2800">
                <a:solidFill>
                  <a:srgbClr val="312B3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gynhwysol yn ymwneud â chydnabod bod </a:t>
            </a:r>
          </a:p>
          <a:p>
            <a:pPr>
              <a:defRPr sz="2800">
                <a:solidFill>
                  <a:srgbClr val="312B3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plant yn gyfartal, a bod ganddynt hawliau </a:t>
            </a:r>
          </a:p>
          <a:p>
            <a:pPr>
              <a:defRPr sz="2800">
                <a:solidFill>
                  <a:srgbClr val="312B3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cyfartal. Dylai hyn fod yn fan cychwyn </a:t>
            </a:r>
          </a:p>
          <a:p>
            <a:pPr>
              <a:defRPr sz="2800">
                <a:solidFill>
                  <a:srgbClr val="312B3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sylfaenol ar gyfer polisi addysgol a </a:t>
            </a:r>
          </a:p>
          <a:p>
            <a:pPr>
              <a:defRPr sz="2800">
                <a:solidFill>
                  <a:srgbClr val="312B3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chymdeithasol mewn cymdeithas fodern.”</a:t>
            </a:r>
          </a:p>
          <a:p>
            <a:pPr>
              <a:defRPr sz="3200">
                <a:solidFill>
                  <a:srgbClr val="333333"/>
                </a:solidFill>
                <a:latin typeface="Arial"/>
                <a:ea typeface="Arial"/>
                <a:cs typeface="Arial"/>
                <a:sym typeface="Arial"/>
              </a:defRPr>
            </a:pPr>
            <a:endParaRPr/>
          </a:p>
          <a:p>
            <a:pPr algn="r">
              <a:defRPr sz="3200" b="1">
                <a:solidFill>
                  <a:srgbClr val="333333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(The Equity Group, 2004)</a:t>
            </a:r>
          </a:p>
        </p:txBody>
      </p:sp>
      <p:sp>
        <p:nvSpPr>
          <p:cNvPr id="206" name="TextBox 3"/>
          <p:cNvSpPr txBox="1"/>
          <p:nvPr/>
        </p:nvSpPr>
        <p:spPr>
          <a:xfrm>
            <a:off x="234514" y="175230"/>
            <a:ext cx="4480561" cy="8840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>
                <a:solidFill>
                  <a:srgbClr val="312B3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Grŵp o bobl anabl, rhieni plant anabl a chefnogwyr eraill sydd â diddordeb yw </a:t>
            </a:r>
            <a:r>
              <a:rPr b="1"/>
              <a:t>Equity Group</a:t>
            </a:r>
            <a:r>
              <a:t> yn yr Alban.</a:t>
            </a:r>
          </a:p>
        </p:txBody>
      </p:sp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Rectangle 1"/>
          <p:cNvSpPr txBox="1"/>
          <p:nvPr/>
        </p:nvSpPr>
        <p:spPr>
          <a:xfrm>
            <a:off x="335137" y="101282"/>
            <a:ext cx="7516699" cy="4549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45719" rIns="45719" anchor="ctr">
            <a:spAutoFit/>
          </a:bodyPr>
          <a:lstStyle/>
          <a:p>
            <a:pPr>
              <a:defRPr sz="2800">
                <a:solidFill>
                  <a:srgbClr val="312B39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“Proses, nid cyflwr … nid yw cynhwysiant yn </a:t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>
              <a:defRPr sz="2800">
                <a:solidFill>
                  <a:srgbClr val="312B39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gysyniad syml sydd wedi'i gyfyngu i faterion </a:t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>
              <a:defRPr sz="2800">
                <a:solidFill>
                  <a:srgbClr val="312B39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o ran lleoli.… </a:t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>
              <a:defRPr sz="2800">
                <a:solidFill>
                  <a:srgbClr val="312B39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Rhai o'r egwyddorion allweddol yw </a:t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>
              <a:defRPr sz="2800">
                <a:solidFill>
                  <a:srgbClr val="312B39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gwerthfawrogi amrywiaeth, hawliau, urddas,</a:t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>
              <a:defRPr sz="2800">
                <a:solidFill>
                  <a:srgbClr val="312B39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anghenion unigol,cynllunio, cyfrifoldeb ar y </a:t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>
              <a:defRPr sz="2800">
                <a:solidFill>
                  <a:srgbClr val="312B39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cyd, datblygiad proffesiynol, a chyfle </a:t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>
              <a:defRPr sz="2800">
                <a:solidFill>
                  <a:srgbClr val="312B39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cyfartal.“</a:t>
            </a:r>
          </a:p>
          <a:p>
            <a:pPr>
              <a:defRPr sz="28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				</a:t>
            </a:r>
            <a:r>
              <a:rPr>
                <a:solidFill>
                  <a:srgbClr val="333333"/>
                </a:solidFill>
              </a:rPr>
              <a:t>(Darlington, 2003, t 2)</a:t>
            </a:r>
          </a:p>
        </p:txBody>
      </p:sp>
      <p:sp>
        <p:nvSpPr>
          <p:cNvPr id="209" name="TextBox 3"/>
          <p:cNvSpPr txBox="1"/>
          <p:nvPr/>
        </p:nvSpPr>
        <p:spPr>
          <a:xfrm>
            <a:off x="335135" y="4482195"/>
            <a:ext cx="8558429" cy="49202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sz="1400" b="1">
                <a:solidFill>
                  <a:srgbClr val="312B3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Chris Darlington</a:t>
            </a:r>
            <a:r>
              <a:rPr b="0"/>
              <a:t> yw llywydd y Gymdeithas Genedlaethol ar gyfer Anghenion Addysgol Arbennig (NASEN), sef sefydliad cenedlaethol i weithwyr proffesiynol sy'n gweithio ym maes cynhwysiant.</a:t>
            </a:r>
          </a:p>
        </p:txBody>
      </p:sp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Rectangle 1"/>
          <p:cNvSpPr txBox="1"/>
          <p:nvPr/>
        </p:nvSpPr>
        <p:spPr>
          <a:xfrm>
            <a:off x="159453" y="1886969"/>
            <a:ext cx="9050100" cy="28975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45719" rIns="45719" anchor="ctr">
            <a:spAutoFit/>
          </a:bodyPr>
          <a:lstStyle/>
          <a:p>
            <a:pPr>
              <a:defRPr sz="3200">
                <a:solidFill>
                  <a:srgbClr val="312B3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“Dylai addysg gynhwysol greu cyfleoedd i bob </a:t>
            </a:r>
          </a:p>
          <a:p>
            <a:pPr>
              <a:defRPr sz="3200">
                <a:solidFill>
                  <a:srgbClr val="312B3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dysgwr gydweithio. Mae hyn yn golygu cydnabod </a:t>
            </a:r>
          </a:p>
          <a:p>
            <a:pPr>
              <a:defRPr sz="3200">
                <a:solidFill>
                  <a:srgbClr val="312B3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bod dysgu yn well pan fo unigolion o alluoedd, </a:t>
            </a:r>
          </a:p>
          <a:p>
            <a:pPr>
              <a:defRPr sz="3200">
                <a:solidFill>
                  <a:srgbClr val="312B3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sgiliau a dyheadau gwahanol yn gallu cydweithio </a:t>
            </a:r>
          </a:p>
          <a:p>
            <a:pPr>
              <a:defRPr sz="3200">
                <a:solidFill>
                  <a:srgbClr val="312B3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mewn menter ar y cyd.”</a:t>
            </a:r>
          </a:p>
          <a:p>
            <a:pPr>
              <a:defRPr sz="3200">
                <a:solidFill>
                  <a:srgbClr val="333333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(Aspis, 2004, t. 129)</a:t>
            </a:r>
          </a:p>
        </p:txBody>
      </p:sp>
      <p:sp>
        <p:nvSpPr>
          <p:cNvPr id="212" name="TextBox 3"/>
          <p:cNvSpPr txBox="1"/>
          <p:nvPr/>
        </p:nvSpPr>
        <p:spPr>
          <a:xfrm>
            <a:off x="278868" y="298060"/>
            <a:ext cx="8496415" cy="6173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ctr">
              <a:defRPr b="1">
                <a:solidFill>
                  <a:srgbClr val="312B3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Mae Simone Aspis</a:t>
            </a:r>
            <a:r>
              <a:rPr b="0"/>
              <a:t>, sy'n disgrifio ei hun fel 'goroeswr ysgol arbennig', yn cynnig y diffiniad canlynol:</a:t>
            </a:r>
          </a:p>
        </p:txBody>
      </p:sp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Rectangle 1"/>
          <p:cNvSpPr txBox="1"/>
          <p:nvPr/>
        </p:nvSpPr>
        <p:spPr>
          <a:xfrm>
            <a:off x="459702" y="1358479"/>
            <a:ext cx="8224596" cy="37484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/>
          <a:p>
            <a:pPr>
              <a:defRPr sz="3600">
                <a:solidFill>
                  <a:srgbClr val="312B3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“Dylai ysgolion a gefnogir gan awdurdodau addysg lleol ac eraill fynd ati'n rhagweithiol i gael gwared ar y rhwystrau i ddysgu a chymryd rhan a all atal neu eithrio disgyblion ag anghenion addysgol arbennig.”</a:t>
            </a:r>
          </a:p>
          <a:p>
            <a:pPr>
              <a:defRPr sz="3200">
                <a:solidFill>
                  <a:srgbClr val="333333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(AdAS, 2001b, paragraff 7)</a:t>
            </a:r>
          </a:p>
        </p:txBody>
      </p:sp>
      <p:sp>
        <p:nvSpPr>
          <p:cNvPr id="215" name="TextBox 3"/>
          <p:cNvSpPr txBox="1"/>
          <p:nvPr/>
        </p:nvSpPr>
        <p:spPr>
          <a:xfrm>
            <a:off x="261808" y="89807"/>
            <a:ext cx="8709092" cy="8840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>
                <a:solidFill>
                  <a:srgbClr val="312B3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Daw'r dyfyniad nesaf o </a:t>
            </a:r>
            <a:r>
              <a:rPr b="1" i="1"/>
              <a:t>Inclusive Schooling</a:t>
            </a:r>
            <a:r>
              <a:t> (AdAS, 2001b), sef y ddogfen swyddogol a gyhoeddwyd gan yr Adran Addysg a Sgiliau (AdAS) yn dilyn newidiadau i'r gyfraith yn 2001 a atgyfnerthodd hawliau myfyrwyr i leoliadau prif ffrwd:</a:t>
            </a:r>
          </a:p>
        </p:txBody>
      </p:sp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Rectangle 1"/>
          <p:cNvSpPr txBox="1"/>
          <p:nvPr/>
        </p:nvSpPr>
        <p:spPr>
          <a:xfrm>
            <a:off x="919178" y="1029652"/>
            <a:ext cx="7210112" cy="414380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/>
          <a:p>
            <a:pPr>
              <a:defRPr sz="2800">
                <a:solidFill>
                  <a:srgbClr val="312B3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Ystyr cynhwysiant yw galluogi pob </a:t>
            </a:r>
          </a:p>
          <a:p>
            <a:pPr>
              <a:defRPr sz="2800">
                <a:solidFill>
                  <a:srgbClr val="312B3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myfyriwr i gymryd rhan lawn ym mywyd </a:t>
            </a:r>
          </a:p>
          <a:p>
            <a:pPr>
              <a:defRPr sz="2800">
                <a:solidFill>
                  <a:srgbClr val="312B3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a gwaith lleoliadau prif ffrwd, beth bynnag </a:t>
            </a:r>
          </a:p>
          <a:p>
            <a:pPr>
              <a:defRPr sz="2800">
                <a:solidFill>
                  <a:srgbClr val="312B3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fo'u hanghenion. …</a:t>
            </a:r>
          </a:p>
          <a:p>
            <a:pPr>
              <a:defRPr sz="2800">
                <a:solidFill>
                  <a:srgbClr val="312B3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“Gellir ystyried cynhwysiant hefyd fel proses</a:t>
            </a:r>
          </a:p>
          <a:p>
            <a:pPr>
              <a:defRPr sz="2800">
                <a:solidFill>
                  <a:srgbClr val="312B3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 barhaus o chwalu'r rhwystrau i ddysgu a </a:t>
            </a:r>
          </a:p>
          <a:p>
            <a:pPr>
              <a:defRPr sz="2800">
                <a:solidFill>
                  <a:srgbClr val="312B3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chyfranogi ar gyfer pob plentyn a pherson </a:t>
            </a:r>
          </a:p>
          <a:p>
            <a:pPr>
              <a:defRPr sz="2800">
                <a:solidFill>
                  <a:srgbClr val="312B3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ifanc. Mae arwahanu, ar y llaw arall, yn </a:t>
            </a:r>
          </a:p>
          <a:p>
            <a:pPr>
              <a:defRPr sz="2800">
                <a:solidFill>
                  <a:srgbClr val="312B3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duedd fynych i hepgor gwahaniaeth.”</a:t>
            </a:r>
          </a:p>
          <a:p>
            <a:pPr>
              <a:defRPr sz="2800">
                <a:solidFill>
                  <a:srgbClr val="333333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(CSIE, 2018)</a:t>
            </a:r>
          </a:p>
        </p:txBody>
      </p:sp>
      <p:sp>
        <p:nvSpPr>
          <p:cNvPr id="218" name="TextBox 3"/>
          <p:cNvSpPr txBox="1"/>
          <p:nvPr/>
        </p:nvSpPr>
        <p:spPr>
          <a:xfrm>
            <a:off x="334596" y="136813"/>
            <a:ext cx="8549869" cy="6173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>
                <a:solidFill>
                  <a:srgbClr val="312B39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Sefydliad ymgyrchu yw'r </a:t>
            </a:r>
            <a:r>
              <a:rPr b="1"/>
              <a:t>Ganolfan ar gyfer Astudiaethau ar Addysg Gynhwysol</a:t>
            </a:r>
            <a:r>
              <a:t> (CSIE), sy'n hyrwyddo twf ysgolion cynhwysol:</a:t>
            </a:r>
          </a:p>
        </p:txBody>
      </p:sp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TextBox 2"/>
          <p:cNvSpPr txBox="1"/>
          <p:nvPr/>
        </p:nvSpPr>
        <p:spPr>
          <a:xfrm>
            <a:off x="689437" y="2878417"/>
            <a:ext cx="2551680" cy="2606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sz="2400">
                <a:latin typeface="Comic Sans MS"/>
                <a:ea typeface="Comic Sans MS"/>
                <a:cs typeface="Comic Sans MS"/>
                <a:sym typeface="Comic Sans MS"/>
              </a:defRPr>
            </a:pPr>
            <a:endParaRPr/>
          </a:p>
          <a:p>
            <a:pPr>
              <a:defRPr sz="24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Gwyliwch y fideo </a:t>
            </a:r>
          </a:p>
          <a:p>
            <a:pPr>
              <a:defRPr sz="24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a chymerwch </a:t>
            </a:r>
          </a:p>
          <a:p>
            <a:pPr>
              <a:defRPr sz="24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nodiadau.</a:t>
            </a:r>
          </a:p>
          <a:p>
            <a:pPr>
              <a:defRPr sz="2400" b="1">
                <a:latin typeface="Comic Sans MS"/>
                <a:ea typeface="Comic Sans MS"/>
                <a:cs typeface="Comic Sans MS"/>
                <a:sym typeface="Comic Sans MS"/>
              </a:defRPr>
            </a:pPr>
            <a:endParaRPr/>
          </a:p>
        </p:txBody>
      </p:sp>
      <p:sp>
        <p:nvSpPr>
          <p:cNvPr id="221" name="TextBox 4"/>
          <p:cNvSpPr txBox="1"/>
          <p:nvPr/>
        </p:nvSpPr>
        <p:spPr>
          <a:xfrm>
            <a:off x="689437" y="1251810"/>
            <a:ext cx="7976663" cy="13083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sz="2800">
                <a:latin typeface="+mn-lt"/>
                <a:ea typeface="+mn-ea"/>
                <a:cs typeface="+mn-cs"/>
                <a:sym typeface="Calibri"/>
              </a:defRPr>
            </a:pP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3"/>
              </a:rPr>
              <a:t>AfE21 Stage5 06NatalieJones – YouTube</a:t>
            </a:r>
          </a:p>
          <a:p>
            <a:pPr>
              <a:defRPr sz="2800">
                <a:latin typeface="+mn-lt"/>
                <a:ea typeface="+mn-ea"/>
                <a:cs typeface="+mn-cs"/>
                <a:sym typeface="Calibri"/>
              </a:defRPr>
            </a:pPr>
            <a:endParaRPr u="sng">
              <a:solidFill>
                <a:srgbClr val="0563C1"/>
              </a:solidFill>
              <a:uFill>
                <a:solidFill>
                  <a:srgbClr val="0563C1"/>
                </a:solidFill>
              </a:uFill>
              <a:hlinkClick r:id="rId3"/>
            </a:endParaRPr>
          </a:p>
          <a:p>
            <a:pPr>
              <a:defRPr sz="2800">
                <a:latin typeface="+mn-lt"/>
                <a:ea typeface="+mn-ea"/>
                <a:cs typeface="+mn-cs"/>
                <a:sym typeface="Calibri"/>
              </a:defRPr>
            </a:pPr>
            <a:r>
              <a:t>Natalie Jones</a:t>
            </a:r>
          </a:p>
        </p:txBody>
      </p:sp>
      <p:sp>
        <p:nvSpPr>
          <p:cNvPr id="222" name="TextBox 5"/>
          <p:cNvSpPr txBox="1"/>
          <p:nvPr/>
        </p:nvSpPr>
        <p:spPr>
          <a:xfrm>
            <a:off x="368489" y="232012"/>
            <a:ext cx="8498008" cy="866140"/>
          </a:xfrm>
          <a:prstGeom prst="rect">
            <a:avLst/>
          </a:prstGeom>
          <a:solidFill>
            <a:srgbClr val="7030A0"/>
          </a:solidFill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4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Egwyddorion Addysg Gynhwysol</a:t>
            </a:r>
          </a:p>
        </p:txBody>
      </p:sp>
      <p:pic>
        <p:nvPicPr>
          <p:cNvPr id="223" name="Picture 2" descr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665" y="2229845"/>
            <a:ext cx="5381767" cy="302724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TextBox 2"/>
          <p:cNvSpPr txBox="1"/>
          <p:nvPr/>
        </p:nvSpPr>
        <p:spPr>
          <a:xfrm>
            <a:off x="269550" y="936353"/>
            <a:ext cx="4656108" cy="2415537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44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Beth oedd prif negeseuon Natalie?</a:t>
            </a:r>
          </a:p>
        </p:txBody>
      </p:sp>
      <p:pic>
        <p:nvPicPr>
          <p:cNvPr id="228" name="Picture 4" descr="Picture 4"/>
          <p:cNvPicPr>
            <a:picLocks noChangeAspect="1"/>
          </p:cNvPicPr>
          <p:nvPr/>
        </p:nvPicPr>
        <p:blipFill>
          <a:blip r:embed="rId2"/>
          <a:srcRect b="8850"/>
          <a:stretch>
            <a:fillRect/>
          </a:stretch>
        </p:blipFill>
        <p:spPr>
          <a:xfrm>
            <a:off x="2597604" y="3773254"/>
            <a:ext cx="1229863" cy="11229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29" name="Picture 2" descr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5223" y="818982"/>
            <a:ext cx="3906082" cy="4297681"/>
          </a:xfrm>
          <a:prstGeom prst="rect">
            <a:avLst/>
          </a:prstGeom>
          <a:ln w="12700">
            <a:miter lim="400000"/>
          </a:ln>
        </p:spPr>
      </p:pic>
      <p:sp>
        <p:nvSpPr>
          <p:cNvPr id="230" name="TextBox 3"/>
          <p:cNvSpPr txBox="1"/>
          <p:nvPr/>
        </p:nvSpPr>
        <p:spPr>
          <a:xfrm>
            <a:off x="1143000" y="6944176"/>
            <a:ext cx="3782658" cy="2059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900">
                <a:latin typeface="+mn-lt"/>
                <a:ea typeface="+mn-ea"/>
                <a:cs typeface="+mn-cs"/>
                <a:sym typeface="Calibri"/>
              </a:defRPr>
            </a:pP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4"/>
              </a:rPr>
              <a:t>This Photo</a:t>
            </a:r>
            <a:r>
              <a:t> by Unknown Author is licensed under 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5"/>
              </a:rPr>
              <a:t>CC BY-NC</a:t>
            </a:r>
          </a:p>
        </p:txBody>
      </p:sp>
      <p:pic>
        <p:nvPicPr>
          <p:cNvPr id="231" name="Picture 1" descr="Picture 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48617" y="4659627"/>
            <a:ext cx="1295384" cy="91407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3" name="Picture 1" descr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4501" y="288707"/>
            <a:ext cx="5057355" cy="6882431"/>
          </a:xfrm>
          <a:prstGeom prst="rect">
            <a:avLst/>
          </a:prstGeom>
          <a:ln w="12700">
            <a:miter lim="400000"/>
          </a:ln>
        </p:spPr>
      </p:pic>
      <p:sp>
        <p:nvSpPr>
          <p:cNvPr id="234" name="TextBox 5"/>
          <p:cNvSpPr txBox="1"/>
          <p:nvPr/>
        </p:nvSpPr>
        <p:spPr>
          <a:xfrm>
            <a:off x="853519" y="1194118"/>
            <a:ext cx="2422420" cy="2110737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38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dirty="0" err="1"/>
              <a:t>Addysg</a:t>
            </a:r>
            <a:r>
              <a:rPr dirty="0"/>
              <a:t> </a:t>
            </a:r>
            <a:r>
              <a:rPr dirty="0" err="1"/>
              <a:t>Gynhwysol</a:t>
            </a:r>
            <a:r>
              <a:rPr dirty="0"/>
              <a:t>?</a:t>
            </a:r>
          </a:p>
        </p:txBody>
      </p:sp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Text Placeholder 2"/>
          <p:cNvSpPr txBox="1">
            <a:spLocks noGrp="1"/>
          </p:cNvSpPr>
          <p:nvPr>
            <p:ph type="body" sz="quarter" idx="1"/>
          </p:nvPr>
        </p:nvSpPr>
        <p:spPr>
          <a:xfrm>
            <a:off x="2097838" y="1205934"/>
            <a:ext cx="4813995" cy="617935"/>
          </a:xfrm>
          <a:prstGeom prst="rect">
            <a:avLst/>
          </a:prstGeom>
        </p:spPr>
        <p:txBody>
          <a:bodyPr/>
          <a:lstStyle>
            <a:lvl1pPr algn="ctr">
              <a:defRPr sz="2700"/>
            </a:lvl1pPr>
          </a:lstStyle>
          <a:p>
            <a:r>
              <a:t>Coffi - Coffee</a:t>
            </a:r>
          </a:p>
        </p:txBody>
      </p:sp>
      <p:pic>
        <p:nvPicPr>
          <p:cNvPr id="237" name="Picture 5" descr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8592" y="2208456"/>
            <a:ext cx="4339712" cy="244109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TextBox 5"/>
          <p:cNvSpPr txBox="1"/>
          <p:nvPr/>
        </p:nvSpPr>
        <p:spPr>
          <a:xfrm>
            <a:off x="629231" y="457997"/>
            <a:ext cx="4655887" cy="4917437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54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dirty="0"/>
              <a:t>Sut </a:t>
            </a:r>
            <a:r>
              <a:rPr dirty="0" err="1"/>
              <a:t>ydych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hyrwyddo</a:t>
            </a:r>
            <a:r>
              <a:rPr dirty="0"/>
              <a:t> </a:t>
            </a:r>
            <a:r>
              <a:rPr dirty="0" err="1"/>
              <a:t>cynhwysiant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eich</a:t>
            </a:r>
            <a:r>
              <a:rPr dirty="0"/>
              <a:t> </a:t>
            </a:r>
            <a:r>
              <a:rPr dirty="0" err="1"/>
              <a:t>dosbarth</a:t>
            </a:r>
            <a:r>
              <a:rPr dirty="0"/>
              <a:t> CS?</a:t>
            </a:r>
          </a:p>
        </p:txBody>
      </p:sp>
      <p:pic>
        <p:nvPicPr>
          <p:cNvPr id="240" name="Picture 2" descr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625052">
            <a:off x="5819595" y="282500"/>
            <a:ext cx="1651568" cy="2316018"/>
          </a:xfrm>
          <a:prstGeom prst="rect">
            <a:avLst/>
          </a:prstGeom>
          <a:ln w="12700">
            <a:solidFill>
              <a:schemeClr val="accent1"/>
            </a:solidFill>
            <a:miter lim="400000"/>
          </a:ln>
        </p:spPr>
      </p:pic>
      <p:sp>
        <p:nvSpPr>
          <p:cNvPr id="241" name="TextBox 3"/>
          <p:cNvSpPr txBox="1"/>
          <p:nvPr/>
        </p:nvSpPr>
        <p:spPr>
          <a:xfrm>
            <a:off x="5762445" y="4243647"/>
            <a:ext cx="2352138" cy="9426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algn="ctr"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Modelau rôl</a:t>
            </a:r>
            <a:endParaRPr>
              <a:latin typeface="+mn-lt"/>
              <a:ea typeface="+mn-ea"/>
              <a:cs typeface="+mn-cs"/>
              <a:sym typeface="Calibri"/>
            </a:endParaRPr>
          </a:p>
          <a:p>
            <a:pPr algn="ctr"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>
                <a:latin typeface="+mn-lt"/>
                <a:ea typeface="+mn-ea"/>
                <a:cs typeface="+mn-cs"/>
                <a:sym typeface="Calibri"/>
              </a:rPr>
              <a:t>Adnoddau</a:t>
            </a:r>
          </a:p>
          <a:p>
            <a:pPr algn="ctr"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>
                <a:latin typeface="+mn-lt"/>
                <a:ea typeface="+mn-ea"/>
                <a:cs typeface="+mn-cs"/>
                <a:sym typeface="Calibri"/>
              </a:rPr>
              <a:t>Darllen</a:t>
            </a:r>
          </a:p>
        </p:txBody>
      </p:sp>
      <p:pic>
        <p:nvPicPr>
          <p:cNvPr id="242" name="Picture 5" descr="Picture 5"/>
          <p:cNvPicPr>
            <a:picLocks noChangeAspect="1"/>
          </p:cNvPicPr>
          <p:nvPr/>
        </p:nvPicPr>
        <p:blipFill>
          <a:blip r:embed="rId3"/>
          <a:srcRect r="2890"/>
          <a:stretch>
            <a:fillRect/>
          </a:stretch>
        </p:blipFill>
        <p:spPr>
          <a:xfrm>
            <a:off x="6598481" y="1984612"/>
            <a:ext cx="2043128" cy="2034601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Text Placeholder 2"/>
          <p:cNvSpPr txBox="1">
            <a:spLocks noGrp="1"/>
          </p:cNvSpPr>
          <p:nvPr>
            <p:ph type="body" sz="quarter" idx="1"/>
          </p:nvPr>
        </p:nvSpPr>
        <p:spPr>
          <a:xfrm>
            <a:off x="524738" y="330582"/>
            <a:ext cx="3868341" cy="823914"/>
          </a:xfrm>
          <a:prstGeom prst="rect">
            <a:avLst/>
          </a:prstGeom>
          <a:solidFill>
            <a:srgbClr val="9DC3E6"/>
          </a:solidFill>
        </p:spPr>
        <p:txBody>
          <a:bodyPr/>
          <a:lstStyle>
            <a:lvl1pPr algn="ctr">
              <a:defRPr sz="4000" b="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Stereoteipiau</a:t>
            </a:r>
          </a:p>
        </p:txBody>
      </p:sp>
      <p:sp>
        <p:nvSpPr>
          <p:cNvPr id="245" name="Text Placeholder 4"/>
          <p:cNvSpPr>
            <a:spLocks noGrp="1"/>
          </p:cNvSpPr>
          <p:nvPr>
            <p:ph type="body" idx="21"/>
          </p:nvPr>
        </p:nvSpPr>
        <p:spPr>
          <a:xfrm>
            <a:off x="4750018" y="330582"/>
            <a:ext cx="3887392" cy="823914"/>
          </a:xfrm>
          <a:prstGeom prst="rect">
            <a:avLst/>
          </a:prstGeom>
          <a:solidFill>
            <a:srgbClr val="9DC3E6"/>
          </a:solidFill>
          <a:ln>
            <a:solidFill>
              <a:schemeClr val="accent1"/>
            </a:solidFill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 marL="0" indent="0" algn="ctr">
              <a:buSzTx/>
              <a:buFontTx/>
              <a:buNone/>
              <a:defRPr sz="40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Stereotypes</a:t>
            </a:r>
          </a:p>
        </p:txBody>
      </p:sp>
      <p:sp>
        <p:nvSpPr>
          <p:cNvPr id="246" name="Content Placeholder 3"/>
          <p:cNvSpPr txBox="1"/>
          <p:nvPr/>
        </p:nvSpPr>
        <p:spPr>
          <a:xfrm>
            <a:off x="414769" y="1154495"/>
            <a:ext cx="3867151" cy="40830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normAutofit/>
          </a:bodyPr>
          <a:lstStyle>
            <a:lvl1pPr marL="228600" indent="-228600">
              <a:lnSpc>
                <a:spcPct val="90000"/>
              </a:lnSpc>
              <a:spcBef>
                <a:spcPts val="1000"/>
              </a:spcBef>
              <a:buSzPct val="100000"/>
              <a:buFont typeface="Arial"/>
              <a:buChar char="•"/>
              <a:defRPr sz="28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Byddwch yn ofalus o stereoteipiau! </a:t>
            </a:r>
          </a:p>
        </p:txBody>
      </p:sp>
      <p:sp>
        <p:nvSpPr>
          <p:cNvPr id="247" name="Content Placeholder 3"/>
          <p:cNvSpPr txBox="1"/>
          <p:nvPr/>
        </p:nvSpPr>
        <p:spPr>
          <a:xfrm>
            <a:off x="4572000" y="1483757"/>
            <a:ext cx="4453958" cy="58991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normAutofit/>
          </a:bodyPr>
          <a:lstStyle>
            <a:lvl1pPr marL="228600" indent="-228600">
              <a:lnSpc>
                <a:spcPct val="90000"/>
              </a:lnSpc>
              <a:spcBef>
                <a:spcPts val="1000"/>
              </a:spcBef>
              <a:buSzPct val="100000"/>
              <a:buFont typeface="Arial"/>
              <a:buChar char="•"/>
              <a:defRPr sz="28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Beware of stereo types!</a:t>
            </a:r>
          </a:p>
        </p:txBody>
      </p:sp>
      <p:sp>
        <p:nvSpPr>
          <p:cNvPr id="248" name="TextBox 5"/>
          <p:cNvSpPr txBox="1"/>
          <p:nvPr/>
        </p:nvSpPr>
        <p:spPr>
          <a:xfrm>
            <a:off x="6735671" y="3196020"/>
            <a:ext cx="1732166" cy="16916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ctr">
              <a:defRPr sz="15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a </a:t>
            </a:r>
            <a:r>
              <a:rPr b="1"/>
              <a:t>stereotype</a:t>
            </a:r>
            <a:r>
              <a:t> is an over-generalized belief about a particular category of people.</a:t>
            </a:r>
          </a:p>
        </p:txBody>
      </p:sp>
      <p:sp>
        <p:nvSpPr>
          <p:cNvPr id="249" name="Content Placeholder 2"/>
          <p:cNvSpPr txBox="1"/>
          <p:nvPr/>
        </p:nvSpPr>
        <p:spPr>
          <a:xfrm>
            <a:off x="550455" y="3305907"/>
            <a:ext cx="2082622" cy="21082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25718" tIns="25718" rIns="25718" bIns="25718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defRPr sz="15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mae stereoteip yn gred sydd wedi’i chyffredinoli’n ormodol am gategori penodol o bobl</a:t>
            </a:r>
            <a:r>
              <a:rPr b="1"/>
              <a:t>.</a:t>
            </a:r>
            <a:r>
              <a:t> </a:t>
            </a:r>
            <a:endParaRPr sz="2800"/>
          </a:p>
        </p:txBody>
      </p:sp>
      <p:pic>
        <p:nvPicPr>
          <p:cNvPr id="250" name="Picture 1" descr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0100" y="2319040"/>
            <a:ext cx="3088101" cy="303295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2" name="Picture 3" descr="Picture 3"/>
          <p:cNvPicPr>
            <a:picLocks noChangeAspect="1"/>
          </p:cNvPicPr>
          <p:nvPr/>
        </p:nvPicPr>
        <p:blipFill>
          <a:blip r:embed="rId2"/>
          <a:srcRect t="18398"/>
          <a:stretch>
            <a:fillRect/>
          </a:stretch>
        </p:blipFill>
        <p:spPr>
          <a:xfrm>
            <a:off x="2701473" y="768583"/>
            <a:ext cx="4264414" cy="3791246"/>
          </a:xfrm>
          <a:prstGeom prst="rect">
            <a:avLst/>
          </a:prstGeom>
          <a:ln w="12700">
            <a:miter lim="400000"/>
          </a:ln>
        </p:spPr>
      </p:pic>
      <p:pic>
        <p:nvPicPr>
          <p:cNvPr id="253" name="Picture 1" descr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2377" y="3614871"/>
            <a:ext cx="1295384" cy="914071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256" name="Text Placeholder 4"/>
          <p:cNvGrpSpPr/>
          <p:nvPr/>
        </p:nvGrpSpPr>
        <p:grpSpPr>
          <a:xfrm>
            <a:off x="75665" y="301540"/>
            <a:ext cx="3108807" cy="2831077"/>
            <a:chOff x="0" y="0"/>
            <a:chExt cx="3108805" cy="2831076"/>
          </a:xfrm>
          <a:solidFill>
            <a:schemeClr val="accent4">
              <a:lumMod val="20000"/>
              <a:lumOff val="80000"/>
            </a:schemeClr>
          </a:solidFill>
        </p:grpSpPr>
        <p:sp>
          <p:nvSpPr>
            <p:cNvPr id="254" name="Rectangle"/>
            <p:cNvSpPr/>
            <p:nvPr/>
          </p:nvSpPr>
          <p:spPr>
            <a:xfrm>
              <a:off x="0" y="-1"/>
              <a:ext cx="3108806" cy="2831078"/>
            </a:xfrm>
            <a:prstGeom prst="rect">
              <a:avLst/>
            </a:prstGeom>
            <a:grpFill/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 algn="ctr">
                <a:lnSpc>
                  <a:spcPct val="72000"/>
                </a:lnSpc>
                <a:spcBef>
                  <a:spcPts val="1000"/>
                </a:spcBef>
                <a:defRPr sz="2800">
                  <a:latin typeface="+mn-lt"/>
                  <a:ea typeface="+mn-ea"/>
                  <a:cs typeface="+mn-cs"/>
                  <a:sym typeface="Calibri"/>
                </a:defRPr>
              </a:pPr>
              <a:endParaRPr/>
            </a:p>
          </p:txBody>
        </p:sp>
        <p:sp>
          <p:nvSpPr>
            <p:cNvPr id="255" name="O ble mae ein credoau personol yn dod?Sut mae hyn yn gallu effeithio yn eich rôl fel athro?"/>
            <p:cNvSpPr txBox="1"/>
            <p:nvPr/>
          </p:nvSpPr>
          <p:spPr>
            <a:xfrm>
              <a:off x="45720" y="-1"/>
              <a:ext cx="3017367" cy="2831078"/>
            </a:xfrm>
            <a:prstGeom prst="rect">
              <a:avLst/>
            </a:prstGeom>
            <a:grp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normAutofit/>
            </a:bodyPr>
            <a:lstStyle>
              <a:lvl1pPr algn="ctr" defTabSz="859536">
                <a:lnSpc>
                  <a:spcPct val="72000"/>
                </a:lnSpc>
                <a:spcBef>
                  <a:spcPts val="900"/>
                </a:spcBef>
                <a:defRPr sz="2914">
                  <a:latin typeface="Comic Sans MS"/>
                  <a:ea typeface="Comic Sans MS"/>
                  <a:cs typeface="Comic Sans MS"/>
                  <a:sym typeface="Comic Sans MS"/>
                </a:defRPr>
              </a:lvl1pPr>
            </a:lstStyle>
            <a:p>
              <a:r>
                <a:t>O ble mae ein credoau personol yn dod?Sut mae hyn yn gallu effeithio yn eich rôl fel athro?</a:t>
              </a:r>
            </a:p>
          </p:txBody>
        </p:sp>
      </p:grpSp>
      <p:sp>
        <p:nvSpPr>
          <p:cNvPr id="257" name="TextBox 4"/>
          <p:cNvSpPr txBox="1"/>
          <p:nvPr/>
        </p:nvSpPr>
        <p:spPr>
          <a:xfrm>
            <a:off x="5906675" y="874169"/>
            <a:ext cx="3365994" cy="43586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Gwybodaeth</a:t>
            </a:r>
          </a:p>
          <a:p>
            <a: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endParaRPr/>
          </a:p>
          <a:p>
            <a: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Gweledigaeth</a:t>
            </a:r>
          </a:p>
          <a:p>
            <a: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endParaRPr/>
          </a:p>
          <a:p>
            <a: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Amgylchedd</a:t>
            </a:r>
          </a:p>
          <a:p>
            <a: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endParaRPr/>
          </a:p>
          <a:p>
            <a: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Profiadau a chanlyniadau’r gorffennol</a:t>
            </a:r>
          </a:p>
          <a:p>
            <a: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endParaRPr/>
          </a:p>
          <a:p>
            <a: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Digwyddiadau</a:t>
            </a:r>
          </a:p>
          <a:p>
            <a: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endParaRPr/>
          </a:p>
          <a:p>
            <a: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Crefydd</a:t>
            </a:r>
          </a:p>
        </p:txBody>
      </p:sp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9" name="Picture 2" descr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607" y="982112"/>
            <a:ext cx="8185612" cy="4373659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  <p:sp>
        <p:nvSpPr>
          <p:cNvPr id="260" name="TextBox 3"/>
          <p:cNvSpPr txBox="1"/>
          <p:nvPr/>
        </p:nvSpPr>
        <p:spPr>
          <a:xfrm>
            <a:off x="5076652" y="225083"/>
            <a:ext cx="3650567" cy="461661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24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lang="en-GB" dirty="0" err="1"/>
              <a:t>Lefelau</a:t>
            </a:r>
            <a:r>
              <a:rPr lang="en-GB" dirty="0"/>
              <a:t> </a:t>
            </a:r>
            <a:r>
              <a:rPr lang="en-GB" dirty="0" err="1"/>
              <a:t>intergreiddio</a:t>
            </a:r>
            <a:endParaRPr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7B11053-2D5F-26B4-923C-A3AF3B356604}"/>
              </a:ext>
            </a:extLst>
          </p:cNvPr>
          <p:cNvSpPr txBox="1"/>
          <p:nvPr/>
        </p:nvSpPr>
        <p:spPr>
          <a:xfrm>
            <a:off x="517071" y="5633357"/>
            <a:ext cx="8567058" cy="923326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8" tIns="45718" rIns="45718" bIns="45718" numCol="1" spcCol="38100" rtlCol="0" anchor="t">
            <a:spAutoFit/>
          </a:bodyPr>
          <a:lstStyle/>
          <a:p>
            <a:pPr marL="342900" marR="0" indent="-3429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</a:pPr>
            <a:r>
              <a:rPr kumimoji="0" lang="en-GB" sz="1800" b="0" i="0" u="none" strike="noStrike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Helvetica"/>
              </a:rPr>
              <a:t>Ymagwedd</a:t>
            </a:r>
            <a:r>
              <a:rPr kumimoji="0" lang="en-GB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Helvetica"/>
              </a:rPr>
              <a:t> </a:t>
            </a:r>
            <a:r>
              <a:rPr kumimoji="0" lang="en-GB" sz="1800" b="0" i="0" u="none" strike="noStrike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Helvetica"/>
              </a:rPr>
              <a:t>cyfraniadol</a:t>
            </a:r>
            <a:r>
              <a:rPr kumimoji="0" lang="en-GB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Helvetica"/>
              </a:rPr>
              <a:t>               2. </a:t>
            </a:r>
            <a:r>
              <a:rPr kumimoji="0" lang="en-GB" sz="1800" b="0" i="0" u="none" strike="noStrike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Helvetica"/>
              </a:rPr>
              <a:t>Ymagwedd</a:t>
            </a:r>
            <a:r>
              <a:rPr kumimoji="0" lang="en-GB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Helvetica"/>
              </a:rPr>
              <a:t> </a:t>
            </a:r>
            <a:r>
              <a:rPr kumimoji="0" lang="en-GB" sz="1800" b="0" i="0" u="none" strike="noStrike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Helvetica"/>
              </a:rPr>
              <a:t>Ychwanegol</a:t>
            </a:r>
            <a:endParaRPr kumimoji="0" lang="en-GB" sz="18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Comic Sans MS" panose="030F0702030302020204" pitchFamily="66" charset="0"/>
              <a:sym typeface="Helvetica"/>
            </a:endParaRPr>
          </a:p>
          <a:p>
            <a:pPr marL="342900" marR="0" indent="-3429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</a:pPr>
            <a:endParaRPr lang="en-GB" dirty="0">
              <a:latin typeface="Comic Sans MS" panose="030F0702030302020204" pitchFamily="66" charset="0"/>
            </a:endParaRPr>
          </a:p>
          <a:p>
            <a:pPr marR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GB" dirty="0">
                <a:latin typeface="Comic Sans MS" panose="030F0702030302020204" pitchFamily="66" charset="0"/>
              </a:rPr>
              <a:t>3.  </a:t>
            </a:r>
            <a:r>
              <a:rPr lang="en-GB" dirty="0" err="1">
                <a:latin typeface="Comic Sans MS" panose="030F0702030302020204" pitchFamily="66" charset="0"/>
              </a:rPr>
              <a:t>Ymagwedd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trawsnewidiol</a:t>
            </a:r>
            <a:r>
              <a:rPr lang="en-GB" dirty="0">
                <a:latin typeface="Comic Sans MS" panose="030F0702030302020204" pitchFamily="66" charset="0"/>
              </a:rPr>
              <a:t>            4. </a:t>
            </a:r>
            <a:r>
              <a:rPr lang="en-GB" dirty="0" err="1">
                <a:latin typeface="Comic Sans MS" panose="030F0702030302020204" pitchFamily="66" charset="0"/>
              </a:rPr>
              <a:t>Ymagwedd</a:t>
            </a:r>
            <a:r>
              <a:rPr lang="en-GB" dirty="0">
                <a:latin typeface="Comic Sans MS" panose="030F0702030302020204" pitchFamily="66" charset="0"/>
              </a:rPr>
              <a:t> o </a:t>
            </a:r>
            <a:r>
              <a:rPr lang="en-GB" dirty="0" err="1">
                <a:latin typeface="Comic Sans MS" panose="030F0702030302020204" pitchFamily="66" charset="0"/>
              </a:rPr>
              <a:t>weithredu’n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gymedithasol</a:t>
            </a:r>
            <a:endParaRPr kumimoji="0" lang="en-GB" sz="18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Comic Sans MS" panose="030F0702030302020204" pitchFamily="66" charset="0"/>
              <a:sym typeface="Helvetica"/>
            </a:endParaRPr>
          </a:p>
        </p:txBody>
      </p:sp>
    </p:spTree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TextBox 1"/>
          <p:cNvSpPr txBox="1"/>
          <p:nvPr/>
        </p:nvSpPr>
        <p:spPr>
          <a:xfrm>
            <a:off x="737587" y="1668403"/>
            <a:ext cx="2530825" cy="726437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36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diwylliant</a:t>
            </a:r>
          </a:p>
        </p:txBody>
      </p:sp>
      <p:sp>
        <p:nvSpPr>
          <p:cNvPr id="263" name="TextBox 7"/>
          <p:cNvSpPr txBox="1"/>
          <p:nvPr/>
        </p:nvSpPr>
        <p:spPr>
          <a:xfrm>
            <a:off x="775901" y="4289091"/>
            <a:ext cx="3399187" cy="961307"/>
          </a:xfrm>
          <a:prstGeom prst="rect">
            <a:avLst/>
          </a:prstGeom>
          <a:noFill/>
          <a:ln>
            <a:solidFill>
              <a:srgbClr val="3F6EC3"/>
            </a:solidFill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lnSpc>
                <a:spcPct val="90000"/>
              </a:lnSpc>
              <a:defRPr sz="32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r>
              <a:rPr dirty="0" err="1"/>
              <a:t>gallu</a:t>
            </a:r>
            <a:r>
              <a:rPr dirty="0"/>
              <a:t> </a:t>
            </a:r>
            <a:r>
              <a:rPr dirty="0" err="1"/>
              <a:t>gwybyddol</a:t>
            </a:r>
            <a:r>
              <a:rPr dirty="0"/>
              <a:t> / </a:t>
            </a:r>
            <a:r>
              <a:rPr dirty="0" err="1"/>
              <a:t>corfforol</a:t>
            </a:r>
            <a:endParaRPr dirty="0"/>
          </a:p>
        </p:txBody>
      </p:sp>
      <p:sp>
        <p:nvSpPr>
          <p:cNvPr id="264" name="TextBox 8"/>
          <p:cNvSpPr txBox="1"/>
          <p:nvPr/>
        </p:nvSpPr>
        <p:spPr>
          <a:xfrm>
            <a:off x="737587" y="401834"/>
            <a:ext cx="1979874" cy="726437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36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iaith</a:t>
            </a:r>
          </a:p>
        </p:txBody>
      </p:sp>
      <p:sp>
        <p:nvSpPr>
          <p:cNvPr id="265" name="TextBox 9"/>
          <p:cNvSpPr txBox="1"/>
          <p:nvPr/>
        </p:nvSpPr>
        <p:spPr>
          <a:xfrm>
            <a:off x="5928127" y="361305"/>
            <a:ext cx="2838852" cy="726437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36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dirty="0" err="1"/>
              <a:t>siâp</a:t>
            </a:r>
            <a:r>
              <a:rPr dirty="0"/>
              <a:t> y </a:t>
            </a:r>
            <a:r>
              <a:rPr dirty="0" err="1"/>
              <a:t>Corff</a:t>
            </a:r>
            <a:endParaRPr dirty="0"/>
          </a:p>
        </p:txBody>
      </p:sp>
      <p:sp>
        <p:nvSpPr>
          <p:cNvPr id="266" name="TextBox 11"/>
          <p:cNvSpPr txBox="1"/>
          <p:nvPr/>
        </p:nvSpPr>
        <p:spPr>
          <a:xfrm>
            <a:off x="5769881" y="4061721"/>
            <a:ext cx="3155343" cy="1416047"/>
          </a:xfrm>
          <a:prstGeom prst="rect">
            <a:avLst/>
          </a:prstGeom>
          <a:noFill/>
          <a:ln>
            <a:solidFill>
              <a:srgbClr val="3F6EC3"/>
            </a:solidFill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lnSpc>
                <a:spcPct val="90000"/>
              </a:lnSpc>
              <a:defRPr sz="32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r>
              <a:rPr dirty="0" err="1"/>
              <a:t>statws</a:t>
            </a:r>
            <a:r>
              <a:rPr dirty="0"/>
              <a:t> </a:t>
            </a:r>
            <a:r>
              <a:rPr dirty="0" err="1"/>
              <a:t>economaidd-gymdeithasol</a:t>
            </a:r>
            <a:endParaRPr dirty="0"/>
          </a:p>
        </p:txBody>
      </p:sp>
      <p:sp>
        <p:nvSpPr>
          <p:cNvPr id="267" name="TextBox 12"/>
          <p:cNvSpPr txBox="1"/>
          <p:nvPr/>
        </p:nvSpPr>
        <p:spPr>
          <a:xfrm>
            <a:off x="6742756" y="2016479"/>
            <a:ext cx="1979874" cy="726437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36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dirty="0" err="1"/>
              <a:t>rhyw</a:t>
            </a:r>
            <a:endParaRPr dirty="0"/>
          </a:p>
        </p:txBody>
      </p:sp>
      <p:sp>
        <p:nvSpPr>
          <p:cNvPr id="268" name="TextBox 13"/>
          <p:cNvSpPr txBox="1"/>
          <p:nvPr/>
        </p:nvSpPr>
        <p:spPr>
          <a:xfrm>
            <a:off x="3001550" y="361305"/>
            <a:ext cx="2838851" cy="726437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36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dirty="0" err="1"/>
              <a:t>ethnigrwydd</a:t>
            </a:r>
            <a:endParaRPr dirty="0"/>
          </a:p>
        </p:txBody>
      </p:sp>
      <p:sp>
        <p:nvSpPr>
          <p:cNvPr id="269" name="TextBox 14"/>
          <p:cNvSpPr txBox="1"/>
          <p:nvPr/>
        </p:nvSpPr>
        <p:spPr>
          <a:xfrm>
            <a:off x="737587" y="2566473"/>
            <a:ext cx="2329522" cy="1361437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36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dirty="0" err="1"/>
              <a:t>creodau</a:t>
            </a:r>
            <a:r>
              <a:rPr dirty="0"/>
              <a:t> / </a:t>
            </a:r>
            <a:r>
              <a:rPr dirty="0" err="1"/>
              <a:t>crefydd</a:t>
            </a:r>
            <a:endParaRPr dirty="0"/>
          </a:p>
        </p:txBody>
      </p:sp>
      <p:sp>
        <p:nvSpPr>
          <p:cNvPr id="270" name="TextBox 2"/>
          <p:cNvSpPr txBox="1"/>
          <p:nvPr/>
        </p:nvSpPr>
        <p:spPr>
          <a:xfrm>
            <a:off x="3471722" y="1734515"/>
            <a:ext cx="3067724" cy="211180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defTabSz="457200">
              <a:defRPr sz="2800">
                <a:solidFill>
                  <a:srgbClr val="202124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Sut y byddwch yn hyrwyddo cynhwysiant ar gyfer rhai o’r ffactorau hyn?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4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4" fill="hold"/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5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0" fill="hold"/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6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fill="hold"/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7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2" fill="hold"/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8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8" fill="hold"/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2" grpId="2" animBg="1" advAuto="0"/>
      <p:bldP spid="263" grpId="3" animBg="1" advAuto="0"/>
      <p:bldP spid="264" grpId="1" animBg="1" advAuto="0"/>
      <p:bldP spid="265" grpId="8" animBg="1" advAuto="0"/>
      <p:bldP spid="266" grpId="6" animBg="1" advAuto="0"/>
      <p:bldP spid="267" grpId="7" animBg="1" advAuto="0"/>
      <p:bldP spid="268" grpId="4" animBg="1" advAuto="0"/>
      <p:bldP spid="269" grpId="5" animBg="1" advAuto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TextBox 1"/>
          <p:cNvSpPr txBox="1"/>
          <p:nvPr/>
        </p:nvSpPr>
        <p:spPr>
          <a:xfrm>
            <a:off x="2355138" y="2497056"/>
            <a:ext cx="4113520" cy="5105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2400" b="1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Rhwystrau?</a:t>
            </a:r>
          </a:p>
        </p:txBody>
      </p:sp>
      <p:sp>
        <p:nvSpPr>
          <p:cNvPr id="273" name="TextBox 2"/>
          <p:cNvSpPr txBox="1"/>
          <p:nvPr/>
        </p:nvSpPr>
        <p:spPr>
          <a:xfrm>
            <a:off x="154855" y="280161"/>
            <a:ext cx="1890423" cy="523237"/>
          </a:xfrm>
          <a:prstGeom prst="rect">
            <a:avLst/>
          </a:prstGeom>
          <a:solidFill>
            <a:srgbClr val="9DC3E6"/>
          </a:solidFill>
          <a:ln w="12700">
            <a:solidFill>
              <a:srgbClr val="9DC3E6"/>
            </a:solidFill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24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Cyllid</a:t>
            </a:r>
          </a:p>
        </p:txBody>
      </p:sp>
      <p:sp>
        <p:nvSpPr>
          <p:cNvPr id="274" name="TextBox 3"/>
          <p:cNvSpPr txBox="1"/>
          <p:nvPr/>
        </p:nvSpPr>
        <p:spPr>
          <a:xfrm>
            <a:off x="6041637" y="228472"/>
            <a:ext cx="2920168" cy="929637"/>
          </a:xfrm>
          <a:prstGeom prst="rect">
            <a:avLst/>
          </a:prstGeom>
          <a:solidFill>
            <a:srgbClr val="FFE699"/>
          </a:solidFill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24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Mynediad I wasanaethau</a:t>
            </a:r>
          </a:p>
        </p:txBody>
      </p:sp>
      <p:sp>
        <p:nvSpPr>
          <p:cNvPr id="275" name="TextBox 4"/>
          <p:cNvSpPr txBox="1"/>
          <p:nvPr/>
        </p:nvSpPr>
        <p:spPr>
          <a:xfrm>
            <a:off x="6094123" y="4185923"/>
            <a:ext cx="1935483" cy="929637"/>
          </a:xfrm>
          <a:prstGeom prst="rect">
            <a:avLst/>
          </a:prstGeom>
          <a:solidFill>
            <a:schemeClr val="accent4"/>
          </a:solidFill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24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Diffyg adnoddau</a:t>
            </a:r>
          </a:p>
        </p:txBody>
      </p:sp>
      <p:sp>
        <p:nvSpPr>
          <p:cNvPr id="276" name="TextBox 5"/>
          <p:cNvSpPr txBox="1"/>
          <p:nvPr/>
        </p:nvSpPr>
        <p:spPr>
          <a:xfrm>
            <a:off x="3185688" y="3362343"/>
            <a:ext cx="2772624" cy="510537"/>
          </a:xfrm>
          <a:prstGeom prst="rect">
            <a:avLst/>
          </a:prstGeom>
          <a:solidFill>
            <a:schemeClr val="accent4"/>
          </a:solidFill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24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Ymrwymiad</a:t>
            </a:r>
          </a:p>
        </p:txBody>
      </p:sp>
      <p:sp>
        <p:nvSpPr>
          <p:cNvPr id="277" name="TextBox 8"/>
          <p:cNvSpPr txBox="1"/>
          <p:nvPr/>
        </p:nvSpPr>
        <p:spPr>
          <a:xfrm>
            <a:off x="-49930" y="2887976"/>
            <a:ext cx="2825770" cy="929637"/>
          </a:xfrm>
          <a:prstGeom prst="rect">
            <a:avLst/>
          </a:prstGeom>
          <a:solidFill>
            <a:srgbClr val="C5E0B4"/>
          </a:solidFill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24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Iechyd a Diogelwch</a:t>
            </a:r>
          </a:p>
        </p:txBody>
      </p:sp>
      <p:sp>
        <p:nvSpPr>
          <p:cNvPr id="278" name="TextBox 9"/>
          <p:cNvSpPr txBox="1"/>
          <p:nvPr/>
        </p:nvSpPr>
        <p:spPr>
          <a:xfrm>
            <a:off x="134882" y="1527867"/>
            <a:ext cx="2456147" cy="802637"/>
          </a:xfrm>
          <a:prstGeom prst="rect">
            <a:avLst/>
          </a:prstGeom>
          <a:solidFill>
            <a:srgbClr val="F4B183"/>
          </a:solidFill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Diwallu amrywiaeth eang o anghenion.</a:t>
            </a:r>
          </a:p>
        </p:txBody>
      </p:sp>
      <p:sp>
        <p:nvSpPr>
          <p:cNvPr id="279" name="TextBox 10"/>
          <p:cNvSpPr txBox="1"/>
          <p:nvPr/>
        </p:nvSpPr>
        <p:spPr>
          <a:xfrm>
            <a:off x="2821102" y="175297"/>
            <a:ext cx="2920169" cy="1767837"/>
          </a:xfrm>
          <a:prstGeom prst="rect">
            <a:avLst/>
          </a:prstGeom>
          <a:solidFill>
            <a:srgbClr val="F4B183"/>
          </a:solidFill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algn="ctr">
              <a:defRPr sz="24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Diffyg hyfforddiant o ran gwybodaeth a dealltwriaeth staff</a:t>
            </a:r>
            <a:r>
              <a:rPr sz="1800"/>
              <a:t>.</a:t>
            </a:r>
          </a:p>
        </p:txBody>
      </p:sp>
      <p:sp>
        <p:nvSpPr>
          <p:cNvPr id="280" name="TextBox 11"/>
          <p:cNvSpPr txBox="1"/>
          <p:nvPr/>
        </p:nvSpPr>
        <p:spPr>
          <a:xfrm>
            <a:off x="6773613" y="1355002"/>
            <a:ext cx="1819248" cy="929637"/>
          </a:xfrm>
          <a:prstGeom prst="rect">
            <a:avLst/>
          </a:prstGeom>
          <a:solidFill>
            <a:srgbClr val="C5E0B4"/>
          </a:solidFill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24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Agweddau negyddol</a:t>
            </a:r>
          </a:p>
        </p:txBody>
      </p:sp>
      <p:sp>
        <p:nvSpPr>
          <p:cNvPr id="281" name="TextBox 12"/>
          <p:cNvSpPr txBox="1"/>
          <p:nvPr/>
        </p:nvSpPr>
        <p:spPr>
          <a:xfrm>
            <a:off x="1201829" y="4083221"/>
            <a:ext cx="4156151" cy="1348737"/>
          </a:xfrm>
          <a:prstGeom prst="rect">
            <a:avLst/>
          </a:prstGeom>
          <a:solidFill>
            <a:srgbClr val="FFE699"/>
          </a:solidFill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24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Y gred na all plant o ddiwylliant arall ddeall prif iaith y lleoliad.</a:t>
            </a:r>
          </a:p>
        </p:txBody>
      </p:sp>
      <p:sp>
        <p:nvSpPr>
          <p:cNvPr id="282" name="TextBox 13"/>
          <p:cNvSpPr txBox="1"/>
          <p:nvPr/>
        </p:nvSpPr>
        <p:spPr>
          <a:xfrm>
            <a:off x="6368160" y="2560913"/>
            <a:ext cx="2630155" cy="1348737"/>
          </a:xfrm>
          <a:prstGeom prst="rect">
            <a:avLst/>
          </a:prstGeom>
          <a:solidFill>
            <a:srgbClr val="9DC3E6"/>
          </a:solidFill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24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Diffyg cyfathrebu gyda phlant</a:t>
            </a:r>
          </a:p>
        </p:txBody>
      </p:sp>
      <p:pic>
        <p:nvPicPr>
          <p:cNvPr id="283" name="Picture 1" descr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68675" y="4783015"/>
            <a:ext cx="1078085" cy="76073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5" name="Picture 4" descr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2476" y="79484"/>
            <a:ext cx="3485591" cy="3415883"/>
          </a:xfrm>
          <a:prstGeom prst="rect">
            <a:avLst/>
          </a:prstGeom>
          <a:ln>
            <a:solidFill>
              <a:srgbClr val="2E75B6"/>
            </a:solidFill>
          </a:ln>
        </p:spPr>
      </p:pic>
      <p:sp>
        <p:nvSpPr>
          <p:cNvPr id="286" name="TextBox 1"/>
          <p:cNvSpPr txBox="1"/>
          <p:nvPr/>
        </p:nvSpPr>
        <p:spPr>
          <a:xfrm>
            <a:off x="6325769" y="2194591"/>
            <a:ext cx="2736768" cy="3444237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32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dirty="0"/>
              <a:t>Literature provides us with a way of introducing ideas to children</a:t>
            </a:r>
          </a:p>
        </p:txBody>
      </p:sp>
      <p:sp>
        <p:nvSpPr>
          <p:cNvPr id="287" name="TextBox 1"/>
          <p:cNvSpPr txBox="1"/>
          <p:nvPr/>
        </p:nvSpPr>
        <p:spPr>
          <a:xfrm>
            <a:off x="305764" y="2657607"/>
            <a:ext cx="2419009" cy="2518204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defTabSz="457200">
              <a:defRPr sz="2800">
                <a:solidFill>
                  <a:srgbClr val="202124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rPr dirty="0"/>
              <a:t>Mae </a:t>
            </a:r>
            <a:r>
              <a:rPr dirty="0" err="1"/>
              <a:t>llenyddiaeth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rhoi</a:t>
            </a:r>
            <a:r>
              <a:rPr dirty="0"/>
              <a:t> </a:t>
            </a:r>
            <a:r>
              <a:rPr dirty="0" err="1"/>
              <a:t>ffordd</a:t>
            </a:r>
            <a:r>
              <a:rPr dirty="0"/>
              <a:t> </a:t>
            </a:r>
            <a:r>
              <a:rPr dirty="0" err="1"/>
              <a:t>i</a:t>
            </a:r>
            <a:r>
              <a:rPr dirty="0"/>
              <a:t> </a:t>
            </a:r>
            <a:r>
              <a:rPr dirty="0" err="1"/>
              <a:t>ni</a:t>
            </a:r>
            <a:r>
              <a:rPr dirty="0"/>
              <a:t> </a:t>
            </a:r>
            <a:r>
              <a:rPr dirty="0" err="1"/>
              <a:t>gyflwyno</a:t>
            </a:r>
            <a:r>
              <a:rPr dirty="0"/>
              <a:t> </a:t>
            </a:r>
            <a:r>
              <a:rPr dirty="0" err="1"/>
              <a:t>syniadau</a:t>
            </a:r>
            <a:r>
              <a:rPr dirty="0"/>
              <a:t> </a:t>
            </a:r>
            <a:r>
              <a:rPr dirty="0" err="1"/>
              <a:t>i</a:t>
            </a:r>
            <a:r>
              <a:rPr dirty="0"/>
              <a:t> </a:t>
            </a:r>
            <a:r>
              <a:rPr dirty="0" err="1"/>
              <a:t>blant</a:t>
            </a:r>
            <a:endParaRPr dirty="0"/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5" grpId="1" animBg="1" advAuto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7" name="Picture 4" descr="Picture 4"/>
          <p:cNvPicPr>
            <a:picLocks noChangeAspect="1"/>
          </p:cNvPicPr>
          <p:nvPr/>
        </p:nvPicPr>
        <p:blipFill>
          <a:blip r:embed="rId2"/>
          <a:srcRect b="8850"/>
          <a:stretch>
            <a:fillRect/>
          </a:stretch>
        </p:blipFill>
        <p:spPr>
          <a:xfrm>
            <a:off x="407798" y="2851496"/>
            <a:ext cx="1229863" cy="11229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98" name="Picture 2" descr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8039" y="2341474"/>
            <a:ext cx="2013330" cy="2044304"/>
          </a:xfrm>
          <a:prstGeom prst="rect">
            <a:avLst/>
          </a:prstGeom>
          <a:ln w="12700">
            <a:miter lim="400000"/>
          </a:ln>
        </p:spPr>
      </p:pic>
      <p:pic>
        <p:nvPicPr>
          <p:cNvPr id="299" name="Picture 4" descr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4985" y="233823"/>
            <a:ext cx="1764811" cy="2395402"/>
          </a:xfrm>
          <a:prstGeom prst="rect">
            <a:avLst/>
          </a:prstGeom>
          <a:ln w="12700">
            <a:miter lim="400000"/>
          </a:ln>
        </p:spPr>
      </p:pic>
      <p:pic>
        <p:nvPicPr>
          <p:cNvPr id="300" name="Screenshot 2022-11-28 at 21.10.57.png" descr="Screenshot 2022-11-28 at 21.10.57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06055" y="2460511"/>
            <a:ext cx="1764812" cy="1955515"/>
          </a:xfrm>
          <a:prstGeom prst="rect">
            <a:avLst/>
          </a:prstGeom>
          <a:ln w="12700">
            <a:miter lim="400000"/>
          </a:ln>
        </p:spPr>
      </p:pic>
      <p:pic>
        <p:nvPicPr>
          <p:cNvPr id="301" name="Screenshot 2022-11-28 at 21.13.26.png" descr="Screenshot 2022-11-28 at 21.13.26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1462" y="798953"/>
            <a:ext cx="1844910" cy="2564673"/>
          </a:xfrm>
          <a:prstGeom prst="rect">
            <a:avLst/>
          </a:prstGeom>
          <a:ln w="12700">
            <a:miter lim="400000"/>
          </a:ln>
        </p:spPr>
      </p:pic>
      <p:pic>
        <p:nvPicPr>
          <p:cNvPr id="302" name="Screenshot 2022-12-02 at 12.27.01.png" descr="Screenshot 2022-12-02 at 12.27.01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482" y="0"/>
            <a:ext cx="2289483" cy="2395402"/>
          </a:xfrm>
          <a:prstGeom prst="rect">
            <a:avLst/>
          </a:prstGeom>
          <a:ln w="12700">
            <a:miter lim="400000"/>
          </a:ln>
        </p:spPr>
      </p:pic>
      <p:pic>
        <p:nvPicPr>
          <p:cNvPr id="303" name="Screenshot 2022-12-02 at 12.32.23.png" descr="Screenshot 2022-12-02 at 12.32.23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7925" y="95357"/>
            <a:ext cx="2289483" cy="2204687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TextBox 2">
            <a:extLst>
              <a:ext uri="{FF2B5EF4-FFF2-40B4-BE49-F238E27FC236}">
                <a16:creationId xmlns:a16="http://schemas.microsoft.com/office/drawing/2014/main" id="{DCB1E070-FB08-F2AF-1A69-1E2D8D01FD64}"/>
              </a:ext>
            </a:extLst>
          </p:cNvPr>
          <p:cNvSpPr txBox="1"/>
          <p:nvPr/>
        </p:nvSpPr>
        <p:spPr>
          <a:xfrm>
            <a:off x="522514" y="4006504"/>
            <a:ext cx="6857121" cy="2677652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8" tIns="45718" rIns="45718" bIns="45718">
            <a:spAutoFit/>
          </a:bodyPr>
          <a:lstStyle/>
          <a:p>
            <a:pPr algn="ctr">
              <a:defRPr sz="2800">
                <a:latin typeface="Comic Sans MS"/>
                <a:ea typeface="Comic Sans MS"/>
                <a:cs typeface="Comic Sans MS"/>
                <a:sym typeface="Comic Sans MS"/>
              </a:defRPr>
            </a:pPr>
            <a:endParaRPr lang="en-GB" dirty="0"/>
          </a:p>
          <a:p>
            <a:pPr algn="ctr">
              <a:defRPr sz="28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Dyma</a:t>
            </a:r>
            <a:r>
              <a:rPr dirty="0"/>
              <a:t> rai </a:t>
            </a:r>
            <a:r>
              <a:rPr dirty="0" err="1"/>
              <a:t>llyfrau</a:t>
            </a:r>
            <a:r>
              <a:rPr dirty="0"/>
              <a:t> ag </a:t>
            </a:r>
            <a:r>
              <a:rPr dirty="0" err="1"/>
              <a:t>ysgrifennwyd</a:t>
            </a:r>
            <a:r>
              <a:rPr dirty="0"/>
              <a:t> </a:t>
            </a:r>
            <a:r>
              <a:rPr dirty="0" err="1"/>
              <a:t>i</a:t>
            </a:r>
            <a:r>
              <a:rPr dirty="0"/>
              <a:t> </a:t>
            </a:r>
            <a:r>
              <a:rPr dirty="0" err="1"/>
              <a:t>hybu</a:t>
            </a:r>
            <a:r>
              <a:rPr dirty="0"/>
              <a:t> </a:t>
            </a:r>
            <a:r>
              <a:rPr dirty="0" err="1"/>
              <a:t>cynhwysiant</a:t>
            </a:r>
            <a:r>
              <a:rPr dirty="0"/>
              <a:t>.</a:t>
            </a:r>
          </a:p>
          <a:p>
            <a:pPr marL="457200" indent="-457200">
              <a:buSzPct val="100000"/>
              <a:buFont typeface="Arial"/>
              <a:buChar char="•"/>
              <a:defRPr sz="28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Pa </a:t>
            </a:r>
            <a:r>
              <a:rPr dirty="0" err="1"/>
              <a:t>negeseuon</a:t>
            </a:r>
            <a:r>
              <a:rPr dirty="0"/>
              <a:t> </a:t>
            </a:r>
            <a:r>
              <a:rPr dirty="0" err="1"/>
              <a:t>sydd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y </a:t>
            </a:r>
            <a:r>
              <a:rPr dirty="0" err="1"/>
              <a:t>llyfrau</a:t>
            </a:r>
            <a:r>
              <a:rPr dirty="0"/>
              <a:t>?</a:t>
            </a:r>
          </a:p>
          <a:p>
            <a:pPr marL="457200" indent="-457200">
              <a:buSzPct val="100000"/>
              <a:buFont typeface="Arial"/>
              <a:buChar char="•"/>
              <a:defRPr sz="28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Sut </a:t>
            </a:r>
            <a:r>
              <a:rPr dirty="0" err="1"/>
              <a:t>fyddech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defnyddio’r</a:t>
            </a:r>
            <a:r>
              <a:rPr dirty="0"/>
              <a:t> </a:t>
            </a:r>
            <a:r>
              <a:rPr dirty="0" err="1"/>
              <a:t>llyfrau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eich</a:t>
            </a:r>
            <a:r>
              <a:rPr dirty="0"/>
              <a:t> </a:t>
            </a:r>
            <a:r>
              <a:rPr dirty="0" err="1"/>
              <a:t>dosbarth</a:t>
            </a:r>
            <a:r>
              <a:rPr dirty="0"/>
              <a:t>?</a:t>
            </a:r>
          </a:p>
        </p:txBody>
      </p:sp>
    </p:spTree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" name="TextBox 1"/>
          <p:cNvSpPr txBox="1"/>
          <p:nvPr/>
        </p:nvSpPr>
        <p:spPr>
          <a:xfrm>
            <a:off x="1340713" y="1510180"/>
            <a:ext cx="6609609" cy="3787137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algn="ctr">
              <a:defRPr sz="48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“Mae diwylliant cynhwysol mewn ysgolion yn trawsnewid cymunedau.”</a:t>
            </a:r>
          </a:p>
          <a:p>
            <a:pPr algn="r">
              <a:defRPr sz="1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Heidi Heissenbuttel, TEDEXMileHhigh</a:t>
            </a:r>
          </a:p>
        </p:txBody>
      </p:sp>
    </p:spTree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" name="Title 1"/>
          <p:cNvSpPr txBox="1">
            <a:spLocks noGrp="1"/>
          </p:cNvSpPr>
          <p:nvPr>
            <p:ph type="title"/>
          </p:nvPr>
        </p:nvSpPr>
        <p:spPr>
          <a:xfrm>
            <a:off x="781176" y="193305"/>
            <a:ext cx="7886701" cy="986218"/>
          </a:xfrm>
          <a:prstGeom prst="rect">
            <a:avLst/>
          </a:prstGeom>
          <a:solidFill>
            <a:srgbClr val="8FAADC"/>
          </a:solidFill>
          <a:ln>
            <a:solidFill>
              <a:srgbClr val="9DC3E6"/>
            </a:solidFill>
          </a:ln>
        </p:spPr>
        <p:txBody>
          <a:bodyPr>
            <a:normAutofit fontScale="90000"/>
          </a:bodyPr>
          <a:lstStyle>
            <a:lvl1pPr algn="ctr" defTabSz="758951">
              <a:defRPr sz="3652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lang="en-GB" dirty="0" err="1"/>
              <a:t>Crefyddau</a:t>
            </a:r>
            <a:r>
              <a:rPr lang="en-GB" dirty="0"/>
              <a:t> </a:t>
            </a:r>
            <a:r>
              <a:rPr lang="en-GB" dirty="0" err="1"/>
              <a:t>Mwyaf</a:t>
            </a:r>
            <a:r>
              <a:rPr lang="en-GB" dirty="0"/>
              <a:t> y </a:t>
            </a:r>
            <a:r>
              <a:rPr lang="en-GB" dirty="0" err="1"/>
              <a:t>Byd</a:t>
            </a:r>
            <a:br>
              <a:rPr lang="en-GB" dirty="0"/>
            </a:br>
            <a:r>
              <a:rPr dirty="0"/>
              <a:t>Major world religions</a:t>
            </a:r>
          </a:p>
        </p:txBody>
      </p:sp>
      <p:sp>
        <p:nvSpPr>
          <p:cNvPr id="315" name="Content Placeholder 2"/>
          <p:cNvSpPr txBox="1">
            <a:spLocks noGrp="1"/>
          </p:cNvSpPr>
          <p:nvPr>
            <p:ph type="body" sz="quarter" idx="1"/>
          </p:nvPr>
        </p:nvSpPr>
        <p:spPr>
          <a:xfrm>
            <a:off x="111261" y="3776105"/>
            <a:ext cx="1801730" cy="480638"/>
          </a:xfrm>
          <a:prstGeom prst="rect">
            <a:avLst/>
          </a:prstGeom>
        </p:spPr>
        <p:txBody>
          <a:bodyPr/>
          <a:lstStyle>
            <a:lvl1pPr marL="0" indent="0" algn="ctr" defTabSz="877823">
              <a:lnSpc>
                <a:spcPct val="81000"/>
              </a:lnSpc>
              <a:spcBef>
                <a:spcPts val="900"/>
              </a:spcBef>
              <a:buSzTx/>
              <a:buNone/>
              <a:defRPr sz="2208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Christianity</a:t>
            </a:r>
          </a:p>
        </p:txBody>
      </p:sp>
      <p:sp>
        <p:nvSpPr>
          <p:cNvPr id="316" name="Slide Number Placeholder 4"/>
          <p:cNvSpPr txBox="1">
            <a:spLocks noGrp="1"/>
          </p:cNvSpPr>
          <p:nvPr>
            <p:ph type="sldNum" sz="quarter" idx="4294967295"/>
          </p:nvPr>
        </p:nvSpPr>
        <p:spPr>
          <a:xfrm>
            <a:off x="8256731" y="6414764"/>
            <a:ext cx="258621" cy="248302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35</a:t>
            </a:fld>
            <a:endParaRPr/>
          </a:p>
        </p:txBody>
      </p:sp>
      <p:pic>
        <p:nvPicPr>
          <p:cNvPr id="317" name="Picture 13" descr="Picture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050" y="2001690"/>
            <a:ext cx="1153396" cy="1122159"/>
          </a:xfrm>
          <a:prstGeom prst="rect">
            <a:avLst/>
          </a:prstGeom>
          <a:ln w="12700">
            <a:miter lim="400000"/>
          </a:ln>
        </p:spPr>
      </p:pic>
      <p:pic>
        <p:nvPicPr>
          <p:cNvPr id="318" name="Picture 12" descr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2568" y="4686565"/>
            <a:ext cx="735078" cy="805293"/>
          </a:xfrm>
          <a:prstGeom prst="rect">
            <a:avLst/>
          </a:prstGeom>
          <a:ln w="12700">
            <a:miter lim="400000"/>
          </a:ln>
        </p:spPr>
      </p:pic>
      <p:pic>
        <p:nvPicPr>
          <p:cNvPr id="319" name="Picture 11" descr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093" y="2562769"/>
            <a:ext cx="732168" cy="1016152"/>
          </a:xfrm>
          <a:prstGeom prst="rect">
            <a:avLst/>
          </a:prstGeom>
          <a:ln w="12700">
            <a:miter lim="400000"/>
          </a:ln>
        </p:spPr>
      </p:pic>
      <p:sp>
        <p:nvSpPr>
          <p:cNvPr id="320" name="Content Placeholder 2"/>
          <p:cNvSpPr txBox="1"/>
          <p:nvPr/>
        </p:nvSpPr>
        <p:spPr>
          <a:xfrm>
            <a:off x="7262928" y="3776105"/>
            <a:ext cx="1733149" cy="4806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34290" tIns="34290" rIns="34290" bIns="34290">
            <a:normAutofit/>
          </a:bodyPr>
          <a:lstStyle>
            <a:lvl1pPr algn="ctr">
              <a:lnSpc>
                <a:spcPct val="90000"/>
              </a:lnSpc>
              <a:spcBef>
                <a:spcPts val="1000"/>
              </a:spcBef>
              <a:defRPr sz="21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Judaism</a:t>
            </a:r>
          </a:p>
        </p:txBody>
      </p:sp>
      <p:sp>
        <p:nvSpPr>
          <p:cNvPr id="321" name="Content Placeholder 2"/>
          <p:cNvSpPr txBox="1"/>
          <p:nvPr/>
        </p:nvSpPr>
        <p:spPr>
          <a:xfrm>
            <a:off x="5640794" y="3313407"/>
            <a:ext cx="1733149" cy="4806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34290" tIns="34290" rIns="34290" bIns="34290">
            <a:normAutofit/>
          </a:bodyPr>
          <a:lstStyle>
            <a:lvl1pPr algn="ctr">
              <a:lnSpc>
                <a:spcPct val="90000"/>
              </a:lnSpc>
              <a:spcBef>
                <a:spcPts val="1000"/>
              </a:spcBef>
              <a:defRPr sz="21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Islam</a:t>
            </a:r>
          </a:p>
        </p:txBody>
      </p:sp>
      <p:pic>
        <p:nvPicPr>
          <p:cNvPr id="322" name="Picture 14" descr="Picture 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77954" y="4055567"/>
            <a:ext cx="792225" cy="679333"/>
          </a:xfrm>
          <a:prstGeom prst="rect">
            <a:avLst/>
          </a:prstGeom>
          <a:ln w="12700">
            <a:miter lim="400000"/>
          </a:ln>
        </p:spPr>
      </p:pic>
      <p:sp>
        <p:nvSpPr>
          <p:cNvPr id="323" name="Content Placeholder 2"/>
          <p:cNvSpPr txBox="1"/>
          <p:nvPr/>
        </p:nvSpPr>
        <p:spPr>
          <a:xfrm>
            <a:off x="2009002" y="3553726"/>
            <a:ext cx="1733150" cy="4806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34290" tIns="34290" rIns="34290" bIns="34290">
            <a:normAutofit/>
          </a:bodyPr>
          <a:lstStyle>
            <a:lvl1pPr algn="ctr">
              <a:lnSpc>
                <a:spcPct val="90000"/>
              </a:lnSpc>
              <a:spcBef>
                <a:spcPts val="1000"/>
              </a:spcBef>
              <a:defRPr sz="21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Hinduism</a:t>
            </a:r>
          </a:p>
        </p:txBody>
      </p:sp>
      <p:sp>
        <p:nvSpPr>
          <p:cNvPr id="324" name="Content Placeholder 2"/>
          <p:cNvSpPr txBox="1"/>
          <p:nvPr/>
        </p:nvSpPr>
        <p:spPr>
          <a:xfrm>
            <a:off x="3141472" y="2430767"/>
            <a:ext cx="1733150" cy="4806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34290" tIns="34290" rIns="34290" bIns="34290">
            <a:normAutofit/>
          </a:bodyPr>
          <a:lstStyle>
            <a:lvl1pPr algn="ctr">
              <a:lnSpc>
                <a:spcPct val="90000"/>
              </a:lnSpc>
              <a:spcBef>
                <a:spcPts val="1000"/>
              </a:spcBef>
              <a:defRPr sz="21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Sikhism</a:t>
            </a:r>
          </a:p>
        </p:txBody>
      </p:sp>
      <p:sp>
        <p:nvSpPr>
          <p:cNvPr id="325" name="Content Placeholder 2"/>
          <p:cNvSpPr txBox="1"/>
          <p:nvPr/>
        </p:nvSpPr>
        <p:spPr>
          <a:xfrm>
            <a:off x="4489105" y="4700309"/>
            <a:ext cx="1733149" cy="4806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34290" tIns="34290" rIns="34290" bIns="34290">
            <a:normAutofit/>
          </a:bodyPr>
          <a:lstStyle>
            <a:lvl1pPr algn="ctr">
              <a:lnSpc>
                <a:spcPct val="90000"/>
              </a:lnSpc>
              <a:spcBef>
                <a:spcPts val="1000"/>
              </a:spcBef>
              <a:defRPr sz="21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Buddhism</a:t>
            </a:r>
          </a:p>
        </p:txBody>
      </p:sp>
      <p:pic>
        <p:nvPicPr>
          <p:cNvPr id="326" name="Picture 10" descr="Picture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38430" y="2840620"/>
            <a:ext cx="594042" cy="721589"/>
          </a:xfrm>
          <a:prstGeom prst="rect">
            <a:avLst/>
          </a:prstGeom>
          <a:ln w="12700">
            <a:miter lim="400000"/>
          </a:ln>
        </p:spPr>
      </p:pic>
      <p:pic>
        <p:nvPicPr>
          <p:cNvPr id="327" name="Picture 11" descr="Picture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17831" y="3734842"/>
            <a:ext cx="901695" cy="901695"/>
          </a:xfrm>
          <a:prstGeom prst="rect">
            <a:avLst/>
          </a:prstGeom>
          <a:ln w="12700">
            <a:miter lim="400000"/>
          </a:ln>
        </p:spPr>
      </p:pic>
      <p:pic>
        <p:nvPicPr>
          <p:cNvPr id="328" name="Picture 25" descr="Picture 2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3385" y="4292815"/>
            <a:ext cx="740808" cy="655611"/>
          </a:xfrm>
          <a:prstGeom prst="rect">
            <a:avLst/>
          </a:prstGeom>
          <a:ln w="12700">
            <a:miter lim="400000"/>
          </a:ln>
        </p:spPr>
      </p:pic>
      <p:pic>
        <p:nvPicPr>
          <p:cNvPr id="329" name="Picture 26" descr="Picture 2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76913" y="2239204"/>
            <a:ext cx="740808" cy="647129"/>
          </a:xfrm>
          <a:prstGeom prst="rect">
            <a:avLst/>
          </a:prstGeom>
          <a:ln w="12700">
            <a:miter lim="400000"/>
          </a:ln>
        </p:spPr>
      </p:pic>
      <p:pic>
        <p:nvPicPr>
          <p:cNvPr id="330" name="Picture 27" descr="Picture 27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18063" y="4343886"/>
            <a:ext cx="780337" cy="630416"/>
          </a:xfrm>
          <a:prstGeom prst="rect">
            <a:avLst/>
          </a:prstGeom>
          <a:ln w="12700">
            <a:miter lim="400000"/>
          </a:ln>
        </p:spPr>
      </p:pic>
      <p:pic>
        <p:nvPicPr>
          <p:cNvPr id="331" name="Picture 28" descr="Picture 28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13107" y="2615430"/>
            <a:ext cx="591609" cy="474495"/>
          </a:xfrm>
          <a:prstGeom prst="rect">
            <a:avLst/>
          </a:prstGeom>
          <a:ln w="12700">
            <a:miter lim="400000"/>
          </a:ln>
        </p:spPr>
      </p:pic>
      <p:pic>
        <p:nvPicPr>
          <p:cNvPr id="332" name="Picture 29" descr="Picture 29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271221" y="4055567"/>
            <a:ext cx="522498" cy="474495"/>
          </a:xfrm>
          <a:prstGeom prst="rect">
            <a:avLst/>
          </a:prstGeom>
          <a:ln w="12700">
            <a:miter lim="400000"/>
          </a:ln>
        </p:spPr>
      </p:pic>
      <p:pic>
        <p:nvPicPr>
          <p:cNvPr id="333" name="Picture 30" descr="Picture 30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302928" y="2977814"/>
            <a:ext cx="663152" cy="474495"/>
          </a:xfrm>
          <a:prstGeom prst="rect">
            <a:avLst/>
          </a:prstGeom>
          <a:ln w="12700">
            <a:miter lim="400000"/>
          </a:ln>
        </p:spPr>
      </p:pic>
      <p:sp>
        <p:nvSpPr>
          <p:cNvPr id="334" name="TextBox 17"/>
          <p:cNvSpPr txBox="1"/>
          <p:nvPr/>
        </p:nvSpPr>
        <p:spPr>
          <a:xfrm>
            <a:off x="1974712" y="1200726"/>
            <a:ext cx="4690710" cy="3330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+mn-lt"/>
                <a:ea typeface="+mn-ea"/>
                <a:cs typeface="+mn-cs"/>
                <a:sym typeface="Calibri"/>
                <a:hlinkClick r:id="rId14"/>
              </a:defRPr>
            </a:lvl1pPr>
          </a:lstStyle>
          <a:p>
            <a:pPr>
              <a:defRPr u="none">
                <a:solidFill>
                  <a:srgbClr val="000000"/>
                </a:solidFill>
                <a:uFillTx/>
              </a:defRPr>
            </a:pP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14"/>
              </a:rPr>
              <a:t>World Religions Record Sheet.docx</a:t>
            </a:r>
          </a:p>
        </p:txBody>
      </p:sp>
      <p:pic>
        <p:nvPicPr>
          <p:cNvPr id="335" name="Picture 5" descr="Picture 5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451641" y="5014102"/>
            <a:ext cx="861122" cy="60764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Title 1"/>
          <p:cNvSpPr txBox="1">
            <a:spLocks noGrp="1"/>
          </p:cNvSpPr>
          <p:nvPr>
            <p:ph type="title"/>
          </p:nvPr>
        </p:nvSpPr>
        <p:spPr>
          <a:xfrm>
            <a:off x="5866226" y="2334602"/>
            <a:ext cx="3078188" cy="1325564"/>
          </a:xfrm>
          <a:prstGeom prst="rect">
            <a:avLst/>
          </a:prstGeom>
        </p:spPr>
        <p:txBody>
          <a:bodyPr/>
          <a:lstStyle>
            <a:lvl1pPr algn="ctr" defTabSz="521208">
              <a:defRPr sz="2052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How might what you have just learnt impact on you in the classroom?</a:t>
            </a:r>
          </a:p>
        </p:txBody>
      </p:sp>
      <p:pic>
        <p:nvPicPr>
          <p:cNvPr id="338" name="Picture 3" descr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2155" y="199513"/>
            <a:ext cx="2469836" cy="2227203"/>
          </a:xfrm>
          <a:prstGeom prst="rect">
            <a:avLst/>
          </a:prstGeom>
          <a:ln w="12700">
            <a:miter lim="400000"/>
          </a:ln>
        </p:spPr>
      </p:pic>
      <p:pic>
        <p:nvPicPr>
          <p:cNvPr id="339" name="Picture 4" descr="Picture 4"/>
          <p:cNvPicPr>
            <a:picLocks noChangeAspect="1"/>
          </p:cNvPicPr>
          <p:nvPr/>
        </p:nvPicPr>
        <p:blipFill>
          <a:blip r:embed="rId3"/>
          <a:srcRect b="8850"/>
          <a:stretch>
            <a:fillRect/>
          </a:stretch>
        </p:blipFill>
        <p:spPr>
          <a:xfrm>
            <a:off x="3821772" y="3478236"/>
            <a:ext cx="1683295" cy="1536897"/>
          </a:xfrm>
          <a:prstGeom prst="rect">
            <a:avLst/>
          </a:prstGeom>
          <a:ln w="12700">
            <a:miter lim="400000"/>
          </a:ln>
        </p:spPr>
      </p:pic>
      <p:sp>
        <p:nvSpPr>
          <p:cNvPr id="340" name="Title 1"/>
          <p:cNvSpPr txBox="1"/>
          <p:nvPr/>
        </p:nvSpPr>
        <p:spPr>
          <a:xfrm>
            <a:off x="241992" y="2334602"/>
            <a:ext cx="3078188" cy="132556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 anchor="ctr">
            <a:normAutofit lnSpcReduction="10000"/>
          </a:bodyPr>
          <a:lstStyle>
            <a:lvl1pPr defTabSz="342900">
              <a:defRPr sz="2100">
                <a:solidFill>
                  <a:srgbClr val="202124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rPr dirty="0">
                <a:latin typeface="Comic Sans MS" panose="030F0702030302020204" pitchFamily="66" charset="0"/>
              </a:rPr>
              <a:t>Sut </a:t>
            </a:r>
            <a:r>
              <a:rPr dirty="0" err="1">
                <a:latin typeface="Comic Sans MS" panose="030F0702030302020204" pitchFamily="66" charset="0"/>
              </a:rPr>
              <a:t>gallai’r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hyn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rydych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newydd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ddysgu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effeithio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arnoch</a:t>
            </a:r>
            <a:r>
              <a:rPr dirty="0">
                <a:latin typeface="Comic Sans MS" panose="030F0702030302020204" pitchFamily="66" charset="0"/>
              </a:rPr>
              <a:t> chi </a:t>
            </a:r>
            <a:r>
              <a:rPr dirty="0" err="1">
                <a:latin typeface="Comic Sans MS" panose="030F0702030302020204" pitchFamily="66" charset="0"/>
              </a:rPr>
              <a:t>yn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yr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ystafell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ddosbarth</a:t>
            </a:r>
            <a:r>
              <a:rPr dirty="0">
                <a:latin typeface="Comic Sans MS" panose="030F0702030302020204" pitchFamily="66" charset="0"/>
              </a:rPr>
              <a:t>?</a:t>
            </a:r>
          </a:p>
        </p:txBody>
      </p:sp>
    </p:spTree>
  </p:cSld>
  <p:clrMapOvr>
    <a:masterClrMapping/>
  </p:clrMapOvr>
  <p:transition spd="med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2" name="Picture 2" descr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607" y="1112741"/>
            <a:ext cx="8185612" cy="4373659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  <p:sp>
        <p:nvSpPr>
          <p:cNvPr id="343" name="TextBox 3"/>
          <p:cNvSpPr txBox="1"/>
          <p:nvPr/>
        </p:nvSpPr>
        <p:spPr>
          <a:xfrm>
            <a:off x="5076652" y="225083"/>
            <a:ext cx="3650567" cy="830993"/>
          </a:xfrm>
          <a:prstGeom prst="rect">
            <a:avLst/>
          </a:prstGeom>
          <a:solidFill>
            <a:srgbClr val="9DC3E6"/>
          </a:solidFill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sz="24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lang="en-GB" dirty="0" err="1"/>
              <a:t>Lefelau</a:t>
            </a:r>
            <a:r>
              <a:rPr lang="en-GB" dirty="0"/>
              <a:t> o </a:t>
            </a:r>
            <a:r>
              <a:rPr lang="en-GB" dirty="0" err="1"/>
              <a:t>intergreiddio</a:t>
            </a:r>
            <a:endParaRPr lang="en-GB" dirty="0"/>
          </a:p>
          <a:p>
            <a:r>
              <a:rPr dirty="0"/>
              <a:t>Levels of integration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B290AEF-06A7-0D65-0249-9D0AA1E64657}"/>
              </a:ext>
            </a:extLst>
          </p:cNvPr>
          <p:cNvSpPr txBox="1"/>
          <p:nvPr/>
        </p:nvSpPr>
        <p:spPr>
          <a:xfrm>
            <a:off x="517071" y="5633357"/>
            <a:ext cx="8567058" cy="923326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8" tIns="45718" rIns="45718" bIns="45718" numCol="1" spcCol="38100" rtlCol="0" anchor="t">
            <a:spAutoFit/>
          </a:bodyPr>
          <a:lstStyle/>
          <a:p>
            <a:pPr marL="342900" marR="0" indent="-3429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</a:pPr>
            <a:r>
              <a:rPr kumimoji="0" lang="en-GB" sz="1800" b="0" i="0" u="none" strike="noStrike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Helvetica"/>
              </a:rPr>
              <a:t>Ymagwedd</a:t>
            </a:r>
            <a:r>
              <a:rPr kumimoji="0" lang="en-GB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Helvetica"/>
              </a:rPr>
              <a:t> </a:t>
            </a:r>
            <a:r>
              <a:rPr kumimoji="0" lang="en-GB" sz="1800" b="0" i="0" u="none" strike="noStrike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Helvetica"/>
              </a:rPr>
              <a:t>cyfraniadol</a:t>
            </a:r>
            <a:r>
              <a:rPr kumimoji="0" lang="en-GB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Helvetica"/>
              </a:rPr>
              <a:t>               2. </a:t>
            </a:r>
            <a:r>
              <a:rPr kumimoji="0" lang="en-GB" sz="1800" b="0" i="0" u="none" strike="noStrike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Helvetica"/>
              </a:rPr>
              <a:t>Ymagwedd</a:t>
            </a:r>
            <a:r>
              <a:rPr kumimoji="0" lang="en-GB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Helvetica"/>
              </a:rPr>
              <a:t> </a:t>
            </a:r>
            <a:r>
              <a:rPr kumimoji="0" lang="en-GB" sz="1800" b="0" i="0" u="none" strike="noStrike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omic Sans MS" panose="030F0702030302020204" pitchFamily="66" charset="0"/>
                <a:sym typeface="Helvetica"/>
              </a:rPr>
              <a:t>Ychwanegol</a:t>
            </a:r>
            <a:endParaRPr kumimoji="0" lang="en-GB" sz="18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Comic Sans MS" panose="030F0702030302020204" pitchFamily="66" charset="0"/>
              <a:sym typeface="Helvetica"/>
            </a:endParaRPr>
          </a:p>
          <a:p>
            <a:pPr marL="342900" marR="0" indent="-3429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</a:pPr>
            <a:endParaRPr lang="en-GB" dirty="0">
              <a:latin typeface="Comic Sans MS" panose="030F0702030302020204" pitchFamily="66" charset="0"/>
            </a:endParaRPr>
          </a:p>
          <a:p>
            <a:pPr marR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GB" dirty="0">
                <a:latin typeface="Comic Sans MS" panose="030F0702030302020204" pitchFamily="66" charset="0"/>
              </a:rPr>
              <a:t>3.  </a:t>
            </a:r>
            <a:r>
              <a:rPr lang="en-GB" dirty="0" err="1">
                <a:latin typeface="Comic Sans MS" panose="030F0702030302020204" pitchFamily="66" charset="0"/>
              </a:rPr>
              <a:t>Ymagwedd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trawsnewidiol</a:t>
            </a:r>
            <a:r>
              <a:rPr lang="en-GB" dirty="0">
                <a:latin typeface="Comic Sans MS" panose="030F0702030302020204" pitchFamily="66" charset="0"/>
              </a:rPr>
              <a:t>            4. </a:t>
            </a:r>
            <a:r>
              <a:rPr lang="en-GB" dirty="0" err="1">
                <a:latin typeface="Comic Sans MS" panose="030F0702030302020204" pitchFamily="66" charset="0"/>
              </a:rPr>
              <a:t>Ymagwedd</a:t>
            </a:r>
            <a:r>
              <a:rPr lang="en-GB" dirty="0">
                <a:latin typeface="Comic Sans MS" panose="030F0702030302020204" pitchFamily="66" charset="0"/>
              </a:rPr>
              <a:t> o </a:t>
            </a:r>
            <a:r>
              <a:rPr lang="en-GB" dirty="0" err="1">
                <a:latin typeface="Comic Sans MS" panose="030F0702030302020204" pitchFamily="66" charset="0"/>
              </a:rPr>
              <a:t>weithredu’n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gymedithasol</a:t>
            </a:r>
            <a:endParaRPr kumimoji="0" lang="en-GB" sz="18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Comic Sans MS" panose="030F0702030302020204" pitchFamily="66" charset="0"/>
              <a:sym typeface="Helvetica"/>
            </a:endParaRPr>
          </a:p>
        </p:txBody>
      </p:sp>
    </p:spTree>
  </p:cSld>
  <p:clrMapOvr>
    <a:masterClrMapping/>
  </p:clrMapOvr>
  <p:transition spd="med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" name="TextBox 2"/>
          <p:cNvSpPr txBox="1"/>
          <p:nvPr/>
        </p:nvSpPr>
        <p:spPr>
          <a:xfrm>
            <a:off x="1123892" y="514065"/>
            <a:ext cx="6668753" cy="627864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ctr">
              <a:defRPr sz="3600" b="1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Cwestiynwch</a:t>
            </a:r>
            <a:r>
              <a:rPr dirty="0"/>
              <a:t> </a:t>
            </a:r>
            <a:r>
              <a:rPr dirty="0" err="1"/>
              <a:t>eich</a:t>
            </a:r>
            <a:r>
              <a:rPr dirty="0"/>
              <a:t> </a:t>
            </a:r>
            <a:r>
              <a:rPr dirty="0" err="1"/>
              <a:t>hun</a:t>
            </a:r>
            <a:r>
              <a:rPr dirty="0"/>
              <a:t>.</a:t>
            </a:r>
          </a:p>
          <a:p>
            <a:pPr>
              <a:lnSpc>
                <a:spcPct val="150000"/>
              </a:lnSpc>
              <a:defRPr sz="24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Ydy</a:t>
            </a:r>
            <a:r>
              <a:rPr dirty="0"/>
              <a:t> </a:t>
            </a:r>
            <a:r>
              <a:rPr dirty="0" err="1"/>
              <a:t>eich</a:t>
            </a:r>
            <a:r>
              <a:rPr dirty="0"/>
              <a:t> </a:t>
            </a:r>
            <a:r>
              <a:rPr dirty="0" err="1"/>
              <a:t>ystafell</a:t>
            </a:r>
            <a:r>
              <a:rPr dirty="0"/>
              <a:t> </a:t>
            </a:r>
            <a:r>
              <a:rPr dirty="0" err="1"/>
              <a:t>ddosbarth</a:t>
            </a:r>
            <a:r>
              <a:rPr dirty="0"/>
              <a:t> chi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gynhwysol</a:t>
            </a:r>
            <a:r>
              <a:rPr dirty="0"/>
              <a:t>?</a:t>
            </a:r>
            <a:br>
              <a:rPr dirty="0"/>
            </a:br>
            <a:r>
              <a:rPr dirty="0" err="1"/>
              <a:t>Ydy</a:t>
            </a:r>
            <a:r>
              <a:rPr dirty="0"/>
              <a:t> </a:t>
            </a:r>
            <a:r>
              <a:rPr dirty="0" err="1"/>
              <a:t>eich</a:t>
            </a:r>
            <a:r>
              <a:rPr dirty="0"/>
              <a:t> </a:t>
            </a:r>
            <a:r>
              <a:rPr dirty="0" err="1"/>
              <a:t>adnoddau</a:t>
            </a:r>
            <a:r>
              <a:rPr dirty="0"/>
              <a:t> chi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gynhwysol</a:t>
            </a:r>
            <a:r>
              <a:rPr dirty="0"/>
              <a:t>?</a:t>
            </a:r>
          </a:p>
          <a:p>
            <a:pPr>
              <a:lnSpc>
                <a:spcPct val="150000"/>
              </a:lnSpc>
              <a:defRPr sz="24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Ydych</a:t>
            </a:r>
            <a:r>
              <a:rPr dirty="0"/>
              <a:t> </a:t>
            </a:r>
            <a:r>
              <a:rPr dirty="0" err="1"/>
              <a:t>chi’n</a:t>
            </a:r>
            <a:r>
              <a:rPr dirty="0"/>
              <a:t> </a:t>
            </a:r>
            <a:r>
              <a:rPr dirty="0" err="1"/>
              <a:t>addysgu</a:t>
            </a:r>
            <a:r>
              <a:rPr dirty="0"/>
              <a:t> </a:t>
            </a:r>
            <a:r>
              <a:rPr dirty="0" err="1"/>
              <a:t>mewn</a:t>
            </a:r>
            <a:r>
              <a:rPr dirty="0"/>
              <a:t> </a:t>
            </a:r>
            <a:r>
              <a:rPr dirty="0" err="1"/>
              <a:t>modd</a:t>
            </a:r>
            <a:r>
              <a:rPr dirty="0"/>
              <a:t> </a:t>
            </a:r>
            <a:r>
              <a:rPr dirty="0" err="1"/>
              <a:t>gynhwysol</a:t>
            </a:r>
            <a:r>
              <a:rPr dirty="0"/>
              <a:t>?</a:t>
            </a:r>
          </a:p>
          <a:p>
            <a:pPr>
              <a:lnSpc>
                <a:spcPct val="150000"/>
              </a:lnSpc>
              <a:defRPr sz="24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Ydych</a:t>
            </a:r>
            <a:r>
              <a:rPr dirty="0"/>
              <a:t> </a:t>
            </a:r>
            <a:r>
              <a:rPr dirty="0" err="1"/>
              <a:t>chi’n</a:t>
            </a:r>
            <a:r>
              <a:rPr dirty="0"/>
              <a:t> </a:t>
            </a:r>
            <a:r>
              <a:rPr dirty="0" err="1"/>
              <a:t>meithrin</a:t>
            </a:r>
            <a:r>
              <a:rPr dirty="0"/>
              <a:t> plant </a:t>
            </a:r>
            <a:r>
              <a:rPr dirty="0" err="1"/>
              <a:t>cynhwysol</a:t>
            </a:r>
            <a:r>
              <a:rPr dirty="0"/>
              <a:t>?</a:t>
            </a:r>
          </a:p>
          <a:p>
            <a:pPr>
              <a:lnSpc>
                <a:spcPct val="150000"/>
              </a:lnSpc>
              <a:defRPr sz="24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Ydych</a:t>
            </a:r>
            <a:r>
              <a:rPr dirty="0"/>
              <a:t> </a:t>
            </a:r>
            <a:r>
              <a:rPr dirty="0" err="1"/>
              <a:t>chi’n</a:t>
            </a:r>
            <a:r>
              <a:rPr dirty="0"/>
              <a:t> </a:t>
            </a:r>
            <a:r>
              <a:rPr dirty="0" err="1"/>
              <a:t>meithrin</a:t>
            </a:r>
            <a:r>
              <a:rPr dirty="0"/>
              <a:t> </a:t>
            </a:r>
            <a:r>
              <a:rPr dirty="0" err="1"/>
              <a:t>dinasyddion</a:t>
            </a:r>
            <a:r>
              <a:rPr dirty="0"/>
              <a:t> </a:t>
            </a:r>
            <a:r>
              <a:rPr dirty="0" err="1"/>
              <a:t>egwyddorol</a:t>
            </a:r>
            <a:r>
              <a:rPr dirty="0"/>
              <a:t>, </a:t>
            </a:r>
            <a:r>
              <a:rPr dirty="0" err="1"/>
              <a:t>gwybodus</a:t>
            </a:r>
            <a:r>
              <a:rPr dirty="0"/>
              <a:t>?</a:t>
            </a:r>
          </a:p>
          <a:p>
            <a:pPr>
              <a:lnSpc>
                <a:spcPct val="150000"/>
              </a:lnSpc>
              <a:defRPr sz="24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Ydych</a:t>
            </a:r>
            <a:r>
              <a:rPr dirty="0"/>
              <a:t> </a:t>
            </a:r>
            <a:r>
              <a:rPr dirty="0" err="1"/>
              <a:t>chi’n</a:t>
            </a:r>
            <a:r>
              <a:rPr dirty="0"/>
              <a:t> </a:t>
            </a:r>
            <a:r>
              <a:rPr dirty="0" err="1"/>
              <a:t>hybu</a:t>
            </a:r>
            <a:r>
              <a:rPr dirty="0"/>
              <a:t> </a:t>
            </a:r>
            <a:r>
              <a:rPr dirty="0" err="1"/>
              <a:t>cymuned</a:t>
            </a:r>
            <a:r>
              <a:rPr dirty="0"/>
              <a:t> </a:t>
            </a:r>
            <a:r>
              <a:rPr dirty="0" err="1"/>
              <a:t>gynhwysol</a:t>
            </a:r>
            <a:r>
              <a:rPr dirty="0"/>
              <a:t>?</a:t>
            </a:r>
          </a:p>
          <a:p>
            <a:pPr>
              <a:lnSpc>
                <a:spcPct val="150000"/>
              </a:lnSpc>
              <a:defRPr sz="24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Ydych</a:t>
            </a:r>
            <a:r>
              <a:rPr dirty="0"/>
              <a:t> </a:t>
            </a:r>
            <a:r>
              <a:rPr dirty="0" err="1"/>
              <a:t>chi’n</a:t>
            </a:r>
            <a:r>
              <a:rPr dirty="0"/>
              <a:t> </a:t>
            </a:r>
            <a:r>
              <a:rPr dirty="0" err="1"/>
              <a:t>barod</a:t>
            </a:r>
            <a:r>
              <a:rPr dirty="0"/>
              <a:t> am </a:t>
            </a:r>
            <a:r>
              <a:rPr dirty="0" err="1"/>
              <a:t>ddyfodol</a:t>
            </a:r>
            <a:r>
              <a:rPr dirty="0"/>
              <a:t> </a:t>
            </a:r>
            <a:r>
              <a:rPr dirty="0" err="1"/>
              <a:t>gynhwysol</a:t>
            </a:r>
            <a:r>
              <a:rPr dirty="0"/>
              <a:t>?</a:t>
            </a:r>
          </a:p>
          <a:p>
            <a:pPr>
              <a:lnSpc>
                <a:spcPct val="150000"/>
              </a:lnSpc>
              <a:defRPr sz="24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Ydych</a:t>
            </a:r>
            <a:r>
              <a:rPr dirty="0"/>
              <a:t> </a:t>
            </a:r>
            <a:r>
              <a:rPr dirty="0" err="1"/>
              <a:t>chi’n</a:t>
            </a:r>
            <a:r>
              <a:rPr dirty="0"/>
              <a:t> </a:t>
            </a:r>
            <a:r>
              <a:rPr dirty="0" err="1"/>
              <a:t>barod</a:t>
            </a:r>
            <a:r>
              <a:rPr dirty="0"/>
              <a:t> am </a:t>
            </a:r>
            <a:r>
              <a:rPr dirty="0" err="1"/>
              <a:t>yr</a:t>
            </a:r>
            <a:r>
              <a:rPr dirty="0"/>
              <a:t> her?</a:t>
            </a:r>
          </a:p>
          <a:p>
            <a:pPr>
              <a:defRPr>
                <a:latin typeface="+mn-lt"/>
                <a:ea typeface="+mn-ea"/>
                <a:cs typeface="+mn-cs"/>
                <a:sym typeface="Calibri"/>
              </a:defRPr>
            </a:pPr>
            <a:endParaRPr dirty="0"/>
          </a:p>
          <a:p>
            <a:pPr algn="ctr">
              <a:defRPr sz="2400" b="1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 err="1"/>
              <a:t>Pwy</a:t>
            </a:r>
            <a:r>
              <a:rPr dirty="0"/>
              <a:t> </a:t>
            </a:r>
            <a:r>
              <a:rPr dirty="0" err="1"/>
              <a:t>sy’n</a:t>
            </a:r>
            <a:r>
              <a:rPr dirty="0"/>
              <a:t> </a:t>
            </a:r>
            <a:r>
              <a:rPr dirty="0" err="1"/>
              <a:t>gyfrifol</a:t>
            </a:r>
            <a:r>
              <a:rPr dirty="0"/>
              <a:t>?</a:t>
            </a:r>
          </a:p>
        </p:txBody>
      </p:sp>
    </p:spTree>
  </p:cSld>
  <p:clrMapOvr>
    <a:masterClrMapping/>
  </p:clrMapOvr>
  <p:transition spd="med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Text Placeholder 2"/>
          <p:cNvSpPr txBox="1">
            <a:spLocks noGrp="1"/>
          </p:cNvSpPr>
          <p:nvPr>
            <p:ph type="body" sz="quarter" idx="1"/>
          </p:nvPr>
        </p:nvSpPr>
        <p:spPr>
          <a:xfrm>
            <a:off x="200123" y="1142975"/>
            <a:ext cx="2901257" cy="617934"/>
          </a:xfrm>
          <a:prstGeom prst="rect">
            <a:avLst/>
          </a:prstGeom>
        </p:spPr>
        <p:txBody>
          <a:bodyPr/>
          <a:lstStyle>
            <a:lvl1pPr algn="ctr">
              <a:defRPr sz="2700" b="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Cyfeirnodau</a:t>
            </a:r>
          </a:p>
        </p:txBody>
      </p:sp>
      <p:sp>
        <p:nvSpPr>
          <p:cNvPr id="352" name="Text Placeholder 4"/>
          <p:cNvSpPr>
            <a:spLocks noGrp="1"/>
          </p:cNvSpPr>
          <p:nvPr>
            <p:ph type="body" idx="21"/>
          </p:nvPr>
        </p:nvSpPr>
        <p:spPr>
          <a:xfrm>
            <a:off x="6084149" y="1106060"/>
            <a:ext cx="2915544" cy="617934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 marL="0" indent="0" algn="ctr">
              <a:buSzTx/>
              <a:buFontTx/>
              <a:buNone/>
              <a:defRPr sz="27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References</a:t>
            </a:r>
          </a:p>
        </p:txBody>
      </p:sp>
      <p:sp>
        <p:nvSpPr>
          <p:cNvPr id="353" name="Content Placeholder 3"/>
          <p:cNvSpPr txBox="1"/>
          <p:nvPr/>
        </p:nvSpPr>
        <p:spPr>
          <a:xfrm>
            <a:off x="402967" y="2230901"/>
            <a:ext cx="3986154" cy="306228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8" tIns="45718" rIns="45718" bIns="45718">
            <a:normAutofit/>
          </a:bodyPr>
          <a:lstStyle/>
          <a:p>
            <a:pPr marL="228600" indent="-228600">
              <a:lnSpc>
                <a:spcPct val="120000"/>
              </a:lnSpc>
              <a:spcBef>
                <a:spcPts val="1000"/>
              </a:spcBef>
              <a:buSzPct val="100000"/>
              <a:buFont typeface="Arial"/>
              <a:buChar char="•"/>
              <a:defRPr sz="9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Banks, J. (2010) Approaches to Multicultural Curriculum Refom in Beyond Heroes and Holidays:School Staff, Family and Community Development: Overview p. 37</a:t>
            </a:r>
            <a:endParaRPr>
              <a:latin typeface="+mn-lt"/>
              <a:ea typeface="+mn-ea"/>
              <a:cs typeface="+mn-cs"/>
              <a:sym typeface="Calibri"/>
            </a:endParaRP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SzPct val="100000"/>
              <a:buFont typeface="Arial"/>
              <a:buChar char="•"/>
              <a:defRPr sz="9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Brownlee, J.L. et al. (2021) What influences teachers’ support for children’s reasoning </a:t>
            </a:r>
            <a:br/>
            <a:r>
              <a:t>about social inclusion in primary school education </a:t>
            </a:r>
            <a:br/>
            <a:r>
              <a:t>classrooms? in The Australian Educational Researcher</a:t>
            </a:r>
            <a:br/>
            <a:r>
              <a:t>https://doi.org/10.1007/s13384-021-00434-y</a:t>
            </a:r>
            <a:endParaRPr sz="3000"/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SzPct val="100000"/>
              <a:buFont typeface="Arial"/>
              <a:buChar char="•"/>
              <a:defRPr sz="9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Thompson, N. (2011) Promoting Equality: Working with Difference and Diversity.  Basingstoke: Palgrave Macmilllan.</a:t>
            </a:r>
          </a:p>
        </p:txBody>
      </p:sp>
      <p:sp>
        <p:nvSpPr>
          <p:cNvPr id="354" name="TextBox 1"/>
          <p:cNvSpPr txBox="1"/>
          <p:nvPr/>
        </p:nvSpPr>
        <p:spPr>
          <a:xfrm>
            <a:off x="5010126" y="1544625"/>
            <a:ext cx="3435532" cy="4434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marL="214313" indent="-214313">
              <a:lnSpc>
                <a:spcPct val="150000"/>
              </a:lnSpc>
              <a:buSzPct val="100000"/>
              <a:buChar char="❖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Mae'n iawn bod yn wahanol - It's ok to be different (Amazon)</a:t>
            </a:r>
          </a:p>
          <a:p>
            <a:pPr marL="214313" indent="-214313">
              <a:lnSpc>
                <a:spcPct val="150000"/>
              </a:lnSpc>
              <a:buSzPct val="100000"/>
              <a:buChar char="❖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Gyda'n gilydd - Together we can (Amazon)</a:t>
            </a:r>
          </a:p>
          <a:p>
            <a:pPr marL="214313" indent="-214313">
              <a:lnSpc>
                <a:spcPct val="150000"/>
              </a:lnSpc>
              <a:buSzPct val="100000"/>
              <a:buChar char="❖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Seren orau'r sér - Super Duper you (Amazon)</a:t>
            </a:r>
          </a:p>
          <a:p>
            <a:pPr marL="214313" indent="-214313">
              <a:lnSpc>
                <a:spcPct val="150000"/>
              </a:lnSpc>
              <a:buSzPct val="100000"/>
              <a:buChar char="❖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Dwy droed chwith - Two left feet , Jenny Sullivan (Amazon)</a:t>
            </a:r>
          </a:p>
          <a:p>
            <a:pPr marL="214313" indent="-214313">
              <a:lnSpc>
                <a:spcPct val="150000"/>
              </a:lnSpc>
              <a:buSzPct val="100000"/>
              <a:buChar char="❖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Anhygoel - Amazing, Steve Anthony (Amazon)</a:t>
            </a:r>
          </a:p>
          <a:p>
            <a:pPr marL="214313" indent="-214313">
              <a:lnSpc>
                <a:spcPct val="150000"/>
              </a:lnSpc>
              <a:buSzPct val="100000"/>
              <a:buChar char="❖"/>
              <a:defRPr sz="1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Cwmwl Cai a Ti'n siwr o dyfu Alecs (dal yn edrych am y rhain yn Saesneg)</a:t>
            </a:r>
          </a:p>
        </p:txBody>
      </p:sp>
      <p:pic>
        <p:nvPicPr>
          <p:cNvPr id="355" name="Picture 3" descr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3960" y="132241"/>
            <a:ext cx="2129495" cy="1597122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</p:spTree>
  </p:cSld>
  <p:clrMapOvr>
    <a:masterClrMapping/>
  </p:clrMapOvr>
  <p:transition spd="med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" name="Text Placeholder 2"/>
          <p:cNvSpPr txBox="1">
            <a:spLocks noGrp="1"/>
          </p:cNvSpPr>
          <p:nvPr>
            <p:ph type="body" sz="quarter" idx="1"/>
          </p:nvPr>
        </p:nvSpPr>
        <p:spPr>
          <a:xfrm>
            <a:off x="1536553" y="1105186"/>
            <a:ext cx="2901257" cy="617935"/>
          </a:xfrm>
          <a:prstGeom prst="rect">
            <a:avLst/>
          </a:prstGeom>
        </p:spPr>
        <p:txBody>
          <a:bodyPr/>
          <a:lstStyle>
            <a:lvl1pPr>
              <a:lnSpc>
                <a:spcPct val="72000"/>
              </a:lnSpc>
              <a:defRPr sz="800" b="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Adolygu a myfyrio ar eich dysgu eich hun</a:t>
            </a:r>
          </a:p>
        </p:txBody>
      </p:sp>
      <p:sp>
        <p:nvSpPr>
          <p:cNvPr id="358" name="Text Placeholder 4"/>
          <p:cNvSpPr>
            <a:spLocks noGrp="1"/>
          </p:cNvSpPr>
          <p:nvPr>
            <p:ph type="body" idx="21"/>
          </p:nvPr>
        </p:nvSpPr>
        <p:spPr>
          <a:xfrm>
            <a:off x="4705515" y="1105186"/>
            <a:ext cx="2915544" cy="61793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 marL="0" indent="0" algn="ctr">
              <a:lnSpc>
                <a:spcPct val="72000"/>
              </a:lnSpc>
              <a:buSzTx/>
              <a:buFontTx/>
              <a:buNone/>
              <a:defRPr sz="600"/>
            </a:lvl1pPr>
          </a:lstStyle>
          <a:p>
            <a:r>
              <a:t>Review and reflect on your own learning</a:t>
            </a:r>
          </a:p>
        </p:txBody>
      </p:sp>
      <p:pic>
        <p:nvPicPr>
          <p:cNvPr id="359" name="Picture 9" descr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9355" y="1888836"/>
            <a:ext cx="4552321" cy="308033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Text Placeholder 4"/>
          <p:cNvSpPr txBox="1"/>
          <p:nvPr/>
        </p:nvSpPr>
        <p:spPr>
          <a:xfrm>
            <a:off x="5380233" y="571993"/>
            <a:ext cx="2824105" cy="18881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>
            <a:lvl1pPr marL="228600" indent="-228600" algn="ctr">
              <a:lnSpc>
                <a:spcPct val="72000"/>
              </a:lnSpc>
              <a:spcBef>
                <a:spcPts val="1000"/>
              </a:spcBef>
              <a:buSzPct val="100000"/>
              <a:buFont typeface="Arial"/>
              <a:buChar char="•"/>
              <a:defRPr sz="1400"/>
            </a:lvl1pPr>
          </a:lstStyle>
          <a:p>
            <a:pPr marL="0" indent="0">
              <a:buNone/>
            </a:pPr>
            <a:r>
              <a:rPr lang="en-GB" dirty="0" err="1">
                <a:latin typeface="Comic Sans MS" panose="030F0702030302020204" pitchFamily="66" charset="0"/>
              </a:rPr>
              <a:t>Diwrnod</a:t>
            </a:r>
            <a:r>
              <a:rPr lang="en-GB" dirty="0">
                <a:latin typeface="Comic Sans MS" panose="030F0702030302020204" pitchFamily="66" charset="0"/>
              </a:rPr>
              <a:t> 5</a:t>
            </a:r>
          </a:p>
          <a:p>
            <a:endParaRPr lang="en-GB" dirty="0"/>
          </a:p>
          <a:p>
            <a:r>
              <a:rPr lang="en-GB" dirty="0" err="1">
                <a:latin typeface="Comic Sans MS" panose="030F0702030302020204" pitchFamily="66" charset="0"/>
              </a:rPr>
              <a:t>Statws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Athro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Cymwysiedig</a:t>
            </a:r>
            <a:r>
              <a:rPr lang="en-GB" dirty="0">
                <a:latin typeface="Comic Sans MS" panose="030F0702030302020204" pitchFamily="66" charset="0"/>
              </a:rPr>
              <a:t> (SAC) y </a:t>
            </a:r>
            <a:r>
              <a:rPr lang="en-GB" dirty="0" err="1">
                <a:latin typeface="Comic Sans MS" panose="030F0702030302020204" pitchFamily="66" charset="0"/>
              </a:rPr>
              <a:t>byddwch</a:t>
            </a:r>
            <a:r>
              <a:rPr lang="en-GB" dirty="0">
                <a:latin typeface="Comic Sans MS" panose="030F0702030302020204" pitchFamily="66" charset="0"/>
              </a:rPr>
              <a:t> yn </a:t>
            </a:r>
            <a:r>
              <a:rPr lang="en-GB" dirty="0" err="1">
                <a:latin typeface="Comic Sans MS" panose="030F0702030302020204" pitchFamily="66" charset="0"/>
              </a:rPr>
              <a:t>targedu</a:t>
            </a:r>
            <a:r>
              <a:rPr lang="en-GB" dirty="0">
                <a:latin typeface="Comic Sans MS" panose="030F0702030302020204" pitchFamily="66" charset="0"/>
              </a:rPr>
              <a:t> yn </a:t>
            </a:r>
            <a:r>
              <a:rPr lang="en-GB" dirty="0" err="1">
                <a:latin typeface="Comic Sans MS" panose="030F0702030302020204" pitchFamily="66" charset="0"/>
              </a:rPr>
              <a:t>ystod</a:t>
            </a:r>
            <a:r>
              <a:rPr lang="en-GB" dirty="0">
                <a:latin typeface="Comic Sans MS" panose="030F0702030302020204" pitchFamily="66" charset="0"/>
              </a:rPr>
              <a:t> y </a:t>
            </a:r>
            <a:r>
              <a:rPr lang="en-GB" dirty="0" err="1">
                <a:latin typeface="Comic Sans MS" panose="030F0702030302020204" pitchFamily="66" charset="0"/>
              </a:rPr>
              <a:t>sesiwn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yma</a:t>
            </a:r>
            <a:r>
              <a:rPr lang="en-GB" dirty="0">
                <a:latin typeface="Comic Sans MS" panose="030F0702030302020204" pitchFamily="66" charset="0"/>
              </a:rPr>
              <a:t>.</a:t>
            </a:r>
          </a:p>
          <a:p>
            <a:r>
              <a:rPr dirty="0">
                <a:latin typeface="Comic Sans MS" panose="030F0702030302020204" pitchFamily="66" charset="0"/>
              </a:rPr>
              <a:t>The Qualified Teacher Status (QTS) standards this session will help you meet</a:t>
            </a:r>
            <a:endParaRPr lang="en-GB" dirty="0">
              <a:latin typeface="Comic Sans MS" panose="030F0702030302020204" pitchFamily="66" charset="0"/>
            </a:endParaRPr>
          </a:p>
          <a:p>
            <a:endParaRPr dirty="0">
              <a:latin typeface="Comic Sans MS" panose="030F0702030302020204" pitchFamily="66" charset="0"/>
            </a:endParaRPr>
          </a:p>
        </p:txBody>
      </p:sp>
      <p:pic>
        <p:nvPicPr>
          <p:cNvPr id="364" name="Picture 3" descr="Picture 3"/>
          <p:cNvPicPr>
            <a:picLocks noChangeAspect="1"/>
          </p:cNvPicPr>
          <p:nvPr/>
        </p:nvPicPr>
        <p:blipFill>
          <a:blip r:embed="rId2"/>
          <a:srcRect l="17846" t="29174" r="53539" b="16595"/>
          <a:stretch>
            <a:fillRect/>
          </a:stretch>
        </p:blipFill>
        <p:spPr>
          <a:xfrm>
            <a:off x="460201" y="516827"/>
            <a:ext cx="4609908" cy="582434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1492</Words>
  <Application>Microsoft Office PowerPoint</Application>
  <PresentationFormat>On-screen Show (4:3)</PresentationFormat>
  <Paragraphs>242</Paragraphs>
  <Slides>41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8" baseType="lpstr">
      <vt:lpstr>Arial</vt:lpstr>
      <vt:lpstr>Calibri</vt:lpstr>
      <vt:lpstr>Calibri Light</vt:lpstr>
      <vt:lpstr>Comic Sans MS</vt:lpstr>
      <vt:lpstr>Helvetica</vt:lpstr>
      <vt:lpstr>Symbol</vt:lpstr>
      <vt:lpstr>Office Theme</vt:lpstr>
      <vt:lpstr>PowerPoint Presentation</vt:lpstr>
      <vt:lpstr>ECAD4013</vt:lpstr>
      <vt:lpstr>PowerPoint Presentation</vt:lpstr>
      <vt:lpstr>Heddiw - Today</vt:lpstr>
      <vt:lpstr>PowerPoint Presentation</vt:lpstr>
      <vt:lpstr>PowerPoint Presentation</vt:lpstr>
      <vt:lpstr>Croestoriad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Crefyddau Mwyaf y Byd Major world religions</vt:lpstr>
      <vt:lpstr>How might what you have just learnt impact on you in the classroom?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Lisa Regan</dc:creator>
  <cp:lastModifiedBy>Lisa Regan</cp:lastModifiedBy>
  <cp:revision>18</cp:revision>
  <dcterms:modified xsi:type="dcterms:W3CDTF">2023-12-05T07:18:17Z</dcterms:modified>
</cp:coreProperties>
</file>