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A01_2485A750.xml" ContentType="application/vnd.ms-powerpoint.comments+xml"/>
  <Override PartName="/ppt/notesSlides/notesSlide2.xml" ContentType="application/vnd.openxmlformats-officedocument.presentationml.notesSlide+xml"/>
  <Override PartName="/ppt/comments/modernComment_A02_19BD5AF9.xml" ContentType="application/vnd.ms-powerpoint.comments+xml"/>
  <Override PartName="/ppt/comments/modernComment_A18_6BBF6486.xml" ContentType="application/vnd.ms-powerpoint.comments+xml"/>
  <Override PartName="/ppt/notesSlides/notesSlide3.xml" ContentType="application/vnd.openxmlformats-officedocument.presentationml.notesSlide+xml"/>
  <Override PartName="/ppt/comments/modernComment_A05_1024199D.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A1B_4902CC07.xml" ContentType="application/vnd.ms-powerpoint.comments+xml"/>
  <Override PartName="/ppt/notesSlides/notesSlide4.xml" ContentType="application/vnd.openxmlformats-officedocument.presentationml.notesSlide+xml"/>
  <Override PartName="/ppt/comments/modernComment_A06_43FD6611.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modernComment_A1F_4429BF75.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omments/modernComment_A20_4AF54641.xml" ContentType="application/vnd.ms-powerpoint.comment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omments/modernComment_A21_9D8B3761.xml" ContentType="application/vnd.ms-powerpoint.comments+xml"/>
  <Override PartName="/ppt/comments/modernComment_A22_C28FD46A.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1" r:id="rId2"/>
    <p:sldId id="2562" r:id="rId3"/>
    <p:sldId id="2584" r:id="rId4"/>
    <p:sldId id="2565" r:id="rId5"/>
    <p:sldId id="2588" r:id="rId6"/>
    <p:sldId id="2586" r:id="rId7"/>
    <p:sldId id="2587" r:id="rId8"/>
    <p:sldId id="2566" r:id="rId9"/>
    <p:sldId id="2589" r:id="rId10"/>
    <p:sldId id="2590" r:id="rId11"/>
    <p:sldId id="2591" r:id="rId12"/>
    <p:sldId id="2592" r:id="rId13"/>
    <p:sldId id="2593" r:id="rId14"/>
    <p:sldId id="2594" r:id="rId15"/>
    <p:sldId id="2597" r:id="rId16"/>
    <p:sldId id="2596" r:id="rId17"/>
    <p:sldId id="258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43DA2FB-D6D4-5E93-524E-75744A2043C6}" name="Natalia Konciak" initials="NK" userId="bf83602d6305ceec"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yl pośredni 2 — Ak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Styl pośredni 2 — Ak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7" d="100"/>
          <a:sy n="97" d="100"/>
        </p:scale>
        <p:origin x="294" y="28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modernComment_A01_2485A750.xml><?xml version="1.0" encoding="utf-8"?>
<p188:cmLst xmlns:a="http://schemas.openxmlformats.org/drawingml/2006/main" xmlns:r="http://schemas.openxmlformats.org/officeDocument/2006/relationships" xmlns:p188="http://schemas.microsoft.com/office/powerpoint/2018/8/main">
  <p188:cm id="{2AAE840B-12D7-475A-9FA5-3AFE3AEB3F0B}" authorId="{A43DA2FB-D6D4-5E93-524E-75744A2043C6}" created="2026-01-04T17:54:54.739">
    <pc:sldMkLst xmlns:pc="http://schemas.microsoft.com/office/powerpoint/2013/main/command">
      <pc:docMk/>
      <pc:sldMk cId="612738896" sldId="2561"/>
    </pc:sldMkLst>
    <p188:txBody>
      <a:bodyPr/>
      <a:lstStyle/>
      <a:p>
        <a:r>
          <a:rPr lang="en-GB"/>
          <a:t>Good morning,my name is natalia konciak,the title of my presentation is...</a:t>
        </a:r>
      </a:p>
    </p188:txBody>
  </p188:cm>
</p188:cmLst>
</file>

<file path=ppt/comments/modernComment_A1B_4902CC07.xml><?xml version="1.0" encoding="utf-8"?>
<p188:cmLst xmlns:a="http://schemas.openxmlformats.org/drawingml/2006/main" xmlns:r="http://schemas.openxmlformats.org/officeDocument/2006/relationships" xmlns:p188="http://schemas.microsoft.com/office/powerpoint/2018/8/main">
  <p188:cm id="{97B25638-A8E1-4E34-8F54-9D8B345FA68E}" authorId="{A43DA2FB-D6D4-5E93-524E-75744A2043C6}" created="2026-01-07T13:27:48.069">
    <pc:sldMkLst xmlns:pc="http://schemas.microsoft.com/office/powerpoint/2013/main/command">
      <pc:docMk/>
      <pc:sldMk cId="1224920071" sldId="2587"/>
    </pc:sldMkLst>
    <p188:txBody>
      <a:bodyPr/>
      <a:lstStyle/>
      <a:p>
        <a:r>
          <a:rPr lang="en-GB"/>
          <a:t>This slide focuses specifically on coercive control and how the uk policing response has improved in recognising and adressing it as a serious form of abuse,</a:t>
        </a:r>
      </a:p>
    </p188:txBody>
  </p188:cm>
</p188:cmLst>
</file>

<file path=ppt/comments/modernComment_A1F_4429BF75.xml><?xml version="1.0" encoding="utf-8"?>
<p188:cmLst xmlns:a="http://schemas.openxmlformats.org/drawingml/2006/main" xmlns:r="http://schemas.openxmlformats.org/officeDocument/2006/relationships" xmlns:p188="http://schemas.microsoft.com/office/powerpoint/2018/8/main">
  <p188:cm id="{2FB8D9DE-C08A-428D-B100-FAC39A49FE6B}" authorId="{A43DA2FB-D6D4-5E93-524E-75744A2043C6}" created="2026-01-07T18:40:55.127">
    <pc:sldMkLst xmlns:pc="http://schemas.microsoft.com/office/powerpoint/2013/main/command">
      <pc:docMk/>
      <pc:sldMk cId="1143586677" sldId="2591"/>
    </pc:sldMkLst>
    <p188:txBody>
      <a:bodyPr/>
      <a:lstStyle/>
      <a:p>
        <a:r>
          <a:rPr lang="en-GB"/>
          <a:t>Domestic abuse protection orders
Domestic abuse protection notices</a:t>
        </a:r>
      </a:p>
    </p188:txBody>
  </p188:cm>
</p188:cmLst>
</file>

<file path=ppt/comments/modernComment_A02_19BD5AF9.xml><?xml version="1.0" encoding="utf-8"?>
<p188:cmLst xmlns:a="http://schemas.openxmlformats.org/drawingml/2006/main" xmlns:r="http://schemas.openxmlformats.org/officeDocument/2006/relationships" xmlns:p188="http://schemas.microsoft.com/office/powerpoint/2018/8/main">
  <p188:cm id="{B3D7EAB3-2362-4337-9CDE-D0B0C8F3C2E6}" authorId="{A43DA2FB-D6D4-5E93-524E-75744A2043C6}" created="2026-01-04T17:55:23.901">
    <pc:sldMkLst xmlns:pc="http://schemas.microsoft.com/office/powerpoint/2013/main/command">
      <pc:docMk/>
      <pc:sldMk cId="431839993" sldId="2562"/>
    </pc:sldMkLst>
    <p188:txBody>
      <a:bodyPr/>
      <a:lstStyle/>
      <a:p>
        <a:r>
          <a:rPr lang="en-GB"/>
          <a:t>This is my content table,I will start,,,,</a:t>
        </a:r>
      </a:p>
    </p188:txBody>
  </p188:cm>
</p188:cmLst>
</file>

<file path=ppt/comments/modernComment_A05_1024199D.xml><?xml version="1.0" encoding="utf-8"?>
<p188:cmLst xmlns:a="http://schemas.openxmlformats.org/drawingml/2006/main" xmlns:r="http://schemas.openxmlformats.org/officeDocument/2006/relationships" xmlns:p188="http://schemas.microsoft.com/office/powerpoint/2018/8/main">
  <p188:cm id="{B36C469D-E341-4066-8E7D-53C98A6687E2}" authorId="{A43DA2FB-D6D4-5E93-524E-75744A2043C6}" created="2025-12-29T19:23:52.628">
    <pc:sldMkLst xmlns:pc="http://schemas.microsoft.com/office/powerpoint/2013/main/command">
      <pc:docMk/>
      <pc:sldMk cId="270801309" sldId="2565"/>
    </pc:sldMkLst>
    <p188:txBody>
      <a:bodyPr/>
      <a:lstStyle/>
      <a:p>
        <a:r>
          <a:rPr lang="en-GB"/>
          <a:t>I Will focus on crime  called also as ‘invisible crime’, and this is about coercive controlling,</a:t>
        </a:r>
      </a:p>
    </p188:txBody>
  </p188:cm>
</p188:cmLst>
</file>

<file path=ppt/comments/modernComment_A06_43FD6611.xml><?xml version="1.0" encoding="utf-8"?>
<p188:cmLst xmlns:a="http://schemas.openxmlformats.org/drawingml/2006/main" xmlns:r="http://schemas.openxmlformats.org/officeDocument/2006/relationships" xmlns:p188="http://schemas.microsoft.com/office/powerpoint/2018/8/main">
  <p188:cm id="{2913DF3D-497C-468D-874C-56CF7041DFD0}" authorId="{A43DA2FB-D6D4-5E93-524E-75744A2043C6}" created="2026-01-07T13:29:16.702">
    <ac:deMkLst xmlns:ac="http://schemas.microsoft.com/office/drawing/2013/main/command">
      <pc:docMk xmlns:pc="http://schemas.microsoft.com/office/powerpoint/2013/main/command"/>
      <pc:sldMk xmlns:pc="http://schemas.microsoft.com/office/powerpoint/2013/main/command" cId="1140680209" sldId="2566"/>
      <ac:spMk id="5" creationId="{AFBB9AA2-7A8E-4C4A-A1A7-DCD6A9D0A92D}"/>
    </ac:deMkLst>
    <p188:txBody>
      <a:bodyPr/>
      <a:lstStyle/>
      <a:p>
        <a:r>
          <a:rPr lang="en-GB"/>
          <a:t>Coercive control became a criminal ofence in eng and wales in 2015,
Courts becoming more willing to consider patterns of behauviour rather than expecting single dramatic incidents</a:t>
        </a:r>
      </a:p>
    </p188:txBody>
  </p188:cm>
</p188:cmLst>
</file>

<file path=ppt/comments/modernComment_A18_6BBF6486.xml><?xml version="1.0" encoding="utf-8"?>
<p188:cmLst xmlns:a="http://schemas.openxmlformats.org/drawingml/2006/main" xmlns:r="http://schemas.openxmlformats.org/officeDocument/2006/relationships" xmlns:p188="http://schemas.microsoft.com/office/powerpoint/2018/8/main">
  <p188:cm id="{35EB9628-74D1-44FC-B9E1-BE6E90B13EDD}" authorId="{A43DA2FB-D6D4-5E93-524E-75744A2043C6}" created="2025-12-29T18:49:11.203">
    <pc:sldMkLst xmlns:pc="http://schemas.microsoft.com/office/powerpoint/2013/main/command">
      <pc:docMk/>
      <pc:sldMk cId="1807705222" sldId="2584"/>
    </pc:sldMkLst>
    <p188:replyLst>
      <p188:reply id="{072CC0A6-CE42-467D-A1E8-3BD1652303B4}" authorId="{A43DA2FB-D6D4-5E93-524E-75744A2043C6}" created="2025-12-29T18:49:28.136">
        <p188:txBody>
          <a:bodyPr/>
          <a:lstStyle/>
          <a:p>
            <a:r>
              <a:rPr lang="en-GB"/>
              <a:t>in 2024, police chiefs declared VAWG a national emergency through a national statement, calling for a whole-system approach that brings together criminal justice partners, government bodies, health and education to collectively tackle the threat.
</a:t>
            </a:r>
          </a:p>
        </p188:txBody>
      </p188:reply>
    </p188:replyLst>
    <p188:txBody>
      <a:bodyPr/>
      <a:lstStyle/>
      <a:p>
        <a:endParaRPr lang="en-GB"/>
      </a:p>
    </p188:txBody>
  </p188:cm>
</p188:cmLst>
</file>

<file path=ppt/comments/modernComment_A20_4AF54641.xml><?xml version="1.0" encoding="utf-8"?>
<p188:cmLst xmlns:a="http://schemas.openxmlformats.org/drawingml/2006/main" xmlns:r="http://schemas.openxmlformats.org/officeDocument/2006/relationships" xmlns:p188="http://schemas.microsoft.com/office/powerpoint/2018/8/main">
  <p188:cm id="{9FCC4856-89D7-4312-8E85-3EB0714AF5BA}" authorId="{A43DA2FB-D6D4-5E93-524E-75744A2043C6}" created="2026-01-08T21:06:52.675">
    <ac:deMkLst xmlns:ac="http://schemas.microsoft.com/office/drawing/2013/main/command">
      <pc:docMk xmlns:pc="http://schemas.microsoft.com/office/powerpoint/2013/main/command"/>
      <pc:sldMk xmlns:pc="http://schemas.microsoft.com/office/powerpoint/2013/main/command" cId="1257588289" sldId="2592"/>
      <ac:spMk id="4" creationId="{20502FE2-1421-314C-144B-7E9AC02CD226}"/>
    </ac:deMkLst>
    <p188:txBody>
      <a:bodyPr/>
      <a:lstStyle/>
      <a:p>
        <a:r>
          <a:rPr lang="en-GB"/>
          <a:t>Multi agency public protection arrangements</a:t>
        </a:r>
      </a:p>
    </p188:txBody>
  </p188:cm>
</p188:cmLst>
</file>

<file path=ppt/comments/modernComment_A21_9D8B3761.xml><?xml version="1.0" encoding="utf-8"?>
<p188:cmLst xmlns:a="http://schemas.openxmlformats.org/drawingml/2006/main" xmlns:r="http://schemas.openxmlformats.org/officeDocument/2006/relationships" xmlns:p188="http://schemas.microsoft.com/office/powerpoint/2018/8/main">
  <p188:cm id="{0C18DDBD-B6FC-4FDD-9DD7-26524DDAC75C}" authorId="{A43DA2FB-D6D4-5E93-524E-75744A2043C6}" created="2026-01-07T23:04:44.020">
    <ac:deMkLst xmlns:ac="http://schemas.microsoft.com/office/drawing/2013/main/command">
      <pc:docMk xmlns:pc="http://schemas.microsoft.com/office/powerpoint/2013/main/command"/>
      <pc:sldMk xmlns:pc="http://schemas.microsoft.com/office/powerpoint/2013/main/command" cId="2643146593" sldId="2593"/>
      <ac:spMk id="3" creationId="{1912E734-252D-D439-2669-56678ACEE414}"/>
    </ac:deMkLst>
    <p188:txBody>
      <a:bodyPr/>
      <a:lstStyle/>
      <a:p>
        <a:r>
          <a:rPr lang="en-GB"/>
          <a:t> Operation Soteria, launched in 2021 as part of the government's Rape Review, initially focused on improving the investigation and prosecution of RASSO cases. A core principle is the "suspect-focused" and "context-led" investigation, shifting the focus away from victim credibility and onto the perpetrator's actions.
Operation Soteria is expanding its model to address domestic abuse more broadly. The goal is to apply the "victim-centred, suspect-focused and context-led" principles to domestic abuse cases, ensuring that the wider context of abuse is acknowledged and investigated.
</a:t>
        </a:r>
      </a:p>
    </p188:txBody>
  </p188:cm>
</p188:cmLst>
</file>

<file path=ppt/comments/modernComment_A22_C28FD46A.xml><?xml version="1.0" encoding="utf-8"?>
<p188:cmLst xmlns:a="http://schemas.openxmlformats.org/drawingml/2006/main" xmlns:r="http://schemas.openxmlformats.org/officeDocument/2006/relationships" xmlns:p188="http://schemas.microsoft.com/office/powerpoint/2018/8/main">
  <p188:cm id="{6EE14D7C-0BA4-4D3A-BDDC-BF30B5FFA3F5}" authorId="{A43DA2FB-D6D4-5E93-524E-75744A2043C6}" created="2026-01-08T20:22:16.845">
    <ac:deMkLst xmlns:ac="http://schemas.microsoft.com/office/drawing/2013/main/command">
      <pc:docMk xmlns:pc="http://schemas.microsoft.com/office/powerpoint/2013/main/command"/>
      <pc:sldMk xmlns:pc="http://schemas.microsoft.com/office/powerpoint/2013/main/command" cId="3264205930" sldId="2594"/>
      <ac:graphicFrameMk id="5" creationId="{7DC827A6-08D0-6AF1-1E54-B1720468BEE4}"/>
    </ac:deMkLst>
    <p188:replyLst>
      <p188:reply id="{8CD20D7C-9FA9-4665-B094-F67FF5129504}" authorId="{A43DA2FB-D6D4-5E93-524E-75744A2043C6}" created="2026-01-08T21:25:59.829">
        <p188:txBody>
          <a:bodyPr/>
          <a:lstStyle/>
          <a:p>
            <a:r>
              <a:rPr lang="en-GB"/>
              <a:t>MAPPA
Efectiveness:
This is showing the severity of the crime,
Essencial for coercive controlling
Can warn a new partners of a offender
</a:t>
            </a:r>
          </a:p>
        </p188:txBody>
      </p188:reply>
    </p188:replyLst>
    <p188:txBody>
      <a:bodyPr/>
      <a:lstStyle/>
      <a:p>
        <a:r>
          <a:rPr lang="en-GB"/>
          <a:t>Soteria
Efectiveness; this is critical for coercive control where evidence lies in perpetrator history not the victim reaction,crucial for serial offenders who move town to find new victim,rape,,,
Weaknesses….
</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09C98C-65DE-4E24-A576-76CAE084D134}"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F1D3C05-5225-4706-A3FF-D1194EA1F4F4}">
      <dgm:prSet phldrT="[Tekst]" phldr="0"/>
      <dgm:spPr>
        <a:solidFill>
          <a:schemeClr val="tx1">
            <a:lumMod val="50000"/>
            <a:lumOff val="50000"/>
          </a:schemeClr>
        </a:solidFill>
      </dgm:spPr>
      <dgm:t>
        <a:bodyPr/>
        <a:lstStyle/>
        <a:p>
          <a:r>
            <a:rPr lang="en-GB" noProof="0" dirty="0">
              <a:latin typeface="Aptos Black" panose="020B0004020202020204" pitchFamily="34" charset="0"/>
            </a:rPr>
            <a:t>Emotional</a:t>
          </a:r>
        </a:p>
      </dgm:t>
    </dgm:pt>
    <dgm:pt modelId="{5785D6FD-9B2A-4623-9436-9C85538D2B6D}" type="parTrans" cxnId="{92FB7176-F142-4606-BB21-F2497A4C6E1A}">
      <dgm:prSet/>
      <dgm:spPr/>
      <dgm:t>
        <a:bodyPr/>
        <a:lstStyle/>
        <a:p>
          <a:endParaRPr lang="en-GB"/>
        </a:p>
      </dgm:t>
    </dgm:pt>
    <dgm:pt modelId="{6188E6AA-5CD0-4642-B519-46DABCE96D05}" type="sibTrans" cxnId="{92FB7176-F142-4606-BB21-F2497A4C6E1A}">
      <dgm:prSet/>
      <dgm:spPr/>
      <dgm:t>
        <a:bodyPr/>
        <a:lstStyle/>
        <a:p>
          <a:endParaRPr lang="en-GB"/>
        </a:p>
      </dgm:t>
    </dgm:pt>
    <dgm:pt modelId="{443A1FC6-A425-402A-9E4D-202CF28EC190}">
      <dgm:prSet phldrT="[Tekst]" phldr="0"/>
      <dgm:spPr>
        <a:solidFill>
          <a:schemeClr val="tx1">
            <a:lumMod val="50000"/>
            <a:lumOff val="50000"/>
          </a:schemeClr>
        </a:solidFill>
      </dgm:spPr>
      <dgm:t>
        <a:bodyPr/>
        <a:lstStyle/>
        <a:p>
          <a:r>
            <a:rPr lang="en-GB" noProof="0" dirty="0">
              <a:latin typeface="Aptos Black" panose="020F0502020204030204" pitchFamily="34" charset="0"/>
            </a:rPr>
            <a:t>Financial</a:t>
          </a:r>
        </a:p>
      </dgm:t>
    </dgm:pt>
    <dgm:pt modelId="{5D68100F-B96B-44B7-9AFD-1FD4943ED054}" type="parTrans" cxnId="{EDBC2E96-F088-4532-BC6C-B8D568A09367}">
      <dgm:prSet/>
      <dgm:spPr/>
      <dgm:t>
        <a:bodyPr/>
        <a:lstStyle/>
        <a:p>
          <a:endParaRPr lang="en-GB"/>
        </a:p>
      </dgm:t>
    </dgm:pt>
    <dgm:pt modelId="{D624366A-9977-4597-A6EE-939A54836537}" type="sibTrans" cxnId="{EDBC2E96-F088-4532-BC6C-B8D568A09367}">
      <dgm:prSet/>
      <dgm:spPr/>
      <dgm:t>
        <a:bodyPr/>
        <a:lstStyle/>
        <a:p>
          <a:endParaRPr lang="en-GB"/>
        </a:p>
      </dgm:t>
    </dgm:pt>
    <dgm:pt modelId="{69A9AB96-C039-40E9-BECF-9C681702EFE2}">
      <dgm:prSet phldrT="[Tekst]" phldr="0"/>
      <dgm:spPr>
        <a:solidFill>
          <a:schemeClr val="tx1">
            <a:lumMod val="50000"/>
            <a:lumOff val="50000"/>
          </a:schemeClr>
        </a:solidFill>
      </dgm:spPr>
      <dgm:t>
        <a:bodyPr/>
        <a:lstStyle/>
        <a:p>
          <a:r>
            <a:rPr lang="en-GB" noProof="0" dirty="0">
              <a:latin typeface="Aptos Black" panose="020B0004020202020204" pitchFamily="34" charset="0"/>
            </a:rPr>
            <a:t>Psychological</a:t>
          </a:r>
        </a:p>
      </dgm:t>
    </dgm:pt>
    <dgm:pt modelId="{A4FD76BE-0BC6-485D-8EC2-9B7A39DC4130}" type="parTrans" cxnId="{A9E5B715-9098-4628-80EF-537A906B7B6C}">
      <dgm:prSet/>
      <dgm:spPr/>
      <dgm:t>
        <a:bodyPr/>
        <a:lstStyle/>
        <a:p>
          <a:endParaRPr lang="en-GB"/>
        </a:p>
      </dgm:t>
    </dgm:pt>
    <dgm:pt modelId="{062B7CA1-2C57-4FC3-AA99-727BC1F5C6CF}" type="sibTrans" cxnId="{A9E5B715-9098-4628-80EF-537A906B7B6C}">
      <dgm:prSet/>
      <dgm:spPr/>
      <dgm:t>
        <a:bodyPr/>
        <a:lstStyle/>
        <a:p>
          <a:endParaRPr lang="en-GB"/>
        </a:p>
      </dgm:t>
    </dgm:pt>
    <dgm:pt modelId="{F0701C8A-921E-4FDA-862A-075298BAEB40}" type="pres">
      <dgm:prSet presAssocID="{1909C98C-65DE-4E24-A576-76CAE084D134}" presName="CompostProcess" presStyleCnt="0">
        <dgm:presLayoutVars>
          <dgm:dir/>
          <dgm:resizeHandles val="exact"/>
        </dgm:presLayoutVars>
      </dgm:prSet>
      <dgm:spPr/>
    </dgm:pt>
    <dgm:pt modelId="{6D864BB7-8E14-4F74-B904-A5D9495DB0E4}" type="pres">
      <dgm:prSet presAssocID="{1909C98C-65DE-4E24-A576-76CAE084D134}" presName="arrow" presStyleLbl="bgShp" presStyleIdx="0" presStyleCnt="1">
        <dgm:style>
          <a:lnRef idx="2">
            <a:schemeClr val="dk1">
              <a:shade val="15000"/>
            </a:schemeClr>
          </a:lnRef>
          <a:fillRef idx="1">
            <a:schemeClr val="dk1"/>
          </a:fillRef>
          <a:effectRef idx="0">
            <a:schemeClr val="dk1"/>
          </a:effectRef>
          <a:fontRef idx="minor">
            <a:schemeClr val="lt1"/>
          </a:fontRef>
        </dgm:style>
      </dgm:prSet>
      <dgm:spPr>
        <a:ln/>
      </dgm:spPr>
    </dgm:pt>
    <dgm:pt modelId="{45EE581B-0149-4D82-BF8F-67E0F673AC1E}" type="pres">
      <dgm:prSet presAssocID="{1909C98C-65DE-4E24-A576-76CAE084D134}" presName="linearProcess" presStyleCnt="0"/>
      <dgm:spPr/>
    </dgm:pt>
    <dgm:pt modelId="{187FF42C-E361-45AE-922C-C3C0449D7B78}" type="pres">
      <dgm:prSet presAssocID="{FF1D3C05-5225-4706-A3FF-D1194EA1F4F4}" presName="textNode" presStyleLbl="node1" presStyleIdx="0" presStyleCnt="3">
        <dgm:presLayoutVars>
          <dgm:bulletEnabled val="1"/>
        </dgm:presLayoutVars>
      </dgm:prSet>
      <dgm:spPr/>
    </dgm:pt>
    <dgm:pt modelId="{06ADD8CF-99CD-4A64-B45E-C5F265F97A2D}" type="pres">
      <dgm:prSet presAssocID="{6188E6AA-5CD0-4642-B519-46DABCE96D05}" presName="sibTrans" presStyleCnt="0"/>
      <dgm:spPr/>
    </dgm:pt>
    <dgm:pt modelId="{5C2F5963-CD9E-4B59-9941-404B423B3C11}" type="pres">
      <dgm:prSet presAssocID="{443A1FC6-A425-402A-9E4D-202CF28EC190}" presName="textNode" presStyleLbl="node1" presStyleIdx="1" presStyleCnt="3">
        <dgm:presLayoutVars>
          <dgm:bulletEnabled val="1"/>
        </dgm:presLayoutVars>
      </dgm:prSet>
      <dgm:spPr/>
    </dgm:pt>
    <dgm:pt modelId="{A36057DA-3503-4E91-9427-DD7BF5A9B6A6}" type="pres">
      <dgm:prSet presAssocID="{D624366A-9977-4597-A6EE-939A54836537}" presName="sibTrans" presStyleCnt="0"/>
      <dgm:spPr/>
    </dgm:pt>
    <dgm:pt modelId="{2C98F8CD-30FF-4ABF-A43F-1DB2C6FBB6DD}" type="pres">
      <dgm:prSet presAssocID="{69A9AB96-C039-40E9-BECF-9C681702EFE2}" presName="textNode" presStyleLbl="node1" presStyleIdx="2" presStyleCnt="3">
        <dgm:presLayoutVars>
          <dgm:bulletEnabled val="1"/>
        </dgm:presLayoutVars>
      </dgm:prSet>
      <dgm:spPr/>
    </dgm:pt>
  </dgm:ptLst>
  <dgm:cxnLst>
    <dgm:cxn modelId="{A9E5B715-9098-4628-80EF-537A906B7B6C}" srcId="{1909C98C-65DE-4E24-A576-76CAE084D134}" destId="{69A9AB96-C039-40E9-BECF-9C681702EFE2}" srcOrd="2" destOrd="0" parTransId="{A4FD76BE-0BC6-485D-8EC2-9B7A39DC4130}" sibTransId="{062B7CA1-2C57-4FC3-AA99-727BC1F5C6CF}"/>
    <dgm:cxn modelId="{593EF862-D3D1-4B96-8BC8-CCFF7087A9BF}" type="presOf" srcId="{69A9AB96-C039-40E9-BECF-9C681702EFE2}" destId="{2C98F8CD-30FF-4ABF-A43F-1DB2C6FBB6DD}" srcOrd="0" destOrd="0" presId="urn:microsoft.com/office/officeart/2005/8/layout/hProcess9"/>
    <dgm:cxn modelId="{B08AE145-BD67-4572-A5C5-B203A720D5FA}" type="presOf" srcId="{1909C98C-65DE-4E24-A576-76CAE084D134}" destId="{F0701C8A-921E-4FDA-862A-075298BAEB40}" srcOrd="0" destOrd="0" presId="urn:microsoft.com/office/officeart/2005/8/layout/hProcess9"/>
    <dgm:cxn modelId="{8E672472-B63C-47E7-BD6A-6AB94AE23435}" type="presOf" srcId="{443A1FC6-A425-402A-9E4D-202CF28EC190}" destId="{5C2F5963-CD9E-4B59-9941-404B423B3C11}" srcOrd="0" destOrd="0" presId="urn:microsoft.com/office/officeart/2005/8/layout/hProcess9"/>
    <dgm:cxn modelId="{92FB7176-F142-4606-BB21-F2497A4C6E1A}" srcId="{1909C98C-65DE-4E24-A576-76CAE084D134}" destId="{FF1D3C05-5225-4706-A3FF-D1194EA1F4F4}" srcOrd="0" destOrd="0" parTransId="{5785D6FD-9B2A-4623-9436-9C85538D2B6D}" sibTransId="{6188E6AA-5CD0-4642-B519-46DABCE96D05}"/>
    <dgm:cxn modelId="{EDBC2E96-F088-4532-BC6C-B8D568A09367}" srcId="{1909C98C-65DE-4E24-A576-76CAE084D134}" destId="{443A1FC6-A425-402A-9E4D-202CF28EC190}" srcOrd="1" destOrd="0" parTransId="{5D68100F-B96B-44B7-9AFD-1FD4943ED054}" sibTransId="{D624366A-9977-4597-A6EE-939A54836537}"/>
    <dgm:cxn modelId="{7432A6C1-EB1D-4D8E-B333-FB3671A4F1D2}" type="presOf" srcId="{FF1D3C05-5225-4706-A3FF-D1194EA1F4F4}" destId="{187FF42C-E361-45AE-922C-C3C0449D7B78}" srcOrd="0" destOrd="0" presId="urn:microsoft.com/office/officeart/2005/8/layout/hProcess9"/>
    <dgm:cxn modelId="{1D0B7FAD-8E90-4277-95F7-78043422BB9B}" type="presParOf" srcId="{F0701C8A-921E-4FDA-862A-075298BAEB40}" destId="{6D864BB7-8E14-4F74-B904-A5D9495DB0E4}" srcOrd="0" destOrd="0" presId="urn:microsoft.com/office/officeart/2005/8/layout/hProcess9"/>
    <dgm:cxn modelId="{F9C73F0D-75FD-4E72-ABB7-4D0890C05AFD}" type="presParOf" srcId="{F0701C8A-921E-4FDA-862A-075298BAEB40}" destId="{45EE581B-0149-4D82-BF8F-67E0F673AC1E}" srcOrd="1" destOrd="0" presId="urn:microsoft.com/office/officeart/2005/8/layout/hProcess9"/>
    <dgm:cxn modelId="{3B3CF619-A3CF-476C-8B22-705D6FEB1411}" type="presParOf" srcId="{45EE581B-0149-4D82-BF8F-67E0F673AC1E}" destId="{187FF42C-E361-45AE-922C-C3C0449D7B78}" srcOrd="0" destOrd="0" presId="urn:microsoft.com/office/officeart/2005/8/layout/hProcess9"/>
    <dgm:cxn modelId="{D9657DD4-5CCD-4E1F-8A9E-E0DEFD9E78E3}" type="presParOf" srcId="{45EE581B-0149-4D82-BF8F-67E0F673AC1E}" destId="{06ADD8CF-99CD-4A64-B45E-C5F265F97A2D}" srcOrd="1" destOrd="0" presId="urn:microsoft.com/office/officeart/2005/8/layout/hProcess9"/>
    <dgm:cxn modelId="{AA802224-9096-4F4C-81EB-87C36953174B}" type="presParOf" srcId="{45EE581B-0149-4D82-BF8F-67E0F673AC1E}" destId="{5C2F5963-CD9E-4B59-9941-404B423B3C11}" srcOrd="2" destOrd="0" presId="urn:microsoft.com/office/officeart/2005/8/layout/hProcess9"/>
    <dgm:cxn modelId="{3E7C96A5-39C9-4268-A8F5-CE16FFD1F934}" type="presParOf" srcId="{45EE581B-0149-4D82-BF8F-67E0F673AC1E}" destId="{A36057DA-3503-4E91-9427-DD7BF5A9B6A6}" srcOrd="3" destOrd="0" presId="urn:microsoft.com/office/officeart/2005/8/layout/hProcess9"/>
    <dgm:cxn modelId="{E09AF52C-FA09-430A-8202-E1A31DC084B5}" type="presParOf" srcId="{45EE581B-0149-4D82-BF8F-67E0F673AC1E}" destId="{2C98F8CD-30FF-4ABF-A43F-1DB2C6FBB6DD}"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E39406-F2FB-4830-B174-53CF3EBDAA50}" type="doc">
      <dgm:prSet loTypeId="urn:microsoft.com/office/officeart/2005/8/layout/pyramid1" loCatId="pyramid" qsTypeId="urn:microsoft.com/office/officeart/2005/8/quickstyle/simple1" qsCatId="simple" csTypeId="urn:microsoft.com/office/officeart/2005/8/colors/accent1_2" csCatId="accent1"/>
      <dgm:spPr/>
      <dgm:t>
        <a:bodyPr/>
        <a:lstStyle/>
        <a:p>
          <a:endParaRPr lang="en-GB"/>
        </a:p>
      </dgm:t>
    </dgm:pt>
    <dgm:pt modelId="{1864CB84-EE13-4DED-B7B0-FCB9864EB404}">
      <dgm:prSet/>
      <dgm:spPr/>
      <dgm:t>
        <a:bodyPr/>
        <a:lstStyle/>
        <a:p>
          <a:r>
            <a:rPr lang="en-GB" noProof="0" dirty="0"/>
            <a:t>-198 charges in 2016</a:t>
          </a:r>
          <a:br>
            <a:rPr lang="en-GB" noProof="0" dirty="0"/>
          </a:br>
          <a:r>
            <a:rPr lang="en-GB" noProof="0" dirty="0"/>
            <a:t>-798 charges in 2017</a:t>
          </a:r>
          <a:br>
            <a:rPr lang="en-GB" noProof="0" dirty="0"/>
          </a:br>
          <a:r>
            <a:rPr lang="en-GB" noProof="0" dirty="0"/>
            <a:t>-1,165 charges in 2018</a:t>
          </a:r>
          <a:br>
            <a:rPr lang="en-GB" noProof="0" dirty="0"/>
          </a:br>
          <a:r>
            <a:rPr lang="en-GB" noProof="0" dirty="0"/>
            <a:t>-1,170 charges in 2019  </a:t>
          </a:r>
          <a:br>
            <a:rPr lang="en-GB" noProof="0" dirty="0"/>
          </a:br>
          <a:r>
            <a:rPr lang="en-GB" noProof="0" dirty="0"/>
            <a:t>-1,347 charges in 2020</a:t>
          </a:r>
          <a:br>
            <a:rPr lang="en-GB" noProof="0" dirty="0"/>
          </a:br>
          <a:r>
            <a:rPr lang="en-GB" noProof="0" dirty="0"/>
            <a:t>-1,758 charges in 2021</a:t>
          </a:r>
          <a:br>
            <a:rPr lang="en-GB" noProof="0" dirty="0"/>
          </a:br>
          <a:r>
            <a:rPr lang="en-GB" noProof="0" dirty="0"/>
            <a:t>-2,424 charges in 2022</a:t>
          </a:r>
          <a:br>
            <a:rPr lang="en-GB" noProof="0" dirty="0"/>
          </a:br>
          <a:r>
            <a:rPr lang="en-GB" noProof="0" dirty="0"/>
            <a:t>-3,729 charges in 2023</a:t>
          </a:r>
          <a:br>
            <a:rPr lang="en-GB" noProof="0" dirty="0"/>
          </a:br>
          <a:r>
            <a:rPr lang="en-GB" noProof="0" dirty="0"/>
            <a:t>-4,955 charges in 2024</a:t>
          </a:r>
          <a:br>
            <a:rPr lang="en-GB" noProof="0" dirty="0"/>
          </a:br>
          <a:r>
            <a:rPr lang="en-GB" noProof="0" dirty="0"/>
            <a:t>-3,149 charges Jan-June 2025</a:t>
          </a:r>
        </a:p>
      </dgm:t>
    </dgm:pt>
    <dgm:pt modelId="{EAA3B2BD-EC71-4F88-873A-F1BA5964C0E5}" type="parTrans" cxnId="{E30A6518-35EC-4AE2-8613-0146D60D56AE}">
      <dgm:prSet/>
      <dgm:spPr/>
      <dgm:t>
        <a:bodyPr/>
        <a:lstStyle/>
        <a:p>
          <a:endParaRPr lang="en-GB"/>
        </a:p>
      </dgm:t>
    </dgm:pt>
    <dgm:pt modelId="{94FDF511-0A2E-4C05-AEE2-12703DC8D263}" type="sibTrans" cxnId="{E30A6518-35EC-4AE2-8613-0146D60D56AE}">
      <dgm:prSet/>
      <dgm:spPr/>
      <dgm:t>
        <a:bodyPr/>
        <a:lstStyle/>
        <a:p>
          <a:endParaRPr lang="en-GB"/>
        </a:p>
      </dgm:t>
    </dgm:pt>
    <dgm:pt modelId="{A09BC045-C733-4F49-84EF-695272F5BDAD}" type="pres">
      <dgm:prSet presAssocID="{2DE39406-F2FB-4830-B174-53CF3EBDAA50}" presName="Name0" presStyleCnt="0">
        <dgm:presLayoutVars>
          <dgm:dir/>
          <dgm:animLvl val="lvl"/>
          <dgm:resizeHandles val="exact"/>
        </dgm:presLayoutVars>
      </dgm:prSet>
      <dgm:spPr/>
    </dgm:pt>
    <dgm:pt modelId="{A61806DC-D880-4512-BFD1-0B4D3C054320}" type="pres">
      <dgm:prSet presAssocID="{1864CB84-EE13-4DED-B7B0-FCB9864EB404}" presName="Name8" presStyleCnt="0"/>
      <dgm:spPr/>
    </dgm:pt>
    <dgm:pt modelId="{929DD386-813A-4C9E-8107-91A3C2D28AC8}" type="pres">
      <dgm:prSet presAssocID="{1864CB84-EE13-4DED-B7B0-FCB9864EB404}" presName="level" presStyleLbl="node1" presStyleIdx="0" presStyleCnt="1">
        <dgm:presLayoutVars>
          <dgm:chMax val="1"/>
          <dgm:bulletEnabled val="1"/>
        </dgm:presLayoutVars>
      </dgm:prSet>
      <dgm:spPr/>
    </dgm:pt>
    <dgm:pt modelId="{FF219E3A-E2DF-4C66-8F84-37FEC05E8C16}" type="pres">
      <dgm:prSet presAssocID="{1864CB84-EE13-4DED-B7B0-FCB9864EB404}" presName="levelTx" presStyleLbl="revTx" presStyleIdx="0" presStyleCnt="0">
        <dgm:presLayoutVars>
          <dgm:chMax val="1"/>
          <dgm:bulletEnabled val="1"/>
        </dgm:presLayoutVars>
      </dgm:prSet>
      <dgm:spPr/>
    </dgm:pt>
  </dgm:ptLst>
  <dgm:cxnLst>
    <dgm:cxn modelId="{E30A6518-35EC-4AE2-8613-0146D60D56AE}" srcId="{2DE39406-F2FB-4830-B174-53CF3EBDAA50}" destId="{1864CB84-EE13-4DED-B7B0-FCB9864EB404}" srcOrd="0" destOrd="0" parTransId="{EAA3B2BD-EC71-4F88-873A-F1BA5964C0E5}" sibTransId="{94FDF511-0A2E-4C05-AEE2-12703DC8D263}"/>
    <dgm:cxn modelId="{C95F512B-B571-447A-B2F7-705A72D88622}" type="presOf" srcId="{1864CB84-EE13-4DED-B7B0-FCB9864EB404}" destId="{FF219E3A-E2DF-4C66-8F84-37FEC05E8C16}" srcOrd="1" destOrd="0" presId="urn:microsoft.com/office/officeart/2005/8/layout/pyramid1"/>
    <dgm:cxn modelId="{17E7B96D-24D8-47DD-AF3A-ADBE33F41C19}" type="presOf" srcId="{1864CB84-EE13-4DED-B7B0-FCB9864EB404}" destId="{929DD386-813A-4C9E-8107-91A3C2D28AC8}" srcOrd="0" destOrd="0" presId="urn:microsoft.com/office/officeart/2005/8/layout/pyramid1"/>
    <dgm:cxn modelId="{2F90C5EB-1603-40BC-AFE2-B35AB34091AA}" type="presOf" srcId="{2DE39406-F2FB-4830-B174-53CF3EBDAA50}" destId="{A09BC045-C733-4F49-84EF-695272F5BDAD}" srcOrd="0" destOrd="0" presId="urn:microsoft.com/office/officeart/2005/8/layout/pyramid1"/>
    <dgm:cxn modelId="{FDA7AC0E-CD3A-47DF-90B7-4BDC113EB01E}" type="presParOf" srcId="{A09BC045-C733-4F49-84EF-695272F5BDAD}" destId="{A61806DC-D880-4512-BFD1-0B4D3C054320}" srcOrd="0" destOrd="0" presId="urn:microsoft.com/office/officeart/2005/8/layout/pyramid1"/>
    <dgm:cxn modelId="{BCCAC4E9-93F7-42D0-9165-3576657D3C08}" type="presParOf" srcId="{A61806DC-D880-4512-BFD1-0B4D3C054320}" destId="{929DD386-813A-4C9E-8107-91A3C2D28AC8}" srcOrd="0" destOrd="0" presId="urn:microsoft.com/office/officeart/2005/8/layout/pyramid1"/>
    <dgm:cxn modelId="{9513CF9C-1054-4C97-82FE-B0299127AFEC}" type="presParOf" srcId="{A61806DC-D880-4512-BFD1-0B4D3C054320}" destId="{FF219E3A-E2DF-4C66-8F84-37FEC05E8C16}"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8AB7CF-5246-4D71-8AC3-A7BE5956FCF0}"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A1D2F49E-45BB-456D-9806-FB80EC8EA804}">
      <dgm:prSet phldrT="[Tekst]" phldr="0"/>
      <dgm:spPr/>
      <dgm:t>
        <a:bodyPr/>
        <a:lstStyle/>
        <a:p>
          <a:endParaRPr lang="en-GB" noProof="0" dirty="0"/>
        </a:p>
        <a:p>
          <a:r>
            <a:rPr lang="en-GB" noProof="0" dirty="0"/>
            <a:t>DAPOs</a:t>
          </a:r>
        </a:p>
        <a:p>
          <a:endParaRPr lang="en-GB" noProof="0" dirty="0"/>
        </a:p>
      </dgm:t>
    </dgm:pt>
    <dgm:pt modelId="{53768A3F-56A7-4476-9461-0FD324D4A8D1}" type="parTrans" cxnId="{7AEF3924-C435-4C45-B673-DC896902F78E}">
      <dgm:prSet/>
      <dgm:spPr/>
      <dgm:t>
        <a:bodyPr/>
        <a:lstStyle/>
        <a:p>
          <a:endParaRPr lang="en-GB"/>
        </a:p>
      </dgm:t>
    </dgm:pt>
    <dgm:pt modelId="{4B697279-87BB-4EF4-AC67-3F3673BC2B92}" type="sibTrans" cxnId="{7AEF3924-C435-4C45-B673-DC896902F78E}">
      <dgm:prSet/>
      <dgm:spPr/>
      <dgm:t>
        <a:bodyPr/>
        <a:lstStyle/>
        <a:p>
          <a:endParaRPr lang="en-GB"/>
        </a:p>
      </dgm:t>
    </dgm:pt>
    <dgm:pt modelId="{6FD2A76D-F76F-4E1E-BA11-6E4B1882E158}">
      <dgm:prSet phldrT="[Tekst]" phldr="0"/>
      <dgm:spPr/>
      <dgm:t>
        <a:bodyPr/>
        <a:lstStyle/>
        <a:p>
          <a:r>
            <a:rPr lang="en-GB" noProof="0" dirty="0"/>
            <a:t>A DAPOs is a court order that can put stricter rules on the person who did it such as:</a:t>
          </a:r>
        </a:p>
      </dgm:t>
    </dgm:pt>
    <dgm:pt modelId="{F54FD189-BCE5-4850-8DEC-EC6106769AEF}" type="parTrans" cxnId="{EB3261C5-5F38-44D2-A68B-2D4C28087CEC}">
      <dgm:prSet/>
      <dgm:spPr/>
      <dgm:t>
        <a:bodyPr/>
        <a:lstStyle/>
        <a:p>
          <a:endParaRPr lang="en-GB"/>
        </a:p>
      </dgm:t>
    </dgm:pt>
    <dgm:pt modelId="{A2C4C3A3-F64C-4F82-BCF0-F84081920EE9}" type="sibTrans" cxnId="{EB3261C5-5F38-44D2-A68B-2D4C28087CEC}">
      <dgm:prSet/>
      <dgm:spPr/>
      <dgm:t>
        <a:bodyPr/>
        <a:lstStyle/>
        <a:p>
          <a:endParaRPr lang="en-GB"/>
        </a:p>
      </dgm:t>
    </dgm:pt>
    <dgm:pt modelId="{930EDA11-4ACB-4A0C-8C4E-6A5DB6B8ECF8}">
      <dgm:prSet phldrT="[Tekst]" phldr="0"/>
      <dgm:spPr/>
      <dgm:t>
        <a:bodyPr/>
        <a:lstStyle/>
        <a:p>
          <a:r>
            <a:rPr lang="en-GB" noProof="0" dirty="0"/>
            <a:t> prohibiting the person who did the crime from going to a certain address or area</a:t>
          </a:r>
        </a:p>
      </dgm:t>
    </dgm:pt>
    <dgm:pt modelId="{18CC91DF-6AFD-45F7-A5EA-4AE0CEF669E7}" type="parTrans" cxnId="{2F4CF4AF-918E-44C3-B066-D1FEF02ECD09}">
      <dgm:prSet/>
      <dgm:spPr/>
      <dgm:t>
        <a:bodyPr/>
        <a:lstStyle/>
        <a:p>
          <a:endParaRPr lang="en-GB"/>
        </a:p>
      </dgm:t>
    </dgm:pt>
    <dgm:pt modelId="{96F9F588-BCD7-4849-BEA4-95B283C4D86E}" type="sibTrans" cxnId="{2F4CF4AF-918E-44C3-B066-D1FEF02ECD09}">
      <dgm:prSet/>
      <dgm:spPr/>
      <dgm:t>
        <a:bodyPr/>
        <a:lstStyle/>
        <a:p>
          <a:endParaRPr lang="en-GB"/>
        </a:p>
      </dgm:t>
    </dgm:pt>
    <dgm:pt modelId="{E9F73167-4726-4545-B83D-7294F35D3A36}">
      <dgm:prSet phldrT="[Tekst]" phldr="0"/>
      <dgm:spPr/>
      <dgm:t>
        <a:bodyPr/>
        <a:lstStyle/>
        <a:p>
          <a:r>
            <a:rPr lang="en-GB" noProof="0" dirty="0"/>
            <a:t>DAPNs</a:t>
          </a:r>
        </a:p>
      </dgm:t>
    </dgm:pt>
    <dgm:pt modelId="{1CF8BEB0-E4AD-473A-9D91-19B06C299166}" type="parTrans" cxnId="{5AD5B1AC-5706-4A9C-8121-CD37DE4C3F7C}">
      <dgm:prSet/>
      <dgm:spPr/>
      <dgm:t>
        <a:bodyPr/>
        <a:lstStyle/>
        <a:p>
          <a:endParaRPr lang="en-GB"/>
        </a:p>
      </dgm:t>
    </dgm:pt>
    <dgm:pt modelId="{C18CB85D-0A30-40D9-8365-4DDAE09A4D92}" type="sibTrans" cxnId="{5AD5B1AC-5706-4A9C-8121-CD37DE4C3F7C}">
      <dgm:prSet/>
      <dgm:spPr/>
      <dgm:t>
        <a:bodyPr/>
        <a:lstStyle/>
        <a:p>
          <a:endParaRPr lang="en-GB"/>
        </a:p>
      </dgm:t>
    </dgm:pt>
    <dgm:pt modelId="{77D568EE-DE10-4153-ABCB-28F2C881BEDD}">
      <dgm:prSet phldrT="[Tekst]"/>
      <dgm:spPr/>
      <dgm:t>
        <a:bodyPr/>
        <a:lstStyle/>
        <a:p>
          <a:pPr>
            <a:buNone/>
          </a:pPr>
          <a:r>
            <a:rPr lang="en-GB" noProof="0" dirty="0"/>
            <a:t>Afterwards, in domestic violence cases, the police give out a DAPN. It puts conditions on the person who did it, like: </a:t>
          </a:r>
          <a:br>
            <a:rPr lang="en-GB" noProof="0" dirty="0"/>
          </a:br>
          <a:endParaRPr lang="en-GB" noProof="0" dirty="0"/>
        </a:p>
      </dgm:t>
    </dgm:pt>
    <dgm:pt modelId="{FB5C2F53-F5CF-4CC3-B68F-286CFBA51A4F}" type="parTrans" cxnId="{AF2239BE-08C6-4A92-92FE-30B82CF5978E}">
      <dgm:prSet/>
      <dgm:spPr/>
      <dgm:t>
        <a:bodyPr/>
        <a:lstStyle/>
        <a:p>
          <a:endParaRPr lang="en-GB"/>
        </a:p>
      </dgm:t>
    </dgm:pt>
    <dgm:pt modelId="{41BC4B00-E29A-4D91-8EA7-D503765BAE2F}" type="sibTrans" cxnId="{AF2239BE-08C6-4A92-92FE-30B82CF5978E}">
      <dgm:prSet/>
      <dgm:spPr/>
      <dgm:t>
        <a:bodyPr/>
        <a:lstStyle/>
        <a:p>
          <a:endParaRPr lang="en-GB"/>
        </a:p>
      </dgm:t>
    </dgm:pt>
    <dgm:pt modelId="{4542D17E-178D-4E3C-843C-C95B79BDF5B4}">
      <dgm:prSet phldrT="[Tekst]"/>
      <dgm:spPr/>
      <dgm:t>
        <a:bodyPr/>
        <a:lstStyle/>
        <a:p>
          <a:pPr>
            <a:buNone/>
          </a:pPr>
          <a:r>
            <a:rPr lang="en-GB" noProof="0" dirty="0"/>
            <a:t>-remaining away from the victim for a while</a:t>
          </a:r>
        </a:p>
      </dgm:t>
    </dgm:pt>
    <dgm:pt modelId="{AC10FF1C-13E6-4B47-ACD1-3C16136962AC}" type="parTrans" cxnId="{A6FB0903-E098-4FB6-A318-A016D245316F}">
      <dgm:prSet/>
      <dgm:spPr/>
      <dgm:t>
        <a:bodyPr/>
        <a:lstStyle/>
        <a:p>
          <a:endParaRPr lang="en-GB"/>
        </a:p>
      </dgm:t>
    </dgm:pt>
    <dgm:pt modelId="{0ECE047D-F8AD-4FD4-8893-610D5F17CF12}" type="sibTrans" cxnId="{A6FB0903-E098-4FB6-A318-A016D245316F}">
      <dgm:prSet/>
      <dgm:spPr/>
      <dgm:t>
        <a:bodyPr/>
        <a:lstStyle/>
        <a:p>
          <a:endParaRPr lang="en-GB"/>
        </a:p>
      </dgm:t>
    </dgm:pt>
    <dgm:pt modelId="{98F5537D-DFE6-4C85-A55D-F809C6D67E83}">
      <dgm:prSet phldrT="[Tekst]" phldr="0"/>
      <dgm:spPr/>
      <dgm:t>
        <a:bodyPr/>
        <a:lstStyle/>
        <a:p>
          <a:r>
            <a:rPr lang="en-GB" noProof="0" dirty="0"/>
            <a:t>making the person who did the crime go to a rehabilitation program that is right for them</a:t>
          </a:r>
        </a:p>
      </dgm:t>
    </dgm:pt>
    <dgm:pt modelId="{315588D4-EDEA-4130-9BCC-D6D7C2E0A6FD}" type="parTrans" cxnId="{6D2D2560-9D30-4EE2-ACBE-2577E06D4201}">
      <dgm:prSet/>
      <dgm:spPr/>
      <dgm:t>
        <a:bodyPr/>
        <a:lstStyle/>
        <a:p>
          <a:endParaRPr lang="en-GB"/>
        </a:p>
      </dgm:t>
    </dgm:pt>
    <dgm:pt modelId="{67980A29-7709-45B6-B3DF-5FBDE9C171CC}" type="sibTrans" cxnId="{6D2D2560-9D30-4EE2-ACBE-2577E06D4201}">
      <dgm:prSet/>
      <dgm:spPr/>
      <dgm:t>
        <a:bodyPr/>
        <a:lstStyle/>
        <a:p>
          <a:endParaRPr lang="en-GB"/>
        </a:p>
      </dgm:t>
    </dgm:pt>
    <dgm:pt modelId="{43D96E04-B9A6-4FCF-8FF9-F29478A72EAF}">
      <dgm:prSet phldrT="[Tekst]" phldr="0"/>
      <dgm:spPr/>
      <dgm:t>
        <a:bodyPr/>
        <a:lstStyle/>
        <a:p>
          <a:r>
            <a:rPr lang="en-GB" noProof="0" dirty="0"/>
            <a:t>limiting the perpetrator’s contact with the victim</a:t>
          </a:r>
        </a:p>
      </dgm:t>
    </dgm:pt>
    <dgm:pt modelId="{35503489-119D-49A9-BBCA-39FB91F9A179}" type="parTrans" cxnId="{EBD68324-8B26-4BC3-A852-976DAB8B58E1}">
      <dgm:prSet/>
      <dgm:spPr/>
      <dgm:t>
        <a:bodyPr/>
        <a:lstStyle/>
        <a:p>
          <a:endParaRPr lang="en-GB"/>
        </a:p>
      </dgm:t>
    </dgm:pt>
    <dgm:pt modelId="{A2FEF797-F655-4536-8006-78616B943286}" type="sibTrans" cxnId="{EBD68324-8B26-4BC3-A852-976DAB8B58E1}">
      <dgm:prSet/>
      <dgm:spPr/>
      <dgm:t>
        <a:bodyPr/>
        <a:lstStyle/>
        <a:p>
          <a:endParaRPr lang="en-GB"/>
        </a:p>
      </dgm:t>
    </dgm:pt>
    <dgm:pt modelId="{D742D080-F1A6-4677-8D85-811EE4EE2DDB}">
      <dgm:prSet phldrT="[Tekst]" phldr="0"/>
      <dgm:spPr/>
      <dgm:t>
        <a:bodyPr/>
        <a:lstStyle/>
        <a:p>
          <a:r>
            <a:rPr lang="en-GB" noProof="0" dirty="0"/>
            <a:t>the Police can ask the court for a DAPOs if they think it is necessary to keep someone safe</a:t>
          </a:r>
        </a:p>
      </dgm:t>
    </dgm:pt>
    <dgm:pt modelId="{18E5BDB9-D1D1-49C7-BBC5-CB62D8BA65FE}" type="parTrans" cxnId="{49BA96EB-1438-4E8E-9B99-F6313DF8879A}">
      <dgm:prSet/>
      <dgm:spPr/>
      <dgm:t>
        <a:bodyPr/>
        <a:lstStyle/>
        <a:p>
          <a:endParaRPr lang="en-GB"/>
        </a:p>
      </dgm:t>
    </dgm:pt>
    <dgm:pt modelId="{43194CC9-D435-4D85-A7A2-56D3BEC82C62}" type="sibTrans" cxnId="{49BA96EB-1438-4E8E-9B99-F6313DF8879A}">
      <dgm:prSet/>
      <dgm:spPr/>
      <dgm:t>
        <a:bodyPr/>
        <a:lstStyle/>
        <a:p>
          <a:endParaRPr lang="en-GB"/>
        </a:p>
      </dgm:t>
    </dgm:pt>
    <dgm:pt modelId="{3F9C0603-3168-4851-A1BF-486B550C727B}">
      <dgm:prSet phldrT="[Tekst]"/>
      <dgm:spPr/>
      <dgm:t>
        <a:bodyPr/>
        <a:lstStyle/>
        <a:p>
          <a:pPr>
            <a:buNone/>
          </a:pPr>
          <a:r>
            <a:rPr lang="en-GB" noProof="0" dirty="0"/>
            <a:t>-leaving the victim's house for a set amount of time</a:t>
          </a:r>
        </a:p>
      </dgm:t>
    </dgm:pt>
    <dgm:pt modelId="{959CBB4D-CCE6-45F3-B768-4EFE2029209A}" type="parTrans" cxnId="{72F0BE19-F0AF-4F92-B052-9BFD97640915}">
      <dgm:prSet/>
      <dgm:spPr/>
      <dgm:t>
        <a:bodyPr/>
        <a:lstStyle/>
        <a:p>
          <a:endParaRPr lang="en-GB"/>
        </a:p>
      </dgm:t>
    </dgm:pt>
    <dgm:pt modelId="{0A7C7179-825C-4AAB-833D-A1BE45AA19B4}" type="sibTrans" cxnId="{72F0BE19-F0AF-4F92-B052-9BFD97640915}">
      <dgm:prSet/>
      <dgm:spPr/>
      <dgm:t>
        <a:bodyPr/>
        <a:lstStyle/>
        <a:p>
          <a:endParaRPr lang="en-GB"/>
        </a:p>
      </dgm:t>
    </dgm:pt>
    <dgm:pt modelId="{313DC137-C770-441E-B9B3-B8BD6F00DA19}">
      <dgm:prSet phldrT="[Tekst]"/>
      <dgm:spPr/>
      <dgm:t>
        <a:bodyPr/>
        <a:lstStyle/>
        <a:p>
          <a:pPr>
            <a:buNone/>
          </a:pPr>
          <a:r>
            <a:rPr lang="en-GB" noProof="0" dirty="0"/>
            <a:t>- cutting off all communication with the victim</a:t>
          </a:r>
        </a:p>
      </dgm:t>
    </dgm:pt>
    <dgm:pt modelId="{A83CC11A-D8EF-4BBC-A4FD-37EE7268ACE7}" type="parTrans" cxnId="{14612564-E508-42A4-9B1E-27CA4913B506}">
      <dgm:prSet/>
      <dgm:spPr/>
      <dgm:t>
        <a:bodyPr/>
        <a:lstStyle/>
        <a:p>
          <a:endParaRPr lang="en-GB"/>
        </a:p>
      </dgm:t>
    </dgm:pt>
    <dgm:pt modelId="{559DF83A-041D-48C6-AD7F-D98BFA1564D8}" type="sibTrans" cxnId="{14612564-E508-42A4-9B1E-27CA4913B506}">
      <dgm:prSet/>
      <dgm:spPr/>
      <dgm:t>
        <a:bodyPr/>
        <a:lstStyle/>
        <a:p>
          <a:endParaRPr lang="en-GB"/>
        </a:p>
      </dgm:t>
    </dgm:pt>
    <dgm:pt modelId="{6C55BF9F-ED55-46B2-8B6D-6C844821FCF2}" type="pres">
      <dgm:prSet presAssocID="{948AB7CF-5246-4D71-8AC3-A7BE5956FCF0}" presName="Name0" presStyleCnt="0">
        <dgm:presLayoutVars>
          <dgm:dir/>
          <dgm:animLvl val="lvl"/>
          <dgm:resizeHandles/>
        </dgm:presLayoutVars>
      </dgm:prSet>
      <dgm:spPr/>
    </dgm:pt>
    <dgm:pt modelId="{81E668AC-622F-42F5-9B04-A13A852D07F4}" type="pres">
      <dgm:prSet presAssocID="{A1D2F49E-45BB-456D-9806-FB80EC8EA804}" presName="linNode" presStyleCnt="0"/>
      <dgm:spPr/>
    </dgm:pt>
    <dgm:pt modelId="{EE921C45-9A05-43E7-8718-ED956AB4E971}" type="pres">
      <dgm:prSet presAssocID="{A1D2F49E-45BB-456D-9806-FB80EC8EA804}" presName="parentShp" presStyleLbl="node1" presStyleIdx="0" presStyleCnt="2" custLinFactNeighborY="1143">
        <dgm:presLayoutVars>
          <dgm:bulletEnabled val="1"/>
        </dgm:presLayoutVars>
      </dgm:prSet>
      <dgm:spPr/>
    </dgm:pt>
    <dgm:pt modelId="{4BE3BF85-549E-42BB-9E33-2835EDADD419}" type="pres">
      <dgm:prSet presAssocID="{A1D2F49E-45BB-456D-9806-FB80EC8EA804}" presName="childShp" presStyleLbl="bgAccFollowNode1" presStyleIdx="0" presStyleCnt="2">
        <dgm:presLayoutVars>
          <dgm:bulletEnabled val="1"/>
        </dgm:presLayoutVars>
      </dgm:prSet>
      <dgm:spPr/>
    </dgm:pt>
    <dgm:pt modelId="{4C0DAE01-14EF-4EE5-B522-4E3DF2811F0E}" type="pres">
      <dgm:prSet presAssocID="{4B697279-87BB-4EF4-AC67-3F3673BC2B92}" presName="spacing" presStyleCnt="0"/>
      <dgm:spPr/>
    </dgm:pt>
    <dgm:pt modelId="{574DEBF4-6FA5-4412-9246-8F92723A6735}" type="pres">
      <dgm:prSet presAssocID="{E9F73167-4726-4545-B83D-7294F35D3A36}" presName="linNode" presStyleCnt="0"/>
      <dgm:spPr/>
    </dgm:pt>
    <dgm:pt modelId="{C4BD2FA7-E9B1-4754-9E95-4B78E7A6535A}" type="pres">
      <dgm:prSet presAssocID="{E9F73167-4726-4545-B83D-7294F35D3A36}" presName="parentShp" presStyleLbl="node1" presStyleIdx="1" presStyleCnt="2">
        <dgm:presLayoutVars>
          <dgm:bulletEnabled val="1"/>
        </dgm:presLayoutVars>
      </dgm:prSet>
      <dgm:spPr/>
    </dgm:pt>
    <dgm:pt modelId="{FB816081-3A56-45C9-B9CA-779A4A217A1B}" type="pres">
      <dgm:prSet presAssocID="{E9F73167-4726-4545-B83D-7294F35D3A36}" presName="childShp" presStyleLbl="bgAccFollowNode1" presStyleIdx="1" presStyleCnt="2">
        <dgm:presLayoutVars>
          <dgm:bulletEnabled val="1"/>
        </dgm:presLayoutVars>
      </dgm:prSet>
      <dgm:spPr/>
    </dgm:pt>
  </dgm:ptLst>
  <dgm:cxnLst>
    <dgm:cxn modelId="{A6FB0903-E098-4FB6-A318-A016D245316F}" srcId="{E9F73167-4726-4545-B83D-7294F35D3A36}" destId="{4542D17E-178D-4E3C-843C-C95B79BDF5B4}" srcOrd="1" destOrd="0" parTransId="{AC10FF1C-13E6-4B47-ACD1-3C16136962AC}" sibTransId="{0ECE047D-F8AD-4FD4-8893-610D5F17CF12}"/>
    <dgm:cxn modelId="{72F0BE19-F0AF-4F92-B052-9BFD97640915}" srcId="{E9F73167-4726-4545-B83D-7294F35D3A36}" destId="{3F9C0603-3168-4851-A1BF-486B550C727B}" srcOrd="2" destOrd="0" parTransId="{959CBB4D-CCE6-45F3-B768-4EFE2029209A}" sibTransId="{0A7C7179-825C-4AAB-833D-A1BE45AA19B4}"/>
    <dgm:cxn modelId="{5824291F-1097-4D55-8D7B-4F8BBB0E2767}" type="presOf" srcId="{948AB7CF-5246-4D71-8AC3-A7BE5956FCF0}" destId="{6C55BF9F-ED55-46B2-8B6D-6C844821FCF2}" srcOrd="0" destOrd="0" presId="urn:microsoft.com/office/officeart/2005/8/layout/vList6"/>
    <dgm:cxn modelId="{7AEF3924-C435-4C45-B673-DC896902F78E}" srcId="{948AB7CF-5246-4D71-8AC3-A7BE5956FCF0}" destId="{A1D2F49E-45BB-456D-9806-FB80EC8EA804}" srcOrd="0" destOrd="0" parTransId="{53768A3F-56A7-4476-9461-0FD324D4A8D1}" sibTransId="{4B697279-87BB-4EF4-AC67-3F3673BC2B92}"/>
    <dgm:cxn modelId="{EBD68324-8B26-4BC3-A852-976DAB8B58E1}" srcId="{A1D2F49E-45BB-456D-9806-FB80EC8EA804}" destId="{43D96E04-B9A6-4FCF-8FF9-F29478A72EAF}" srcOrd="3" destOrd="0" parTransId="{35503489-119D-49A9-BBCA-39FB91F9A179}" sibTransId="{A2FEF797-F655-4536-8006-78616B943286}"/>
    <dgm:cxn modelId="{5D6A062F-AA4E-425A-A460-3B088D7AD148}" type="presOf" srcId="{E9F73167-4726-4545-B83D-7294F35D3A36}" destId="{C4BD2FA7-E9B1-4754-9E95-4B78E7A6535A}" srcOrd="0" destOrd="0" presId="urn:microsoft.com/office/officeart/2005/8/layout/vList6"/>
    <dgm:cxn modelId="{6D2D2560-9D30-4EE2-ACBE-2577E06D4201}" srcId="{A1D2F49E-45BB-456D-9806-FB80EC8EA804}" destId="{98F5537D-DFE6-4C85-A55D-F809C6D67E83}" srcOrd="2" destOrd="0" parTransId="{315588D4-EDEA-4130-9BCC-D6D7C2E0A6FD}" sibTransId="{67980A29-7709-45B6-B3DF-5FBDE9C171CC}"/>
    <dgm:cxn modelId="{14612564-E508-42A4-9B1E-27CA4913B506}" srcId="{E9F73167-4726-4545-B83D-7294F35D3A36}" destId="{313DC137-C770-441E-B9B3-B8BD6F00DA19}" srcOrd="3" destOrd="0" parTransId="{A83CC11A-D8EF-4BBC-A4FD-37EE7268ACE7}" sibTransId="{559DF83A-041D-48C6-AD7F-D98BFA1564D8}"/>
    <dgm:cxn modelId="{1D07A445-5023-4254-90E8-70B5AE8313C2}" type="presOf" srcId="{4542D17E-178D-4E3C-843C-C95B79BDF5B4}" destId="{FB816081-3A56-45C9-B9CA-779A4A217A1B}" srcOrd="0" destOrd="1" presId="urn:microsoft.com/office/officeart/2005/8/layout/vList6"/>
    <dgm:cxn modelId="{8C56B250-CD35-4614-8824-CEC297EF77F9}" type="presOf" srcId="{77D568EE-DE10-4153-ABCB-28F2C881BEDD}" destId="{FB816081-3A56-45C9-B9CA-779A4A217A1B}" srcOrd="0" destOrd="0" presId="urn:microsoft.com/office/officeart/2005/8/layout/vList6"/>
    <dgm:cxn modelId="{8BF15751-B9FE-4727-8546-84328419627A}" type="presOf" srcId="{313DC137-C770-441E-B9B3-B8BD6F00DA19}" destId="{FB816081-3A56-45C9-B9CA-779A4A217A1B}" srcOrd="0" destOrd="3" presId="urn:microsoft.com/office/officeart/2005/8/layout/vList6"/>
    <dgm:cxn modelId="{AC50688C-C718-4F40-928D-57EA6A0125C1}" type="presOf" srcId="{98F5537D-DFE6-4C85-A55D-F809C6D67E83}" destId="{4BE3BF85-549E-42BB-9E33-2835EDADD419}" srcOrd="0" destOrd="2" presId="urn:microsoft.com/office/officeart/2005/8/layout/vList6"/>
    <dgm:cxn modelId="{5AD5B1AC-5706-4A9C-8121-CD37DE4C3F7C}" srcId="{948AB7CF-5246-4D71-8AC3-A7BE5956FCF0}" destId="{E9F73167-4726-4545-B83D-7294F35D3A36}" srcOrd="1" destOrd="0" parTransId="{1CF8BEB0-E4AD-473A-9D91-19B06C299166}" sibTransId="{C18CB85D-0A30-40D9-8365-4DDAE09A4D92}"/>
    <dgm:cxn modelId="{2F4CF4AF-918E-44C3-B066-D1FEF02ECD09}" srcId="{A1D2F49E-45BB-456D-9806-FB80EC8EA804}" destId="{930EDA11-4ACB-4A0C-8C4E-6A5DB6B8ECF8}" srcOrd="1" destOrd="0" parTransId="{18CC91DF-6AFD-45F7-A5EA-4AE0CEF669E7}" sibTransId="{96F9F588-BCD7-4849-BEA4-95B283C4D86E}"/>
    <dgm:cxn modelId="{712637B2-023D-4420-99F8-E54D019BE17B}" type="presOf" srcId="{6FD2A76D-F76F-4E1E-BA11-6E4B1882E158}" destId="{4BE3BF85-549E-42BB-9E33-2835EDADD419}" srcOrd="0" destOrd="0" presId="urn:microsoft.com/office/officeart/2005/8/layout/vList6"/>
    <dgm:cxn modelId="{3CFADDB8-2D87-4349-905B-1713233D2B1A}" type="presOf" srcId="{3F9C0603-3168-4851-A1BF-486B550C727B}" destId="{FB816081-3A56-45C9-B9CA-779A4A217A1B}" srcOrd="0" destOrd="2" presId="urn:microsoft.com/office/officeart/2005/8/layout/vList6"/>
    <dgm:cxn modelId="{AF2239BE-08C6-4A92-92FE-30B82CF5978E}" srcId="{E9F73167-4726-4545-B83D-7294F35D3A36}" destId="{77D568EE-DE10-4153-ABCB-28F2C881BEDD}" srcOrd="0" destOrd="0" parTransId="{FB5C2F53-F5CF-4CC3-B68F-286CFBA51A4F}" sibTransId="{41BC4B00-E29A-4D91-8EA7-D503765BAE2F}"/>
    <dgm:cxn modelId="{EB3261C5-5F38-44D2-A68B-2D4C28087CEC}" srcId="{A1D2F49E-45BB-456D-9806-FB80EC8EA804}" destId="{6FD2A76D-F76F-4E1E-BA11-6E4B1882E158}" srcOrd="0" destOrd="0" parTransId="{F54FD189-BCE5-4850-8DEC-EC6106769AEF}" sibTransId="{A2C4C3A3-F64C-4F82-BCF0-F84081920EE9}"/>
    <dgm:cxn modelId="{C89FB7C8-5C4C-4223-A8E5-61833C8033E4}" type="presOf" srcId="{930EDA11-4ACB-4A0C-8C4E-6A5DB6B8ECF8}" destId="{4BE3BF85-549E-42BB-9E33-2835EDADD419}" srcOrd="0" destOrd="1" presId="urn:microsoft.com/office/officeart/2005/8/layout/vList6"/>
    <dgm:cxn modelId="{1CCBD4D5-B023-48D7-885D-6F09F6482146}" type="presOf" srcId="{43D96E04-B9A6-4FCF-8FF9-F29478A72EAF}" destId="{4BE3BF85-549E-42BB-9E33-2835EDADD419}" srcOrd="0" destOrd="3" presId="urn:microsoft.com/office/officeart/2005/8/layout/vList6"/>
    <dgm:cxn modelId="{83C03DDE-7922-4210-A6D9-D6FDFF0200D8}" type="presOf" srcId="{A1D2F49E-45BB-456D-9806-FB80EC8EA804}" destId="{EE921C45-9A05-43E7-8718-ED956AB4E971}" srcOrd="0" destOrd="0" presId="urn:microsoft.com/office/officeart/2005/8/layout/vList6"/>
    <dgm:cxn modelId="{49BA96EB-1438-4E8E-9B99-F6313DF8879A}" srcId="{A1D2F49E-45BB-456D-9806-FB80EC8EA804}" destId="{D742D080-F1A6-4677-8D85-811EE4EE2DDB}" srcOrd="4" destOrd="0" parTransId="{18E5BDB9-D1D1-49C7-BBC5-CB62D8BA65FE}" sibTransId="{43194CC9-D435-4D85-A7A2-56D3BEC82C62}"/>
    <dgm:cxn modelId="{D485BEF4-4C71-4C6F-8575-4D9C3AB2B0A2}" type="presOf" srcId="{D742D080-F1A6-4677-8D85-811EE4EE2DDB}" destId="{4BE3BF85-549E-42BB-9E33-2835EDADD419}" srcOrd="0" destOrd="4" presId="urn:microsoft.com/office/officeart/2005/8/layout/vList6"/>
    <dgm:cxn modelId="{4F498DEC-3096-4E6E-A3C7-8F2A40BD150C}" type="presParOf" srcId="{6C55BF9F-ED55-46B2-8B6D-6C844821FCF2}" destId="{81E668AC-622F-42F5-9B04-A13A852D07F4}" srcOrd="0" destOrd="0" presId="urn:microsoft.com/office/officeart/2005/8/layout/vList6"/>
    <dgm:cxn modelId="{C1A7864B-8D3B-4B40-B2D6-E43BCEDBC5C1}" type="presParOf" srcId="{81E668AC-622F-42F5-9B04-A13A852D07F4}" destId="{EE921C45-9A05-43E7-8718-ED956AB4E971}" srcOrd="0" destOrd="0" presId="urn:microsoft.com/office/officeart/2005/8/layout/vList6"/>
    <dgm:cxn modelId="{EDFFEC8A-A7E5-4948-A6D1-73E5767D1CF0}" type="presParOf" srcId="{81E668AC-622F-42F5-9B04-A13A852D07F4}" destId="{4BE3BF85-549E-42BB-9E33-2835EDADD419}" srcOrd="1" destOrd="0" presId="urn:microsoft.com/office/officeart/2005/8/layout/vList6"/>
    <dgm:cxn modelId="{E092FD1D-1FCC-4BAD-BEF6-EB9AD4FE0CB8}" type="presParOf" srcId="{6C55BF9F-ED55-46B2-8B6D-6C844821FCF2}" destId="{4C0DAE01-14EF-4EE5-B522-4E3DF2811F0E}" srcOrd="1" destOrd="0" presId="urn:microsoft.com/office/officeart/2005/8/layout/vList6"/>
    <dgm:cxn modelId="{F5E9EBBA-21DA-4C30-BC6B-0D066FEF82DF}" type="presParOf" srcId="{6C55BF9F-ED55-46B2-8B6D-6C844821FCF2}" destId="{574DEBF4-6FA5-4412-9246-8F92723A6735}" srcOrd="2" destOrd="0" presId="urn:microsoft.com/office/officeart/2005/8/layout/vList6"/>
    <dgm:cxn modelId="{213CFBBA-0F4A-4979-B0F1-A93F06B6F715}" type="presParOf" srcId="{574DEBF4-6FA5-4412-9246-8F92723A6735}" destId="{C4BD2FA7-E9B1-4754-9E95-4B78E7A6535A}" srcOrd="0" destOrd="0" presId="urn:microsoft.com/office/officeart/2005/8/layout/vList6"/>
    <dgm:cxn modelId="{06DAC705-E833-48D5-9F57-DBF3EBEC5C73}" type="presParOf" srcId="{574DEBF4-6FA5-4412-9246-8F92723A6735}" destId="{FB816081-3A56-45C9-B9CA-779A4A217A1B}"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70EE98-8DC1-4C7E-87A1-9CB3A617C4AC}"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50665728-6D56-499B-A157-92E6CB0BEF70}">
      <dgm:prSet phldrT="[Tekst]" phldr="0"/>
      <dgm:spPr/>
      <dgm:t>
        <a:bodyPr/>
        <a:lstStyle/>
        <a:p>
          <a:r>
            <a:rPr lang="en-GB" noProof="0" dirty="0">
              <a:highlight>
                <a:srgbClr val="FF0000"/>
              </a:highlight>
            </a:rPr>
            <a:t>M</a:t>
          </a:r>
        </a:p>
      </dgm:t>
    </dgm:pt>
    <dgm:pt modelId="{35F69D8A-7649-4DEA-BEA2-EB89C1B6E0F2}" type="parTrans" cxnId="{ACAFE473-E4A5-45B8-8D16-032AFA97EFFF}">
      <dgm:prSet/>
      <dgm:spPr/>
      <dgm:t>
        <a:bodyPr/>
        <a:lstStyle/>
        <a:p>
          <a:endParaRPr lang="en-GB"/>
        </a:p>
      </dgm:t>
    </dgm:pt>
    <dgm:pt modelId="{FDC4444F-1287-4A89-AC23-F16DBC6EF216}" type="sibTrans" cxnId="{ACAFE473-E4A5-45B8-8D16-032AFA97EFFF}">
      <dgm:prSet/>
      <dgm:spPr/>
      <dgm:t>
        <a:bodyPr/>
        <a:lstStyle/>
        <a:p>
          <a:endParaRPr lang="en-GB"/>
        </a:p>
      </dgm:t>
    </dgm:pt>
    <dgm:pt modelId="{F84C1AEA-D2BB-4DAF-92A2-5146617F1845}">
      <dgm:prSet phldrT="[Tekst]"/>
      <dgm:spPr/>
      <dgm:t>
        <a:bodyPr/>
        <a:lstStyle/>
        <a:p>
          <a:pPr>
            <a:buNone/>
          </a:pPr>
          <a:endParaRPr lang="en-GB" noProof="0" dirty="0"/>
        </a:p>
      </dgm:t>
    </dgm:pt>
    <dgm:pt modelId="{D8D04198-5FD3-4875-BCC6-18EACAF42DB3}" type="parTrans" cxnId="{69B88B0B-A321-41DC-AEDA-B13B49F25B82}">
      <dgm:prSet/>
      <dgm:spPr/>
      <dgm:t>
        <a:bodyPr/>
        <a:lstStyle/>
        <a:p>
          <a:endParaRPr lang="en-GB"/>
        </a:p>
      </dgm:t>
    </dgm:pt>
    <dgm:pt modelId="{746C35C7-4E31-4EEF-AFED-0C12D6B2E43A}" type="sibTrans" cxnId="{69B88B0B-A321-41DC-AEDA-B13B49F25B82}">
      <dgm:prSet/>
      <dgm:spPr/>
      <dgm:t>
        <a:bodyPr/>
        <a:lstStyle/>
        <a:p>
          <a:endParaRPr lang="en-GB"/>
        </a:p>
      </dgm:t>
    </dgm:pt>
    <dgm:pt modelId="{CECE0E54-1571-41E6-9468-82B6C5B396BA}">
      <dgm:prSet phldrT="[Tekst]"/>
      <dgm:spPr/>
      <dgm:t>
        <a:bodyPr/>
        <a:lstStyle/>
        <a:p>
          <a:pPr>
            <a:buNone/>
          </a:pPr>
          <a:endParaRPr lang="en-GB" noProof="0" dirty="0"/>
        </a:p>
      </dgm:t>
    </dgm:pt>
    <dgm:pt modelId="{77213E46-100E-46A6-B769-8DAD1D830DCC}" type="parTrans" cxnId="{F838D776-8D25-4F7F-A233-425635FAB5A6}">
      <dgm:prSet/>
      <dgm:spPr/>
      <dgm:t>
        <a:bodyPr/>
        <a:lstStyle/>
        <a:p>
          <a:endParaRPr lang="en-GB"/>
        </a:p>
      </dgm:t>
    </dgm:pt>
    <dgm:pt modelId="{050219CE-5FC0-40F6-8BAC-E34BADBE5AA1}" type="sibTrans" cxnId="{F838D776-8D25-4F7F-A233-425635FAB5A6}">
      <dgm:prSet/>
      <dgm:spPr/>
      <dgm:t>
        <a:bodyPr/>
        <a:lstStyle/>
        <a:p>
          <a:endParaRPr lang="en-GB"/>
        </a:p>
      </dgm:t>
    </dgm:pt>
    <dgm:pt modelId="{FEF33E51-7673-4924-BD8D-93148C21F69B}">
      <dgm:prSet phldrT="[Tekst]" phldr="0"/>
      <dgm:spPr/>
      <dgm:t>
        <a:bodyPr/>
        <a:lstStyle/>
        <a:p>
          <a:r>
            <a:rPr lang="en-GB" noProof="0" dirty="0">
              <a:highlight>
                <a:srgbClr val="FF0000"/>
              </a:highlight>
            </a:rPr>
            <a:t>A</a:t>
          </a:r>
        </a:p>
      </dgm:t>
    </dgm:pt>
    <dgm:pt modelId="{7C736769-A320-4BC6-B13E-9EE7765357B5}" type="parTrans" cxnId="{36BD722E-F0EC-4B47-B746-271EABFA89F4}">
      <dgm:prSet/>
      <dgm:spPr/>
      <dgm:t>
        <a:bodyPr/>
        <a:lstStyle/>
        <a:p>
          <a:endParaRPr lang="en-GB"/>
        </a:p>
      </dgm:t>
    </dgm:pt>
    <dgm:pt modelId="{95474C50-48A2-44AC-B8F0-D5D79FFA2C53}" type="sibTrans" cxnId="{36BD722E-F0EC-4B47-B746-271EABFA89F4}">
      <dgm:prSet/>
      <dgm:spPr/>
      <dgm:t>
        <a:bodyPr/>
        <a:lstStyle/>
        <a:p>
          <a:endParaRPr lang="en-GB"/>
        </a:p>
      </dgm:t>
    </dgm:pt>
    <dgm:pt modelId="{B814B90F-8D52-4AF3-8426-7CAD86EBDC64}">
      <dgm:prSet phldrT="[Tekst]"/>
      <dgm:spPr/>
      <dgm:t>
        <a:bodyPr/>
        <a:lstStyle/>
        <a:p>
          <a:pPr>
            <a:buNone/>
          </a:pPr>
          <a:r>
            <a:rPr lang="en-GB" noProof="0" dirty="0"/>
            <a:t>Now, multi-agency public protection arrangements will automatically supervise offenders sentenced for twelve months or more for controlling or coercive behaviour. The serious harm that this type of crime can cause is so high that agencies are legally obligated to work together to better control the dangers that these offenders pose. </a:t>
          </a:r>
        </a:p>
      </dgm:t>
    </dgm:pt>
    <dgm:pt modelId="{4CCA18E7-EBAB-414E-9461-8E4552E48BA7}" type="parTrans" cxnId="{7DD9A539-FE06-4969-952C-92768B207155}">
      <dgm:prSet/>
      <dgm:spPr/>
      <dgm:t>
        <a:bodyPr/>
        <a:lstStyle/>
        <a:p>
          <a:endParaRPr lang="en-GB"/>
        </a:p>
      </dgm:t>
    </dgm:pt>
    <dgm:pt modelId="{BA3D94B6-E09C-4695-AB09-A7E2D5DE2582}" type="sibTrans" cxnId="{7DD9A539-FE06-4969-952C-92768B207155}">
      <dgm:prSet/>
      <dgm:spPr/>
      <dgm:t>
        <a:bodyPr/>
        <a:lstStyle/>
        <a:p>
          <a:endParaRPr lang="en-GB"/>
        </a:p>
      </dgm:t>
    </dgm:pt>
    <dgm:pt modelId="{C2E75A64-7F49-40DA-A73A-F1F02BC88437}">
      <dgm:prSet phldrT="[Tekst]" phldr="0"/>
      <dgm:spPr/>
      <dgm:t>
        <a:bodyPr/>
        <a:lstStyle/>
        <a:p>
          <a:r>
            <a:rPr lang="en-GB" noProof="0" dirty="0">
              <a:highlight>
                <a:srgbClr val="FF0000"/>
              </a:highlight>
            </a:rPr>
            <a:t>PP</a:t>
          </a:r>
        </a:p>
      </dgm:t>
    </dgm:pt>
    <dgm:pt modelId="{966B9C2F-1603-43ED-8305-E4F00F9AF3DD}" type="parTrans" cxnId="{7788DFA1-66CE-4A54-B41B-AC276F50FB19}">
      <dgm:prSet/>
      <dgm:spPr/>
      <dgm:t>
        <a:bodyPr/>
        <a:lstStyle/>
        <a:p>
          <a:endParaRPr lang="en-GB"/>
        </a:p>
      </dgm:t>
    </dgm:pt>
    <dgm:pt modelId="{B74465A7-4A91-4E92-97B9-30108B0FF7F7}" type="sibTrans" cxnId="{7788DFA1-66CE-4A54-B41B-AC276F50FB19}">
      <dgm:prSet/>
      <dgm:spPr/>
      <dgm:t>
        <a:bodyPr/>
        <a:lstStyle/>
        <a:p>
          <a:endParaRPr lang="en-GB"/>
        </a:p>
      </dgm:t>
    </dgm:pt>
    <dgm:pt modelId="{F7E411D3-4EA1-4256-BFB2-F8F3E8D4BBAE}">
      <dgm:prSet phldrT="[Tekst]"/>
      <dgm:spPr/>
      <dgm:t>
        <a:bodyPr/>
        <a:lstStyle/>
        <a:p>
          <a:pPr>
            <a:buNone/>
          </a:pPr>
          <a:r>
            <a:rPr lang="en-GB" noProof="0" dirty="0"/>
            <a:t>Finally, it recognises controlling or coercive activity as a crime on par with stalking, attempted strangulation, threats to kill, and other forms of domestic violence.</a:t>
          </a:r>
        </a:p>
      </dgm:t>
    </dgm:pt>
    <dgm:pt modelId="{DD2D8311-36A4-4620-8EE9-C3A77EF68F56}" type="parTrans" cxnId="{4A64FE41-4FBC-46CF-AEF9-AC8E4C002CE4}">
      <dgm:prSet/>
      <dgm:spPr/>
      <dgm:t>
        <a:bodyPr/>
        <a:lstStyle/>
        <a:p>
          <a:endParaRPr lang="en-GB"/>
        </a:p>
      </dgm:t>
    </dgm:pt>
    <dgm:pt modelId="{BEAD5759-856F-4A48-8D92-167976956062}" type="sibTrans" cxnId="{4A64FE41-4FBC-46CF-AEF9-AC8E4C002CE4}">
      <dgm:prSet/>
      <dgm:spPr/>
      <dgm:t>
        <a:bodyPr/>
        <a:lstStyle/>
        <a:p>
          <a:endParaRPr lang="en-GB"/>
        </a:p>
      </dgm:t>
    </dgm:pt>
    <dgm:pt modelId="{5D741D56-0DB4-4862-9435-300CA9B3D620}">
      <dgm:prSet/>
      <dgm:spPr/>
      <dgm:t>
        <a:bodyPr/>
        <a:lstStyle/>
        <a:p>
          <a:r>
            <a:rPr lang="en-GB" noProof="0" dirty="0">
              <a:highlight>
                <a:srgbClr val="FF0000"/>
              </a:highlight>
            </a:rPr>
            <a:t>A</a:t>
          </a:r>
        </a:p>
      </dgm:t>
    </dgm:pt>
    <dgm:pt modelId="{A089FF88-082A-4F5B-A979-B74D4D67A5B7}" type="parTrans" cxnId="{0008CD18-3F56-40E9-B2C0-B6F59FA4079F}">
      <dgm:prSet/>
      <dgm:spPr/>
      <dgm:t>
        <a:bodyPr/>
        <a:lstStyle/>
        <a:p>
          <a:endParaRPr lang="en-GB"/>
        </a:p>
      </dgm:t>
    </dgm:pt>
    <dgm:pt modelId="{EA159B1A-0ED3-4E10-93CD-5A25693D4EAE}" type="sibTrans" cxnId="{0008CD18-3F56-40E9-B2C0-B6F59FA4079F}">
      <dgm:prSet/>
      <dgm:spPr/>
      <dgm:t>
        <a:bodyPr/>
        <a:lstStyle/>
        <a:p>
          <a:endParaRPr lang="en-GB"/>
        </a:p>
      </dgm:t>
    </dgm:pt>
    <dgm:pt modelId="{DF7F8431-DD2E-4755-8BC9-D23DFA4E3879}">
      <dgm:prSet/>
      <dgm:spPr/>
      <dgm:t>
        <a:bodyPr/>
        <a:lstStyle/>
        <a:p>
          <a:r>
            <a:rPr lang="en-GB" noProof="0" dirty="0"/>
            <a:t>The serious dangers that offenders convicted of controlling or coercive behaviour pose to victim, and the public have led to an increase in the number of cases that have come under MAPPA control in recent years</a:t>
          </a:r>
        </a:p>
      </dgm:t>
    </dgm:pt>
    <dgm:pt modelId="{4DB225CE-5988-4869-901C-52B049776E04}" type="parTrans" cxnId="{96C40273-B633-430C-95C0-91636700E302}">
      <dgm:prSet/>
      <dgm:spPr/>
      <dgm:t>
        <a:bodyPr/>
        <a:lstStyle/>
        <a:p>
          <a:endParaRPr lang="en-GB"/>
        </a:p>
      </dgm:t>
    </dgm:pt>
    <dgm:pt modelId="{F2EE4608-62B8-433F-B8B7-BC93BA1CDC89}" type="sibTrans" cxnId="{96C40273-B633-430C-95C0-91636700E302}">
      <dgm:prSet/>
      <dgm:spPr/>
      <dgm:t>
        <a:bodyPr/>
        <a:lstStyle/>
        <a:p>
          <a:endParaRPr lang="en-GB"/>
        </a:p>
      </dgm:t>
    </dgm:pt>
    <dgm:pt modelId="{4E34213B-D463-4D56-9F62-77983DB7BB1A}">
      <dgm:prSet/>
      <dgm:spPr/>
      <dgm:t>
        <a:bodyPr/>
        <a:lstStyle/>
        <a:p>
          <a:pPr>
            <a:buNone/>
          </a:pPr>
          <a:r>
            <a:rPr lang="en-GB" noProof="0" dirty="0"/>
            <a:t>The rise in recorded cases of domestic abuse has led to requests for an extension of MAPPA to involve the ongoing supervision of offenders convicted of controlling and coercive behaviour.</a:t>
          </a:r>
        </a:p>
      </dgm:t>
    </dgm:pt>
    <dgm:pt modelId="{35E435C9-0481-434B-89E2-B9D9E663E733}" type="parTrans" cxnId="{5530A8D8-6C8E-4590-A30B-489F42C7D40E}">
      <dgm:prSet/>
      <dgm:spPr/>
      <dgm:t>
        <a:bodyPr/>
        <a:lstStyle/>
        <a:p>
          <a:endParaRPr lang="en-GB"/>
        </a:p>
      </dgm:t>
    </dgm:pt>
    <dgm:pt modelId="{FAC8B694-D08F-4F74-BE80-64ABF3077CA3}" type="sibTrans" cxnId="{5530A8D8-6C8E-4590-A30B-489F42C7D40E}">
      <dgm:prSet/>
      <dgm:spPr/>
      <dgm:t>
        <a:bodyPr/>
        <a:lstStyle/>
        <a:p>
          <a:endParaRPr lang="en-GB"/>
        </a:p>
      </dgm:t>
    </dgm:pt>
    <dgm:pt modelId="{E92C4D9A-FAC8-417D-82DB-29747D8B8FB4}" type="pres">
      <dgm:prSet presAssocID="{D170EE98-8DC1-4C7E-87A1-9CB3A617C4AC}" presName="linearFlow" presStyleCnt="0">
        <dgm:presLayoutVars>
          <dgm:dir/>
          <dgm:animLvl val="lvl"/>
          <dgm:resizeHandles val="exact"/>
        </dgm:presLayoutVars>
      </dgm:prSet>
      <dgm:spPr/>
    </dgm:pt>
    <dgm:pt modelId="{2556B3C6-A25E-4FB5-B997-6ED24AB5784C}" type="pres">
      <dgm:prSet presAssocID="{50665728-6D56-499B-A157-92E6CB0BEF70}" presName="composite" presStyleCnt="0"/>
      <dgm:spPr/>
    </dgm:pt>
    <dgm:pt modelId="{ADCFCBF4-C065-447F-A59C-7AB81BA38C57}" type="pres">
      <dgm:prSet presAssocID="{50665728-6D56-499B-A157-92E6CB0BEF70}" presName="parentText" presStyleLbl="alignNode1" presStyleIdx="0" presStyleCnt="4" custLinFactNeighborX="2182">
        <dgm:presLayoutVars>
          <dgm:chMax val="1"/>
          <dgm:bulletEnabled val="1"/>
        </dgm:presLayoutVars>
      </dgm:prSet>
      <dgm:spPr/>
    </dgm:pt>
    <dgm:pt modelId="{1DE4D830-CD8E-488F-B200-203B8C32DE97}" type="pres">
      <dgm:prSet presAssocID="{50665728-6D56-499B-A157-92E6CB0BEF70}" presName="descendantText" presStyleLbl="alignAcc1" presStyleIdx="0" presStyleCnt="4" custLinFactNeighborX="273" custLinFactNeighborY="10918">
        <dgm:presLayoutVars>
          <dgm:bulletEnabled val="1"/>
        </dgm:presLayoutVars>
      </dgm:prSet>
      <dgm:spPr/>
    </dgm:pt>
    <dgm:pt modelId="{5FD3FEBD-DAFF-4C96-9504-6FBAF4FB0869}" type="pres">
      <dgm:prSet presAssocID="{FDC4444F-1287-4A89-AC23-F16DBC6EF216}" presName="sp" presStyleCnt="0"/>
      <dgm:spPr/>
    </dgm:pt>
    <dgm:pt modelId="{F25BA85E-B20E-4EA7-81C3-F98172A9C6A4}" type="pres">
      <dgm:prSet presAssocID="{FEF33E51-7673-4924-BD8D-93148C21F69B}" presName="composite" presStyleCnt="0"/>
      <dgm:spPr/>
    </dgm:pt>
    <dgm:pt modelId="{C003B50A-5979-40C0-847F-244178772DE9}" type="pres">
      <dgm:prSet presAssocID="{FEF33E51-7673-4924-BD8D-93148C21F69B}" presName="parentText" presStyleLbl="alignNode1" presStyleIdx="1" presStyleCnt="4" custLinFactNeighborX="1057" custLinFactNeighborY="-3026">
        <dgm:presLayoutVars>
          <dgm:chMax val="1"/>
          <dgm:bulletEnabled val="1"/>
        </dgm:presLayoutVars>
      </dgm:prSet>
      <dgm:spPr/>
    </dgm:pt>
    <dgm:pt modelId="{1D9C0FB6-4BEB-494D-B0F2-63BF76991B0A}" type="pres">
      <dgm:prSet presAssocID="{FEF33E51-7673-4924-BD8D-93148C21F69B}" presName="descendantText" presStyleLbl="alignAcc1" presStyleIdx="1" presStyleCnt="4">
        <dgm:presLayoutVars>
          <dgm:bulletEnabled val="1"/>
        </dgm:presLayoutVars>
      </dgm:prSet>
      <dgm:spPr/>
    </dgm:pt>
    <dgm:pt modelId="{3114DB89-165E-492E-8154-CFC86DA164C6}" type="pres">
      <dgm:prSet presAssocID="{95474C50-48A2-44AC-B8F0-D5D79FFA2C53}" presName="sp" presStyleCnt="0"/>
      <dgm:spPr/>
    </dgm:pt>
    <dgm:pt modelId="{01F74270-5302-43D4-810D-1DA61FB54ACC}" type="pres">
      <dgm:prSet presAssocID="{C2E75A64-7F49-40DA-A73A-F1F02BC88437}" presName="composite" presStyleCnt="0"/>
      <dgm:spPr/>
    </dgm:pt>
    <dgm:pt modelId="{83B73F27-3E1D-4842-9F87-7366A395EA0C}" type="pres">
      <dgm:prSet presAssocID="{C2E75A64-7F49-40DA-A73A-F1F02BC88437}" presName="parentText" presStyleLbl="alignNode1" presStyleIdx="2" presStyleCnt="4">
        <dgm:presLayoutVars>
          <dgm:chMax val="1"/>
          <dgm:bulletEnabled val="1"/>
        </dgm:presLayoutVars>
      </dgm:prSet>
      <dgm:spPr/>
    </dgm:pt>
    <dgm:pt modelId="{6E29E9C1-80E6-4353-92CF-14EF78F7F06F}" type="pres">
      <dgm:prSet presAssocID="{C2E75A64-7F49-40DA-A73A-F1F02BC88437}" presName="descendantText" presStyleLbl="alignAcc1" presStyleIdx="2" presStyleCnt="4">
        <dgm:presLayoutVars>
          <dgm:bulletEnabled val="1"/>
        </dgm:presLayoutVars>
      </dgm:prSet>
      <dgm:spPr/>
    </dgm:pt>
    <dgm:pt modelId="{BF76FC0E-EBF6-4A04-8E63-9B644AAFC506}" type="pres">
      <dgm:prSet presAssocID="{B74465A7-4A91-4E92-97B9-30108B0FF7F7}" presName="sp" presStyleCnt="0"/>
      <dgm:spPr/>
    </dgm:pt>
    <dgm:pt modelId="{2D0B4469-F125-4108-847A-084931CA8335}" type="pres">
      <dgm:prSet presAssocID="{5D741D56-0DB4-4862-9435-300CA9B3D620}" presName="composite" presStyleCnt="0"/>
      <dgm:spPr/>
    </dgm:pt>
    <dgm:pt modelId="{A0120322-0F9B-4315-A1F3-FF9A8AE46989}" type="pres">
      <dgm:prSet presAssocID="{5D741D56-0DB4-4862-9435-300CA9B3D620}" presName="parentText" presStyleLbl="alignNode1" presStyleIdx="3" presStyleCnt="4" custLinFactNeighborY="286">
        <dgm:presLayoutVars>
          <dgm:chMax val="1"/>
          <dgm:bulletEnabled val="1"/>
        </dgm:presLayoutVars>
      </dgm:prSet>
      <dgm:spPr/>
    </dgm:pt>
    <dgm:pt modelId="{62608E99-7A63-4ACC-8B7F-7EDE2FB25EE7}" type="pres">
      <dgm:prSet presAssocID="{5D741D56-0DB4-4862-9435-300CA9B3D620}" presName="descendantText" presStyleLbl="alignAcc1" presStyleIdx="3" presStyleCnt="4">
        <dgm:presLayoutVars>
          <dgm:bulletEnabled val="1"/>
        </dgm:presLayoutVars>
      </dgm:prSet>
      <dgm:spPr/>
    </dgm:pt>
  </dgm:ptLst>
  <dgm:cxnLst>
    <dgm:cxn modelId="{69B88B0B-A321-41DC-AEDA-B13B49F25B82}" srcId="{50665728-6D56-499B-A157-92E6CB0BEF70}" destId="{F84C1AEA-D2BB-4DAF-92A2-5146617F1845}" srcOrd="0" destOrd="0" parTransId="{D8D04198-5FD3-4875-BCC6-18EACAF42DB3}" sibTransId="{746C35C7-4E31-4EEF-AFED-0C12D6B2E43A}"/>
    <dgm:cxn modelId="{0008CD18-3F56-40E9-B2C0-B6F59FA4079F}" srcId="{D170EE98-8DC1-4C7E-87A1-9CB3A617C4AC}" destId="{5D741D56-0DB4-4862-9435-300CA9B3D620}" srcOrd="3" destOrd="0" parTransId="{A089FF88-082A-4F5B-A979-B74D4D67A5B7}" sibTransId="{EA159B1A-0ED3-4E10-93CD-5A25693D4EAE}"/>
    <dgm:cxn modelId="{6A6B9123-B893-4D31-9D6B-4EF8A74DCD19}" type="presOf" srcId="{50665728-6D56-499B-A157-92E6CB0BEF70}" destId="{ADCFCBF4-C065-447F-A59C-7AB81BA38C57}" srcOrd="0" destOrd="0" presId="urn:microsoft.com/office/officeart/2005/8/layout/chevron2"/>
    <dgm:cxn modelId="{10719C28-6CB1-490C-AF85-528B38995214}" type="presOf" srcId="{4E34213B-D463-4D56-9F62-77983DB7BB1A}" destId="{1DE4D830-CD8E-488F-B200-203B8C32DE97}" srcOrd="0" destOrd="1" presId="urn:microsoft.com/office/officeart/2005/8/layout/chevron2"/>
    <dgm:cxn modelId="{36BD722E-F0EC-4B47-B746-271EABFA89F4}" srcId="{D170EE98-8DC1-4C7E-87A1-9CB3A617C4AC}" destId="{FEF33E51-7673-4924-BD8D-93148C21F69B}" srcOrd="1" destOrd="0" parTransId="{7C736769-A320-4BC6-B13E-9EE7765357B5}" sibTransId="{95474C50-48A2-44AC-B8F0-D5D79FFA2C53}"/>
    <dgm:cxn modelId="{7DD9A539-FE06-4969-952C-92768B207155}" srcId="{FEF33E51-7673-4924-BD8D-93148C21F69B}" destId="{B814B90F-8D52-4AF3-8426-7CAD86EBDC64}" srcOrd="0" destOrd="0" parTransId="{4CCA18E7-EBAB-414E-9461-8E4552E48BA7}" sibTransId="{BA3D94B6-E09C-4695-AB09-A7E2D5DE2582}"/>
    <dgm:cxn modelId="{0B77D83B-08A0-4364-A876-4B12C7F12B25}" type="presOf" srcId="{DF7F8431-DD2E-4755-8BC9-D23DFA4E3879}" destId="{62608E99-7A63-4ACC-8B7F-7EDE2FB25EE7}" srcOrd="0" destOrd="0" presId="urn:microsoft.com/office/officeart/2005/8/layout/chevron2"/>
    <dgm:cxn modelId="{4A64FE41-4FBC-46CF-AEF9-AC8E4C002CE4}" srcId="{C2E75A64-7F49-40DA-A73A-F1F02BC88437}" destId="{F7E411D3-4EA1-4256-BFB2-F8F3E8D4BBAE}" srcOrd="0" destOrd="0" parTransId="{DD2D8311-36A4-4620-8EE9-C3A77EF68F56}" sibTransId="{BEAD5759-856F-4A48-8D92-167976956062}"/>
    <dgm:cxn modelId="{F09DD851-763C-4079-BCE0-1217B71B6327}" type="presOf" srcId="{FEF33E51-7673-4924-BD8D-93148C21F69B}" destId="{C003B50A-5979-40C0-847F-244178772DE9}" srcOrd="0" destOrd="0" presId="urn:microsoft.com/office/officeart/2005/8/layout/chevron2"/>
    <dgm:cxn modelId="{96C40273-B633-430C-95C0-91636700E302}" srcId="{5D741D56-0DB4-4862-9435-300CA9B3D620}" destId="{DF7F8431-DD2E-4755-8BC9-D23DFA4E3879}" srcOrd="0" destOrd="0" parTransId="{4DB225CE-5988-4869-901C-52B049776E04}" sibTransId="{F2EE4608-62B8-433F-B8B7-BC93BA1CDC89}"/>
    <dgm:cxn modelId="{ACAFE473-E4A5-45B8-8D16-032AFA97EFFF}" srcId="{D170EE98-8DC1-4C7E-87A1-9CB3A617C4AC}" destId="{50665728-6D56-499B-A157-92E6CB0BEF70}" srcOrd="0" destOrd="0" parTransId="{35F69D8A-7649-4DEA-BEA2-EB89C1B6E0F2}" sibTransId="{FDC4444F-1287-4A89-AC23-F16DBC6EF216}"/>
    <dgm:cxn modelId="{F838D776-8D25-4F7F-A233-425635FAB5A6}" srcId="{50665728-6D56-499B-A157-92E6CB0BEF70}" destId="{CECE0E54-1571-41E6-9468-82B6C5B396BA}" srcOrd="2" destOrd="0" parTransId="{77213E46-100E-46A6-B769-8DAD1D830DCC}" sibTransId="{050219CE-5FC0-40F6-8BAC-E34BADBE5AA1}"/>
    <dgm:cxn modelId="{7D4EB797-3E86-4F9E-9F15-CC9FE04B237E}" type="presOf" srcId="{5D741D56-0DB4-4862-9435-300CA9B3D620}" destId="{A0120322-0F9B-4315-A1F3-FF9A8AE46989}" srcOrd="0" destOrd="0" presId="urn:microsoft.com/office/officeart/2005/8/layout/chevron2"/>
    <dgm:cxn modelId="{7788DFA1-66CE-4A54-B41B-AC276F50FB19}" srcId="{D170EE98-8DC1-4C7E-87A1-9CB3A617C4AC}" destId="{C2E75A64-7F49-40DA-A73A-F1F02BC88437}" srcOrd="2" destOrd="0" parTransId="{966B9C2F-1603-43ED-8305-E4F00F9AF3DD}" sibTransId="{B74465A7-4A91-4E92-97B9-30108B0FF7F7}"/>
    <dgm:cxn modelId="{5FF683AE-EDBB-4A95-AE29-668A6BED5CDF}" type="presOf" srcId="{F7E411D3-4EA1-4256-BFB2-F8F3E8D4BBAE}" destId="{6E29E9C1-80E6-4353-92CF-14EF78F7F06F}" srcOrd="0" destOrd="0" presId="urn:microsoft.com/office/officeart/2005/8/layout/chevron2"/>
    <dgm:cxn modelId="{FE2F85D4-CF3A-4700-99E0-97BDD9E55CE0}" type="presOf" srcId="{CECE0E54-1571-41E6-9468-82B6C5B396BA}" destId="{1DE4D830-CD8E-488F-B200-203B8C32DE97}" srcOrd="0" destOrd="2" presId="urn:microsoft.com/office/officeart/2005/8/layout/chevron2"/>
    <dgm:cxn modelId="{5530A8D8-6C8E-4590-A30B-489F42C7D40E}" srcId="{50665728-6D56-499B-A157-92E6CB0BEF70}" destId="{4E34213B-D463-4D56-9F62-77983DB7BB1A}" srcOrd="1" destOrd="0" parTransId="{35E435C9-0481-434B-89E2-B9D9E663E733}" sibTransId="{FAC8B694-D08F-4F74-BE80-64ABF3077CA3}"/>
    <dgm:cxn modelId="{551404DC-083E-4376-A8C7-68A00C931C0A}" type="presOf" srcId="{D170EE98-8DC1-4C7E-87A1-9CB3A617C4AC}" destId="{E92C4D9A-FAC8-417D-82DB-29747D8B8FB4}" srcOrd="0" destOrd="0" presId="urn:microsoft.com/office/officeart/2005/8/layout/chevron2"/>
    <dgm:cxn modelId="{1BCD6AE9-E0F0-4210-8F33-0D481026761F}" type="presOf" srcId="{C2E75A64-7F49-40DA-A73A-F1F02BC88437}" destId="{83B73F27-3E1D-4842-9F87-7366A395EA0C}" srcOrd="0" destOrd="0" presId="urn:microsoft.com/office/officeart/2005/8/layout/chevron2"/>
    <dgm:cxn modelId="{9954AEEF-96BB-4BCE-8918-308E385446AD}" type="presOf" srcId="{F84C1AEA-D2BB-4DAF-92A2-5146617F1845}" destId="{1DE4D830-CD8E-488F-B200-203B8C32DE97}" srcOrd="0" destOrd="0" presId="urn:microsoft.com/office/officeart/2005/8/layout/chevron2"/>
    <dgm:cxn modelId="{86F3BCF7-BB8C-4FD3-86DE-25C766CB9EE1}" type="presOf" srcId="{B814B90F-8D52-4AF3-8426-7CAD86EBDC64}" destId="{1D9C0FB6-4BEB-494D-B0F2-63BF76991B0A}" srcOrd="0" destOrd="0" presId="urn:microsoft.com/office/officeart/2005/8/layout/chevron2"/>
    <dgm:cxn modelId="{3D88703F-8B51-4E5D-933D-2C547C389328}" type="presParOf" srcId="{E92C4D9A-FAC8-417D-82DB-29747D8B8FB4}" destId="{2556B3C6-A25E-4FB5-B997-6ED24AB5784C}" srcOrd="0" destOrd="0" presId="urn:microsoft.com/office/officeart/2005/8/layout/chevron2"/>
    <dgm:cxn modelId="{34711765-D029-4BE1-B219-7792316EECEF}" type="presParOf" srcId="{2556B3C6-A25E-4FB5-B997-6ED24AB5784C}" destId="{ADCFCBF4-C065-447F-A59C-7AB81BA38C57}" srcOrd="0" destOrd="0" presId="urn:microsoft.com/office/officeart/2005/8/layout/chevron2"/>
    <dgm:cxn modelId="{BF4E97B4-6509-49EA-B751-8B2B4FA069B7}" type="presParOf" srcId="{2556B3C6-A25E-4FB5-B997-6ED24AB5784C}" destId="{1DE4D830-CD8E-488F-B200-203B8C32DE97}" srcOrd="1" destOrd="0" presId="urn:microsoft.com/office/officeart/2005/8/layout/chevron2"/>
    <dgm:cxn modelId="{DB51A2D4-6606-475E-9ECF-135304867884}" type="presParOf" srcId="{E92C4D9A-FAC8-417D-82DB-29747D8B8FB4}" destId="{5FD3FEBD-DAFF-4C96-9504-6FBAF4FB0869}" srcOrd="1" destOrd="0" presId="urn:microsoft.com/office/officeart/2005/8/layout/chevron2"/>
    <dgm:cxn modelId="{BA05C523-6F9B-4818-A623-C9B3B0740C31}" type="presParOf" srcId="{E92C4D9A-FAC8-417D-82DB-29747D8B8FB4}" destId="{F25BA85E-B20E-4EA7-81C3-F98172A9C6A4}" srcOrd="2" destOrd="0" presId="urn:microsoft.com/office/officeart/2005/8/layout/chevron2"/>
    <dgm:cxn modelId="{61B89963-2C98-4100-ABE5-DB4344072CB0}" type="presParOf" srcId="{F25BA85E-B20E-4EA7-81C3-F98172A9C6A4}" destId="{C003B50A-5979-40C0-847F-244178772DE9}" srcOrd="0" destOrd="0" presId="urn:microsoft.com/office/officeart/2005/8/layout/chevron2"/>
    <dgm:cxn modelId="{9EBBBB8F-E529-4C3D-A282-2ECA0F1C421B}" type="presParOf" srcId="{F25BA85E-B20E-4EA7-81C3-F98172A9C6A4}" destId="{1D9C0FB6-4BEB-494D-B0F2-63BF76991B0A}" srcOrd="1" destOrd="0" presId="urn:microsoft.com/office/officeart/2005/8/layout/chevron2"/>
    <dgm:cxn modelId="{F78C6ED7-6C48-42B3-8008-40183DAE37C1}" type="presParOf" srcId="{E92C4D9A-FAC8-417D-82DB-29747D8B8FB4}" destId="{3114DB89-165E-492E-8154-CFC86DA164C6}" srcOrd="3" destOrd="0" presId="urn:microsoft.com/office/officeart/2005/8/layout/chevron2"/>
    <dgm:cxn modelId="{47EFD75C-DEC0-4D0C-9AE5-0330D2626DAA}" type="presParOf" srcId="{E92C4D9A-FAC8-417D-82DB-29747D8B8FB4}" destId="{01F74270-5302-43D4-810D-1DA61FB54ACC}" srcOrd="4" destOrd="0" presId="urn:microsoft.com/office/officeart/2005/8/layout/chevron2"/>
    <dgm:cxn modelId="{7CB89C0C-A024-453D-8AAB-01C5F6065240}" type="presParOf" srcId="{01F74270-5302-43D4-810D-1DA61FB54ACC}" destId="{83B73F27-3E1D-4842-9F87-7366A395EA0C}" srcOrd="0" destOrd="0" presId="urn:microsoft.com/office/officeart/2005/8/layout/chevron2"/>
    <dgm:cxn modelId="{F1FA4EE6-2CB3-4F58-8D61-20026EBEB9E2}" type="presParOf" srcId="{01F74270-5302-43D4-810D-1DA61FB54ACC}" destId="{6E29E9C1-80E6-4353-92CF-14EF78F7F06F}" srcOrd="1" destOrd="0" presId="urn:microsoft.com/office/officeart/2005/8/layout/chevron2"/>
    <dgm:cxn modelId="{066849ED-770E-4B53-8498-1539CA0AA789}" type="presParOf" srcId="{E92C4D9A-FAC8-417D-82DB-29747D8B8FB4}" destId="{BF76FC0E-EBF6-4A04-8E63-9B644AAFC506}" srcOrd="5" destOrd="0" presId="urn:microsoft.com/office/officeart/2005/8/layout/chevron2"/>
    <dgm:cxn modelId="{99488B87-086A-43B4-BF58-D9ABD4580DA0}" type="presParOf" srcId="{E92C4D9A-FAC8-417D-82DB-29747D8B8FB4}" destId="{2D0B4469-F125-4108-847A-084931CA8335}" srcOrd="6" destOrd="0" presId="urn:microsoft.com/office/officeart/2005/8/layout/chevron2"/>
    <dgm:cxn modelId="{DDFC407C-1978-496B-B9C0-A8FCD81C45CE}" type="presParOf" srcId="{2D0B4469-F125-4108-847A-084931CA8335}" destId="{A0120322-0F9B-4315-A1F3-FF9A8AE46989}" srcOrd="0" destOrd="0" presId="urn:microsoft.com/office/officeart/2005/8/layout/chevron2"/>
    <dgm:cxn modelId="{29D2DAF0-7670-473E-81BE-DAE8D7372E0D}" type="presParOf" srcId="{2D0B4469-F125-4108-847A-084931CA8335}" destId="{62608E99-7A63-4ACC-8B7F-7EDE2FB25EE7}"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2501A66-31CE-4E57-9F16-A626B4F13DE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A326D913-AB87-4CFC-8EB5-7EDEC1DFB8BD}">
      <dgm:prSet phldrT="[Tekst]" phldr="0"/>
      <dgm:spPr>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dgm:spPr>
      <dgm:t>
        <a:bodyPr/>
        <a:lstStyle/>
        <a:p>
          <a:r>
            <a:rPr lang="en-GB" dirty="0">
              <a:highlight>
                <a:srgbClr val="000000"/>
              </a:highlight>
            </a:rPr>
            <a:t>24/7 calls-specialist unit 999</a:t>
          </a:r>
        </a:p>
      </dgm:t>
    </dgm:pt>
    <dgm:pt modelId="{7E893EAA-649D-49CD-8B01-CAC63A9ABC21}" type="parTrans" cxnId="{6D8678B6-E55A-4587-B1C8-023DFA92B3EC}">
      <dgm:prSet/>
      <dgm:spPr/>
      <dgm:t>
        <a:bodyPr/>
        <a:lstStyle/>
        <a:p>
          <a:endParaRPr lang="en-GB"/>
        </a:p>
      </dgm:t>
    </dgm:pt>
    <dgm:pt modelId="{8E7FBBB7-19AD-4EEF-AB0B-F90F1C8E0671}" type="sibTrans" cxnId="{6D8678B6-E55A-4587-B1C8-023DFA92B3EC}">
      <dgm:prSet/>
      <dgm:spPr/>
      <dgm:t>
        <a:bodyPr/>
        <a:lstStyle/>
        <a:p>
          <a:endParaRPr lang="en-GB"/>
        </a:p>
      </dgm:t>
    </dgm:pt>
    <dgm:pt modelId="{8C7B85BB-86C6-4E04-AA7C-0AC941543AB2}">
      <dgm:prSet phldrT="[Tekst]" phldr="0"/>
      <dgm:spPr>
        <a:gradFill flip="none" rotWithShape="1">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dgm:spPr>
      <dgm:t>
        <a:bodyPr/>
        <a:lstStyle/>
        <a:p>
          <a:r>
            <a:rPr lang="en-GB" dirty="0">
              <a:highlight>
                <a:srgbClr val="000000"/>
              </a:highlight>
            </a:rPr>
            <a:t>Training for all officers- Coercive Control behaviour, identifying and responding</a:t>
          </a:r>
        </a:p>
      </dgm:t>
    </dgm:pt>
    <dgm:pt modelId="{4E31F662-E656-4215-9856-E492CC68CF16}" type="parTrans" cxnId="{34615299-28A9-4FE5-A0B1-96763D5B33A5}">
      <dgm:prSet/>
      <dgm:spPr/>
      <dgm:t>
        <a:bodyPr/>
        <a:lstStyle/>
        <a:p>
          <a:endParaRPr lang="en-GB"/>
        </a:p>
      </dgm:t>
    </dgm:pt>
    <dgm:pt modelId="{A1522D5C-F9D7-4B4C-B2C1-FBB2E44E769B}" type="sibTrans" cxnId="{34615299-28A9-4FE5-A0B1-96763D5B33A5}">
      <dgm:prSet/>
      <dgm:spPr/>
      <dgm:t>
        <a:bodyPr/>
        <a:lstStyle/>
        <a:p>
          <a:endParaRPr lang="en-GB"/>
        </a:p>
      </dgm:t>
    </dgm:pt>
    <dgm:pt modelId="{1D2C082D-07D3-4EC0-9FC3-C59A13054A81}">
      <dgm:prSet phldrT="[Tekst]" phldr="0"/>
      <dgm:spPr>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dgm:spPr>
      <dgm:t>
        <a:bodyPr/>
        <a:lstStyle/>
        <a:p>
          <a:r>
            <a:rPr lang="en-GB" dirty="0">
              <a:highlight>
                <a:srgbClr val="000000"/>
              </a:highlight>
            </a:rPr>
            <a:t>Monitoring low-sentence offenders with high risk</a:t>
          </a:r>
        </a:p>
      </dgm:t>
    </dgm:pt>
    <dgm:pt modelId="{E9944739-2C8C-4B58-890F-C1EA88F8B032}" type="parTrans" cxnId="{15763DDD-B1F0-444A-8B50-8B8D8747534B}">
      <dgm:prSet/>
      <dgm:spPr/>
      <dgm:t>
        <a:bodyPr/>
        <a:lstStyle/>
        <a:p>
          <a:endParaRPr lang="en-GB"/>
        </a:p>
      </dgm:t>
    </dgm:pt>
    <dgm:pt modelId="{84DFF49C-F564-426F-8B40-CCA32C33DF29}" type="sibTrans" cxnId="{15763DDD-B1F0-444A-8B50-8B8D8747534B}">
      <dgm:prSet/>
      <dgm:spPr/>
      <dgm:t>
        <a:bodyPr/>
        <a:lstStyle/>
        <a:p>
          <a:endParaRPr lang="en-GB"/>
        </a:p>
      </dgm:t>
    </dgm:pt>
    <dgm:pt modelId="{3E01FF39-D34E-4EB0-A20D-FAD5C66ED679}">
      <dgm:prSet/>
      <dgm:spPr>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dgm:spPr>
      <dgm:t>
        <a:bodyPr/>
        <a:lstStyle/>
        <a:p>
          <a:r>
            <a:rPr lang="en-GB" dirty="0">
              <a:highlight>
                <a:srgbClr val="000000"/>
              </a:highlight>
            </a:rPr>
            <a:t>Reduce courts delays to avoid case withdrawals</a:t>
          </a:r>
        </a:p>
      </dgm:t>
    </dgm:pt>
    <dgm:pt modelId="{B734DF67-E614-47AD-B62C-F24FC4E50A86}" type="parTrans" cxnId="{CAA54B0E-60C6-473E-8C74-D4F30034F34B}">
      <dgm:prSet/>
      <dgm:spPr/>
      <dgm:t>
        <a:bodyPr/>
        <a:lstStyle/>
        <a:p>
          <a:endParaRPr lang="en-GB"/>
        </a:p>
      </dgm:t>
    </dgm:pt>
    <dgm:pt modelId="{1A948033-A316-419B-8F7C-A5C5FD517394}" type="sibTrans" cxnId="{CAA54B0E-60C6-473E-8C74-D4F30034F34B}">
      <dgm:prSet/>
      <dgm:spPr/>
      <dgm:t>
        <a:bodyPr/>
        <a:lstStyle/>
        <a:p>
          <a:endParaRPr lang="en-GB"/>
        </a:p>
      </dgm:t>
    </dgm:pt>
    <dgm:pt modelId="{1BBF1B9D-E741-4341-A5FE-7F84F81C61B2}">
      <dgm:prSet/>
      <dgm:spPr>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dgm:spPr>
      <dgm:t>
        <a:bodyPr/>
        <a:lstStyle/>
        <a:p>
          <a:r>
            <a:rPr lang="en-GB" dirty="0">
              <a:highlight>
                <a:srgbClr val="000000"/>
              </a:highlight>
            </a:rPr>
            <a:t>No tolerance for Police misconduct, if officer is accused of VAWG or domestic abuse</a:t>
          </a:r>
        </a:p>
      </dgm:t>
    </dgm:pt>
    <dgm:pt modelId="{01D535C1-55B7-4516-A9F8-B158190056DD}" type="parTrans" cxnId="{71040BB8-4F6E-46E8-A107-7FB810440F8A}">
      <dgm:prSet/>
      <dgm:spPr/>
      <dgm:t>
        <a:bodyPr/>
        <a:lstStyle/>
        <a:p>
          <a:endParaRPr lang="en-GB"/>
        </a:p>
      </dgm:t>
    </dgm:pt>
    <dgm:pt modelId="{1E7F7EC5-92E8-4D00-A0AC-20AFF0DA2F77}" type="sibTrans" cxnId="{71040BB8-4F6E-46E8-A107-7FB810440F8A}">
      <dgm:prSet/>
      <dgm:spPr/>
      <dgm:t>
        <a:bodyPr/>
        <a:lstStyle/>
        <a:p>
          <a:endParaRPr lang="en-GB"/>
        </a:p>
      </dgm:t>
    </dgm:pt>
    <dgm:pt modelId="{90C245EF-3775-44C2-A6DC-1903DFE855DF}">
      <dgm:prSet/>
      <dgm:spPr>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dgm:spPr>
      <dgm:t>
        <a:bodyPr/>
        <a:lstStyle/>
        <a:p>
          <a:r>
            <a:rPr lang="en-GB" dirty="0">
              <a:highlight>
                <a:srgbClr val="000000"/>
              </a:highlight>
            </a:rPr>
            <a:t>Protection for migrant victims</a:t>
          </a:r>
        </a:p>
      </dgm:t>
    </dgm:pt>
    <dgm:pt modelId="{C93D35F5-D470-4650-9382-2CA8D49825A0}" type="parTrans" cxnId="{54F013DD-3FC0-44D0-83E7-ABBF5CC20D12}">
      <dgm:prSet/>
      <dgm:spPr/>
      <dgm:t>
        <a:bodyPr/>
        <a:lstStyle/>
        <a:p>
          <a:endParaRPr lang="en-GB"/>
        </a:p>
      </dgm:t>
    </dgm:pt>
    <dgm:pt modelId="{0FC3F18F-6C61-4001-BDA0-96712E62D6D5}" type="sibTrans" cxnId="{54F013DD-3FC0-44D0-83E7-ABBF5CC20D12}">
      <dgm:prSet/>
      <dgm:spPr/>
      <dgm:t>
        <a:bodyPr/>
        <a:lstStyle/>
        <a:p>
          <a:endParaRPr lang="en-GB"/>
        </a:p>
      </dgm:t>
    </dgm:pt>
    <dgm:pt modelId="{E71F8A5C-3176-4EA0-9F41-069E939A2307}" type="pres">
      <dgm:prSet presAssocID="{82501A66-31CE-4E57-9F16-A626B4F13DE0}" presName="linear" presStyleCnt="0">
        <dgm:presLayoutVars>
          <dgm:dir/>
          <dgm:animLvl val="lvl"/>
          <dgm:resizeHandles val="exact"/>
        </dgm:presLayoutVars>
      </dgm:prSet>
      <dgm:spPr/>
    </dgm:pt>
    <dgm:pt modelId="{C6F7F463-1EA5-4D2F-8BA1-3222E27E4484}" type="pres">
      <dgm:prSet presAssocID="{A326D913-AB87-4CFC-8EB5-7EDEC1DFB8BD}" presName="parentLin" presStyleCnt="0"/>
      <dgm:spPr/>
    </dgm:pt>
    <dgm:pt modelId="{E0FC4671-7281-4AB7-92D7-F478EF0379A5}" type="pres">
      <dgm:prSet presAssocID="{A326D913-AB87-4CFC-8EB5-7EDEC1DFB8BD}" presName="parentLeftMargin" presStyleLbl="node1" presStyleIdx="0" presStyleCnt="6"/>
      <dgm:spPr/>
    </dgm:pt>
    <dgm:pt modelId="{06AA292B-A349-452C-8592-226D38A8984C}" type="pres">
      <dgm:prSet presAssocID="{A326D913-AB87-4CFC-8EB5-7EDEC1DFB8BD}" presName="parentText" presStyleLbl="node1" presStyleIdx="0" presStyleCnt="6" custLinFactNeighborX="-6596" custLinFactNeighborY="4441">
        <dgm:presLayoutVars>
          <dgm:chMax val="0"/>
          <dgm:bulletEnabled val="1"/>
        </dgm:presLayoutVars>
      </dgm:prSet>
      <dgm:spPr/>
    </dgm:pt>
    <dgm:pt modelId="{0EFBDA40-30D1-4837-803D-AED3329C1858}" type="pres">
      <dgm:prSet presAssocID="{A326D913-AB87-4CFC-8EB5-7EDEC1DFB8BD}" presName="negativeSpace" presStyleCnt="0"/>
      <dgm:spPr/>
    </dgm:pt>
    <dgm:pt modelId="{780620BB-6338-4BDA-9C79-E36AFC2A43BD}" type="pres">
      <dgm:prSet presAssocID="{A326D913-AB87-4CFC-8EB5-7EDEC1DFB8BD}" presName="childText" presStyleLbl="conFgAcc1" presStyleIdx="0" presStyleCnt="6">
        <dgm:presLayoutVars>
          <dgm:bulletEnabled val="1"/>
        </dgm:presLayoutVars>
      </dgm:prSet>
      <dgm:spPr/>
    </dgm:pt>
    <dgm:pt modelId="{689AC4CF-C733-486E-A7AE-264E7BE54233}" type="pres">
      <dgm:prSet presAssocID="{8E7FBBB7-19AD-4EEF-AB0B-F90F1C8E0671}" presName="spaceBetweenRectangles" presStyleCnt="0"/>
      <dgm:spPr/>
    </dgm:pt>
    <dgm:pt modelId="{70315E61-6C3A-4311-B2C0-AC814D7F3F72}" type="pres">
      <dgm:prSet presAssocID="{8C7B85BB-86C6-4E04-AA7C-0AC941543AB2}" presName="parentLin" presStyleCnt="0"/>
      <dgm:spPr/>
    </dgm:pt>
    <dgm:pt modelId="{AB7BCC0D-4E7E-4799-85BF-34DEB288999B}" type="pres">
      <dgm:prSet presAssocID="{8C7B85BB-86C6-4E04-AA7C-0AC941543AB2}" presName="parentLeftMargin" presStyleLbl="node1" presStyleIdx="0" presStyleCnt="6"/>
      <dgm:spPr/>
    </dgm:pt>
    <dgm:pt modelId="{063F46D0-2BF2-438F-B3CE-F8E13FAF9BFF}" type="pres">
      <dgm:prSet presAssocID="{8C7B85BB-86C6-4E04-AA7C-0AC941543AB2}" presName="parentText" presStyleLbl="node1" presStyleIdx="1" presStyleCnt="6">
        <dgm:presLayoutVars>
          <dgm:chMax val="0"/>
          <dgm:bulletEnabled val="1"/>
        </dgm:presLayoutVars>
      </dgm:prSet>
      <dgm:spPr/>
    </dgm:pt>
    <dgm:pt modelId="{1E60EA8D-185E-4320-A0F2-08E4DF58DE69}" type="pres">
      <dgm:prSet presAssocID="{8C7B85BB-86C6-4E04-AA7C-0AC941543AB2}" presName="negativeSpace" presStyleCnt="0"/>
      <dgm:spPr/>
    </dgm:pt>
    <dgm:pt modelId="{65A1EF8B-ECCF-4A85-A58B-DA9512C1BAAE}" type="pres">
      <dgm:prSet presAssocID="{8C7B85BB-86C6-4E04-AA7C-0AC941543AB2}" presName="childText" presStyleLbl="conFgAcc1" presStyleIdx="1" presStyleCnt="6">
        <dgm:presLayoutVars>
          <dgm:bulletEnabled val="1"/>
        </dgm:presLayoutVars>
      </dgm:prSet>
      <dgm:spPr/>
    </dgm:pt>
    <dgm:pt modelId="{8A6788EE-95A3-46A4-8801-7066160B73FC}" type="pres">
      <dgm:prSet presAssocID="{A1522D5C-F9D7-4B4C-B2C1-FBB2E44E769B}" presName="spaceBetweenRectangles" presStyleCnt="0"/>
      <dgm:spPr/>
    </dgm:pt>
    <dgm:pt modelId="{202A24D0-C9EA-4D90-8F91-B1E8DC7C43F1}" type="pres">
      <dgm:prSet presAssocID="{1D2C082D-07D3-4EC0-9FC3-C59A13054A81}" presName="parentLin" presStyleCnt="0"/>
      <dgm:spPr/>
    </dgm:pt>
    <dgm:pt modelId="{CCCDB101-6C27-41A2-9392-C538AD436549}" type="pres">
      <dgm:prSet presAssocID="{1D2C082D-07D3-4EC0-9FC3-C59A13054A81}" presName="parentLeftMargin" presStyleLbl="node1" presStyleIdx="1" presStyleCnt="6"/>
      <dgm:spPr/>
    </dgm:pt>
    <dgm:pt modelId="{040106F7-2A8B-4B2C-AF79-DF2A9B0AA6EC}" type="pres">
      <dgm:prSet presAssocID="{1D2C082D-07D3-4EC0-9FC3-C59A13054A81}" presName="parentText" presStyleLbl="node1" presStyleIdx="2" presStyleCnt="6" custLinFactNeighborX="-3298" custLinFactNeighborY="15543">
        <dgm:presLayoutVars>
          <dgm:chMax val="0"/>
          <dgm:bulletEnabled val="1"/>
        </dgm:presLayoutVars>
      </dgm:prSet>
      <dgm:spPr/>
    </dgm:pt>
    <dgm:pt modelId="{C0B5FE65-EED6-4185-BBB2-8F23DC87FE3A}" type="pres">
      <dgm:prSet presAssocID="{1D2C082D-07D3-4EC0-9FC3-C59A13054A81}" presName="negativeSpace" presStyleCnt="0"/>
      <dgm:spPr/>
    </dgm:pt>
    <dgm:pt modelId="{865A64B7-5143-4538-A262-9FB78C0303EA}" type="pres">
      <dgm:prSet presAssocID="{1D2C082D-07D3-4EC0-9FC3-C59A13054A81}" presName="childText" presStyleLbl="conFgAcc1" presStyleIdx="2" presStyleCnt="6">
        <dgm:presLayoutVars>
          <dgm:bulletEnabled val="1"/>
        </dgm:presLayoutVars>
      </dgm:prSet>
      <dgm:spPr/>
    </dgm:pt>
    <dgm:pt modelId="{C6DE17E2-A9AA-4F7A-A545-1846517E3A6E}" type="pres">
      <dgm:prSet presAssocID="{84DFF49C-F564-426F-8B40-CCA32C33DF29}" presName="spaceBetweenRectangles" presStyleCnt="0"/>
      <dgm:spPr/>
    </dgm:pt>
    <dgm:pt modelId="{8F3DBFF5-C215-4BDE-8011-FBD8E02E04E9}" type="pres">
      <dgm:prSet presAssocID="{3E01FF39-D34E-4EB0-A20D-FAD5C66ED679}" presName="parentLin" presStyleCnt="0"/>
      <dgm:spPr/>
    </dgm:pt>
    <dgm:pt modelId="{FC3C8177-AF7E-48E1-B190-8982EB7E1794}" type="pres">
      <dgm:prSet presAssocID="{3E01FF39-D34E-4EB0-A20D-FAD5C66ED679}" presName="parentLeftMargin" presStyleLbl="node1" presStyleIdx="2" presStyleCnt="6"/>
      <dgm:spPr/>
    </dgm:pt>
    <dgm:pt modelId="{E917A769-7B4D-44BA-B434-CA6AFDB9325E}" type="pres">
      <dgm:prSet presAssocID="{3E01FF39-D34E-4EB0-A20D-FAD5C66ED679}" presName="parentText" presStyleLbl="node1" presStyleIdx="3" presStyleCnt="6">
        <dgm:presLayoutVars>
          <dgm:chMax val="0"/>
          <dgm:bulletEnabled val="1"/>
        </dgm:presLayoutVars>
      </dgm:prSet>
      <dgm:spPr/>
    </dgm:pt>
    <dgm:pt modelId="{E24092B0-D8BA-4CF8-BD15-8973FB382647}" type="pres">
      <dgm:prSet presAssocID="{3E01FF39-D34E-4EB0-A20D-FAD5C66ED679}" presName="negativeSpace" presStyleCnt="0"/>
      <dgm:spPr/>
    </dgm:pt>
    <dgm:pt modelId="{F104DA2A-A1F6-49D7-B61A-D2ECAC0CE8EA}" type="pres">
      <dgm:prSet presAssocID="{3E01FF39-D34E-4EB0-A20D-FAD5C66ED679}" presName="childText" presStyleLbl="conFgAcc1" presStyleIdx="3" presStyleCnt="6">
        <dgm:presLayoutVars>
          <dgm:bulletEnabled val="1"/>
        </dgm:presLayoutVars>
      </dgm:prSet>
      <dgm:spPr/>
    </dgm:pt>
    <dgm:pt modelId="{017F288C-3479-48FC-A1E3-83167A7E8165}" type="pres">
      <dgm:prSet presAssocID="{1A948033-A316-419B-8F7C-A5C5FD517394}" presName="spaceBetweenRectangles" presStyleCnt="0"/>
      <dgm:spPr/>
    </dgm:pt>
    <dgm:pt modelId="{02EEDED1-45F7-4D55-B139-DE0AF9531F1B}" type="pres">
      <dgm:prSet presAssocID="{1BBF1B9D-E741-4341-A5FE-7F84F81C61B2}" presName="parentLin" presStyleCnt="0"/>
      <dgm:spPr/>
    </dgm:pt>
    <dgm:pt modelId="{A024EA79-75FB-44E7-B159-80FB00E4FB4D}" type="pres">
      <dgm:prSet presAssocID="{1BBF1B9D-E741-4341-A5FE-7F84F81C61B2}" presName="parentLeftMargin" presStyleLbl="node1" presStyleIdx="3" presStyleCnt="6"/>
      <dgm:spPr/>
    </dgm:pt>
    <dgm:pt modelId="{F23058F8-975E-47B9-99B5-31889B1E70BA}" type="pres">
      <dgm:prSet presAssocID="{1BBF1B9D-E741-4341-A5FE-7F84F81C61B2}" presName="parentText" presStyleLbl="node1" presStyleIdx="4" presStyleCnt="6">
        <dgm:presLayoutVars>
          <dgm:chMax val="0"/>
          <dgm:bulletEnabled val="1"/>
        </dgm:presLayoutVars>
      </dgm:prSet>
      <dgm:spPr/>
    </dgm:pt>
    <dgm:pt modelId="{CB4FC240-D1B6-4E90-BE9F-A0AD119875E4}" type="pres">
      <dgm:prSet presAssocID="{1BBF1B9D-E741-4341-A5FE-7F84F81C61B2}" presName="negativeSpace" presStyleCnt="0"/>
      <dgm:spPr/>
    </dgm:pt>
    <dgm:pt modelId="{3DB6A917-9187-4A6F-805B-5872D86CD224}" type="pres">
      <dgm:prSet presAssocID="{1BBF1B9D-E741-4341-A5FE-7F84F81C61B2}" presName="childText" presStyleLbl="conFgAcc1" presStyleIdx="4" presStyleCnt="6">
        <dgm:presLayoutVars>
          <dgm:bulletEnabled val="1"/>
        </dgm:presLayoutVars>
      </dgm:prSet>
      <dgm:spPr/>
    </dgm:pt>
    <dgm:pt modelId="{8A92C53C-341A-4D6B-BD77-E32AD7FD4D4A}" type="pres">
      <dgm:prSet presAssocID="{1E7F7EC5-92E8-4D00-A0AC-20AFF0DA2F77}" presName="spaceBetweenRectangles" presStyleCnt="0"/>
      <dgm:spPr/>
    </dgm:pt>
    <dgm:pt modelId="{8E4AA14E-3954-4B0A-B4D3-00057F3BC9F2}" type="pres">
      <dgm:prSet presAssocID="{90C245EF-3775-44C2-A6DC-1903DFE855DF}" presName="parentLin" presStyleCnt="0"/>
      <dgm:spPr/>
    </dgm:pt>
    <dgm:pt modelId="{D5DA56AF-1039-4115-B9CC-BE656A7D7D21}" type="pres">
      <dgm:prSet presAssocID="{90C245EF-3775-44C2-A6DC-1903DFE855DF}" presName="parentLeftMargin" presStyleLbl="node1" presStyleIdx="4" presStyleCnt="6"/>
      <dgm:spPr/>
    </dgm:pt>
    <dgm:pt modelId="{5020F566-63DB-4B82-8325-EE3269D91AE8}" type="pres">
      <dgm:prSet presAssocID="{90C245EF-3775-44C2-A6DC-1903DFE855DF}" presName="parentText" presStyleLbl="node1" presStyleIdx="5" presStyleCnt="6">
        <dgm:presLayoutVars>
          <dgm:chMax val="0"/>
          <dgm:bulletEnabled val="1"/>
        </dgm:presLayoutVars>
      </dgm:prSet>
      <dgm:spPr/>
    </dgm:pt>
    <dgm:pt modelId="{8D28EDC6-20DC-494E-B390-11F1FC41E6D1}" type="pres">
      <dgm:prSet presAssocID="{90C245EF-3775-44C2-A6DC-1903DFE855DF}" presName="negativeSpace" presStyleCnt="0"/>
      <dgm:spPr/>
    </dgm:pt>
    <dgm:pt modelId="{EBEB7006-AC28-4F65-9462-7E9847DE938D}" type="pres">
      <dgm:prSet presAssocID="{90C245EF-3775-44C2-A6DC-1903DFE855DF}" presName="childText" presStyleLbl="conFgAcc1" presStyleIdx="5" presStyleCnt="6" custLinFactY="6561" custLinFactNeighborX="-566" custLinFactNeighborY="100000">
        <dgm:presLayoutVars>
          <dgm:bulletEnabled val="1"/>
        </dgm:presLayoutVars>
      </dgm:prSet>
      <dgm:spPr/>
    </dgm:pt>
  </dgm:ptLst>
  <dgm:cxnLst>
    <dgm:cxn modelId="{0F3AE303-8F4F-4C74-8D1E-0BF08300A04B}" type="presOf" srcId="{82501A66-31CE-4E57-9F16-A626B4F13DE0}" destId="{E71F8A5C-3176-4EA0-9F41-069E939A2307}" srcOrd="0" destOrd="0" presId="urn:microsoft.com/office/officeart/2005/8/layout/list1"/>
    <dgm:cxn modelId="{CAA54B0E-60C6-473E-8C74-D4F30034F34B}" srcId="{82501A66-31CE-4E57-9F16-A626B4F13DE0}" destId="{3E01FF39-D34E-4EB0-A20D-FAD5C66ED679}" srcOrd="3" destOrd="0" parTransId="{B734DF67-E614-47AD-B62C-F24FC4E50A86}" sibTransId="{1A948033-A316-419B-8F7C-A5C5FD517394}"/>
    <dgm:cxn modelId="{C5C5EB20-E3CC-4B0E-8D0F-91B7065EA913}" type="presOf" srcId="{1BBF1B9D-E741-4341-A5FE-7F84F81C61B2}" destId="{A024EA79-75FB-44E7-B159-80FB00E4FB4D}" srcOrd="0" destOrd="0" presId="urn:microsoft.com/office/officeart/2005/8/layout/list1"/>
    <dgm:cxn modelId="{F82D5C3A-9062-4BF8-9A81-6C920F17C8EF}" type="presOf" srcId="{1BBF1B9D-E741-4341-A5FE-7F84F81C61B2}" destId="{F23058F8-975E-47B9-99B5-31889B1E70BA}" srcOrd="1" destOrd="0" presId="urn:microsoft.com/office/officeart/2005/8/layout/list1"/>
    <dgm:cxn modelId="{DA414A44-3C41-4BC8-9423-1C3ADB64F432}" type="presOf" srcId="{A326D913-AB87-4CFC-8EB5-7EDEC1DFB8BD}" destId="{E0FC4671-7281-4AB7-92D7-F478EF0379A5}" srcOrd="0" destOrd="0" presId="urn:microsoft.com/office/officeart/2005/8/layout/list1"/>
    <dgm:cxn modelId="{6D845467-5E61-438A-9302-8917D25A8331}" type="presOf" srcId="{90C245EF-3775-44C2-A6DC-1903DFE855DF}" destId="{5020F566-63DB-4B82-8325-EE3269D91AE8}" srcOrd="1" destOrd="0" presId="urn:microsoft.com/office/officeart/2005/8/layout/list1"/>
    <dgm:cxn modelId="{85EE916A-3956-4F17-A71D-8DCA889BDDEE}" type="presOf" srcId="{3E01FF39-D34E-4EB0-A20D-FAD5C66ED679}" destId="{E917A769-7B4D-44BA-B434-CA6AFDB9325E}" srcOrd="1" destOrd="0" presId="urn:microsoft.com/office/officeart/2005/8/layout/list1"/>
    <dgm:cxn modelId="{D9403451-0D9C-4444-882D-AACB330691E4}" type="presOf" srcId="{1D2C082D-07D3-4EC0-9FC3-C59A13054A81}" destId="{040106F7-2A8B-4B2C-AF79-DF2A9B0AA6EC}" srcOrd="1" destOrd="0" presId="urn:microsoft.com/office/officeart/2005/8/layout/list1"/>
    <dgm:cxn modelId="{80EA0C7C-DD23-41A4-B470-34723E6C25CC}" type="presOf" srcId="{90C245EF-3775-44C2-A6DC-1903DFE855DF}" destId="{D5DA56AF-1039-4115-B9CC-BE656A7D7D21}" srcOrd="0" destOrd="0" presId="urn:microsoft.com/office/officeart/2005/8/layout/list1"/>
    <dgm:cxn modelId="{F019F083-30D0-45B4-B859-C7C22710A008}" type="presOf" srcId="{A326D913-AB87-4CFC-8EB5-7EDEC1DFB8BD}" destId="{06AA292B-A349-452C-8592-226D38A8984C}" srcOrd="1" destOrd="0" presId="urn:microsoft.com/office/officeart/2005/8/layout/list1"/>
    <dgm:cxn modelId="{919E208F-5516-4C40-81EB-2D806A759515}" type="presOf" srcId="{8C7B85BB-86C6-4E04-AA7C-0AC941543AB2}" destId="{AB7BCC0D-4E7E-4799-85BF-34DEB288999B}" srcOrd="0" destOrd="0" presId="urn:microsoft.com/office/officeart/2005/8/layout/list1"/>
    <dgm:cxn modelId="{34615299-28A9-4FE5-A0B1-96763D5B33A5}" srcId="{82501A66-31CE-4E57-9F16-A626B4F13DE0}" destId="{8C7B85BB-86C6-4E04-AA7C-0AC941543AB2}" srcOrd="1" destOrd="0" parTransId="{4E31F662-E656-4215-9856-E492CC68CF16}" sibTransId="{A1522D5C-F9D7-4B4C-B2C1-FBB2E44E769B}"/>
    <dgm:cxn modelId="{1DB0EB99-BF81-4FB4-9E10-387F868301C9}" type="presOf" srcId="{3E01FF39-D34E-4EB0-A20D-FAD5C66ED679}" destId="{FC3C8177-AF7E-48E1-B190-8982EB7E1794}" srcOrd="0" destOrd="0" presId="urn:microsoft.com/office/officeart/2005/8/layout/list1"/>
    <dgm:cxn modelId="{536679A7-5611-4A1F-B24F-5F81B48CC244}" type="presOf" srcId="{1D2C082D-07D3-4EC0-9FC3-C59A13054A81}" destId="{CCCDB101-6C27-41A2-9392-C538AD436549}" srcOrd="0" destOrd="0" presId="urn:microsoft.com/office/officeart/2005/8/layout/list1"/>
    <dgm:cxn modelId="{6D8678B6-E55A-4587-B1C8-023DFA92B3EC}" srcId="{82501A66-31CE-4E57-9F16-A626B4F13DE0}" destId="{A326D913-AB87-4CFC-8EB5-7EDEC1DFB8BD}" srcOrd="0" destOrd="0" parTransId="{7E893EAA-649D-49CD-8B01-CAC63A9ABC21}" sibTransId="{8E7FBBB7-19AD-4EEF-AB0B-F90F1C8E0671}"/>
    <dgm:cxn modelId="{71040BB8-4F6E-46E8-A107-7FB810440F8A}" srcId="{82501A66-31CE-4E57-9F16-A626B4F13DE0}" destId="{1BBF1B9D-E741-4341-A5FE-7F84F81C61B2}" srcOrd="4" destOrd="0" parTransId="{01D535C1-55B7-4516-A9F8-B158190056DD}" sibTransId="{1E7F7EC5-92E8-4D00-A0AC-20AFF0DA2F77}"/>
    <dgm:cxn modelId="{15BCBFD8-6A0A-4FB7-96BB-B567F6C911B8}" type="presOf" srcId="{8C7B85BB-86C6-4E04-AA7C-0AC941543AB2}" destId="{063F46D0-2BF2-438F-B3CE-F8E13FAF9BFF}" srcOrd="1" destOrd="0" presId="urn:microsoft.com/office/officeart/2005/8/layout/list1"/>
    <dgm:cxn modelId="{54F013DD-3FC0-44D0-83E7-ABBF5CC20D12}" srcId="{82501A66-31CE-4E57-9F16-A626B4F13DE0}" destId="{90C245EF-3775-44C2-A6DC-1903DFE855DF}" srcOrd="5" destOrd="0" parTransId="{C93D35F5-D470-4650-9382-2CA8D49825A0}" sibTransId="{0FC3F18F-6C61-4001-BDA0-96712E62D6D5}"/>
    <dgm:cxn modelId="{15763DDD-B1F0-444A-8B50-8B8D8747534B}" srcId="{82501A66-31CE-4E57-9F16-A626B4F13DE0}" destId="{1D2C082D-07D3-4EC0-9FC3-C59A13054A81}" srcOrd="2" destOrd="0" parTransId="{E9944739-2C8C-4B58-890F-C1EA88F8B032}" sibTransId="{84DFF49C-F564-426F-8B40-CCA32C33DF29}"/>
    <dgm:cxn modelId="{203CF843-FFAC-4E2F-8784-0F0363FA8EDF}" type="presParOf" srcId="{E71F8A5C-3176-4EA0-9F41-069E939A2307}" destId="{C6F7F463-1EA5-4D2F-8BA1-3222E27E4484}" srcOrd="0" destOrd="0" presId="urn:microsoft.com/office/officeart/2005/8/layout/list1"/>
    <dgm:cxn modelId="{08B4017E-39D5-4A82-9620-86C71EA54024}" type="presParOf" srcId="{C6F7F463-1EA5-4D2F-8BA1-3222E27E4484}" destId="{E0FC4671-7281-4AB7-92D7-F478EF0379A5}" srcOrd="0" destOrd="0" presId="urn:microsoft.com/office/officeart/2005/8/layout/list1"/>
    <dgm:cxn modelId="{D99B42B5-3802-4129-820D-4468A64D3FFC}" type="presParOf" srcId="{C6F7F463-1EA5-4D2F-8BA1-3222E27E4484}" destId="{06AA292B-A349-452C-8592-226D38A8984C}" srcOrd="1" destOrd="0" presId="urn:microsoft.com/office/officeart/2005/8/layout/list1"/>
    <dgm:cxn modelId="{F1FAD94F-5AFB-44F3-9A1F-CE843A562377}" type="presParOf" srcId="{E71F8A5C-3176-4EA0-9F41-069E939A2307}" destId="{0EFBDA40-30D1-4837-803D-AED3329C1858}" srcOrd="1" destOrd="0" presId="urn:microsoft.com/office/officeart/2005/8/layout/list1"/>
    <dgm:cxn modelId="{F6A14107-2B6B-4D5A-B7D0-503FBEA05B20}" type="presParOf" srcId="{E71F8A5C-3176-4EA0-9F41-069E939A2307}" destId="{780620BB-6338-4BDA-9C79-E36AFC2A43BD}" srcOrd="2" destOrd="0" presId="urn:microsoft.com/office/officeart/2005/8/layout/list1"/>
    <dgm:cxn modelId="{54C6C58F-C2DC-4A26-956F-73B106EB667F}" type="presParOf" srcId="{E71F8A5C-3176-4EA0-9F41-069E939A2307}" destId="{689AC4CF-C733-486E-A7AE-264E7BE54233}" srcOrd="3" destOrd="0" presId="urn:microsoft.com/office/officeart/2005/8/layout/list1"/>
    <dgm:cxn modelId="{0CAA29F4-A753-454F-B6A5-9F714EAE0934}" type="presParOf" srcId="{E71F8A5C-3176-4EA0-9F41-069E939A2307}" destId="{70315E61-6C3A-4311-B2C0-AC814D7F3F72}" srcOrd="4" destOrd="0" presId="urn:microsoft.com/office/officeart/2005/8/layout/list1"/>
    <dgm:cxn modelId="{2E8B8646-F88B-45F0-85C2-CAF8FBAFFADB}" type="presParOf" srcId="{70315E61-6C3A-4311-B2C0-AC814D7F3F72}" destId="{AB7BCC0D-4E7E-4799-85BF-34DEB288999B}" srcOrd="0" destOrd="0" presId="urn:microsoft.com/office/officeart/2005/8/layout/list1"/>
    <dgm:cxn modelId="{BFED4398-BF2A-468C-9113-5394E966285C}" type="presParOf" srcId="{70315E61-6C3A-4311-B2C0-AC814D7F3F72}" destId="{063F46D0-2BF2-438F-B3CE-F8E13FAF9BFF}" srcOrd="1" destOrd="0" presId="urn:microsoft.com/office/officeart/2005/8/layout/list1"/>
    <dgm:cxn modelId="{7F87A70A-160E-4346-BF6E-F2A2DA404D18}" type="presParOf" srcId="{E71F8A5C-3176-4EA0-9F41-069E939A2307}" destId="{1E60EA8D-185E-4320-A0F2-08E4DF58DE69}" srcOrd="5" destOrd="0" presId="urn:microsoft.com/office/officeart/2005/8/layout/list1"/>
    <dgm:cxn modelId="{A31A78AE-4775-49CF-B9E0-D9E7CF8F2142}" type="presParOf" srcId="{E71F8A5C-3176-4EA0-9F41-069E939A2307}" destId="{65A1EF8B-ECCF-4A85-A58B-DA9512C1BAAE}" srcOrd="6" destOrd="0" presId="urn:microsoft.com/office/officeart/2005/8/layout/list1"/>
    <dgm:cxn modelId="{60766043-C46C-453A-8373-050BDC1FBD75}" type="presParOf" srcId="{E71F8A5C-3176-4EA0-9F41-069E939A2307}" destId="{8A6788EE-95A3-46A4-8801-7066160B73FC}" srcOrd="7" destOrd="0" presId="urn:microsoft.com/office/officeart/2005/8/layout/list1"/>
    <dgm:cxn modelId="{3A868B1D-F5E7-4BB0-AC39-1DD223C1AA51}" type="presParOf" srcId="{E71F8A5C-3176-4EA0-9F41-069E939A2307}" destId="{202A24D0-C9EA-4D90-8F91-B1E8DC7C43F1}" srcOrd="8" destOrd="0" presId="urn:microsoft.com/office/officeart/2005/8/layout/list1"/>
    <dgm:cxn modelId="{1879879D-FD80-497A-A517-BCB2B93D01FC}" type="presParOf" srcId="{202A24D0-C9EA-4D90-8F91-B1E8DC7C43F1}" destId="{CCCDB101-6C27-41A2-9392-C538AD436549}" srcOrd="0" destOrd="0" presId="urn:microsoft.com/office/officeart/2005/8/layout/list1"/>
    <dgm:cxn modelId="{F6472CB8-6ACA-48D7-9F4F-416C40F74E12}" type="presParOf" srcId="{202A24D0-C9EA-4D90-8F91-B1E8DC7C43F1}" destId="{040106F7-2A8B-4B2C-AF79-DF2A9B0AA6EC}" srcOrd="1" destOrd="0" presId="urn:microsoft.com/office/officeart/2005/8/layout/list1"/>
    <dgm:cxn modelId="{B4B91B05-4623-4F72-928F-BDBC86919B61}" type="presParOf" srcId="{E71F8A5C-3176-4EA0-9F41-069E939A2307}" destId="{C0B5FE65-EED6-4185-BBB2-8F23DC87FE3A}" srcOrd="9" destOrd="0" presId="urn:microsoft.com/office/officeart/2005/8/layout/list1"/>
    <dgm:cxn modelId="{64B69846-0862-4E8C-B0E0-B1E2D8389FC8}" type="presParOf" srcId="{E71F8A5C-3176-4EA0-9F41-069E939A2307}" destId="{865A64B7-5143-4538-A262-9FB78C0303EA}" srcOrd="10" destOrd="0" presId="urn:microsoft.com/office/officeart/2005/8/layout/list1"/>
    <dgm:cxn modelId="{923160D3-5499-479E-AFEA-F83D8BCC5B2C}" type="presParOf" srcId="{E71F8A5C-3176-4EA0-9F41-069E939A2307}" destId="{C6DE17E2-A9AA-4F7A-A545-1846517E3A6E}" srcOrd="11" destOrd="0" presId="urn:microsoft.com/office/officeart/2005/8/layout/list1"/>
    <dgm:cxn modelId="{4FCEF6C4-B955-4272-829A-20727B6939BF}" type="presParOf" srcId="{E71F8A5C-3176-4EA0-9F41-069E939A2307}" destId="{8F3DBFF5-C215-4BDE-8011-FBD8E02E04E9}" srcOrd="12" destOrd="0" presId="urn:microsoft.com/office/officeart/2005/8/layout/list1"/>
    <dgm:cxn modelId="{6708E9B5-780A-4BD3-99FB-F10F1733C210}" type="presParOf" srcId="{8F3DBFF5-C215-4BDE-8011-FBD8E02E04E9}" destId="{FC3C8177-AF7E-48E1-B190-8982EB7E1794}" srcOrd="0" destOrd="0" presId="urn:microsoft.com/office/officeart/2005/8/layout/list1"/>
    <dgm:cxn modelId="{4031168F-A999-43BD-BEBD-3D4800BD5E9F}" type="presParOf" srcId="{8F3DBFF5-C215-4BDE-8011-FBD8E02E04E9}" destId="{E917A769-7B4D-44BA-B434-CA6AFDB9325E}" srcOrd="1" destOrd="0" presId="urn:microsoft.com/office/officeart/2005/8/layout/list1"/>
    <dgm:cxn modelId="{A97897D4-5CCE-44F5-A629-2E67845C5683}" type="presParOf" srcId="{E71F8A5C-3176-4EA0-9F41-069E939A2307}" destId="{E24092B0-D8BA-4CF8-BD15-8973FB382647}" srcOrd="13" destOrd="0" presId="urn:microsoft.com/office/officeart/2005/8/layout/list1"/>
    <dgm:cxn modelId="{E73024ED-9886-47F2-BE64-BB78CD93FD05}" type="presParOf" srcId="{E71F8A5C-3176-4EA0-9F41-069E939A2307}" destId="{F104DA2A-A1F6-49D7-B61A-D2ECAC0CE8EA}" srcOrd="14" destOrd="0" presId="urn:microsoft.com/office/officeart/2005/8/layout/list1"/>
    <dgm:cxn modelId="{522F538D-792C-4C79-B8BD-E0A8A7436AE9}" type="presParOf" srcId="{E71F8A5C-3176-4EA0-9F41-069E939A2307}" destId="{017F288C-3479-48FC-A1E3-83167A7E8165}" srcOrd="15" destOrd="0" presId="urn:microsoft.com/office/officeart/2005/8/layout/list1"/>
    <dgm:cxn modelId="{16F1605F-1CEB-4669-B12D-931B6B1AF88B}" type="presParOf" srcId="{E71F8A5C-3176-4EA0-9F41-069E939A2307}" destId="{02EEDED1-45F7-4D55-B139-DE0AF9531F1B}" srcOrd="16" destOrd="0" presId="urn:microsoft.com/office/officeart/2005/8/layout/list1"/>
    <dgm:cxn modelId="{5824DC8F-48CE-4F4A-9C9E-36A829CAC95B}" type="presParOf" srcId="{02EEDED1-45F7-4D55-B139-DE0AF9531F1B}" destId="{A024EA79-75FB-44E7-B159-80FB00E4FB4D}" srcOrd="0" destOrd="0" presId="urn:microsoft.com/office/officeart/2005/8/layout/list1"/>
    <dgm:cxn modelId="{B7678E49-2145-4286-BB15-505DFFD74481}" type="presParOf" srcId="{02EEDED1-45F7-4D55-B139-DE0AF9531F1B}" destId="{F23058F8-975E-47B9-99B5-31889B1E70BA}" srcOrd="1" destOrd="0" presId="urn:microsoft.com/office/officeart/2005/8/layout/list1"/>
    <dgm:cxn modelId="{1B1DBC9B-E9A1-4B6B-96D5-6D8B310DB496}" type="presParOf" srcId="{E71F8A5C-3176-4EA0-9F41-069E939A2307}" destId="{CB4FC240-D1B6-4E90-BE9F-A0AD119875E4}" srcOrd="17" destOrd="0" presId="urn:microsoft.com/office/officeart/2005/8/layout/list1"/>
    <dgm:cxn modelId="{DB03BE78-6B4C-427B-B58E-C511931C3A6E}" type="presParOf" srcId="{E71F8A5C-3176-4EA0-9F41-069E939A2307}" destId="{3DB6A917-9187-4A6F-805B-5872D86CD224}" srcOrd="18" destOrd="0" presId="urn:microsoft.com/office/officeart/2005/8/layout/list1"/>
    <dgm:cxn modelId="{496BF481-6CA8-4788-A8CC-12B8CAF29063}" type="presParOf" srcId="{E71F8A5C-3176-4EA0-9F41-069E939A2307}" destId="{8A92C53C-341A-4D6B-BD77-E32AD7FD4D4A}" srcOrd="19" destOrd="0" presId="urn:microsoft.com/office/officeart/2005/8/layout/list1"/>
    <dgm:cxn modelId="{6338F168-F595-4964-A114-E805B6EE7A92}" type="presParOf" srcId="{E71F8A5C-3176-4EA0-9F41-069E939A2307}" destId="{8E4AA14E-3954-4B0A-B4D3-00057F3BC9F2}" srcOrd="20" destOrd="0" presId="urn:microsoft.com/office/officeart/2005/8/layout/list1"/>
    <dgm:cxn modelId="{4DB9E23E-2318-4DD7-8737-FF3F6694B585}" type="presParOf" srcId="{8E4AA14E-3954-4B0A-B4D3-00057F3BC9F2}" destId="{D5DA56AF-1039-4115-B9CC-BE656A7D7D21}" srcOrd="0" destOrd="0" presId="urn:microsoft.com/office/officeart/2005/8/layout/list1"/>
    <dgm:cxn modelId="{270B6C78-9FFA-4ACE-A647-EE3A34E232DA}" type="presParOf" srcId="{8E4AA14E-3954-4B0A-B4D3-00057F3BC9F2}" destId="{5020F566-63DB-4B82-8325-EE3269D91AE8}" srcOrd="1" destOrd="0" presId="urn:microsoft.com/office/officeart/2005/8/layout/list1"/>
    <dgm:cxn modelId="{3C05AE67-E87D-4CEF-97C0-F9A348D57EC8}" type="presParOf" srcId="{E71F8A5C-3176-4EA0-9F41-069E939A2307}" destId="{8D28EDC6-20DC-494E-B390-11F1FC41E6D1}" srcOrd="21" destOrd="0" presId="urn:microsoft.com/office/officeart/2005/8/layout/list1"/>
    <dgm:cxn modelId="{057435F1-229D-4E4A-98FC-C5A30A7CA47B}" type="presParOf" srcId="{E71F8A5C-3176-4EA0-9F41-069E939A2307}" destId="{EBEB7006-AC28-4F65-9462-7E9847DE938D}"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64BB7-8E14-4F74-B904-A5D9495DB0E4}">
      <dsp:nvSpPr>
        <dsp:cNvPr id="0" name=""/>
        <dsp:cNvSpPr/>
      </dsp:nvSpPr>
      <dsp:spPr>
        <a:xfrm>
          <a:off x="276778" y="0"/>
          <a:ext cx="3136817" cy="4152217"/>
        </a:xfrm>
        <a:prstGeom prst="rightArrow">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sp>
    <dsp:sp modelId="{187FF42C-E361-45AE-922C-C3C0449D7B78}">
      <dsp:nvSpPr>
        <dsp:cNvPr id="0" name=""/>
        <dsp:cNvSpPr/>
      </dsp:nvSpPr>
      <dsp:spPr>
        <a:xfrm>
          <a:off x="3964" y="1245665"/>
          <a:ext cx="1187839" cy="1660886"/>
        </a:xfrm>
        <a:prstGeom prst="roundRect">
          <a:avLst/>
        </a:prstGeom>
        <a:solidFill>
          <a:schemeClr val="tx1">
            <a:lumMod val="50000"/>
            <a:lumOff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noProof="0" dirty="0">
              <a:latin typeface="Aptos Black" panose="020B0004020202020204" pitchFamily="34" charset="0"/>
            </a:rPr>
            <a:t>Emotional</a:t>
          </a:r>
        </a:p>
      </dsp:txBody>
      <dsp:txXfrm>
        <a:off x="61950" y="1303651"/>
        <a:ext cx="1071867" cy="1544914"/>
      </dsp:txXfrm>
    </dsp:sp>
    <dsp:sp modelId="{5C2F5963-CD9E-4B59-9941-404B423B3C11}">
      <dsp:nvSpPr>
        <dsp:cNvPr id="0" name=""/>
        <dsp:cNvSpPr/>
      </dsp:nvSpPr>
      <dsp:spPr>
        <a:xfrm>
          <a:off x="1251267" y="1245665"/>
          <a:ext cx="1187839" cy="1660886"/>
        </a:xfrm>
        <a:prstGeom prst="roundRect">
          <a:avLst/>
        </a:prstGeom>
        <a:solidFill>
          <a:schemeClr val="tx1">
            <a:lumMod val="50000"/>
            <a:lumOff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noProof="0" dirty="0">
              <a:latin typeface="Aptos Black" panose="020F0502020204030204" pitchFamily="34" charset="0"/>
            </a:rPr>
            <a:t>Financial</a:t>
          </a:r>
        </a:p>
      </dsp:txBody>
      <dsp:txXfrm>
        <a:off x="1309253" y="1303651"/>
        <a:ext cx="1071867" cy="1544914"/>
      </dsp:txXfrm>
    </dsp:sp>
    <dsp:sp modelId="{2C98F8CD-30FF-4ABF-A43F-1DB2C6FBB6DD}">
      <dsp:nvSpPr>
        <dsp:cNvPr id="0" name=""/>
        <dsp:cNvSpPr/>
      </dsp:nvSpPr>
      <dsp:spPr>
        <a:xfrm>
          <a:off x="2498570" y="1245665"/>
          <a:ext cx="1187839" cy="1660886"/>
        </a:xfrm>
        <a:prstGeom prst="roundRect">
          <a:avLst/>
        </a:prstGeom>
        <a:solidFill>
          <a:schemeClr val="tx1">
            <a:lumMod val="50000"/>
            <a:lumOff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noProof="0" dirty="0">
              <a:latin typeface="Aptos Black" panose="020B0004020202020204" pitchFamily="34" charset="0"/>
            </a:rPr>
            <a:t>Psychological</a:t>
          </a:r>
        </a:p>
      </dsp:txBody>
      <dsp:txXfrm>
        <a:off x="2556556" y="1303651"/>
        <a:ext cx="1071867" cy="15449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DD386-813A-4C9E-8107-91A3C2D28AC8}">
      <dsp:nvSpPr>
        <dsp:cNvPr id="0" name=""/>
        <dsp:cNvSpPr/>
      </dsp:nvSpPr>
      <dsp:spPr>
        <a:xfrm>
          <a:off x="0" y="0"/>
          <a:ext cx="5211095" cy="5353665"/>
        </a:xfrm>
        <a:prstGeom prst="trapezoid">
          <a:avLst>
            <a:gd name="adj"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noProof="0" dirty="0"/>
            <a:t>-198 charges in 2016</a:t>
          </a:r>
          <a:br>
            <a:rPr lang="en-GB" sz="3400" kern="1200" noProof="0" dirty="0"/>
          </a:br>
          <a:r>
            <a:rPr lang="en-GB" sz="3400" kern="1200" noProof="0" dirty="0"/>
            <a:t>-798 charges in 2017</a:t>
          </a:r>
          <a:br>
            <a:rPr lang="en-GB" sz="3400" kern="1200" noProof="0" dirty="0"/>
          </a:br>
          <a:r>
            <a:rPr lang="en-GB" sz="3400" kern="1200" noProof="0" dirty="0"/>
            <a:t>-1,165 charges in 2018</a:t>
          </a:r>
          <a:br>
            <a:rPr lang="en-GB" sz="3400" kern="1200" noProof="0" dirty="0"/>
          </a:br>
          <a:r>
            <a:rPr lang="en-GB" sz="3400" kern="1200" noProof="0" dirty="0"/>
            <a:t>-1,170 charges in 2019  </a:t>
          </a:r>
          <a:br>
            <a:rPr lang="en-GB" sz="3400" kern="1200" noProof="0" dirty="0"/>
          </a:br>
          <a:r>
            <a:rPr lang="en-GB" sz="3400" kern="1200" noProof="0" dirty="0"/>
            <a:t>-1,347 charges in 2020</a:t>
          </a:r>
          <a:br>
            <a:rPr lang="en-GB" sz="3400" kern="1200" noProof="0" dirty="0"/>
          </a:br>
          <a:r>
            <a:rPr lang="en-GB" sz="3400" kern="1200" noProof="0" dirty="0"/>
            <a:t>-1,758 charges in 2021</a:t>
          </a:r>
          <a:br>
            <a:rPr lang="en-GB" sz="3400" kern="1200" noProof="0" dirty="0"/>
          </a:br>
          <a:r>
            <a:rPr lang="en-GB" sz="3400" kern="1200" noProof="0" dirty="0"/>
            <a:t>-2,424 charges in 2022</a:t>
          </a:r>
          <a:br>
            <a:rPr lang="en-GB" sz="3400" kern="1200" noProof="0" dirty="0"/>
          </a:br>
          <a:r>
            <a:rPr lang="en-GB" sz="3400" kern="1200" noProof="0" dirty="0"/>
            <a:t>-3,729 charges in 2023</a:t>
          </a:r>
          <a:br>
            <a:rPr lang="en-GB" sz="3400" kern="1200" noProof="0" dirty="0"/>
          </a:br>
          <a:r>
            <a:rPr lang="en-GB" sz="3400" kern="1200" noProof="0" dirty="0"/>
            <a:t>-4,955 charges in 2024</a:t>
          </a:r>
          <a:br>
            <a:rPr lang="en-GB" sz="3400" kern="1200" noProof="0" dirty="0"/>
          </a:br>
          <a:r>
            <a:rPr lang="en-GB" sz="3400" kern="1200" noProof="0" dirty="0"/>
            <a:t>-3,149 charges Jan-June 2025</a:t>
          </a:r>
        </a:p>
      </dsp:txBody>
      <dsp:txXfrm>
        <a:off x="0" y="0"/>
        <a:ext cx="5211095" cy="53536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3BF85-549E-42BB-9E33-2835EDADD419}">
      <dsp:nvSpPr>
        <dsp:cNvPr id="0" name=""/>
        <dsp:cNvSpPr/>
      </dsp:nvSpPr>
      <dsp:spPr>
        <a:xfrm>
          <a:off x="2559194" y="745"/>
          <a:ext cx="3838792" cy="290682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kern="1200" noProof="0" dirty="0"/>
            <a:t>A DAPOs is a court order that can put stricter rules on the person who did it such as:</a:t>
          </a:r>
        </a:p>
        <a:p>
          <a:pPr marL="57150" lvl="1" indent="-57150" algn="l" defTabSz="488950">
            <a:lnSpc>
              <a:spcPct val="90000"/>
            </a:lnSpc>
            <a:spcBef>
              <a:spcPct val="0"/>
            </a:spcBef>
            <a:spcAft>
              <a:spcPct val="15000"/>
            </a:spcAft>
            <a:buChar char="•"/>
          </a:pPr>
          <a:r>
            <a:rPr lang="en-GB" sz="1100" kern="1200" noProof="0" dirty="0"/>
            <a:t> prohibiting the person who did the crime from going to a certain address or area</a:t>
          </a:r>
        </a:p>
        <a:p>
          <a:pPr marL="57150" lvl="1" indent="-57150" algn="l" defTabSz="488950">
            <a:lnSpc>
              <a:spcPct val="90000"/>
            </a:lnSpc>
            <a:spcBef>
              <a:spcPct val="0"/>
            </a:spcBef>
            <a:spcAft>
              <a:spcPct val="15000"/>
            </a:spcAft>
            <a:buChar char="•"/>
          </a:pPr>
          <a:r>
            <a:rPr lang="en-GB" sz="1100" kern="1200" noProof="0" dirty="0"/>
            <a:t>making the person who did the crime go to a rehabilitation program that is right for them</a:t>
          </a:r>
        </a:p>
        <a:p>
          <a:pPr marL="57150" lvl="1" indent="-57150" algn="l" defTabSz="488950">
            <a:lnSpc>
              <a:spcPct val="90000"/>
            </a:lnSpc>
            <a:spcBef>
              <a:spcPct val="0"/>
            </a:spcBef>
            <a:spcAft>
              <a:spcPct val="15000"/>
            </a:spcAft>
            <a:buChar char="•"/>
          </a:pPr>
          <a:r>
            <a:rPr lang="en-GB" sz="1100" kern="1200" noProof="0" dirty="0"/>
            <a:t>limiting the perpetrator’s contact with the victim</a:t>
          </a:r>
        </a:p>
        <a:p>
          <a:pPr marL="57150" lvl="1" indent="-57150" algn="l" defTabSz="488950">
            <a:lnSpc>
              <a:spcPct val="90000"/>
            </a:lnSpc>
            <a:spcBef>
              <a:spcPct val="0"/>
            </a:spcBef>
            <a:spcAft>
              <a:spcPct val="15000"/>
            </a:spcAft>
            <a:buChar char="•"/>
          </a:pPr>
          <a:r>
            <a:rPr lang="en-GB" sz="1100" kern="1200" noProof="0" dirty="0"/>
            <a:t>the Police can ask the court for a DAPOs if they think it is necessary to keep someone safe</a:t>
          </a:r>
        </a:p>
      </dsp:txBody>
      <dsp:txXfrm>
        <a:off x="2559194" y="364099"/>
        <a:ext cx="2748731" cy="2180121"/>
      </dsp:txXfrm>
    </dsp:sp>
    <dsp:sp modelId="{EE921C45-9A05-43E7-8718-ED956AB4E971}">
      <dsp:nvSpPr>
        <dsp:cNvPr id="0" name=""/>
        <dsp:cNvSpPr/>
      </dsp:nvSpPr>
      <dsp:spPr>
        <a:xfrm>
          <a:off x="0" y="33970"/>
          <a:ext cx="2559194" cy="29068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endParaRPr lang="en-GB" sz="4500" kern="1200" noProof="0" dirty="0"/>
        </a:p>
        <a:p>
          <a:pPr marL="0" lvl="0" indent="0" algn="ctr" defTabSz="2000250">
            <a:lnSpc>
              <a:spcPct val="90000"/>
            </a:lnSpc>
            <a:spcBef>
              <a:spcPct val="0"/>
            </a:spcBef>
            <a:spcAft>
              <a:spcPct val="35000"/>
            </a:spcAft>
            <a:buNone/>
          </a:pPr>
          <a:r>
            <a:rPr lang="en-GB" sz="4500" kern="1200" noProof="0" dirty="0"/>
            <a:t>DAPOs</a:t>
          </a:r>
        </a:p>
        <a:p>
          <a:pPr marL="0" lvl="0" indent="0" algn="ctr" defTabSz="2000250">
            <a:lnSpc>
              <a:spcPct val="90000"/>
            </a:lnSpc>
            <a:spcBef>
              <a:spcPct val="0"/>
            </a:spcBef>
            <a:spcAft>
              <a:spcPct val="35000"/>
            </a:spcAft>
            <a:buNone/>
          </a:pPr>
          <a:endParaRPr lang="en-GB" sz="4500" kern="1200" noProof="0" dirty="0"/>
        </a:p>
      </dsp:txBody>
      <dsp:txXfrm>
        <a:off x="124930" y="158900"/>
        <a:ext cx="2309334" cy="2656969"/>
      </dsp:txXfrm>
    </dsp:sp>
    <dsp:sp modelId="{FB816081-3A56-45C9-B9CA-779A4A217A1B}">
      <dsp:nvSpPr>
        <dsp:cNvPr id="0" name=""/>
        <dsp:cNvSpPr/>
      </dsp:nvSpPr>
      <dsp:spPr>
        <a:xfrm>
          <a:off x="2559194" y="3198257"/>
          <a:ext cx="3838792" cy="290682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None/>
          </a:pPr>
          <a:r>
            <a:rPr lang="en-GB" sz="1100" kern="1200" noProof="0" dirty="0"/>
            <a:t>Afterwards, in domestic violence cases, the police give out a DAPN. It puts conditions on the person who did it, like: </a:t>
          </a:r>
          <a:br>
            <a:rPr lang="en-GB" sz="1100" kern="1200" noProof="0" dirty="0"/>
          </a:br>
          <a:endParaRPr lang="en-GB" sz="1100" kern="1200" noProof="0" dirty="0"/>
        </a:p>
        <a:p>
          <a:pPr marL="57150" lvl="1" indent="-57150" algn="l" defTabSz="488950">
            <a:lnSpc>
              <a:spcPct val="90000"/>
            </a:lnSpc>
            <a:spcBef>
              <a:spcPct val="0"/>
            </a:spcBef>
            <a:spcAft>
              <a:spcPct val="15000"/>
            </a:spcAft>
            <a:buNone/>
          </a:pPr>
          <a:r>
            <a:rPr lang="en-GB" sz="1100" kern="1200" noProof="0" dirty="0"/>
            <a:t>-remaining away from the victim for a while</a:t>
          </a:r>
        </a:p>
        <a:p>
          <a:pPr marL="57150" lvl="1" indent="-57150" algn="l" defTabSz="488950">
            <a:lnSpc>
              <a:spcPct val="90000"/>
            </a:lnSpc>
            <a:spcBef>
              <a:spcPct val="0"/>
            </a:spcBef>
            <a:spcAft>
              <a:spcPct val="15000"/>
            </a:spcAft>
            <a:buNone/>
          </a:pPr>
          <a:r>
            <a:rPr lang="en-GB" sz="1100" kern="1200" noProof="0" dirty="0"/>
            <a:t>-leaving the victim's house for a set amount of time</a:t>
          </a:r>
        </a:p>
        <a:p>
          <a:pPr marL="57150" lvl="1" indent="-57150" algn="l" defTabSz="488950">
            <a:lnSpc>
              <a:spcPct val="90000"/>
            </a:lnSpc>
            <a:spcBef>
              <a:spcPct val="0"/>
            </a:spcBef>
            <a:spcAft>
              <a:spcPct val="15000"/>
            </a:spcAft>
            <a:buNone/>
          </a:pPr>
          <a:r>
            <a:rPr lang="en-GB" sz="1100" kern="1200" noProof="0" dirty="0"/>
            <a:t>- cutting off all communication with the victim</a:t>
          </a:r>
        </a:p>
      </dsp:txBody>
      <dsp:txXfrm>
        <a:off x="2559194" y="3561611"/>
        <a:ext cx="2748731" cy="2180121"/>
      </dsp:txXfrm>
    </dsp:sp>
    <dsp:sp modelId="{C4BD2FA7-E9B1-4754-9E95-4B78E7A6535A}">
      <dsp:nvSpPr>
        <dsp:cNvPr id="0" name=""/>
        <dsp:cNvSpPr/>
      </dsp:nvSpPr>
      <dsp:spPr>
        <a:xfrm>
          <a:off x="0" y="3198257"/>
          <a:ext cx="2559194" cy="29068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GB" sz="4500" kern="1200" noProof="0" dirty="0"/>
            <a:t>DAPNs</a:t>
          </a:r>
        </a:p>
      </dsp:txBody>
      <dsp:txXfrm>
        <a:off x="124930" y="3323187"/>
        <a:ext cx="2309334" cy="26569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CFCBF4-C065-447F-A59C-7AB81BA38C57}">
      <dsp:nvSpPr>
        <dsp:cNvPr id="0" name=""/>
        <dsp:cNvSpPr/>
      </dsp:nvSpPr>
      <dsp:spPr>
        <a:xfrm rot="5400000">
          <a:off x="-179045" y="203146"/>
          <a:ext cx="1328958" cy="93027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noProof="0" dirty="0">
              <a:highlight>
                <a:srgbClr val="FF0000"/>
              </a:highlight>
            </a:rPr>
            <a:t>M</a:t>
          </a:r>
        </a:p>
      </dsp:txBody>
      <dsp:txXfrm rot="-5400000">
        <a:off x="20299" y="468937"/>
        <a:ext cx="930270" cy="398688"/>
      </dsp:txXfrm>
    </dsp:sp>
    <dsp:sp modelId="{1DE4D830-CD8E-488F-B200-203B8C32DE97}">
      <dsp:nvSpPr>
        <dsp:cNvPr id="0" name=""/>
        <dsp:cNvSpPr/>
      </dsp:nvSpPr>
      <dsp:spPr>
        <a:xfrm rot="5400000">
          <a:off x="4097223" y="-3068838"/>
          <a:ext cx="863822" cy="719772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None/>
          </a:pPr>
          <a:endParaRPr lang="en-GB" sz="1200" kern="1200" noProof="0" dirty="0"/>
        </a:p>
        <a:p>
          <a:pPr marL="114300" lvl="1" indent="-114300" algn="l" defTabSz="533400">
            <a:lnSpc>
              <a:spcPct val="90000"/>
            </a:lnSpc>
            <a:spcBef>
              <a:spcPct val="0"/>
            </a:spcBef>
            <a:spcAft>
              <a:spcPct val="15000"/>
            </a:spcAft>
            <a:buNone/>
          </a:pPr>
          <a:r>
            <a:rPr lang="en-GB" sz="1200" kern="1200" noProof="0" dirty="0"/>
            <a:t>The rise in recorded cases of domestic abuse has led to requests for an extension of MAPPA to involve the ongoing supervision of offenders convicted of controlling and coercive behaviour.</a:t>
          </a:r>
        </a:p>
        <a:p>
          <a:pPr marL="114300" lvl="1" indent="-114300" algn="l" defTabSz="533400">
            <a:lnSpc>
              <a:spcPct val="90000"/>
            </a:lnSpc>
            <a:spcBef>
              <a:spcPct val="0"/>
            </a:spcBef>
            <a:spcAft>
              <a:spcPct val="15000"/>
            </a:spcAft>
            <a:buNone/>
          </a:pPr>
          <a:endParaRPr lang="en-GB" sz="1200" kern="1200" noProof="0" dirty="0"/>
        </a:p>
      </dsp:txBody>
      <dsp:txXfrm rot="-5400000">
        <a:off x="930270" y="140283"/>
        <a:ext cx="7155561" cy="779486"/>
      </dsp:txXfrm>
    </dsp:sp>
    <dsp:sp modelId="{C003B50A-5979-40C0-847F-244178772DE9}">
      <dsp:nvSpPr>
        <dsp:cNvPr id="0" name=""/>
        <dsp:cNvSpPr/>
      </dsp:nvSpPr>
      <dsp:spPr>
        <a:xfrm rot="5400000">
          <a:off x="-189510" y="1346199"/>
          <a:ext cx="1328958" cy="93027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noProof="0" dirty="0">
              <a:highlight>
                <a:srgbClr val="FF0000"/>
              </a:highlight>
            </a:rPr>
            <a:t>A</a:t>
          </a:r>
        </a:p>
      </dsp:txBody>
      <dsp:txXfrm rot="-5400000">
        <a:off x="9834" y="1611990"/>
        <a:ext cx="930270" cy="398688"/>
      </dsp:txXfrm>
    </dsp:sp>
    <dsp:sp modelId="{1D9C0FB6-4BEB-494D-B0F2-63BF76991B0A}">
      <dsp:nvSpPr>
        <dsp:cNvPr id="0" name=""/>
        <dsp:cNvSpPr/>
      </dsp:nvSpPr>
      <dsp:spPr>
        <a:xfrm rot="5400000">
          <a:off x="4097223" y="-1979882"/>
          <a:ext cx="863822" cy="719772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None/>
          </a:pPr>
          <a:r>
            <a:rPr lang="en-GB" sz="1200" kern="1200" noProof="0" dirty="0"/>
            <a:t>Now, multi-agency public protection arrangements will automatically supervise offenders sentenced for twelve months or more for controlling or coercive behaviour. The serious harm that this type of crime can cause is so high that agencies are legally obligated to work together to better control the dangers that these offenders pose. </a:t>
          </a:r>
        </a:p>
      </dsp:txBody>
      <dsp:txXfrm rot="-5400000">
        <a:off x="930270" y="1229239"/>
        <a:ext cx="7155561" cy="779486"/>
      </dsp:txXfrm>
    </dsp:sp>
    <dsp:sp modelId="{83B73F27-3E1D-4842-9F87-7366A395EA0C}">
      <dsp:nvSpPr>
        <dsp:cNvPr id="0" name=""/>
        <dsp:cNvSpPr/>
      </dsp:nvSpPr>
      <dsp:spPr>
        <a:xfrm rot="5400000">
          <a:off x="-199343" y="2569682"/>
          <a:ext cx="1328958" cy="93027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noProof="0" dirty="0">
              <a:highlight>
                <a:srgbClr val="FF0000"/>
              </a:highlight>
            </a:rPr>
            <a:t>PP</a:t>
          </a:r>
        </a:p>
      </dsp:txBody>
      <dsp:txXfrm rot="-5400000">
        <a:off x="1" y="2835473"/>
        <a:ext cx="930270" cy="398688"/>
      </dsp:txXfrm>
    </dsp:sp>
    <dsp:sp modelId="{6E29E9C1-80E6-4353-92CF-14EF78F7F06F}">
      <dsp:nvSpPr>
        <dsp:cNvPr id="0" name=""/>
        <dsp:cNvSpPr/>
      </dsp:nvSpPr>
      <dsp:spPr>
        <a:xfrm rot="5400000">
          <a:off x="4097223" y="-796614"/>
          <a:ext cx="863822" cy="719772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None/>
          </a:pPr>
          <a:r>
            <a:rPr lang="en-GB" sz="1200" kern="1200" noProof="0" dirty="0"/>
            <a:t>Finally, it recognises controlling or coercive activity as a crime on par with stalking, attempted strangulation, threats to kill, and other forms of domestic violence.</a:t>
          </a:r>
        </a:p>
      </dsp:txBody>
      <dsp:txXfrm rot="-5400000">
        <a:off x="930270" y="2412507"/>
        <a:ext cx="7155561" cy="779486"/>
      </dsp:txXfrm>
    </dsp:sp>
    <dsp:sp modelId="{A0120322-0F9B-4315-A1F3-FF9A8AE46989}">
      <dsp:nvSpPr>
        <dsp:cNvPr id="0" name=""/>
        <dsp:cNvSpPr/>
      </dsp:nvSpPr>
      <dsp:spPr>
        <a:xfrm rot="5400000">
          <a:off x="-199343" y="3756750"/>
          <a:ext cx="1328958" cy="93027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noProof="0" dirty="0">
              <a:highlight>
                <a:srgbClr val="FF0000"/>
              </a:highlight>
            </a:rPr>
            <a:t>A</a:t>
          </a:r>
        </a:p>
      </dsp:txBody>
      <dsp:txXfrm rot="-5400000">
        <a:off x="1" y="4022541"/>
        <a:ext cx="930270" cy="398688"/>
      </dsp:txXfrm>
    </dsp:sp>
    <dsp:sp modelId="{62608E99-7A63-4ACC-8B7F-7EDE2FB25EE7}">
      <dsp:nvSpPr>
        <dsp:cNvPr id="0" name=""/>
        <dsp:cNvSpPr/>
      </dsp:nvSpPr>
      <dsp:spPr>
        <a:xfrm rot="5400000">
          <a:off x="4097223" y="386653"/>
          <a:ext cx="863822" cy="719772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kern="1200" noProof="0" dirty="0"/>
            <a:t>The serious dangers that offenders convicted of controlling or coercive behaviour pose to victim, and the public have led to an increase in the number of cases that have come under MAPPA control in recent years</a:t>
          </a:r>
        </a:p>
      </dsp:txBody>
      <dsp:txXfrm rot="-5400000">
        <a:off x="930270" y="3595774"/>
        <a:ext cx="7155561" cy="7794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0620BB-6338-4BDA-9C79-E36AFC2A43BD}">
      <dsp:nvSpPr>
        <dsp:cNvPr id="0" name=""/>
        <dsp:cNvSpPr/>
      </dsp:nvSpPr>
      <dsp:spPr>
        <a:xfrm>
          <a:off x="0" y="698659"/>
          <a:ext cx="1205547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AA292B-A349-452C-8592-226D38A8984C}">
      <dsp:nvSpPr>
        <dsp:cNvPr id="0" name=""/>
        <dsp:cNvSpPr/>
      </dsp:nvSpPr>
      <dsp:spPr>
        <a:xfrm>
          <a:off x="563014" y="496924"/>
          <a:ext cx="8438833" cy="442800"/>
        </a:xfrm>
        <a:prstGeom prst="roundRect">
          <a:avLst/>
        </a:prstGeom>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968" tIns="0" rIns="318968" bIns="0" numCol="1" spcCol="1270" anchor="ctr" anchorCtr="0">
          <a:noAutofit/>
        </a:bodyPr>
        <a:lstStyle/>
        <a:p>
          <a:pPr marL="0" lvl="0" indent="0" algn="l" defTabSz="666750">
            <a:lnSpc>
              <a:spcPct val="90000"/>
            </a:lnSpc>
            <a:spcBef>
              <a:spcPct val="0"/>
            </a:spcBef>
            <a:spcAft>
              <a:spcPct val="35000"/>
            </a:spcAft>
            <a:buNone/>
          </a:pPr>
          <a:r>
            <a:rPr lang="en-GB" sz="1500" kern="1200" dirty="0">
              <a:highlight>
                <a:srgbClr val="000000"/>
              </a:highlight>
            </a:rPr>
            <a:t>24/7 calls-specialist unit 999</a:t>
          </a:r>
        </a:p>
      </dsp:txBody>
      <dsp:txXfrm>
        <a:off x="584630" y="518540"/>
        <a:ext cx="8395601" cy="399568"/>
      </dsp:txXfrm>
    </dsp:sp>
    <dsp:sp modelId="{65A1EF8B-ECCF-4A85-A58B-DA9512C1BAAE}">
      <dsp:nvSpPr>
        <dsp:cNvPr id="0" name=""/>
        <dsp:cNvSpPr/>
      </dsp:nvSpPr>
      <dsp:spPr>
        <a:xfrm>
          <a:off x="0" y="1379059"/>
          <a:ext cx="1205547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3F46D0-2BF2-438F-B3CE-F8E13FAF9BFF}">
      <dsp:nvSpPr>
        <dsp:cNvPr id="0" name=""/>
        <dsp:cNvSpPr/>
      </dsp:nvSpPr>
      <dsp:spPr>
        <a:xfrm>
          <a:off x="602773" y="1157659"/>
          <a:ext cx="8438833" cy="442800"/>
        </a:xfrm>
        <a:prstGeom prst="roundRect">
          <a:avLst/>
        </a:prstGeom>
        <a:gradFill flip="none" rotWithShape="1">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968" tIns="0" rIns="318968" bIns="0" numCol="1" spcCol="1270" anchor="ctr" anchorCtr="0">
          <a:noAutofit/>
        </a:bodyPr>
        <a:lstStyle/>
        <a:p>
          <a:pPr marL="0" lvl="0" indent="0" algn="l" defTabSz="666750">
            <a:lnSpc>
              <a:spcPct val="90000"/>
            </a:lnSpc>
            <a:spcBef>
              <a:spcPct val="0"/>
            </a:spcBef>
            <a:spcAft>
              <a:spcPct val="35000"/>
            </a:spcAft>
            <a:buNone/>
          </a:pPr>
          <a:r>
            <a:rPr lang="en-GB" sz="1500" kern="1200" dirty="0">
              <a:highlight>
                <a:srgbClr val="000000"/>
              </a:highlight>
            </a:rPr>
            <a:t>Training for all officers- Coercive Control behaviour, identifying and responding</a:t>
          </a:r>
        </a:p>
      </dsp:txBody>
      <dsp:txXfrm>
        <a:off x="624389" y="1179275"/>
        <a:ext cx="8395601" cy="399568"/>
      </dsp:txXfrm>
    </dsp:sp>
    <dsp:sp modelId="{865A64B7-5143-4538-A262-9FB78C0303EA}">
      <dsp:nvSpPr>
        <dsp:cNvPr id="0" name=""/>
        <dsp:cNvSpPr/>
      </dsp:nvSpPr>
      <dsp:spPr>
        <a:xfrm>
          <a:off x="0" y="2059459"/>
          <a:ext cx="1205547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0106F7-2A8B-4B2C-AF79-DF2A9B0AA6EC}">
      <dsp:nvSpPr>
        <dsp:cNvPr id="0" name=""/>
        <dsp:cNvSpPr/>
      </dsp:nvSpPr>
      <dsp:spPr>
        <a:xfrm>
          <a:off x="582894" y="1906883"/>
          <a:ext cx="8438833" cy="442800"/>
        </a:xfrm>
        <a:prstGeom prst="roundRect">
          <a:avLst/>
        </a:prstGeom>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968" tIns="0" rIns="318968" bIns="0" numCol="1" spcCol="1270" anchor="ctr" anchorCtr="0">
          <a:noAutofit/>
        </a:bodyPr>
        <a:lstStyle/>
        <a:p>
          <a:pPr marL="0" lvl="0" indent="0" algn="l" defTabSz="666750">
            <a:lnSpc>
              <a:spcPct val="90000"/>
            </a:lnSpc>
            <a:spcBef>
              <a:spcPct val="0"/>
            </a:spcBef>
            <a:spcAft>
              <a:spcPct val="35000"/>
            </a:spcAft>
            <a:buNone/>
          </a:pPr>
          <a:r>
            <a:rPr lang="en-GB" sz="1500" kern="1200" dirty="0">
              <a:highlight>
                <a:srgbClr val="000000"/>
              </a:highlight>
            </a:rPr>
            <a:t>Monitoring low-sentence offenders with high risk</a:t>
          </a:r>
        </a:p>
      </dsp:txBody>
      <dsp:txXfrm>
        <a:off x="604510" y="1928499"/>
        <a:ext cx="8395601" cy="399568"/>
      </dsp:txXfrm>
    </dsp:sp>
    <dsp:sp modelId="{F104DA2A-A1F6-49D7-B61A-D2ECAC0CE8EA}">
      <dsp:nvSpPr>
        <dsp:cNvPr id="0" name=""/>
        <dsp:cNvSpPr/>
      </dsp:nvSpPr>
      <dsp:spPr>
        <a:xfrm>
          <a:off x="0" y="2739859"/>
          <a:ext cx="1205547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17A769-7B4D-44BA-B434-CA6AFDB9325E}">
      <dsp:nvSpPr>
        <dsp:cNvPr id="0" name=""/>
        <dsp:cNvSpPr/>
      </dsp:nvSpPr>
      <dsp:spPr>
        <a:xfrm>
          <a:off x="602773" y="2518459"/>
          <a:ext cx="8438833" cy="442800"/>
        </a:xfrm>
        <a:prstGeom prst="roundRect">
          <a:avLst/>
        </a:prstGeom>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968" tIns="0" rIns="318968" bIns="0" numCol="1" spcCol="1270" anchor="ctr" anchorCtr="0">
          <a:noAutofit/>
        </a:bodyPr>
        <a:lstStyle/>
        <a:p>
          <a:pPr marL="0" lvl="0" indent="0" algn="l" defTabSz="666750">
            <a:lnSpc>
              <a:spcPct val="90000"/>
            </a:lnSpc>
            <a:spcBef>
              <a:spcPct val="0"/>
            </a:spcBef>
            <a:spcAft>
              <a:spcPct val="35000"/>
            </a:spcAft>
            <a:buNone/>
          </a:pPr>
          <a:r>
            <a:rPr lang="en-GB" sz="1500" kern="1200" dirty="0">
              <a:highlight>
                <a:srgbClr val="000000"/>
              </a:highlight>
            </a:rPr>
            <a:t>Reduce courts delays to avoid case withdrawals</a:t>
          </a:r>
        </a:p>
      </dsp:txBody>
      <dsp:txXfrm>
        <a:off x="624389" y="2540075"/>
        <a:ext cx="8395601" cy="399568"/>
      </dsp:txXfrm>
    </dsp:sp>
    <dsp:sp modelId="{3DB6A917-9187-4A6F-805B-5872D86CD224}">
      <dsp:nvSpPr>
        <dsp:cNvPr id="0" name=""/>
        <dsp:cNvSpPr/>
      </dsp:nvSpPr>
      <dsp:spPr>
        <a:xfrm>
          <a:off x="0" y="3420259"/>
          <a:ext cx="1205547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3058F8-975E-47B9-99B5-31889B1E70BA}">
      <dsp:nvSpPr>
        <dsp:cNvPr id="0" name=""/>
        <dsp:cNvSpPr/>
      </dsp:nvSpPr>
      <dsp:spPr>
        <a:xfrm>
          <a:off x="602773" y="3198859"/>
          <a:ext cx="8438833" cy="442800"/>
        </a:xfrm>
        <a:prstGeom prst="roundRect">
          <a:avLst/>
        </a:prstGeom>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968" tIns="0" rIns="318968" bIns="0" numCol="1" spcCol="1270" anchor="ctr" anchorCtr="0">
          <a:noAutofit/>
        </a:bodyPr>
        <a:lstStyle/>
        <a:p>
          <a:pPr marL="0" lvl="0" indent="0" algn="l" defTabSz="666750">
            <a:lnSpc>
              <a:spcPct val="90000"/>
            </a:lnSpc>
            <a:spcBef>
              <a:spcPct val="0"/>
            </a:spcBef>
            <a:spcAft>
              <a:spcPct val="35000"/>
            </a:spcAft>
            <a:buNone/>
          </a:pPr>
          <a:r>
            <a:rPr lang="en-GB" sz="1500" kern="1200" dirty="0">
              <a:highlight>
                <a:srgbClr val="000000"/>
              </a:highlight>
            </a:rPr>
            <a:t>No tolerance for Police misconduct, if officer is accused of VAWG or domestic abuse</a:t>
          </a:r>
        </a:p>
      </dsp:txBody>
      <dsp:txXfrm>
        <a:off x="624389" y="3220475"/>
        <a:ext cx="8395601" cy="399568"/>
      </dsp:txXfrm>
    </dsp:sp>
    <dsp:sp modelId="{EBEB7006-AC28-4F65-9462-7E9847DE938D}">
      <dsp:nvSpPr>
        <dsp:cNvPr id="0" name=""/>
        <dsp:cNvSpPr/>
      </dsp:nvSpPr>
      <dsp:spPr>
        <a:xfrm>
          <a:off x="0" y="4346860"/>
          <a:ext cx="1205547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20F566-63DB-4B82-8325-EE3269D91AE8}">
      <dsp:nvSpPr>
        <dsp:cNvPr id="0" name=""/>
        <dsp:cNvSpPr/>
      </dsp:nvSpPr>
      <dsp:spPr>
        <a:xfrm>
          <a:off x="602773" y="3879259"/>
          <a:ext cx="8438833" cy="442800"/>
        </a:xfrm>
        <a:prstGeom prst="roundRect">
          <a:avLst/>
        </a:prstGeom>
        <a:gradFill flip="none" rotWithShape="0">
          <a:gsLst>
            <a:gs pos="0">
              <a:schemeClr val="accent1">
                <a:hueOff val="0"/>
                <a:satOff val="0"/>
                <a:lumOff val="0"/>
                <a:tint val="66000"/>
                <a:satMod val="160000"/>
              </a:schemeClr>
            </a:gs>
            <a:gs pos="50000">
              <a:schemeClr val="accent1">
                <a:hueOff val="0"/>
                <a:satOff val="0"/>
                <a:lumOff val="0"/>
                <a:tint val="44500"/>
                <a:satMod val="160000"/>
              </a:schemeClr>
            </a:gs>
            <a:gs pos="100000">
              <a:schemeClr val="accent1">
                <a:hueOff val="0"/>
                <a:satOff val="0"/>
                <a:lumOff val="0"/>
                <a:tint val="23500"/>
                <a:satMod val="160000"/>
              </a:schemeClr>
            </a:gs>
          </a:gsLst>
          <a:lin ang="5400000" scaled="1"/>
          <a:tileRect/>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8968" tIns="0" rIns="318968" bIns="0" numCol="1" spcCol="1270" anchor="ctr" anchorCtr="0">
          <a:noAutofit/>
        </a:bodyPr>
        <a:lstStyle/>
        <a:p>
          <a:pPr marL="0" lvl="0" indent="0" algn="l" defTabSz="666750">
            <a:lnSpc>
              <a:spcPct val="90000"/>
            </a:lnSpc>
            <a:spcBef>
              <a:spcPct val="0"/>
            </a:spcBef>
            <a:spcAft>
              <a:spcPct val="35000"/>
            </a:spcAft>
            <a:buNone/>
          </a:pPr>
          <a:r>
            <a:rPr lang="en-GB" sz="1500" kern="1200" dirty="0">
              <a:highlight>
                <a:srgbClr val="000000"/>
              </a:highlight>
            </a:rPr>
            <a:t>Protection for migrant victims</a:t>
          </a:r>
        </a:p>
      </dsp:txBody>
      <dsp:txXfrm>
        <a:off x="624389" y="3900875"/>
        <a:ext cx="8395601"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Symbol zastępczy daty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CE7B3E-A372-4916-A6E2-DB561232FC86}" type="datetimeFigureOut">
              <a:rPr lang="en-GB" smtClean="0"/>
              <a:t>09/01/2026</a:t>
            </a:fld>
            <a:endParaRPr lang="en-GB"/>
          </a:p>
        </p:txBody>
      </p:sp>
      <p:sp>
        <p:nvSpPr>
          <p:cNvPr id="4" name="Symbol zastępczy obrazu slajd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Symbol zastępczy notatek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GB"/>
          </a:p>
        </p:txBody>
      </p:sp>
      <p:sp>
        <p:nvSpPr>
          <p:cNvPr id="6" name="Symbol zastępczy stopki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ymbol zastępczy numeru slajd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88C7A0-9E56-4DFD-B480-CCE94DFF0E55}" type="slidenum">
              <a:rPr lang="en-GB" smtClean="0"/>
              <a:t>‹#›</a:t>
            </a:fld>
            <a:endParaRPr lang="en-GB"/>
          </a:p>
        </p:txBody>
      </p:sp>
    </p:spTree>
    <p:extLst>
      <p:ext uri="{BB962C8B-B14F-4D97-AF65-F5344CB8AC3E}">
        <p14:creationId xmlns:p14="http://schemas.microsoft.com/office/powerpoint/2010/main" val="36833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txBody>
          <a:bodyPr/>
          <a:lstStyle/>
          <a:p>
            <a:endParaRPr lang="en-GB"/>
          </a:p>
        </p:txBody>
      </p:sp>
      <p:sp>
        <p:nvSpPr>
          <p:cNvPr id="3" name="Symbol zastępczy notatek 2"/>
          <p:cNvSpPr>
            <a:spLocks noGrp="1"/>
          </p:cNvSpPr>
          <p:nvPr>
            <p:ph type="body" idx="1"/>
          </p:nvPr>
        </p:nvSpPr>
        <p:spPr/>
        <p:txBody>
          <a:bodyPr/>
          <a:lstStyle/>
          <a:p>
            <a:r>
              <a:rPr lang="en-GB"/>
              <a:t>AI-generated content may be incorrect.
---
This presentation examines how UK policing addresses violence against women and girls, focusing on coercive control and exploring pathways for systemic reform to enhance protection and justice.
</a:t>
            </a:r>
          </a:p>
        </p:txBody>
      </p:sp>
      <p:sp>
        <p:nvSpPr>
          <p:cNvPr id="4" name="Symbol zastępczy numeru slajdu 3"/>
          <p:cNvSpPr>
            <a:spLocks noGrp="1"/>
          </p:cNvSpPr>
          <p:nvPr>
            <p:ph type="sldNum" sz="quarter" idx="5"/>
          </p:nvPr>
        </p:nvSpPr>
        <p:spPr/>
        <p:txBody>
          <a:bodyPr/>
          <a:lstStyle/>
          <a:p>
            <a:fld id="{6C714110-48B9-49DE-BD57-A08A6DEC9C5E}" type="slidenum">
              <a:rPr lang="en-GB" smtClean="0"/>
              <a:t>1</a:t>
            </a:fld>
            <a:endParaRPr lang="en-GB"/>
          </a:p>
        </p:txBody>
      </p:sp>
    </p:spTree>
    <p:extLst>
      <p:ext uri="{BB962C8B-B14F-4D97-AF65-F5344CB8AC3E}">
        <p14:creationId xmlns:p14="http://schemas.microsoft.com/office/powerpoint/2010/main" val="3080941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txBody>
          <a:bodyPr/>
          <a:lstStyle/>
          <a:p>
            <a:endParaRPr lang="en-GB"/>
          </a:p>
        </p:txBody>
      </p:sp>
      <p:sp>
        <p:nvSpPr>
          <p:cNvPr id="3" name="Symbol zastępczy notatek 2"/>
          <p:cNvSpPr>
            <a:spLocks noGrp="1"/>
          </p:cNvSpPr>
          <p:nvPr>
            <p:ph type="body" idx="1"/>
          </p:nvPr>
        </p:nvSpPr>
        <p:spPr/>
        <p:txBody>
          <a:bodyPr/>
          <a:lstStyle/>
          <a:p>
            <a:r>
              <a:rPr lang="en-GB"/>
              <a:t>We will begin with an overview of violence against women and girls in the UK, followed by current policing responses. Next, we assess the effectiveness and challenges of policing practices, explore systemic reforms, and conclude with prevention strategies and future directions.</a:t>
            </a:r>
          </a:p>
        </p:txBody>
      </p:sp>
      <p:sp>
        <p:nvSpPr>
          <p:cNvPr id="4" name="Symbol zastępczy numeru slajdu 3"/>
          <p:cNvSpPr>
            <a:spLocks noGrp="1"/>
          </p:cNvSpPr>
          <p:nvPr>
            <p:ph type="sldNum" sz="quarter" idx="5"/>
          </p:nvPr>
        </p:nvSpPr>
        <p:spPr/>
        <p:txBody>
          <a:bodyPr/>
          <a:lstStyle/>
          <a:p>
            <a:fld id="{6C714110-48B9-49DE-BD57-A08A6DEC9C5E}" type="slidenum">
              <a:rPr lang="en-GB" smtClean="0"/>
              <a:t>2</a:t>
            </a:fld>
            <a:endParaRPr lang="en-GB"/>
          </a:p>
        </p:txBody>
      </p:sp>
    </p:spTree>
    <p:extLst>
      <p:ext uri="{BB962C8B-B14F-4D97-AF65-F5344CB8AC3E}">
        <p14:creationId xmlns:p14="http://schemas.microsoft.com/office/powerpoint/2010/main" val="30118109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txBody>
          <a:bodyPr/>
          <a:lstStyle/>
          <a:p>
            <a:endParaRPr lang="en-GB"/>
          </a:p>
        </p:txBody>
      </p:sp>
      <p:sp>
        <p:nvSpPr>
          <p:cNvPr id="3" name="Symbol zastępczy notatek 2"/>
          <p:cNvSpPr>
            <a:spLocks noGrp="1"/>
          </p:cNvSpPr>
          <p:nvPr>
            <p:ph type="body" idx="1"/>
          </p:nvPr>
        </p:nvSpPr>
        <p:spPr/>
        <p:txBody>
          <a:bodyPr/>
          <a:lstStyle/>
          <a:p>
            <a:r>
              <a:rPr lang="en-GB"/>
              <a:t>
---
Coercive control involves patterns of psychological and emotional abuse that restrict autonomy. Awareness of this behaviour is critical for identifying and addressing abuse beyond physical violence.
Image source: Microsoft 365 content library
</a:t>
            </a:r>
          </a:p>
        </p:txBody>
      </p:sp>
      <p:sp>
        <p:nvSpPr>
          <p:cNvPr id="4" name="Symbol zastępczy numeru slajdu 3"/>
          <p:cNvSpPr>
            <a:spLocks noGrp="1"/>
          </p:cNvSpPr>
          <p:nvPr>
            <p:ph type="sldNum" sz="quarter" idx="5"/>
          </p:nvPr>
        </p:nvSpPr>
        <p:spPr/>
        <p:txBody>
          <a:bodyPr/>
          <a:lstStyle/>
          <a:p>
            <a:fld id="{6C714110-48B9-49DE-BD57-A08A6DEC9C5E}" type="slidenum">
              <a:rPr lang="en-GB" smtClean="0"/>
              <a:t>4</a:t>
            </a:fld>
            <a:endParaRPr lang="en-GB"/>
          </a:p>
        </p:txBody>
      </p:sp>
    </p:spTree>
    <p:extLst>
      <p:ext uri="{BB962C8B-B14F-4D97-AF65-F5344CB8AC3E}">
        <p14:creationId xmlns:p14="http://schemas.microsoft.com/office/powerpoint/2010/main" val="826948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txBody>
          <a:bodyPr/>
          <a:lstStyle/>
          <a:p>
            <a:endParaRPr lang="en-GB"/>
          </a:p>
        </p:txBody>
      </p:sp>
      <p:sp>
        <p:nvSpPr>
          <p:cNvPr id="3" name="Symbol zastępczy notatek 2"/>
          <p:cNvSpPr>
            <a:spLocks noGrp="1"/>
          </p:cNvSpPr>
          <p:nvPr>
            <p:ph type="body" idx="1"/>
          </p:nvPr>
        </p:nvSpPr>
        <p:spPr/>
        <p:txBody>
          <a:bodyPr/>
          <a:lstStyle/>
          <a:p>
            <a:r>
              <a:rPr lang="en-GB"/>
              <a:t>
---
The UK has enacted legislation such as the Serious Crime Act 2015 to criminalise coercive control, supported by policies aiming to protect victims and hold perpetrators accountable.
Image source: Microsoft 365 content library
</a:t>
            </a:r>
          </a:p>
        </p:txBody>
      </p:sp>
      <p:sp>
        <p:nvSpPr>
          <p:cNvPr id="4" name="Symbol zastępczy numeru slajdu 3"/>
          <p:cNvSpPr>
            <a:spLocks noGrp="1"/>
          </p:cNvSpPr>
          <p:nvPr>
            <p:ph type="sldNum" sz="quarter" idx="5"/>
          </p:nvPr>
        </p:nvSpPr>
        <p:spPr/>
        <p:txBody>
          <a:bodyPr/>
          <a:lstStyle/>
          <a:p>
            <a:fld id="{6C714110-48B9-49DE-BD57-A08A6DEC9C5E}" type="slidenum">
              <a:rPr lang="en-GB" smtClean="0"/>
              <a:t>8</a:t>
            </a:fld>
            <a:endParaRPr lang="en-GB"/>
          </a:p>
        </p:txBody>
      </p:sp>
    </p:spTree>
    <p:extLst>
      <p:ext uri="{BB962C8B-B14F-4D97-AF65-F5344CB8AC3E}">
        <p14:creationId xmlns:p14="http://schemas.microsoft.com/office/powerpoint/2010/main" val="2621534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9317736" cy="4453128"/>
          </a:xfrm>
        </p:spPr>
        <p:txBody>
          <a:bodyPr anchor="t">
            <a:normAutofit/>
          </a:bodyPr>
          <a:lstStyle>
            <a:lvl1pPr algn="l">
              <a:defRPr sz="9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CF91071A-A69E-4756-A27D-7C7C5F9F32BB}" type="datetime1">
              <a:rPr lang="en-US" smtClean="0"/>
              <a:t>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1063636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4427554"/>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0D1C923-C708-4EAA-A92A-FF81A8F7DA0D}" type="datetime1">
              <a:rPr lang="en-US" smtClean="0"/>
              <a:t>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1530222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anchor="t">
            <a:normAutofit/>
          </a:bodyPr>
          <a:lstStyle>
            <a:lvl1pPr algn="l">
              <a:defRPr sz="125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93208"/>
            <a:ext cx="5669280" cy="1161288"/>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761AAA3-5155-4231-8EEA-4F6426D8887B}" type="datetime1">
              <a:rPr lang="en-US" smtClean="0"/>
              <a:t>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7645251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t">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a:blip r:embed="rId2"/>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A94E042F-6826-4E41-A6B0-8BF606E4151E}" type="datetime1">
              <a:rPr lang="en-US" smtClean="0"/>
              <a:t>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599202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5591348"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srcRect/>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3E408205-B154-4943-AEBC-86E16421E5DB}" type="datetime1">
              <a:rPr lang="en-US" smtClean="0"/>
              <a:t>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08773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D144122-2A67-493C-895E-2682608B0F6A}" type="datetime1">
              <a:rPr lang="en-US" smtClean="0"/>
              <a:t>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
        <p:nvSpPr>
          <p:cNvPr id="11" name="Picture Placeholder 6">
            <a:extLst>
              <a:ext uri="{FF2B5EF4-FFF2-40B4-BE49-F238E27FC236}">
                <a16:creationId xmlns:a16="http://schemas.microsoft.com/office/drawing/2014/main" id="{8F28510C-0939-D915-FCC8-7D8AD4475782}"/>
              </a:ext>
            </a:extLst>
          </p:cNvPr>
          <p:cNvSpPr>
            <a:spLocks noGrp="1"/>
          </p:cNvSpPr>
          <p:nvPr>
            <p:ph type="pic" sz="quarter" idx="13"/>
          </p:nvPr>
        </p:nvSpPr>
        <p:spPr>
          <a:xfrm>
            <a:off x="6517247" y="342900"/>
            <a:ext cx="5334000"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a:blip r:embed="rId2"/>
            <a:stretch>
              <a:fillRect/>
            </a:stretch>
          </a:blipFill>
        </p:spPr>
        <p:txBody>
          <a:bodyPr wrap="square">
            <a:noAutofit/>
          </a:bodyPr>
          <a:lstStyle/>
          <a:p>
            <a:endParaRPr lang="en-US" dirty="0"/>
          </a:p>
        </p:txBody>
      </p:sp>
    </p:spTree>
    <p:extLst>
      <p:ext uri="{BB962C8B-B14F-4D97-AF65-F5344CB8AC3E}">
        <p14:creationId xmlns:p14="http://schemas.microsoft.com/office/powerpoint/2010/main" val="380298860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347472"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a:blip r:embed="rId2"/>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486A74E5-A9C0-4E5C-851E-13F6D920EA1A}" type="datetime1">
              <a:rPr lang="en-US" smtClean="0"/>
              <a:t>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967616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userDrawn="1"/>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2"/>
                </a:solidFill>
              </a:defRPr>
            </a:lvl1pPr>
          </a:lstStyle>
          <a:p>
            <a:fld id="{3188DBF3-F598-4A31-8E9B-511F7F0D5E47}" type="datetime1">
              <a:rPr lang="en-US" smtClean="0"/>
              <a:t>1/9/2026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2"/>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2290929637"/>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3188DBF3-F598-4A31-8E9B-511F7F0D5E47}" type="datetime1">
              <a:rPr lang="en-US" smtClean="0"/>
              <a:pPr/>
              <a:t>1/9/2026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329644282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1/9/2026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3342945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3" y="1012952"/>
            <a:ext cx="4023360" cy="1636776"/>
          </a:xfrm>
        </p:spPr>
        <p:txBody>
          <a:bodyPr anchor="b">
            <a:normAutofit/>
          </a:bodyPr>
          <a:lstStyle>
            <a:lvl1pPr>
              <a:defRPr sz="4800"/>
            </a:lvl1pPr>
          </a:lstStyle>
          <a:p>
            <a:r>
              <a:rPr lang="en-US"/>
              <a:t>Click to edit Master title style</a:t>
            </a:r>
          </a:p>
        </p:txBody>
      </p:sp>
      <p:sp>
        <p:nvSpPr>
          <p:cNvPr id="10" name="Picture Placeholder 7">
            <a:extLst>
              <a:ext uri="{FF2B5EF4-FFF2-40B4-BE49-F238E27FC236}">
                <a16:creationId xmlns:a16="http://schemas.microsoft.com/office/drawing/2014/main" id="{BA22E09C-1954-DBFC-E669-2449D22D2D2E}"/>
              </a:ext>
            </a:extLst>
          </p:cNvPr>
          <p:cNvSpPr>
            <a:spLocks noGrp="1"/>
          </p:cNvSpPr>
          <p:nvPr>
            <p:ph type="pic" sz="quarter" idx="14"/>
          </p:nvPr>
        </p:nvSpPr>
        <p:spPr>
          <a:xfrm>
            <a:off x="342901" y="345109"/>
            <a:ext cx="6714969" cy="6163508"/>
          </a:xfrm>
          <a:custGeom>
            <a:avLst/>
            <a:gdLst>
              <a:gd name="connsiteX0" fmla="*/ 312551 w 6714969"/>
              <a:gd name="connsiteY0" fmla="*/ 0 h 6163508"/>
              <a:gd name="connsiteX1" fmla="*/ 6402418 w 6714969"/>
              <a:gd name="connsiteY1" fmla="*/ 0 h 6163508"/>
              <a:gd name="connsiteX2" fmla="*/ 6714969 w 6714969"/>
              <a:gd name="connsiteY2" fmla="*/ 312551 h 6163508"/>
              <a:gd name="connsiteX3" fmla="*/ 6714969 w 6714969"/>
              <a:gd name="connsiteY3" fmla="*/ 5850957 h 6163508"/>
              <a:gd name="connsiteX4" fmla="*/ 6402418 w 6714969"/>
              <a:gd name="connsiteY4" fmla="*/ 6163508 h 6163508"/>
              <a:gd name="connsiteX5" fmla="*/ 312551 w 6714969"/>
              <a:gd name="connsiteY5" fmla="*/ 6163508 h 6163508"/>
              <a:gd name="connsiteX6" fmla="*/ 0 w 6714969"/>
              <a:gd name="connsiteY6" fmla="*/ 5850957 h 6163508"/>
              <a:gd name="connsiteX7" fmla="*/ 0 w 6714969"/>
              <a:gd name="connsiteY7" fmla="*/ 312551 h 6163508"/>
              <a:gd name="connsiteX8" fmla="*/ 312551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312551" y="0"/>
                </a:moveTo>
                <a:lnTo>
                  <a:pt x="6402418" y="0"/>
                </a:lnTo>
                <a:cubicBezTo>
                  <a:pt x="6575035" y="0"/>
                  <a:pt x="6714969" y="139934"/>
                  <a:pt x="6714969" y="312551"/>
                </a:cubicBezTo>
                <a:lnTo>
                  <a:pt x="6714969" y="5850957"/>
                </a:lnTo>
                <a:cubicBezTo>
                  <a:pt x="6714969" y="6023574"/>
                  <a:pt x="6575035" y="6163508"/>
                  <a:pt x="6402418" y="6163508"/>
                </a:cubicBezTo>
                <a:lnTo>
                  <a:pt x="312551" y="6163508"/>
                </a:lnTo>
                <a:cubicBezTo>
                  <a:pt x="139934" y="6163508"/>
                  <a:pt x="0" y="6023574"/>
                  <a:pt x="0" y="5850957"/>
                </a:cubicBezTo>
                <a:lnTo>
                  <a:pt x="0" y="312551"/>
                </a:lnTo>
                <a:cubicBezTo>
                  <a:pt x="0" y="139934"/>
                  <a:pt x="139934" y="0"/>
                  <a:pt x="312551" y="0"/>
                </a:cubicBezTo>
                <a:close/>
              </a:path>
            </a:pathLst>
          </a:custGeom>
          <a:blipFill>
            <a:blip r:embed="rId2"/>
            <a:stretch>
              <a:fillRect/>
            </a:stretch>
          </a:blipFill>
        </p:spPr>
        <p:txBody>
          <a:bodyPr wrap="square">
            <a:noAutofit/>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1/9/2026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13508685"/>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776036"/>
            <a:ext cx="11924209" cy="56769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239D5A0-3316-4C32-929A-0D0DB97D10BB}" type="datetime1">
              <a:rPr lang="en-US" smtClean="0"/>
              <a:t>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30918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FBBADD7-305F-4EB9-8736-D791FAF7A4D4}" type="datetime1">
              <a:rPr lang="en-US" smtClean="0"/>
              <a:t>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218823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80"/>
            <a:ext cx="11328845" cy="74066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9768" y="1380744"/>
            <a:ext cx="11328844" cy="49011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649238A-C249-43B5-82BC-D29F8CAE992A}" type="datetime1">
              <a:rPr lang="en-US" smtClean="0"/>
              <a:t>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511039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4546182-1DDF-4ACE-B05D-D855179AB21D}" type="datetime1">
              <a:rPr lang="en-US" smtClean="0"/>
              <a:t>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515237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879F24-F3CA-4AD0-8BF8-AB0BBB30EE08}" type="datetime1">
              <a:rPr lang="en-US" smtClean="0"/>
              <a:t>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82433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342EAA-E00A-40E8-8E99-2669E0367007}" type="datetime1">
              <a:rPr lang="en-US" smtClean="0"/>
              <a:t>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046158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4035030-C135-4A24-944D-06B773D2F2E6}" type="datetime1">
              <a:rPr lang="en-US" smtClean="0"/>
              <a:t>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338809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25696" y="640080"/>
            <a:ext cx="7159752"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AA5E6FB-0D10-49C4-88DE-98215C666BA1}" type="datetime1">
              <a:rPr lang="en-US" smtClean="0"/>
              <a:t>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898162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242880F-92D7-4796-B72D-6CF83054BAF5}" type="datetime1">
              <a:rPr lang="en-US" smtClean="0"/>
              <a:t>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751260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523749-65BA-43BD-B2BF-FF5A4C96AE14}" type="datetime1">
              <a:rPr lang="en-US" smtClean="0"/>
              <a:t>1/9/2026</a:t>
            </a:fld>
            <a:endParaRPr lang="en-US" dirty="0"/>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p:nvPr>
        </p:nvSpPr>
        <p:spPr>
          <a:xfrm>
            <a:off x="7353304"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24774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561C12A-E1D5-4BE9-85D9-F221F70F4931}" type="datetime1">
              <a:rPr lang="en-US" smtClean="0"/>
              <a:t>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927952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7BBDBE6-5750-4902-BDAA-20F546DD8AD7}" type="datetime1">
              <a:rPr lang="en-US" smtClean="0"/>
              <a:t>1/9/2026</a:t>
            </a:fld>
            <a:endParaRPr lang="en-US" dirty="0"/>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p:nvPr>
        </p:nvSpPr>
        <p:spPr>
          <a:xfrm>
            <a:off x="8046768"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682422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1C4331-C33F-4DC1-AB74-C520A718CE2B}" type="datetime1">
              <a:rPr lang="en-US" smtClean="0"/>
              <a:t>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64053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91A4764-83A9-4A81-9507-BED109D81520}" type="datetime1">
              <a:rPr lang="en-US" smtClean="0"/>
              <a:t>1/9/2026</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885545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9B2C6C9-D30C-4946-92A4-454A5FC69685}" type="datetime1">
              <a:rPr lang="en-US" smtClean="0"/>
              <a:t>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616100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D479CC6-BB04-42D6-AB0C-BAA184663D94}" type="datetime1">
              <a:rPr lang="en-US" smtClean="0"/>
              <a:t>1/9/2026</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529139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B3D66E4-8050-49E4-B8D2-06214BFB7C0A}" type="datetime1">
              <a:rPr lang="en-US" smtClean="0"/>
              <a:t>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2040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4502843"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AEA2F-0823-4BD6-88F7-6D0D98F52C93}" type="datetime1">
              <a:rPr lang="en-US" smtClean="0"/>
              <a:t>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596058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06092A99-204A-46CE-8F70-09D6B2D34877}" type="datetime1">
              <a:rPr lang="en-US" smtClean="0"/>
              <a:t>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641518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111854"/>
            <a:ext cx="3739279" cy="1389888"/>
          </a:xfrm>
        </p:spPr>
        <p:txBody>
          <a:bodyPr anchor="t">
            <a:normAutofit/>
          </a:bodyPr>
          <a:lstStyle>
            <a:lvl1pPr>
              <a:defRPr sz="3200"/>
            </a:lvl1pPr>
          </a:lstStyle>
          <a:p>
            <a:r>
              <a:rPr lang="en-US"/>
              <a:t>Click to edit Master title style</a:t>
            </a:r>
          </a:p>
        </p:txBody>
      </p:sp>
      <p:sp>
        <p:nvSpPr>
          <p:cNvPr id="19" name="Picture Placeholder 17">
            <a:extLst>
              <a:ext uri="{FF2B5EF4-FFF2-40B4-BE49-F238E27FC236}">
                <a16:creationId xmlns:a16="http://schemas.microsoft.com/office/drawing/2014/main" id="{D5837EDE-723C-6CF6-EB95-3AEDA1F07E9E}"/>
              </a:ext>
            </a:extLst>
          </p:cNvPr>
          <p:cNvSpPr>
            <a:spLocks noGrp="1"/>
          </p:cNvSpPr>
          <p:nvPr>
            <p:ph type="pic" sz="quarter" idx="15"/>
          </p:nvPr>
        </p:nvSpPr>
        <p:spPr>
          <a:xfrm>
            <a:off x="339373" y="320043"/>
            <a:ext cx="11509730"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8749EA3-15DE-451B-A24B-ACC8EA0B6D09}" type="datetime1">
              <a:rPr lang="en-US" smtClean="0"/>
              <a:t>1/9/2026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51928" y="5111854"/>
            <a:ext cx="6400800" cy="1389888"/>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095090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1BCE7E7D-ED4A-B625-6CB8-4D71682F63D4}"/>
              </a:ext>
            </a:extLst>
          </p:cNvPr>
          <p:cNvSpPr>
            <a:spLocks noGrp="1"/>
          </p:cNvSpPr>
          <p:nvPr>
            <p:ph type="pic" sz="quarter" idx="13"/>
          </p:nvPr>
        </p:nvSpPr>
        <p:spPr>
          <a:xfrm>
            <a:off x="339373" y="320042"/>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F1343DB-FCC0-4D52-80F2-173D55390D61}" type="datetime1">
              <a:rPr lang="en-US" smtClean="0"/>
              <a:t>1/9/2026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261133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57C7506-9AD1-49AD-BE44-C83E35401EAD}" type="datetime1">
              <a:rPr lang="en-US" smtClean="0"/>
              <a:t>1/9/2026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917590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40080"/>
            <a:ext cx="11155680" cy="970463"/>
          </a:xfrm>
        </p:spPr>
        <p:txBody>
          <a:bodyPr anchor="ctr"/>
          <a:lstStyle/>
          <a:p>
            <a:r>
              <a:rPr lang="en-US"/>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p:nvPr>
        </p:nvSpPr>
        <p:spPr>
          <a:xfrm>
            <a:off x="429768"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0"/>
            <a:ext cx="429768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F94BF2A-D949-4DFB-9912-9D6234B797F2}" type="datetime1">
              <a:rPr lang="en-US" smtClean="0"/>
              <a:t>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931603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p:nvPr>
        </p:nvSpPr>
        <p:spPr>
          <a:xfrm>
            <a:off x="510075" y="2293496"/>
            <a:ext cx="4775158"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563594C-FF61-4FB6-A5E4-597CB7D69CB6}" type="datetime1">
              <a:rPr lang="en-US" smtClean="0"/>
              <a:t>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0739923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2" name="Picture Placeholder 11">
            <a:extLst>
              <a:ext uri="{FF2B5EF4-FFF2-40B4-BE49-F238E27FC236}">
                <a16:creationId xmlns:a16="http://schemas.microsoft.com/office/drawing/2014/main" id="{14639E5C-EF58-65A1-C364-F58DE761581C}"/>
              </a:ext>
            </a:extLst>
          </p:cNvPr>
          <p:cNvSpPr>
            <a:spLocks noGrp="1"/>
          </p:cNvSpPr>
          <p:nvPr>
            <p:ph type="pic" sz="quarter" idx="13"/>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9D205C6-AA77-4A66-BB27-EE68DDD0D193}" type="datetime1">
              <a:rPr lang="en-US" smtClean="0"/>
              <a:t>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157573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ig Number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64F05DF3-EEC7-45DF-A943-3E12702079E5}" type="datetime1">
              <a:rPr lang="en-US" smtClean="0"/>
              <a:t>1/9/2026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5" y="4989044"/>
            <a:ext cx="11201399" cy="1225296"/>
          </a:xfrm>
        </p:spPr>
        <p:txBody>
          <a:bodyPr>
            <a:normAutofit/>
          </a:bodyPr>
          <a:lstStyle>
            <a:lvl1pPr marL="0" indent="0" algn="ctr">
              <a:buNone/>
              <a:defRPr sz="2400">
                <a:solidFill>
                  <a:schemeClr val="tx2">
                    <a:lumMod val="90000"/>
                    <a:lumOff val="10000"/>
                  </a:schemeClr>
                </a:solidFill>
              </a:defRPr>
            </a:lvl1pPr>
            <a:lvl2pPr marL="228600" indent="0" algn="ctr">
              <a:buNone/>
              <a:defRPr sz="2000">
                <a:solidFill>
                  <a:schemeClr val="tx2">
                    <a:lumMod val="90000"/>
                    <a:lumOff val="10000"/>
                  </a:schemeClr>
                </a:solidFill>
              </a:defRPr>
            </a:lvl2pPr>
            <a:lvl3pPr marL="457200" indent="0" algn="ctr">
              <a:buNone/>
              <a:defRPr sz="1800">
                <a:solidFill>
                  <a:schemeClr val="tx2">
                    <a:lumMod val="90000"/>
                    <a:lumOff val="10000"/>
                  </a:schemeClr>
                </a:solidFill>
              </a:defRPr>
            </a:lvl3pPr>
            <a:lvl4pPr marL="685800" indent="0" algn="ctr">
              <a:buNone/>
              <a:defRPr sz="1600">
                <a:solidFill>
                  <a:schemeClr val="tx2">
                    <a:lumMod val="90000"/>
                    <a:lumOff val="10000"/>
                  </a:schemeClr>
                </a:solidFill>
              </a:defRPr>
            </a:lvl4pPr>
            <a:lvl5pPr marL="914400" indent="0" algn="ctr">
              <a:buNone/>
              <a:defRPr sz="14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7491926"/>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4F39EAFF-A363-4554-A2A5-F61FABD0CE04}" type="datetime1">
              <a:rPr lang="en-US" smtClean="0"/>
              <a:t>1/9/2026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6" y="4989044"/>
            <a:ext cx="11201400" cy="1225296"/>
          </a:xfrm>
        </p:spPr>
        <p:txBody>
          <a:bodyPr>
            <a:normAutofit/>
          </a:bodyPr>
          <a:lstStyle>
            <a:lvl1pPr marL="0" indent="0" algn="ctr">
              <a:buNone/>
              <a:defRPr sz="2800"/>
            </a:lvl1pPr>
            <a:lvl2pPr marL="228600" indent="0" algn="ctr">
              <a:buNone/>
              <a:defRPr sz="2400"/>
            </a:lvl2pPr>
            <a:lvl3pPr marL="457200" indent="0" algn="ctr">
              <a:buNone/>
              <a:defRPr sz="2000"/>
            </a:lvl3pPr>
            <a:lvl4pPr marL="685800" indent="0" algn="ctr">
              <a:buNone/>
              <a:defRPr sz="1800"/>
            </a:lvl4pPr>
            <a:lvl5pPr marL="914400" indent="0" algn="ctr">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4925526"/>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29768" y="603504"/>
            <a:ext cx="11201400" cy="4206240"/>
          </a:xfrm>
        </p:spPr>
        <p:txBody>
          <a:bodyPr>
            <a:normAutofit/>
          </a:bodyPr>
          <a:lstStyle>
            <a:lvl1pPr algn="l">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90F47950-0717-4110-9557-F08D8A545BF8}" type="datetime1">
              <a:rPr lang="en-US" smtClean="0"/>
              <a:t>1/9/2026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29768" y="4809744"/>
            <a:ext cx="5897880" cy="1353312"/>
          </a:xfrm>
        </p:spPr>
        <p:txBody>
          <a:bodyPr>
            <a:normAutofit/>
          </a:bodyPr>
          <a:lstStyle>
            <a:lvl1pPr marL="0" indent="0" algn="l">
              <a:buNone/>
              <a:defRPr sz="2800">
                <a:solidFill>
                  <a:schemeClr val="tx2">
                    <a:lumMod val="90000"/>
                    <a:lumOff val="10000"/>
                  </a:schemeClr>
                </a:solidFill>
              </a:defRPr>
            </a:lvl1pPr>
            <a:lvl2pPr marL="228600" indent="0" algn="l">
              <a:buNone/>
              <a:defRPr sz="2400">
                <a:solidFill>
                  <a:schemeClr val="tx2">
                    <a:lumMod val="90000"/>
                    <a:lumOff val="10000"/>
                  </a:schemeClr>
                </a:solidFill>
              </a:defRPr>
            </a:lvl2pPr>
            <a:lvl3pPr marL="457200" indent="0" algn="l">
              <a:buNone/>
              <a:defRPr sz="2000">
                <a:solidFill>
                  <a:schemeClr val="tx2">
                    <a:lumMod val="90000"/>
                    <a:lumOff val="10000"/>
                  </a:schemeClr>
                </a:solidFill>
              </a:defRPr>
            </a:lvl3pPr>
            <a:lvl4pPr marL="685800" indent="0" algn="l">
              <a:buNone/>
              <a:defRPr sz="1800">
                <a:solidFill>
                  <a:schemeClr val="tx2">
                    <a:lumMod val="90000"/>
                    <a:lumOff val="10000"/>
                  </a:schemeClr>
                </a:solidFill>
              </a:defRPr>
            </a:lvl4pPr>
            <a:lvl5pPr marL="914400" indent="0" algn="l">
              <a:buNone/>
              <a:defRPr sz="16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86508649"/>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B911F94A-833D-4D19-8ACB-52DAEF08569A}" type="datetime1">
              <a:rPr lang="en-US" smtClean="0"/>
              <a:t>1/9/2026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75404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823376"/>
            <a:ext cx="9198864" cy="2875175"/>
          </a:xfrm>
        </p:spPr>
        <p:txBody>
          <a:bodyPr anchor="ctr">
            <a:normAutofit/>
          </a:bodyPr>
          <a:lstStyle>
            <a:lvl1pPr>
              <a:defRPr sz="44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350C3A70-5484-4418-A739-7B973E09E7E8}" type="datetime1">
              <a:rPr lang="en-US" smtClean="0"/>
              <a:t>1/9/2026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276088"/>
            <a:ext cx="9198864" cy="466344"/>
          </a:xfrm>
        </p:spPr>
        <p:txBody>
          <a:bodyPr>
            <a:normAutofit/>
          </a:bodyPr>
          <a:lstStyle>
            <a:lvl1pPr marL="0" indent="0">
              <a:buNone/>
              <a:defRPr sz="2200" b="1">
                <a:solidFill>
                  <a:schemeClr val="tx2">
                    <a:lumMod val="75000"/>
                    <a:lumOff val="25000"/>
                  </a:schemeClr>
                </a:solidFill>
              </a:defRPr>
            </a:lvl1pPr>
            <a:lvl2pPr marL="228600" indent="0">
              <a:buNone/>
              <a:defRPr sz="2000" b="1">
                <a:solidFill>
                  <a:schemeClr val="tx2">
                    <a:lumMod val="75000"/>
                    <a:lumOff val="25000"/>
                  </a:schemeClr>
                </a:solidFill>
              </a:defRPr>
            </a:lvl2pPr>
            <a:lvl3pPr marL="457200" indent="0">
              <a:buNone/>
              <a:defRPr sz="1800" b="1">
                <a:solidFill>
                  <a:schemeClr val="tx2">
                    <a:lumMod val="75000"/>
                    <a:lumOff val="25000"/>
                  </a:schemeClr>
                </a:solidFill>
              </a:defRPr>
            </a:lvl3pPr>
            <a:lvl4pPr marL="685800" indent="0">
              <a:buNone/>
              <a:defRPr sz="1600" b="1">
                <a:solidFill>
                  <a:schemeClr val="tx2">
                    <a:lumMod val="75000"/>
                    <a:lumOff val="25000"/>
                  </a:schemeClr>
                </a:solidFill>
              </a:defRPr>
            </a:lvl4pPr>
            <a:lvl5pPr marL="914400" indent="0">
              <a:buNone/>
              <a:defRPr sz="1400" b="1">
                <a:solidFill>
                  <a:schemeClr val="tx2">
                    <a:lumMod val="75000"/>
                    <a:lumOff val="25000"/>
                  </a:schemeClr>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80752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4A9563B-AAD5-FEB6-A529-82D8BF95E524}"/>
              </a:ext>
            </a:extLst>
          </p:cNvPr>
          <p:cNvSpPr/>
          <p:nvPr userDrawn="1"/>
        </p:nvSpPr>
        <p:spPr>
          <a:xfrm>
            <a:off x="806386" y="760151"/>
            <a:ext cx="10579222"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655064" y="2092751"/>
            <a:ext cx="8695944" cy="2128102"/>
          </a:xfrm>
        </p:spPr>
        <p:txBody>
          <a:bodyPr anchor="ctr">
            <a:normAutofit/>
          </a:bodyPr>
          <a:lstStyle>
            <a:lvl1pPr>
              <a:lnSpc>
                <a:spcPct val="100000"/>
              </a:lnSpc>
              <a:defRPr sz="38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23A9960C-742D-4508-821A-E36FD033CDBF}" type="datetime1">
              <a:rPr lang="en-US" smtClean="0"/>
              <a:t>1/9/2026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655064" y="5120640"/>
            <a:ext cx="8695944" cy="621792"/>
          </a:xfrm>
        </p:spPr>
        <p:txBody>
          <a:bodyPr vert="horz" lIns="91440" tIns="45720" rIns="91440" bIns="45720" rtlCol="0" anchor="ctr">
            <a:normAutofit/>
          </a:bodyPr>
          <a:lstStyle>
            <a:lvl1pPr marL="0" indent="0">
              <a:buNone/>
              <a:defRPr lang="en-US" b="1" dirty="0"/>
            </a:lvl1pPr>
            <a:lvl2pPr marL="228600" indent="0">
              <a:buNone/>
              <a:defRPr lang="en-US" b="1" dirty="0"/>
            </a:lvl2pPr>
            <a:lvl3pPr marL="457200" indent="0">
              <a:buNone/>
              <a:defRPr lang="en-US" b="1" dirty="0"/>
            </a:lvl3pPr>
            <a:lvl4pPr marL="685800" indent="0">
              <a:buNone/>
              <a:defRPr lang="en-US" b="1" dirty="0"/>
            </a:lvl4pPr>
            <a:lvl5pPr marL="914400" indent="0">
              <a:buNone/>
              <a:defRPr lang="en-US" b="1"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6364239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438912"/>
            <a:ext cx="9619488" cy="4526280"/>
          </a:xfrm>
        </p:spPr>
        <p:txBody>
          <a:bodyPr anchor="ctr">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B7E0D0A5-9A76-413F-B8E0-5A45841D7E46}" type="datetime1">
              <a:rPr lang="en-US" smtClean="0"/>
              <a:t>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3054790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1179576"/>
            <a:ext cx="9317736" cy="3785616"/>
          </a:xfrm>
        </p:spPr>
        <p:txBody>
          <a:bodyPr anchor="b">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ctr">
            <a:normAutofit/>
          </a:bodyPr>
          <a:lstStyle>
            <a:lvl1pPr marL="0" indent="0" algn="l">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D0AF003-CBE1-47D7-BB91-14D8E3A57039}" type="datetime1">
              <a:rPr lang="en-US" smtClean="0"/>
              <a:t>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5518832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430213" y="2020825"/>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381750" y="2020824"/>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8FEEC48-96C8-40C8-BC32-68BFC261013A}" type="datetime1">
              <a:rPr lang="en-US" smtClean="0"/>
              <a:t>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2686118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430213" y="2020888"/>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7079F91-8FDB-4AB3-84FB-6B8E68AF702B}" type="datetime1">
              <a:rPr lang="en-US" smtClean="0"/>
              <a:t>1/9/2026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2186262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0061D436-D43A-4662-BADB-33E2F793B997}" type="datetime1">
              <a:rPr lang="en-US" smtClean="0"/>
              <a:t>1/9/2026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1883512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1DC9DBE-31FF-4D71-B719-92EBAC3193CE}" type="datetime1">
              <a:rPr lang="en-US" smtClean="0"/>
              <a:t>1/9/2026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707266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62F576B-5432-44C5-AE72-B8C78722FE99}" type="datetime1">
              <a:rPr lang="en-US" smtClean="0"/>
              <a:t>1/9/2026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5751227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p:nvPr>
        </p:nvSpPr>
        <p:spPr>
          <a:xfrm>
            <a:off x="5063319" y="342901"/>
            <a:ext cx="6785782"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a:blip r:embed="rId2"/>
            <a:stretch>
              <a:fillRect/>
            </a:stretch>
          </a:blipFill>
        </p:spPr>
        <p:txBody>
          <a:bodyPr wrap="square">
            <a:no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4366CE1-0051-42BD-BBD3-CB4EC65FC51D}" type="datetime1">
              <a:rPr lang="en-US" smtClean="0"/>
              <a:t>1/9/2026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747822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Autofit/>
          </a:bodyPr>
          <a:lstStyle>
            <a:lvl1pPr>
              <a:defRPr sz="8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D404B75-5BA7-423E-A6AE-B3781CB72AA9}" type="datetime1">
              <a:rPr lang="en-US" smtClean="0"/>
              <a:t>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576034997"/>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FC1F7B-2472-4057-932A-A13696216B5F}" type="datetime1">
              <a:rPr lang="en-US" smtClean="0"/>
              <a:t>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0563656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519672"/>
            <a:ext cx="2843784" cy="338328"/>
          </a:xfrm>
          <a:prstGeom prst="rect">
            <a:avLst/>
          </a:prstGeom>
        </p:spPr>
        <p:txBody>
          <a:bodyPr vert="horz" lIns="91440" tIns="45720" rIns="91440" bIns="45720" rtlCol="0" anchor="ctr"/>
          <a:lstStyle>
            <a:lvl1pPr algn="l">
              <a:defRPr sz="800">
                <a:solidFill>
                  <a:schemeClr val="tx1"/>
                </a:solidFill>
              </a:defRPr>
            </a:lvl1pPr>
          </a:lstStyle>
          <a:p>
            <a:fld id="{8A7B9ABC-2BDA-432C-8D53-84813DB6E36F}" type="datetime1">
              <a:rPr lang="en-US" smtClean="0"/>
              <a:t>1/9/2026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60536" y="6519672"/>
            <a:ext cx="2642616" cy="338328"/>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75720" y="6519672"/>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696247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18/10/relationships/comments" Target="../comments/modernComment_A01_2485A750.xm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microsoft.com/office/2018/10/relationships/comments" Target="../comments/modernComment_A02_19BD5AF9.xml"/><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image" Target="../media/image12.jpg"/><Relationship Id="rId2" Type="http://schemas.microsoft.com/office/2018/10/relationships/comments" Target="../comments/modernComment_A18_6BBF6486.xml"/><Relationship Id="rId1" Type="http://schemas.openxmlformats.org/officeDocument/2006/relationships/slideLayout" Target="../slideLayouts/slideLayout10.xml"/><Relationship Id="rId4" Type="http://schemas.openxmlformats.org/officeDocument/2006/relationships/image" Target="../media/image13.jpg"/></Relationships>
</file>

<file path=ppt/slides/_rels/slide4.xml.rels><?xml version="1.0" encoding="UTF-8" standalone="yes"?>
<Relationships xmlns="http://schemas.openxmlformats.org/package/2006/relationships"><Relationship Id="rId3" Type="http://schemas.microsoft.com/office/2018/10/relationships/comments" Target="../comments/modernComment_A05_1024199D.xml"/><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14.jpg"/></Relationships>
</file>

<file path=ppt/slides/_rels/slide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6.jpg"/><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microsoft.com/office/2018/10/relationships/comments" Target="../comments/modernComment_A1B_4902CC0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microsoft.com/office/2018/10/relationships/comments" Target="../comments/modernComment_A06_43FD6611.xml"/><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jpg"/><Relationship Id="rId7" Type="http://schemas.openxmlformats.org/officeDocument/2006/relationships/diagramColors" Target="../diagrams/colors3.xml"/><Relationship Id="rId2" Type="http://schemas.microsoft.com/office/2018/10/relationships/comments" Target="../comments/modernComment_A1F_4429BF75.xml"/><Relationship Id="rId1" Type="http://schemas.openxmlformats.org/officeDocument/2006/relationships/slideLayout" Target="../slideLayouts/slideLayout1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2.jpg"/><Relationship Id="rId7" Type="http://schemas.openxmlformats.org/officeDocument/2006/relationships/diagramColors" Target="../diagrams/colors4.xml"/><Relationship Id="rId2" Type="http://schemas.microsoft.com/office/2018/10/relationships/comments" Target="../comments/modernComment_A20_4AF54641.xml"/><Relationship Id="rId1" Type="http://schemas.openxmlformats.org/officeDocument/2006/relationships/slideLayout" Target="../slideLayouts/slideLayout1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microsoft.com/office/2018/10/relationships/comments" Target="../comments/modernComment_A21_9D8B376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microsoft.com/office/2018/10/relationships/comments" Target="../comments/modernComment_A22_C28FD46A.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1.jpg"/><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08/JCP-06-2024-0049.(Accessed" TargetMode="External"/><Relationship Id="rId13" Type="http://schemas.openxmlformats.org/officeDocument/2006/relationships/hyperlink" Target="https://doi.org/10.1093/oso/9780197639986.001.0001" TargetMode="External"/><Relationship Id="rId3" Type="http://schemas.openxmlformats.org/officeDocument/2006/relationships/hyperlink" Target="https://doi.org/10.1080/15614263.2020.1759059.(Accessed" TargetMode="External"/><Relationship Id="rId7" Type="http://schemas.openxmlformats.org/officeDocument/2006/relationships/hyperlink" Target="https://www.cps.gov.uk/cps/news/rise-coercive-control-charges-marks-decade-progress" TargetMode="External"/><Relationship Id="rId12" Type="http://schemas.openxmlformats.org/officeDocument/2006/relationships/hyperlink" Target="https://www.npcc.police.uk/our-work/violence-against-women-and-girls/" TargetMode="External"/><Relationship Id="rId2" Type="http://schemas.openxmlformats.org/officeDocument/2006/relationships/hyperlink" Target="https://doi.org/10.1177/17488958251355378.(Accessed" TargetMode="External"/><Relationship Id="rId1" Type="http://schemas.openxmlformats.org/officeDocument/2006/relationships/slideLayout" Target="../slideLayouts/slideLayout12.xml"/><Relationship Id="rId6" Type="http://schemas.openxmlformats.org/officeDocument/2006/relationships/hyperlink" Target="https://www.cps.gov.uk/prosecution-guidance/controlling-or-coercive-behaviour-intimate-or-family-relationship.(Accessed" TargetMode="External"/><Relationship Id="rId11" Type="http://schemas.openxmlformats.org/officeDocument/2006/relationships/hyperlink" Target="https://doi.org/10.1177/08862605251320998" TargetMode="External"/><Relationship Id="rId5" Type="http://schemas.openxmlformats.org/officeDocument/2006/relationships/hyperlink" Target="https://www.college.police.uk/article/Angiolini-inquiry-report-published" TargetMode="External"/><Relationship Id="rId10" Type="http://schemas.openxmlformats.org/officeDocument/2006/relationships/hyperlink" Target="https://www.gov.uk/government/news/new-vawg-strategy-will-leave-offenders-with-nowhere-to-hide" TargetMode="External"/><Relationship Id="rId4" Type="http://schemas.openxmlformats.org/officeDocument/2006/relationships/hyperlink" Target="https://www.college.police.uk/app/major-investigation-and-public-protection/managing-sexual-offenders-and-violent-offenders/multi-agency-public-protection-arrangements-mappa" TargetMode="External"/><Relationship Id="rId9" Type="http://schemas.openxmlformats.org/officeDocument/2006/relationships/hyperlink" Target="https://www.gov.uk/government/publications/controlling-or-coercive-behaviour-statutory-guidance-framework/controlling-or-coercive-behaviour-statutory-guidance-framework-accessible#executive-summary" TargetMode="External"/><Relationship Id="rId14" Type="http://schemas.openxmlformats.org/officeDocument/2006/relationships/hyperlink" Target="https://doi.org/10.1080/10439463.2024.2400263.(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extLst>
              <a:ext uri="{BEBA8EAE-BF5A-486C-A8C5-ECC9F3942E4B}">
                <a14:imgProps xmlns:a14="http://schemas.microsoft.com/office/drawing/2010/main">
                  <a14:imgLayer r:embed="rId5">
                    <a14:imgEffect>
                      <a14:sharpenSoften amount="-40000"/>
                    </a14:imgEffect>
                    <a14:imgEffect>
                      <a14:brightnessContrast bright="-32000"/>
                    </a14:imgEffect>
                  </a14:imgLayer>
                </a14:imgProps>
              </a:ext>
            </a:extLst>
          </a:blip>
          <a:srcRect/>
          <a:stretch>
            <a:fillRect l="-2000" r="-2000"/>
          </a:stretch>
        </a:blip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5494CC4F-7ECB-3EDF-B01D-01CB7FC50DB4}"/>
              </a:ext>
            </a:extLst>
          </p:cNvPr>
          <p:cNvSpPr>
            <a:spLocks noGrp="1"/>
          </p:cNvSpPr>
          <p:nvPr>
            <p:ph type="ctrTitle"/>
          </p:nvPr>
        </p:nvSpPr>
        <p:spPr>
          <a:xfrm>
            <a:off x="117987" y="603249"/>
            <a:ext cx="7118555" cy="3064183"/>
          </a:xfrm>
        </p:spPr>
        <p:txBody>
          <a:bodyPr>
            <a:normAutofit fontScale="90000"/>
          </a:bodyPr>
          <a:lstStyle/>
          <a:p>
            <a:br>
              <a:rPr lang="en-GB" sz="2000" noProof="0" dirty="0"/>
            </a:br>
            <a:br>
              <a:rPr lang="en-GB" sz="2000" noProof="0" dirty="0"/>
            </a:br>
            <a:br>
              <a:rPr lang="en-GB" sz="2000" noProof="0" dirty="0"/>
            </a:br>
            <a:br>
              <a:rPr lang="en-GB" sz="2000" noProof="0" dirty="0"/>
            </a:br>
            <a:br>
              <a:rPr lang="en-GB" sz="2000" noProof="0" dirty="0"/>
            </a:br>
            <a:r>
              <a:rPr lang="en-GB" sz="2000" noProof="0" dirty="0"/>
              <a:t>Title:</a:t>
            </a:r>
            <a:br>
              <a:rPr lang="en-GB" sz="2000" noProof="0" dirty="0"/>
            </a:br>
            <a:br>
              <a:rPr lang="en-GB" sz="2000" noProof="0" dirty="0"/>
            </a:br>
            <a:r>
              <a:rPr lang="en-GB" sz="2000" noProof="0" dirty="0"/>
              <a:t>How effective is the UK policing response to violence against women and girls ,and what systemic reforms are needed to ensure consistent protection , justice , and prevention across all communities ?</a:t>
            </a:r>
          </a:p>
        </p:txBody>
      </p:sp>
      <p:sp>
        <p:nvSpPr>
          <p:cNvPr id="3" name="Podtytuł 2">
            <a:extLst>
              <a:ext uri="{FF2B5EF4-FFF2-40B4-BE49-F238E27FC236}">
                <a16:creationId xmlns:a16="http://schemas.microsoft.com/office/drawing/2014/main" id="{95A91E2A-7D12-63E5-8A66-47E05AB683AD}"/>
              </a:ext>
            </a:extLst>
          </p:cNvPr>
          <p:cNvSpPr>
            <a:spLocks noGrp="1"/>
          </p:cNvSpPr>
          <p:nvPr>
            <p:ph type="subTitle" idx="1"/>
          </p:nvPr>
        </p:nvSpPr>
        <p:spPr>
          <a:xfrm>
            <a:off x="344129" y="3293806"/>
            <a:ext cx="5516921" cy="2960944"/>
          </a:xfrm>
        </p:spPr>
        <p:txBody>
          <a:bodyPr/>
          <a:lstStyle/>
          <a:p>
            <a:r>
              <a:rPr lang="en-GB" b="1" noProof="0" dirty="0"/>
              <a:t>Student name</a:t>
            </a:r>
            <a:r>
              <a:rPr lang="en-GB" noProof="0" dirty="0"/>
              <a:t>: Natalia Konciak</a:t>
            </a:r>
          </a:p>
          <a:p>
            <a:r>
              <a:rPr lang="en-GB" b="1" noProof="0" dirty="0"/>
              <a:t>Student number</a:t>
            </a:r>
            <a:r>
              <a:rPr lang="en-GB" noProof="0" dirty="0"/>
              <a:t>: 2238990</a:t>
            </a:r>
          </a:p>
          <a:p>
            <a:r>
              <a:rPr lang="en-GB" b="1" noProof="0" dirty="0"/>
              <a:t>Module</a:t>
            </a:r>
            <a:r>
              <a:rPr lang="en-GB" noProof="0" dirty="0"/>
              <a:t>: Public Protection and Counter Terrorism</a:t>
            </a:r>
          </a:p>
          <a:p>
            <a:r>
              <a:rPr lang="en-GB" noProof="0" dirty="0"/>
              <a:t>BMPL6018</a:t>
            </a:r>
          </a:p>
          <a:p>
            <a:endParaRPr lang="en-GB" noProof="0" dirty="0"/>
          </a:p>
        </p:txBody>
      </p:sp>
      <p:sp>
        <p:nvSpPr>
          <p:cNvPr id="4" name="pole tekstowe 3">
            <a:extLst>
              <a:ext uri="{FF2B5EF4-FFF2-40B4-BE49-F238E27FC236}">
                <a16:creationId xmlns:a16="http://schemas.microsoft.com/office/drawing/2014/main" id="{542DAEDC-7317-E5A7-63B0-BBDE285E41A6}"/>
              </a:ext>
            </a:extLst>
          </p:cNvPr>
          <p:cNvSpPr txBox="1"/>
          <p:nvPr/>
        </p:nvSpPr>
        <p:spPr>
          <a:xfrm>
            <a:off x="4001729" y="0"/>
            <a:ext cx="5633884" cy="1569660"/>
          </a:xfrm>
          <a:prstGeom prst="rect">
            <a:avLst/>
          </a:prstGeom>
          <a:noFill/>
        </p:spPr>
        <p:txBody>
          <a:bodyPr wrap="square" rtlCol="0">
            <a:spAutoFit/>
          </a:bodyPr>
          <a:lstStyle/>
          <a:p>
            <a:r>
              <a:rPr lang="en-GB" sz="9600" noProof="0" dirty="0">
                <a:solidFill>
                  <a:srgbClr val="FF0000"/>
                </a:solidFill>
              </a:rPr>
              <a:t>VAWG</a:t>
            </a:r>
          </a:p>
        </p:txBody>
      </p:sp>
    </p:spTree>
    <p:extLst>
      <p:ext uri="{BB962C8B-B14F-4D97-AF65-F5344CB8AC3E}">
        <p14:creationId xmlns:p14="http://schemas.microsoft.com/office/powerpoint/2010/main" val="612738896"/>
      </p:ext>
    </p:extLst>
  </p:cSld>
  <p:clrMapOvr>
    <a:masterClrMapping/>
  </p:clrMapOvr>
  <p:extLst>
    <p:ext uri="{6950BFC3-D8DA-4A85-94F7-54DA5524770B}">
      <p188:commentRel xmlns:p188="http://schemas.microsoft.com/office/powerpoint/2018/8/main" r:id="rId3"/>
    </p:ext>
  </p:extLs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l="-2000" r="-2000"/>
          </a:stretch>
        </a:blip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3CACA894-B93F-5B3F-F24E-3D1B04FFA190}"/>
              </a:ext>
            </a:extLst>
          </p:cNvPr>
          <p:cNvSpPr>
            <a:spLocks noGrp="1"/>
          </p:cNvSpPr>
          <p:nvPr>
            <p:ph type="title"/>
          </p:nvPr>
        </p:nvSpPr>
        <p:spPr>
          <a:xfrm>
            <a:off x="429768" y="411480"/>
            <a:ext cx="11045952" cy="1828800"/>
          </a:xfrm>
        </p:spPr>
        <p:txBody>
          <a:bodyPr/>
          <a:lstStyle/>
          <a:p>
            <a:r>
              <a:rPr lang="en-GB" noProof="0" dirty="0">
                <a:solidFill>
                  <a:schemeClr val="bg1"/>
                </a:solidFill>
              </a:rPr>
              <a:t>Content:</a:t>
            </a:r>
          </a:p>
        </p:txBody>
      </p:sp>
      <p:sp>
        <p:nvSpPr>
          <p:cNvPr id="3" name="Symbol zastępczy zawartości 2">
            <a:extLst>
              <a:ext uri="{FF2B5EF4-FFF2-40B4-BE49-F238E27FC236}">
                <a16:creationId xmlns:a16="http://schemas.microsoft.com/office/drawing/2014/main" id="{A899BF59-5427-24CB-0CCD-07B5AE2ED5A9}"/>
              </a:ext>
            </a:extLst>
          </p:cNvPr>
          <p:cNvSpPr>
            <a:spLocks noGrp="1"/>
          </p:cNvSpPr>
          <p:nvPr>
            <p:ph sz="quarter" idx="13"/>
            <p:extLst>
              <p:ext uri="{E7BDC344-281C-4309-B0C6-D0EE65EED2A8}">
                <p202:designPr xmlns:p202="http://schemas.microsoft.com/office/powerpoint/2020/02/main">
                  <p202:designTagLst>
                    <p202:designTag name="ARCH:1:CLS" val="BulletedText"/>
                  </p202:designTagLst>
                </p202:designPr>
              </p:ext>
            </p:extLst>
          </p:nvPr>
        </p:nvSpPr>
        <p:spPr>
          <a:xfrm>
            <a:off x="430213" y="2137389"/>
            <a:ext cx="5203825" cy="3859213"/>
          </a:xfrm>
        </p:spPr>
        <p:txBody>
          <a:bodyPr>
            <a:normAutofit/>
          </a:bodyPr>
          <a:lstStyle/>
          <a:p>
            <a:r>
              <a:rPr lang="en-GB" noProof="0" dirty="0">
                <a:solidFill>
                  <a:schemeClr val="bg1"/>
                </a:solidFill>
              </a:rPr>
              <a:t>National Emergency</a:t>
            </a:r>
          </a:p>
          <a:p>
            <a:r>
              <a:rPr lang="en-GB" noProof="0" dirty="0">
                <a:solidFill>
                  <a:schemeClr val="bg1"/>
                </a:solidFill>
              </a:rPr>
              <a:t>Coercive controlling</a:t>
            </a:r>
          </a:p>
          <a:p>
            <a:r>
              <a:rPr lang="en-GB" noProof="0" dirty="0">
                <a:solidFill>
                  <a:schemeClr val="bg1"/>
                </a:solidFill>
              </a:rPr>
              <a:t>Examples of the coercive behaviour</a:t>
            </a:r>
          </a:p>
          <a:p>
            <a:r>
              <a:rPr lang="en-GB" noProof="0" dirty="0">
                <a:solidFill>
                  <a:schemeClr val="bg1"/>
                </a:solidFill>
              </a:rPr>
              <a:t>Current Policing Responses</a:t>
            </a:r>
          </a:p>
          <a:p>
            <a:r>
              <a:rPr lang="en-GB" noProof="0" dirty="0">
                <a:solidFill>
                  <a:schemeClr val="bg1"/>
                </a:solidFill>
              </a:rPr>
              <a:t>Effectiveness &amp;Weaknesses of Policing Responses</a:t>
            </a:r>
          </a:p>
          <a:p>
            <a:r>
              <a:rPr lang="en-GB" noProof="0" dirty="0">
                <a:solidFill>
                  <a:schemeClr val="bg1"/>
                </a:solidFill>
              </a:rPr>
              <a:t>Systemic Reforms needed</a:t>
            </a:r>
          </a:p>
          <a:p>
            <a:r>
              <a:rPr lang="en-GB" noProof="0" dirty="0">
                <a:solidFill>
                  <a:schemeClr val="bg1"/>
                </a:solidFill>
              </a:rPr>
              <a:t>Conclusion</a:t>
            </a:r>
          </a:p>
          <a:p>
            <a:endParaRPr lang="en-GB" noProof="0" dirty="0">
              <a:solidFill>
                <a:schemeClr val="bg1"/>
              </a:solidFill>
            </a:endParaRPr>
          </a:p>
          <a:p>
            <a:endParaRPr lang="en-GB" noProof="0" dirty="0">
              <a:solidFill>
                <a:schemeClr val="bg1"/>
              </a:solidFill>
            </a:endParaRPr>
          </a:p>
          <a:p>
            <a:endParaRPr lang="en-GB" noProof="0" dirty="0">
              <a:solidFill>
                <a:schemeClr val="bg1"/>
              </a:solidFill>
            </a:endParaRPr>
          </a:p>
          <a:p>
            <a:pPr marL="0" indent="0">
              <a:buNone/>
            </a:pPr>
            <a:endParaRPr lang="en-GB" noProof="0" dirty="0">
              <a:solidFill>
                <a:schemeClr val="bg1"/>
              </a:solidFill>
            </a:endParaRPr>
          </a:p>
        </p:txBody>
      </p:sp>
    </p:spTree>
    <p:extLst>
      <p:ext uri="{BB962C8B-B14F-4D97-AF65-F5344CB8AC3E}">
        <p14:creationId xmlns:p14="http://schemas.microsoft.com/office/powerpoint/2010/main" val="431839993"/>
      </p:ext>
    </p:extLst>
  </p:cSld>
  <p:clrMapOvr>
    <a:masterClrMapping/>
  </p:clrMapOvr>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000" b="-2000"/>
          </a:stretch>
        </a:blip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8E39F188-F511-1E6E-A360-228369D5E0FC}"/>
              </a:ext>
            </a:extLst>
          </p:cNvPr>
          <p:cNvSpPr>
            <a:spLocks noGrp="1"/>
          </p:cNvSpPr>
          <p:nvPr>
            <p:ph type="title"/>
          </p:nvPr>
        </p:nvSpPr>
        <p:spPr/>
        <p:txBody>
          <a:bodyPr/>
          <a:lstStyle/>
          <a:p>
            <a:r>
              <a:rPr lang="en-GB" noProof="0" dirty="0"/>
              <a:t>‘</a:t>
            </a:r>
            <a:r>
              <a:rPr lang="en-GB" noProof="0" dirty="0">
                <a:solidFill>
                  <a:srgbClr val="FF0000"/>
                </a:solidFill>
              </a:rPr>
              <a:t>National Emergency</a:t>
            </a:r>
            <a:r>
              <a:rPr lang="en-GB" noProof="0" dirty="0"/>
              <a:t>’</a:t>
            </a:r>
          </a:p>
        </p:txBody>
      </p:sp>
      <p:sp>
        <p:nvSpPr>
          <p:cNvPr id="3" name="Symbol zastępczy zawartości 2">
            <a:extLst>
              <a:ext uri="{FF2B5EF4-FFF2-40B4-BE49-F238E27FC236}">
                <a16:creationId xmlns:a16="http://schemas.microsoft.com/office/drawing/2014/main" id="{FB4CA2FB-205B-713A-60AE-D49FAF0CE5D7}"/>
              </a:ext>
            </a:extLst>
          </p:cNvPr>
          <p:cNvSpPr>
            <a:spLocks noGrp="1"/>
          </p:cNvSpPr>
          <p:nvPr>
            <p:ph sz="quarter" idx="13"/>
          </p:nvPr>
        </p:nvSpPr>
        <p:spPr>
          <a:xfrm>
            <a:off x="0" y="1863396"/>
            <a:ext cx="5440322" cy="4378378"/>
          </a:xfrm>
        </p:spPr>
        <p:txBody>
          <a:bodyPr>
            <a:normAutofit fontScale="62500" lnSpcReduction="20000"/>
          </a:bodyPr>
          <a:lstStyle/>
          <a:p>
            <a:pPr marL="0" indent="0">
              <a:buNone/>
            </a:pPr>
            <a:r>
              <a:rPr lang="en-GB" sz="2600" b="1" noProof="0" dirty="0"/>
              <a:t>Men abuse two million women annually. This situation is so serious that it was recently called a "</a:t>
            </a:r>
            <a:r>
              <a:rPr lang="en-GB" sz="2600" b="1" noProof="0" dirty="0">
                <a:solidFill>
                  <a:srgbClr val="FF0000"/>
                </a:solidFill>
              </a:rPr>
              <a:t>national emergency</a:t>
            </a:r>
            <a:r>
              <a:rPr lang="en-GB" sz="2200" b="1" noProof="0" dirty="0"/>
              <a:t>"</a:t>
            </a:r>
            <a:r>
              <a:rPr lang="en-GB" noProof="0" dirty="0"/>
              <a:t>.</a:t>
            </a:r>
          </a:p>
          <a:p>
            <a:endParaRPr lang="en-GB" b="0" i="0" noProof="0" dirty="0">
              <a:solidFill>
                <a:srgbClr val="121212"/>
              </a:solidFill>
              <a:effectLst/>
              <a:latin typeface="GuardianTextEgyptian"/>
            </a:endParaRPr>
          </a:p>
          <a:p>
            <a:pPr marL="0" indent="0" fontAlgn="base">
              <a:buNone/>
            </a:pPr>
            <a:r>
              <a:rPr lang="en-GB" noProof="0" dirty="0"/>
              <a:t>-100 out of the 590 murders in England and Wales from March 2022 to March 2023 were linked to domestic violence.</a:t>
            </a:r>
            <a:br>
              <a:rPr lang="en-GB" noProof="0" dirty="0"/>
            </a:br>
            <a:br>
              <a:rPr lang="en-GB" noProof="0" dirty="0"/>
            </a:br>
            <a:r>
              <a:rPr lang="en-GB" noProof="0" dirty="0"/>
              <a:t>- VAWG accounts for 20% of all crimes reported to the police, which totals more than 1 million crimes a year. These include sexual assault, stalking, harassment, domestic violence, and controlling and coercive behaviour. The report says that the real figure is probably twice as large.</a:t>
            </a:r>
            <a:br>
              <a:rPr lang="en-GB" noProof="0" dirty="0"/>
            </a:br>
            <a:br>
              <a:rPr lang="en-GB" noProof="0" dirty="0"/>
            </a:br>
            <a:r>
              <a:rPr lang="en-GB" noProof="0" dirty="0"/>
              <a:t>- There were 37% more recorded cases of VAWG from 2018 to 2023, and today there are 3,000 crimes a day.</a:t>
            </a:r>
            <a:br>
              <a:rPr lang="en-GB" noProof="0" dirty="0"/>
            </a:br>
            <a:br>
              <a:rPr lang="en-GB" noProof="0" dirty="0"/>
            </a:br>
            <a:r>
              <a:rPr lang="en-GB" noProof="0" dirty="0"/>
              <a:t>- Perpetrators become younger, which makes it less likely that violence against women will go down a lot over time.</a:t>
            </a:r>
            <a:br>
              <a:rPr lang="en-GB" noProof="0" dirty="0"/>
            </a:br>
            <a:br>
              <a:rPr lang="en-GB" noProof="0" dirty="0"/>
            </a:br>
            <a:r>
              <a:rPr lang="en-GB" noProof="0" dirty="0"/>
              <a:t>Child sexual abuse and exploitation rose from 2013 to 2022 by more than 400%. Crimes caused by young people made up 55.6% of the total. The average age of the victims is 13, and the average age of the suspects is 15.</a:t>
            </a:r>
          </a:p>
          <a:p>
            <a:pPr marL="0" indent="0" algn="l" fontAlgn="base">
              <a:buNone/>
            </a:pPr>
            <a:endParaRPr lang="en-GB" b="0" i="0" noProof="0" dirty="0">
              <a:solidFill>
                <a:srgbClr val="121212"/>
              </a:solidFill>
              <a:effectLst/>
              <a:latin typeface="GuardianTextEgyptian"/>
            </a:endParaRPr>
          </a:p>
          <a:p>
            <a:endParaRPr lang="en-GB" noProof="0" dirty="0"/>
          </a:p>
        </p:txBody>
      </p:sp>
      <p:pic>
        <p:nvPicPr>
          <p:cNvPr id="12" name="Obraz 11" descr="Obraz zawierający tekst, logo, Czcionka, Grafika&#10;&#10;Zawartość wygenerowana przez AI może być niepoprawna.">
            <a:extLst>
              <a:ext uri="{FF2B5EF4-FFF2-40B4-BE49-F238E27FC236}">
                <a16:creationId xmlns:a16="http://schemas.microsoft.com/office/drawing/2014/main" id="{48ED7D91-53F2-4749-5A45-2B7C50A50D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18323" y="2479622"/>
            <a:ext cx="2885460" cy="2847157"/>
          </a:xfrm>
          <a:prstGeom prst="rect">
            <a:avLst/>
          </a:prstGeom>
        </p:spPr>
      </p:pic>
      <p:sp>
        <p:nvSpPr>
          <p:cNvPr id="13" name="pole tekstowe 12">
            <a:extLst>
              <a:ext uri="{FF2B5EF4-FFF2-40B4-BE49-F238E27FC236}">
                <a16:creationId xmlns:a16="http://schemas.microsoft.com/office/drawing/2014/main" id="{8D70B2EE-433E-E3E3-7E5A-F88B7F1BE761}"/>
              </a:ext>
            </a:extLst>
          </p:cNvPr>
          <p:cNvSpPr txBox="1"/>
          <p:nvPr/>
        </p:nvSpPr>
        <p:spPr>
          <a:xfrm>
            <a:off x="78658" y="6446520"/>
            <a:ext cx="2384015" cy="369332"/>
          </a:xfrm>
          <a:prstGeom prst="rect">
            <a:avLst/>
          </a:prstGeom>
          <a:noFill/>
        </p:spPr>
        <p:txBody>
          <a:bodyPr wrap="square" rtlCol="0">
            <a:spAutoFit/>
          </a:bodyPr>
          <a:lstStyle/>
          <a:p>
            <a:r>
              <a:rPr lang="en-GB" noProof="0" dirty="0"/>
              <a:t>(NPCC,2024)</a:t>
            </a:r>
          </a:p>
        </p:txBody>
      </p:sp>
    </p:spTree>
    <p:extLst>
      <p:ext uri="{BB962C8B-B14F-4D97-AF65-F5344CB8AC3E}">
        <p14:creationId xmlns:p14="http://schemas.microsoft.com/office/powerpoint/2010/main" val="1807705222"/>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t="-9000" b="-9000"/>
          </a:stretch>
        </a:blipFill>
        <a:effectLst/>
      </p:bgPr>
    </p:bg>
    <p:spTree>
      <p:nvGrpSpPr>
        <p:cNvPr id="1" name=""/>
        <p:cNvGrpSpPr/>
        <p:nvPr/>
      </p:nvGrpSpPr>
      <p:grpSpPr>
        <a:xfrm>
          <a:off x="0" y="0"/>
          <a:ext cx="0" cy="0"/>
          <a:chOff x="0" y="0"/>
          <a:chExt cx="0" cy="0"/>
        </a:xfrm>
      </p:grpSpPr>
      <p:sp>
        <p:nvSpPr>
          <p:cNvPr id="6" name="Symbol zastępczy zawartości 5">
            <a:extLst>
              <a:ext uri="{FF2B5EF4-FFF2-40B4-BE49-F238E27FC236}">
                <a16:creationId xmlns:a16="http://schemas.microsoft.com/office/drawing/2014/main" id="{1D3B1A89-29A7-0AF0-82C3-B53B7070B2DD}"/>
              </a:ext>
            </a:extLst>
          </p:cNvPr>
          <p:cNvSpPr>
            <a:spLocks noGrp="1"/>
          </p:cNvSpPr>
          <p:nvPr>
            <p:ph idx="1"/>
          </p:nvPr>
        </p:nvSpPr>
        <p:spPr/>
        <p:txBody>
          <a:bodyPr/>
          <a:lstStyle/>
          <a:p>
            <a:endParaRPr lang="en-GB" noProof="0" dirty="0"/>
          </a:p>
        </p:txBody>
      </p:sp>
      <p:sp>
        <p:nvSpPr>
          <p:cNvPr id="7" name="pole tekstowe 6">
            <a:extLst>
              <a:ext uri="{FF2B5EF4-FFF2-40B4-BE49-F238E27FC236}">
                <a16:creationId xmlns:a16="http://schemas.microsoft.com/office/drawing/2014/main" id="{CCA4726D-AD0D-CD6C-B96F-872C02872E7C}"/>
              </a:ext>
            </a:extLst>
          </p:cNvPr>
          <p:cNvSpPr txBox="1"/>
          <p:nvPr/>
        </p:nvSpPr>
        <p:spPr>
          <a:xfrm>
            <a:off x="8080513" y="1133061"/>
            <a:ext cx="3876261" cy="5355312"/>
          </a:xfrm>
          <a:prstGeom prst="rect">
            <a:avLst/>
          </a:prstGeom>
          <a:noFill/>
        </p:spPr>
        <p:txBody>
          <a:bodyPr wrap="square" rtlCol="0">
            <a:spAutoFit/>
          </a:bodyPr>
          <a:lstStyle/>
          <a:p>
            <a:pPr fontAlgn="base"/>
            <a:br>
              <a:rPr lang="en-GB" noProof="0" dirty="0">
                <a:solidFill>
                  <a:schemeClr val="bg1"/>
                </a:solidFill>
              </a:rPr>
            </a:br>
            <a:r>
              <a:rPr lang="en-GB" noProof="0" dirty="0">
                <a:solidFill>
                  <a:schemeClr val="bg1"/>
                </a:solidFill>
              </a:rPr>
              <a:t>Coercive control includes multiple techniques that enable an individual to obtain or maintain control over a partner, former partner, or family member.</a:t>
            </a:r>
          </a:p>
          <a:p>
            <a:pPr fontAlgn="base"/>
            <a:r>
              <a:rPr lang="en-GB" noProof="0" dirty="0">
                <a:solidFill>
                  <a:schemeClr val="bg1"/>
                </a:solidFill>
              </a:rPr>
              <a:t>According to the UK government, controlling behaviour is a series of actions aimed at controlling and dependent individuals through limiting their access to support systems, taking advantage of their abilities for one's own benefit, denying them opportunities for independence, resistance, escape, and controlling their day-to-day actions.</a:t>
            </a:r>
          </a:p>
          <a:p>
            <a:pPr fontAlgn="base"/>
            <a:r>
              <a:rPr lang="en-GB" noProof="0" dirty="0">
                <a:solidFill>
                  <a:schemeClr val="bg1"/>
                </a:solidFill>
              </a:rPr>
              <a:t>(Home Office,2023).</a:t>
            </a:r>
          </a:p>
          <a:p>
            <a:pPr fontAlgn="base"/>
            <a:endParaRPr lang="en-GB" noProof="0" dirty="0">
              <a:solidFill>
                <a:schemeClr val="bg1"/>
              </a:solidFill>
            </a:endParaRPr>
          </a:p>
        </p:txBody>
      </p:sp>
      <p:sp>
        <p:nvSpPr>
          <p:cNvPr id="8" name="pole tekstowe 7">
            <a:extLst>
              <a:ext uri="{FF2B5EF4-FFF2-40B4-BE49-F238E27FC236}">
                <a16:creationId xmlns:a16="http://schemas.microsoft.com/office/drawing/2014/main" id="{37204B71-8EFF-6E1E-C248-77F7B0182093}"/>
              </a:ext>
            </a:extLst>
          </p:cNvPr>
          <p:cNvSpPr txBox="1"/>
          <p:nvPr/>
        </p:nvSpPr>
        <p:spPr>
          <a:xfrm>
            <a:off x="3079474" y="129705"/>
            <a:ext cx="7068378" cy="646331"/>
          </a:xfrm>
          <a:prstGeom prst="rect">
            <a:avLst/>
          </a:prstGeom>
          <a:noFill/>
        </p:spPr>
        <p:txBody>
          <a:bodyPr wrap="square" rtlCol="0">
            <a:spAutoFit/>
          </a:bodyPr>
          <a:lstStyle/>
          <a:p>
            <a:pPr fontAlgn="base"/>
            <a:r>
              <a:rPr lang="en-GB" sz="3600" b="1" noProof="0" dirty="0">
                <a:solidFill>
                  <a:schemeClr val="bg1"/>
                </a:solidFill>
              </a:rPr>
              <a:t>What is coercive controlling? </a:t>
            </a:r>
          </a:p>
        </p:txBody>
      </p:sp>
    </p:spTree>
    <p:extLst>
      <p:ext uri="{BB962C8B-B14F-4D97-AF65-F5344CB8AC3E}">
        <p14:creationId xmlns:p14="http://schemas.microsoft.com/office/powerpoint/2010/main" val="270801309"/>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pole tekstowe 3">
            <a:extLst>
              <a:ext uri="{FF2B5EF4-FFF2-40B4-BE49-F238E27FC236}">
                <a16:creationId xmlns:a16="http://schemas.microsoft.com/office/drawing/2014/main" id="{5E1BA06F-E635-DC2A-AD06-81A36EBA5AE3}"/>
              </a:ext>
            </a:extLst>
          </p:cNvPr>
          <p:cNvSpPr txBox="1"/>
          <p:nvPr/>
        </p:nvSpPr>
        <p:spPr>
          <a:xfrm>
            <a:off x="2969342" y="3903406"/>
            <a:ext cx="8819536" cy="1815882"/>
          </a:xfrm>
          <a:prstGeom prst="rect">
            <a:avLst/>
          </a:prstGeom>
          <a:noFill/>
        </p:spPr>
        <p:txBody>
          <a:bodyPr wrap="square" rtlCol="0">
            <a:spAutoFit/>
          </a:bodyPr>
          <a:lstStyle/>
          <a:p>
            <a:r>
              <a:rPr lang="en-GB" noProof="0" dirty="0"/>
              <a:t>‘</a:t>
            </a:r>
            <a:r>
              <a:rPr lang="en-GB" sz="4000" b="1" noProof="0" dirty="0"/>
              <a:t>Violence wasn’t the worst part</a:t>
            </a:r>
            <a:r>
              <a:rPr lang="en-GB" noProof="0" dirty="0"/>
              <a:t>.</a:t>
            </a:r>
          </a:p>
          <a:p>
            <a:r>
              <a:rPr lang="en-GB" noProof="0" dirty="0"/>
              <a:t>The worst part was the loss of self; the fact that every inch of my life was being monitored, judged, and controlled by someone else, until I no longer knew who I was without my partner’s permission.’</a:t>
            </a:r>
          </a:p>
          <a:p>
            <a:r>
              <a:rPr lang="en-GB" noProof="0" dirty="0"/>
              <a:t>                                                                                                     (Stark,2024)</a:t>
            </a:r>
          </a:p>
        </p:txBody>
      </p:sp>
    </p:spTree>
    <p:extLst>
      <p:ext uri="{BB962C8B-B14F-4D97-AF65-F5344CB8AC3E}">
        <p14:creationId xmlns:p14="http://schemas.microsoft.com/office/powerpoint/2010/main" val="1516045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9000"/>
            <a:lum/>
          </a:blip>
          <a:srcRect/>
          <a:stretch>
            <a:fillRect t="-82000" b="-39000"/>
          </a:stretch>
        </a:blip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81A879DF-4BB8-F589-7472-9CD80F54DBC2}"/>
              </a:ext>
            </a:extLst>
          </p:cNvPr>
          <p:cNvSpPr>
            <a:spLocks noGrp="1"/>
          </p:cNvSpPr>
          <p:nvPr>
            <p:ph type="title"/>
          </p:nvPr>
        </p:nvSpPr>
        <p:spPr>
          <a:xfrm>
            <a:off x="137159" y="151598"/>
            <a:ext cx="9960570" cy="528186"/>
          </a:xfrm>
        </p:spPr>
        <p:txBody>
          <a:bodyPr>
            <a:noAutofit/>
          </a:bodyPr>
          <a:lstStyle/>
          <a:p>
            <a:r>
              <a:rPr lang="en-GB" sz="3200" b="1" noProof="0" dirty="0"/>
              <a:t>The coercive controlling behaviour include:</a:t>
            </a:r>
          </a:p>
        </p:txBody>
      </p:sp>
      <p:sp>
        <p:nvSpPr>
          <p:cNvPr id="3" name="Symbol zastępczy zawartości 2">
            <a:extLst>
              <a:ext uri="{FF2B5EF4-FFF2-40B4-BE49-F238E27FC236}">
                <a16:creationId xmlns:a16="http://schemas.microsoft.com/office/drawing/2014/main" id="{6C7361B2-8559-8A63-73B0-77ECE8346920}"/>
              </a:ext>
            </a:extLst>
          </p:cNvPr>
          <p:cNvSpPr>
            <a:spLocks noGrp="1"/>
          </p:cNvSpPr>
          <p:nvPr>
            <p:ph idx="1"/>
          </p:nvPr>
        </p:nvSpPr>
        <p:spPr>
          <a:xfrm>
            <a:off x="137159" y="776037"/>
            <a:ext cx="8230093" cy="5536274"/>
          </a:xfrm>
        </p:spPr>
        <p:txBody>
          <a:bodyPr>
            <a:normAutofit fontScale="77500" lnSpcReduction="20000"/>
          </a:bodyPr>
          <a:lstStyle/>
          <a:p>
            <a:pPr fontAlgn="base"/>
            <a:r>
              <a:rPr lang="en-GB" noProof="0" dirty="0"/>
              <a:t>Offending, lowering down, criticising the victim</a:t>
            </a:r>
          </a:p>
          <a:p>
            <a:pPr fontAlgn="base"/>
            <a:r>
              <a:rPr lang="en-GB" noProof="0" dirty="0"/>
              <a:t>Excessive control, expecting obedience ,and feeling like the victim owes them something</a:t>
            </a:r>
          </a:p>
          <a:p>
            <a:pPr fontAlgn="base"/>
            <a:r>
              <a:rPr lang="en-GB" noProof="0" dirty="0"/>
              <a:t>Excessive or pathological jealousy, control in regular activities</a:t>
            </a:r>
          </a:p>
          <a:p>
            <a:pPr fontAlgn="base"/>
            <a:r>
              <a:rPr lang="en-GB" noProof="0" dirty="0"/>
              <a:t>Controlling spending and limiting access to money and salary</a:t>
            </a:r>
          </a:p>
          <a:p>
            <a:pPr fontAlgn="base"/>
            <a:r>
              <a:rPr lang="en-GB" noProof="0" dirty="0"/>
              <a:t>Limiting freedom of movement-keeping home, taking away independence and freedom</a:t>
            </a:r>
          </a:p>
          <a:p>
            <a:pPr fontAlgn="base"/>
            <a:r>
              <a:rPr lang="en-GB" noProof="0" dirty="0"/>
              <a:t>Cutting off the victim from relatives and family</a:t>
            </a:r>
          </a:p>
          <a:p>
            <a:pPr fontAlgn="base"/>
            <a:r>
              <a:rPr lang="en-GB" noProof="0" dirty="0"/>
              <a:t>Threatening suicide/homicide/familicide</a:t>
            </a:r>
          </a:p>
          <a:p>
            <a:pPr fontAlgn="base"/>
            <a:r>
              <a:rPr lang="en-GB" noProof="0" dirty="0"/>
              <a:t>Using kids to get what they want</a:t>
            </a:r>
          </a:p>
          <a:p>
            <a:pPr fontAlgn="base"/>
            <a:r>
              <a:rPr lang="en-GB" noProof="0" dirty="0"/>
              <a:t>Threatening to hurt pets</a:t>
            </a:r>
          </a:p>
          <a:p>
            <a:pPr fontAlgn="base"/>
            <a:r>
              <a:rPr lang="en-GB" noProof="0" dirty="0"/>
              <a:t>Threatening to damage property</a:t>
            </a:r>
          </a:p>
          <a:p>
            <a:pPr fontAlgn="base"/>
            <a:r>
              <a:rPr lang="en-GB" noProof="0" dirty="0"/>
              <a:t>Threatening to reveal private or sensitive information</a:t>
            </a:r>
          </a:p>
          <a:p>
            <a:pPr fontAlgn="base"/>
            <a:r>
              <a:rPr lang="en-GB" noProof="0" dirty="0"/>
              <a:t>Threatening to deport victim, burning their immigration papers, etc.</a:t>
            </a:r>
          </a:p>
          <a:p>
            <a:pPr fontAlgn="base"/>
            <a:r>
              <a:rPr lang="en-GB" noProof="0" dirty="0"/>
              <a:t>Making false claim to family members, religious groups to hurt reputation</a:t>
            </a:r>
          </a:p>
          <a:p>
            <a:pPr fontAlgn="base"/>
            <a:r>
              <a:rPr lang="en-GB" noProof="0" dirty="0"/>
              <a:t>Keeping the victim from getting care or taking their medicine</a:t>
            </a:r>
          </a:p>
          <a:p>
            <a:pPr fontAlgn="base"/>
            <a:r>
              <a:rPr lang="en-GB" noProof="0" dirty="0"/>
              <a:t>Forcing into sexual relations</a:t>
            </a:r>
          </a:p>
          <a:p>
            <a:pPr fontAlgn="base"/>
            <a:r>
              <a:rPr lang="en-GB" noProof="0" dirty="0"/>
              <a:t>Coercing into illegal activity</a:t>
            </a:r>
          </a:p>
          <a:p>
            <a:pPr marL="0" indent="0" fontAlgn="base">
              <a:buNone/>
            </a:pPr>
            <a:endParaRPr lang="en-GB" noProof="0" dirty="0"/>
          </a:p>
          <a:p>
            <a:endParaRPr lang="en-GB" noProof="0" dirty="0"/>
          </a:p>
        </p:txBody>
      </p:sp>
      <p:sp>
        <p:nvSpPr>
          <p:cNvPr id="9" name="pole tekstowe 8">
            <a:extLst>
              <a:ext uri="{FF2B5EF4-FFF2-40B4-BE49-F238E27FC236}">
                <a16:creationId xmlns:a16="http://schemas.microsoft.com/office/drawing/2014/main" id="{3D199EF4-6587-2EDA-2DBB-D49639722F34}"/>
              </a:ext>
            </a:extLst>
          </p:cNvPr>
          <p:cNvSpPr txBox="1"/>
          <p:nvPr/>
        </p:nvSpPr>
        <p:spPr>
          <a:xfrm>
            <a:off x="304799" y="6521736"/>
            <a:ext cx="2792362" cy="369332"/>
          </a:xfrm>
          <a:prstGeom prst="rect">
            <a:avLst/>
          </a:prstGeom>
          <a:noFill/>
        </p:spPr>
        <p:txBody>
          <a:bodyPr wrap="square" rtlCol="0">
            <a:spAutoFit/>
          </a:bodyPr>
          <a:lstStyle/>
          <a:p>
            <a:r>
              <a:rPr lang="en-GB" noProof="0" dirty="0"/>
              <a:t>(Kassing,2026)</a:t>
            </a:r>
          </a:p>
        </p:txBody>
      </p:sp>
      <p:graphicFrame>
        <p:nvGraphicFramePr>
          <p:cNvPr id="10" name="Diagram 9">
            <a:extLst>
              <a:ext uri="{FF2B5EF4-FFF2-40B4-BE49-F238E27FC236}">
                <a16:creationId xmlns:a16="http://schemas.microsoft.com/office/drawing/2014/main" id="{F826380D-445B-DD08-81FF-B5C6DA820A99}"/>
              </a:ext>
            </a:extLst>
          </p:cNvPr>
          <p:cNvGraphicFramePr/>
          <p:nvPr>
            <p:extLst>
              <p:ext uri="{D42A27DB-BD31-4B8C-83A1-F6EECF244321}">
                <p14:modId xmlns:p14="http://schemas.microsoft.com/office/powerpoint/2010/main" val="3669146719"/>
              </p:ext>
            </p:extLst>
          </p:nvPr>
        </p:nvGraphicFramePr>
        <p:xfrm>
          <a:off x="7787149" y="1352891"/>
          <a:ext cx="3690374" cy="4152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pole tekstowe 10">
            <a:extLst>
              <a:ext uri="{FF2B5EF4-FFF2-40B4-BE49-F238E27FC236}">
                <a16:creationId xmlns:a16="http://schemas.microsoft.com/office/drawing/2014/main" id="{ABC7DCF3-38B2-D8D4-DA65-623D647B7582}"/>
              </a:ext>
            </a:extLst>
          </p:cNvPr>
          <p:cNvSpPr txBox="1"/>
          <p:nvPr/>
        </p:nvSpPr>
        <p:spPr>
          <a:xfrm>
            <a:off x="9822425" y="6488668"/>
            <a:ext cx="2536723" cy="369332"/>
          </a:xfrm>
          <a:prstGeom prst="rect">
            <a:avLst/>
          </a:prstGeom>
          <a:noFill/>
        </p:spPr>
        <p:txBody>
          <a:bodyPr wrap="square" rtlCol="0">
            <a:spAutoFit/>
          </a:bodyPr>
          <a:lstStyle/>
          <a:p>
            <a:r>
              <a:rPr lang="en-GB" noProof="0" dirty="0"/>
              <a:t>(Gearing,2022)</a:t>
            </a:r>
          </a:p>
        </p:txBody>
      </p:sp>
    </p:spTree>
    <p:extLst>
      <p:ext uri="{BB962C8B-B14F-4D97-AF65-F5344CB8AC3E}">
        <p14:creationId xmlns:p14="http://schemas.microsoft.com/office/powerpoint/2010/main" val="372622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8000"/>
            <a:lum/>
          </a:blip>
          <a:srcRect/>
          <a:stretch>
            <a:fillRect t="-10000" b="-10000"/>
          </a:stretch>
        </a:blipFill>
        <a:effectLst/>
      </p:bgPr>
    </p:bg>
    <p:spTree>
      <p:nvGrpSpPr>
        <p:cNvPr id="1" name=""/>
        <p:cNvGrpSpPr/>
        <p:nvPr/>
      </p:nvGrpSpPr>
      <p:grpSpPr>
        <a:xfrm>
          <a:off x="0" y="0"/>
          <a:ext cx="0" cy="0"/>
          <a:chOff x="0" y="0"/>
          <a:chExt cx="0" cy="0"/>
        </a:xfrm>
      </p:grpSpPr>
      <p:sp>
        <p:nvSpPr>
          <p:cNvPr id="3" name="Symbol zastępczy zawartości 2">
            <a:extLst>
              <a:ext uri="{FF2B5EF4-FFF2-40B4-BE49-F238E27FC236}">
                <a16:creationId xmlns:a16="http://schemas.microsoft.com/office/drawing/2014/main" id="{048C4817-C41B-C4EC-55DE-91316F3F8E0A}"/>
              </a:ext>
            </a:extLst>
          </p:cNvPr>
          <p:cNvSpPr>
            <a:spLocks noGrp="1"/>
          </p:cNvSpPr>
          <p:nvPr>
            <p:ph idx="1"/>
          </p:nvPr>
        </p:nvSpPr>
        <p:spPr>
          <a:xfrm>
            <a:off x="137159" y="776036"/>
            <a:ext cx="11924209" cy="4189253"/>
          </a:xfrm>
        </p:spPr>
        <p:txBody>
          <a:bodyPr>
            <a:normAutofit fontScale="92500"/>
          </a:bodyPr>
          <a:lstStyle/>
          <a:p>
            <a:pPr marL="0" indent="0">
              <a:buNone/>
            </a:pPr>
            <a:r>
              <a:rPr lang="en-GB" sz="4800" noProof="0" dirty="0"/>
              <a:t>  </a:t>
            </a:r>
            <a:r>
              <a:rPr lang="en-GB" sz="6600" b="1" noProof="0" dirty="0"/>
              <a:t>Current  Policing  Responses</a:t>
            </a:r>
          </a:p>
          <a:p>
            <a:pPr marL="0" indent="0">
              <a:buNone/>
            </a:pPr>
            <a:r>
              <a:rPr lang="en-GB" sz="6600" noProof="0" dirty="0"/>
              <a:t>            Coercive Control</a:t>
            </a:r>
          </a:p>
          <a:p>
            <a:pPr marL="0" indent="0">
              <a:buNone/>
            </a:pPr>
            <a:r>
              <a:rPr lang="en-GB" sz="4800" noProof="0" dirty="0"/>
              <a:t>              </a:t>
            </a:r>
          </a:p>
        </p:txBody>
      </p:sp>
    </p:spTree>
    <p:extLst>
      <p:ext uri="{BB962C8B-B14F-4D97-AF65-F5344CB8AC3E}">
        <p14:creationId xmlns:p14="http://schemas.microsoft.com/office/powerpoint/2010/main" val="1224920071"/>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ymbol zastępczy zawartości 3" descr="A gavel rests on top of legal trust documents.  Photographed with a very shallow depth of field.">
            <a:extLst>
              <a:ext uri="{FF2B5EF4-FFF2-40B4-BE49-F238E27FC236}">
                <a16:creationId xmlns:a16="http://schemas.microsoft.com/office/drawing/2014/main" id="{722C1A0D-0923-4F0E-AE15-EAE0ED6C9BC2}"/>
              </a:ext>
            </a:extLst>
          </p:cNvPr>
          <p:cNvPicPr>
            <a:picLocks noGrp="1" noChangeAspect="1"/>
          </p:cNvPicPr>
          <p:nvPr>
            <p:ph idx="1"/>
          </p:nvPr>
        </p:nvPicPr>
        <p:blipFill>
          <a:blip r:embed="rId4"/>
          <a:stretch>
            <a:fillRect/>
          </a:stretch>
        </p:blipFill>
        <p:spPr>
          <a:xfrm>
            <a:off x="0" y="11354"/>
            <a:ext cx="12192000" cy="6846646"/>
          </a:xfrm>
          <a:prstGeom prst="rect">
            <a:avLst/>
          </a:prstGeom>
        </p:spPr>
      </p:pic>
      <p:sp>
        <p:nvSpPr>
          <p:cNvPr id="5" name="pole tekstowe 4">
            <a:extLst>
              <a:ext uri="{FF2B5EF4-FFF2-40B4-BE49-F238E27FC236}">
                <a16:creationId xmlns:a16="http://schemas.microsoft.com/office/drawing/2014/main" id="{AFBB9AA2-7A8E-4C4A-A1A7-DCD6A9D0A92D}"/>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907458" y="382998"/>
            <a:ext cx="8072284" cy="5400676"/>
          </a:xfrm>
          <a:prstGeom prst="rect">
            <a:avLst/>
          </a:prstGeom>
          <a:noFill/>
        </p:spPr>
        <p:txBody>
          <a:bodyPr wrap="square" rtlCol="0">
            <a:normAutofit/>
          </a:bodyPr>
          <a:lstStyle/>
          <a:p>
            <a:pPr>
              <a:buFont typeface="Arial" panose="020B0604020202020204" pitchFamily="34" charset="0"/>
              <a:buChar char="•"/>
            </a:pPr>
            <a:r>
              <a:rPr lang="en-GB" noProof="0" dirty="0"/>
              <a:t>        </a:t>
            </a:r>
            <a:r>
              <a:rPr lang="en-GB" sz="5400" b="1" noProof="0" dirty="0"/>
              <a:t>Section 76 of the Serious Crime Act 2015</a:t>
            </a:r>
          </a:p>
          <a:p>
            <a:pPr>
              <a:buFont typeface="Arial" panose="020B0604020202020204" pitchFamily="34" charset="0"/>
              <a:buChar char="•"/>
            </a:pPr>
            <a:endParaRPr lang="en-GB" noProof="0" dirty="0"/>
          </a:p>
          <a:p>
            <a:pPr>
              <a:buFont typeface="Arial" panose="020B0604020202020204" pitchFamily="34" charset="0"/>
              <a:buChar char="•"/>
            </a:pPr>
            <a:endParaRPr lang="en-GB" noProof="0" dirty="0"/>
          </a:p>
          <a:p>
            <a:pPr>
              <a:buFont typeface="Arial" panose="020B0604020202020204" pitchFamily="34" charset="0"/>
              <a:buChar char="•"/>
            </a:pPr>
            <a:endParaRPr lang="en-GB" noProof="0" dirty="0"/>
          </a:p>
          <a:p>
            <a:pPr>
              <a:buFont typeface="Arial" panose="020B0604020202020204" pitchFamily="34" charset="0"/>
              <a:buChar char="•"/>
            </a:pPr>
            <a:endParaRPr lang="en-GB" noProof="0" dirty="0"/>
          </a:p>
          <a:p>
            <a:pPr>
              <a:buFont typeface="Arial" panose="020B0604020202020204" pitchFamily="34" charset="0"/>
              <a:buChar char="•"/>
            </a:pPr>
            <a:endParaRPr lang="en-GB" noProof="0" dirty="0"/>
          </a:p>
          <a:p>
            <a:pPr>
              <a:buFont typeface="Arial" panose="020B0604020202020204" pitchFamily="34" charset="0"/>
              <a:buChar char="•"/>
            </a:pPr>
            <a:endParaRPr lang="en-GB" noProof="0" dirty="0"/>
          </a:p>
          <a:p>
            <a:pPr>
              <a:buFont typeface="Arial" panose="020B0604020202020204" pitchFamily="34" charset="0"/>
              <a:buChar char="•"/>
            </a:pPr>
            <a:endParaRPr lang="en-GB" noProof="0" dirty="0"/>
          </a:p>
          <a:p>
            <a:pPr>
              <a:buFont typeface="Arial" panose="020B0604020202020204" pitchFamily="34" charset="0"/>
              <a:buChar char="•"/>
            </a:pPr>
            <a:endParaRPr lang="en-GB" noProof="0" dirty="0"/>
          </a:p>
          <a:p>
            <a:pPr>
              <a:buFont typeface="Arial" panose="020B0604020202020204" pitchFamily="34" charset="0"/>
              <a:buChar char="•"/>
            </a:pPr>
            <a:endParaRPr lang="en-GB" noProof="0" dirty="0"/>
          </a:p>
          <a:p>
            <a:pPr>
              <a:buFont typeface="Arial" panose="020B0604020202020204" pitchFamily="34" charset="0"/>
              <a:buChar char="•"/>
            </a:pPr>
            <a:r>
              <a:rPr lang="en-GB" noProof="0" dirty="0"/>
              <a:t>Controlling or coercive behaviour in a close family relationship (CCB) became a crime under Section 76 of the Serious Crime Act 2015 (SCA 2015). It can be prosecuted quickly or through charges, and the most severe punishment is five years in prison (CPS,2025).</a:t>
            </a:r>
          </a:p>
          <a:p>
            <a:pPr>
              <a:buFont typeface="Arial" panose="020B0604020202020204" pitchFamily="34" charset="0"/>
              <a:buChar char="•"/>
            </a:pPr>
            <a:endParaRPr lang="en-GB" noProof="0" dirty="0"/>
          </a:p>
          <a:p>
            <a:pPr marL="742950" lvl="1" indent="-285750">
              <a:buFont typeface="Arial" panose="020B0604020202020204" pitchFamily="34" charset="0"/>
              <a:buChar char="•"/>
            </a:pPr>
            <a:endParaRPr lang="en-GB" noProof="0" dirty="0"/>
          </a:p>
        </p:txBody>
      </p:sp>
    </p:spTree>
    <p:extLst>
      <p:ext uri="{BB962C8B-B14F-4D97-AF65-F5344CB8AC3E}">
        <p14:creationId xmlns:p14="http://schemas.microsoft.com/office/powerpoint/2010/main" val="1140680209"/>
      </p:ext>
    </p:extLst>
  </p:cSld>
  <p:clrMapOvr>
    <a:masterClrMapping/>
  </p:clrMapOvr>
  <p:extLst>
    <p:ext uri="{6950BFC3-D8DA-4A85-94F7-54DA5524770B}">
      <p188:commentRel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5" name="Symbol zastępczy zawartości 4">
            <a:extLst>
              <a:ext uri="{FF2B5EF4-FFF2-40B4-BE49-F238E27FC236}">
                <a16:creationId xmlns:a16="http://schemas.microsoft.com/office/drawing/2014/main" id="{08AFE173-539E-54E9-05EB-3F0062633CD7}"/>
              </a:ext>
            </a:extLst>
          </p:cNvPr>
          <p:cNvGraphicFramePr>
            <a:graphicFrameLocks noGrp="1"/>
          </p:cNvGraphicFramePr>
          <p:nvPr>
            <p:ph idx="1"/>
            <p:extLst>
              <p:ext uri="{D42A27DB-BD31-4B8C-83A1-F6EECF244321}">
                <p14:modId xmlns:p14="http://schemas.microsoft.com/office/powerpoint/2010/main" val="3079480327"/>
              </p:ext>
            </p:extLst>
          </p:nvPr>
        </p:nvGraphicFramePr>
        <p:xfrm>
          <a:off x="3677265" y="1504334"/>
          <a:ext cx="5211095" cy="53536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1">
            <a:extLst>
              <a:ext uri="{FF2B5EF4-FFF2-40B4-BE49-F238E27FC236}">
                <a16:creationId xmlns:a16="http://schemas.microsoft.com/office/drawing/2014/main" id="{3E420AD2-31BB-549E-1FF3-EA6D4474A768}"/>
              </a:ext>
            </a:extLst>
          </p:cNvPr>
          <p:cNvSpPr>
            <a:spLocks noGrp="1" noChangeArrowheads="1"/>
          </p:cNvSpPr>
          <p:nvPr>
            <p:ph type="title"/>
          </p:nvPr>
        </p:nvSpPr>
        <p:spPr bwMode="auto">
          <a:xfrm>
            <a:off x="137159" y="139695"/>
            <a:ext cx="1183853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noProof="0" dirty="0">
                <a:ln>
                  <a:noFill/>
                </a:ln>
                <a:solidFill>
                  <a:schemeClr val="tx1"/>
                </a:solidFill>
                <a:effectLst/>
                <a:latin typeface="Arial" panose="020B0604020202020204" pitchFamily="34" charset="0"/>
              </a:rPr>
              <a:t>Since its legali</a:t>
            </a:r>
            <a:r>
              <a:rPr lang="en-GB" sz="1800" b="1" noProof="0" dirty="0">
                <a:latin typeface="Arial" panose="020B0604020202020204" pitchFamily="34" charset="0"/>
              </a:rPr>
              <a:t>s</a:t>
            </a:r>
            <a:r>
              <a:rPr kumimoji="0" lang="en-GB" sz="1800" b="1" i="0" u="none" strike="noStrike" cap="none" normalizeH="0" baseline="0" noProof="0" dirty="0">
                <a:ln>
                  <a:noFill/>
                </a:ln>
                <a:solidFill>
                  <a:schemeClr val="tx1"/>
                </a:solidFill>
                <a:effectLst/>
                <a:latin typeface="Arial" panose="020B0604020202020204" pitchFamily="34" charset="0"/>
              </a:rPr>
              <a:t>ation on December 29, 2015, statistics show an annual rise in the number of controlling or coercive behaviour charges, charged and brought to a first hearing in a magistrates' court. Up till the end of June 2025, the most recent CPS data shows:</a:t>
            </a:r>
          </a:p>
        </p:txBody>
      </p:sp>
      <p:sp>
        <p:nvSpPr>
          <p:cNvPr id="6" name="pole tekstowe 5">
            <a:extLst>
              <a:ext uri="{FF2B5EF4-FFF2-40B4-BE49-F238E27FC236}">
                <a16:creationId xmlns:a16="http://schemas.microsoft.com/office/drawing/2014/main" id="{808B6EC2-DFD0-998D-D750-72DA2B1CE5FF}"/>
              </a:ext>
            </a:extLst>
          </p:cNvPr>
          <p:cNvSpPr txBox="1"/>
          <p:nvPr/>
        </p:nvSpPr>
        <p:spPr>
          <a:xfrm>
            <a:off x="10038736" y="6550222"/>
            <a:ext cx="2251587" cy="307777"/>
          </a:xfrm>
          <a:prstGeom prst="rect">
            <a:avLst/>
          </a:prstGeom>
          <a:noFill/>
        </p:spPr>
        <p:txBody>
          <a:bodyPr wrap="square" rtlCol="0">
            <a:spAutoFit/>
          </a:bodyPr>
          <a:lstStyle/>
          <a:p>
            <a:r>
              <a:rPr lang="en-GB" sz="1400" noProof="0" dirty="0"/>
              <a:t>(CPS,2025)</a:t>
            </a:r>
          </a:p>
        </p:txBody>
      </p:sp>
    </p:spTree>
    <p:extLst>
      <p:ext uri="{BB962C8B-B14F-4D97-AF65-F5344CB8AC3E}">
        <p14:creationId xmlns:p14="http://schemas.microsoft.com/office/powerpoint/2010/main" val="1012635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603CC5F-A022-D438-8E33-D6418FC68328}"/>
              </a:ext>
            </a:extLst>
          </p:cNvPr>
          <p:cNvSpPr>
            <a:spLocks noGrp="1"/>
          </p:cNvSpPr>
          <p:nvPr>
            <p:ph type="title"/>
          </p:nvPr>
        </p:nvSpPr>
        <p:spPr/>
        <p:txBody>
          <a:bodyPr/>
          <a:lstStyle/>
          <a:p>
            <a:r>
              <a:rPr lang="en-GB" noProof="0" dirty="0"/>
              <a:t>                   </a:t>
            </a:r>
            <a:r>
              <a:rPr lang="en-GB" b="1" noProof="0" dirty="0">
                <a:solidFill>
                  <a:srgbClr val="FF0000"/>
                </a:solidFill>
              </a:rPr>
              <a:t>Raneem’s Law</a:t>
            </a:r>
          </a:p>
        </p:txBody>
      </p:sp>
      <p:pic>
        <p:nvPicPr>
          <p:cNvPr id="5" name="Symbol zastępczy zawartości 4" descr="Obraz zawierający Ludzka twarz, Ludzka broda, osoba, Selfie&#10;&#10;Zawartość wygenerowana przez AI może być niepoprawna.">
            <a:extLst>
              <a:ext uri="{FF2B5EF4-FFF2-40B4-BE49-F238E27FC236}">
                <a16:creationId xmlns:a16="http://schemas.microsoft.com/office/drawing/2014/main" id="{05991D2F-FEC9-D63B-664D-3C4CF157F7E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09442" y="4576762"/>
            <a:ext cx="3335866" cy="1876425"/>
          </a:xfrm>
        </p:spPr>
      </p:pic>
      <p:pic>
        <p:nvPicPr>
          <p:cNvPr id="7" name="Obraz 6" descr="Obraz zawierający tekst, Ludzka twarz, ubrania, osoba&#10;&#10;Zawartość wygenerowana przez AI może być niepoprawna.">
            <a:extLst>
              <a:ext uri="{FF2B5EF4-FFF2-40B4-BE49-F238E27FC236}">
                <a16:creationId xmlns:a16="http://schemas.microsoft.com/office/drawing/2014/main" id="{6D8C6A2E-D6B6-C2C8-49A3-2A9C762B40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0904" y="228923"/>
            <a:ext cx="4825392" cy="3727852"/>
          </a:xfrm>
          <a:prstGeom prst="rect">
            <a:avLst/>
          </a:prstGeom>
        </p:spPr>
      </p:pic>
      <p:sp>
        <p:nvSpPr>
          <p:cNvPr id="8" name="pole tekstowe 7">
            <a:extLst>
              <a:ext uri="{FF2B5EF4-FFF2-40B4-BE49-F238E27FC236}">
                <a16:creationId xmlns:a16="http://schemas.microsoft.com/office/drawing/2014/main" id="{C4227DFB-9A44-A308-5393-FB2C41E49A56}"/>
              </a:ext>
            </a:extLst>
          </p:cNvPr>
          <p:cNvSpPr txBox="1"/>
          <p:nvPr/>
        </p:nvSpPr>
        <p:spPr>
          <a:xfrm>
            <a:off x="127819" y="2025908"/>
            <a:ext cx="5968181" cy="4555093"/>
          </a:xfrm>
          <a:prstGeom prst="rect">
            <a:avLst/>
          </a:prstGeom>
          <a:gradFill>
            <a:gsLst>
              <a:gs pos="100000">
                <a:schemeClr val="accent1">
                  <a:lumMod val="20000"/>
                  <a:lumOff val="80000"/>
                </a:schemeClr>
              </a:gs>
              <a:gs pos="52000">
                <a:schemeClr val="accent1">
                  <a:lumMod val="30000"/>
                  <a:lumOff val="70000"/>
                </a:schemeClr>
              </a:gs>
            </a:gsLst>
            <a:lin ang="5400000" scaled="1"/>
          </a:gradFill>
        </p:spPr>
        <p:txBody>
          <a:bodyPr wrap="square" rtlCol="0">
            <a:spAutoFit/>
          </a:bodyPr>
          <a:lstStyle/>
          <a:p>
            <a:endParaRPr lang="en-GB" sz="1600" noProof="0" dirty="0"/>
          </a:p>
          <a:p>
            <a:endParaRPr lang="en-GB" sz="1600" noProof="0" dirty="0"/>
          </a:p>
          <a:p>
            <a:endParaRPr lang="en-GB" sz="1600" noProof="0" dirty="0"/>
          </a:p>
          <a:p>
            <a:endParaRPr lang="en-GB" sz="1600" noProof="0" dirty="0"/>
          </a:p>
          <a:p>
            <a:endParaRPr lang="en-GB" sz="1600" noProof="0" dirty="0"/>
          </a:p>
          <a:p>
            <a:endParaRPr lang="en-GB" sz="1600" noProof="0" dirty="0"/>
          </a:p>
          <a:p>
            <a:endParaRPr lang="en-GB" sz="1600" noProof="0" dirty="0"/>
          </a:p>
          <a:p>
            <a:r>
              <a:rPr lang="en-GB" sz="1600" noProof="0" dirty="0"/>
              <a:t>In August 2018, Raneem's ex-husband murdered Raneem Oudeh and her mother, Khaola Saleem. Raneem's Law was established to honour their memory. Thirteen people called the police to report threats to Raneem, but no one was ever taken into custody. She dialled 999 four times on the night of her murder, but no one came to her help.</a:t>
            </a:r>
            <a:br>
              <a:rPr lang="en-GB" sz="1600" noProof="0" dirty="0"/>
            </a:br>
            <a:r>
              <a:rPr lang="en-GB" sz="1600" noProof="0" dirty="0"/>
              <a:t>The government has allocated £2.2 million to launch Raneem's Law in its initial stages during the next year, marking a significant shift in strategy towards combating this awful crime (BBC,2025).</a:t>
            </a:r>
          </a:p>
          <a:p>
            <a:endParaRPr lang="en-GB" noProof="0" dirty="0"/>
          </a:p>
        </p:txBody>
      </p:sp>
      <p:sp>
        <p:nvSpPr>
          <p:cNvPr id="10" name="Rectangle 2">
            <a:extLst>
              <a:ext uri="{FF2B5EF4-FFF2-40B4-BE49-F238E27FC236}">
                <a16:creationId xmlns:a16="http://schemas.microsoft.com/office/drawing/2014/main" id="{A11F8662-060D-425F-AAF4-304E484436A0}"/>
              </a:ext>
            </a:extLst>
          </p:cNvPr>
          <p:cNvSpPr>
            <a:spLocks noChangeArrowheads="1"/>
          </p:cNvSpPr>
          <p:nvPr/>
        </p:nvSpPr>
        <p:spPr bwMode="auto">
          <a:xfrm>
            <a:off x="127819" y="679784"/>
            <a:ext cx="5968181" cy="2800767"/>
          </a:xfrm>
          <a:prstGeom prst="rect">
            <a:avLst/>
          </a:prstGeom>
          <a:solidFill>
            <a:schemeClr val="accent1">
              <a:lumMod val="20000"/>
              <a:lumOff val="80000"/>
            </a:schemeClr>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0" dirty="0">
                <a:ln>
                  <a:noFill/>
                </a:ln>
                <a:solidFill>
                  <a:schemeClr val="tx1"/>
                </a:solidFill>
                <a:effectLst/>
                <a:latin typeface="Arial" panose="020B0604020202020204" pitchFamily="34" charset="0"/>
              </a:rPr>
              <a:t>Raneem's Law has been passed to make sure that victims of domestic violence get more professional help. It puts the first domestic abuse specialists in 999 control rooms across five forces. </a:t>
            </a:r>
            <a:br>
              <a:rPr kumimoji="0" lang="en-GB" sz="1600" b="0" i="0" u="none" strike="noStrike" cap="none" normalizeH="0" baseline="0" noProof="0" dirty="0">
                <a:ln>
                  <a:noFill/>
                </a:ln>
                <a:solidFill>
                  <a:schemeClr val="tx1"/>
                </a:solidFill>
                <a:effectLst/>
                <a:latin typeface="Arial" panose="020B0604020202020204" pitchFamily="34" charset="0"/>
              </a:rPr>
            </a:br>
            <a:r>
              <a:rPr kumimoji="0" lang="en-GB" sz="1600" b="0" i="0" u="none" strike="noStrike" cap="none" normalizeH="0" baseline="0" noProof="0" dirty="0">
                <a:ln>
                  <a:noFill/>
                </a:ln>
                <a:solidFill>
                  <a:schemeClr val="tx1"/>
                </a:solidFill>
                <a:effectLst/>
                <a:latin typeface="Arial" panose="020B0604020202020204" pitchFamily="34" charset="0"/>
              </a:rPr>
              <a:t>The government is committed to cutting violence against women and girls in half over the next ten years, as well as better protecting victims and punishing those who do wrong. This is in keeping with the Plan for Change. These domestic abuse experts will oversee evaluating, managing, and responding to calls for help (Home Office,2025).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noProof="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94283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8000"/>
            <a:lum/>
          </a:blip>
          <a:srcRect/>
          <a:stretch>
            <a:fillRect t="-2000" b="-2000"/>
          </a:stretch>
        </a:blip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916797BB-9889-112E-EA77-A555CDA022D9}"/>
              </a:ext>
            </a:extLst>
          </p:cNvPr>
          <p:cNvSpPr>
            <a:spLocks noGrp="1"/>
          </p:cNvSpPr>
          <p:nvPr>
            <p:ph type="title"/>
          </p:nvPr>
        </p:nvSpPr>
        <p:spPr/>
        <p:txBody>
          <a:bodyPr/>
          <a:lstStyle/>
          <a:p>
            <a:r>
              <a:rPr lang="en-GB" noProof="0" dirty="0"/>
              <a:t>         </a:t>
            </a:r>
            <a:r>
              <a:rPr lang="en-GB" b="1" noProof="0" dirty="0">
                <a:solidFill>
                  <a:srgbClr val="FF0000"/>
                </a:solidFill>
              </a:rPr>
              <a:t>DAPOs and DAPNs   </a:t>
            </a:r>
          </a:p>
        </p:txBody>
      </p:sp>
      <p:sp>
        <p:nvSpPr>
          <p:cNvPr id="4" name="Rectangle 1">
            <a:extLst>
              <a:ext uri="{FF2B5EF4-FFF2-40B4-BE49-F238E27FC236}">
                <a16:creationId xmlns:a16="http://schemas.microsoft.com/office/drawing/2014/main" id="{AD032E11-B415-0B6E-C1DC-149F5CE07EAD}"/>
              </a:ext>
            </a:extLst>
          </p:cNvPr>
          <p:cNvSpPr>
            <a:spLocks noGrp="1" noChangeArrowheads="1"/>
          </p:cNvSpPr>
          <p:nvPr>
            <p:ph idx="1"/>
          </p:nvPr>
        </p:nvSpPr>
        <p:spPr bwMode="auto">
          <a:xfrm>
            <a:off x="491121" y="1582340"/>
            <a:ext cx="4002222"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noProof="0" dirty="0">
                <a:ln>
                  <a:noFill/>
                </a:ln>
                <a:solidFill>
                  <a:schemeClr val="tx1"/>
                </a:solidFill>
                <a:effectLst/>
                <a:latin typeface="Arial" panose="020B0604020202020204" pitchFamily="34" charset="0"/>
              </a:rPr>
              <a:t>The new DAPNs and DAPOs are legal measures that protect victims of domestic violence right away and for a long time. This includes physical abuse, psychological abuse, financial abuse, and controlling and coercive behaviour. </a:t>
            </a:r>
            <a:br>
              <a:rPr kumimoji="0" lang="en-GB" sz="1800" b="0" i="0" u="none" strike="noStrike" cap="none" normalizeH="0" baseline="0" noProof="0" dirty="0">
                <a:ln>
                  <a:noFill/>
                </a:ln>
                <a:solidFill>
                  <a:schemeClr val="tx1"/>
                </a:solidFill>
                <a:effectLst/>
                <a:latin typeface="Arial" panose="020B0604020202020204" pitchFamily="34" charset="0"/>
              </a:rPr>
            </a:br>
            <a:r>
              <a:rPr kumimoji="0" lang="en-GB" sz="1800" b="0" i="0" u="none" strike="noStrike" cap="none" normalizeH="0" baseline="0" noProof="0" dirty="0">
                <a:ln>
                  <a:noFill/>
                </a:ln>
                <a:solidFill>
                  <a:schemeClr val="tx1"/>
                </a:solidFill>
                <a:effectLst/>
                <a:latin typeface="Arial" panose="020B0604020202020204" pitchFamily="34" charset="0"/>
              </a:rPr>
              <a:t>They give authorities a quick and effective means to step in when there is a chance of harm. Even when there isn't enough evidence to arrest someone with a crime, they help stop other incidences from happening.</a:t>
            </a:r>
          </a:p>
        </p:txBody>
      </p:sp>
      <p:graphicFrame>
        <p:nvGraphicFramePr>
          <p:cNvPr id="5" name="Diagram 4">
            <a:extLst>
              <a:ext uri="{FF2B5EF4-FFF2-40B4-BE49-F238E27FC236}">
                <a16:creationId xmlns:a16="http://schemas.microsoft.com/office/drawing/2014/main" id="{EBA0A285-8AF5-FF97-578F-A7535FC245E6}"/>
              </a:ext>
            </a:extLst>
          </p:cNvPr>
          <p:cNvGraphicFramePr/>
          <p:nvPr>
            <p:extLst>
              <p:ext uri="{D42A27DB-BD31-4B8C-83A1-F6EECF244321}">
                <p14:modId xmlns:p14="http://schemas.microsoft.com/office/powerpoint/2010/main" val="1993216920"/>
              </p:ext>
            </p:extLst>
          </p:nvPr>
        </p:nvGraphicFramePr>
        <p:xfrm>
          <a:off x="5663381" y="491613"/>
          <a:ext cx="6397987" cy="61058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pole tekstowe 5">
            <a:extLst>
              <a:ext uri="{FF2B5EF4-FFF2-40B4-BE49-F238E27FC236}">
                <a16:creationId xmlns:a16="http://schemas.microsoft.com/office/drawing/2014/main" id="{3F1F6D3B-02C5-3D51-B4BC-51067C454175}"/>
              </a:ext>
            </a:extLst>
          </p:cNvPr>
          <p:cNvSpPr txBox="1"/>
          <p:nvPr/>
        </p:nvSpPr>
        <p:spPr>
          <a:xfrm>
            <a:off x="216310" y="6069259"/>
            <a:ext cx="3234813" cy="400110"/>
          </a:xfrm>
          <a:prstGeom prst="rect">
            <a:avLst/>
          </a:prstGeom>
          <a:noFill/>
        </p:spPr>
        <p:txBody>
          <a:bodyPr wrap="square" rtlCol="0">
            <a:spAutoFit/>
          </a:bodyPr>
          <a:lstStyle/>
          <a:p>
            <a:r>
              <a:rPr lang="en-GB" sz="1000" noProof="0" dirty="0"/>
              <a:t>(College of Policing ,2024)</a:t>
            </a:r>
          </a:p>
          <a:p>
            <a:r>
              <a:rPr lang="en-GB" sz="1000" dirty="0"/>
              <a:t>(Blackburn,2021)</a:t>
            </a:r>
            <a:endParaRPr lang="en-GB" sz="1000" noProof="0" dirty="0"/>
          </a:p>
        </p:txBody>
      </p:sp>
    </p:spTree>
    <p:extLst>
      <p:ext uri="{BB962C8B-B14F-4D97-AF65-F5344CB8AC3E}">
        <p14:creationId xmlns:p14="http://schemas.microsoft.com/office/powerpoint/2010/main" val="1143586677"/>
      </p:ext>
    </p:extLst>
  </p:cSld>
  <p:clrMapOvr>
    <a:masterClrMapping/>
  </p:clrMapOvr>
  <p:extLst>
    <p:ext uri="{6950BFC3-D8DA-4A85-94F7-54DA5524770B}">
      <p188:commentRel xmlns:p188="http://schemas.microsoft.com/office/powerpoint/2018/8/main" r:id="rId2"/>
    </p:ext>
  </p:extLs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8000"/>
            <a:lum/>
          </a:blip>
          <a:srcRect/>
          <a:stretch>
            <a:fillRect t="-2000" b="-2000"/>
          </a:stretch>
        </a:blip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0502FE2-1421-314C-144B-7E9AC02CD226}"/>
              </a:ext>
            </a:extLst>
          </p:cNvPr>
          <p:cNvSpPr>
            <a:spLocks noGrp="1" noChangeArrowheads="1"/>
          </p:cNvSpPr>
          <p:nvPr>
            <p:ph idx="1"/>
          </p:nvPr>
        </p:nvSpPr>
        <p:spPr bwMode="auto">
          <a:xfrm>
            <a:off x="506116" y="499552"/>
            <a:ext cx="10869807" cy="24673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kumimoji="0" lang="en-GB" sz="1400" b="0" i="0" u="none" strike="noStrike" cap="none" normalizeH="0" baseline="0" noProof="0" dirty="0">
                <a:ln>
                  <a:noFill/>
                </a:ln>
                <a:solidFill>
                  <a:schemeClr val="tx1"/>
                </a:solidFill>
                <a:effectLst/>
                <a:latin typeface="Arial" panose="020B0604020202020204" pitchFamily="34" charset="0"/>
              </a:rPr>
              <a:t>The Police, Probation, and Prison Services collaborate with other organizations to control the threats posed by violent, sexual, and terrorist offenders residing in the community. This collaborative effort is called MAPPA.</a:t>
            </a:r>
          </a:p>
          <a:p>
            <a:pPr marL="0" lvl="0" indent="0" eaLnBrk="0" fontAlgn="base" hangingPunct="0">
              <a:lnSpc>
                <a:spcPct val="100000"/>
              </a:lnSpc>
              <a:spcBef>
                <a:spcPct val="0"/>
              </a:spcBef>
              <a:spcAft>
                <a:spcPct val="0"/>
              </a:spcAft>
              <a:buNone/>
            </a:pPr>
            <a:endParaRPr kumimoji="0" lang="en-GB" sz="1400" b="0" i="0" u="none" strike="noStrike" cap="none" normalizeH="0" baseline="0" noProof="0" dirty="0">
              <a:ln>
                <a:noFill/>
              </a:ln>
              <a:solidFill>
                <a:schemeClr val="tx1"/>
              </a:solidFill>
              <a:effectLst/>
              <a:latin typeface="Arial" panose="020B0604020202020204" pitchFamily="34" charset="0"/>
            </a:endParaRPr>
          </a:p>
          <a:p>
            <a:pPr marL="0" lvl="0" indent="0" eaLnBrk="0" fontAlgn="base" hangingPunct="0">
              <a:lnSpc>
                <a:spcPct val="100000"/>
              </a:lnSpc>
              <a:spcBef>
                <a:spcPct val="0"/>
              </a:spcBef>
              <a:spcAft>
                <a:spcPct val="0"/>
              </a:spcAft>
              <a:buNone/>
            </a:pPr>
            <a:endParaRPr kumimoji="0" lang="en-GB" sz="1400" b="0" i="0" u="none" strike="noStrike" cap="none" normalizeH="0" baseline="0" noProof="0" dirty="0">
              <a:ln>
                <a:noFill/>
              </a:ln>
              <a:solidFill>
                <a:schemeClr val="tx1"/>
              </a:solidFill>
              <a:effectLst/>
              <a:latin typeface="Arial" panose="020B0604020202020204" pitchFamily="34" charset="0"/>
            </a:endParaRPr>
          </a:p>
          <a:p>
            <a:br>
              <a:rPr lang="en-GB" sz="1400" noProof="0" dirty="0"/>
            </a:br>
            <a:r>
              <a:rPr lang="en-GB" sz="1400" noProof="0" dirty="0"/>
              <a:t>. </a:t>
            </a:r>
            <a:br>
              <a:rPr lang="en-GB" sz="1400" noProof="0" dirty="0"/>
            </a:br>
            <a:br>
              <a:rPr lang="en-GB" sz="1400" noProof="0" dirty="0"/>
            </a:br>
            <a:endParaRPr kumimoji="0" lang="en-GB" sz="1800" b="0" i="0" u="none" strike="noStrike" cap="none" normalizeH="0" baseline="0" noProof="0" dirty="0">
              <a:ln>
                <a:noFill/>
              </a:ln>
              <a:solidFill>
                <a:schemeClr val="tx1"/>
              </a:solidFill>
              <a:effectLst/>
              <a:latin typeface="Arial" panose="020B0604020202020204" pitchFamily="34" charset="0"/>
            </a:endParaRPr>
          </a:p>
          <a:p>
            <a:pPr marL="0" lvl="0" indent="0" eaLnBrk="0" fontAlgn="base" hangingPunct="0">
              <a:lnSpc>
                <a:spcPct val="100000"/>
              </a:lnSpc>
              <a:spcBef>
                <a:spcPct val="0"/>
              </a:spcBef>
              <a:spcAft>
                <a:spcPct val="0"/>
              </a:spcAft>
              <a:buNone/>
            </a:pPr>
            <a:endParaRPr kumimoji="0" lang="en-GB" sz="1800" b="0" i="0" u="none" strike="noStrike" cap="none" normalizeH="0" baseline="0" noProof="0" dirty="0">
              <a:ln>
                <a:noFill/>
              </a:ln>
              <a:solidFill>
                <a:schemeClr val="tx1"/>
              </a:solidFill>
              <a:effectLst/>
              <a:latin typeface="Arial" panose="020B0604020202020204" pitchFamily="34" charset="0"/>
            </a:endParaRPr>
          </a:p>
        </p:txBody>
      </p:sp>
      <p:graphicFrame>
        <p:nvGraphicFramePr>
          <p:cNvPr id="9" name="Diagram 8">
            <a:extLst>
              <a:ext uri="{FF2B5EF4-FFF2-40B4-BE49-F238E27FC236}">
                <a16:creationId xmlns:a16="http://schemas.microsoft.com/office/drawing/2014/main" id="{3310F342-6405-A580-4432-68537EB1D02B}"/>
              </a:ext>
            </a:extLst>
          </p:cNvPr>
          <p:cNvGraphicFramePr/>
          <p:nvPr>
            <p:extLst>
              <p:ext uri="{D42A27DB-BD31-4B8C-83A1-F6EECF244321}">
                <p14:modId xmlns:p14="http://schemas.microsoft.com/office/powerpoint/2010/main" val="1696174751"/>
              </p:ext>
            </p:extLst>
          </p:nvPr>
        </p:nvGraphicFramePr>
        <p:xfrm>
          <a:off x="1963174" y="1820035"/>
          <a:ext cx="8128000" cy="48863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Rectangle 4">
            <a:extLst>
              <a:ext uri="{FF2B5EF4-FFF2-40B4-BE49-F238E27FC236}">
                <a16:creationId xmlns:a16="http://schemas.microsoft.com/office/drawing/2014/main" id="{4A018B7C-38F2-CF8F-9B9C-7AA38D544361}"/>
              </a:ext>
            </a:extLst>
          </p:cNvPr>
          <p:cNvSpPr>
            <a:spLocks noChangeArrowheads="1"/>
          </p:cNvSpPr>
          <p:nvPr/>
        </p:nvSpPr>
        <p:spPr bwMode="auto">
          <a:xfrm>
            <a:off x="506116" y="994559"/>
            <a:ext cx="10504201"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noProof="0" dirty="0">
                <a:ln>
                  <a:noFill/>
                </a:ln>
                <a:solidFill>
                  <a:schemeClr val="tx1"/>
                </a:solidFill>
                <a:effectLst/>
                <a:latin typeface="Arial" panose="020B0604020202020204" pitchFamily="34" charset="0"/>
              </a:rPr>
              <a:t>Stopping violent criminals and keeping people safe is MAPPA's major objective. The significance of MAPPA grows when the judicial system gains a better understanding of the significance of controlling and coercive behaviour. The goal is to reduce the potential for further harm and ensure that criminals are being closely monitored.</a:t>
            </a:r>
          </a:p>
        </p:txBody>
      </p:sp>
      <p:sp>
        <p:nvSpPr>
          <p:cNvPr id="13" name="pole tekstowe 12">
            <a:extLst>
              <a:ext uri="{FF2B5EF4-FFF2-40B4-BE49-F238E27FC236}">
                <a16:creationId xmlns:a16="http://schemas.microsoft.com/office/drawing/2014/main" id="{EE3199B2-EC20-2554-F6BE-D5617A755F42}"/>
              </a:ext>
            </a:extLst>
          </p:cNvPr>
          <p:cNvSpPr txBox="1"/>
          <p:nvPr/>
        </p:nvSpPr>
        <p:spPr>
          <a:xfrm>
            <a:off x="9537290" y="6423882"/>
            <a:ext cx="2554993" cy="461665"/>
          </a:xfrm>
          <a:prstGeom prst="rect">
            <a:avLst/>
          </a:prstGeom>
          <a:noFill/>
        </p:spPr>
        <p:txBody>
          <a:bodyPr wrap="square" rtlCol="0">
            <a:spAutoFit/>
          </a:bodyPr>
          <a:lstStyle/>
          <a:p>
            <a:r>
              <a:rPr lang="en-GB" sz="1200" noProof="0" dirty="0"/>
              <a:t>(Home Office,2025)</a:t>
            </a:r>
          </a:p>
          <a:p>
            <a:r>
              <a:rPr lang="en-GB" sz="1200" dirty="0"/>
              <a:t>(College of Policing,2023)</a:t>
            </a:r>
            <a:endParaRPr lang="en-GB" sz="1200" noProof="0" dirty="0"/>
          </a:p>
        </p:txBody>
      </p:sp>
    </p:spTree>
    <p:extLst>
      <p:ext uri="{BB962C8B-B14F-4D97-AF65-F5344CB8AC3E}">
        <p14:creationId xmlns:p14="http://schemas.microsoft.com/office/powerpoint/2010/main" val="1257588289"/>
      </p:ext>
    </p:extLst>
  </p:cSld>
  <p:clrMapOvr>
    <a:masterClrMapping/>
  </p:clrMapOvr>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8000"/>
            <a:lum/>
          </a:blip>
          <a:srcRect/>
          <a:stretch>
            <a:fillRect t="-2000" b="-2000"/>
          </a:stretch>
        </a:blip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40761EBE-1F7E-713B-9D46-AF5777EE52F5}"/>
              </a:ext>
            </a:extLst>
          </p:cNvPr>
          <p:cNvSpPr>
            <a:spLocks noGrp="1"/>
          </p:cNvSpPr>
          <p:nvPr>
            <p:ph type="title"/>
          </p:nvPr>
        </p:nvSpPr>
        <p:spPr/>
        <p:txBody>
          <a:bodyPr>
            <a:normAutofit fontScale="90000"/>
          </a:bodyPr>
          <a:lstStyle/>
          <a:p>
            <a:r>
              <a:rPr lang="en-GB" noProof="0" dirty="0"/>
              <a:t>         </a:t>
            </a:r>
            <a:r>
              <a:rPr lang="en-GB" sz="4000" b="1" noProof="0" dirty="0"/>
              <a:t>Operation Soteria</a:t>
            </a:r>
          </a:p>
        </p:txBody>
      </p:sp>
      <p:sp useBgFill="1">
        <p:nvSpPr>
          <p:cNvPr id="3" name="Symbol zastępczy zawartości 2">
            <a:extLst>
              <a:ext uri="{FF2B5EF4-FFF2-40B4-BE49-F238E27FC236}">
                <a16:creationId xmlns:a16="http://schemas.microsoft.com/office/drawing/2014/main" id="{1912E734-252D-D439-2669-56678ACEE414}"/>
              </a:ext>
            </a:extLst>
          </p:cNvPr>
          <p:cNvSpPr>
            <a:spLocks noGrp="1"/>
          </p:cNvSpPr>
          <p:nvPr>
            <p:ph idx="1"/>
          </p:nvPr>
        </p:nvSpPr>
        <p:spPr>
          <a:xfrm>
            <a:off x="385638" y="1461836"/>
            <a:ext cx="4862223" cy="4680547"/>
          </a:xfrm>
        </p:spPr>
        <p:txBody>
          <a:bodyPr>
            <a:normAutofit fontScale="25000" lnSpcReduction="20000"/>
          </a:bodyPr>
          <a:lstStyle/>
          <a:p>
            <a:r>
              <a:rPr lang="en-GB" sz="8000" noProof="0" dirty="0"/>
              <a:t>Operation Soteria creates new goals in the battle against violence against women by making sure that victims' opinions are considered and valued. It gives a staff the proper skills, understanding, and motivation to make changes by focusing on the victim, the suspect, and the situation. Soteria helps organisations respond to RASSO in a way that works, but, most significantly, it is helping victims</a:t>
            </a:r>
            <a:r>
              <a:rPr lang="en-GB" sz="8000" dirty="0"/>
              <a:t> (Gekoski,2025).</a:t>
            </a:r>
            <a:endParaRPr lang="en-GB" sz="8000" noProof="0" dirty="0"/>
          </a:p>
          <a:p>
            <a:pPr marL="0" indent="0">
              <a:buNone/>
            </a:pPr>
            <a:br>
              <a:rPr lang="en-GB" noProof="0" dirty="0"/>
            </a:br>
            <a:br>
              <a:rPr lang="en-GB" noProof="0" dirty="0"/>
            </a:br>
            <a:br>
              <a:rPr lang="en-GB" noProof="0" dirty="0"/>
            </a:br>
            <a:br>
              <a:rPr lang="en-GB" noProof="0" dirty="0"/>
            </a:br>
            <a:endParaRPr lang="en-GB" noProof="0" dirty="0"/>
          </a:p>
          <a:p>
            <a:br>
              <a:rPr lang="en-GB" noProof="0" dirty="0"/>
            </a:br>
            <a:br>
              <a:rPr lang="en-GB" noProof="0" dirty="0"/>
            </a:br>
            <a:br>
              <a:rPr lang="en-GB" noProof="0" dirty="0"/>
            </a:br>
            <a:br>
              <a:rPr lang="en-GB" noProof="0" dirty="0"/>
            </a:br>
            <a:endParaRPr lang="en-GB" noProof="0" dirty="0"/>
          </a:p>
          <a:p>
            <a:endParaRPr lang="en-GB" noProof="0" dirty="0"/>
          </a:p>
        </p:txBody>
      </p:sp>
    </p:spTree>
    <p:extLst>
      <p:ext uri="{BB962C8B-B14F-4D97-AF65-F5344CB8AC3E}">
        <p14:creationId xmlns:p14="http://schemas.microsoft.com/office/powerpoint/2010/main" val="2643146593"/>
      </p:ext>
    </p:extLst>
  </p:cSld>
  <p:clrMapOvr>
    <a:masterClrMapping/>
  </p:clrMapOvr>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8000"/>
            <a:lum/>
          </a:blip>
          <a:srcRect/>
          <a:stretch>
            <a:fillRect t="-2000" b="-2000"/>
          </a:stretch>
        </a:blip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FE030D3C-3C57-76B5-A1B3-B17B9889597B}"/>
              </a:ext>
            </a:extLst>
          </p:cNvPr>
          <p:cNvSpPr>
            <a:spLocks noGrp="1"/>
          </p:cNvSpPr>
          <p:nvPr>
            <p:ph type="title"/>
          </p:nvPr>
        </p:nvSpPr>
        <p:spPr/>
        <p:txBody>
          <a:bodyPr/>
          <a:lstStyle/>
          <a:p>
            <a:r>
              <a:rPr lang="en-GB" noProof="0" dirty="0"/>
              <a:t>                  </a:t>
            </a:r>
            <a:r>
              <a:rPr lang="en-GB" sz="2800" b="1" noProof="0" dirty="0"/>
              <a:t>Effectiveness &amp; Weaknesses of Policing Responses </a:t>
            </a:r>
          </a:p>
        </p:txBody>
      </p:sp>
      <p:graphicFrame>
        <p:nvGraphicFramePr>
          <p:cNvPr id="5" name="Symbol zastępczy zawartości 4">
            <a:extLst>
              <a:ext uri="{FF2B5EF4-FFF2-40B4-BE49-F238E27FC236}">
                <a16:creationId xmlns:a16="http://schemas.microsoft.com/office/drawing/2014/main" id="{7DC827A6-08D0-6AF1-1E54-B1720468BEE4}"/>
              </a:ext>
            </a:extLst>
          </p:cNvPr>
          <p:cNvGraphicFramePr>
            <a:graphicFrameLocks noGrp="1"/>
          </p:cNvGraphicFramePr>
          <p:nvPr>
            <p:ph idx="1"/>
            <p:extLst>
              <p:ext uri="{D42A27DB-BD31-4B8C-83A1-F6EECF244321}">
                <p14:modId xmlns:p14="http://schemas.microsoft.com/office/powerpoint/2010/main" val="3205091372"/>
              </p:ext>
            </p:extLst>
          </p:nvPr>
        </p:nvGraphicFramePr>
        <p:xfrm>
          <a:off x="136525" y="776288"/>
          <a:ext cx="11925300" cy="7487920"/>
        </p:xfrm>
        <a:graphic>
          <a:graphicData uri="http://schemas.openxmlformats.org/drawingml/2006/table">
            <a:tbl>
              <a:tblPr firstRow="1" bandRow="1">
                <a:tableStyleId>{5C22544A-7EE6-4342-B048-85BDC9FD1C3A}</a:tableStyleId>
              </a:tblPr>
              <a:tblGrid>
                <a:gridCol w="2385060">
                  <a:extLst>
                    <a:ext uri="{9D8B030D-6E8A-4147-A177-3AD203B41FA5}">
                      <a16:colId xmlns:a16="http://schemas.microsoft.com/office/drawing/2014/main" val="1706388743"/>
                    </a:ext>
                  </a:extLst>
                </a:gridCol>
                <a:gridCol w="2385060">
                  <a:extLst>
                    <a:ext uri="{9D8B030D-6E8A-4147-A177-3AD203B41FA5}">
                      <a16:colId xmlns:a16="http://schemas.microsoft.com/office/drawing/2014/main" val="2235762302"/>
                    </a:ext>
                  </a:extLst>
                </a:gridCol>
                <a:gridCol w="2385060">
                  <a:extLst>
                    <a:ext uri="{9D8B030D-6E8A-4147-A177-3AD203B41FA5}">
                      <a16:colId xmlns:a16="http://schemas.microsoft.com/office/drawing/2014/main" val="2320710503"/>
                    </a:ext>
                  </a:extLst>
                </a:gridCol>
                <a:gridCol w="2385060">
                  <a:extLst>
                    <a:ext uri="{9D8B030D-6E8A-4147-A177-3AD203B41FA5}">
                      <a16:colId xmlns:a16="http://schemas.microsoft.com/office/drawing/2014/main" val="2393355265"/>
                    </a:ext>
                  </a:extLst>
                </a:gridCol>
                <a:gridCol w="2385060">
                  <a:extLst>
                    <a:ext uri="{9D8B030D-6E8A-4147-A177-3AD203B41FA5}">
                      <a16:colId xmlns:a16="http://schemas.microsoft.com/office/drawing/2014/main" val="392127633"/>
                    </a:ext>
                  </a:extLst>
                </a:gridCol>
              </a:tblGrid>
              <a:tr h="370840">
                <a:tc>
                  <a:txBody>
                    <a:bodyPr/>
                    <a:lstStyle/>
                    <a:p>
                      <a:endParaRPr lang="en-GB" noProof="0" dirty="0"/>
                    </a:p>
                  </a:txBody>
                  <a:tcPr/>
                </a:tc>
                <a:tc>
                  <a:txBody>
                    <a:bodyPr/>
                    <a:lstStyle/>
                    <a:p>
                      <a:r>
                        <a:rPr lang="en-GB" noProof="0" dirty="0"/>
                        <a:t>Operation Soteria</a:t>
                      </a:r>
                    </a:p>
                  </a:txBody>
                  <a:tcPr/>
                </a:tc>
                <a:tc>
                  <a:txBody>
                    <a:bodyPr/>
                    <a:lstStyle/>
                    <a:p>
                      <a:r>
                        <a:rPr lang="en-GB" noProof="0" dirty="0"/>
                        <a:t>Raneem’s Law</a:t>
                      </a:r>
                    </a:p>
                  </a:txBody>
                  <a:tcPr/>
                </a:tc>
                <a:tc>
                  <a:txBody>
                    <a:bodyPr/>
                    <a:lstStyle/>
                    <a:p>
                      <a:r>
                        <a:rPr lang="en-GB" noProof="0" dirty="0"/>
                        <a:t>MAPPA</a:t>
                      </a:r>
                    </a:p>
                  </a:txBody>
                  <a:tcPr/>
                </a:tc>
                <a:tc>
                  <a:txBody>
                    <a:bodyPr/>
                    <a:lstStyle/>
                    <a:p>
                      <a:r>
                        <a:rPr lang="en-GB" noProof="0" dirty="0"/>
                        <a:t>DAPOs &amp; DAPNs</a:t>
                      </a:r>
                    </a:p>
                  </a:txBody>
                  <a:tcPr/>
                </a:tc>
                <a:extLst>
                  <a:ext uri="{0D108BD9-81ED-4DB2-BD59-A6C34878D82A}">
                    <a16:rowId xmlns:a16="http://schemas.microsoft.com/office/drawing/2014/main" val="1611670276"/>
                  </a:ext>
                </a:extLst>
              </a:tr>
              <a:tr h="1478085">
                <a:tc>
                  <a:txBody>
                    <a:bodyPr/>
                    <a:lstStyle/>
                    <a:p>
                      <a:r>
                        <a:rPr lang="en-GB" b="1" noProof="0" dirty="0"/>
                        <a:t>Effectiveness</a:t>
                      </a:r>
                    </a:p>
                  </a:txBody>
                  <a:tcPr/>
                </a:tc>
                <a:tc>
                  <a:txBody>
                    <a:bodyPr/>
                    <a:lstStyle/>
                    <a:p>
                      <a:pPr marL="285750" indent="-285750" algn="l">
                        <a:buFont typeface="Arial" panose="020B0604020202020204" pitchFamily="34" charset="0"/>
                        <a:buChar char="•"/>
                      </a:pPr>
                      <a:r>
                        <a:rPr lang="en-GB" sz="1400" noProof="0" dirty="0"/>
                        <a:t>Procedure centres on suspects, </a:t>
                      </a:r>
                    </a:p>
                    <a:p>
                      <a:pPr marL="285750" indent="-285750" algn="l">
                        <a:buFont typeface="Arial" panose="020B0604020202020204" pitchFamily="34" charset="0"/>
                        <a:buChar char="•"/>
                      </a:pPr>
                      <a:r>
                        <a:rPr lang="en-GB" sz="1400" noProof="0" dirty="0"/>
                        <a:t> data is applied to track down criminals that commit crimes multiple times</a:t>
                      </a:r>
                    </a:p>
                    <a:p>
                      <a:pPr marL="285750" indent="-285750" algn="l">
                        <a:buFont typeface="Arial" panose="020B0604020202020204" pitchFamily="34" charset="0"/>
                        <a:buChar char="•"/>
                      </a:pPr>
                      <a:r>
                        <a:rPr lang="en-GB" sz="1400" noProof="0" dirty="0"/>
                        <a:t>rape charge rates from 2% to 7%</a:t>
                      </a:r>
                    </a:p>
                  </a:txBody>
                  <a:tcPr/>
                </a:tc>
                <a:tc>
                  <a:txBody>
                    <a:bodyPr/>
                    <a:lstStyle/>
                    <a:p>
                      <a:pPr marL="285750" indent="-285750">
                        <a:buFont typeface="Arial" panose="020B0604020202020204" pitchFamily="34" charset="0"/>
                        <a:buChar char="•"/>
                      </a:pPr>
                      <a:r>
                        <a:rPr lang="en-GB" sz="1400" noProof="0" dirty="0"/>
                        <a:t>Operators of 999 calls can recognise the silent signs  of coercive control  </a:t>
                      </a:r>
                    </a:p>
                    <a:p>
                      <a:pPr marL="285750" indent="-285750">
                        <a:buFont typeface="Arial" panose="020B0604020202020204" pitchFamily="34" charset="0"/>
                        <a:buChar char="•"/>
                      </a:pPr>
                      <a:r>
                        <a:rPr lang="en-GB" sz="1400" noProof="0" dirty="0"/>
                        <a:t>The history of address is checked to look for coercion</a:t>
                      </a:r>
                    </a:p>
                  </a:txBody>
                  <a:tcPr/>
                </a:tc>
                <a:tc>
                  <a:txBody>
                    <a:bodyPr/>
                    <a:lstStyle/>
                    <a:p>
                      <a:pPr marL="285750" indent="-285750">
                        <a:buFont typeface="Arial" panose="020B0604020202020204" pitchFamily="34" charset="0"/>
                        <a:buChar char="•"/>
                      </a:pPr>
                      <a:r>
                        <a:rPr lang="en-GB" sz="1400" noProof="0" dirty="0"/>
                        <a:t>Offenders charged to 12 months or more for coercive behaviour are putting under MAPPA</a:t>
                      </a:r>
                    </a:p>
                    <a:p>
                      <a:pPr marL="285750" indent="-285750">
                        <a:buFont typeface="Arial" panose="020B0604020202020204" pitchFamily="34" charset="0"/>
                        <a:buChar char="•"/>
                      </a:pPr>
                      <a:r>
                        <a:rPr lang="en-GB" sz="1400" noProof="0" dirty="0"/>
                        <a:t>Police and other Agencies work together </a:t>
                      </a:r>
                    </a:p>
                    <a:p>
                      <a:pPr marL="285750" indent="-285750">
                        <a:buFont typeface="Arial" panose="020B0604020202020204" pitchFamily="34" charset="0"/>
                        <a:buChar char="•"/>
                      </a:pPr>
                      <a:r>
                        <a:rPr lang="en-GB" sz="1400" noProof="0" dirty="0"/>
                        <a:t>Information about offender </a:t>
                      </a:r>
                      <a:r>
                        <a:rPr lang="en-GB" sz="1400" b="0" i="0" kern="1200" noProof="0" dirty="0">
                          <a:solidFill>
                            <a:schemeClr val="dk1"/>
                          </a:solidFill>
                          <a:effectLst/>
                          <a:latin typeface="+mn-lt"/>
                          <a:ea typeface="+mn-ea"/>
                          <a:cs typeface="+mn-cs"/>
                        </a:rPr>
                        <a:t>about any previous history of violence or abuse are </a:t>
                      </a:r>
                      <a:r>
                        <a:rPr lang="en-GB" sz="1400" noProof="0" dirty="0"/>
                        <a:t>shared (Clare’s law)</a:t>
                      </a:r>
                    </a:p>
                  </a:txBody>
                  <a:tcPr/>
                </a:tc>
                <a:tc>
                  <a:txBody>
                    <a:bodyPr/>
                    <a:lstStyle/>
                    <a:p>
                      <a:pPr marL="285750" indent="-285750">
                        <a:buFont typeface="Arial" panose="020B0604020202020204" pitchFamily="34" charset="0"/>
                        <a:buChar char="•"/>
                      </a:pPr>
                      <a:r>
                        <a:rPr lang="en-GB" sz="1400" noProof="0" dirty="0"/>
                        <a:t>DAPO can compel offenders to go through mental health checks, drug testing, or behaviour modification programs</a:t>
                      </a:r>
                    </a:p>
                    <a:p>
                      <a:pPr marL="285750" indent="-285750">
                        <a:buFont typeface="Arial" panose="020B0604020202020204" pitchFamily="34" charset="0"/>
                        <a:buChar char="•"/>
                      </a:pPr>
                      <a:r>
                        <a:rPr lang="en-GB" sz="1400" noProof="0" dirty="0"/>
                        <a:t>Protect victim under intense coercive control who can’t speak up for themselves, can be applied by third party</a:t>
                      </a:r>
                    </a:p>
                    <a:p>
                      <a:pPr marL="285750" indent="-285750">
                        <a:buFont typeface="Arial" panose="020B0604020202020204" pitchFamily="34" charset="0"/>
                        <a:buChar char="•"/>
                      </a:pPr>
                      <a:endParaRPr lang="en-GB" sz="1400" noProof="0" dirty="0"/>
                    </a:p>
                  </a:txBody>
                  <a:tcPr/>
                </a:tc>
                <a:extLst>
                  <a:ext uri="{0D108BD9-81ED-4DB2-BD59-A6C34878D82A}">
                    <a16:rowId xmlns:a16="http://schemas.microsoft.com/office/drawing/2014/main" val="657994569"/>
                  </a:ext>
                </a:extLst>
              </a:tr>
              <a:tr h="370840">
                <a:tc>
                  <a:txBody>
                    <a:bodyPr/>
                    <a:lstStyle/>
                    <a:p>
                      <a:r>
                        <a:rPr lang="en-GB" b="1" noProof="0" dirty="0"/>
                        <a:t>Weaknesses</a:t>
                      </a:r>
                    </a:p>
                    <a:p>
                      <a:endParaRPr lang="en-GB" b="1" noProof="0" dirty="0"/>
                    </a:p>
                    <a:p>
                      <a:endParaRPr lang="en-GB" b="1" noProof="0" dirty="0"/>
                    </a:p>
                    <a:p>
                      <a:endParaRPr lang="en-GB" b="1" noProof="0" dirty="0"/>
                    </a:p>
                    <a:p>
                      <a:endParaRPr lang="en-GB" b="1" noProof="0" dirty="0"/>
                    </a:p>
                    <a:p>
                      <a:endParaRPr lang="en-GB" b="1" noProof="0" dirty="0"/>
                    </a:p>
                    <a:p>
                      <a:endParaRPr lang="en-GB" b="1" noProof="0" dirty="0"/>
                    </a:p>
                    <a:p>
                      <a:endParaRPr lang="en-GB" sz="1000" b="1" noProof="0" dirty="0"/>
                    </a:p>
                    <a:p>
                      <a:r>
                        <a:rPr lang="en-GB" sz="1000" b="0" noProof="0" dirty="0"/>
                        <a:t>(Tatton,2025)</a:t>
                      </a:r>
                    </a:p>
                    <a:p>
                      <a:r>
                        <a:rPr lang="en-GB" sz="1000" b="0" noProof="0" dirty="0"/>
                        <a:t>(Barlow,2025)</a:t>
                      </a:r>
                    </a:p>
                    <a:p>
                      <a:r>
                        <a:rPr lang="en-GB" sz="1000" b="0" noProof="0" dirty="0"/>
                        <a:t>(College of Policing,2024)</a:t>
                      </a:r>
                    </a:p>
                  </a:txBody>
                  <a:tcPr/>
                </a:tc>
                <a:tc>
                  <a:txBody>
                    <a:bodyPr/>
                    <a:lstStyle/>
                    <a:p>
                      <a:pPr marL="285750" indent="-285750">
                        <a:buFont typeface="Arial" panose="020B0604020202020204" pitchFamily="34" charset="0"/>
                        <a:buChar char="•"/>
                      </a:pPr>
                      <a:r>
                        <a:rPr lang="en-GB" sz="1400" noProof="0" dirty="0"/>
                        <a:t>Victims still feel like no one is listening to them and are kept in isolation. </a:t>
                      </a:r>
                    </a:p>
                    <a:p>
                      <a:pPr marL="285750" indent="-285750">
                        <a:buFont typeface="Arial" panose="020B0604020202020204" pitchFamily="34" charset="0"/>
                        <a:buChar char="•"/>
                      </a:pPr>
                      <a:r>
                        <a:rPr lang="en-GB" sz="1400" noProof="0" dirty="0"/>
                        <a:t>They need to wait long for phone analysis, which leads to high rates of withdrawal before court.</a:t>
                      </a:r>
                    </a:p>
                    <a:p>
                      <a:pPr marL="285750" indent="-285750">
                        <a:buFont typeface="Arial" panose="020B0604020202020204" pitchFamily="34" charset="0"/>
                        <a:buChar char="•"/>
                      </a:pPr>
                      <a:r>
                        <a:rPr lang="en-GB" sz="1400" noProof="0" dirty="0"/>
                        <a:t>Officers in RASSO units are lacking  training to recognise psychological patterns </a:t>
                      </a:r>
                    </a:p>
                  </a:txBody>
                  <a:tcPr/>
                </a:tc>
                <a:tc>
                  <a:txBody>
                    <a:bodyPr/>
                    <a:lstStyle/>
                    <a:p>
                      <a:pPr marL="285750" indent="-285750">
                        <a:buFont typeface="Arial" panose="020B0604020202020204" pitchFamily="34" charset="0"/>
                        <a:buChar char="•"/>
                      </a:pPr>
                      <a:r>
                        <a:rPr lang="en-GB" sz="1400" noProof="0" dirty="0"/>
                        <a:t>financial instability</a:t>
                      </a:r>
                    </a:p>
                    <a:p>
                      <a:pPr marL="285750" indent="-285750">
                        <a:buFont typeface="Arial" panose="020B0604020202020204" pitchFamily="34" charset="0"/>
                        <a:buChar char="•"/>
                      </a:pPr>
                      <a:r>
                        <a:rPr lang="en-GB" sz="1400" noProof="0" dirty="0"/>
                        <a:t>Specialist are working only peak hours due to costs ,leaving women vulnerable at night</a:t>
                      </a:r>
                    </a:p>
                    <a:p>
                      <a:pPr marL="285750" indent="-285750">
                        <a:buFont typeface="Arial" panose="020B0604020202020204" pitchFamily="34" charset="0"/>
                        <a:buChar char="•"/>
                      </a:pPr>
                      <a:r>
                        <a:rPr lang="en-GB" sz="1400" noProof="0" dirty="0"/>
                        <a:t>Marginalised women face barriers, trust damage by past police misconduct </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131313"/>
                          </a:solidFill>
                          <a:effectLst/>
                          <a:uLnTx/>
                          <a:uFillTx/>
                          <a:latin typeface="+mn-lt"/>
                          <a:ea typeface="+mn-ea"/>
                          <a:cs typeface="+mn-cs"/>
                        </a:rPr>
                        <a:t>Coercive control offenders are mostly charged less then 12 months what leave them unmonitored by MAPPA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131313"/>
                          </a:solidFill>
                          <a:effectLst/>
                          <a:uLnTx/>
                          <a:uFillTx/>
                          <a:latin typeface="+mn-lt"/>
                          <a:ea typeface="+mn-ea"/>
                          <a:cs typeface="+mn-cs"/>
                        </a:rPr>
                        <a:t> the psychological abuse is often unrecognised what let offenders slip through</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noProof="0" dirty="0"/>
                        <a:t>is often more of a reactive action than a proactive strategy</a:t>
                      </a:r>
                      <a:endParaRPr kumimoji="0" lang="en-GB" sz="1400" b="0" i="0" u="none" strike="noStrike" kern="1200" cap="none" spc="0" normalizeH="0" baseline="0" noProof="0" dirty="0">
                        <a:ln>
                          <a:noFill/>
                        </a:ln>
                        <a:solidFill>
                          <a:srgbClr val="131313"/>
                        </a:solidFill>
                        <a:effectLst/>
                        <a:uLnTx/>
                        <a:uFillTx/>
                        <a:latin typeface="+mn-lt"/>
                        <a:ea typeface="+mn-ea"/>
                        <a:cs typeface="+mn-cs"/>
                      </a:endParaRPr>
                    </a:p>
                    <a:p>
                      <a:endParaRPr lang="en-GB" noProof="0" dirty="0"/>
                    </a:p>
                  </a:txBody>
                  <a:tcPr/>
                </a:tc>
                <a:tc>
                  <a:txBody>
                    <a:bodyPr/>
                    <a:lstStyle/>
                    <a:p>
                      <a:pPr marL="285750" indent="-285750">
                        <a:buFont typeface="Arial" panose="020B0604020202020204" pitchFamily="34" charset="0"/>
                        <a:buChar char="•"/>
                      </a:pPr>
                      <a:r>
                        <a:rPr lang="en-GB" sz="1400" noProof="0" dirty="0"/>
                        <a:t>Don’t cover children</a:t>
                      </a:r>
                    </a:p>
                    <a:p>
                      <a:pPr marL="285750" indent="-285750">
                        <a:buFont typeface="Arial" panose="020B0604020202020204" pitchFamily="34" charset="0"/>
                        <a:buChar char="•"/>
                      </a:pPr>
                      <a:r>
                        <a:rPr lang="en-GB" sz="1400" noProof="0" dirty="0"/>
                        <a:t>In many areas these programmes don’t exist</a:t>
                      </a:r>
                    </a:p>
                  </a:txBody>
                  <a:tcPr/>
                </a:tc>
                <a:extLst>
                  <a:ext uri="{0D108BD9-81ED-4DB2-BD59-A6C34878D82A}">
                    <a16:rowId xmlns:a16="http://schemas.microsoft.com/office/drawing/2014/main" val="1351608181"/>
                  </a:ext>
                </a:extLst>
              </a:tr>
              <a:tr h="370840">
                <a:tc>
                  <a:txBody>
                    <a:bodyPr/>
                    <a:lstStyle/>
                    <a:p>
                      <a:endParaRPr lang="en-GB" noProof="0" dirty="0"/>
                    </a:p>
                  </a:txBody>
                  <a:tcPr/>
                </a:tc>
                <a:tc>
                  <a:txBody>
                    <a:bodyPr/>
                    <a:lstStyle/>
                    <a:p>
                      <a:endParaRPr lang="en-GB" noProof="0" dirty="0"/>
                    </a:p>
                  </a:txBody>
                  <a:tcPr/>
                </a:tc>
                <a:tc>
                  <a:txBody>
                    <a:bodyPr/>
                    <a:lstStyle/>
                    <a:p>
                      <a:endParaRPr lang="en-GB" noProof="0" dirty="0"/>
                    </a:p>
                  </a:txBody>
                  <a:tcPr/>
                </a:tc>
                <a:tc>
                  <a:txBody>
                    <a:bodyPr/>
                    <a:lstStyle/>
                    <a:p>
                      <a:endParaRPr lang="en-GB" noProof="0" dirty="0"/>
                    </a:p>
                  </a:txBody>
                  <a:tcPr/>
                </a:tc>
                <a:tc>
                  <a:txBody>
                    <a:bodyPr/>
                    <a:lstStyle/>
                    <a:p>
                      <a:endParaRPr lang="en-GB" noProof="0" dirty="0"/>
                    </a:p>
                  </a:txBody>
                  <a:tcPr/>
                </a:tc>
                <a:extLst>
                  <a:ext uri="{0D108BD9-81ED-4DB2-BD59-A6C34878D82A}">
                    <a16:rowId xmlns:a16="http://schemas.microsoft.com/office/drawing/2014/main" val="4056777404"/>
                  </a:ext>
                </a:extLst>
              </a:tr>
              <a:tr h="370840">
                <a:tc>
                  <a:txBody>
                    <a:bodyPr/>
                    <a:lstStyle/>
                    <a:p>
                      <a:endParaRPr lang="en-GB" noProof="0" dirty="0"/>
                    </a:p>
                  </a:txBody>
                  <a:tcPr/>
                </a:tc>
                <a:tc>
                  <a:txBody>
                    <a:bodyPr/>
                    <a:lstStyle/>
                    <a:p>
                      <a:endParaRPr lang="en-GB" noProof="0" dirty="0"/>
                    </a:p>
                  </a:txBody>
                  <a:tcPr/>
                </a:tc>
                <a:tc>
                  <a:txBody>
                    <a:bodyPr/>
                    <a:lstStyle/>
                    <a:p>
                      <a:endParaRPr lang="en-GB" noProof="0" dirty="0"/>
                    </a:p>
                  </a:txBody>
                  <a:tcPr/>
                </a:tc>
                <a:tc>
                  <a:txBody>
                    <a:bodyPr/>
                    <a:lstStyle/>
                    <a:p>
                      <a:endParaRPr lang="en-GB" noProof="0" dirty="0"/>
                    </a:p>
                  </a:txBody>
                  <a:tcPr/>
                </a:tc>
                <a:tc>
                  <a:txBody>
                    <a:bodyPr/>
                    <a:lstStyle/>
                    <a:p>
                      <a:endParaRPr lang="en-GB" noProof="0" dirty="0"/>
                    </a:p>
                  </a:txBody>
                  <a:tcPr/>
                </a:tc>
                <a:extLst>
                  <a:ext uri="{0D108BD9-81ED-4DB2-BD59-A6C34878D82A}">
                    <a16:rowId xmlns:a16="http://schemas.microsoft.com/office/drawing/2014/main" val="370935459"/>
                  </a:ext>
                </a:extLst>
              </a:tr>
              <a:tr h="370840">
                <a:tc>
                  <a:txBody>
                    <a:bodyPr/>
                    <a:lstStyle/>
                    <a:p>
                      <a:endParaRPr lang="en-GB" noProof="0" dirty="0"/>
                    </a:p>
                  </a:txBody>
                  <a:tcPr/>
                </a:tc>
                <a:tc>
                  <a:txBody>
                    <a:bodyPr/>
                    <a:lstStyle/>
                    <a:p>
                      <a:endParaRPr lang="en-GB" noProof="0" dirty="0"/>
                    </a:p>
                  </a:txBody>
                  <a:tcPr/>
                </a:tc>
                <a:tc>
                  <a:txBody>
                    <a:bodyPr/>
                    <a:lstStyle/>
                    <a:p>
                      <a:endParaRPr lang="en-GB" noProof="0" dirty="0"/>
                    </a:p>
                  </a:txBody>
                  <a:tcPr/>
                </a:tc>
                <a:tc>
                  <a:txBody>
                    <a:bodyPr/>
                    <a:lstStyle/>
                    <a:p>
                      <a:endParaRPr lang="en-GB" noProof="0" dirty="0"/>
                    </a:p>
                  </a:txBody>
                  <a:tcPr/>
                </a:tc>
                <a:tc>
                  <a:txBody>
                    <a:bodyPr/>
                    <a:lstStyle/>
                    <a:p>
                      <a:endParaRPr lang="en-GB" noProof="0" dirty="0"/>
                    </a:p>
                  </a:txBody>
                  <a:tcPr/>
                </a:tc>
                <a:extLst>
                  <a:ext uri="{0D108BD9-81ED-4DB2-BD59-A6C34878D82A}">
                    <a16:rowId xmlns:a16="http://schemas.microsoft.com/office/drawing/2014/main" val="1233812720"/>
                  </a:ext>
                </a:extLst>
              </a:tr>
            </a:tbl>
          </a:graphicData>
        </a:graphic>
      </p:graphicFrame>
    </p:spTree>
    <p:extLst>
      <p:ext uri="{BB962C8B-B14F-4D97-AF65-F5344CB8AC3E}">
        <p14:creationId xmlns:p14="http://schemas.microsoft.com/office/powerpoint/2010/main" val="3264205930"/>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9A12E849-6F84-30C3-F1D2-F631AC95F2AD}"/>
              </a:ext>
            </a:extLst>
          </p:cNvPr>
          <p:cNvSpPr>
            <a:spLocks noGrp="1"/>
          </p:cNvSpPr>
          <p:nvPr>
            <p:ph type="title"/>
          </p:nvPr>
        </p:nvSpPr>
        <p:spPr>
          <a:xfrm>
            <a:off x="1061884" y="151598"/>
            <a:ext cx="10999484" cy="528186"/>
          </a:xfrm>
        </p:spPr>
        <p:txBody>
          <a:bodyPr>
            <a:noAutofit/>
          </a:bodyPr>
          <a:lstStyle/>
          <a:p>
            <a:r>
              <a:rPr lang="en-GB" sz="3200" b="1" dirty="0"/>
              <a:t>What Systemic Reforms are needed?</a:t>
            </a:r>
          </a:p>
        </p:txBody>
      </p:sp>
      <p:graphicFrame>
        <p:nvGraphicFramePr>
          <p:cNvPr id="4" name="Symbol zastępczy zawartości 3">
            <a:extLst>
              <a:ext uri="{FF2B5EF4-FFF2-40B4-BE49-F238E27FC236}">
                <a16:creationId xmlns:a16="http://schemas.microsoft.com/office/drawing/2014/main" id="{07742CF0-73BC-0CB9-F0B6-71091AE9BDB5}"/>
              </a:ext>
            </a:extLst>
          </p:cNvPr>
          <p:cNvGraphicFramePr>
            <a:graphicFrameLocks noGrp="1"/>
          </p:cNvGraphicFramePr>
          <p:nvPr>
            <p:ph idx="1"/>
            <p:extLst>
              <p:ext uri="{D42A27DB-BD31-4B8C-83A1-F6EECF244321}">
                <p14:modId xmlns:p14="http://schemas.microsoft.com/office/powerpoint/2010/main" val="539921400"/>
              </p:ext>
            </p:extLst>
          </p:nvPr>
        </p:nvGraphicFramePr>
        <p:xfrm>
          <a:off x="136524" y="776287"/>
          <a:ext cx="12055476" cy="49559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pole tekstowe 4">
            <a:extLst>
              <a:ext uri="{FF2B5EF4-FFF2-40B4-BE49-F238E27FC236}">
                <a16:creationId xmlns:a16="http://schemas.microsoft.com/office/drawing/2014/main" id="{A16162E2-50E6-62F5-D42B-99B6F3990BA3}"/>
              </a:ext>
            </a:extLst>
          </p:cNvPr>
          <p:cNvSpPr txBox="1"/>
          <p:nvPr/>
        </p:nvSpPr>
        <p:spPr>
          <a:xfrm>
            <a:off x="442452" y="6081713"/>
            <a:ext cx="1868129" cy="246221"/>
          </a:xfrm>
          <a:prstGeom prst="rect">
            <a:avLst/>
          </a:prstGeom>
          <a:noFill/>
        </p:spPr>
        <p:txBody>
          <a:bodyPr wrap="square" rtlCol="0">
            <a:spAutoFit/>
          </a:bodyPr>
          <a:lstStyle/>
          <a:p>
            <a:r>
              <a:rPr lang="en-GB" sz="1000" dirty="0"/>
              <a:t>(Home Office,2025)</a:t>
            </a:r>
          </a:p>
        </p:txBody>
      </p:sp>
    </p:spTree>
    <p:extLst>
      <p:ext uri="{BB962C8B-B14F-4D97-AF65-F5344CB8AC3E}">
        <p14:creationId xmlns:p14="http://schemas.microsoft.com/office/powerpoint/2010/main" val="2932936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4000" r="-4000"/>
          </a:stretch>
        </a:blip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6D88FFAD-C137-0B9B-2274-07BEF9F5AF88}"/>
              </a:ext>
            </a:extLst>
          </p:cNvPr>
          <p:cNvSpPr>
            <a:spLocks noGrp="1"/>
          </p:cNvSpPr>
          <p:nvPr>
            <p:ph type="title"/>
          </p:nvPr>
        </p:nvSpPr>
        <p:spPr>
          <a:xfrm rot="18222490">
            <a:off x="-2185655" y="-969281"/>
            <a:ext cx="11924209" cy="528186"/>
          </a:xfrm>
        </p:spPr>
        <p:txBody>
          <a:bodyPr>
            <a:noAutofit/>
          </a:bodyPr>
          <a:lstStyle/>
          <a:p>
            <a:r>
              <a:rPr lang="en-GB" sz="6000" b="1" dirty="0"/>
              <a:t>C</a:t>
            </a:r>
            <a:r>
              <a:rPr lang="en-GB" sz="6000" b="1" noProof="0" dirty="0" err="1"/>
              <a:t>onclusion</a:t>
            </a:r>
            <a:endParaRPr lang="en-GB" sz="6000" b="1" noProof="0" dirty="0"/>
          </a:p>
        </p:txBody>
      </p:sp>
      <p:sp>
        <p:nvSpPr>
          <p:cNvPr id="4" name="Prostokąt: zaokrąglone rogi 3">
            <a:extLst>
              <a:ext uri="{FF2B5EF4-FFF2-40B4-BE49-F238E27FC236}">
                <a16:creationId xmlns:a16="http://schemas.microsoft.com/office/drawing/2014/main" id="{EE697302-1362-C880-8AAF-496CC854AD67}"/>
              </a:ext>
            </a:extLst>
          </p:cNvPr>
          <p:cNvSpPr/>
          <p:nvPr/>
        </p:nvSpPr>
        <p:spPr>
          <a:xfrm>
            <a:off x="7413523" y="679784"/>
            <a:ext cx="4641318" cy="6026618"/>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highlight>
                  <a:srgbClr val="000000"/>
                </a:highlight>
              </a:rPr>
              <a:t>VAWG in the UK is declared as a national emergency. Women experience violence every day. Coercive control, called 'hidden crime', takes away a victim's liberty and identity long before physical violence may occur. We have strong laws, like Raneem's law, but the operational, monitoring, and response sides are still catching up. Even though laws and Section 76 of the Serious Crime Act 2015 are important steps forward, the fact that crimes are still going up shows that the current fixes aren't working. Programs like Operation Soteria and DAPOs have some good parts in fighting this crime, but there are gaps that need systemic reforms. System problems hinder their effectiveness, including reactive policing, insufficient police training, and inadequate monitoring of short-term offenders. To ensure women's safety, it is necessary to implement changes that focus on proactive intervention, mandate professional training, and address gaps in supervision.</a:t>
            </a:r>
            <a:endParaRPr lang="en-GB" sz="1400" dirty="0">
              <a:effectLst/>
              <a:highlight>
                <a:srgbClr val="000000"/>
              </a:highlight>
            </a:endParaRPr>
          </a:p>
        </p:txBody>
      </p:sp>
    </p:spTree>
    <p:extLst>
      <p:ext uri="{BB962C8B-B14F-4D97-AF65-F5344CB8AC3E}">
        <p14:creationId xmlns:p14="http://schemas.microsoft.com/office/powerpoint/2010/main" val="3397671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76BE68A-0E10-27F5-8B03-A655C83C5DFD}"/>
              </a:ext>
            </a:extLst>
          </p:cNvPr>
          <p:cNvSpPr>
            <a:spLocks noGrp="1"/>
          </p:cNvSpPr>
          <p:nvPr>
            <p:ph type="title"/>
          </p:nvPr>
        </p:nvSpPr>
        <p:spPr>
          <a:xfrm>
            <a:off x="137159" y="151598"/>
            <a:ext cx="11924209" cy="281021"/>
          </a:xfrm>
        </p:spPr>
        <p:txBody>
          <a:bodyPr>
            <a:normAutofit fontScale="90000"/>
          </a:bodyPr>
          <a:lstStyle/>
          <a:p>
            <a:r>
              <a:rPr lang="en-GB" sz="1400" b="1" noProof="0" dirty="0"/>
              <a:t>Reference List:</a:t>
            </a:r>
          </a:p>
        </p:txBody>
      </p:sp>
      <p:sp>
        <p:nvSpPr>
          <p:cNvPr id="3" name="Symbol zastępczy zawartości 2">
            <a:extLst>
              <a:ext uri="{FF2B5EF4-FFF2-40B4-BE49-F238E27FC236}">
                <a16:creationId xmlns:a16="http://schemas.microsoft.com/office/drawing/2014/main" id="{9951B62F-71CE-27F2-D64B-803DD08515B6}"/>
              </a:ext>
            </a:extLst>
          </p:cNvPr>
          <p:cNvSpPr>
            <a:spLocks noGrp="1"/>
          </p:cNvSpPr>
          <p:nvPr>
            <p:ph idx="1"/>
          </p:nvPr>
        </p:nvSpPr>
        <p:spPr>
          <a:xfrm>
            <a:off x="133895" y="549894"/>
            <a:ext cx="11924209" cy="6008222"/>
          </a:xfrm>
        </p:spPr>
        <p:txBody>
          <a:bodyPr>
            <a:normAutofit fontScale="77500" lnSpcReduction="20000"/>
          </a:bodyPr>
          <a:lstStyle/>
          <a:p>
            <a:r>
              <a:rPr lang="en-GB" sz="1200" dirty="0">
                <a:latin typeface="Aptos" panose="020B0004020202020204" pitchFamily="34" charset="0"/>
              </a:rPr>
              <a:t>BBC (2025). Domestic abuse 999 pilot launched after murders. Available at: https://www.bbc.co.uk/news/articles/cvg1l5v5d52o. (Accessed January 7,2026).</a:t>
            </a:r>
          </a:p>
          <a:p>
            <a:r>
              <a:rPr lang="en-GB" sz="1200" dirty="0">
                <a:latin typeface="Aptos" panose="020B0004020202020204" pitchFamily="34" charset="0"/>
              </a:rPr>
              <a:t>Barlow, C. and Walklate, S. (2025) ‘Who is the victim? Exploring the complexities of misidentification’, </a:t>
            </a:r>
            <a:r>
              <a:rPr lang="en-GB" sz="1200" i="1" dirty="0">
                <a:latin typeface="Aptos" panose="020B0004020202020204" pitchFamily="34" charset="0"/>
              </a:rPr>
              <a:t>Criminology &amp; criminal justice</a:t>
            </a:r>
            <a:r>
              <a:rPr lang="en-GB" sz="1200" dirty="0">
                <a:latin typeface="Aptos" panose="020B0004020202020204" pitchFamily="34" charset="0"/>
              </a:rPr>
              <a:t> [Preprint]. Available at: </a:t>
            </a:r>
            <a:r>
              <a:rPr lang="en-GB" sz="1200" dirty="0">
                <a:latin typeface="Aptos" panose="020B0004020202020204" pitchFamily="34" charset="0"/>
                <a:hlinkClick r:id="rId2"/>
              </a:rPr>
              <a:t>https://doi.org/10.1177/17488958251355378. (Accessed</a:t>
            </a:r>
            <a:r>
              <a:rPr lang="en-GB" sz="1200" dirty="0">
                <a:latin typeface="Aptos" panose="020B0004020202020204" pitchFamily="34" charset="0"/>
              </a:rPr>
              <a:t> January 9,2026).</a:t>
            </a:r>
          </a:p>
          <a:p>
            <a:r>
              <a:rPr lang="en-GB" sz="1200" dirty="0">
                <a:latin typeface="Aptos" panose="020B0004020202020204" pitchFamily="34" charset="0"/>
              </a:rPr>
              <a:t>Blackburn, K. and Graca, S. (2021) ‘A critical reflection on the use and effectiveness of DVPNs and DVPOs’, </a:t>
            </a:r>
            <a:r>
              <a:rPr lang="en-GB" sz="1200" i="1" dirty="0">
                <a:latin typeface="Aptos" panose="020B0004020202020204" pitchFamily="34" charset="0"/>
              </a:rPr>
              <a:t>Police practice &amp; research</a:t>
            </a:r>
            <a:r>
              <a:rPr lang="en-GB" sz="1200" dirty="0">
                <a:latin typeface="Aptos" panose="020B0004020202020204" pitchFamily="34" charset="0"/>
              </a:rPr>
              <a:t>, 22(1), pp. 23–39. Available at: </a:t>
            </a:r>
            <a:r>
              <a:rPr lang="en-GB" sz="1200" dirty="0">
                <a:latin typeface="Aptos" panose="020B0004020202020204" pitchFamily="34" charset="0"/>
                <a:hlinkClick r:id="rId3"/>
              </a:rPr>
              <a:t>https://doi.org/10.1080/15614263.2020.1759059.(Accessed</a:t>
            </a:r>
            <a:r>
              <a:rPr lang="en-GB" sz="1200" dirty="0">
                <a:latin typeface="Aptos" panose="020B0004020202020204" pitchFamily="34" charset="0"/>
              </a:rPr>
              <a:t> January 7,2026).</a:t>
            </a:r>
          </a:p>
          <a:p>
            <a:r>
              <a:rPr lang="en-GB" sz="1200" dirty="0">
                <a:latin typeface="Aptos" panose="020B0004020202020204" pitchFamily="34" charset="0"/>
              </a:rPr>
              <a:t>College of Policing (2024).</a:t>
            </a:r>
            <a:r>
              <a:rPr lang="en-GB" sz="1200" b="1" dirty="0">
                <a:latin typeface="Aptos" panose="020B0004020202020204" pitchFamily="34" charset="0"/>
              </a:rPr>
              <a:t> </a:t>
            </a:r>
            <a:r>
              <a:rPr lang="en-GB" sz="1200" dirty="0">
                <a:latin typeface="Aptos" panose="020B0004020202020204" pitchFamily="34" charset="0"/>
              </a:rPr>
              <a:t>New domestic abuse protection notices and orders pilot. Available at: https://www.college.police.uk/article/new-pilot-domestic-abuse-protection-notices-and-orders. (Accessed January 7, 2026).</a:t>
            </a:r>
          </a:p>
          <a:p>
            <a:r>
              <a:rPr lang="en-GB" sz="1200" dirty="0">
                <a:latin typeface="Aptos" panose="020B0004020202020204" pitchFamily="34" charset="0"/>
              </a:rPr>
              <a:t>College of Policing (2023). Multi-agency public protection arrangements (MAPPA).Available at: </a:t>
            </a:r>
            <a:r>
              <a:rPr lang="en-GB" sz="1200" dirty="0">
                <a:latin typeface="Aptos" panose="020B0004020202020204" pitchFamily="34" charset="0"/>
                <a:hlinkClick r:id="rId4"/>
              </a:rPr>
              <a:t>https://www.college.police.uk/app/major-investigation-and-public-protection/managing-sexual-offenders-and-violent-offenders/multi-agency-public-protection-arrangements-mappa</a:t>
            </a:r>
            <a:r>
              <a:rPr lang="en-GB" sz="1200" dirty="0">
                <a:latin typeface="Aptos" panose="020B0004020202020204" pitchFamily="34" charset="0"/>
              </a:rPr>
              <a:t>. (Accessed January 9,2026).</a:t>
            </a:r>
          </a:p>
          <a:p>
            <a:r>
              <a:rPr lang="en-GB" sz="1200" dirty="0">
                <a:latin typeface="Aptos" panose="020B0004020202020204" pitchFamily="34" charset="0"/>
              </a:rPr>
              <a:t>College of Policing (2024). Angiolini Inquiry report published. Available at: </a:t>
            </a:r>
            <a:r>
              <a:rPr lang="en-GB" sz="1200" dirty="0">
                <a:latin typeface="Aptos" panose="020B0004020202020204" pitchFamily="34" charset="0"/>
                <a:hlinkClick r:id="rId5"/>
              </a:rPr>
              <a:t>https://www.college.police.uk/article/Angiolini-inquiry-report-published</a:t>
            </a:r>
            <a:r>
              <a:rPr lang="en-GB" sz="1200" dirty="0">
                <a:latin typeface="Aptos" panose="020B0004020202020204" pitchFamily="34" charset="0"/>
              </a:rPr>
              <a:t>. (Accessed January 9,2026).</a:t>
            </a:r>
          </a:p>
          <a:p>
            <a:r>
              <a:rPr lang="en-GB" sz="1200" dirty="0">
                <a:latin typeface="Aptos" panose="020B0004020202020204" pitchFamily="34" charset="0"/>
              </a:rPr>
              <a:t>CPS (2025).</a:t>
            </a:r>
            <a:r>
              <a:rPr lang="en-GB" sz="1200" b="1" dirty="0">
                <a:latin typeface="Aptos" panose="020B0004020202020204" pitchFamily="34" charset="0"/>
              </a:rPr>
              <a:t> </a:t>
            </a:r>
            <a:r>
              <a:rPr lang="en-GB" sz="1200" dirty="0">
                <a:latin typeface="Aptos" panose="020B0004020202020204" pitchFamily="34" charset="0"/>
              </a:rPr>
              <a:t>Controlling or Coercive Behaviour in an Intimate or Family Relationship. Available at: </a:t>
            </a:r>
            <a:r>
              <a:rPr lang="en-GB" sz="1200" dirty="0">
                <a:solidFill>
                  <a:srgbClr val="B0685E"/>
                </a:solidFill>
                <a:latin typeface="Aptos" panose="020B0004020202020204" pitchFamily="34" charset="0"/>
                <a:hlinkClick r:id="rId6">
                  <a:extLst>
                    <a:ext uri="{A12FA001-AC4F-418D-AE19-62706E023703}">
                      <ahyp:hlinkClr xmlns:ahyp="http://schemas.microsoft.com/office/drawing/2018/hyperlinkcolor" val="tx"/>
                    </a:ext>
                  </a:extLst>
                </a:hlinkClick>
              </a:rPr>
              <a:t>https://www.cps.gov.uk/prosecution-guidance/controlling-or-coercive-behaviour-intimate-or-family-relationship. </a:t>
            </a:r>
            <a:r>
              <a:rPr lang="en-GB" sz="1200" dirty="0">
                <a:latin typeface="Aptos" panose="020B0004020202020204" pitchFamily="34" charset="0"/>
                <a:hlinkClick r:id="rId6">
                  <a:extLst>
                    <a:ext uri="{A12FA001-AC4F-418D-AE19-62706E023703}">
                      <ahyp:hlinkClr xmlns:ahyp="http://schemas.microsoft.com/office/drawing/2018/hyperlinkcolor" val="tx"/>
                    </a:ext>
                  </a:extLst>
                </a:hlinkClick>
              </a:rPr>
              <a:t>(Accessed</a:t>
            </a:r>
            <a:r>
              <a:rPr lang="en-GB" sz="1200" dirty="0">
                <a:latin typeface="Aptos" panose="020B0004020202020204" pitchFamily="34" charset="0"/>
              </a:rPr>
              <a:t> January4,2026). </a:t>
            </a:r>
          </a:p>
          <a:p>
            <a:r>
              <a:rPr lang="en-GB" sz="1200" dirty="0">
                <a:latin typeface="Aptos" panose="020B0004020202020204" pitchFamily="34" charset="0"/>
              </a:rPr>
              <a:t>CPS(2025) .Rise in coercive control charges marks a decade of progress. Available at: </a:t>
            </a:r>
            <a:r>
              <a:rPr lang="en-GB" sz="1200" dirty="0">
                <a:latin typeface="Aptos" panose="020B0004020202020204" pitchFamily="34" charset="0"/>
                <a:hlinkClick r:id="rId7"/>
              </a:rPr>
              <a:t>https://www.cps.gov.uk/cps/news/rise-coercive-control-charges-marks-decade-progress</a:t>
            </a:r>
            <a:r>
              <a:rPr lang="en-GB" sz="1200" dirty="0">
                <a:latin typeface="Aptos" panose="020B0004020202020204" pitchFamily="34" charset="0"/>
              </a:rPr>
              <a:t>. (Accessed January 7,2026).</a:t>
            </a:r>
          </a:p>
          <a:p>
            <a:r>
              <a:rPr lang="en-GB" sz="1200" dirty="0">
                <a:latin typeface="Aptos" panose="020B0004020202020204" pitchFamily="34" charset="0"/>
              </a:rPr>
              <a:t>GEARING, A. (2022). </a:t>
            </a:r>
            <a:r>
              <a:rPr lang="en-GB" sz="1200" i="1" dirty="0">
                <a:latin typeface="Aptos" panose="020B0004020202020204" pitchFamily="34" charset="0"/>
              </a:rPr>
              <a:t>What is coercive control? These are the concerning behaviours. </a:t>
            </a:r>
            <a:r>
              <a:rPr lang="en-GB" sz="1200" dirty="0">
                <a:latin typeface="Aptos" panose="020B0004020202020204" pitchFamily="34" charset="0"/>
              </a:rPr>
              <a:t>London (UK): Guardian News &amp; Media Limited. Available at:https://www.proquest.com/docview/2663801929?OpenUrlRefId=info:xri/sid:primo&amp;accountid=130472&amp;sourcetype=Blogs,%20Podcasts,%20&amp;%20Websites.(Accessed January 7,2026).</a:t>
            </a:r>
          </a:p>
          <a:p>
            <a:r>
              <a:rPr lang="en-GB" sz="1200" dirty="0">
                <a:latin typeface="Aptos" panose="020B0004020202020204" pitchFamily="34" charset="0"/>
              </a:rPr>
              <a:t>Gekoski, A. (2025) ‘The use of investigation management documents in rape and serious sexual offence cases’, </a:t>
            </a:r>
            <a:r>
              <a:rPr lang="en-GB" sz="1200" i="1" dirty="0">
                <a:latin typeface="Aptos" panose="020B0004020202020204" pitchFamily="34" charset="0"/>
              </a:rPr>
              <a:t>Journal of criminal psychology</a:t>
            </a:r>
            <a:r>
              <a:rPr lang="en-GB" sz="1200" dirty="0">
                <a:latin typeface="Aptos" panose="020B0004020202020204" pitchFamily="34" charset="0"/>
              </a:rPr>
              <a:t>, 15(1), pp. 106–123. Available at: </a:t>
            </a:r>
            <a:r>
              <a:rPr lang="en-GB" sz="1200" dirty="0">
                <a:latin typeface="Aptos" panose="020B0004020202020204" pitchFamily="34" charset="0"/>
                <a:hlinkClick r:id="rId8"/>
              </a:rPr>
              <a:t>https://doi.org/10.1108/JCP-06-2024-0049.(Accessed</a:t>
            </a:r>
            <a:r>
              <a:rPr lang="en-GB" sz="1200" dirty="0">
                <a:latin typeface="Aptos" panose="020B0004020202020204" pitchFamily="34" charset="0"/>
              </a:rPr>
              <a:t> January 9,2026).</a:t>
            </a:r>
          </a:p>
          <a:p>
            <a:r>
              <a:rPr lang="en-GB" sz="1200" dirty="0">
                <a:latin typeface="Aptos" panose="020B0004020202020204" pitchFamily="34" charset="0"/>
              </a:rPr>
              <a:t>Home Office (2025).</a:t>
            </a:r>
            <a:r>
              <a:rPr lang="en-GB" sz="1200" b="1" dirty="0">
                <a:latin typeface="Aptos" panose="020B0004020202020204" pitchFamily="34" charset="0"/>
              </a:rPr>
              <a:t> </a:t>
            </a:r>
            <a:r>
              <a:rPr lang="en-GB" sz="1200" dirty="0">
                <a:latin typeface="Aptos" panose="020B0004020202020204" pitchFamily="34" charset="0"/>
              </a:rPr>
              <a:t>First domestic abuse specialists embedded in 999 control rooms. Available at: https://www.gov.uk/government/news/first-domestic-abuse-specialists-embedded-in-999-control-rooms. (Accessed January 7,2026).</a:t>
            </a:r>
          </a:p>
          <a:p>
            <a:r>
              <a:rPr lang="en-GB" sz="1200" dirty="0">
                <a:latin typeface="Aptos" panose="020B0004020202020204" pitchFamily="34" charset="0"/>
              </a:rPr>
              <a:t>Home Office (2025). Better protection for victims from domestic abusers .Available at: https://www.gov.uk/government/news/better-protection-for-victims-from-domestic-abusers. (Accessed January 7,2026).</a:t>
            </a:r>
          </a:p>
          <a:p>
            <a:r>
              <a:rPr lang="en-GB" sz="1200" dirty="0">
                <a:latin typeface="Aptos" panose="020B0004020202020204" pitchFamily="34" charset="0"/>
              </a:rPr>
              <a:t>Home Office(2023).</a:t>
            </a:r>
            <a:r>
              <a:rPr lang="en-GB" sz="1200" b="1" dirty="0">
                <a:latin typeface="Aptos" panose="020B0004020202020204" pitchFamily="34" charset="0"/>
              </a:rPr>
              <a:t> </a:t>
            </a:r>
            <a:r>
              <a:rPr lang="en-GB" sz="1200" dirty="0">
                <a:latin typeface="Aptos" panose="020B0004020202020204" pitchFamily="34" charset="0"/>
              </a:rPr>
              <a:t>Controlling or coercive behaviour: statutory guidance framework. Available at: </a:t>
            </a:r>
            <a:r>
              <a:rPr lang="en-GB" sz="1200" dirty="0">
                <a:latin typeface="Aptos" panose="020B0004020202020204" pitchFamily="34" charset="0"/>
                <a:hlinkClick r:id="rId9"/>
              </a:rPr>
              <a:t>https://www.gov.uk/government/publications/controlling-or-coercive-behaviour-statutory-guidance-framework/controlling-or-coercive-behaviour-statutory-guidance-framework-accessible#executive-summary</a:t>
            </a:r>
            <a:r>
              <a:rPr lang="en-GB" sz="1200" dirty="0">
                <a:latin typeface="Aptos" panose="020B0004020202020204" pitchFamily="34" charset="0"/>
              </a:rPr>
              <a:t>. (Accessed January 4.2026).</a:t>
            </a:r>
          </a:p>
          <a:p>
            <a:r>
              <a:rPr lang="en-GB" sz="1200" dirty="0">
                <a:latin typeface="Aptos" panose="020B0004020202020204" pitchFamily="34" charset="0"/>
              </a:rPr>
              <a:t>Home Office (2025).</a:t>
            </a:r>
            <a:r>
              <a:rPr lang="en-GB" sz="1200" b="1" dirty="0">
                <a:latin typeface="Aptos" panose="020B0004020202020204" pitchFamily="34" charset="0"/>
              </a:rPr>
              <a:t> </a:t>
            </a:r>
            <a:r>
              <a:rPr lang="en-GB" sz="1200" dirty="0">
                <a:latin typeface="Aptos" panose="020B0004020202020204" pitchFamily="34" charset="0"/>
              </a:rPr>
              <a:t>New VAWG strategy will leave offenders with nowhere to hide. Available at: </a:t>
            </a:r>
            <a:r>
              <a:rPr lang="en-GB" sz="1200" dirty="0">
                <a:latin typeface="Aptos" panose="020B0004020202020204" pitchFamily="34" charset="0"/>
                <a:hlinkClick r:id="rId10"/>
              </a:rPr>
              <a:t>https://www.gov.uk/government/news/new-vawg-strategy-will-leave-offenders-with-nowhere-to-hide</a:t>
            </a:r>
            <a:r>
              <a:rPr lang="en-GB" sz="1200" dirty="0">
                <a:latin typeface="Aptos" panose="020B0004020202020204" pitchFamily="34" charset="0"/>
              </a:rPr>
              <a:t>. (Accessed January 9,2026).</a:t>
            </a:r>
          </a:p>
          <a:p>
            <a:r>
              <a:rPr lang="en-GB" sz="1200" dirty="0">
                <a:latin typeface="Aptos" panose="020B0004020202020204" pitchFamily="34" charset="0"/>
              </a:rPr>
              <a:t>Kassing, K. and Collins, A. (2026) ‘“Slowly, Over Time, You Completely Lose Yourself”: Conceptualizing Coercive Control Trauma in Intimate Partner Relationships’, </a:t>
            </a:r>
            <a:r>
              <a:rPr lang="en-GB" sz="1200" i="1" dirty="0">
                <a:latin typeface="Aptos" panose="020B0004020202020204" pitchFamily="34" charset="0"/>
              </a:rPr>
              <a:t>Journal of interpersonal violence</a:t>
            </a:r>
            <a:r>
              <a:rPr lang="en-GB" sz="1200" dirty="0">
                <a:latin typeface="Aptos" panose="020B0004020202020204" pitchFamily="34" charset="0"/>
              </a:rPr>
              <a:t>, 41(3–4), pp. 662–684. Available at: </a:t>
            </a:r>
            <a:r>
              <a:rPr lang="en-GB" sz="1200" dirty="0">
                <a:latin typeface="Aptos" panose="020B0004020202020204" pitchFamily="34" charset="0"/>
                <a:hlinkClick r:id="rId11"/>
              </a:rPr>
              <a:t>https://doi.org/10.1177/08862605251320998</a:t>
            </a:r>
            <a:r>
              <a:rPr lang="en-GB" sz="1200" dirty="0">
                <a:latin typeface="Aptos" panose="020B0004020202020204" pitchFamily="34" charset="0"/>
              </a:rPr>
              <a:t>. (Accessed January 4,2026).</a:t>
            </a:r>
          </a:p>
          <a:p>
            <a:r>
              <a:rPr lang="en-GB" sz="1200" noProof="0" dirty="0">
                <a:latin typeface="Aptos" panose="020B0004020202020204" pitchFamily="34" charset="0"/>
              </a:rPr>
              <a:t>NPCC (2024). Violence Against Women and Girls. Available at: </a:t>
            </a:r>
            <a:r>
              <a:rPr lang="en-GB" sz="1200" noProof="0" dirty="0">
                <a:latin typeface="Aptos" panose="020B0004020202020204" pitchFamily="34" charset="0"/>
                <a:hlinkClick r:id="rId12"/>
              </a:rPr>
              <a:t>https://www.npcc.police.uk/our-work/violence-against-women-and-girls/</a:t>
            </a:r>
            <a:r>
              <a:rPr lang="en-GB" sz="1200" noProof="0" dirty="0">
                <a:latin typeface="Aptos" panose="020B0004020202020204" pitchFamily="34" charset="0"/>
              </a:rPr>
              <a:t>. (Accessed January 4,2026).</a:t>
            </a:r>
          </a:p>
          <a:p>
            <a:r>
              <a:rPr lang="en-GB" sz="1200" noProof="0" dirty="0">
                <a:latin typeface="Aptos" panose="020B0004020202020204" pitchFamily="34" charset="0"/>
              </a:rPr>
              <a:t>Stark, E. (2024). </a:t>
            </a:r>
            <a:r>
              <a:rPr lang="en-GB" sz="1200" i="1" noProof="0" dirty="0">
                <a:latin typeface="Aptos" panose="020B0004020202020204" pitchFamily="34" charset="0"/>
              </a:rPr>
              <a:t>Coercive Control: How Men Entrap Women in Personal Life</a:t>
            </a:r>
            <a:r>
              <a:rPr lang="en-GB" sz="1200" noProof="0" dirty="0">
                <a:latin typeface="Aptos" panose="020B0004020202020204" pitchFamily="34" charset="0"/>
              </a:rPr>
              <a:t>. Second edition. New York: Oxford University Press. Available at: </a:t>
            </a:r>
            <a:r>
              <a:rPr lang="en-GB" sz="1200" noProof="0" dirty="0">
                <a:latin typeface="Aptos" panose="020B0004020202020204" pitchFamily="34" charset="0"/>
                <a:hlinkClick r:id="rId13"/>
              </a:rPr>
              <a:t>https://doi.org/10.1093/oso/9780197639986.001.0001</a:t>
            </a:r>
            <a:r>
              <a:rPr lang="en-GB" sz="1200" noProof="0" dirty="0">
                <a:latin typeface="Aptos" panose="020B0004020202020204" pitchFamily="34" charset="0"/>
              </a:rPr>
              <a:t>. (Accessed January 7, 2026).</a:t>
            </a:r>
          </a:p>
          <a:p>
            <a:r>
              <a:rPr lang="en-GB" sz="1200" dirty="0">
                <a:latin typeface="Aptos" panose="020B0004020202020204" pitchFamily="34" charset="0"/>
              </a:rPr>
              <a:t>Tatton, S. (2025) ‘“Six of one”: conflict vs control in the policing of intimate partner violence’, </a:t>
            </a:r>
            <a:r>
              <a:rPr lang="en-GB" sz="1200" i="1" dirty="0">
                <a:latin typeface="Aptos" panose="020B0004020202020204" pitchFamily="34" charset="0"/>
              </a:rPr>
              <a:t>Policing &amp; society</a:t>
            </a:r>
            <a:r>
              <a:rPr lang="en-GB" sz="1200" dirty="0">
                <a:latin typeface="Aptos" panose="020B0004020202020204" pitchFamily="34" charset="0"/>
              </a:rPr>
              <a:t>, 35(3), pp. 294–310. Available at: </a:t>
            </a:r>
            <a:r>
              <a:rPr lang="en-GB" sz="1200" dirty="0">
                <a:latin typeface="Aptos" panose="020B0004020202020204" pitchFamily="34" charset="0"/>
                <a:hlinkClick r:id="rId14"/>
              </a:rPr>
              <a:t>https://doi.org/10.1080/10439463.2024.2400263. (Accessed</a:t>
            </a:r>
            <a:r>
              <a:rPr lang="en-GB" sz="1200" dirty="0">
                <a:latin typeface="Aptos" panose="020B0004020202020204" pitchFamily="34" charset="0"/>
              </a:rPr>
              <a:t> January 9,2026).</a:t>
            </a:r>
          </a:p>
          <a:p>
            <a:endParaRPr lang="en-GB" sz="1000" noProof="0" dirty="0"/>
          </a:p>
          <a:p>
            <a:endParaRPr lang="en-GB" sz="1000" noProof="0" dirty="0"/>
          </a:p>
          <a:p>
            <a:endParaRPr lang="en-GB" sz="1200" noProof="0" dirty="0"/>
          </a:p>
          <a:p>
            <a:endParaRPr lang="en-GB" sz="1200" noProof="0" dirty="0"/>
          </a:p>
          <a:p>
            <a:endParaRPr lang="en-GB" sz="1200" noProof="0" dirty="0"/>
          </a:p>
          <a:p>
            <a:endParaRPr lang="en-GB" sz="1200" noProof="0" dirty="0"/>
          </a:p>
          <a:p>
            <a:endParaRPr lang="en-GB" noProof="0" dirty="0"/>
          </a:p>
          <a:p>
            <a:endParaRPr lang="en-GB" noProof="0" dirty="0"/>
          </a:p>
          <a:p>
            <a:endParaRPr lang="en-GB" noProof="0" dirty="0"/>
          </a:p>
          <a:p>
            <a:endParaRPr lang="en-GB" noProof="0" dirty="0"/>
          </a:p>
          <a:p>
            <a:endParaRPr lang="en-GB" noProof="0" dirty="0"/>
          </a:p>
          <a:p>
            <a:endParaRPr lang="en-GB" noProof="0" dirty="0"/>
          </a:p>
          <a:p>
            <a:endParaRPr lang="en-GB" noProof="0" dirty="0"/>
          </a:p>
        </p:txBody>
      </p:sp>
    </p:spTree>
    <p:extLst>
      <p:ext uri="{BB962C8B-B14F-4D97-AF65-F5344CB8AC3E}">
        <p14:creationId xmlns:p14="http://schemas.microsoft.com/office/powerpoint/2010/main" val="3383245933"/>
      </p:ext>
    </p:extLst>
  </p:cSld>
  <p:clrMapOvr>
    <a:masterClrMapping/>
  </p:clrMapOvr>
</p:sld>
</file>

<file path=ppt/theme/theme1.xml><?xml version="1.0" encoding="utf-8"?>
<a:theme xmlns:a="http://schemas.openxmlformats.org/drawingml/2006/main" name="DuneVTI">
  <a:themeElements>
    <a:clrScheme name="Dune Palette">
      <a:dk1>
        <a:srgbClr val="131313"/>
      </a:dk1>
      <a:lt1>
        <a:sysClr val="window" lastClr="FFFFFF"/>
      </a:lt1>
      <a:dk2>
        <a:srgbClr val="203430"/>
      </a:dk2>
      <a:lt2>
        <a:srgbClr val="F0EDE6"/>
      </a:lt2>
      <a:accent1>
        <a:srgbClr val="A57361"/>
      </a:accent1>
      <a:accent2>
        <a:srgbClr val="CD9979"/>
      </a:accent2>
      <a:accent3>
        <a:srgbClr val="4E6C67"/>
      </a:accent3>
      <a:accent4>
        <a:srgbClr val="BA958C"/>
      </a:accent4>
      <a:accent5>
        <a:srgbClr val="A08C60"/>
      </a:accent5>
      <a:accent6>
        <a:srgbClr val="956969"/>
      </a:accent6>
      <a:hlink>
        <a:srgbClr val="B0685E"/>
      </a:hlink>
      <a:folHlink>
        <a:srgbClr val="5E827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_win32_DN_v2" id="{97A7A9A4-5677-45E2-BAC9-3A76DA18A86D}" vid="{E1353FFA-7ECE-4894-957E-EAB589AB129E}"/>
    </a:ext>
  </a:extLst>
</a:theme>
</file>

<file path=ppt/theme/theme2.xml><?xml version="1.0" encoding="utf-8"?>
<a:theme xmlns:a="http://schemas.openxmlformats.org/drawingml/2006/main" name="Motyw pakietu Office">
  <a:themeElements>
    <a:clrScheme name="Pakiet 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akiet 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1977</TotalTime>
  <Words>3028</Words>
  <Application>Microsoft Office PowerPoint</Application>
  <PresentationFormat>Panoramiczny</PresentationFormat>
  <Paragraphs>198</Paragraphs>
  <Slides>17</Slides>
  <Notes>4</Notes>
  <HiddenSlides>0</HiddenSlides>
  <MMClips>0</MMClips>
  <ScaleCrop>false</ScaleCrop>
  <HeadingPairs>
    <vt:vector size="6" baseType="variant">
      <vt:variant>
        <vt:lpstr>Używane czcionki</vt:lpstr>
      </vt:variant>
      <vt:variant>
        <vt:i4>5</vt:i4>
      </vt:variant>
      <vt:variant>
        <vt:lpstr>Motyw</vt:lpstr>
      </vt:variant>
      <vt:variant>
        <vt:i4>1</vt:i4>
      </vt:variant>
      <vt:variant>
        <vt:lpstr>Tytuły slajdów</vt:lpstr>
      </vt:variant>
      <vt:variant>
        <vt:i4>17</vt:i4>
      </vt:variant>
    </vt:vector>
  </HeadingPairs>
  <TitlesOfParts>
    <vt:vector size="23" baseType="lpstr">
      <vt:lpstr>Aptos</vt:lpstr>
      <vt:lpstr>Aptos Black</vt:lpstr>
      <vt:lpstr>Arial</vt:lpstr>
      <vt:lpstr>GuardianTextEgyptian</vt:lpstr>
      <vt:lpstr>Neue Haas Grotesk Text Pro</vt:lpstr>
      <vt:lpstr>DuneVTI</vt:lpstr>
      <vt:lpstr>     Title:  How effective is the UK policing response to violence against women and girls ,and what systemic reforms are needed to ensure consistent protection , justice , and prevention across all communities ?</vt:lpstr>
      <vt:lpstr>Content:</vt:lpstr>
      <vt:lpstr>‘National Emergency’</vt:lpstr>
      <vt:lpstr>Prezentacja programu PowerPoint</vt:lpstr>
      <vt:lpstr>Prezentacja programu PowerPoint</vt:lpstr>
      <vt:lpstr>The coercive controlling behaviour include:</vt:lpstr>
      <vt:lpstr>Prezentacja programu PowerPoint</vt:lpstr>
      <vt:lpstr>Prezentacja programu PowerPoint</vt:lpstr>
      <vt:lpstr>Since its legalisation on December 29, 2015, statistics show an annual rise in the number of controlling or coercive behaviour charges, charged and brought to a first hearing in a magistrates' court. Up till the end of June 2025, the most recent CPS data shows:</vt:lpstr>
      <vt:lpstr>                   Raneem’s Law</vt:lpstr>
      <vt:lpstr>         DAPOs and DAPNs   </vt:lpstr>
      <vt:lpstr>Prezentacja programu PowerPoint</vt:lpstr>
      <vt:lpstr>         Operation Soteria</vt:lpstr>
      <vt:lpstr>                  Effectiveness &amp; Weaknesses of Policing Responses </vt:lpstr>
      <vt:lpstr>What Systemic Reforms are needed?</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Natalia Konciak</dc:creator>
  <cp:lastModifiedBy>Natalia Konciak</cp:lastModifiedBy>
  <cp:revision>5</cp:revision>
  <dcterms:created xsi:type="dcterms:W3CDTF">2025-12-28T18:37:23Z</dcterms:created>
  <dcterms:modified xsi:type="dcterms:W3CDTF">2026-01-09T22:18:23Z</dcterms:modified>
</cp:coreProperties>
</file>