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4630400" cy="8229600"/>
  <p:notesSz cx="8229600" cy="14630400"/>
  <p:embeddedFontLst>
    <p:embeddedFont>
      <p:font typeface="Montserrat Medium" panose="00000600000000000000" pitchFamily="2" charset="0"/>
      <p:regular r:id="rId18"/>
      <p:italic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68" d="100"/>
          <a:sy n="68" d="100"/>
        </p:scale>
        <p:origin x="572" y="52"/>
      </p:cViewPr>
      <p:guideLst/>
    </p:cSldViewPr>
  </p:slideViewPr>
  <p:notesTextViewPr>
    <p:cViewPr>
      <p:scale>
        <a:sx n="1" d="1"/>
        <a:sy n="1" d="1"/>
      </p:scale>
      <p:origin x="0" y="-34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8693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Childcare Centre is a proposed early learning and childcare company established to help families with a secure, enriching and developmental environment of the children. As the need to find a good childcare centre and services grows, the centre should provide quality services and activities to learn and communicate quality care to parents. This business plan describes the structure of the business, marketing plan, and financial needs and the external forces that may affect the venture. Bright Steps intends to be a professional organisation but adopt child-focused practises with the aim of becoming a reliable and affordable childcare facility in the community, which fosters child growth and working parent-life balance.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Childcare Centre is a proposed early learning and childcare company established to help families with a secure, enriching and developmental environment of the children. As the need to find a good childcare centre and services grows, the centre should provide quality services and activities to learn and communicate quality care to parents. This business plan describes the structure of the business, marketing plan, and financial needs and the external forces that may affect the venture. Bright Steps intends to be a professional organisation but adopt child-focused practises with the aim of becoming a reliable and affordable childcare facility in the community, which fosters child growth and working parent-life balance.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is unique with its modern, safe, and child friendly facility which is assisted by certified early years educators. It is stressed in the research that parents are heavily concerned about professionals, safety, and structured education when choosing a childcare provider (Blanden et al., 2020). The centre embraces low pricing to make it affordable to most of the various families, besides having a location that is within a residential area to make it convenient. Moreover, the communication in </a:t>
            </a:r>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is digital, which means that a parent can receive instant access to information about the activities of the children, their behaviour, and meals. The communication is part of the main competitive advantages of work with the family as it improves parental trust and relationships between providers of childcare and families (Grady, 2021).</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2.3 Management Structure </a:t>
            </a:r>
          </a:p>
          <a:p>
            <a:r>
              <a:rPr lang="en-GB" sz="1200" kern="1200" dirty="0">
                <a:solidFill>
                  <a:schemeClr val="tx1"/>
                </a:solidFill>
                <a:effectLst/>
                <a:latin typeface="+mn-lt"/>
                <a:ea typeface="+mn-ea"/>
                <a:cs typeface="+mn-cs"/>
              </a:rPr>
              <a:t>The organisational structure is characterised by a simplified hierarchy so as to achieve effective service provision. The Owner/Founder makes the strategic decisions in general, the financial planning and compliance with the regulations. A Centre Manager will be in charge of day-to-day operations, personnel management, planning, and quality control. Educational and caregiving activities are done by certified childcare practitioners and the support staff such as cook, cleaner and administrative assistant keeps everything running smoothly. The curriculum will be enriched by part-time specialists in music, art and physical education. Decision-making is also partly centralised and strategic control is kept by the owner and the operational responsibility is assigned to the Centre Manager which fosters accountability and flexibility (Johnson et al., 2020).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2.4 Legal Format </a:t>
            </a:r>
          </a:p>
          <a:p>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will be a Limited Liability Company (LLC). The benefit of this legal form is high protection by disentangling personal and business assets of the owner and reducing the risk of a person (Maughan and Smith, 2020). LLCs increase trust among parents, suppliers, and others in the authority and are commonly used in service-related businesses that need professional responsibility. The structure also encourages the fundraising, the long run sustainability and clear governance provisions which are necessary to a childcare business where adherence to the stringent safety and staffing provisions is required.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macro-environment is a major factor that aids in the shaping of the operations of </a:t>
            </a:r>
            <a:r>
              <a:rPr lang="en-US" sz="1200" kern="1200" dirty="0" err="1">
                <a:solidFill>
                  <a:schemeClr val="tx1"/>
                </a:solidFill>
                <a:effectLst/>
                <a:latin typeface="+mn-lt"/>
                <a:ea typeface="+mn-ea"/>
                <a:cs typeface="+mn-cs"/>
              </a:rPr>
              <a:t>BrightSteps</a:t>
            </a:r>
            <a:r>
              <a:rPr lang="en-US" sz="1200" kern="1200" dirty="0">
                <a:solidFill>
                  <a:schemeClr val="tx1"/>
                </a:solidFill>
                <a:effectLst/>
                <a:latin typeface="+mn-lt"/>
                <a:ea typeface="+mn-ea"/>
                <a:cs typeface="+mn-cs"/>
              </a:rPr>
              <a:t> Childcare Centre.</a:t>
            </a:r>
          </a:p>
          <a:p>
            <a:r>
              <a:rPr lang="en-US" sz="1200" b="1" kern="1200" dirty="0">
                <a:solidFill>
                  <a:schemeClr val="tx1"/>
                </a:solidFill>
                <a:effectLst/>
                <a:latin typeface="+mn-lt"/>
                <a:ea typeface="+mn-ea"/>
                <a:cs typeface="+mn-cs"/>
              </a:rPr>
              <a:t>Political</a:t>
            </a:r>
            <a:r>
              <a:rPr lang="en-US" sz="1200" kern="1200" dirty="0">
                <a:solidFill>
                  <a:schemeClr val="tx1"/>
                </a:solidFill>
                <a:effectLst/>
                <a:latin typeface="+mn-lt"/>
                <a:ea typeface="+mn-ea"/>
                <a:cs typeface="+mn-cs"/>
              </a:rPr>
              <a:t> issues have a lot of impact in childcare industry in the form of regulatory measures on staff sentence to child, protective procedures and inspection systems. Governments have stringent </a:t>
            </a:r>
            <a:r>
              <a:rPr lang="en-US" sz="1200" kern="1200" dirty="0" err="1">
                <a:solidFill>
                  <a:schemeClr val="tx1"/>
                </a:solidFill>
                <a:effectLst/>
                <a:latin typeface="+mn-lt"/>
                <a:ea typeface="+mn-ea"/>
                <a:cs typeface="+mn-cs"/>
              </a:rPr>
              <a:t>licencing</a:t>
            </a:r>
            <a:r>
              <a:rPr lang="en-US" sz="1200" kern="1200" dirty="0">
                <a:solidFill>
                  <a:schemeClr val="tx1"/>
                </a:solidFill>
                <a:effectLst/>
                <a:latin typeface="+mn-lt"/>
                <a:ea typeface="+mn-ea"/>
                <a:cs typeface="+mn-cs"/>
              </a:rPr>
              <a:t> standards so that the safety and development of children are guaranteed (DfE, 2023). Parental access to, and demand of childcare are influenced by childcare subsidies, which in turn makes political choices vital to the sustainability of the enterprises at regional levels (OECD, 2021).</a:t>
            </a:r>
          </a:p>
          <a:p>
            <a:r>
              <a:rPr lang="en-US" sz="1200" b="1" kern="1200" dirty="0">
                <a:solidFill>
                  <a:schemeClr val="tx1"/>
                </a:solidFill>
                <a:effectLst/>
                <a:latin typeface="+mn-lt"/>
                <a:ea typeface="+mn-ea"/>
                <a:cs typeface="+mn-cs"/>
              </a:rPr>
              <a:t>Economic </a:t>
            </a:r>
            <a:r>
              <a:rPr lang="en-US" sz="1200" kern="1200" dirty="0">
                <a:solidFill>
                  <a:schemeClr val="tx1"/>
                </a:solidFill>
                <a:effectLst/>
                <a:latin typeface="+mn-lt"/>
                <a:ea typeface="+mn-ea"/>
                <a:cs typeface="+mn-cs"/>
              </a:rPr>
              <a:t>variables are the changing rates of unemployment and inflation rates. The demand of the quality childcare services goes up as more parents are employed (ONS, 2022). Nevertheless, food, utilities, learning materials, and wages are subject to inflation and increase the cost of operations to the service provider. Also, regional differences in the income impact the pricing policy, where the costs of childcare are to be competitive without the loss of quality (Blanden et al., 2020).</a:t>
            </a:r>
          </a:p>
          <a:p>
            <a:r>
              <a:rPr lang="en-US" sz="1200" b="1" kern="1200" dirty="0">
                <a:solidFill>
                  <a:schemeClr val="tx1"/>
                </a:solidFill>
                <a:effectLst/>
                <a:latin typeface="+mn-lt"/>
                <a:ea typeface="+mn-ea"/>
                <a:cs typeface="+mn-cs"/>
              </a:rPr>
              <a:t>Social factors</a:t>
            </a:r>
            <a:r>
              <a:rPr lang="en-US" sz="1200" kern="1200" dirty="0">
                <a:solidFill>
                  <a:schemeClr val="tx1"/>
                </a:solidFill>
                <a:effectLst/>
                <a:latin typeface="+mn-lt"/>
                <a:ea typeface="+mn-ea"/>
                <a:cs typeface="+mn-cs"/>
              </a:rPr>
              <a:t> present large opportunities. Differences between two-earner and single-earner families are becoming a norm, which leads to more frequently using outside care (Farquharson, 2021). Parents also understand better the necessity of early childhood education in regards to long-term cognitive and social progress (Siraj, 2021). It is therefore becoming a case of families looking out to credible, safe and structured learning settings that have good reputations.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Technological</a:t>
            </a:r>
            <a:r>
              <a:rPr lang="en-GB" sz="1200" kern="1200" dirty="0">
                <a:solidFill>
                  <a:schemeClr val="tx1"/>
                </a:solidFill>
                <a:effectLst/>
                <a:latin typeface="+mn-lt"/>
                <a:ea typeface="+mn-ea"/>
                <a:cs typeface="+mn-cs"/>
              </a:rPr>
              <a:t> aspects boost communication, security, and administration. Childcare management apps also make attendance tracking, billing, and interaction with parents possible and enhance the level of transparency and quality of services (Grady, 2021). CCTV cameras and electronic sign-in processes build the level of trust in parents, whereas social media marketing enhances the reach and the visibility of new childcare services within the community.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environmental factors</a:t>
            </a:r>
            <a:r>
              <a:rPr lang="en-GB" sz="1200" kern="1200" dirty="0">
                <a:solidFill>
                  <a:schemeClr val="tx1"/>
                </a:solidFill>
                <a:effectLst/>
                <a:latin typeface="+mn-lt"/>
                <a:ea typeface="+mn-ea"/>
                <a:cs typeface="+mn-cs"/>
              </a:rPr>
              <a:t> demand the centres to implement sustainable practises that include recycling, minimising energy usage, and providing safety in play grounds. Parents are increasingly seeking sustainable operations with their focus being on children childcare settings that are eco-friendly (Green &amp; Owens, 2022).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Legal factors</a:t>
            </a:r>
            <a:r>
              <a:rPr lang="en-GB" sz="1200" kern="1200" dirty="0">
                <a:solidFill>
                  <a:schemeClr val="tx1"/>
                </a:solidFill>
                <a:effectLst/>
                <a:latin typeface="+mn-lt"/>
                <a:ea typeface="+mn-ea"/>
                <a:cs typeface="+mn-cs"/>
              </a:rPr>
              <a:t> involve childcare legislation, safeguarding policies, requirements of staff qualification, employment law, and health and safety regulations (Maughan and Smith, 2020). Such legal requirements guarantee quality delivery yet they increase the operation expenses.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general, the PESTEL analysis identifies great opportunities due to the increase in demand and expectations of parents, but demonstrates threats to meet compliance and financial needs.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4.1 Target Market </a:t>
            </a:r>
          </a:p>
          <a:p>
            <a:r>
              <a:rPr lang="en-GB" sz="1200" kern="1200" dirty="0">
                <a:solidFill>
                  <a:schemeClr val="tx1"/>
                </a:solidFill>
                <a:effectLst/>
                <a:latin typeface="+mn-lt"/>
                <a:ea typeface="+mn-ea"/>
                <a:cs typeface="+mn-cs"/>
              </a:rPr>
              <a:t>The main market focus will involve working parents between the ages of 25 and 45 years whose children are aged 2-10 years and demand quality childcare services in order to manage their work and family needs. It has been found that dual-income households are turning to helped childcare (Farquharson, 2021). The centre also aims at attracting the local families residing in the residential communities around the area in search of the safe, affordable, and good-quality childcare services. These needs form the core and focus of the service offering as parents search for </a:t>
            </a:r>
            <a:r>
              <a:rPr lang="en-GB" sz="1200" kern="1200" dirty="0" err="1">
                <a:solidFill>
                  <a:schemeClr val="tx1"/>
                </a:solidFill>
                <a:effectLst/>
                <a:latin typeface="+mn-lt"/>
                <a:ea typeface="+mn-ea"/>
                <a:cs typeface="+mn-cs"/>
              </a:rPr>
              <a:t>childcarers</a:t>
            </a:r>
            <a:r>
              <a:rPr lang="en-GB" sz="1200" kern="1200" dirty="0">
                <a:solidFill>
                  <a:schemeClr val="tx1"/>
                </a:solidFill>
                <a:effectLst/>
                <a:latin typeface="+mn-lt"/>
                <a:ea typeface="+mn-ea"/>
                <a:cs typeface="+mn-cs"/>
              </a:rPr>
              <a:t> based on their accessibility, flexible working schedules, and early learning opportunities (Blanden et al., 2020).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4.2 Market Positioning </a:t>
            </a:r>
          </a:p>
          <a:p>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markets itself as a secure, low pricing and quality provider of childcare that provides structured early learning educational programmes through trained professionals. It requires positioning in order to provide a clear identity and attract directly to the expectations of the parents (Kotler et al., 2021). Safety, trust and value of development are the priorities of the centre which parents are increasingly attributing to high-quality childcare centres. By making it comparatively more affordable and educating, </a:t>
            </a:r>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will stand out of among informal childcare possibilities and will establish its brand as a trustworthy and professional early years service provider in the area.</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Product (Service Offering)</a:t>
            </a:r>
            <a:r>
              <a:rPr lang="en-US"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provides all-day childcare services and preschool learning in classes, after-school enrichment classes, healthy meals, and disciplined educational entertainment, such as the arts, reading, music and numeracy. Additional workshops on parent-support facilitate the community involvement. Parental trust and child development also get enhanced by high-quality early years services whose staff is qualified (Siraj, 2021).</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Price</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centre embraces the pricing approach of competition based on monthly packages and sibling discounts. Additional facilities include music and physical education that are optional and at a fee. Clear prices are in line with the expectations of parents and strengthened trust (Grady, 2021).</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Place</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centre is conveniently situated in the midst of residential areas that have secure indoor and outdoor study environments. Parents may do the registration online or physically. Accessibility is very important because when childcare is close, it is chosen (OECD, 2021).</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Promotion</a:t>
            </a:r>
            <a:br>
              <a:rPr lang="en-US"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promotional activities are localised online marketing including Facebook campaigns (which refer to parents), a professional web site with a virtual tour, and community media advertising as flyers in schools and clinics. Reputation-building with support of open-day events and referral incentives are among the aspects that promote childcare enrolment (Green and Owens, 2022).</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key focus of customer relationship management in retention and creating long term loyalty is key to the retention of families. A parent-communication application, which allows getting updates about the activities of children, their behaviour, and food each day, is used by the centre to foster transparency and trust (Grady, 2021). Regular feedback surveys and monthly parent-teacher meetings will guarantee individualised attention and constant work enhancement. Retention is also promoted by long-term enrolment which gives discounts on loyalty. Establishing positive relationships increases satisfaction and a decreased turnover which is vital to service based businesses such as childcare centres (Johnson et al., 2020).</a:t>
            </a:r>
            <a:br>
              <a:rPr lang="en-GB"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5.1 Total Funding Required </a:t>
            </a:r>
          </a:p>
          <a:p>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Childcare Centre needs to be financed with a start up capital of £80,000 to meet all start up requirements. This reimbursement takes care of the preparation of the facilities, regulatory specifications, employee recruitment, and the acquisition of educational and safety devices. It will be increased with the help of personal savings, relatively small family investment, and start-up loan provided by the bank. The mixed sources of funds will help decrease the risk and enhance financial stability in the initial period of operation (Burns, 2022). The level of funding has been compared to the average costs of starting childcare in the UK that characterise high initial capital expenditure based on its requirements and regulations (NDNA, 2021). </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5.2 Allocation &amp; Justification of Funding Need</a:t>
            </a:r>
          </a:p>
          <a:p>
            <a:r>
              <a:rPr lang="en-GB" sz="1200" kern="1200" dirty="0">
                <a:solidFill>
                  <a:schemeClr val="tx1"/>
                </a:solidFill>
                <a:effectLst/>
                <a:latin typeface="+mn-lt"/>
                <a:ea typeface="+mn-ea"/>
                <a:cs typeface="+mn-cs"/>
              </a:rPr>
              <a:t>The budgetary allocation will make the centre to be in a position to comply with the required standards of childcare, as well as provide quality services. Start-ups of businesses in the early years are characterised by high start-up expenses because there are stringent health, safety, and protection measures (DfE, 2023). The competence level of staff needs to be heavily invested in because the quality of the staffing condition directly influences the final outcomes of child development and the satisfaction of parents (Siraj, 2021). Educational resources, safety installations like CCTV, and compliance fees like licencing and insurance are also required to be funded.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summary of how funds will be allocated is provided below:</a:t>
            </a:r>
          </a:p>
          <a:p>
            <a:r>
              <a:rPr lang="en-US" sz="1200" b="1" kern="1200" dirty="0">
                <a:solidFill>
                  <a:schemeClr val="tx1"/>
                </a:solidFill>
                <a:effectLst/>
                <a:latin typeface="+mn-lt"/>
                <a:ea typeface="+mn-ea"/>
                <a:cs typeface="+mn-cs"/>
              </a:rPr>
              <a:t>Funding Category</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Purpose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Facility setup</a:t>
            </a:r>
          </a:p>
          <a:p>
            <a:r>
              <a:rPr lang="en-US" sz="1200" kern="1200" dirty="0">
                <a:solidFill>
                  <a:schemeClr val="tx1"/>
                </a:solidFill>
                <a:effectLst/>
                <a:latin typeface="+mn-lt"/>
                <a:ea typeface="+mn-ea"/>
                <a:cs typeface="+mn-cs"/>
              </a:rPr>
              <a:t>Rent, renovations, child-safe interior</a:t>
            </a:r>
          </a:p>
          <a:p>
            <a:r>
              <a:rPr lang="en-US" sz="1200" kern="1200" dirty="0">
                <a:solidFill>
                  <a:schemeClr val="tx1"/>
                </a:solidFill>
                <a:effectLst/>
                <a:latin typeface="+mn-lt"/>
                <a:ea typeface="+mn-ea"/>
                <a:cs typeface="+mn-cs"/>
              </a:rPr>
              <a:t>Staffing</a:t>
            </a:r>
          </a:p>
          <a:p>
            <a:r>
              <a:rPr lang="en-US" sz="1200" kern="1200" dirty="0">
                <a:solidFill>
                  <a:schemeClr val="tx1"/>
                </a:solidFill>
                <a:effectLst/>
                <a:latin typeface="+mn-lt"/>
                <a:ea typeface="+mn-ea"/>
                <a:cs typeface="+mn-cs"/>
              </a:rPr>
              <a:t>Recruitment, training, onboarding</a:t>
            </a:r>
          </a:p>
          <a:p>
            <a:r>
              <a:rPr lang="en-US" sz="1200" kern="1200" dirty="0">
                <a:solidFill>
                  <a:schemeClr val="tx1"/>
                </a:solidFill>
                <a:effectLst/>
                <a:latin typeface="+mn-lt"/>
                <a:ea typeface="+mn-ea"/>
                <a:cs typeface="+mn-cs"/>
              </a:rPr>
              <a:t>Learning &amp; safety equipment</a:t>
            </a:r>
          </a:p>
          <a:p>
            <a:r>
              <a:rPr lang="en-US" sz="1200" kern="1200" dirty="0">
                <a:solidFill>
                  <a:schemeClr val="tx1"/>
                </a:solidFill>
                <a:effectLst/>
                <a:latin typeface="+mn-lt"/>
                <a:ea typeface="+mn-ea"/>
                <a:cs typeface="+mn-cs"/>
              </a:rPr>
              <a:t>Toys, books, CCTV, gates, furniture</a:t>
            </a:r>
          </a:p>
          <a:p>
            <a:r>
              <a:rPr lang="en-US" sz="1200" kern="1200" dirty="0">
                <a:solidFill>
                  <a:schemeClr val="tx1"/>
                </a:solidFill>
                <a:effectLst/>
                <a:latin typeface="+mn-lt"/>
                <a:ea typeface="+mn-ea"/>
                <a:cs typeface="+mn-cs"/>
              </a:rPr>
              <a:t>Legal &amp; licensing</a:t>
            </a:r>
          </a:p>
          <a:p>
            <a:r>
              <a:rPr lang="en-US" sz="1200" kern="1200" dirty="0">
                <a:solidFill>
                  <a:schemeClr val="tx1"/>
                </a:solidFill>
                <a:effectLst/>
                <a:latin typeface="+mn-lt"/>
                <a:ea typeface="+mn-ea"/>
                <a:cs typeface="+mn-cs"/>
              </a:rPr>
              <a:t>Compliance with childcare regulations</a:t>
            </a:r>
          </a:p>
          <a:p>
            <a:r>
              <a:rPr lang="en-US" sz="1200" kern="1200" dirty="0">
                <a:solidFill>
                  <a:schemeClr val="tx1"/>
                </a:solidFill>
                <a:effectLst/>
                <a:latin typeface="+mn-lt"/>
                <a:ea typeface="+mn-ea"/>
                <a:cs typeface="+mn-cs"/>
              </a:rPr>
              <a:t>Marketing</a:t>
            </a:r>
          </a:p>
          <a:p>
            <a:r>
              <a:rPr lang="en-US" sz="1200" kern="1200" dirty="0">
                <a:solidFill>
                  <a:schemeClr val="tx1"/>
                </a:solidFill>
                <a:effectLst/>
                <a:latin typeface="+mn-lt"/>
                <a:ea typeface="+mn-ea"/>
                <a:cs typeface="+mn-cs"/>
              </a:rPr>
              <a:t>Initial brand awareness</a:t>
            </a:r>
          </a:p>
          <a:p>
            <a:r>
              <a:rPr lang="en-US" sz="1200" kern="1200" dirty="0">
                <a:solidFill>
                  <a:schemeClr val="tx1"/>
                </a:solidFill>
                <a:effectLst/>
                <a:latin typeface="+mn-lt"/>
                <a:ea typeface="+mn-ea"/>
                <a:cs typeface="+mn-cs"/>
              </a:rPr>
              <a:t>Contingency</a:t>
            </a:r>
          </a:p>
          <a:p>
            <a:r>
              <a:rPr lang="en-US" sz="1200" kern="1200" dirty="0">
                <a:solidFill>
                  <a:schemeClr val="tx1"/>
                </a:solidFill>
                <a:effectLst/>
                <a:latin typeface="+mn-lt"/>
                <a:ea typeface="+mn-ea"/>
                <a:cs typeface="+mn-cs"/>
              </a:rPr>
              <a:t>Unexpected expenses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constant monthly revenue that will be generated through enrolment fees will ensure that the business stays afloat. Childcare demand also remains constant and keeps increasing because of the rising labour force rates and the growing number of families with two incomes (ONS, 2022). Good churn is minimised and long-term stability of enrolment is achieved by high-quality service delivery and robust parent provider relationships (Grady, 2021). This centre also would add more sources of revenue because optional paid programmes like weekend care, music classes, and holiday camps are introduced. This diversification helps to be financially resilient in the long-term and grow in the future (Johnson et al., 2020).</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BrightSteps</a:t>
            </a:r>
            <a:r>
              <a:rPr lang="en-GB" sz="1200" kern="1200" dirty="0">
                <a:solidFill>
                  <a:schemeClr val="tx1"/>
                </a:solidFill>
                <a:effectLst/>
                <a:latin typeface="+mn-lt"/>
                <a:ea typeface="+mn-ea"/>
                <a:cs typeface="+mn-cs"/>
              </a:rPr>
              <a:t> Childcare Centre presents an opportunity in a timely and valuable manner to growing childcare needs by offering safe and high-quality child early learning services. The PESTEL analysis establishes the opportunity with the presence of high social need, favourable political policies, and technological opportunities, which contribute to the improvement of the service delivery. The marketing plan has put its emphasis on building trust by fostering good communication, price competition and community involvement. The venture is viable given an initial investment of 80,000 pounds and with a distinct management hierarchy it is operationally sustainable. On the whole, </a:t>
            </a:r>
            <a:r>
              <a:rPr lang="en-GB" sz="1200" kern="1200" dirty="0" err="1">
                <a:solidFill>
                  <a:schemeClr val="tx1"/>
                </a:solidFill>
                <a:effectLst/>
                <a:latin typeface="+mn-lt"/>
                <a:ea typeface="+mn-ea"/>
                <a:cs typeface="+mn-cs"/>
              </a:rPr>
              <a:t>BrightSteps</a:t>
            </a:r>
            <a:r>
              <a:rPr lang="en-GB" sz="1200" kern="1200">
                <a:solidFill>
                  <a:schemeClr val="tx1"/>
                </a:solidFill>
                <a:effectLst/>
                <a:latin typeface="+mn-lt"/>
                <a:ea typeface="+mn-ea"/>
                <a:cs typeface="+mn-cs"/>
              </a:rPr>
              <a:t> is a good business opportunity and is likely to have high chances of long-term development, as well as positively influencing children, families, and the community.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421424"/>
          </a:solidFill>
          <a:ln/>
        </p:spPr>
      </p:sp>
      <p:sp>
        <p:nvSpPr>
          <p:cNvPr id="3" name="Shape 1"/>
          <p:cNvSpPr/>
          <p:nvPr/>
        </p:nvSpPr>
        <p:spPr>
          <a:xfrm>
            <a:off x="0" y="0"/>
            <a:ext cx="14630400" cy="8229600"/>
          </a:xfrm>
          <a:prstGeom prst="rect">
            <a:avLst/>
          </a:prstGeom>
          <a:solidFill>
            <a:srgbClr val="5C243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6.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4.png"/><Relationship Id="rId4" Type="http://schemas.openxmlformats.org/officeDocument/2006/relationships/image" Target="../media/image21.svg"/><Relationship Id="rId9" Type="http://schemas.openxmlformats.org/officeDocument/2006/relationships/image" Target="../media/image26.pn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sv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31.png"/><Relationship Id="rId11" Type="http://schemas.openxmlformats.org/officeDocument/2006/relationships/image" Target="../media/image36.svg"/><Relationship Id="rId5" Type="http://schemas.openxmlformats.org/officeDocument/2006/relationships/image" Target="../media/image30.sv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sv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4.png"/><Relationship Id="rId4" Type="http://schemas.openxmlformats.org/officeDocument/2006/relationships/image" Target="../media/image38.svg"/></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49259" y="1429820"/>
            <a:ext cx="7645479" cy="1427083"/>
          </a:xfrm>
          <a:prstGeom prst="rect">
            <a:avLst/>
          </a:prstGeom>
          <a:noFill/>
          <a:ln/>
        </p:spPr>
        <p:txBody>
          <a:bodyPr wrap="square" lIns="0" tIns="0" rIns="0" bIns="0" rtlCol="0" anchor="t"/>
          <a:lstStyle/>
          <a:p>
            <a:pPr>
              <a:lnSpc>
                <a:spcPts val="5600"/>
              </a:lnSpc>
            </a:pPr>
            <a:r>
              <a:rPr lang="en-US" sz="4800" dirty="0">
                <a:solidFill>
                  <a:srgbClr val="F4CAB8"/>
                </a:solidFill>
                <a:latin typeface="Montserrat Medium" pitchFamily="34" charset="0"/>
                <a:ea typeface="Montserrat Medium" pitchFamily="34" charset="-122"/>
                <a:cs typeface="Montserrat Medium" pitchFamily="34" charset="-120"/>
              </a:rPr>
              <a:t>LCLM4006: Enterprise and Entrepreneurship</a:t>
            </a:r>
            <a:endParaRPr lang="en-US" sz="4800" dirty="0"/>
          </a:p>
          <a:p>
            <a:pPr marL="0" indent="0" algn="l">
              <a:lnSpc>
                <a:spcPts val="5600"/>
              </a:lnSpc>
              <a:buNone/>
            </a:pPr>
            <a:endParaRPr lang="en-US" sz="4450" dirty="0"/>
          </a:p>
        </p:txBody>
      </p:sp>
      <p:sp>
        <p:nvSpPr>
          <p:cNvPr id="4" name="Text 1"/>
          <p:cNvSpPr/>
          <p:nvPr/>
        </p:nvSpPr>
        <p:spPr>
          <a:xfrm>
            <a:off x="749260" y="3444731"/>
            <a:ext cx="7645479" cy="428149"/>
          </a:xfrm>
          <a:prstGeom prst="rect">
            <a:avLst/>
          </a:prstGeom>
          <a:noFill/>
          <a:ln/>
        </p:spPr>
        <p:txBody>
          <a:bodyPr wrap="none" lIns="0" tIns="0" rIns="0" bIns="0" rtlCol="0" anchor="t"/>
          <a:lstStyle/>
          <a:p>
            <a:pPr>
              <a:lnSpc>
                <a:spcPts val="5600"/>
              </a:lnSpc>
            </a:pPr>
            <a:r>
              <a:rPr lang="en-US" sz="2400" b="1" dirty="0" err="1">
                <a:solidFill>
                  <a:srgbClr val="FFB393"/>
                </a:solidFill>
                <a:latin typeface="Brygada 1918 Bold" pitchFamily="34" charset="0"/>
                <a:ea typeface="Brygada 1918 Bold" pitchFamily="34" charset="-122"/>
                <a:cs typeface="Brygada 1918 Bold" pitchFamily="34" charset="-120"/>
              </a:rPr>
              <a:t>BrightSteps</a:t>
            </a:r>
            <a:r>
              <a:rPr lang="en-US" sz="2400" b="1" dirty="0">
                <a:solidFill>
                  <a:srgbClr val="FFB393"/>
                </a:solidFill>
                <a:latin typeface="Brygada 1918 Bold" pitchFamily="34" charset="0"/>
                <a:ea typeface="Brygada 1918 Bold" pitchFamily="34" charset="-122"/>
                <a:cs typeface="Brygada 1918 Bold" pitchFamily="34" charset="-120"/>
              </a:rPr>
              <a:t> Childcare Centre</a:t>
            </a:r>
          </a:p>
        </p:txBody>
      </p:sp>
      <p:sp>
        <p:nvSpPr>
          <p:cNvPr id="5" name="Text 2"/>
          <p:cNvSpPr/>
          <p:nvPr/>
        </p:nvSpPr>
        <p:spPr>
          <a:xfrm>
            <a:off x="749260" y="5758556"/>
            <a:ext cx="7645479" cy="342424"/>
          </a:xfrm>
          <a:prstGeom prst="rect">
            <a:avLst/>
          </a:prstGeom>
          <a:noFill/>
          <a:ln/>
        </p:spPr>
        <p:txBody>
          <a:bodyPr wrap="none" lIns="0" tIns="0" rIns="0" bIns="0" rtlCol="0" anchor="t"/>
          <a:lstStyle/>
          <a:p>
            <a:pPr marL="0" indent="0" algn="l">
              <a:lnSpc>
                <a:spcPts val="2650"/>
              </a:lnSpc>
              <a:buNone/>
            </a:pPr>
            <a:r>
              <a:rPr lang="en-US" sz="1650" b="1" dirty="0">
                <a:solidFill>
                  <a:srgbClr val="F4CAB8"/>
                </a:solidFill>
                <a:latin typeface="Montserrat Medium" pitchFamily="34" charset="0"/>
                <a:ea typeface="Montserrat Medium" pitchFamily="34" charset="-122"/>
                <a:cs typeface="Montserrat Medium" pitchFamily="34" charset="-120"/>
              </a:rPr>
              <a:t>Student Name:</a:t>
            </a:r>
            <a:r>
              <a:rPr lang="en-US" sz="1650" dirty="0">
                <a:solidFill>
                  <a:srgbClr val="F4CAB8"/>
                </a:solidFill>
                <a:latin typeface="Montserrat Medium" pitchFamily="34" charset="0"/>
                <a:ea typeface="Montserrat Medium" pitchFamily="34" charset="-122"/>
                <a:cs typeface="Montserrat Medium" pitchFamily="34" charset="-120"/>
              </a:rPr>
              <a:t> Shipon Uddin</a:t>
            </a:r>
            <a:endParaRPr lang="en-US" sz="1650" dirty="0"/>
          </a:p>
        </p:txBody>
      </p:sp>
      <p:sp>
        <p:nvSpPr>
          <p:cNvPr id="6" name="Text 3"/>
          <p:cNvSpPr/>
          <p:nvPr/>
        </p:nvSpPr>
        <p:spPr>
          <a:xfrm>
            <a:off x="749260" y="6235712"/>
            <a:ext cx="7645479" cy="342424"/>
          </a:xfrm>
          <a:prstGeom prst="rect">
            <a:avLst/>
          </a:prstGeom>
          <a:noFill/>
          <a:ln/>
        </p:spPr>
        <p:txBody>
          <a:bodyPr wrap="none" lIns="0" tIns="0" rIns="0" bIns="0" rtlCol="0" anchor="t"/>
          <a:lstStyle/>
          <a:p>
            <a:pPr marL="0" indent="0" algn="l">
              <a:lnSpc>
                <a:spcPts val="2650"/>
              </a:lnSpc>
              <a:buNone/>
            </a:pPr>
            <a:r>
              <a:rPr lang="en-US" sz="1650" b="1" dirty="0">
                <a:solidFill>
                  <a:srgbClr val="F4CAB8"/>
                </a:solidFill>
                <a:latin typeface="Montserrat Medium" pitchFamily="34" charset="0"/>
                <a:ea typeface="Montserrat Medium" pitchFamily="34" charset="-122"/>
                <a:cs typeface="Montserrat Medium" pitchFamily="34" charset="-120"/>
              </a:rPr>
              <a:t>Student ID:</a:t>
            </a:r>
            <a:r>
              <a:rPr lang="en-US" sz="1650" dirty="0">
                <a:solidFill>
                  <a:srgbClr val="F4CAB8"/>
                </a:solidFill>
                <a:latin typeface="Montserrat Medium" pitchFamily="34" charset="0"/>
                <a:ea typeface="Montserrat Medium" pitchFamily="34" charset="-122"/>
                <a:cs typeface="Montserrat Medium" pitchFamily="34" charset="-120"/>
              </a:rPr>
              <a:t> 2429573</a:t>
            </a:r>
            <a:endParaRPr lang="en-US" sz="16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49260" y="1357313"/>
            <a:ext cx="7645479" cy="1427083"/>
          </a:xfrm>
          <a:prstGeom prst="rect">
            <a:avLst/>
          </a:prstGeom>
          <a:noFill/>
          <a:ln/>
        </p:spPr>
        <p:txBody>
          <a:bodyPr wrap="square" lIns="0" tIns="0" rIns="0" bIns="0" rtlCol="0" anchor="t"/>
          <a:lstStyle/>
          <a:p>
            <a:pPr marL="0" indent="0" algn="l">
              <a:lnSpc>
                <a:spcPts val="5600"/>
              </a:lnSpc>
              <a:buNone/>
            </a:pPr>
            <a:r>
              <a:rPr lang="en-US" sz="4450" b="1" dirty="0">
                <a:solidFill>
                  <a:srgbClr val="FFB393"/>
                </a:solidFill>
                <a:latin typeface="Brygada 1918 Bold" pitchFamily="34" charset="0"/>
                <a:ea typeface="Brygada 1918 Bold" pitchFamily="34" charset="-122"/>
                <a:cs typeface="Brygada 1918 Bold" pitchFamily="34" charset="-120"/>
              </a:rPr>
              <a:t>Introduction</a:t>
            </a:r>
            <a:endParaRPr lang="en-US" sz="4450" dirty="0"/>
          </a:p>
        </p:txBody>
      </p:sp>
      <p:sp>
        <p:nvSpPr>
          <p:cNvPr id="4" name="Text 1"/>
          <p:cNvSpPr/>
          <p:nvPr/>
        </p:nvSpPr>
        <p:spPr>
          <a:xfrm>
            <a:off x="749260" y="3105507"/>
            <a:ext cx="7645479" cy="3766661"/>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BrightSteps Childcare Centre is a proposed early learning and childcare business designed to support families by providing a </a:t>
            </a:r>
            <a:r>
              <a:rPr lang="en-US" sz="1650" dirty="0">
                <a:solidFill>
                  <a:srgbClr val="FFB393"/>
                </a:solidFill>
                <a:latin typeface="Montserrat Medium" pitchFamily="34" charset="0"/>
                <a:ea typeface="Montserrat Medium" pitchFamily="34" charset="-122"/>
                <a:cs typeface="Montserrat Medium" pitchFamily="34" charset="-120"/>
              </a:rPr>
              <a:t>safe, nurturing, and development-focused environment</a:t>
            </a:r>
            <a:r>
              <a:rPr lang="en-US" sz="1650" dirty="0">
                <a:solidFill>
                  <a:srgbClr val="F4CAB8"/>
                </a:solidFill>
                <a:latin typeface="Montserrat Medium" pitchFamily="34" charset="0"/>
                <a:ea typeface="Montserrat Medium" pitchFamily="34" charset="-122"/>
                <a:cs typeface="Montserrat Medium" pitchFamily="34" charset="-120"/>
              </a:rPr>
              <a:t> for children. With growing demand for reliable childcare services, the centre aims to offer </a:t>
            </a:r>
            <a:r>
              <a:rPr lang="en-US" sz="1650" dirty="0">
                <a:solidFill>
                  <a:srgbClr val="FFB393"/>
                </a:solidFill>
                <a:latin typeface="Montserrat Medium" pitchFamily="34" charset="0"/>
                <a:ea typeface="Montserrat Medium" pitchFamily="34" charset="-122"/>
                <a:cs typeface="Montserrat Medium" pitchFamily="34" charset="-120"/>
              </a:rPr>
              <a:t>high-quality care, structured learning activities, and strong parent–provider communication</a:t>
            </a:r>
            <a:r>
              <a:rPr lang="en-US" sz="1650" dirty="0">
                <a:solidFill>
                  <a:srgbClr val="F4CAB8"/>
                </a:solidFill>
                <a:latin typeface="Montserrat Medium" pitchFamily="34" charset="0"/>
                <a:ea typeface="Montserrat Medium" pitchFamily="34" charset="-122"/>
                <a:cs typeface="Montserrat Medium" pitchFamily="34" charset="-120"/>
              </a:rPr>
              <a:t>. This business plan outlines the </a:t>
            </a:r>
            <a:r>
              <a:rPr lang="en-US" sz="1650" dirty="0">
                <a:solidFill>
                  <a:srgbClr val="FFB393"/>
                </a:solidFill>
                <a:latin typeface="Montserrat Medium" pitchFamily="34" charset="0"/>
                <a:ea typeface="Montserrat Medium" pitchFamily="34" charset="-122"/>
                <a:cs typeface="Montserrat Medium" pitchFamily="34" charset="-120"/>
              </a:rPr>
              <a:t>operational structure, marketing strategy, financial requirements, and external factors</a:t>
            </a:r>
            <a:r>
              <a:rPr lang="en-US" sz="1650" dirty="0">
                <a:solidFill>
                  <a:srgbClr val="F4CAB8"/>
                </a:solidFill>
                <a:latin typeface="Montserrat Medium" pitchFamily="34" charset="0"/>
                <a:ea typeface="Montserrat Medium" pitchFamily="34" charset="-122"/>
                <a:cs typeface="Montserrat Medium" pitchFamily="34" charset="-120"/>
              </a:rPr>
              <a:t> influencing the venture. By combining professional expertise with a child-centred approach, BrightSteps seeks to become a </a:t>
            </a:r>
            <a:r>
              <a:rPr lang="en-US" sz="1650" dirty="0">
                <a:solidFill>
                  <a:srgbClr val="FFB393"/>
                </a:solidFill>
                <a:latin typeface="Montserrat Medium" pitchFamily="34" charset="0"/>
                <a:ea typeface="Montserrat Medium" pitchFamily="34" charset="-122"/>
                <a:cs typeface="Montserrat Medium" pitchFamily="34" charset="-120"/>
              </a:rPr>
              <a:t>trusted and accessible childcare provider</a:t>
            </a:r>
            <a:r>
              <a:rPr lang="en-US" sz="1650" dirty="0">
                <a:solidFill>
                  <a:srgbClr val="F4CAB8"/>
                </a:solidFill>
                <a:latin typeface="Montserrat Medium" pitchFamily="34" charset="0"/>
                <a:ea typeface="Montserrat Medium" pitchFamily="34" charset="-122"/>
                <a:cs typeface="Montserrat Medium" pitchFamily="34" charset="-120"/>
              </a:rPr>
              <a:t>, supporting both child development and parental work-life balance.</a:t>
            </a:r>
            <a:endParaRPr lang="en-US" sz="16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49260" y="773906"/>
            <a:ext cx="13131879" cy="1427083"/>
          </a:xfrm>
          <a:prstGeom prst="rect">
            <a:avLst/>
          </a:prstGeom>
          <a:noFill/>
          <a:ln/>
        </p:spPr>
        <p:txBody>
          <a:bodyPr wrap="square" lIns="0" tIns="0" rIns="0" bIns="0" rtlCol="0" anchor="t"/>
          <a:lstStyle/>
          <a:p>
            <a:pPr marL="0" indent="0" algn="l">
              <a:lnSpc>
                <a:spcPts val="5600"/>
              </a:lnSpc>
              <a:buNone/>
            </a:pPr>
            <a:r>
              <a:rPr lang="en-US" sz="4450" b="1" dirty="0">
                <a:solidFill>
                  <a:srgbClr val="FFB393"/>
                </a:solidFill>
                <a:latin typeface="Brygada 1918 Bold" pitchFamily="34" charset="0"/>
                <a:ea typeface="Brygada 1918 Bold" pitchFamily="34" charset="-122"/>
                <a:cs typeface="Brygada 1918 Bold" pitchFamily="34" charset="-120"/>
              </a:rPr>
              <a:t>Business Concept – BrightSteps Childcare Centre</a:t>
            </a:r>
            <a:endParaRPr lang="en-US" sz="4450" dirty="0"/>
          </a:p>
        </p:txBody>
      </p:sp>
      <p:sp>
        <p:nvSpPr>
          <p:cNvPr id="3" name="Shape 1"/>
          <p:cNvSpPr/>
          <p:nvPr/>
        </p:nvSpPr>
        <p:spPr>
          <a:xfrm>
            <a:off x="749260" y="2629138"/>
            <a:ext cx="6458903" cy="4826437"/>
          </a:xfrm>
          <a:prstGeom prst="roundRect">
            <a:avLst>
              <a:gd name="adj" fmla="val 3031"/>
            </a:avLst>
          </a:prstGeom>
          <a:solidFill>
            <a:srgbClr val="5C2438"/>
          </a:solidFill>
          <a:ln w="30480">
            <a:solidFill>
              <a:srgbClr val="662E42"/>
            </a:solidFill>
            <a:prstDash val="solid"/>
          </a:ln>
        </p:spPr>
      </p:sp>
      <p:sp>
        <p:nvSpPr>
          <p:cNvPr id="4" name="Shape 2"/>
          <p:cNvSpPr/>
          <p:nvPr/>
        </p:nvSpPr>
        <p:spPr>
          <a:xfrm>
            <a:off x="718780" y="2629138"/>
            <a:ext cx="121920" cy="4826437"/>
          </a:xfrm>
          <a:prstGeom prst="roundRect">
            <a:avLst>
              <a:gd name="adj" fmla="val 26342"/>
            </a:avLst>
          </a:prstGeom>
          <a:solidFill>
            <a:srgbClr val="FFB393"/>
          </a:solidFill>
          <a:ln/>
        </p:spPr>
      </p:sp>
      <p:sp>
        <p:nvSpPr>
          <p:cNvPr id="5" name="Text 3"/>
          <p:cNvSpPr/>
          <p:nvPr/>
        </p:nvSpPr>
        <p:spPr>
          <a:xfrm>
            <a:off x="1085255" y="2873693"/>
            <a:ext cx="4062293" cy="356830"/>
          </a:xfrm>
          <a:prstGeom prst="rect">
            <a:avLst/>
          </a:prstGeom>
          <a:noFill/>
          <a:ln/>
        </p:spPr>
        <p:txBody>
          <a:bodyPr wrap="none" lIns="0" tIns="0" rIns="0" bIns="0" rtlCol="0" anchor="t"/>
          <a:lstStyle/>
          <a:p>
            <a:pPr marL="0" indent="0" algn="l">
              <a:lnSpc>
                <a:spcPts val="2800"/>
              </a:lnSpc>
              <a:buNone/>
            </a:pPr>
            <a:r>
              <a:rPr lang="en-US" sz="2200" b="1" dirty="0">
                <a:solidFill>
                  <a:srgbClr val="F4CAB8"/>
                </a:solidFill>
                <a:latin typeface="Brygada 1918 Bold" pitchFamily="34" charset="0"/>
                <a:ea typeface="Brygada 1918 Bold" pitchFamily="34" charset="-122"/>
                <a:cs typeface="Brygada 1918 Bold" pitchFamily="34" charset="-120"/>
              </a:rPr>
              <a:t>BrightSteps Childcare Centre</a:t>
            </a:r>
            <a:endParaRPr lang="en-US" sz="2200" dirty="0"/>
          </a:p>
        </p:txBody>
      </p:sp>
      <p:sp>
        <p:nvSpPr>
          <p:cNvPr id="6" name="Text 4"/>
          <p:cNvSpPr/>
          <p:nvPr/>
        </p:nvSpPr>
        <p:spPr>
          <a:xfrm>
            <a:off x="1085255" y="3358872"/>
            <a:ext cx="5878354" cy="342424"/>
          </a:xfrm>
          <a:prstGeom prst="rect">
            <a:avLst/>
          </a:prstGeom>
          <a:noFill/>
          <a:ln/>
        </p:spPr>
        <p:txBody>
          <a:bodyPr wrap="non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A community-focused early years service offering:</a:t>
            </a:r>
            <a:endParaRPr lang="en-US" sz="1650" dirty="0"/>
          </a:p>
        </p:txBody>
      </p:sp>
      <p:sp>
        <p:nvSpPr>
          <p:cNvPr id="7" name="Text 5"/>
          <p:cNvSpPr/>
          <p:nvPr/>
        </p:nvSpPr>
        <p:spPr>
          <a:xfrm>
            <a:off x="1085255" y="3829645"/>
            <a:ext cx="5878354" cy="342424"/>
          </a:xfrm>
          <a:prstGeom prst="rect">
            <a:avLst/>
          </a:prstGeom>
          <a:noFill/>
          <a:ln/>
        </p:spPr>
        <p:txBody>
          <a:bodyPr wrap="non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Safe, high-quality childcare for ages </a:t>
            </a:r>
            <a:r>
              <a:rPr lang="en-US" sz="1650" b="1" dirty="0">
                <a:solidFill>
                  <a:srgbClr val="F4CAB8"/>
                </a:solidFill>
                <a:latin typeface="Montserrat Medium" pitchFamily="34" charset="0"/>
                <a:ea typeface="Montserrat Medium" pitchFamily="34" charset="-122"/>
                <a:cs typeface="Montserrat Medium" pitchFamily="34" charset="-120"/>
              </a:rPr>
              <a:t>2–10</a:t>
            </a:r>
            <a:endParaRPr lang="en-US" sz="1650" dirty="0"/>
          </a:p>
        </p:txBody>
      </p:sp>
      <p:sp>
        <p:nvSpPr>
          <p:cNvPr id="8" name="Text 6"/>
          <p:cNvSpPr/>
          <p:nvPr/>
        </p:nvSpPr>
        <p:spPr>
          <a:xfrm>
            <a:off x="1085255" y="4246959"/>
            <a:ext cx="5878354" cy="684848"/>
          </a:xfrm>
          <a:prstGeom prst="rect">
            <a:avLst/>
          </a:prstGeom>
          <a:noFill/>
          <a:ln/>
        </p:spPr>
        <p:txBody>
          <a:bodyPr wrap="squar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Full-day care, preschool learning &amp; after-school programs</a:t>
            </a:r>
            <a:endParaRPr lang="en-US" sz="1650" dirty="0"/>
          </a:p>
        </p:txBody>
      </p:sp>
      <p:sp>
        <p:nvSpPr>
          <p:cNvPr id="9" name="Text 7"/>
          <p:cNvSpPr/>
          <p:nvPr/>
        </p:nvSpPr>
        <p:spPr>
          <a:xfrm>
            <a:off x="1085255" y="5006697"/>
            <a:ext cx="5878354" cy="684848"/>
          </a:xfrm>
          <a:prstGeom prst="rect">
            <a:avLst/>
          </a:prstGeom>
          <a:noFill/>
          <a:ln/>
        </p:spPr>
        <p:txBody>
          <a:bodyPr wrap="squar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Support for working parents balancing career and family</a:t>
            </a:r>
            <a:endParaRPr lang="en-US" sz="1650" dirty="0"/>
          </a:p>
        </p:txBody>
      </p:sp>
      <p:sp>
        <p:nvSpPr>
          <p:cNvPr id="10" name="Text 8"/>
          <p:cNvSpPr/>
          <p:nvPr/>
        </p:nvSpPr>
        <p:spPr>
          <a:xfrm>
            <a:off x="1085255" y="5766435"/>
            <a:ext cx="5878354" cy="684848"/>
          </a:xfrm>
          <a:prstGeom prst="rect">
            <a:avLst/>
          </a:prstGeom>
          <a:noFill/>
          <a:ln/>
        </p:spPr>
        <p:txBody>
          <a:bodyPr wrap="squar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Play-based learning, professional supervision &amp; holistic development</a:t>
            </a:r>
            <a:endParaRPr lang="en-US" sz="1650" dirty="0"/>
          </a:p>
        </p:txBody>
      </p:sp>
      <p:sp>
        <p:nvSpPr>
          <p:cNvPr id="11" name="Text 9"/>
          <p:cNvSpPr/>
          <p:nvPr/>
        </p:nvSpPr>
        <p:spPr>
          <a:xfrm>
            <a:off x="1085255" y="6526173"/>
            <a:ext cx="5878354" cy="684848"/>
          </a:xfrm>
          <a:prstGeom prst="rect">
            <a:avLst/>
          </a:prstGeom>
          <a:noFill/>
          <a:ln/>
        </p:spPr>
        <p:txBody>
          <a:bodyPr wrap="squar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Approach aligned with recognised early years frameworks </a:t>
            </a:r>
            <a:r>
              <a:rPr lang="en-US" sz="1650" i="1" dirty="0">
                <a:solidFill>
                  <a:srgbClr val="F4CAB8"/>
                </a:solidFill>
                <a:latin typeface="Montserrat Medium" pitchFamily="34" charset="0"/>
                <a:ea typeface="Montserrat Medium" pitchFamily="34" charset="-122"/>
                <a:cs typeface="Montserrat Medium" pitchFamily="34" charset="-120"/>
              </a:rPr>
              <a:t>(Nutbrown, 2020)</a:t>
            </a:r>
            <a:endParaRPr lang="en-US" sz="1650" dirty="0"/>
          </a:p>
        </p:txBody>
      </p:sp>
      <p:sp>
        <p:nvSpPr>
          <p:cNvPr id="12" name="Shape 10"/>
          <p:cNvSpPr/>
          <p:nvPr/>
        </p:nvSpPr>
        <p:spPr>
          <a:xfrm>
            <a:off x="7422237" y="2629138"/>
            <a:ext cx="6458903" cy="4826437"/>
          </a:xfrm>
          <a:prstGeom prst="roundRect">
            <a:avLst>
              <a:gd name="adj" fmla="val 3031"/>
            </a:avLst>
          </a:prstGeom>
          <a:solidFill>
            <a:srgbClr val="5C2438"/>
          </a:solidFill>
          <a:ln w="30480">
            <a:solidFill>
              <a:srgbClr val="662E42"/>
            </a:solidFill>
            <a:prstDash val="solid"/>
          </a:ln>
        </p:spPr>
      </p:sp>
      <p:sp>
        <p:nvSpPr>
          <p:cNvPr id="13" name="Shape 11"/>
          <p:cNvSpPr/>
          <p:nvPr/>
        </p:nvSpPr>
        <p:spPr>
          <a:xfrm>
            <a:off x="7391757" y="2629138"/>
            <a:ext cx="121920" cy="4826437"/>
          </a:xfrm>
          <a:prstGeom prst="roundRect">
            <a:avLst>
              <a:gd name="adj" fmla="val 26342"/>
            </a:avLst>
          </a:prstGeom>
          <a:solidFill>
            <a:srgbClr val="FFB393"/>
          </a:solidFill>
          <a:ln/>
        </p:spPr>
      </p:sp>
      <p:sp>
        <p:nvSpPr>
          <p:cNvPr id="14" name="Text 12"/>
          <p:cNvSpPr/>
          <p:nvPr/>
        </p:nvSpPr>
        <p:spPr>
          <a:xfrm>
            <a:off x="7758232" y="2873693"/>
            <a:ext cx="2854643" cy="356830"/>
          </a:xfrm>
          <a:prstGeom prst="rect">
            <a:avLst/>
          </a:prstGeom>
          <a:noFill/>
          <a:ln/>
        </p:spPr>
        <p:txBody>
          <a:bodyPr wrap="none" lIns="0" tIns="0" rIns="0" bIns="0" rtlCol="0" anchor="t"/>
          <a:lstStyle/>
          <a:p>
            <a:pPr marL="0" indent="0" algn="l">
              <a:lnSpc>
                <a:spcPts val="2800"/>
              </a:lnSpc>
              <a:buNone/>
            </a:pPr>
            <a:r>
              <a:rPr lang="en-US" sz="2200" b="1" dirty="0">
                <a:solidFill>
                  <a:srgbClr val="F4CAB8"/>
                </a:solidFill>
                <a:latin typeface="Brygada 1918 Bold" pitchFamily="34" charset="0"/>
                <a:ea typeface="Brygada 1918 Bold" pitchFamily="34" charset="-122"/>
                <a:cs typeface="Brygada 1918 Bold" pitchFamily="34" charset="-120"/>
              </a:rPr>
              <a:t>Why it matters</a:t>
            </a:r>
            <a:endParaRPr lang="en-US" sz="2200" dirty="0"/>
          </a:p>
        </p:txBody>
      </p:sp>
      <p:sp>
        <p:nvSpPr>
          <p:cNvPr id="15" name="Text 13"/>
          <p:cNvSpPr/>
          <p:nvPr/>
        </p:nvSpPr>
        <p:spPr>
          <a:xfrm>
            <a:off x="7758232" y="3358872"/>
            <a:ext cx="5878354" cy="1369695"/>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High-quality early childhood provision strongly enhances children’s cognitive and social development </a:t>
            </a:r>
            <a:r>
              <a:rPr lang="en-US" sz="1650" i="1" dirty="0">
                <a:solidFill>
                  <a:srgbClr val="F4CAB8"/>
                </a:solidFill>
                <a:latin typeface="Montserrat Medium" pitchFamily="34" charset="0"/>
                <a:ea typeface="Montserrat Medium" pitchFamily="34" charset="-122"/>
                <a:cs typeface="Montserrat Medium" pitchFamily="34" charset="-120"/>
              </a:rPr>
              <a:t>(Siraj, 2021)</a:t>
            </a:r>
            <a:r>
              <a:rPr lang="en-US" sz="1650" dirty="0">
                <a:solidFill>
                  <a:srgbClr val="F4CAB8"/>
                </a:solidFill>
                <a:latin typeface="Montserrat Medium" pitchFamily="34" charset="0"/>
                <a:ea typeface="Montserrat Medium" pitchFamily="34" charset="-122"/>
                <a:cs typeface="Montserrat Medium" pitchFamily="34" charset="-120"/>
              </a:rPr>
              <a:t>, making BrightSteps a vital community resource.</a:t>
            </a:r>
            <a:endParaRPr lang="en-US" sz="1650" dirty="0"/>
          </a:p>
        </p:txBody>
      </p:sp>
      <p:pic>
        <p:nvPicPr>
          <p:cNvPr id="17" name="Picture 16">
            <a:extLst>
              <a:ext uri="{FF2B5EF4-FFF2-40B4-BE49-F238E27FC236}">
                <a16:creationId xmlns:a16="http://schemas.microsoft.com/office/drawing/2014/main" id="{FCD3C0DF-E38F-A865-93EC-0970544BA8F2}"/>
              </a:ext>
            </a:extLst>
          </p:cNvPr>
          <p:cNvPicPr>
            <a:picLocks noChangeAspect="1"/>
          </p:cNvPicPr>
          <p:nvPr/>
        </p:nvPicPr>
        <p:blipFill>
          <a:blip r:embed="rId3"/>
          <a:stretch>
            <a:fillRect/>
          </a:stretch>
        </p:blipFill>
        <p:spPr>
          <a:xfrm>
            <a:off x="12286923" y="7764291"/>
            <a:ext cx="2343477" cy="45726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74000" y="451604"/>
            <a:ext cx="5350193" cy="546735"/>
          </a:xfrm>
          <a:prstGeom prst="rect">
            <a:avLst/>
          </a:prstGeom>
          <a:noFill/>
          <a:ln/>
        </p:spPr>
        <p:txBody>
          <a:bodyPr wrap="none" lIns="0" tIns="0" rIns="0" bIns="0" rtlCol="0" anchor="t"/>
          <a:lstStyle/>
          <a:p>
            <a:pPr marL="0" indent="0" algn="l">
              <a:lnSpc>
                <a:spcPts val="4300"/>
              </a:lnSpc>
              <a:buNone/>
            </a:pPr>
            <a:r>
              <a:rPr lang="en-US" sz="3400" b="1" dirty="0">
                <a:solidFill>
                  <a:srgbClr val="FFB393"/>
                </a:solidFill>
                <a:latin typeface="Brygada 1918 Bold" pitchFamily="34" charset="0"/>
                <a:ea typeface="Brygada 1918 Bold" pitchFamily="34" charset="-122"/>
                <a:cs typeface="Brygada 1918 Bold" pitchFamily="34" charset="-120"/>
              </a:rPr>
              <a:t>Unique Value Proposition</a:t>
            </a:r>
            <a:endParaRPr lang="en-US" sz="3400" dirty="0"/>
          </a:p>
        </p:txBody>
      </p:sp>
      <p:sp>
        <p:nvSpPr>
          <p:cNvPr id="3" name="Text 1"/>
          <p:cNvSpPr/>
          <p:nvPr/>
        </p:nvSpPr>
        <p:spPr>
          <a:xfrm>
            <a:off x="574000" y="1063943"/>
            <a:ext cx="5972294" cy="437317"/>
          </a:xfrm>
          <a:prstGeom prst="rect">
            <a:avLst/>
          </a:prstGeom>
          <a:noFill/>
          <a:ln/>
        </p:spPr>
        <p:txBody>
          <a:bodyPr wrap="none" lIns="0" tIns="0" rIns="0" bIns="0" rtlCol="0" anchor="t"/>
          <a:lstStyle/>
          <a:p>
            <a:pPr marL="0" indent="0" algn="l">
              <a:lnSpc>
                <a:spcPts val="3400"/>
              </a:lnSpc>
              <a:buNone/>
            </a:pPr>
            <a:r>
              <a:rPr lang="en-US" sz="2750" b="1" dirty="0">
                <a:solidFill>
                  <a:srgbClr val="FFB393"/>
                </a:solidFill>
                <a:latin typeface="Brygada 1918 Bold" pitchFamily="34" charset="0"/>
                <a:ea typeface="Brygada 1918 Bold" pitchFamily="34" charset="-122"/>
                <a:cs typeface="Brygada 1918 Bold" pitchFamily="34" charset="-120"/>
              </a:rPr>
              <a:t>What Makes BrightSteps Different?</a:t>
            </a:r>
            <a:endParaRPr lang="en-US" sz="2750" dirty="0"/>
          </a:p>
        </p:txBody>
      </p:sp>
      <p:sp>
        <p:nvSpPr>
          <p:cNvPr id="4" name="Shape 2"/>
          <p:cNvSpPr/>
          <p:nvPr/>
        </p:nvSpPr>
        <p:spPr>
          <a:xfrm>
            <a:off x="574000" y="1747242"/>
            <a:ext cx="4384834" cy="2142887"/>
          </a:xfrm>
          <a:prstGeom prst="roundRect">
            <a:avLst>
              <a:gd name="adj" fmla="val 1148"/>
            </a:avLst>
          </a:prstGeom>
          <a:solidFill>
            <a:srgbClr val="4D1529"/>
          </a:solidFill>
          <a:ln/>
        </p:spPr>
      </p:sp>
      <p:sp>
        <p:nvSpPr>
          <p:cNvPr id="5" name="Shape 3"/>
          <p:cNvSpPr/>
          <p:nvPr/>
        </p:nvSpPr>
        <p:spPr>
          <a:xfrm>
            <a:off x="737949" y="1911191"/>
            <a:ext cx="492085" cy="492085"/>
          </a:xfrm>
          <a:prstGeom prst="roundRect">
            <a:avLst>
              <a:gd name="adj" fmla="val 18580297"/>
            </a:avLst>
          </a:prstGeom>
          <a:solidFill>
            <a:srgbClr val="F4ECDD"/>
          </a:solidFill>
          <a:ln/>
        </p:spPr>
      </p:sp>
      <p:pic>
        <p:nvPicPr>
          <p:cNvPr id="6"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3323" y="2046446"/>
            <a:ext cx="221337" cy="221337"/>
          </a:xfrm>
          <a:prstGeom prst="rect">
            <a:avLst/>
          </a:prstGeom>
        </p:spPr>
      </p:pic>
      <p:sp>
        <p:nvSpPr>
          <p:cNvPr id="7" name="Text 4"/>
          <p:cNvSpPr/>
          <p:nvPr/>
        </p:nvSpPr>
        <p:spPr>
          <a:xfrm>
            <a:off x="737949" y="2567226"/>
            <a:ext cx="2187059" cy="273368"/>
          </a:xfrm>
          <a:prstGeom prst="rect">
            <a:avLst/>
          </a:prstGeom>
          <a:noFill/>
          <a:ln/>
        </p:spPr>
        <p:txBody>
          <a:bodyPr wrap="none" lIns="0" tIns="0" rIns="0" bIns="0" rtlCol="0" anchor="t"/>
          <a:lstStyle/>
          <a:p>
            <a:pPr marL="0" indent="0" algn="l">
              <a:lnSpc>
                <a:spcPts val="2150"/>
              </a:lnSpc>
              <a:buNone/>
            </a:pPr>
            <a:r>
              <a:rPr lang="en-US" sz="1700" b="1" dirty="0">
                <a:solidFill>
                  <a:srgbClr val="F4CAB8"/>
                </a:solidFill>
                <a:latin typeface="Brygada 1918 Bold" pitchFamily="34" charset="0"/>
                <a:ea typeface="Brygada 1918 Bold" pitchFamily="34" charset="-122"/>
                <a:cs typeface="Brygada 1918 Bold" pitchFamily="34" charset="-120"/>
              </a:rPr>
              <a:t>Modern Facilities</a:t>
            </a:r>
            <a:endParaRPr lang="en-US" sz="1700" dirty="0"/>
          </a:p>
        </p:txBody>
      </p:sp>
      <p:sp>
        <p:nvSpPr>
          <p:cNvPr id="8" name="Text 5"/>
          <p:cNvSpPr/>
          <p:nvPr/>
        </p:nvSpPr>
        <p:spPr>
          <a:xfrm>
            <a:off x="737949" y="2938939"/>
            <a:ext cx="4056936" cy="787241"/>
          </a:xfrm>
          <a:prstGeom prst="rect">
            <a:avLst/>
          </a:prstGeom>
          <a:noFill/>
          <a:ln/>
        </p:spPr>
        <p:txBody>
          <a:bodyPr wrap="square" lIns="0" tIns="0" rIns="0" bIns="0" rtlCol="0" anchor="t"/>
          <a:lstStyle/>
          <a:p>
            <a:pPr marL="0" indent="0" algn="l">
              <a:lnSpc>
                <a:spcPts val="2050"/>
              </a:lnSpc>
              <a:buNone/>
            </a:pPr>
            <a:r>
              <a:rPr lang="en-US" sz="1250" dirty="0">
                <a:solidFill>
                  <a:srgbClr val="F4CAB8"/>
                </a:solidFill>
                <a:latin typeface="Montserrat Medium" pitchFamily="34" charset="0"/>
                <a:ea typeface="Montserrat Medium" pitchFamily="34" charset="-122"/>
                <a:cs typeface="Montserrat Medium" pitchFamily="34" charset="-120"/>
              </a:rPr>
              <a:t>A brand-new, safe, and stimulating environment designed for optimal child development and comfort.</a:t>
            </a:r>
            <a:endParaRPr lang="en-US" sz="1250" dirty="0"/>
          </a:p>
        </p:txBody>
      </p:sp>
      <p:sp>
        <p:nvSpPr>
          <p:cNvPr id="9" name="Shape 6"/>
          <p:cNvSpPr/>
          <p:nvPr/>
        </p:nvSpPr>
        <p:spPr>
          <a:xfrm>
            <a:off x="5122783" y="1747242"/>
            <a:ext cx="4384834" cy="2142887"/>
          </a:xfrm>
          <a:prstGeom prst="roundRect">
            <a:avLst>
              <a:gd name="adj" fmla="val 1148"/>
            </a:avLst>
          </a:prstGeom>
          <a:solidFill>
            <a:srgbClr val="4D1529"/>
          </a:solidFill>
          <a:ln/>
        </p:spPr>
      </p:sp>
      <p:sp>
        <p:nvSpPr>
          <p:cNvPr id="10" name="Shape 7"/>
          <p:cNvSpPr/>
          <p:nvPr/>
        </p:nvSpPr>
        <p:spPr>
          <a:xfrm>
            <a:off x="5286732" y="1911191"/>
            <a:ext cx="492085" cy="492085"/>
          </a:xfrm>
          <a:prstGeom prst="roundRect">
            <a:avLst>
              <a:gd name="adj" fmla="val 18580297"/>
            </a:avLst>
          </a:prstGeom>
          <a:solidFill>
            <a:srgbClr val="F4ECDD"/>
          </a:solidFill>
          <a:ln/>
        </p:spPr>
      </p:sp>
      <p:pic>
        <p:nvPicPr>
          <p:cNvPr id="11"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422106" y="2046446"/>
            <a:ext cx="221337" cy="221337"/>
          </a:xfrm>
          <a:prstGeom prst="rect">
            <a:avLst/>
          </a:prstGeom>
        </p:spPr>
      </p:pic>
      <p:sp>
        <p:nvSpPr>
          <p:cNvPr id="12" name="Text 8"/>
          <p:cNvSpPr/>
          <p:nvPr/>
        </p:nvSpPr>
        <p:spPr>
          <a:xfrm>
            <a:off x="5286732" y="2567226"/>
            <a:ext cx="2187059" cy="273368"/>
          </a:xfrm>
          <a:prstGeom prst="rect">
            <a:avLst/>
          </a:prstGeom>
          <a:noFill/>
          <a:ln/>
        </p:spPr>
        <p:txBody>
          <a:bodyPr wrap="none" lIns="0" tIns="0" rIns="0" bIns="0" rtlCol="0" anchor="t"/>
          <a:lstStyle/>
          <a:p>
            <a:pPr marL="0" indent="0" algn="l">
              <a:lnSpc>
                <a:spcPts val="2150"/>
              </a:lnSpc>
              <a:buNone/>
            </a:pPr>
            <a:r>
              <a:rPr lang="en-US" sz="1700" b="1" dirty="0">
                <a:solidFill>
                  <a:srgbClr val="F4CAB8"/>
                </a:solidFill>
                <a:latin typeface="Brygada 1918 Bold" pitchFamily="34" charset="0"/>
                <a:ea typeface="Brygada 1918 Bold" pitchFamily="34" charset="-122"/>
                <a:cs typeface="Brygada 1918 Bold" pitchFamily="34" charset="-120"/>
              </a:rPr>
              <a:t>Expert Educators</a:t>
            </a:r>
            <a:endParaRPr lang="en-US" sz="1700" dirty="0"/>
          </a:p>
        </p:txBody>
      </p:sp>
      <p:sp>
        <p:nvSpPr>
          <p:cNvPr id="13" name="Text 9"/>
          <p:cNvSpPr/>
          <p:nvPr/>
        </p:nvSpPr>
        <p:spPr>
          <a:xfrm>
            <a:off x="5286732" y="2938939"/>
            <a:ext cx="4056936" cy="787241"/>
          </a:xfrm>
          <a:prstGeom prst="rect">
            <a:avLst/>
          </a:prstGeom>
          <a:noFill/>
          <a:ln/>
        </p:spPr>
        <p:txBody>
          <a:bodyPr wrap="square" lIns="0" tIns="0" rIns="0" bIns="0" rtlCol="0" anchor="t"/>
          <a:lstStyle/>
          <a:p>
            <a:pPr marL="0" indent="0" algn="l">
              <a:lnSpc>
                <a:spcPts val="2050"/>
              </a:lnSpc>
              <a:buNone/>
            </a:pPr>
            <a:r>
              <a:rPr lang="en-US" sz="1250" dirty="0">
                <a:solidFill>
                  <a:srgbClr val="F4CAB8"/>
                </a:solidFill>
                <a:latin typeface="Montserrat Medium" pitchFamily="34" charset="0"/>
                <a:ea typeface="Montserrat Medium" pitchFamily="34" charset="-122"/>
                <a:cs typeface="Montserrat Medium" pitchFamily="34" charset="-120"/>
              </a:rPr>
              <a:t>Our team comprises certified and highly experienced early years educators committed to fostering growth.</a:t>
            </a:r>
            <a:endParaRPr lang="en-US" sz="1250" dirty="0"/>
          </a:p>
        </p:txBody>
      </p:sp>
      <p:sp>
        <p:nvSpPr>
          <p:cNvPr id="14" name="Shape 10"/>
          <p:cNvSpPr/>
          <p:nvPr/>
        </p:nvSpPr>
        <p:spPr>
          <a:xfrm>
            <a:off x="9671566" y="1747242"/>
            <a:ext cx="4384834" cy="2142887"/>
          </a:xfrm>
          <a:prstGeom prst="roundRect">
            <a:avLst>
              <a:gd name="adj" fmla="val 1148"/>
            </a:avLst>
          </a:prstGeom>
          <a:solidFill>
            <a:srgbClr val="4D1529"/>
          </a:solidFill>
          <a:ln/>
        </p:spPr>
      </p:sp>
      <p:sp>
        <p:nvSpPr>
          <p:cNvPr id="15" name="Shape 11"/>
          <p:cNvSpPr/>
          <p:nvPr/>
        </p:nvSpPr>
        <p:spPr>
          <a:xfrm>
            <a:off x="9835515" y="1911191"/>
            <a:ext cx="492085" cy="492085"/>
          </a:xfrm>
          <a:prstGeom prst="roundRect">
            <a:avLst>
              <a:gd name="adj" fmla="val 18580297"/>
            </a:avLst>
          </a:prstGeom>
          <a:solidFill>
            <a:srgbClr val="F4ECDD"/>
          </a:solidFill>
          <a:ln/>
        </p:spPr>
      </p:sp>
      <p:pic>
        <p:nvPicPr>
          <p:cNvPr id="16"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70889" y="2046446"/>
            <a:ext cx="221337" cy="221337"/>
          </a:xfrm>
          <a:prstGeom prst="rect">
            <a:avLst/>
          </a:prstGeom>
        </p:spPr>
      </p:pic>
      <p:sp>
        <p:nvSpPr>
          <p:cNvPr id="17" name="Text 12"/>
          <p:cNvSpPr/>
          <p:nvPr/>
        </p:nvSpPr>
        <p:spPr>
          <a:xfrm>
            <a:off x="9835515" y="2567226"/>
            <a:ext cx="2187059" cy="273368"/>
          </a:xfrm>
          <a:prstGeom prst="rect">
            <a:avLst/>
          </a:prstGeom>
          <a:noFill/>
          <a:ln/>
        </p:spPr>
        <p:txBody>
          <a:bodyPr wrap="none" lIns="0" tIns="0" rIns="0" bIns="0" rtlCol="0" anchor="t"/>
          <a:lstStyle/>
          <a:p>
            <a:pPr marL="0" indent="0" algn="l">
              <a:lnSpc>
                <a:spcPts val="2150"/>
              </a:lnSpc>
              <a:buNone/>
            </a:pPr>
            <a:r>
              <a:rPr lang="en-US" sz="1700" b="1" dirty="0">
                <a:solidFill>
                  <a:srgbClr val="F4CAB8"/>
                </a:solidFill>
                <a:latin typeface="Brygada 1918 Bold" pitchFamily="34" charset="0"/>
                <a:ea typeface="Brygada 1918 Bold" pitchFamily="34" charset="-122"/>
                <a:cs typeface="Brygada 1918 Bold" pitchFamily="34" charset="-120"/>
              </a:rPr>
              <a:t>Accessible Pricing</a:t>
            </a:r>
            <a:endParaRPr lang="en-US" sz="1700" dirty="0"/>
          </a:p>
        </p:txBody>
      </p:sp>
      <p:sp>
        <p:nvSpPr>
          <p:cNvPr id="18" name="Text 13"/>
          <p:cNvSpPr/>
          <p:nvPr/>
        </p:nvSpPr>
        <p:spPr>
          <a:xfrm>
            <a:off x="9835515" y="2938939"/>
            <a:ext cx="4056936" cy="787241"/>
          </a:xfrm>
          <a:prstGeom prst="rect">
            <a:avLst/>
          </a:prstGeom>
          <a:noFill/>
          <a:ln/>
        </p:spPr>
        <p:txBody>
          <a:bodyPr wrap="square" lIns="0" tIns="0" rIns="0" bIns="0" rtlCol="0" anchor="t"/>
          <a:lstStyle/>
          <a:p>
            <a:pPr marL="0" indent="0" algn="l">
              <a:lnSpc>
                <a:spcPts val="2050"/>
              </a:lnSpc>
              <a:buNone/>
            </a:pPr>
            <a:r>
              <a:rPr lang="en-US" sz="1250" dirty="0">
                <a:solidFill>
                  <a:srgbClr val="F4CAB8"/>
                </a:solidFill>
                <a:latin typeface="Montserrat Medium" pitchFamily="34" charset="0"/>
                <a:ea typeface="Montserrat Medium" pitchFamily="34" charset="-122"/>
                <a:cs typeface="Montserrat Medium" pitchFamily="34" charset="-120"/>
              </a:rPr>
              <a:t>Affordable and flexible pricing models ensure high-quality childcare is accessible to diverse families.</a:t>
            </a:r>
            <a:endParaRPr lang="en-US" sz="1250" dirty="0"/>
          </a:p>
        </p:txBody>
      </p:sp>
      <p:sp>
        <p:nvSpPr>
          <p:cNvPr id="19" name="Shape 14"/>
          <p:cNvSpPr/>
          <p:nvPr/>
        </p:nvSpPr>
        <p:spPr>
          <a:xfrm>
            <a:off x="574000" y="4054078"/>
            <a:ext cx="6659166" cy="1880473"/>
          </a:xfrm>
          <a:prstGeom prst="roundRect">
            <a:avLst>
              <a:gd name="adj" fmla="val 1308"/>
            </a:avLst>
          </a:prstGeom>
          <a:solidFill>
            <a:srgbClr val="4D1529"/>
          </a:solidFill>
          <a:ln/>
        </p:spPr>
      </p:sp>
      <p:sp>
        <p:nvSpPr>
          <p:cNvPr id="20" name="Shape 15"/>
          <p:cNvSpPr/>
          <p:nvPr/>
        </p:nvSpPr>
        <p:spPr>
          <a:xfrm>
            <a:off x="737949" y="4218027"/>
            <a:ext cx="492085" cy="492085"/>
          </a:xfrm>
          <a:prstGeom prst="roundRect">
            <a:avLst>
              <a:gd name="adj" fmla="val 18580297"/>
            </a:avLst>
          </a:prstGeom>
          <a:solidFill>
            <a:srgbClr val="F4ECDD"/>
          </a:solidFill>
          <a:ln/>
        </p:spPr>
      </p:sp>
      <p:pic>
        <p:nvPicPr>
          <p:cNvPr id="21"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3323" y="4353282"/>
            <a:ext cx="221337" cy="221337"/>
          </a:xfrm>
          <a:prstGeom prst="rect">
            <a:avLst/>
          </a:prstGeom>
        </p:spPr>
      </p:pic>
      <p:sp>
        <p:nvSpPr>
          <p:cNvPr id="22" name="Text 16"/>
          <p:cNvSpPr/>
          <p:nvPr/>
        </p:nvSpPr>
        <p:spPr>
          <a:xfrm>
            <a:off x="737949" y="4874062"/>
            <a:ext cx="2187059" cy="273368"/>
          </a:xfrm>
          <a:prstGeom prst="rect">
            <a:avLst/>
          </a:prstGeom>
          <a:noFill/>
          <a:ln/>
        </p:spPr>
        <p:txBody>
          <a:bodyPr wrap="none" lIns="0" tIns="0" rIns="0" bIns="0" rtlCol="0" anchor="t"/>
          <a:lstStyle/>
          <a:p>
            <a:pPr marL="0" indent="0" algn="l">
              <a:lnSpc>
                <a:spcPts val="2150"/>
              </a:lnSpc>
              <a:buNone/>
            </a:pPr>
            <a:r>
              <a:rPr lang="en-US" sz="1700" b="1" dirty="0">
                <a:solidFill>
                  <a:srgbClr val="F4CAB8"/>
                </a:solidFill>
                <a:latin typeface="Brygada 1918 Bold" pitchFamily="34" charset="0"/>
                <a:ea typeface="Brygada 1918 Bold" pitchFamily="34" charset="-122"/>
                <a:cs typeface="Brygada 1918 Bold" pitchFamily="34" charset="-120"/>
              </a:rPr>
              <a:t>Convenient Location</a:t>
            </a:r>
            <a:endParaRPr lang="en-US" sz="1700" dirty="0"/>
          </a:p>
        </p:txBody>
      </p:sp>
      <p:sp>
        <p:nvSpPr>
          <p:cNvPr id="23" name="Text 17"/>
          <p:cNvSpPr/>
          <p:nvPr/>
        </p:nvSpPr>
        <p:spPr>
          <a:xfrm>
            <a:off x="737949" y="5245775"/>
            <a:ext cx="6331268" cy="524828"/>
          </a:xfrm>
          <a:prstGeom prst="rect">
            <a:avLst/>
          </a:prstGeom>
          <a:noFill/>
          <a:ln/>
        </p:spPr>
        <p:txBody>
          <a:bodyPr wrap="square" lIns="0" tIns="0" rIns="0" bIns="0" rtlCol="0" anchor="t"/>
          <a:lstStyle/>
          <a:p>
            <a:pPr marL="0" indent="0" algn="l">
              <a:lnSpc>
                <a:spcPts val="2050"/>
              </a:lnSpc>
              <a:buNone/>
            </a:pPr>
            <a:r>
              <a:rPr lang="en-US" sz="1250" dirty="0">
                <a:solidFill>
                  <a:srgbClr val="F4CAB8"/>
                </a:solidFill>
                <a:latin typeface="Montserrat Medium" pitchFamily="34" charset="0"/>
                <a:ea typeface="Montserrat Medium" pitchFamily="34" charset="-122"/>
                <a:cs typeface="Montserrat Medium" pitchFamily="34" charset="-120"/>
              </a:rPr>
              <a:t>Strategically located within a bustling residential community for easy drop-off and pick-up.</a:t>
            </a:r>
            <a:endParaRPr lang="en-US" sz="1250" dirty="0"/>
          </a:p>
        </p:txBody>
      </p:sp>
      <p:sp>
        <p:nvSpPr>
          <p:cNvPr id="24" name="Shape 18"/>
          <p:cNvSpPr/>
          <p:nvPr/>
        </p:nvSpPr>
        <p:spPr>
          <a:xfrm>
            <a:off x="7397115" y="4054078"/>
            <a:ext cx="6659285" cy="1880473"/>
          </a:xfrm>
          <a:prstGeom prst="roundRect">
            <a:avLst>
              <a:gd name="adj" fmla="val 1308"/>
            </a:avLst>
          </a:prstGeom>
          <a:solidFill>
            <a:srgbClr val="4D1529"/>
          </a:solidFill>
          <a:ln/>
        </p:spPr>
      </p:sp>
      <p:sp>
        <p:nvSpPr>
          <p:cNvPr id="25" name="Shape 19"/>
          <p:cNvSpPr/>
          <p:nvPr/>
        </p:nvSpPr>
        <p:spPr>
          <a:xfrm>
            <a:off x="7561064" y="4218027"/>
            <a:ext cx="492085" cy="492085"/>
          </a:xfrm>
          <a:prstGeom prst="roundRect">
            <a:avLst>
              <a:gd name="adj" fmla="val 18580297"/>
            </a:avLst>
          </a:prstGeom>
          <a:solidFill>
            <a:srgbClr val="F4ECDD"/>
          </a:solidFill>
          <a:ln/>
        </p:spPr>
      </p:sp>
      <p:pic>
        <p:nvPicPr>
          <p:cNvPr id="26"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696438" y="4353282"/>
            <a:ext cx="221337" cy="221337"/>
          </a:xfrm>
          <a:prstGeom prst="rect">
            <a:avLst/>
          </a:prstGeom>
        </p:spPr>
      </p:pic>
      <p:sp>
        <p:nvSpPr>
          <p:cNvPr id="27" name="Text 20"/>
          <p:cNvSpPr/>
          <p:nvPr/>
        </p:nvSpPr>
        <p:spPr>
          <a:xfrm>
            <a:off x="7561064" y="4874062"/>
            <a:ext cx="2187059" cy="273368"/>
          </a:xfrm>
          <a:prstGeom prst="rect">
            <a:avLst/>
          </a:prstGeom>
          <a:noFill/>
          <a:ln/>
        </p:spPr>
        <p:txBody>
          <a:bodyPr wrap="none" lIns="0" tIns="0" rIns="0" bIns="0" rtlCol="0" anchor="t"/>
          <a:lstStyle/>
          <a:p>
            <a:pPr marL="0" indent="0" algn="l">
              <a:lnSpc>
                <a:spcPts val="2150"/>
              </a:lnSpc>
              <a:buNone/>
            </a:pPr>
            <a:r>
              <a:rPr lang="en-US" sz="1700" b="1" dirty="0">
                <a:solidFill>
                  <a:srgbClr val="F4CAB8"/>
                </a:solidFill>
                <a:latin typeface="Brygada 1918 Bold" pitchFamily="34" charset="0"/>
                <a:ea typeface="Brygada 1918 Bold" pitchFamily="34" charset="-122"/>
                <a:cs typeface="Brygada 1918 Bold" pitchFamily="34" charset="-120"/>
              </a:rPr>
              <a:t>Digital Parent App</a:t>
            </a:r>
            <a:endParaRPr lang="en-US" sz="1700" dirty="0"/>
          </a:p>
        </p:txBody>
      </p:sp>
      <p:sp>
        <p:nvSpPr>
          <p:cNvPr id="28" name="Text 21"/>
          <p:cNvSpPr/>
          <p:nvPr/>
        </p:nvSpPr>
        <p:spPr>
          <a:xfrm>
            <a:off x="7561064" y="5245775"/>
            <a:ext cx="6331387" cy="524828"/>
          </a:xfrm>
          <a:prstGeom prst="rect">
            <a:avLst/>
          </a:prstGeom>
          <a:noFill/>
          <a:ln/>
        </p:spPr>
        <p:txBody>
          <a:bodyPr wrap="square" lIns="0" tIns="0" rIns="0" bIns="0" rtlCol="0" anchor="t"/>
          <a:lstStyle/>
          <a:p>
            <a:pPr marL="0" indent="0" algn="l">
              <a:lnSpc>
                <a:spcPts val="2050"/>
              </a:lnSpc>
              <a:buNone/>
            </a:pPr>
            <a:r>
              <a:rPr lang="en-US" sz="1250" dirty="0">
                <a:solidFill>
                  <a:srgbClr val="F4CAB8"/>
                </a:solidFill>
                <a:latin typeface="Montserrat Medium" pitchFamily="34" charset="0"/>
                <a:ea typeface="Montserrat Medium" pitchFamily="34" charset="-122"/>
                <a:cs typeface="Montserrat Medium" pitchFamily="34" charset="-120"/>
              </a:rPr>
              <a:t>Real-time updates on children’s activities, behaviour, learning progress, and meals, enhancing communication.</a:t>
            </a:r>
            <a:endParaRPr lang="en-US" sz="1250" dirty="0"/>
          </a:p>
        </p:txBody>
      </p:sp>
      <p:sp>
        <p:nvSpPr>
          <p:cNvPr id="29" name="Shape 22"/>
          <p:cNvSpPr/>
          <p:nvPr/>
        </p:nvSpPr>
        <p:spPr>
          <a:xfrm>
            <a:off x="574000" y="6118979"/>
            <a:ext cx="13482399" cy="1658898"/>
          </a:xfrm>
          <a:prstGeom prst="roundRect">
            <a:avLst>
              <a:gd name="adj" fmla="val 1483"/>
            </a:avLst>
          </a:prstGeom>
          <a:solidFill>
            <a:srgbClr val="4D1700"/>
          </a:solidFill>
          <a:ln/>
        </p:spPr>
      </p:sp>
      <p:pic>
        <p:nvPicPr>
          <p:cNvPr id="30" name="Image 5" descr="preencoded.png"/>
          <p:cNvPicPr>
            <a:picLocks noChangeAspect="1"/>
          </p:cNvPicPr>
          <p:nvPr/>
        </p:nvPicPr>
        <p:blipFill>
          <a:blip r:embed="rId13"/>
          <a:stretch>
            <a:fillRect/>
          </a:stretch>
        </p:blipFill>
        <p:spPr>
          <a:xfrm>
            <a:off x="737949" y="6338292"/>
            <a:ext cx="273368" cy="218599"/>
          </a:xfrm>
          <a:prstGeom prst="rect">
            <a:avLst/>
          </a:prstGeom>
        </p:spPr>
      </p:pic>
      <p:sp>
        <p:nvSpPr>
          <p:cNvPr id="31" name="Text 23"/>
          <p:cNvSpPr/>
          <p:nvPr/>
        </p:nvSpPr>
        <p:spPr>
          <a:xfrm>
            <a:off x="1175266" y="6323886"/>
            <a:ext cx="2285762" cy="273368"/>
          </a:xfrm>
          <a:prstGeom prst="rect">
            <a:avLst/>
          </a:prstGeom>
          <a:noFill/>
          <a:ln/>
        </p:spPr>
        <p:txBody>
          <a:bodyPr wrap="none" lIns="0" tIns="0" rIns="0" bIns="0" rtlCol="0" anchor="t"/>
          <a:lstStyle/>
          <a:p>
            <a:pPr marL="0" indent="0" algn="l">
              <a:lnSpc>
                <a:spcPts val="2150"/>
              </a:lnSpc>
              <a:buNone/>
            </a:pPr>
            <a:r>
              <a:rPr lang="en-US" sz="1700" b="1" dirty="0">
                <a:solidFill>
                  <a:srgbClr val="FFFFFF"/>
                </a:solidFill>
                <a:latin typeface="Brygada 1918 Bold" pitchFamily="34" charset="0"/>
                <a:ea typeface="Brygada 1918 Bold" pitchFamily="34" charset="-122"/>
                <a:cs typeface="Brygada 1918 Bold" pitchFamily="34" charset="-120"/>
              </a:rPr>
              <a:t>Competitive Strength</a:t>
            </a:r>
            <a:endParaRPr lang="en-US" sz="1700" dirty="0"/>
          </a:p>
        </p:txBody>
      </p:sp>
      <p:sp>
        <p:nvSpPr>
          <p:cNvPr id="32" name="Text 24"/>
          <p:cNvSpPr/>
          <p:nvPr/>
        </p:nvSpPr>
        <p:spPr>
          <a:xfrm>
            <a:off x="1175266" y="6761202"/>
            <a:ext cx="12717185" cy="787241"/>
          </a:xfrm>
          <a:prstGeom prst="rect">
            <a:avLst/>
          </a:prstGeom>
          <a:noFill/>
          <a:ln/>
        </p:spPr>
        <p:txBody>
          <a:bodyPr wrap="square" lIns="0" tIns="0" rIns="0" bIns="0" rtlCol="0" anchor="t"/>
          <a:lstStyle/>
          <a:p>
            <a:pPr marL="0" indent="0" algn="l">
              <a:lnSpc>
                <a:spcPts val="2050"/>
              </a:lnSpc>
              <a:buNone/>
            </a:pPr>
            <a:r>
              <a:rPr lang="en-US" sz="1250" dirty="0">
                <a:solidFill>
                  <a:srgbClr val="FFFFFF"/>
                </a:solidFill>
                <a:latin typeface="Montserrat Medium" pitchFamily="34" charset="0"/>
                <a:ea typeface="Montserrat Medium" pitchFamily="34" charset="-122"/>
                <a:cs typeface="Montserrat Medium" pitchFamily="34" charset="-120"/>
              </a:rPr>
              <a:t>Parents are increasingly prioritising professionalism, structured learning, and safety in childcare (Blanden et al., 2020). Our digital communication platform also strengthens trust and family–provider relationships (Grady, 2021), positioning BrightSteps as a modern, reliable, and highly sought-after childcare choice.</a:t>
            </a:r>
            <a:endParaRPr lang="en-US" sz="1250" dirty="0"/>
          </a:p>
        </p:txBody>
      </p:sp>
      <p:pic>
        <p:nvPicPr>
          <p:cNvPr id="33" name="Picture 32">
            <a:extLst>
              <a:ext uri="{FF2B5EF4-FFF2-40B4-BE49-F238E27FC236}">
                <a16:creationId xmlns:a16="http://schemas.microsoft.com/office/drawing/2014/main" id="{473C1EBC-7CA6-69EF-8302-D267036BA158}"/>
              </a:ext>
            </a:extLst>
          </p:cNvPr>
          <p:cNvPicPr>
            <a:picLocks noChangeAspect="1"/>
          </p:cNvPicPr>
          <p:nvPr/>
        </p:nvPicPr>
        <p:blipFill>
          <a:blip r:embed="rId14"/>
          <a:stretch>
            <a:fillRect/>
          </a:stretch>
        </p:blipFill>
        <p:spPr>
          <a:xfrm>
            <a:off x="12286923" y="7777877"/>
            <a:ext cx="2343477" cy="44367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49260" y="943570"/>
            <a:ext cx="10752534" cy="713542"/>
          </a:xfrm>
          <a:prstGeom prst="rect">
            <a:avLst/>
          </a:prstGeom>
          <a:noFill/>
          <a:ln/>
        </p:spPr>
        <p:txBody>
          <a:bodyPr wrap="none" lIns="0" tIns="0" rIns="0" bIns="0" rtlCol="0" anchor="t"/>
          <a:lstStyle/>
          <a:p>
            <a:pPr marL="0" indent="0" algn="l">
              <a:lnSpc>
                <a:spcPts val="5600"/>
              </a:lnSpc>
              <a:buNone/>
            </a:pPr>
            <a:r>
              <a:rPr lang="en-US" sz="4450" b="1" dirty="0">
                <a:solidFill>
                  <a:srgbClr val="FFB393"/>
                </a:solidFill>
                <a:latin typeface="Brygada 1918 Bold" pitchFamily="34" charset="0"/>
                <a:ea typeface="Brygada 1918 Bold" pitchFamily="34" charset="-122"/>
                <a:cs typeface="Brygada 1918 Bold" pitchFamily="34" charset="-120"/>
              </a:rPr>
              <a:t>Management Structure &amp; Legal Format</a:t>
            </a:r>
            <a:endParaRPr lang="en-US" sz="4450" dirty="0"/>
          </a:p>
        </p:txBody>
      </p:sp>
      <p:sp>
        <p:nvSpPr>
          <p:cNvPr id="3" name="Text 1"/>
          <p:cNvSpPr/>
          <p:nvPr/>
        </p:nvSpPr>
        <p:spPr>
          <a:xfrm>
            <a:off x="749260" y="2192298"/>
            <a:ext cx="3874294" cy="428149"/>
          </a:xfrm>
          <a:prstGeom prst="rect">
            <a:avLst/>
          </a:prstGeom>
          <a:noFill/>
          <a:ln/>
        </p:spPr>
        <p:txBody>
          <a:bodyPr wrap="none" lIns="0" tIns="0" rIns="0" bIns="0" rtlCol="0" anchor="t"/>
          <a:lstStyle/>
          <a:p>
            <a:pPr marL="0" indent="0" algn="l">
              <a:lnSpc>
                <a:spcPts val="3350"/>
              </a:lnSpc>
              <a:buNone/>
            </a:pPr>
            <a:r>
              <a:rPr lang="en-US" sz="2650" b="1" dirty="0">
                <a:solidFill>
                  <a:srgbClr val="FFB393"/>
                </a:solidFill>
                <a:latin typeface="Brygada 1918 Bold" pitchFamily="34" charset="0"/>
                <a:ea typeface="Brygada 1918 Bold" pitchFamily="34" charset="-122"/>
                <a:cs typeface="Brygada 1918 Bold" pitchFamily="34" charset="-120"/>
              </a:rPr>
              <a:t>Management Structure</a:t>
            </a:r>
            <a:endParaRPr lang="en-US" sz="2650" dirty="0"/>
          </a:p>
        </p:txBody>
      </p:sp>
      <p:sp>
        <p:nvSpPr>
          <p:cNvPr id="4" name="Text 2"/>
          <p:cNvSpPr/>
          <p:nvPr/>
        </p:nvSpPr>
        <p:spPr>
          <a:xfrm>
            <a:off x="749260" y="2834521"/>
            <a:ext cx="6304836" cy="684848"/>
          </a:xfrm>
          <a:prstGeom prst="rect">
            <a:avLst/>
          </a:prstGeom>
          <a:noFill/>
          <a:ln/>
        </p:spPr>
        <p:txBody>
          <a:bodyPr wrap="square" lIns="0" tIns="0" rIns="0" bIns="0" rtlCol="0" anchor="t"/>
          <a:lstStyle/>
          <a:p>
            <a:pPr marL="342900" indent="-342900" algn="l">
              <a:lnSpc>
                <a:spcPts val="2650"/>
              </a:lnSpc>
              <a:buSzPct val="100000"/>
              <a:buChar char="•"/>
            </a:pPr>
            <a:r>
              <a:rPr lang="en-US" sz="1650" b="1" dirty="0">
                <a:solidFill>
                  <a:srgbClr val="F4CAB8"/>
                </a:solidFill>
                <a:latin typeface="Montserrat Medium" pitchFamily="34" charset="0"/>
                <a:ea typeface="Montserrat Medium" pitchFamily="34" charset="-122"/>
                <a:cs typeface="Montserrat Medium" pitchFamily="34" charset="-120"/>
              </a:rPr>
              <a:t>Owner/Founder:</a:t>
            </a:r>
            <a:r>
              <a:rPr lang="en-US" sz="1650" dirty="0">
                <a:solidFill>
                  <a:srgbClr val="F4CAB8"/>
                </a:solidFill>
                <a:latin typeface="Montserrat Medium" pitchFamily="34" charset="0"/>
                <a:ea typeface="Montserrat Medium" pitchFamily="34" charset="-122"/>
                <a:cs typeface="Montserrat Medium" pitchFamily="34" charset="-120"/>
              </a:rPr>
              <a:t> Strategic decisions, financial planning, regulatory compliance</a:t>
            </a:r>
            <a:endParaRPr lang="en-US" sz="1650" dirty="0"/>
          </a:p>
        </p:txBody>
      </p:sp>
      <p:sp>
        <p:nvSpPr>
          <p:cNvPr id="5" name="Text 3"/>
          <p:cNvSpPr/>
          <p:nvPr/>
        </p:nvSpPr>
        <p:spPr>
          <a:xfrm>
            <a:off x="749260" y="3594259"/>
            <a:ext cx="6304836" cy="684848"/>
          </a:xfrm>
          <a:prstGeom prst="rect">
            <a:avLst/>
          </a:prstGeom>
          <a:noFill/>
          <a:ln/>
        </p:spPr>
        <p:txBody>
          <a:bodyPr wrap="square" lIns="0" tIns="0" rIns="0" bIns="0" rtlCol="0" anchor="t"/>
          <a:lstStyle/>
          <a:p>
            <a:pPr marL="342900" indent="-342900" algn="l">
              <a:lnSpc>
                <a:spcPts val="2650"/>
              </a:lnSpc>
              <a:buSzPct val="100000"/>
              <a:buChar char="•"/>
            </a:pPr>
            <a:r>
              <a:rPr lang="en-US" sz="1650" b="1" dirty="0">
                <a:solidFill>
                  <a:srgbClr val="F4CAB8"/>
                </a:solidFill>
                <a:latin typeface="Montserrat Medium" pitchFamily="34" charset="0"/>
                <a:ea typeface="Montserrat Medium" pitchFamily="34" charset="-122"/>
                <a:cs typeface="Montserrat Medium" pitchFamily="34" charset="-120"/>
              </a:rPr>
              <a:t>Centre Manager:</a:t>
            </a:r>
            <a:r>
              <a:rPr lang="en-US" sz="1650" dirty="0">
                <a:solidFill>
                  <a:srgbClr val="F4CAB8"/>
                </a:solidFill>
                <a:latin typeface="Montserrat Medium" pitchFamily="34" charset="0"/>
                <a:ea typeface="Montserrat Medium" pitchFamily="34" charset="-122"/>
                <a:cs typeface="Montserrat Medium" pitchFamily="34" charset="-120"/>
              </a:rPr>
              <a:t> Daily operations, staff supervision, scheduling, quality assurance</a:t>
            </a:r>
            <a:endParaRPr lang="en-US" sz="1650" dirty="0"/>
          </a:p>
        </p:txBody>
      </p:sp>
      <p:sp>
        <p:nvSpPr>
          <p:cNvPr id="6" name="Text 4"/>
          <p:cNvSpPr/>
          <p:nvPr/>
        </p:nvSpPr>
        <p:spPr>
          <a:xfrm>
            <a:off x="749260" y="4353997"/>
            <a:ext cx="6304836" cy="684848"/>
          </a:xfrm>
          <a:prstGeom prst="rect">
            <a:avLst/>
          </a:prstGeom>
          <a:noFill/>
          <a:ln/>
        </p:spPr>
        <p:txBody>
          <a:bodyPr wrap="square" lIns="0" tIns="0" rIns="0" bIns="0" rtlCol="0" anchor="t"/>
          <a:lstStyle/>
          <a:p>
            <a:pPr marL="342900" indent="-342900" algn="l">
              <a:lnSpc>
                <a:spcPts val="2650"/>
              </a:lnSpc>
              <a:buSzPct val="100000"/>
              <a:buChar char="•"/>
            </a:pPr>
            <a:r>
              <a:rPr lang="en-US" sz="1650" b="1" dirty="0">
                <a:solidFill>
                  <a:srgbClr val="F4CAB8"/>
                </a:solidFill>
                <a:latin typeface="Montserrat Medium" pitchFamily="34" charset="0"/>
                <a:ea typeface="Montserrat Medium" pitchFamily="34" charset="-122"/>
                <a:cs typeface="Montserrat Medium" pitchFamily="34" charset="-120"/>
              </a:rPr>
              <a:t>Certified Childcare Staff:</a:t>
            </a:r>
            <a:r>
              <a:rPr lang="en-US" sz="1650" dirty="0">
                <a:solidFill>
                  <a:srgbClr val="F4CAB8"/>
                </a:solidFill>
                <a:latin typeface="Montserrat Medium" pitchFamily="34" charset="0"/>
                <a:ea typeface="Montserrat Medium" pitchFamily="34" charset="-122"/>
                <a:cs typeface="Montserrat Medium" pitchFamily="34" charset="-120"/>
              </a:rPr>
              <a:t> Deliver educational and caregiving activities</a:t>
            </a:r>
            <a:endParaRPr lang="en-US" sz="1650" dirty="0"/>
          </a:p>
        </p:txBody>
      </p:sp>
      <p:sp>
        <p:nvSpPr>
          <p:cNvPr id="7" name="Text 5"/>
          <p:cNvSpPr/>
          <p:nvPr/>
        </p:nvSpPr>
        <p:spPr>
          <a:xfrm>
            <a:off x="749260" y="5113734"/>
            <a:ext cx="6304836" cy="342424"/>
          </a:xfrm>
          <a:prstGeom prst="rect">
            <a:avLst/>
          </a:prstGeom>
          <a:noFill/>
          <a:ln/>
        </p:spPr>
        <p:txBody>
          <a:bodyPr wrap="none" lIns="0" tIns="0" rIns="0" bIns="0" rtlCol="0" anchor="t"/>
          <a:lstStyle/>
          <a:p>
            <a:pPr marL="342900" indent="-342900" algn="l">
              <a:lnSpc>
                <a:spcPts val="2650"/>
              </a:lnSpc>
              <a:buSzPct val="100000"/>
              <a:buChar char="•"/>
            </a:pPr>
            <a:r>
              <a:rPr lang="en-US" sz="1650" b="1" dirty="0">
                <a:solidFill>
                  <a:srgbClr val="F4CAB8"/>
                </a:solidFill>
                <a:latin typeface="Montserrat Medium" pitchFamily="34" charset="0"/>
                <a:ea typeface="Montserrat Medium" pitchFamily="34" charset="-122"/>
                <a:cs typeface="Montserrat Medium" pitchFamily="34" charset="-120"/>
              </a:rPr>
              <a:t>Support Staff:</a:t>
            </a:r>
            <a:r>
              <a:rPr lang="en-US" sz="1650" dirty="0">
                <a:solidFill>
                  <a:srgbClr val="F4CAB8"/>
                </a:solidFill>
                <a:latin typeface="Montserrat Medium" pitchFamily="34" charset="0"/>
                <a:ea typeface="Montserrat Medium" pitchFamily="34" charset="-122"/>
                <a:cs typeface="Montserrat Medium" pitchFamily="34" charset="-120"/>
              </a:rPr>
              <a:t> Cook, cleaner, administrative assistant</a:t>
            </a:r>
            <a:endParaRPr lang="en-US" sz="1650" dirty="0"/>
          </a:p>
        </p:txBody>
      </p:sp>
      <p:sp>
        <p:nvSpPr>
          <p:cNvPr id="8" name="Text 6"/>
          <p:cNvSpPr/>
          <p:nvPr/>
        </p:nvSpPr>
        <p:spPr>
          <a:xfrm>
            <a:off x="749260" y="5531048"/>
            <a:ext cx="6304836" cy="342424"/>
          </a:xfrm>
          <a:prstGeom prst="rect">
            <a:avLst/>
          </a:prstGeom>
          <a:noFill/>
          <a:ln/>
        </p:spPr>
        <p:txBody>
          <a:bodyPr wrap="none" lIns="0" tIns="0" rIns="0" bIns="0" rtlCol="0" anchor="t"/>
          <a:lstStyle/>
          <a:p>
            <a:pPr marL="342900" indent="-342900" algn="l">
              <a:lnSpc>
                <a:spcPts val="2650"/>
              </a:lnSpc>
              <a:buSzPct val="100000"/>
              <a:buChar char="•"/>
            </a:pPr>
            <a:r>
              <a:rPr lang="en-US" sz="1650" b="1" dirty="0">
                <a:solidFill>
                  <a:srgbClr val="F4CAB8"/>
                </a:solidFill>
                <a:latin typeface="Montserrat Medium" pitchFamily="34" charset="0"/>
                <a:ea typeface="Montserrat Medium" pitchFamily="34" charset="-122"/>
                <a:cs typeface="Montserrat Medium" pitchFamily="34" charset="-120"/>
              </a:rPr>
              <a:t>Part-time Specialists:</a:t>
            </a:r>
            <a:r>
              <a:rPr lang="en-US" sz="1650" dirty="0">
                <a:solidFill>
                  <a:srgbClr val="F4CAB8"/>
                </a:solidFill>
                <a:latin typeface="Montserrat Medium" pitchFamily="34" charset="0"/>
                <a:ea typeface="Montserrat Medium" pitchFamily="34" charset="-122"/>
                <a:cs typeface="Montserrat Medium" pitchFamily="34" charset="-120"/>
              </a:rPr>
              <a:t> Music, art, physical education</a:t>
            </a:r>
            <a:endParaRPr lang="en-US" sz="1650" dirty="0"/>
          </a:p>
        </p:txBody>
      </p:sp>
      <p:sp>
        <p:nvSpPr>
          <p:cNvPr id="9" name="Text 7"/>
          <p:cNvSpPr/>
          <p:nvPr/>
        </p:nvSpPr>
        <p:spPr>
          <a:xfrm>
            <a:off x="749260" y="6066115"/>
            <a:ext cx="6304836" cy="1027271"/>
          </a:xfrm>
          <a:prstGeom prst="rect">
            <a:avLst/>
          </a:prstGeom>
          <a:noFill/>
          <a:ln/>
        </p:spPr>
        <p:txBody>
          <a:bodyPr wrap="square" lIns="0" tIns="0" rIns="0" bIns="0" rtlCol="0" anchor="t"/>
          <a:lstStyle/>
          <a:p>
            <a:pPr marL="0" indent="0" algn="l">
              <a:lnSpc>
                <a:spcPts val="2650"/>
              </a:lnSpc>
              <a:buNone/>
            </a:pPr>
            <a:r>
              <a:rPr lang="en-US" sz="1650" b="1" dirty="0">
                <a:solidFill>
                  <a:srgbClr val="F4CAB8"/>
                </a:solidFill>
                <a:latin typeface="Montserrat Medium" pitchFamily="34" charset="0"/>
                <a:ea typeface="Montserrat Medium" pitchFamily="34" charset="-122"/>
                <a:cs typeface="Montserrat Medium" pitchFamily="34" charset="-120"/>
              </a:rPr>
              <a:t>Decision-making:</a:t>
            </a:r>
            <a:r>
              <a:rPr lang="en-US" sz="1650" dirty="0">
                <a:solidFill>
                  <a:srgbClr val="F4CAB8"/>
                </a:solidFill>
                <a:latin typeface="Montserrat Medium" pitchFamily="34" charset="0"/>
                <a:ea typeface="Montserrat Medium" pitchFamily="34" charset="-122"/>
                <a:cs typeface="Montserrat Medium" pitchFamily="34" charset="-120"/>
              </a:rPr>
              <a:t> Partially centralised – strategic control by owner, operational responsibility delegated to manager (Johnson et al., 2020)</a:t>
            </a:r>
            <a:endParaRPr lang="en-US" sz="1650" dirty="0"/>
          </a:p>
        </p:txBody>
      </p:sp>
      <p:sp>
        <p:nvSpPr>
          <p:cNvPr id="10" name="Text 8"/>
          <p:cNvSpPr/>
          <p:nvPr/>
        </p:nvSpPr>
        <p:spPr>
          <a:xfrm>
            <a:off x="7583924" y="2192298"/>
            <a:ext cx="3425547" cy="428149"/>
          </a:xfrm>
          <a:prstGeom prst="rect">
            <a:avLst/>
          </a:prstGeom>
          <a:noFill/>
          <a:ln/>
        </p:spPr>
        <p:txBody>
          <a:bodyPr wrap="none" lIns="0" tIns="0" rIns="0" bIns="0" rtlCol="0" anchor="t"/>
          <a:lstStyle/>
          <a:p>
            <a:pPr marL="0" indent="0" algn="l">
              <a:lnSpc>
                <a:spcPts val="3350"/>
              </a:lnSpc>
              <a:buNone/>
            </a:pPr>
            <a:r>
              <a:rPr lang="en-US" sz="2650" b="1" dirty="0">
                <a:solidFill>
                  <a:srgbClr val="FFB393"/>
                </a:solidFill>
                <a:latin typeface="Brygada 1918 Bold" pitchFamily="34" charset="0"/>
                <a:ea typeface="Brygada 1918 Bold" pitchFamily="34" charset="-122"/>
                <a:cs typeface="Brygada 1918 Bold" pitchFamily="34" charset="-120"/>
              </a:rPr>
              <a:t>Legal Format</a:t>
            </a:r>
            <a:endParaRPr lang="en-US" sz="2650" dirty="0"/>
          </a:p>
        </p:txBody>
      </p:sp>
      <p:sp>
        <p:nvSpPr>
          <p:cNvPr id="11" name="Text 9"/>
          <p:cNvSpPr/>
          <p:nvPr/>
        </p:nvSpPr>
        <p:spPr>
          <a:xfrm>
            <a:off x="7583924" y="2834521"/>
            <a:ext cx="6304836" cy="684848"/>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BrightSteps Childcare Centre will operate as a </a:t>
            </a:r>
            <a:r>
              <a:rPr lang="en-US" sz="1650" b="1" dirty="0">
                <a:solidFill>
                  <a:srgbClr val="F4CAB8"/>
                </a:solidFill>
                <a:latin typeface="Montserrat Medium" pitchFamily="34" charset="0"/>
                <a:ea typeface="Montserrat Medium" pitchFamily="34" charset="-122"/>
                <a:cs typeface="Montserrat Medium" pitchFamily="34" charset="-120"/>
              </a:rPr>
              <a:t>Limited Liability Company (LLC)</a:t>
            </a:r>
            <a:r>
              <a:rPr lang="en-US" sz="1650" dirty="0">
                <a:solidFill>
                  <a:srgbClr val="F4CAB8"/>
                </a:solidFill>
                <a:latin typeface="Montserrat Medium" pitchFamily="34" charset="0"/>
                <a:ea typeface="Montserrat Medium" pitchFamily="34" charset="-122"/>
                <a:cs typeface="Montserrat Medium" pitchFamily="34" charset="-120"/>
              </a:rPr>
              <a:t>.</a:t>
            </a:r>
            <a:endParaRPr lang="en-US" sz="1650" dirty="0"/>
          </a:p>
        </p:txBody>
      </p:sp>
      <p:sp>
        <p:nvSpPr>
          <p:cNvPr id="12" name="Text 10"/>
          <p:cNvSpPr/>
          <p:nvPr/>
        </p:nvSpPr>
        <p:spPr>
          <a:xfrm>
            <a:off x="7583924" y="3712012"/>
            <a:ext cx="6304836" cy="684848"/>
          </a:xfrm>
          <a:prstGeom prst="rect">
            <a:avLst/>
          </a:prstGeom>
          <a:noFill/>
          <a:ln/>
        </p:spPr>
        <p:txBody>
          <a:bodyPr wrap="squar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Separates personal and business assets, reducing personal risk for the owner.</a:t>
            </a:r>
            <a:endParaRPr lang="en-US" sz="1650" dirty="0"/>
          </a:p>
        </p:txBody>
      </p:sp>
      <p:sp>
        <p:nvSpPr>
          <p:cNvPr id="13" name="Text 11"/>
          <p:cNvSpPr/>
          <p:nvPr/>
        </p:nvSpPr>
        <p:spPr>
          <a:xfrm>
            <a:off x="7583924" y="4471749"/>
            <a:ext cx="6304836" cy="684848"/>
          </a:xfrm>
          <a:prstGeom prst="rect">
            <a:avLst/>
          </a:prstGeom>
          <a:noFill/>
          <a:ln/>
        </p:spPr>
        <p:txBody>
          <a:bodyPr wrap="squar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Enhances credibility with parents, suppliers, and regulatory bodies.</a:t>
            </a:r>
            <a:endParaRPr lang="en-US" sz="1650" dirty="0"/>
          </a:p>
        </p:txBody>
      </p:sp>
      <p:sp>
        <p:nvSpPr>
          <p:cNvPr id="14" name="Text 12"/>
          <p:cNvSpPr/>
          <p:nvPr/>
        </p:nvSpPr>
        <p:spPr>
          <a:xfrm>
            <a:off x="7583924" y="5231487"/>
            <a:ext cx="6304836" cy="1027271"/>
          </a:xfrm>
          <a:prstGeom prst="rect">
            <a:avLst/>
          </a:prstGeom>
          <a:noFill/>
          <a:ln/>
        </p:spPr>
        <p:txBody>
          <a:bodyPr wrap="square" lIns="0" tIns="0" rIns="0" bIns="0" rtlCol="0" anchor="t"/>
          <a:lstStyle/>
          <a:p>
            <a:pPr marL="342900" indent="-342900" algn="l">
              <a:lnSpc>
                <a:spcPts val="2650"/>
              </a:lnSpc>
              <a:buSzPct val="100000"/>
              <a:buChar char="•"/>
            </a:pPr>
            <a:r>
              <a:rPr lang="en-US" sz="1650" dirty="0">
                <a:solidFill>
                  <a:srgbClr val="F4CAB8"/>
                </a:solidFill>
                <a:latin typeface="Montserrat Medium" pitchFamily="34" charset="0"/>
                <a:ea typeface="Montserrat Medium" pitchFamily="34" charset="-122"/>
                <a:cs typeface="Montserrat Medium" pitchFamily="34" charset="-120"/>
              </a:rPr>
              <a:t>Supports fundraising efforts, long-term sustainability, and ensures compliance with safety and staffing regulations (Maughan &amp; Smith, 2020).</a:t>
            </a:r>
            <a:endParaRPr lang="en-US" sz="1650" dirty="0"/>
          </a:p>
        </p:txBody>
      </p:sp>
      <p:pic>
        <p:nvPicPr>
          <p:cNvPr id="15" name="Picture 14">
            <a:extLst>
              <a:ext uri="{FF2B5EF4-FFF2-40B4-BE49-F238E27FC236}">
                <a16:creationId xmlns:a16="http://schemas.microsoft.com/office/drawing/2014/main" id="{66482B5E-7E55-B1C7-2F55-2864D0CFB0E7}"/>
              </a:ext>
            </a:extLst>
          </p:cNvPr>
          <p:cNvPicPr>
            <a:picLocks noChangeAspect="1"/>
          </p:cNvPicPr>
          <p:nvPr/>
        </p:nvPicPr>
        <p:blipFill>
          <a:blip r:embed="rId3"/>
          <a:stretch>
            <a:fillRect/>
          </a:stretch>
        </p:blipFill>
        <p:spPr>
          <a:xfrm>
            <a:off x="12286923" y="7764291"/>
            <a:ext cx="2343477" cy="45726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18066" y="564118"/>
            <a:ext cx="8714184" cy="683776"/>
          </a:xfrm>
          <a:prstGeom prst="rect">
            <a:avLst/>
          </a:prstGeom>
          <a:noFill/>
          <a:ln/>
        </p:spPr>
        <p:txBody>
          <a:bodyPr wrap="none" lIns="0" tIns="0" rIns="0" bIns="0" rtlCol="0" anchor="t"/>
          <a:lstStyle/>
          <a:p>
            <a:pPr marL="0" indent="0" algn="l">
              <a:lnSpc>
                <a:spcPts val="5350"/>
              </a:lnSpc>
              <a:buNone/>
            </a:pPr>
            <a:r>
              <a:rPr lang="en-US" sz="4300" b="1" dirty="0">
                <a:solidFill>
                  <a:srgbClr val="FFB393"/>
                </a:solidFill>
                <a:latin typeface="Brygada 1918 Bold" pitchFamily="34" charset="0"/>
                <a:ea typeface="Brygada 1918 Bold" pitchFamily="34" charset="-122"/>
                <a:cs typeface="Brygada 1918 Bold" pitchFamily="34" charset="-120"/>
              </a:rPr>
              <a:t>Environmental Analysis (PESTEL)</a:t>
            </a:r>
            <a:endParaRPr lang="en-US" sz="4300" dirty="0"/>
          </a:p>
        </p:txBody>
      </p:sp>
      <p:sp>
        <p:nvSpPr>
          <p:cNvPr id="3" name="Text 1"/>
          <p:cNvSpPr/>
          <p:nvPr/>
        </p:nvSpPr>
        <p:spPr>
          <a:xfrm>
            <a:off x="718066" y="1658183"/>
            <a:ext cx="13194268" cy="328136"/>
          </a:xfrm>
          <a:prstGeom prst="rect">
            <a:avLst/>
          </a:prstGeom>
          <a:noFill/>
          <a:ln/>
        </p:spPr>
        <p:txBody>
          <a:bodyPr wrap="none" lIns="0" tIns="0" rIns="0" bIns="0" rtlCol="0" anchor="t"/>
          <a:lstStyle/>
          <a:p>
            <a:pPr marL="0" indent="0" algn="l">
              <a:lnSpc>
                <a:spcPts val="2550"/>
              </a:lnSpc>
              <a:buNone/>
            </a:pPr>
            <a:r>
              <a:rPr lang="en-US" sz="1600" dirty="0">
                <a:solidFill>
                  <a:srgbClr val="F4CAB8"/>
                </a:solidFill>
                <a:latin typeface="Montserrat Medium" pitchFamily="34" charset="0"/>
                <a:ea typeface="Montserrat Medium" pitchFamily="34" charset="-122"/>
                <a:cs typeface="Montserrat Medium" pitchFamily="34" charset="-120"/>
              </a:rPr>
              <a:t>Understanding the external landscape is crucial for BrightSteps Childcare Centre's success and sustainability.</a:t>
            </a:r>
            <a:endParaRPr lang="en-US" sz="1600" dirty="0"/>
          </a:p>
        </p:txBody>
      </p:sp>
      <p:sp>
        <p:nvSpPr>
          <p:cNvPr id="4" name="Shape 2"/>
          <p:cNvSpPr/>
          <p:nvPr/>
        </p:nvSpPr>
        <p:spPr>
          <a:xfrm>
            <a:off x="718066" y="2217063"/>
            <a:ext cx="4261247" cy="5448895"/>
          </a:xfrm>
          <a:prstGeom prst="roundRect">
            <a:avLst>
              <a:gd name="adj" fmla="val 722"/>
            </a:avLst>
          </a:prstGeom>
          <a:solidFill>
            <a:srgbClr val="4D1529"/>
          </a:solidFill>
          <a:ln/>
        </p:spPr>
      </p:sp>
      <p:sp>
        <p:nvSpPr>
          <p:cNvPr id="5" name="Shape 3"/>
          <p:cNvSpPr/>
          <p:nvPr/>
        </p:nvSpPr>
        <p:spPr>
          <a:xfrm>
            <a:off x="923211" y="2422208"/>
            <a:ext cx="615434" cy="615434"/>
          </a:xfrm>
          <a:prstGeom prst="roundRect">
            <a:avLst>
              <a:gd name="adj" fmla="val 14856322"/>
            </a:avLst>
          </a:prstGeom>
          <a:solidFill>
            <a:srgbClr val="FFB393"/>
          </a:solidFill>
          <a:ln/>
        </p:spPr>
      </p:sp>
      <p:pic>
        <p:nvPicPr>
          <p:cNvPr id="6"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92398" y="2591395"/>
            <a:ext cx="276939" cy="276939"/>
          </a:xfrm>
          <a:prstGeom prst="rect">
            <a:avLst/>
          </a:prstGeom>
        </p:spPr>
      </p:pic>
      <p:sp>
        <p:nvSpPr>
          <p:cNvPr id="7" name="Text 4"/>
          <p:cNvSpPr/>
          <p:nvPr/>
        </p:nvSpPr>
        <p:spPr>
          <a:xfrm>
            <a:off x="923211" y="3242786"/>
            <a:ext cx="2735580" cy="341948"/>
          </a:xfrm>
          <a:prstGeom prst="rect">
            <a:avLst/>
          </a:prstGeom>
          <a:noFill/>
          <a:ln/>
        </p:spPr>
        <p:txBody>
          <a:bodyPr wrap="none" lIns="0" tIns="0" rIns="0" bIns="0" rtlCol="0" anchor="t"/>
          <a:lstStyle/>
          <a:p>
            <a:pPr marL="0" indent="0" algn="l">
              <a:lnSpc>
                <a:spcPts val="2650"/>
              </a:lnSpc>
              <a:buNone/>
            </a:pPr>
            <a:r>
              <a:rPr lang="en-US" sz="2150" b="1" dirty="0">
                <a:solidFill>
                  <a:srgbClr val="F4CAB8"/>
                </a:solidFill>
                <a:latin typeface="Brygada 1918 Bold" pitchFamily="34" charset="0"/>
                <a:ea typeface="Brygada 1918 Bold" pitchFamily="34" charset="-122"/>
                <a:cs typeface="Brygada 1918 Bold" pitchFamily="34" charset="-120"/>
              </a:rPr>
              <a:t>Political Factors</a:t>
            </a:r>
            <a:endParaRPr lang="en-US" sz="2150" dirty="0"/>
          </a:p>
        </p:txBody>
      </p:sp>
      <p:sp>
        <p:nvSpPr>
          <p:cNvPr id="8" name="Text 5"/>
          <p:cNvSpPr/>
          <p:nvPr/>
        </p:nvSpPr>
        <p:spPr>
          <a:xfrm>
            <a:off x="923211" y="3707725"/>
            <a:ext cx="3850957" cy="984409"/>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Strict regulations on staff-to-child ratios, safeguarding, and licensing (DfE, 2023).</a:t>
            </a:r>
            <a:endParaRPr lang="en-US" sz="1600" dirty="0"/>
          </a:p>
        </p:txBody>
      </p:sp>
      <p:sp>
        <p:nvSpPr>
          <p:cNvPr id="9" name="Text 6"/>
          <p:cNvSpPr/>
          <p:nvPr/>
        </p:nvSpPr>
        <p:spPr>
          <a:xfrm>
            <a:off x="923211" y="4763929"/>
            <a:ext cx="3850957" cy="984409"/>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Government childcare subsidies significantly influence parental access and demand (OECD, 2021).</a:t>
            </a:r>
            <a:endParaRPr lang="en-US" sz="1600" dirty="0"/>
          </a:p>
        </p:txBody>
      </p:sp>
      <p:sp>
        <p:nvSpPr>
          <p:cNvPr id="10" name="Shape 7"/>
          <p:cNvSpPr/>
          <p:nvPr/>
        </p:nvSpPr>
        <p:spPr>
          <a:xfrm>
            <a:off x="5184457" y="2217063"/>
            <a:ext cx="4261366" cy="5448895"/>
          </a:xfrm>
          <a:prstGeom prst="roundRect">
            <a:avLst>
              <a:gd name="adj" fmla="val 722"/>
            </a:avLst>
          </a:prstGeom>
          <a:solidFill>
            <a:srgbClr val="4D1529"/>
          </a:solidFill>
          <a:ln/>
        </p:spPr>
      </p:sp>
      <p:sp>
        <p:nvSpPr>
          <p:cNvPr id="11" name="Shape 8"/>
          <p:cNvSpPr/>
          <p:nvPr/>
        </p:nvSpPr>
        <p:spPr>
          <a:xfrm>
            <a:off x="5389602" y="2422208"/>
            <a:ext cx="615434" cy="615434"/>
          </a:xfrm>
          <a:prstGeom prst="roundRect">
            <a:avLst>
              <a:gd name="adj" fmla="val 14856322"/>
            </a:avLst>
          </a:prstGeom>
          <a:solidFill>
            <a:srgbClr val="FFB393"/>
          </a:solidFill>
          <a:ln/>
        </p:spPr>
      </p:sp>
      <p:pic>
        <p:nvPicPr>
          <p:cNvPr id="12"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58790" y="2591395"/>
            <a:ext cx="276939" cy="276939"/>
          </a:xfrm>
          <a:prstGeom prst="rect">
            <a:avLst/>
          </a:prstGeom>
        </p:spPr>
      </p:pic>
      <p:sp>
        <p:nvSpPr>
          <p:cNvPr id="13" name="Text 9"/>
          <p:cNvSpPr/>
          <p:nvPr/>
        </p:nvSpPr>
        <p:spPr>
          <a:xfrm>
            <a:off x="5389602" y="3242786"/>
            <a:ext cx="2735580" cy="341948"/>
          </a:xfrm>
          <a:prstGeom prst="rect">
            <a:avLst/>
          </a:prstGeom>
          <a:noFill/>
          <a:ln/>
        </p:spPr>
        <p:txBody>
          <a:bodyPr wrap="none" lIns="0" tIns="0" rIns="0" bIns="0" rtlCol="0" anchor="t"/>
          <a:lstStyle/>
          <a:p>
            <a:pPr marL="0" indent="0" algn="l">
              <a:lnSpc>
                <a:spcPts val="2650"/>
              </a:lnSpc>
              <a:buNone/>
            </a:pPr>
            <a:r>
              <a:rPr lang="en-US" sz="2150" b="1" dirty="0">
                <a:solidFill>
                  <a:srgbClr val="F4CAB8"/>
                </a:solidFill>
                <a:latin typeface="Brygada 1918 Bold" pitchFamily="34" charset="0"/>
                <a:ea typeface="Brygada 1918 Bold" pitchFamily="34" charset="-122"/>
                <a:cs typeface="Brygada 1918 Bold" pitchFamily="34" charset="-120"/>
              </a:rPr>
              <a:t>Economic Factors</a:t>
            </a:r>
            <a:endParaRPr lang="en-US" sz="2150" dirty="0"/>
          </a:p>
        </p:txBody>
      </p:sp>
      <p:sp>
        <p:nvSpPr>
          <p:cNvPr id="14" name="Text 10"/>
          <p:cNvSpPr/>
          <p:nvPr/>
        </p:nvSpPr>
        <p:spPr>
          <a:xfrm>
            <a:off x="5389602" y="3707725"/>
            <a:ext cx="3851077" cy="984409"/>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Rising employment drives increased demand for quality childcare services (ONS, 2022).</a:t>
            </a:r>
            <a:endParaRPr lang="en-US" sz="1600" dirty="0"/>
          </a:p>
        </p:txBody>
      </p:sp>
      <p:sp>
        <p:nvSpPr>
          <p:cNvPr id="15" name="Text 11"/>
          <p:cNvSpPr/>
          <p:nvPr/>
        </p:nvSpPr>
        <p:spPr>
          <a:xfrm>
            <a:off x="5389602" y="4763929"/>
            <a:ext cx="3851077" cy="984409"/>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Inflation impacts operational costs: food, utilities, wages, and learning resources.</a:t>
            </a:r>
            <a:endParaRPr lang="en-US" sz="1600" dirty="0"/>
          </a:p>
        </p:txBody>
      </p:sp>
      <p:sp>
        <p:nvSpPr>
          <p:cNvPr id="16" name="Text 12"/>
          <p:cNvSpPr/>
          <p:nvPr/>
        </p:nvSpPr>
        <p:spPr>
          <a:xfrm>
            <a:off x="5389602" y="5820132"/>
            <a:ext cx="3851077" cy="984409"/>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Local income levels directly affect pricing strategies (Blanden et al., 2020).</a:t>
            </a:r>
            <a:endParaRPr lang="en-US" sz="1600" dirty="0"/>
          </a:p>
        </p:txBody>
      </p:sp>
      <p:sp>
        <p:nvSpPr>
          <p:cNvPr id="17" name="Shape 13"/>
          <p:cNvSpPr/>
          <p:nvPr/>
        </p:nvSpPr>
        <p:spPr>
          <a:xfrm>
            <a:off x="9650968" y="2217063"/>
            <a:ext cx="4261366" cy="5448895"/>
          </a:xfrm>
          <a:prstGeom prst="roundRect">
            <a:avLst>
              <a:gd name="adj" fmla="val 722"/>
            </a:avLst>
          </a:prstGeom>
          <a:solidFill>
            <a:srgbClr val="4D1529"/>
          </a:solidFill>
          <a:ln/>
        </p:spPr>
      </p:sp>
      <p:sp>
        <p:nvSpPr>
          <p:cNvPr id="18" name="Shape 14"/>
          <p:cNvSpPr/>
          <p:nvPr/>
        </p:nvSpPr>
        <p:spPr>
          <a:xfrm>
            <a:off x="9856113" y="2422208"/>
            <a:ext cx="615434" cy="615434"/>
          </a:xfrm>
          <a:prstGeom prst="roundRect">
            <a:avLst>
              <a:gd name="adj" fmla="val 14856322"/>
            </a:avLst>
          </a:prstGeom>
          <a:solidFill>
            <a:srgbClr val="FFB393"/>
          </a:solidFill>
          <a:ln/>
        </p:spPr>
      </p:sp>
      <p:pic>
        <p:nvPicPr>
          <p:cNvPr id="1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25301" y="2591395"/>
            <a:ext cx="276939" cy="276939"/>
          </a:xfrm>
          <a:prstGeom prst="rect">
            <a:avLst/>
          </a:prstGeom>
        </p:spPr>
      </p:pic>
      <p:sp>
        <p:nvSpPr>
          <p:cNvPr id="20" name="Text 15"/>
          <p:cNvSpPr/>
          <p:nvPr/>
        </p:nvSpPr>
        <p:spPr>
          <a:xfrm>
            <a:off x="9856113" y="3242786"/>
            <a:ext cx="2735580" cy="341948"/>
          </a:xfrm>
          <a:prstGeom prst="rect">
            <a:avLst/>
          </a:prstGeom>
          <a:noFill/>
          <a:ln/>
        </p:spPr>
        <p:txBody>
          <a:bodyPr wrap="none" lIns="0" tIns="0" rIns="0" bIns="0" rtlCol="0" anchor="t"/>
          <a:lstStyle/>
          <a:p>
            <a:pPr marL="0" indent="0" algn="l">
              <a:lnSpc>
                <a:spcPts val="2650"/>
              </a:lnSpc>
              <a:buNone/>
            </a:pPr>
            <a:r>
              <a:rPr lang="en-US" sz="2150" b="1" dirty="0">
                <a:solidFill>
                  <a:srgbClr val="F4CAB8"/>
                </a:solidFill>
                <a:latin typeface="Brygada 1918 Bold" pitchFamily="34" charset="0"/>
                <a:ea typeface="Brygada 1918 Bold" pitchFamily="34" charset="-122"/>
                <a:cs typeface="Brygada 1918 Bold" pitchFamily="34" charset="-120"/>
              </a:rPr>
              <a:t>Social Factors</a:t>
            </a:r>
            <a:endParaRPr lang="en-US" sz="2150" dirty="0"/>
          </a:p>
        </p:txBody>
      </p:sp>
      <p:sp>
        <p:nvSpPr>
          <p:cNvPr id="21" name="Text 16"/>
          <p:cNvSpPr/>
          <p:nvPr/>
        </p:nvSpPr>
        <p:spPr>
          <a:xfrm>
            <a:off x="9856113" y="3707725"/>
            <a:ext cx="3851077" cy="1312545"/>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Growth in dual-income households heightens reliance on accessible childcare (Farquharson, 2021).</a:t>
            </a:r>
            <a:endParaRPr lang="en-US" sz="1600" dirty="0"/>
          </a:p>
        </p:txBody>
      </p:sp>
      <p:sp>
        <p:nvSpPr>
          <p:cNvPr id="22" name="Text 17"/>
          <p:cNvSpPr/>
          <p:nvPr/>
        </p:nvSpPr>
        <p:spPr>
          <a:xfrm>
            <a:off x="9856113" y="5092065"/>
            <a:ext cx="3851077" cy="1312545"/>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Parents increasingly prioritise early education for children's cognitive and social development (Siraj, 2021).</a:t>
            </a:r>
            <a:endParaRPr lang="en-US" sz="1600" dirty="0"/>
          </a:p>
        </p:txBody>
      </p:sp>
      <p:sp>
        <p:nvSpPr>
          <p:cNvPr id="23" name="Text 18"/>
          <p:cNvSpPr/>
          <p:nvPr/>
        </p:nvSpPr>
        <p:spPr>
          <a:xfrm>
            <a:off x="9856113" y="6476405"/>
            <a:ext cx="3851077" cy="984409"/>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Strong demand for trustworthy, safe, and structured learning environments.</a:t>
            </a:r>
            <a:endParaRPr lang="en-US" sz="1600" dirty="0"/>
          </a:p>
        </p:txBody>
      </p:sp>
      <p:pic>
        <p:nvPicPr>
          <p:cNvPr id="24" name="Picture 23">
            <a:extLst>
              <a:ext uri="{FF2B5EF4-FFF2-40B4-BE49-F238E27FC236}">
                <a16:creationId xmlns:a16="http://schemas.microsoft.com/office/drawing/2014/main" id="{DFAC6EAE-7797-E591-F2E4-520CF6DC1100}"/>
              </a:ext>
            </a:extLst>
          </p:cNvPr>
          <p:cNvPicPr>
            <a:picLocks noChangeAspect="1"/>
          </p:cNvPicPr>
          <p:nvPr/>
        </p:nvPicPr>
        <p:blipFill>
          <a:blip r:embed="rId9"/>
          <a:stretch>
            <a:fillRect/>
          </a:stretch>
        </p:blipFill>
        <p:spPr>
          <a:xfrm>
            <a:off x="12286923" y="7764291"/>
            <a:ext cx="2343477" cy="45726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46033" y="804624"/>
            <a:ext cx="6269593" cy="492085"/>
          </a:xfrm>
          <a:prstGeom prst="rect">
            <a:avLst/>
          </a:prstGeom>
          <a:noFill/>
          <a:ln/>
        </p:spPr>
        <p:txBody>
          <a:bodyPr wrap="none" lIns="0" tIns="0" rIns="0" bIns="0" rtlCol="0" anchor="t"/>
          <a:lstStyle/>
          <a:p>
            <a:pPr marL="0" indent="0" algn="l">
              <a:lnSpc>
                <a:spcPts val="3850"/>
              </a:lnSpc>
              <a:buNone/>
            </a:pPr>
            <a:r>
              <a:rPr lang="en-US" sz="3100" b="1" dirty="0">
                <a:solidFill>
                  <a:srgbClr val="FFB393"/>
                </a:solidFill>
                <a:latin typeface="Brygada 1918 Bold" pitchFamily="34" charset="0"/>
                <a:ea typeface="Brygada 1918 Bold" pitchFamily="34" charset="-122"/>
                <a:cs typeface="Brygada 1918 Bold" pitchFamily="34" charset="-120"/>
              </a:rPr>
              <a:t>Environmental Analysis (PESTEL)</a:t>
            </a:r>
            <a:endParaRPr lang="en-US" sz="3100" dirty="0"/>
          </a:p>
        </p:txBody>
      </p:sp>
      <p:sp>
        <p:nvSpPr>
          <p:cNvPr id="3" name="Shape 1"/>
          <p:cNvSpPr/>
          <p:nvPr/>
        </p:nvSpPr>
        <p:spPr>
          <a:xfrm>
            <a:off x="646033" y="1665803"/>
            <a:ext cx="4323040" cy="4016812"/>
          </a:xfrm>
          <a:prstGeom prst="roundRect">
            <a:avLst>
              <a:gd name="adj" fmla="val 689"/>
            </a:avLst>
          </a:prstGeom>
          <a:solidFill>
            <a:srgbClr val="4D1529"/>
          </a:solidFill>
          <a:ln/>
        </p:spPr>
      </p:sp>
      <p:sp>
        <p:nvSpPr>
          <p:cNvPr id="4" name="Shape 2"/>
          <p:cNvSpPr/>
          <p:nvPr/>
        </p:nvSpPr>
        <p:spPr>
          <a:xfrm>
            <a:off x="830580" y="1850350"/>
            <a:ext cx="553641" cy="553641"/>
          </a:xfrm>
          <a:prstGeom prst="roundRect">
            <a:avLst>
              <a:gd name="adj" fmla="val 16514466"/>
            </a:avLst>
          </a:prstGeom>
          <a:solidFill>
            <a:srgbClr val="F4ECDD"/>
          </a:solidFill>
          <a:ln/>
        </p:spPr>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861" y="2002631"/>
            <a:ext cx="249079" cy="249079"/>
          </a:xfrm>
          <a:prstGeom prst="rect">
            <a:avLst/>
          </a:prstGeom>
        </p:spPr>
      </p:pic>
      <p:sp>
        <p:nvSpPr>
          <p:cNvPr id="6" name="Text 3"/>
          <p:cNvSpPr/>
          <p:nvPr/>
        </p:nvSpPr>
        <p:spPr>
          <a:xfrm>
            <a:off x="830580" y="2588538"/>
            <a:ext cx="2580203" cy="307538"/>
          </a:xfrm>
          <a:prstGeom prst="rect">
            <a:avLst/>
          </a:prstGeom>
          <a:noFill/>
          <a:ln/>
        </p:spPr>
        <p:txBody>
          <a:bodyPr wrap="none" lIns="0" tIns="0" rIns="0" bIns="0" rtlCol="0" anchor="t"/>
          <a:lstStyle/>
          <a:p>
            <a:pPr marL="0" indent="0" algn="l">
              <a:lnSpc>
                <a:spcPts val="2400"/>
              </a:lnSpc>
              <a:buNone/>
            </a:pPr>
            <a:r>
              <a:rPr lang="en-US" sz="1900" b="1" dirty="0">
                <a:solidFill>
                  <a:srgbClr val="F4CAB8"/>
                </a:solidFill>
                <a:latin typeface="Brygada 1918 Bold" pitchFamily="34" charset="0"/>
                <a:ea typeface="Brygada 1918 Bold" pitchFamily="34" charset="-122"/>
                <a:cs typeface="Brygada 1918 Bold" pitchFamily="34" charset="-120"/>
              </a:rPr>
              <a:t>Technological Factors</a:t>
            </a:r>
            <a:endParaRPr lang="en-US" sz="1900" dirty="0"/>
          </a:p>
        </p:txBody>
      </p:sp>
      <p:sp>
        <p:nvSpPr>
          <p:cNvPr id="7" name="Text 4"/>
          <p:cNvSpPr/>
          <p:nvPr/>
        </p:nvSpPr>
        <p:spPr>
          <a:xfrm>
            <a:off x="830580" y="3006804"/>
            <a:ext cx="3953947" cy="885825"/>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F4CAB8"/>
                </a:solidFill>
                <a:latin typeface="Montserrat Medium" pitchFamily="34" charset="0"/>
                <a:ea typeface="Montserrat Medium" pitchFamily="34" charset="-122"/>
                <a:cs typeface="Montserrat Medium" pitchFamily="34" charset="-120"/>
              </a:rPr>
              <a:t>Childcare management apps streamline attendance, billing, and parent communication (Grady, 2021).</a:t>
            </a:r>
            <a:endParaRPr lang="en-US" sz="1450" dirty="0"/>
          </a:p>
        </p:txBody>
      </p:sp>
      <p:sp>
        <p:nvSpPr>
          <p:cNvPr id="8" name="Text 5"/>
          <p:cNvSpPr/>
          <p:nvPr/>
        </p:nvSpPr>
        <p:spPr>
          <a:xfrm>
            <a:off x="830580" y="3957161"/>
            <a:ext cx="3953947" cy="590550"/>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F4CAB8"/>
                </a:solidFill>
                <a:latin typeface="Montserrat Medium" pitchFamily="34" charset="0"/>
                <a:ea typeface="Montserrat Medium" pitchFamily="34" charset="-122"/>
                <a:cs typeface="Montserrat Medium" pitchFamily="34" charset="-120"/>
              </a:rPr>
              <a:t>CCTV and digital sign-in systems boost safety and build parental trust.</a:t>
            </a:r>
            <a:endParaRPr lang="en-US" sz="1450" dirty="0"/>
          </a:p>
        </p:txBody>
      </p:sp>
      <p:sp>
        <p:nvSpPr>
          <p:cNvPr id="9" name="Text 6"/>
          <p:cNvSpPr/>
          <p:nvPr/>
        </p:nvSpPr>
        <p:spPr>
          <a:xfrm>
            <a:off x="830580" y="4612243"/>
            <a:ext cx="3953947" cy="885825"/>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F4CAB8"/>
                </a:solidFill>
                <a:latin typeface="Montserrat Medium" pitchFamily="34" charset="0"/>
                <a:ea typeface="Montserrat Medium" pitchFamily="34" charset="-122"/>
                <a:cs typeface="Montserrat Medium" pitchFamily="34" charset="-120"/>
              </a:rPr>
              <a:t>Social media platforms are vital for marketing and community engagement.</a:t>
            </a:r>
            <a:endParaRPr lang="en-US" sz="1450" dirty="0"/>
          </a:p>
        </p:txBody>
      </p:sp>
      <p:sp>
        <p:nvSpPr>
          <p:cNvPr id="10" name="Shape 7"/>
          <p:cNvSpPr/>
          <p:nvPr/>
        </p:nvSpPr>
        <p:spPr>
          <a:xfrm>
            <a:off x="5153620" y="1665803"/>
            <a:ext cx="4323040" cy="4016812"/>
          </a:xfrm>
          <a:prstGeom prst="roundRect">
            <a:avLst>
              <a:gd name="adj" fmla="val 689"/>
            </a:avLst>
          </a:prstGeom>
          <a:solidFill>
            <a:srgbClr val="4D1529"/>
          </a:solidFill>
          <a:ln/>
        </p:spPr>
      </p:sp>
      <p:sp>
        <p:nvSpPr>
          <p:cNvPr id="11" name="Shape 8"/>
          <p:cNvSpPr/>
          <p:nvPr/>
        </p:nvSpPr>
        <p:spPr>
          <a:xfrm>
            <a:off x="5338167" y="1850350"/>
            <a:ext cx="553641" cy="553641"/>
          </a:xfrm>
          <a:prstGeom prst="roundRect">
            <a:avLst>
              <a:gd name="adj" fmla="val 16514466"/>
            </a:avLst>
          </a:prstGeom>
          <a:solidFill>
            <a:srgbClr val="F4ECDD"/>
          </a:solidFill>
          <a:ln/>
        </p:spPr>
      </p:sp>
      <p:pic>
        <p:nvPicPr>
          <p:cNvPr id="12"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490448" y="2002631"/>
            <a:ext cx="249079" cy="249079"/>
          </a:xfrm>
          <a:prstGeom prst="rect">
            <a:avLst/>
          </a:prstGeom>
        </p:spPr>
      </p:pic>
      <p:sp>
        <p:nvSpPr>
          <p:cNvPr id="13" name="Text 9"/>
          <p:cNvSpPr/>
          <p:nvPr/>
        </p:nvSpPr>
        <p:spPr>
          <a:xfrm>
            <a:off x="5338167" y="2588538"/>
            <a:ext cx="2711053" cy="307538"/>
          </a:xfrm>
          <a:prstGeom prst="rect">
            <a:avLst/>
          </a:prstGeom>
          <a:noFill/>
          <a:ln/>
        </p:spPr>
        <p:txBody>
          <a:bodyPr wrap="none" lIns="0" tIns="0" rIns="0" bIns="0" rtlCol="0" anchor="t"/>
          <a:lstStyle/>
          <a:p>
            <a:pPr marL="0" indent="0" algn="l">
              <a:lnSpc>
                <a:spcPts val="2400"/>
              </a:lnSpc>
              <a:buNone/>
            </a:pPr>
            <a:r>
              <a:rPr lang="en-US" sz="1900" b="1" dirty="0">
                <a:solidFill>
                  <a:srgbClr val="F4CAB8"/>
                </a:solidFill>
                <a:latin typeface="Brygada 1918 Bold" pitchFamily="34" charset="0"/>
                <a:ea typeface="Brygada 1918 Bold" pitchFamily="34" charset="-122"/>
                <a:cs typeface="Brygada 1918 Bold" pitchFamily="34" charset="-120"/>
              </a:rPr>
              <a:t>Environmental Factors</a:t>
            </a:r>
            <a:endParaRPr lang="en-US" sz="1900" dirty="0"/>
          </a:p>
        </p:txBody>
      </p:sp>
      <p:sp>
        <p:nvSpPr>
          <p:cNvPr id="14" name="Text 10"/>
          <p:cNvSpPr/>
          <p:nvPr/>
        </p:nvSpPr>
        <p:spPr>
          <a:xfrm>
            <a:off x="5338167" y="3006804"/>
            <a:ext cx="3953947" cy="885825"/>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F4CAB8"/>
                </a:solidFill>
                <a:latin typeface="Montserrat Medium" pitchFamily="34" charset="0"/>
                <a:ea typeface="Montserrat Medium" pitchFamily="34" charset="-122"/>
                <a:cs typeface="Montserrat Medium" pitchFamily="34" charset="-120"/>
              </a:rPr>
              <a:t>Commitment to recycling, energy-efficient practices, and safe, natural playgrounds.</a:t>
            </a:r>
            <a:endParaRPr lang="en-US" sz="1450" dirty="0"/>
          </a:p>
        </p:txBody>
      </p:sp>
      <p:sp>
        <p:nvSpPr>
          <p:cNvPr id="15" name="Text 11"/>
          <p:cNvSpPr/>
          <p:nvPr/>
        </p:nvSpPr>
        <p:spPr>
          <a:xfrm>
            <a:off x="5338167" y="3957161"/>
            <a:ext cx="3953947" cy="885825"/>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F4CAB8"/>
                </a:solidFill>
                <a:latin typeface="Montserrat Medium" pitchFamily="34" charset="0"/>
                <a:ea typeface="Montserrat Medium" pitchFamily="34" charset="-122"/>
                <a:cs typeface="Montserrat Medium" pitchFamily="34" charset="-120"/>
              </a:rPr>
              <a:t>Increasing parental demand for eco-friendly and sustainable childcare options (Green &amp; Owens, 2022).</a:t>
            </a:r>
            <a:endParaRPr lang="en-US" sz="1450" dirty="0"/>
          </a:p>
        </p:txBody>
      </p:sp>
      <p:sp>
        <p:nvSpPr>
          <p:cNvPr id="16" name="Shape 12"/>
          <p:cNvSpPr/>
          <p:nvPr/>
        </p:nvSpPr>
        <p:spPr>
          <a:xfrm>
            <a:off x="9661208" y="1665803"/>
            <a:ext cx="4323040" cy="4016812"/>
          </a:xfrm>
          <a:prstGeom prst="roundRect">
            <a:avLst>
              <a:gd name="adj" fmla="val 689"/>
            </a:avLst>
          </a:prstGeom>
          <a:solidFill>
            <a:srgbClr val="4D1529"/>
          </a:solidFill>
          <a:ln/>
        </p:spPr>
      </p:sp>
      <p:sp>
        <p:nvSpPr>
          <p:cNvPr id="17" name="Shape 13"/>
          <p:cNvSpPr/>
          <p:nvPr/>
        </p:nvSpPr>
        <p:spPr>
          <a:xfrm>
            <a:off x="9845754" y="1850350"/>
            <a:ext cx="553641" cy="553641"/>
          </a:xfrm>
          <a:prstGeom prst="roundRect">
            <a:avLst>
              <a:gd name="adj" fmla="val 16514466"/>
            </a:avLst>
          </a:prstGeom>
          <a:solidFill>
            <a:srgbClr val="F4ECDD"/>
          </a:solidFill>
          <a:ln/>
        </p:spPr>
      </p:sp>
      <p:pic>
        <p:nvPicPr>
          <p:cNvPr id="18"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98035" y="2002631"/>
            <a:ext cx="249079" cy="249079"/>
          </a:xfrm>
          <a:prstGeom prst="rect">
            <a:avLst/>
          </a:prstGeom>
        </p:spPr>
      </p:pic>
      <p:sp>
        <p:nvSpPr>
          <p:cNvPr id="19" name="Text 14"/>
          <p:cNvSpPr/>
          <p:nvPr/>
        </p:nvSpPr>
        <p:spPr>
          <a:xfrm>
            <a:off x="9845754" y="2588538"/>
            <a:ext cx="2461022" cy="307538"/>
          </a:xfrm>
          <a:prstGeom prst="rect">
            <a:avLst/>
          </a:prstGeom>
          <a:noFill/>
          <a:ln/>
        </p:spPr>
        <p:txBody>
          <a:bodyPr wrap="none" lIns="0" tIns="0" rIns="0" bIns="0" rtlCol="0" anchor="t"/>
          <a:lstStyle/>
          <a:p>
            <a:pPr marL="0" indent="0" algn="l">
              <a:lnSpc>
                <a:spcPts val="2400"/>
              </a:lnSpc>
              <a:buNone/>
            </a:pPr>
            <a:r>
              <a:rPr lang="en-US" sz="1900" b="1" dirty="0">
                <a:solidFill>
                  <a:srgbClr val="F4CAB8"/>
                </a:solidFill>
                <a:latin typeface="Brygada 1918 Bold" pitchFamily="34" charset="0"/>
                <a:ea typeface="Brygada 1918 Bold" pitchFamily="34" charset="-122"/>
                <a:cs typeface="Brygada 1918 Bold" pitchFamily="34" charset="-120"/>
              </a:rPr>
              <a:t>Legal Factors</a:t>
            </a:r>
            <a:endParaRPr lang="en-US" sz="1900" dirty="0"/>
          </a:p>
        </p:txBody>
      </p:sp>
      <p:sp>
        <p:nvSpPr>
          <p:cNvPr id="20" name="Text 15"/>
          <p:cNvSpPr/>
          <p:nvPr/>
        </p:nvSpPr>
        <p:spPr>
          <a:xfrm>
            <a:off x="9845754" y="3006804"/>
            <a:ext cx="3953947" cy="885825"/>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F4CAB8"/>
                </a:solidFill>
                <a:latin typeface="Montserrat Medium" pitchFamily="34" charset="0"/>
                <a:ea typeface="Montserrat Medium" pitchFamily="34" charset="-122"/>
                <a:cs typeface="Montserrat Medium" pitchFamily="34" charset="-120"/>
              </a:rPr>
              <a:t>Strict compliance with childcare laws, safeguarding regulations, staff qualifications, and employment law.</a:t>
            </a:r>
            <a:endParaRPr lang="en-US" sz="1450" dirty="0"/>
          </a:p>
        </p:txBody>
      </p:sp>
      <p:sp>
        <p:nvSpPr>
          <p:cNvPr id="21" name="Text 16"/>
          <p:cNvSpPr/>
          <p:nvPr/>
        </p:nvSpPr>
        <p:spPr>
          <a:xfrm>
            <a:off x="9845754" y="3957161"/>
            <a:ext cx="3953947" cy="1181100"/>
          </a:xfrm>
          <a:prstGeom prst="rect">
            <a:avLst/>
          </a:prstGeom>
          <a:noFill/>
          <a:ln/>
        </p:spPr>
        <p:txBody>
          <a:bodyPr wrap="square" lIns="0" tIns="0" rIns="0" bIns="0" rtlCol="0" anchor="t"/>
          <a:lstStyle/>
          <a:p>
            <a:pPr marL="342900" indent="-342900" algn="l">
              <a:lnSpc>
                <a:spcPts val="2300"/>
              </a:lnSpc>
              <a:buSzPct val="100000"/>
              <a:buChar char="•"/>
            </a:pPr>
            <a:r>
              <a:rPr lang="en-US" sz="1450" dirty="0">
                <a:solidFill>
                  <a:srgbClr val="F4CAB8"/>
                </a:solidFill>
                <a:latin typeface="Montserrat Medium" pitchFamily="34" charset="0"/>
                <a:ea typeface="Montserrat Medium" pitchFamily="34" charset="-122"/>
                <a:cs typeface="Montserrat Medium" pitchFamily="34" charset="-120"/>
              </a:rPr>
              <a:t>Adherence to health and safety regulations contributes to increased operational costs (Maughan &amp; Smith, 2020).</a:t>
            </a:r>
            <a:endParaRPr lang="en-US" sz="1450" dirty="0"/>
          </a:p>
        </p:txBody>
      </p:sp>
      <p:sp>
        <p:nvSpPr>
          <p:cNvPr id="22" name="Shape 17"/>
          <p:cNvSpPr/>
          <p:nvPr/>
        </p:nvSpPr>
        <p:spPr>
          <a:xfrm>
            <a:off x="646033" y="5890260"/>
            <a:ext cx="13338334" cy="1534597"/>
          </a:xfrm>
          <a:prstGeom prst="roundRect">
            <a:avLst>
              <a:gd name="adj" fmla="val 1804"/>
            </a:avLst>
          </a:prstGeom>
          <a:solidFill>
            <a:srgbClr val="4D1700"/>
          </a:solidFill>
          <a:ln/>
        </p:spPr>
      </p:sp>
      <p:pic>
        <p:nvPicPr>
          <p:cNvPr id="23" name="Image 3" descr="preencoded.png"/>
          <p:cNvPicPr>
            <a:picLocks noChangeAspect="1"/>
          </p:cNvPicPr>
          <p:nvPr/>
        </p:nvPicPr>
        <p:blipFill>
          <a:blip r:embed="rId9"/>
          <a:stretch>
            <a:fillRect/>
          </a:stretch>
        </p:blipFill>
        <p:spPr>
          <a:xfrm>
            <a:off x="830580" y="6141720"/>
            <a:ext cx="307538" cy="246102"/>
          </a:xfrm>
          <a:prstGeom prst="rect">
            <a:avLst/>
          </a:prstGeom>
        </p:spPr>
      </p:pic>
      <p:sp>
        <p:nvSpPr>
          <p:cNvPr id="24" name="Text 18"/>
          <p:cNvSpPr/>
          <p:nvPr/>
        </p:nvSpPr>
        <p:spPr>
          <a:xfrm>
            <a:off x="1322665" y="6120884"/>
            <a:ext cx="4560332" cy="307538"/>
          </a:xfrm>
          <a:prstGeom prst="rect">
            <a:avLst/>
          </a:prstGeom>
          <a:noFill/>
          <a:ln/>
        </p:spPr>
        <p:txBody>
          <a:bodyPr wrap="none" lIns="0" tIns="0" rIns="0" bIns="0" rtlCol="0" anchor="t"/>
          <a:lstStyle/>
          <a:p>
            <a:pPr marL="0" indent="0" algn="l">
              <a:lnSpc>
                <a:spcPts val="2400"/>
              </a:lnSpc>
              <a:buNone/>
            </a:pPr>
            <a:r>
              <a:rPr lang="en-US" sz="1900" b="1" dirty="0">
                <a:solidFill>
                  <a:srgbClr val="FFFFFF"/>
                </a:solidFill>
                <a:latin typeface="Brygada 1918 Bold" pitchFamily="34" charset="0"/>
                <a:ea typeface="Brygada 1918 Bold" pitchFamily="34" charset="-122"/>
                <a:cs typeface="Brygada 1918 Bold" pitchFamily="34" charset="-120"/>
              </a:rPr>
              <a:t>Summary: Opportunities &amp; Challenges</a:t>
            </a:r>
            <a:endParaRPr lang="en-US" sz="1900" dirty="0"/>
          </a:p>
        </p:txBody>
      </p:sp>
      <p:sp>
        <p:nvSpPr>
          <p:cNvPr id="25" name="Text 19"/>
          <p:cNvSpPr/>
          <p:nvPr/>
        </p:nvSpPr>
        <p:spPr>
          <a:xfrm>
            <a:off x="1322665" y="6612969"/>
            <a:ext cx="12477155" cy="295275"/>
          </a:xfrm>
          <a:prstGeom prst="rect">
            <a:avLst/>
          </a:prstGeom>
          <a:noFill/>
          <a:ln/>
        </p:spPr>
        <p:txBody>
          <a:bodyPr wrap="none" lIns="0" tIns="0" rIns="0" bIns="0" rtlCol="0" anchor="t"/>
          <a:lstStyle/>
          <a:p>
            <a:pPr marL="342900" indent="-342900" algn="l">
              <a:lnSpc>
                <a:spcPts val="2300"/>
              </a:lnSpc>
              <a:buSzPct val="100000"/>
              <a:buChar char="•"/>
            </a:pPr>
            <a:r>
              <a:rPr lang="en-US" sz="1450" b="1" dirty="0">
                <a:solidFill>
                  <a:srgbClr val="FFFFFF"/>
                </a:solidFill>
                <a:latin typeface="Montserrat Medium" pitchFamily="34" charset="0"/>
                <a:ea typeface="Montserrat Medium" pitchFamily="34" charset="-122"/>
                <a:cs typeface="Montserrat Medium" pitchFamily="34" charset="-120"/>
              </a:rPr>
              <a:t>Opportunities:</a:t>
            </a:r>
            <a:r>
              <a:rPr lang="en-US" sz="1450" dirty="0">
                <a:solidFill>
                  <a:srgbClr val="FFFFFF"/>
                </a:solidFill>
                <a:latin typeface="Montserrat Medium" pitchFamily="34" charset="0"/>
                <a:ea typeface="Montserrat Medium" pitchFamily="34" charset="-122"/>
                <a:cs typeface="Montserrat Medium" pitchFamily="34" charset="-120"/>
              </a:rPr>
              <a:t> Growing demand, evolving parental expectations for quality, and integration of digital tools.</a:t>
            </a:r>
            <a:endParaRPr lang="en-US" sz="1450" dirty="0"/>
          </a:p>
        </p:txBody>
      </p:sp>
      <p:sp>
        <p:nvSpPr>
          <p:cNvPr id="26" name="Text 20"/>
          <p:cNvSpPr/>
          <p:nvPr/>
        </p:nvSpPr>
        <p:spPr>
          <a:xfrm>
            <a:off x="1322665" y="6972776"/>
            <a:ext cx="12477155" cy="295275"/>
          </a:xfrm>
          <a:prstGeom prst="rect">
            <a:avLst/>
          </a:prstGeom>
          <a:noFill/>
          <a:ln/>
        </p:spPr>
        <p:txBody>
          <a:bodyPr wrap="none" lIns="0" tIns="0" rIns="0" bIns="0" rtlCol="0" anchor="t"/>
          <a:lstStyle/>
          <a:p>
            <a:pPr marL="342900" indent="-342900" algn="l">
              <a:lnSpc>
                <a:spcPts val="2300"/>
              </a:lnSpc>
              <a:buSzPct val="100000"/>
              <a:buChar char="•"/>
            </a:pPr>
            <a:r>
              <a:rPr lang="en-US" sz="1450" b="1" dirty="0">
                <a:solidFill>
                  <a:srgbClr val="FFFFFF"/>
                </a:solidFill>
                <a:latin typeface="Montserrat Medium" pitchFamily="34" charset="0"/>
                <a:ea typeface="Montserrat Medium" pitchFamily="34" charset="-122"/>
                <a:cs typeface="Montserrat Medium" pitchFamily="34" charset="-120"/>
              </a:rPr>
              <a:t>Challenges:</a:t>
            </a:r>
            <a:r>
              <a:rPr lang="en-US" sz="1450" dirty="0">
                <a:solidFill>
                  <a:srgbClr val="FFFFFF"/>
                </a:solidFill>
                <a:latin typeface="Montserrat Medium" pitchFamily="34" charset="0"/>
                <a:ea typeface="Montserrat Medium" pitchFamily="34" charset="-122"/>
                <a:cs typeface="Montserrat Medium" pitchFamily="34" charset="-120"/>
              </a:rPr>
              <a:t> Stringent compliance requirements and managing rising operational costs.</a:t>
            </a:r>
            <a:endParaRPr lang="en-US" sz="1450" dirty="0"/>
          </a:p>
        </p:txBody>
      </p:sp>
      <p:pic>
        <p:nvPicPr>
          <p:cNvPr id="27" name="Picture 26">
            <a:extLst>
              <a:ext uri="{FF2B5EF4-FFF2-40B4-BE49-F238E27FC236}">
                <a16:creationId xmlns:a16="http://schemas.microsoft.com/office/drawing/2014/main" id="{DC1A96A2-4EDB-FCC1-4284-C3359E25245F}"/>
              </a:ext>
            </a:extLst>
          </p:cNvPr>
          <p:cNvPicPr>
            <a:picLocks noChangeAspect="1"/>
          </p:cNvPicPr>
          <p:nvPr/>
        </p:nvPicPr>
        <p:blipFill>
          <a:blip r:embed="rId10"/>
          <a:stretch>
            <a:fillRect/>
          </a:stretch>
        </p:blipFill>
        <p:spPr>
          <a:xfrm>
            <a:off x="12286923" y="7764291"/>
            <a:ext cx="2343477" cy="45726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018943"/>
          </a:xfrm>
          <a:prstGeom prst="rect">
            <a:avLst/>
          </a:prstGeom>
        </p:spPr>
      </p:pic>
      <p:sp>
        <p:nvSpPr>
          <p:cNvPr id="3" name="Text 0"/>
          <p:cNvSpPr/>
          <p:nvPr/>
        </p:nvSpPr>
        <p:spPr>
          <a:xfrm>
            <a:off x="565309" y="2718792"/>
            <a:ext cx="7474863" cy="538401"/>
          </a:xfrm>
          <a:prstGeom prst="rect">
            <a:avLst/>
          </a:prstGeom>
          <a:noFill/>
          <a:ln/>
        </p:spPr>
        <p:txBody>
          <a:bodyPr wrap="none" lIns="0" tIns="0" rIns="0" bIns="0" rtlCol="0" anchor="t"/>
          <a:lstStyle/>
          <a:p>
            <a:pPr marL="0" indent="0" algn="l">
              <a:lnSpc>
                <a:spcPts val="4200"/>
              </a:lnSpc>
              <a:buNone/>
            </a:pPr>
            <a:r>
              <a:rPr lang="en-US" sz="3350" b="1" dirty="0">
                <a:solidFill>
                  <a:srgbClr val="FFB393"/>
                </a:solidFill>
                <a:latin typeface="Brygada 1918 Bold" pitchFamily="34" charset="0"/>
                <a:ea typeface="Brygada 1918 Bold" pitchFamily="34" charset="-122"/>
                <a:cs typeface="Brygada 1918 Bold" pitchFamily="34" charset="-120"/>
              </a:rPr>
              <a:t>Target Market &amp; Market Positioning</a:t>
            </a:r>
            <a:endParaRPr lang="en-US" sz="3350" dirty="0"/>
          </a:p>
        </p:txBody>
      </p:sp>
      <p:sp>
        <p:nvSpPr>
          <p:cNvPr id="4" name="Shape 1"/>
          <p:cNvSpPr/>
          <p:nvPr/>
        </p:nvSpPr>
        <p:spPr>
          <a:xfrm>
            <a:off x="565309" y="3499366"/>
            <a:ext cx="6669167" cy="3642003"/>
          </a:xfrm>
          <a:prstGeom prst="roundRect">
            <a:avLst>
              <a:gd name="adj" fmla="val 3013"/>
            </a:avLst>
          </a:prstGeom>
          <a:solidFill>
            <a:srgbClr val="5C2438"/>
          </a:solidFill>
          <a:ln w="22860">
            <a:solidFill>
              <a:srgbClr val="662E42"/>
            </a:solidFill>
            <a:prstDash val="solid"/>
          </a:ln>
        </p:spPr>
      </p:sp>
      <p:sp>
        <p:nvSpPr>
          <p:cNvPr id="5" name="Shape 2"/>
          <p:cNvSpPr/>
          <p:nvPr/>
        </p:nvSpPr>
        <p:spPr>
          <a:xfrm>
            <a:off x="542449" y="3499366"/>
            <a:ext cx="91440" cy="3642003"/>
          </a:xfrm>
          <a:prstGeom prst="roundRect">
            <a:avLst>
              <a:gd name="adj" fmla="val 26496"/>
            </a:avLst>
          </a:prstGeom>
          <a:solidFill>
            <a:srgbClr val="FFB393"/>
          </a:solidFill>
          <a:ln/>
        </p:spPr>
      </p:sp>
      <p:sp>
        <p:nvSpPr>
          <p:cNvPr id="6" name="Text 3"/>
          <p:cNvSpPr/>
          <p:nvPr/>
        </p:nvSpPr>
        <p:spPr>
          <a:xfrm>
            <a:off x="818198" y="3683675"/>
            <a:ext cx="2153483" cy="269200"/>
          </a:xfrm>
          <a:prstGeom prst="rect">
            <a:avLst/>
          </a:prstGeom>
          <a:noFill/>
          <a:ln/>
        </p:spPr>
        <p:txBody>
          <a:bodyPr wrap="none" lIns="0" tIns="0" rIns="0" bIns="0" rtlCol="0" anchor="t"/>
          <a:lstStyle/>
          <a:p>
            <a:pPr marL="0" indent="0" algn="l">
              <a:lnSpc>
                <a:spcPts val="2100"/>
              </a:lnSpc>
              <a:buNone/>
            </a:pPr>
            <a:r>
              <a:rPr lang="en-US" sz="1650" b="1" dirty="0">
                <a:solidFill>
                  <a:srgbClr val="F4CAB8"/>
                </a:solidFill>
                <a:latin typeface="Brygada 1918 Bold" pitchFamily="34" charset="0"/>
                <a:ea typeface="Brygada 1918 Bold" pitchFamily="34" charset="-122"/>
                <a:cs typeface="Brygada 1918 Bold" pitchFamily="34" charset="-120"/>
              </a:rPr>
              <a:t>Target Market</a:t>
            </a:r>
            <a:endParaRPr lang="en-US" sz="1650" dirty="0"/>
          </a:p>
        </p:txBody>
      </p:sp>
      <p:sp>
        <p:nvSpPr>
          <p:cNvPr id="7" name="Text 4"/>
          <p:cNvSpPr/>
          <p:nvPr/>
        </p:nvSpPr>
        <p:spPr>
          <a:xfrm>
            <a:off x="818198" y="4049673"/>
            <a:ext cx="6231969" cy="258485"/>
          </a:xfrm>
          <a:prstGeom prst="rect">
            <a:avLst/>
          </a:prstGeom>
          <a:noFill/>
          <a:ln/>
        </p:spPr>
        <p:txBody>
          <a:bodyPr wrap="none" lIns="0" tIns="0" rIns="0" bIns="0" rtlCol="0" anchor="t"/>
          <a:lstStyle/>
          <a:p>
            <a:pPr marL="0" indent="0" algn="l">
              <a:lnSpc>
                <a:spcPts val="2000"/>
              </a:lnSpc>
              <a:buNone/>
            </a:pPr>
            <a:r>
              <a:rPr lang="en-US" sz="1250" dirty="0">
                <a:solidFill>
                  <a:srgbClr val="F4CAB8"/>
                </a:solidFill>
                <a:latin typeface="Montserrat Medium" pitchFamily="34" charset="0"/>
                <a:ea typeface="Montserrat Medium" pitchFamily="34" charset="-122"/>
                <a:cs typeface="Montserrat Medium" pitchFamily="34" charset="-120"/>
              </a:rPr>
              <a:t>BrightSteps is designed for families with specific needs and priorities:</a:t>
            </a:r>
            <a:endParaRPr lang="en-US" sz="1250" dirty="0"/>
          </a:p>
        </p:txBody>
      </p:sp>
      <p:sp>
        <p:nvSpPr>
          <p:cNvPr id="8" name="Text 5"/>
          <p:cNvSpPr/>
          <p:nvPr/>
        </p:nvSpPr>
        <p:spPr>
          <a:xfrm>
            <a:off x="818198" y="4404955"/>
            <a:ext cx="6231969" cy="258485"/>
          </a:xfrm>
          <a:prstGeom prst="rect">
            <a:avLst/>
          </a:prstGeom>
          <a:noFill/>
          <a:ln/>
        </p:spPr>
        <p:txBody>
          <a:bodyPr wrap="none" lIns="0" tIns="0" rIns="0" bIns="0" rtlCol="0" anchor="t"/>
          <a:lstStyle/>
          <a:p>
            <a:pPr marL="342900" indent="-342900" algn="l">
              <a:lnSpc>
                <a:spcPts val="2000"/>
              </a:lnSpc>
              <a:buSzPct val="100000"/>
              <a:buChar char="•"/>
            </a:pPr>
            <a:r>
              <a:rPr lang="en-US" sz="1250" dirty="0">
                <a:solidFill>
                  <a:srgbClr val="F4CAB8"/>
                </a:solidFill>
                <a:latin typeface="Montserrat Medium" pitchFamily="34" charset="0"/>
                <a:ea typeface="Montserrat Medium" pitchFamily="34" charset="-122"/>
                <a:cs typeface="Montserrat Medium" pitchFamily="34" charset="-120"/>
              </a:rPr>
              <a:t>Working parents aged 25–45 with children aged 2–10.</a:t>
            </a:r>
            <a:endParaRPr lang="en-US" sz="1250" dirty="0"/>
          </a:p>
        </p:txBody>
      </p:sp>
      <p:sp>
        <p:nvSpPr>
          <p:cNvPr id="9" name="Text 6"/>
          <p:cNvSpPr/>
          <p:nvPr/>
        </p:nvSpPr>
        <p:spPr>
          <a:xfrm>
            <a:off x="818198" y="4719876"/>
            <a:ext cx="6231969" cy="258485"/>
          </a:xfrm>
          <a:prstGeom prst="rect">
            <a:avLst/>
          </a:prstGeom>
          <a:noFill/>
          <a:ln/>
        </p:spPr>
        <p:txBody>
          <a:bodyPr wrap="none" lIns="0" tIns="0" rIns="0" bIns="0" rtlCol="0" anchor="t"/>
          <a:lstStyle/>
          <a:p>
            <a:pPr marL="342900" indent="-342900" algn="l">
              <a:lnSpc>
                <a:spcPts val="2000"/>
              </a:lnSpc>
              <a:buSzPct val="100000"/>
              <a:buChar char="•"/>
            </a:pPr>
            <a:r>
              <a:rPr lang="en-US" sz="1250" dirty="0">
                <a:solidFill>
                  <a:srgbClr val="F4CAB8"/>
                </a:solidFill>
                <a:latin typeface="Montserrat Medium" pitchFamily="34" charset="0"/>
                <a:ea typeface="Montserrat Medium" pitchFamily="34" charset="-122"/>
                <a:cs typeface="Montserrat Medium" pitchFamily="34" charset="-120"/>
              </a:rPr>
              <a:t>Local families residing in nearby residential communities.</a:t>
            </a:r>
            <a:endParaRPr lang="en-US" sz="1250" dirty="0"/>
          </a:p>
        </p:txBody>
      </p:sp>
      <p:sp>
        <p:nvSpPr>
          <p:cNvPr id="10" name="Text 7"/>
          <p:cNvSpPr/>
          <p:nvPr/>
        </p:nvSpPr>
        <p:spPr>
          <a:xfrm>
            <a:off x="818198" y="5034796"/>
            <a:ext cx="6231969" cy="258485"/>
          </a:xfrm>
          <a:prstGeom prst="rect">
            <a:avLst/>
          </a:prstGeom>
          <a:noFill/>
          <a:ln/>
        </p:spPr>
        <p:txBody>
          <a:bodyPr wrap="none" lIns="0" tIns="0" rIns="0" bIns="0" rtlCol="0" anchor="t"/>
          <a:lstStyle/>
          <a:p>
            <a:pPr marL="342900" indent="-342900" algn="l">
              <a:lnSpc>
                <a:spcPts val="2000"/>
              </a:lnSpc>
              <a:buSzPct val="100000"/>
              <a:buChar char="•"/>
            </a:pPr>
            <a:r>
              <a:rPr lang="en-US" sz="1250" dirty="0">
                <a:solidFill>
                  <a:srgbClr val="F4CAB8"/>
                </a:solidFill>
                <a:latin typeface="Montserrat Medium" pitchFamily="34" charset="0"/>
                <a:ea typeface="Montserrat Medium" pitchFamily="34" charset="-122"/>
                <a:cs typeface="Montserrat Medium" pitchFamily="34" charset="-120"/>
              </a:rPr>
              <a:t>Parents actively seeking safe, affordable, and high-quality childcare.</a:t>
            </a:r>
            <a:endParaRPr lang="en-US" sz="1250" dirty="0"/>
          </a:p>
        </p:txBody>
      </p:sp>
      <p:sp>
        <p:nvSpPr>
          <p:cNvPr id="11" name="Text 8"/>
          <p:cNvSpPr/>
          <p:nvPr/>
        </p:nvSpPr>
        <p:spPr>
          <a:xfrm>
            <a:off x="818198" y="5349716"/>
            <a:ext cx="6231969" cy="516969"/>
          </a:xfrm>
          <a:prstGeom prst="rect">
            <a:avLst/>
          </a:prstGeom>
          <a:noFill/>
          <a:ln/>
        </p:spPr>
        <p:txBody>
          <a:bodyPr wrap="square" lIns="0" tIns="0" rIns="0" bIns="0" rtlCol="0" anchor="t"/>
          <a:lstStyle/>
          <a:p>
            <a:pPr marL="342900" indent="-342900" algn="l">
              <a:lnSpc>
                <a:spcPts val="2000"/>
              </a:lnSpc>
              <a:buSzPct val="100000"/>
              <a:buChar char="•"/>
            </a:pPr>
            <a:r>
              <a:rPr lang="en-US" sz="1250" dirty="0">
                <a:solidFill>
                  <a:srgbClr val="F4CAB8"/>
                </a:solidFill>
                <a:latin typeface="Montserrat Medium" pitchFamily="34" charset="0"/>
                <a:ea typeface="Montserrat Medium" pitchFamily="34" charset="-122"/>
                <a:cs typeface="Montserrat Medium" pitchFamily="34" charset="-120"/>
              </a:rPr>
              <a:t>Those who prioritise accessibility, flexible schedules, and early learning opportunities.</a:t>
            </a:r>
            <a:endParaRPr lang="en-US" sz="1250" dirty="0"/>
          </a:p>
        </p:txBody>
      </p:sp>
      <p:sp>
        <p:nvSpPr>
          <p:cNvPr id="12" name="Shape 9"/>
          <p:cNvSpPr/>
          <p:nvPr/>
        </p:nvSpPr>
        <p:spPr>
          <a:xfrm>
            <a:off x="7395924" y="3499366"/>
            <a:ext cx="6669167" cy="3642003"/>
          </a:xfrm>
          <a:prstGeom prst="roundRect">
            <a:avLst>
              <a:gd name="adj" fmla="val 3013"/>
            </a:avLst>
          </a:prstGeom>
          <a:solidFill>
            <a:srgbClr val="5C2438"/>
          </a:solidFill>
          <a:ln w="22860">
            <a:solidFill>
              <a:srgbClr val="662E42"/>
            </a:solidFill>
            <a:prstDash val="solid"/>
          </a:ln>
        </p:spPr>
      </p:sp>
      <p:sp>
        <p:nvSpPr>
          <p:cNvPr id="13" name="Shape 10"/>
          <p:cNvSpPr/>
          <p:nvPr/>
        </p:nvSpPr>
        <p:spPr>
          <a:xfrm>
            <a:off x="7373064" y="3499366"/>
            <a:ext cx="91440" cy="3642003"/>
          </a:xfrm>
          <a:prstGeom prst="roundRect">
            <a:avLst>
              <a:gd name="adj" fmla="val 26496"/>
            </a:avLst>
          </a:prstGeom>
          <a:solidFill>
            <a:srgbClr val="FFB393"/>
          </a:solidFill>
          <a:ln/>
        </p:spPr>
      </p:sp>
      <p:sp>
        <p:nvSpPr>
          <p:cNvPr id="14" name="Text 11"/>
          <p:cNvSpPr/>
          <p:nvPr/>
        </p:nvSpPr>
        <p:spPr>
          <a:xfrm>
            <a:off x="7648813" y="3683675"/>
            <a:ext cx="2153483" cy="269200"/>
          </a:xfrm>
          <a:prstGeom prst="rect">
            <a:avLst/>
          </a:prstGeom>
          <a:noFill/>
          <a:ln/>
        </p:spPr>
        <p:txBody>
          <a:bodyPr wrap="none" lIns="0" tIns="0" rIns="0" bIns="0" rtlCol="0" anchor="t"/>
          <a:lstStyle/>
          <a:p>
            <a:pPr marL="0" indent="0" algn="l">
              <a:lnSpc>
                <a:spcPts val="2100"/>
              </a:lnSpc>
              <a:buNone/>
            </a:pPr>
            <a:r>
              <a:rPr lang="en-US" sz="1650" b="1" dirty="0">
                <a:solidFill>
                  <a:srgbClr val="F4CAB8"/>
                </a:solidFill>
                <a:latin typeface="Brygada 1918 Bold" pitchFamily="34" charset="0"/>
                <a:ea typeface="Brygada 1918 Bold" pitchFamily="34" charset="-122"/>
                <a:cs typeface="Brygada 1918 Bold" pitchFamily="34" charset="-120"/>
              </a:rPr>
              <a:t>Market Positioning</a:t>
            </a:r>
            <a:endParaRPr lang="en-US" sz="1650" dirty="0"/>
          </a:p>
        </p:txBody>
      </p:sp>
      <p:sp>
        <p:nvSpPr>
          <p:cNvPr id="15" name="Text 12"/>
          <p:cNvSpPr/>
          <p:nvPr/>
        </p:nvSpPr>
        <p:spPr>
          <a:xfrm>
            <a:off x="7648813" y="4049673"/>
            <a:ext cx="6231969" cy="258485"/>
          </a:xfrm>
          <a:prstGeom prst="rect">
            <a:avLst/>
          </a:prstGeom>
          <a:noFill/>
          <a:ln/>
        </p:spPr>
        <p:txBody>
          <a:bodyPr wrap="none" lIns="0" tIns="0" rIns="0" bIns="0" rtlCol="0" anchor="t"/>
          <a:lstStyle/>
          <a:p>
            <a:pPr marL="0" indent="0" algn="l">
              <a:lnSpc>
                <a:spcPts val="2000"/>
              </a:lnSpc>
              <a:buNone/>
            </a:pPr>
            <a:r>
              <a:rPr lang="en-US" sz="1250" dirty="0">
                <a:solidFill>
                  <a:srgbClr val="F4CAB8"/>
                </a:solidFill>
                <a:latin typeface="Montserrat Medium" pitchFamily="34" charset="0"/>
                <a:ea typeface="Montserrat Medium" pitchFamily="34" charset="-122"/>
                <a:cs typeface="Montserrat Medium" pitchFamily="34" charset="-120"/>
              </a:rPr>
              <a:t>We strategically position BrightSteps as a premium yet accessible option:</a:t>
            </a:r>
            <a:endParaRPr lang="en-US" sz="1250" dirty="0"/>
          </a:p>
        </p:txBody>
      </p:sp>
      <p:sp>
        <p:nvSpPr>
          <p:cNvPr id="16" name="Text 13"/>
          <p:cNvSpPr/>
          <p:nvPr/>
        </p:nvSpPr>
        <p:spPr>
          <a:xfrm>
            <a:off x="7648813" y="4404955"/>
            <a:ext cx="6231969" cy="258485"/>
          </a:xfrm>
          <a:prstGeom prst="rect">
            <a:avLst/>
          </a:prstGeom>
          <a:noFill/>
          <a:ln/>
        </p:spPr>
        <p:txBody>
          <a:bodyPr wrap="none" lIns="0" tIns="0" rIns="0" bIns="0" rtlCol="0" anchor="t"/>
          <a:lstStyle/>
          <a:p>
            <a:pPr marL="342900" indent="-342900" algn="l">
              <a:lnSpc>
                <a:spcPts val="2000"/>
              </a:lnSpc>
              <a:buSzPct val="100000"/>
              <a:buChar char="•"/>
            </a:pPr>
            <a:r>
              <a:rPr lang="en-US" sz="1250" dirty="0">
                <a:solidFill>
                  <a:srgbClr val="F4CAB8"/>
                </a:solidFill>
                <a:latin typeface="Montserrat Medium" pitchFamily="34" charset="0"/>
                <a:ea typeface="Montserrat Medium" pitchFamily="34" charset="-122"/>
                <a:cs typeface="Montserrat Medium" pitchFamily="34" charset="-120"/>
              </a:rPr>
              <a:t>A provider of safe, affordable, and high-quality childcare services.</a:t>
            </a:r>
            <a:endParaRPr lang="en-US" sz="1250" dirty="0"/>
          </a:p>
        </p:txBody>
      </p:sp>
      <p:sp>
        <p:nvSpPr>
          <p:cNvPr id="17" name="Text 14"/>
          <p:cNvSpPr/>
          <p:nvPr/>
        </p:nvSpPr>
        <p:spPr>
          <a:xfrm>
            <a:off x="7648813" y="4719876"/>
            <a:ext cx="6231969" cy="516969"/>
          </a:xfrm>
          <a:prstGeom prst="rect">
            <a:avLst/>
          </a:prstGeom>
          <a:noFill/>
          <a:ln/>
        </p:spPr>
        <p:txBody>
          <a:bodyPr wrap="square" lIns="0" tIns="0" rIns="0" bIns="0" rtlCol="0" anchor="t"/>
          <a:lstStyle/>
          <a:p>
            <a:pPr marL="342900" indent="-342900" algn="l">
              <a:lnSpc>
                <a:spcPts val="2000"/>
              </a:lnSpc>
              <a:buSzPct val="100000"/>
              <a:buChar char="•"/>
            </a:pPr>
            <a:r>
              <a:rPr lang="en-US" sz="1250" dirty="0">
                <a:solidFill>
                  <a:srgbClr val="F4CAB8"/>
                </a:solidFill>
                <a:latin typeface="Montserrat Medium" pitchFamily="34" charset="0"/>
                <a:ea typeface="Montserrat Medium" pitchFamily="34" charset="-122"/>
                <a:cs typeface="Montserrat Medium" pitchFamily="34" charset="-120"/>
              </a:rPr>
              <a:t>Offering structured early learning programmes delivered by trained professionals.</a:t>
            </a:r>
            <a:endParaRPr lang="en-US" sz="1250" dirty="0"/>
          </a:p>
        </p:txBody>
      </p:sp>
      <p:sp>
        <p:nvSpPr>
          <p:cNvPr id="18" name="Text 15"/>
          <p:cNvSpPr/>
          <p:nvPr/>
        </p:nvSpPr>
        <p:spPr>
          <a:xfrm>
            <a:off x="7648813" y="5293281"/>
            <a:ext cx="6231969" cy="516969"/>
          </a:xfrm>
          <a:prstGeom prst="rect">
            <a:avLst/>
          </a:prstGeom>
          <a:noFill/>
          <a:ln/>
        </p:spPr>
        <p:txBody>
          <a:bodyPr wrap="square" lIns="0" tIns="0" rIns="0" bIns="0" rtlCol="0" anchor="t"/>
          <a:lstStyle/>
          <a:p>
            <a:pPr marL="342900" indent="-342900" algn="l">
              <a:lnSpc>
                <a:spcPts val="2000"/>
              </a:lnSpc>
              <a:buSzPct val="100000"/>
              <a:buChar char="•"/>
            </a:pPr>
            <a:r>
              <a:rPr lang="en-US" sz="1250" dirty="0">
                <a:solidFill>
                  <a:srgbClr val="F4CAB8"/>
                </a:solidFill>
                <a:latin typeface="Montserrat Medium" pitchFamily="34" charset="0"/>
                <a:ea typeface="Montserrat Medium" pitchFamily="34" charset="-122"/>
                <a:cs typeface="Montserrat Medium" pitchFamily="34" charset="-120"/>
              </a:rPr>
              <a:t>A strong focus on safety, building trust, and delivering developmental value.</a:t>
            </a:r>
            <a:endParaRPr lang="en-US" sz="1250" dirty="0"/>
          </a:p>
        </p:txBody>
      </p:sp>
      <p:sp>
        <p:nvSpPr>
          <p:cNvPr id="19" name="Text 16"/>
          <p:cNvSpPr/>
          <p:nvPr/>
        </p:nvSpPr>
        <p:spPr>
          <a:xfrm>
            <a:off x="7648813" y="5866686"/>
            <a:ext cx="6231969" cy="516969"/>
          </a:xfrm>
          <a:prstGeom prst="rect">
            <a:avLst/>
          </a:prstGeom>
          <a:noFill/>
          <a:ln/>
        </p:spPr>
        <p:txBody>
          <a:bodyPr wrap="square" lIns="0" tIns="0" rIns="0" bIns="0" rtlCol="0" anchor="t"/>
          <a:lstStyle/>
          <a:p>
            <a:pPr marL="342900" indent="-342900" algn="l">
              <a:lnSpc>
                <a:spcPts val="2000"/>
              </a:lnSpc>
              <a:buSzPct val="100000"/>
              <a:buChar char="•"/>
            </a:pPr>
            <a:r>
              <a:rPr lang="en-US" sz="1250" dirty="0">
                <a:solidFill>
                  <a:srgbClr val="F4CAB8"/>
                </a:solidFill>
                <a:latin typeface="Montserrat Medium" pitchFamily="34" charset="0"/>
                <a:ea typeface="Montserrat Medium" pitchFamily="34" charset="-122"/>
                <a:cs typeface="Montserrat Medium" pitchFamily="34" charset="-120"/>
              </a:rPr>
              <a:t>Differentiated from informal care by combining affordability with educational enrichment.</a:t>
            </a:r>
            <a:endParaRPr lang="en-US" sz="1250" dirty="0"/>
          </a:p>
        </p:txBody>
      </p:sp>
      <p:sp>
        <p:nvSpPr>
          <p:cNvPr id="20" name="Text 17"/>
          <p:cNvSpPr/>
          <p:nvPr/>
        </p:nvSpPr>
        <p:spPr>
          <a:xfrm>
            <a:off x="7648813" y="6440091"/>
            <a:ext cx="6231969" cy="516969"/>
          </a:xfrm>
          <a:prstGeom prst="rect">
            <a:avLst/>
          </a:prstGeom>
          <a:noFill/>
          <a:ln/>
        </p:spPr>
        <p:txBody>
          <a:bodyPr wrap="square" lIns="0" tIns="0" rIns="0" bIns="0" rtlCol="0" anchor="t"/>
          <a:lstStyle/>
          <a:p>
            <a:pPr marL="342900" indent="-342900" algn="l">
              <a:lnSpc>
                <a:spcPts val="2000"/>
              </a:lnSpc>
              <a:buSzPct val="100000"/>
              <a:buChar char="•"/>
            </a:pPr>
            <a:r>
              <a:rPr lang="en-US" sz="1250" dirty="0">
                <a:solidFill>
                  <a:srgbClr val="F4CAB8"/>
                </a:solidFill>
                <a:latin typeface="Montserrat Medium" pitchFamily="34" charset="0"/>
                <a:ea typeface="Montserrat Medium" pitchFamily="34" charset="-122"/>
                <a:cs typeface="Montserrat Medium" pitchFamily="34" charset="-120"/>
              </a:rPr>
              <a:t>Building a reliable and professional brand recognised within the local community.</a:t>
            </a:r>
            <a:endParaRPr lang="en-US" sz="1250" dirty="0"/>
          </a:p>
        </p:txBody>
      </p:sp>
      <p:sp>
        <p:nvSpPr>
          <p:cNvPr id="21" name="Text 18"/>
          <p:cNvSpPr/>
          <p:nvPr/>
        </p:nvSpPr>
        <p:spPr>
          <a:xfrm>
            <a:off x="565309" y="7323058"/>
            <a:ext cx="13499783" cy="206693"/>
          </a:xfrm>
          <a:prstGeom prst="rect">
            <a:avLst/>
          </a:prstGeom>
          <a:noFill/>
          <a:ln/>
        </p:spPr>
        <p:txBody>
          <a:bodyPr wrap="none" lIns="0" tIns="0" rIns="0" bIns="0" rtlCol="0" anchor="t"/>
          <a:lstStyle/>
          <a:p>
            <a:pPr marL="0" indent="0" algn="l">
              <a:lnSpc>
                <a:spcPts val="1600"/>
              </a:lnSpc>
              <a:buNone/>
            </a:pPr>
            <a:endParaRPr lang="en-US" sz="1000" dirty="0"/>
          </a:p>
        </p:txBody>
      </p:sp>
      <p:pic>
        <p:nvPicPr>
          <p:cNvPr id="22" name="Picture 21">
            <a:extLst>
              <a:ext uri="{FF2B5EF4-FFF2-40B4-BE49-F238E27FC236}">
                <a16:creationId xmlns:a16="http://schemas.microsoft.com/office/drawing/2014/main" id="{6DB35ECF-31C1-CB2F-40F1-366E7DD3CAEF}"/>
              </a:ext>
            </a:extLst>
          </p:cNvPr>
          <p:cNvPicPr>
            <a:picLocks noChangeAspect="1"/>
          </p:cNvPicPr>
          <p:nvPr/>
        </p:nvPicPr>
        <p:blipFill>
          <a:blip r:embed="rId4"/>
          <a:stretch>
            <a:fillRect/>
          </a:stretch>
        </p:blipFill>
        <p:spPr>
          <a:xfrm>
            <a:off x="12286923" y="7764291"/>
            <a:ext cx="2343477" cy="4572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36984" y="500539"/>
            <a:ext cx="5481995" cy="606743"/>
          </a:xfrm>
          <a:prstGeom prst="rect">
            <a:avLst/>
          </a:prstGeom>
          <a:noFill/>
          <a:ln/>
        </p:spPr>
        <p:txBody>
          <a:bodyPr wrap="none" lIns="0" tIns="0" rIns="0" bIns="0" rtlCol="0" anchor="t"/>
          <a:lstStyle/>
          <a:p>
            <a:pPr marL="0" indent="0" algn="l">
              <a:lnSpc>
                <a:spcPts val="4750"/>
              </a:lnSpc>
              <a:buNone/>
            </a:pPr>
            <a:r>
              <a:rPr lang="en-US" sz="3800" b="1" dirty="0">
                <a:solidFill>
                  <a:srgbClr val="FFB393"/>
                </a:solidFill>
                <a:latin typeface="Brygada 1918 Bold" pitchFamily="34" charset="0"/>
                <a:ea typeface="Brygada 1918 Bold" pitchFamily="34" charset="-122"/>
                <a:cs typeface="Brygada 1918 Bold" pitchFamily="34" charset="-120"/>
              </a:rPr>
              <a:t>The 4Ps: Marketing Mix</a:t>
            </a:r>
            <a:endParaRPr lang="en-US" sz="3800" dirty="0"/>
          </a:p>
        </p:txBody>
      </p:sp>
      <p:sp>
        <p:nvSpPr>
          <p:cNvPr id="3" name="Text 1"/>
          <p:cNvSpPr/>
          <p:nvPr/>
        </p:nvSpPr>
        <p:spPr>
          <a:xfrm>
            <a:off x="636984" y="1180028"/>
            <a:ext cx="5524857" cy="485299"/>
          </a:xfrm>
          <a:prstGeom prst="rect">
            <a:avLst/>
          </a:prstGeom>
          <a:noFill/>
          <a:ln/>
        </p:spPr>
        <p:txBody>
          <a:bodyPr wrap="none" lIns="0" tIns="0" rIns="0" bIns="0" rtlCol="0" anchor="t"/>
          <a:lstStyle/>
          <a:p>
            <a:pPr marL="0" indent="0" algn="l">
              <a:lnSpc>
                <a:spcPts val="3800"/>
              </a:lnSpc>
              <a:buNone/>
            </a:pPr>
            <a:r>
              <a:rPr lang="en-US" sz="3050" b="1" dirty="0">
                <a:solidFill>
                  <a:srgbClr val="FFB393"/>
                </a:solidFill>
                <a:latin typeface="Brygada 1918 Bold" pitchFamily="34" charset="0"/>
                <a:ea typeface="Brygada 1918 Bold" pitchFamily="34" charset="-122"/>
                <a:cs typeface="Brygada 1918 Bold" pitchFamily="34" charset="-120"/>
              </a:rPr>
              <a:t>BrightSteps Childcare Centre</a:t>
            </a:r>
            <a:endParaRPr lang="en-US" sz="3050" dirty="0"/>
          </a:p>
        </p:txBody>
      </p:sp>
      <p:sp>
        <p:nvSpPr>
          <p:cNvPr id="4" name="Shape 2"/>
          <p:cNvSpPr/>
          <p:nvPr/>
        </p:nvSpPr>
        <p:spPr>
          <a:xfrm>
            <a:off x="636984" y="1938338"/>
            <a:ext cx="6587252" cy="2951559"/>
          </a:xfrm>
          <a:prstGeom prst="roundRect">
            <a:avLst>
              <a:gd name="adj" fmla="val 925"/>
            </a:avLst>
          </a:prstGeom>
          <a:solidFill>
            <a:srgbClr val="5C2438"/>
          </a:solidFill>
          <a:ln w="22860">
            <a:solidFill>
              <a:srgbClr val="662E42"/>
            </a:solidFill>
            <a:prstDash val="solid"/>
          </a:ln>
        </p:spPr>
      </p:sp>
      <p:sp>
        <p:nvSpPr>
          <p:cNvPr id="5" name="Shape 3"/>
          <p:cNvSpPr/>
          <p:nvPr/>
        </p:nvSpPr>
        <p:spPr>
          <a:xfrm>
            <a:off x="659844" y="1961198"/>
            <a:ext cx="6541532" cy="546021"/>
          </a:xfrm>
          <a:prstGeom prst="rect">
            <a:avLst/>
          </a:prstGeom>
          <a:solidFill>
            <a:srgbClr val="4D1529"/>
          </a:solidFill>
          <a:ln/>
        </p:spPr>
      </p:sp>
      <p:sp>
        <p:nvSpPr>
          <p:cNvPr id="6" name="Text 4"/>
          <p:cNvSpPr/>
          <p:nvPr/>
        </p:nvSpPr>
        <p:spPr>
          <a:xfrm>
            <a:off x="3794046" y="2063591"/>
            <a:ext cx="273010" cy="341233"/>
          </a:xfrm>
          <a:prstGeom prst="rect">
            <a:avLst/>
          </a:prstGeom>
          <a:noFill/>
          <a:ln/>
        </p:spPr>
        <p:txBody>
          <a:bodyPr wrap="none" lIns="0" tIns="0" rIns="0" bIns="0" rtlCol="0" anchor="t"/>
          <a:lstStyle/>
          <a:p>
            <a:pPr marL="0" indent="0" algn="l">
              <a:lnSpc>
                <a:spcPts val="2100"/>
              </a:lnSpc>
              <a:buNone/>
            </a:pPr>
            <a:r>
              <a:rPr lang="en-US" sz="2100" b="1" dirty="0">
                <a:solidFill>
                  <a:srgbClr val="F4CAB8"/>
                </a:solidFill>
                <a:latin typeface="Brygada 1918 Bold" pitchFamily="34" charset="0"/>
                <a:ea typeface="Brygada 1918 Bold" pitchFamily="34" charset="-122"/>
                <a:cs typeface="Brygada 1918 Bold" pitchFamily="34" charset="-120"/>
              </a:rPr>
              <a:t>1</a:t>
            </a:r>
            <a:endParaRPr lang="en-US" sz="2100" dirty="0"/>
          </a:p>
        </p:txBody>
      </p:sp>
      <p:sp>
        <p:nvSpPr>
          <p:cNvPr id="7" name="Text 5"/>
          <p:cNvSpPr/>
          <p:nvPr/>
        </p:nvSpPr>
        <p:spPr>
          <a:xfrm>
            <a:off x="841772" y="2689146"/>
            <a:ext cx="2426851" cy="303252"/>
          </a:xfrm>
          <a:prstGeom prst="rect">
            <a:avLst/>
          </a:prstGeom>
          <a:noFill/>
          <a:ln/>
        </p:spPr>
        <p:txBody>
          <a:bodyPr wrap="none" lIns="0" tIns="0" rIns="0" bIns="0" rtlCol="0" anchor="t"/>
          <a:lstStyle/>
          <a:p>
            <a:pPr marL="0" indent="0" algn="l">
              <a:lnSpc>
                <a:spcPts val="2350"/>
              </a:lnSpc>
              <a:buNone/>
            </a:pPr>
            <a:r>
              <a:rPr lang="en-US" sz="1900" b="1" dirty="0">
                <a:solidFill>
                  <a:srgbClr val="F4CAB8"/>
                </a:solidFill>
                <a:latin typeface="Brygada 1918 Bold" pitchFamily="34" charset="0"/>
                <a:ea typeface="Brygada 1918 Bold" pitchFamily="34" charset="-122"/>
                <a:cs typeface="Brygada 1918 Bold" pitchFamily="34" charset="-120"/>
              </a:rPr>
              <a:t>Product</a:t>
            </a:r>
            <a:endParaRPr lang="en-US" sz="1900" dirty="0"/>
          </a:p>
        </p:txBody>
      </p:sp>
      <p:sp>
        <p:nvSpPr>
          <p:cNvPr id="8" name="Text 6"/>
          <p:cNvSpPr/>
          <p:nvPr/>
        </p:nvSpPr>
        <p:spPr>
          <a:xfrm>
            <a:off x="841772" y="3101578"/>
            <a:ext cx="6177677" cy="291227"/>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Full-day childcare, preschool, and after-school enrichment.</a:t>
            </a:r>
            <a:endParaRPr lang="en-US" sz="1400" dirty="0"/>
          </a:p>
        </p:txBody>
      </p:sp>
      <p:sp>
        <p:nvSpPr>
          <p:cNvPr id="9" name="Text 7"/>
          <p:cNvSpPr/>
          <p:nvPr/>
        </p:nvSpPr>
        <p:spPr>
          <a:xfrm>
            <a:off x="841772" y="3456503"/>
            <a:ext cx="6177677" cy="582454"/>
          </a:xfrm>
          <a:prstGeom prst="rect">
            <a:avLst/>
          </a:prstGeom>
          <a:noFill/>
          <a:ln/>
        </p:spPr>
        <p:txBody>
          <a:bodyPr wrap="squar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Healthy meals and structured educational activities (arts, reading, music, numeracy).</a:t>
            </a:r>
            <a:endParaRPr lang="en-US" sz="1400" dirty="0"/>
          </a:p>
        </p:txBody>
      </p:sp>
      <p:sp>
        <p:nvSpPr>
          <p:cNvPr id="10" name="Text 8"/>
          <p:cNvSpPr/>
          <p:nvPr/>
        </p:nvSpPr>
        <p:spPr>
          <a:xfrm>
            <a:off x="841772" y="4102656"/>
            <a:ext cx="6177677" cy="582454"/>
          </a:xfrm>
          <a:prstGeom prst="rect">
            <a:avLst/>
          </a:prstGeom>
          <a:noFill/>
          <a:ln/>
        </p:spPr>
        <p:txBody>
          <a:bodyPr wrap="squar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Parent-support workshops for community engagement (Siraj, 2021).</a:t>
            </a:r>
            <a:endParaRPr lang="en-US" sz="1400" dirty="0"/>
          </a:p>
        </p:txBody>
      </p:sp>
      <p:sp>
        <p:nvSpPr>
          <p:cNvPr id="11" name="Shape 9"/>
          <p:cNvSpPr/>
          <p:nvPr/>
        </p:nvSpPr>
        <p:spPr>
          <a:xfrm>
            <a:off x="7406164" y="1938338"/>
            <a:ext cx="6587252" cy="2951559"/>
          </a:xfrm>
          <a:prstGeom prst="roundRect">
            <a:avLst>
              <a:gd name="adj" fmla="val 925"/>
            </a:avLst>
          </a:prstGeom>
          <a:solidFill>
            <a:srgbClr val="5C2438"/>
          </a:solidFill>
          <a:ln w="22860">
            <a:solidFill>
              <a:srgbClr val="662E42"/>
            </a:solidFill>
            <a:prstDash val="solid"/>
          </a:ln>
        </p:spPr>
      </p:sp>
      <p:sp>
        <p:nvSpPr>
          <p:cNvPr id="12" name="Shape 10"/>
          <p:cNvSpPr/>
          <p:nvPr/>
        </p:nvSpPr>
        <p:spPr>
          <a:xfrm>
            <a:off x="7429024" y="1961198"/>
            <a:ext cx="6541532" cy="546021"/>
          </a:xfrm>
          <a:prstGeom prst="rect">
            <a:avLst/>
          </a:prstGeom>
          <a:solidFill>
            <a:srgbClr val="4D1529"/>
          </a:solidFill>
          <a:ln/>
        </p:spPr>
      </p:sp>
      <p:sp>
        <p:nvSpPr>
          <p:cNvPr id="13" name="Text 11"/>
          <p:cNvSpPr/>
          <p:nvPr/>
        </p:nvSpPr>
        <p:spPr>
          <a:xfrm>
            <a:off x="10563225" y="2063591"/>
            <a:ext cx="273010" cy="341233"/>
          </a:xfrm>
          <a:prstGeom prst="rect">
            <a:avLst/>
          </a:prstGeom>
          <a:noFill/>
          <a:ln/>
        </p:spPr>
        <p:txBody>
          <a:bodyPr wrap="none" lIns="0" tIns="0" rIns="0" bIns="0" rtlCol="0" anchor="t"/>
          <a:lstStyle/>
          <a:p>
            <a:pPr marL="0" indent="0" algn="l">
              <a:lnSpc>
                <a:spcPts val="2100"/>
              </a:lnSpc>
              <a:buNone/>
            </a:pPr>
            <a:r>
              <a:rPr lang="en-US" sz="2100" b="1" dirty="0">
                <a:solidFill>
                  <a:srgbClr val="F4CAB8"/>
                </a:solidFill>
                <a:latin typeface="Brygada 1918 Bold" pitchFamily="34" charset="0"/>
                <a:ea typeface="Brygada 1918 Bold" pitchFamily="34" charset="-122"/>
                <a:cs typeface="Brygada 1918 Bold" pitchFamily="34" charset="-120"/>
              </a:rPr>
              <a:t>2</a:t>
            </a:r>
            <a:endParaRPr lang="en-US" sz="2100" dirty="0"/>
          </a:p>
        </p:txBody>
      </p:sp>
      <p:sp>
        <p:nvSpPr>
          <p:cNvPr id="14" name="Text 12"/>
          <p:cNvSpPr/>
          <p:nvPr/>
        </p:nvSpPr>
        <p:spPr>
          <a:xfrm>
            <a:off x="7610951" y="2689146"/>
            <a:ext cx="2426851" cy="303252"/>
          </a:xfrm>
          <a:prstGeom prst="rect">
            <a:avLst/>
          </a:prstGeom>
          <a:noFill/>
          <a:ln/>
        </p:spPr>
        <p:txBody>
          <a:bodyPr wrap="none" lIns="0" tIns="0" rIns="0" bIns="0" rtlCol="0" anchor="t"/>
          <a:lstStyle/>
          <a:p>
            <a:pPr marL="0" indent="0" algn="l">
              <a:lnSpc>
                <a:spcPts val="2350"/>
              </a:lnSpc>
              <a:buNone/>
            </a:pPr>
            <a:r>
              <a:rPr lang="en-US" sz="1900" b="1" dirty="0">
                <a:solidFill>
                  <a:srgbClr val="F4CAB8"/>
                </a:solidFill>
                <a:latin typeface="Brygada 1918 Bold" pitchFamily="34" charset="0"/>
                <a:ea typeface="Brygada 1918 Bold" pitchFamily="34" charset="-122"/>
                <a:cs typeface="Brygada 1918 Bold" pitchFamily="34" charset="-120"/>
              </a:rPr>
              <a:t>Price</a:t>
            </a:r>
            <a:endParaRPr lang="en-US" sz="1900" dirty="0"/>
          </a:p>
        </p:txBody>
      </p:sp>
      <p:sp>
        <p:nvSpPr>
          <p:cNvPr id="15" name="Text 13"/>
          <p:cNvSpPr/>
          <p:nvPr/>
        </p:nvSpPr>
        <p:spPr>
          <a:xfrm>
            <a:off x="7610951" y="3101578"/>
            <a:ext cx="6177677" cy="291227"/>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Competitive monthly packages with sibling discounts.</a:t>
            </a:r>
            <a:endParaRPr lang="en-US" sz="1400" dirty="0"/>
          </a:p>
        </p:txBody>
      </p:sp>
      <p:sp>
        <p:nvSpPr>
          <p:cNvPr id="16" name="Text 14"/>
          <p:cNvSpPr/>
          <p:nvPr/>
        </p:nvSpPr>
        <p:spPr>
          <a:xfrm>
            <a:off x="7610951" y="3456503"/>
            <a:ext cx="6177677" cy="291227"/>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Optional extra activities (music, physical education).</a:t>
            </a:r>
            <a:endParaRPr lang="en-US" sz="1400" dirty="0"/>
          </a:p>
        </p:txBody>
      </p:sp>
      <p:sp>
        <p:nvSpPr>
          <p:cNvPr id="17" name="Text 15"/>
          <p:cNvSpPr/>
          <p:nvPr/>
        </p:nvSpPr>
        <p:spPr>
          <a:xfrm>
            <a:off x="7610951" y="3811429"/>
            <a:ext cx="6177677" cy="291227"/>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Transparent pricing fosters trust (Grady, 2021).</a:t>
            </a:r>
            <a:endParaRPr lang="en-US" sz="1400" dirty="0"/>
          </a:p>
        </p:txBody>
      </p:sp>
      <p:sp>
        <p:nvSpPr>
          <p:cNvPr id="18" name="Shape 16"/>
          <p:cNvSpPr/>
          <p:nvPr/>
        </p:nvSpPr>
        <p:spPr>
          <a:xfrm>
            <a:off x="636984" y="5071824"/>
            <a:ext cx="6587252" cy="2660332"/>
          </a:xfrm>
          <a:prstGeom prst="roundRect">
            <a:avLst>
              <a:gd name="adj" fmla="val 1026"/>
            </a:avLst>
          </a:prstGeom>
          <a:solidFill>
            <a:srgbClr val="5C2438"/>
          </a:solidFill>
          <a:ln w="22860">
            <a:solidFill>
              <a:srgbClr val="662E42"/>
            </a:solidFill>
            <a:prstDash val="solid"/>
          </a:ln>
        </p:spPr>
      </p:sp>
      <p:sp>
        <p:nvSpPr>
          <p:cNvPr id="19" name="Shape 17"/>
          <p:cNvSpPr/>
          <p:nvPr/>
        </p:nvSpPr>
        <p:spPr>
          <a:xfrm>
            <a:off x="659844" y="5094684"/>
            <a:ext cx="6541532" cy="546021"/>
          </a:xfrm>
          <a:prstGeom prst="rect">
            <a:avLst/>
          </a:prstGeom>
          <a:solidFill>
            <a:srgbClr val="4D1529"/>
          </a:solidFill>
          <a:ln/>
        </p:spPr>
      </p:sp>
      <p:sp>
        <p:nvSpPr>
          <p:cNvPr id="20" name="Text 18"/>
          <p:cNvSpPr/>
          <p:nvPr/>
        </p:nvSpPr>
        <p:spPr>
          <a:xfrm>
            <a:off x="3794046" y="5197078"/>
            <a:ext cx="273010" cy="341233"/>
          </a:xfrm>
          <a:prstGeom prst="rect">
            <a:avLst/>
          </a:prstGeom>
          <a:noFill/>
          <a:ln/>
        </p:spPr>
        <p:txBody>
          <a:bodyPr wrap="none" lIns="0" tIns="0" rIns="0" bIns="0" rtlCol="0" anchor="t"/>
          <a:lstStyle/>
          <a:p>
            <a:pPr marL="0" indent="0" algn="l">
              <a:lnSpc>
                <a:spcPts val="2100"/>
              </a:lnSpc>
              <a:buNone/>
            </a:pPr>
            <a:r>
              <a:rPr lang="en-US" sz="2100" b="1" dirty="0">
                <a:solidFill>
                  <a:srgbClr val="F4CAB8"/>
                </a:solidFill>
                <a:latin typeface="Brygada 1918 Bold" pitchFamily="34" charset="0"/>
                <a:ea typeface="Brygada 1918 Bold" pitchFamily="34" charset="-122"/>
                <a:cs typeface="Brygada 1918 Bold" pitchFamily="34" charset="-120"/>
              </a:rPr>
              <a:t>3</a:t>
            </a:r>
            <a:endParaRPr lang="en-US" sz="2100" dirty="0"/>
          </a:p>
        </p:txBody>
      </p:sp>
      <p:sp>
        <p:nvSpPr>
          <p:cNvPr id="21" name="Text 19"/>
          <p:cNvSpPr/>
          <p:nvPr/>
        </p:nvSpPr>
        <p:spPr>
          <a:xfrm>
            <a:off x="841772" y="5822633"/>
            <a:ext cx="2426851" cy="303252"/>
          </a:xfrm>
          <a:prstGeom prst="rect">
            <a:avLst/>
          </a:prstGeom>
          <a:noFill/>
          <a:ln/>
        </p:spPr>
        <p:txBody>
          <a:bodyPr wrap="none" lIns="0" tIns="0" rIns="0" bIns="0" rtlCol="0" anchor="t"/>
          <a:lstStyle/>
          <a:p>
            <a:pPr marL="0" indent="0" algn="l">
              <a:lnSpc>
                <a:spcPts val="2350"/>
              </a:lnSpc>
              <a:buNone/>
            </a:pPr>
            <a:r>
              <a:rPr lang="en-US" sz="1900" b="1" dirty="0">
                <a:solidFill>
                  <a:srgbClr val="F4CAB8"/>
                </a:solidFill>
                <a:latin typeface="Brygada 1918 Bold" pitchFamily="34" charset="0"/>
                <a:ea typeface="Brygada 1918 Bold" pitchFamily="34" charset="-122"/>
                <a:cs typeface="Brygada 1918 Bold" pitchFamily="34" charset="-120"/>
              </a:rPr>
              <a:t>Place</a:t>
            </a:r>
            <a:endParaRPr lang="en-US" sz="1900" dirty="0"/>
          </a:p>
        </p:txBody>
      </p:sp>
      <p:sp>
        <p:nvSpPr>
          <p:cNvPr id="22" name="Text 20"/>
          <p:cNvSpPr/>
          <p:nvPr/>
        </p:nvSpPr>
        <p:spPr>
          <a:xfrm>
            <a:off x="841772" y="6235065"/>
            <a:ext cx="6177677" cy="291227"/>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Strategically located near residential communities.</a:t>
            </a:r>
            <a:endParaRPr lang="en-US" sz="1400" dirty="0"/>
          </a:p>
        </p:txBody>
      </p:sp>
      <p:sp>
        <p:nvSpPr>
          <p:cNvPr id="23" name="Text 21"/>
          <p:cNvSpPr/>
          <p:nvPr/>
        </p:nvSpPr>
        <p:spPr>
          <a:xfrm>
            <a:off x="841772" y="6589990"/>
            <a:ext cx="6177677" cy="291227"/>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Safe indoor and outdoor learning environments.</a:t>
            </a:r>
            <a:endParaRPr lang="en-US" sz="1400" dirty="0"/>
          </a:p>
        </p:txBody>
      </p:sp>
      <p:sp>
        <p:nvSpPr>
          <p:cNvPr id="24" name="Text 22"/>
          <p:cNvSpPr/>
          <p:nvPr/>
        </p:nvSpPr>
        <p:spPr>
          <a:xfrm>
            <a:off x="841772" y="6944916"/>
            <a:ext cx="6177677" cy="291227"/>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Registration available online or in person (OECD, 2021).</a:t>
            </a:r>
            <a:endParaRPr lang="en-US" sz="1400" dirty="0"/>
          </a:p>
        </p:txBody>
      </p:sp>
      <p:sp>
        <p:nvSpPr>
          <p:cNvPr id="25" name="Shape 23"/>
          <p:cNvSpPr/>
          <p:nvPr/>
        </p:nvSpPr>
        <p:spPr>
          <a:xfrm>
            <a:off x="7406164" y="5071824"/>
            <a:ext cx="6587252" cy="2660332"/>
          </a:xfrm>
          <a:prstGeom prst="roundRect">
            <a:avLst>
              <a:gd name="adj" fmla="val 1026"/>
            </a:avLst>
          </a:prstGeom>
          <a:solidFill>
            <a:srgbClr val="5C2438"/>
          </a:solidFill>
          <a:ln w="22860">
            <a:solidFill>
              <a:srgbClr val="662E42"/>
            </a:solidFill>
            <a:prstDash val="solid"/>
          </a:ln>
        </p:spPr>
      </p:sp>
      <p:sp>
        <p:nvSpPr>
          <p:cNvPr id="26" name="Shape 24"/>
          <p:cNvSpPr/>
          <p:nvPr/>
        </p:nvSpPr>
        <p:spPr>
          <a:xfrm>
            <a:off x="7429024" y="5094684"/>
            <a:ext cx="6541532" cy="546021"/>
          </a:xfrm>
          <a:prstGeom prst="rect">
            <a:avLst/>
          </a:prstGeom>
          <a:solidFill>
            <a:srgbClr val="4D1529"/>
          </a:solidFill>
          <a:ln/>
        </p:spPr>
      </p:sp>
      <p:sp>
        <p:nvSpPr>
          <p:cNvPr id="27" name="Text 25"/>
          <p:cNvSpPr/>
          <p:nvPr/>
        </p:nvSpPr>
        <p:spPr>
          <a:xfrm>
            <a:off x="10563225" y="5197078"/>
            <a:ext cx="273010" cy="341233"/>
          </a:xfrm>
          <a:prstGeom prst="rect">
            <a:avLst/>
          </a:prstGeom>
          <a:noFill/>
          <a:ln/>
        </p:spPr>
        <p:txBody>
          <a:bodyPr wrap="none" lIns="0" tIns="0" rIns="0" bIns="0" rtlCol="0" anchor="t"/>
          <a:lstStyle/>
          <a:p>
            <a:pPr marL="0" indent="0" algn="l">
              <a:lnSpc>
                <a:spcPts val="2100"/>
              </a:lnSpc>
              <a:buNone/>
            </a:pPr>
            <a:r>
              <a:rPr lang="en-US" sz="2100" b="1" dirty="0">
                <a:solidFill>
                  <a:srgbClr val="F4CAB8"/>
                </a:solidFill>
                <a:latin typeface="Brygada 1918 Bold" pitchFamily="34" charset="0"/>
                <a:ea typeface="Brygada 1918 Bold" pitchFamily="34" charset="-122"/>
                <a:cs typeface="Brygada 1918 Bold" pitchFamily="34" charset="-120"/>
              </a:rPr>
              <a:t>4</a:t>
            </a:r>
            <a:endParaRPr lang="en-US" sz="2100" dirty="0"/>
          </a:p>
        </p:txBody>
      </p:sp>
      <p:sp>
        <p:nvSpPr>
          <p:cNvPr id="28" name="Text 26"/>
          <p:cNvSpPr/>
          <p:nvPr/>
        </p:nvSpPr>
        <p:spPr>
          <a:xfrm>
            <a:off x="7610951" y="5822633"/>
            <a:ext cx="2426851" cy="303252"/>
          </a:xfrm>
          <a:prstGeom prst="rect">
            <a:avLst/>
          </a:prstGeom>
          <a:noFill/>
          <a:ln/>
        </p:spPr>
        <p:txBody>
          <a:bodyPr wrap="none" lIns="0" tIns="0" rIns="0" bIns="0" rtlCol="0" anchor="t"/>
          <a:lstStyle/>
          <a:p>
            <a:pPr marL="0" indent="0" algn="l">
              <a:lnSpc>
                <a:spcPts val="2350"/>
              </a:lnSpc>
              <a:buNone/>
            </a:pPr>
            <a:r>
              <a:rPr lang="en-US" sz="1900" b="1" dirty="0">
                <a:solidFill>
                  <a:srgbClr val="F4CAB8"/>
                </a:solidFill>
                <a:latin typeface="Brygada 1918 Bold" pitchFamily="34" charset="0"/>
                <a:ea typeface="Brygada 1918 Bold" pitchFamily="34" charset="-122"/>
                <a:cs typeface="Brygada 1918 Bold" pitchFamily="34" charset="-120"/>
              </a:rPr>
              <a:t>Promotion</a:t>
            </a:r>
            <a:endParaRPr lang="en-US" sz="1900" dirty="0"/>
          </a:p>
        </p:txBody>
      </p:sp>
      <p:sp>
        <p:nvSpPr>
          <p:cNvPr id="29" name="Text 27"/>
          <p:cNvSpPr/>
          <p:nvPr/>
        </p:nvSpPr>
        <p:spPr>
          <a:xfrm>
            <a:off x="7610951" y="6235065"/>
            <a:ext cx="6177677" cy="291227"/>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Digital marketing: targeted Facebook campaigns.</a:t>
            </a:r>
            <a:endParaRPr lang="en-US" sz="1400" dirty="0"/>
          </a:p>
        </p:txBody>
      </p:sp>
      <p:sp>
        <p:nvSpPr>
          <p:cNvPr id="30" name="Text 28"/>
          <p:cNvSpPr/>
          <p:nvPr/>
        </p:nvSpPr>
        <p:spPr>
          <a:xfrm>
            <a:off x="7610951" y="6589990"/>
            <a:ext cx="6177677" cy="291227"/>
          </a:xfrm>
          <a:prstGeom prst="rect">
            <a:avLst/>
          </a:prstGeom>
          <a:noFill/>
          <a:ln/>
        </p:spPr>
        <p:txBody>
          <a:bodyPr wrap="non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Website with virtual tour; flyers in schools and clinics.</a:t>
            </a:r>
            <a:endParaRPr lang="en-US" sz="1400" dirty="0"/>
          </a:p>
        </p:txBody>
      </p:sp>
      <p:sp>
        <p:nvSpPr>
          <p:cNvPr id="31" name="Text 29"/>
          <p:cNvSpPr/>
          <p:nvPr/>
        </p:nvSpPr>
        <p:spPr>
          <a:xfrm>
            <a:off x="7610951" y="6944916"/>
            <a:ext cx="6177677" cy="582454"/>
          </a:xfrm>
          <a:prstGeom prst="rect">
            <a:avLst/>
          </a:prstGeom>
          <a:noFill/>
          <a:ln/>
        </p:spPr>
        <p:txBody>
          <a:bodyPr wrap="square" lIns="0" tIns="0" rIns="0" bIns="0" rtlCol="0" anchor="t"/>
          <a:lstStyle/>
          <a:p>
            <a:pPr marL="342900" indent="-342900" algn="l">
              <a:lnSpc>
                <a:spcPts val="2250"/>
              </a:lnSpc>
              <a:buSzPct val="100000"/>
              <a:buChar char="•"/>
            </a:pPr>
            <a:r>
              <a:rPr lang="en-US" sz="1400" dirty="0">
                <a:solidFill>
                  <a:srgbClr val="F4CAB8"/>
                </a:solidFill>
                <a:latin typeface="Montserrat Medium" pitchFamily="34" charset="0"/>
                <a:ea typeface="Montserrat Medium" pitchFamily="34" charset="-122"/>
                <a:cs typeface="Montserrat Medium" pitchFamily="34" charset="-120"/>
              </a:rPr>
              <a:t>Open-day events and referral incentives build trust (Green &amp; Owens, 2022).</a:t>
            </a:r>
            <a:endParaRPr lang="en-US" sz="1400" dirty="0"/>
          </a:p>
        </p:txBody>
      </p:sp>
      <p:pic>
        <p:nvPicPr>
          <p:cNvPr id="32" name="Picture 31">
            <a:extLst>
              <a:ext uri="{FF2B5EF4-FFF2-40B4-BE49-F238E27FC236}">
                <a16:creationId xmlns:a16="http://schemas.microsoft.com/office/drawing/2014/main" id="{1A03140E-9E20-CBB4-B1DE-791910FCE072}"/>
              </a:ext>
            </a:extLst>
          </p:cNvPr>
          <p:cNvPicPr>
            <a:picLocks noChangeAspect="1"/>
          </p:cNvPicPr>
          <p:nvPr/>
        </p:nvPicPr>
        <p:blipFill>
          <a:blip r:embed="rId3"/>
          <a:stretch>
            <a:fillRect/>
          </a:stretch>
        </p:blipFill>
        <p:spPr>
          <a:xfrm>
            <a:off x="12286923" y="7764291"/>
            <a:ext cx="2343477" cy="45726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521732" y="636984"/>
            <a:ext cx="6149102" cy="496848"/>
          </a:xfrm>
          <a:prstGeom prst="rect">
            <a:avLst/>
          </a:prstGeom>
          <a:noFill/>
          <a:ln/>
        </p:spPr>
        <p:txBody>
          <a:bodyPr wrap="none" lIns="0" tIns="0" rIns="0" bIns="0" rtlCol="0" anchor="t"/>
          <a:lstStyle/>
          <a:p>
            <a:pPr marL="0" indent="0" algn="l">
              <a:lnSpc>
                <a:spcPts val="3900"/>
              </a:lnSpc>
              <a:buNone/>
            </a:pPr>
            <a:r>
              <a:rPr lang="en-US" sz="3100" b="1" dirty="0">
                <a:solidFill>
                  <a:srgbClr val="FFB393"/>
                </a:solidFill>
                <a:latin typeface="Brygada 1918 Bold" pitchFamily="34" charset="0"/>
                <a:ea typeface="Brygada 1918 Bold" pitchFamily="34" charset="-122"/>
                <a:cs typeface="Brygada 1918 Bold" pitchFamily="34" charset="-120"/>
              </a:rPr>
              <a:t>Customer Relationship Strategy</a:t>
            </a:r>
            <a:endParaRPr lang="en-US" sz="3100" dirty="0"/>
          </a:p>
        </p:txBody>
      </p:sp>
      <p:sp>
        <p:nvSpPr>
          <p:cNvPr id="4" name="Text 1"/>
          <p:cNvSpPr/>
          <p:nvPr/>
        </p:nvSpPr>
        <p:spPr>
          <a:xfrm>
            <a:off x="521732" y="1357432"/>
            <a:ext cx="8100536" cy="476964"/>
          </a:xfrm>
          <a:prstGeom prst="rect">
            <a:avLst/>
          </a:prstGeom>
          <a:noFill/>
          <a:ln/>
        </p:spPr>
        <p:txBody>
          <a:bodyPr wrap="squar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Building lasting trust and loyalty is paramount for BrightSteps. Our strategy focuses on transparent communication, personalised engagement, and continuous improvement.</a:t>
            </a:r>
            <a:endParaRPr lang="en-US" sz="1150" dirty="0"/>
          </a:p>
        </p:txBody>
      </p:sp>
      <p:sp>
        <p:nvSpPr>
          <p:cNvPr id="5" name="Shape 2"/>
          <p:cNvSpPr/>
          <p:nvPr/>
        </p:nvSpPr>
        <p:spPr>
          <a:xfrm>
            <a:off x="521732" y="2002036"/>
            <a:ext cx="596265" cy="894517"/>
          </a:xfrm>
          <a:prstGeom prst="roundRect">
            <a:avLst>
              <a:gd name="adj" fmla="val 360057"/>
            </a:avLst>
          </a:prstGeom>
          <a:solidFill>
            <a:srgbClr val="4D1529"/>
          </a:solidFill>
          <a:ln/>
        </p:spPr>
      </p:sp>
      <p:pic>
        <p:nvPicPr>
          <p:cNvPr id="6"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08065" y="2337435"/>
            <a:ext cx="223599" cy="223599"/>
          </a:xfrm>
          <a:prstGeom prst="rect">
            <a:avLst/>
          </a:prstGeom>
        </p:spPr>
      </p:pic>
      <p:sp>
        <p:nvSpPr>
          <p:cNvPr id="7" name="Text 3"/>
          <p:cNvSpPr/>
          <p:nvPr/>
        </p:nvSpPr>
        <p:spPr>
          <a:xfrm>
            <a:off x="1267063" y="2151102"/>
            <a:ext cx="2712482" cy="248483"/>
          </a:xfrm>
          <a:prstGeom prst="rect">
            <a:avLst/>
          </a:prstGeom>
          <a:noFill/>
          <a:ln/>
        </p:spPr>
        <p:txBody>
          <a:bodyPr wrap="none" lIns="0" tIns="0" rIns="0" bIns="0" rtlCol="0" anchor="t"/>
          <a:lstStyle/>
          <a:p>
            <a:pPr marL="0" indent="0" algn="l">
              <a:lnSpc>
                <a:spcPts val="1950"/>
              </a:lnSpc>
              <a:buNone/>
            </a:pPr>
            <a:r>
              <a:rPr lang="en-US" sz="1550" b="1" dirty="0">
                <a:solidFill>
                  <a:srgbClr val="F4CAB8"/>
                </a:solidFill>
                <a:latin typeface="Brygada 1918 Bold" pitchFamily="34" charset="0"/>
                <a:ea typeface="Brygada 1918 Bold" pitchFamily="34" charset="-122"/>
                <a:cs typeface="Brygada 1918 Bold" pitchFamily="34" charset="-120"/>
              </a:rPr>
              <a:t>Parent-Communication App</a:t>
            </a:r>
            <a:endParaRPr lang="en-US" sz="1550" dirty="0"/>
          </a:p>
        </p:txBody>
      </p:sp>
      <p:sp>
        <p:nvSpPr>
          <p:cNvPr id="8" name="Text 4"/>
          <p:cNvSpPr/>
          <p:nvPr/>
        </p:nvSpPr>
        <p:spPr>
          <a:xfrm>
            <a:off x="1267063" y="2489002"/>
            <a:ext cx="7355205" cy="238482"/>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Provides daily updates on children’s activities, behaviour, and meals, enhancing transparency.</a:t>
            </a:r>
            <a:endParaRPr lang="en-US" sz="1150" dirty="0"/>
          </a:p>
        </p:txBody>
      </p:sp>
      <p:sp>
        <p:nvSpPr>
          <p:cNvPr id="9" name="Shape 5"/>
          <p:cNvSpPr/>
          <p:nvPr/>
        </p:nvSpPr>
        <p:spPr>
          <a:xfrm>
            <a:off x="521732" y="3045619"/>
            <a:ext cx="596265" cy="894517"/>
          </a:xfrm>
          <a:prstGeom prst="roundRect">
            <a:avLst>
              <a:gd name="adj" fmla="val 360057"/>
            </a:avLst>
          </a:prstGeom>
          <a:solidFill>
            <a:srgbClr val="4D1529"/>
          </a:solidFill>
          <a:ln/>
        </p:spPr>
      </p:sp>
      <p:pic>
        <p:nvPicPr>
          <p:cNvPr id="10"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08065" y="3381018"/>
            <a:ext cx="223599" cy="223599"/>
          </a:xfrm>
          <a:prstGeom prst="rect">
            <a:avLst/>
          </a:prstGeom>
        </p:spPr>
      </p:pic>
      <p:sp>
        <p:nvSpPr>
          <p:cNvPr id="11" name="Text 6"/>
          <p:cNvSpPr/>
          <p:nvPr/>
        </p:nvSpPr>
        <p:spPr>
          <a:xfrm>
            <a:off x="1267063" y="3194685"/>
            <a:ext cx="3291007" cy="248483"/>
          </a:xfrm>
          <a:prstGeom prst="rect">
            <a:avLst/>
          </a:prstGeom>
          <a:noFill/>
          <a:ln/>
        </p:spPr>
        <p:txBody>
          <a:bodyPr wrap="none" lIns="0" tIns="0" rIns="0" bIns="0" rtlCol="0" anchor="t"/>
          <a:lstStyle/>
          <a:p>
            <a:pPr marL="0" indent="0" algn="l">
              <a:lnSpc>
                <a:spcPts val="1950"/>
              </a:lnSpc>
              <a:buNone/>
            </a:pPr>
            <a:r>
              <a:rPr lang="en-US" sz="1550" b="1" dirty="0">
                <a:solidFill>
                  <a:srgbClr val="F4CAB8"/>
                </a:solidFill>
                <a:latin typeface="Brygada 1918 Bold" pitchFamily="34" charset="0"/>
                <a:ea typeface="Brygada 1918 Bold" pitchFamily="34" charset="-122"/>
                <a:cs typeface="Brygada 1918 Bold" pitchFamily="34" charset="-120"/>
              </a:rPr>
              <a:t>Monthly Parent–Teacher Meetings</a:t>
            </a:r>
            <a:endParaRPr lang="en-US" sz="1550" dirty="0"/>
          </a:p>
        </p:txBody>
      </p:sp>
      <p:sp>
        <p:nvSpPr>
          <p:cNvPr id="12" name="Text 7"/>
          <p:cNvSpPr/>
          <p:nvPr/>
        </p:nvSpPr>
        <p:spPr>
          <a:xfrm>
            <a:off x="1267063" y="3532584"/>
            <a:ext cx="7355205" cy="238482"/>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Facilitates personalised engagement and detailed discussions about each child's progress.</a:t>
            </a:r>
            <a:endParaRPr lang="en-US" sz="1150" dirty="0"/>
          </a:p>
        </p:txBody>
      </p:sp>
      <p:sp>
        <p:nvSpPr>
          <p:cNvPr id="13" name="Shape 8"/>
          <p:cNvSpPr/>
          <p:nvPr/>
        </p:nvSpPr>
        <p:spPr>
          <a:xfrm>
            <a:off x="521732" y="4089202"/>
            <a:ext cx="596265" cy="894517"/>
          </a:xfrm>
          <a:prstGeom prst="roundRect">
            <a:avLst>
              <a:gd name="adj" fmla="val 360057"/>
            </a:avLst>
          </a:prstGeom>
          <a:solidFill>
            <a:srgbClr val="4D1529"/>
          </a:solidFill>
          <a:ln/>
        </p:spPr>
      </p:sp>
      <p:pic>
        <p:nvPicPr>
          <p:cNvPr id="14"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08065" y="4424601"/>
            <a:ext cx="223599" cy="223599"/>
          </a:xfrm>
          <a:prstGeom prst="rect">
            <a:avLst/>
          </a:prstGeom>
        </p:spPr>
      </p:pic>
      <p:sp>
        <p:nvSpPr>
          <p:cNvPr id="15" name="Text 9"/>
          <p:cNvSpPr/>
          <p:nvPr/>
        </p:nvSpPr>
        <p:spPr>
          <a:xfrm>
            <a:off x="1267063" y="4238268"/>
            <a:ext cx="1987748" cy="248483"/>
          </a:xfrm>
          <a:prstGeom prst="rect">
            <a:avLst/>
          </a:prstGeom>
          <a:noFill/>
          <a:ln/>
        </p:spPr>
        <p:txBody>
          <a:bodyPr wrap="none" lIns="0" tIns="0" rIns="0" bIns="0" rtlCol="0" anchor="t"/>
          <a:lstStyle/>
          <a:p>
            <a:pPr marL="0" indent="0" algn="l">
              <a:lnSpc>
                <a:spcPts val="1950"/>
              </a:lnSpc>
              <a:buNone/>
            </a:pPr>
            <a:r>
              <a:rPr lang="en-US" sz="1550" b="1" dirty="0">
                <a:solidFill>
                  <a:srgbClr val="F4CAB8"/>
                </a:solidFill>
                <a:latin typeface="Brygada 1918 Bold" pitchFamily="34" charset="0"/>
                <a:ea typeface="Brygada 1918 Bold" pitchFamily="34" charset="-122"/>
                <a:cs typeface="Brygada 1918 Bold" pitchFamily="34" charset="-120"/>
              </a:rPr>
              <a:t>Feedback Surveys</a:t>
            </a:r>
            <a:endParaRPr lang="en-US" sz="1550" dirty="0"/>
          </a:p>
        </p:txBody>
      </p:sp>
      <p:sp>
        <p:nvSpPr>
          <p:cNvPr id="16" name="Text 10"/>
          <p:cNvSpPr/>
          <p:nvPr/>
        </p:nvSpPr>
        <p:spPr>
          <a:xfrm>
            <a:off x="1267063" y="4576167"/>
            <a:ext cx="7355205" cy="238482"/>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Ensures continuous improvement by actively incorporating parent input and suggestions.</a:t>
            </a:r>
            <a:endParaRPr lang="en-US" sz="1150" dirty="0"/>
          </a:p>
        </p:txBody>
      </p:sp>
      <p:sp>
        <p:nvSpPr>
          <p:cNvPr id="17" name="Shape 11"/>
          <p:cNvSpPr/>
          <p:nvPr/>
        </p:nvSpPr>
        <p:spPr>
          <a:xfrm>
            <a:off x="521732" y="5132784"/>
            <a:ext cx="596265" cy="894517"/>
          </a:xfrm>
          <a:prstGeom prst="roundRect">
            <a:avLst>
              <a:gd name="adj" fmla="val 360057"/>
            </a:avLst>
          </a:prstGeom>
          <a:solidFill>
            <a:srgbClr val="4D1529"/>
          </a:solidFill>
          <a:ln/>
        </p:spPr>
      </p:sp>
      <p:pic>
        <p:nvPicPr>
          <p:cNvPr id="18" name="Image 4"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08065" y="5468183"/>
            <a:ext cx="223599" cy="223599"/>
          </a:xfrm>
          <a:prstGeom prst="rect">
            <a:avLst/>
          </a:prstGeom>
        </p:spPr>
      </p:pic>
      <p:sp>
        <p:nvSpPr>
          <p:cNvPr id="19" name="Text 12"/>
          <p:cNvSpPr/>
          <p:nvPr/>
        </p:nvSpPr>
        <p:spPr>
          <a:xfrm>
            <a:off x="1267063" y="5281851"/>
            <a:ext cx="1987748" cy="248483"/>
          </a:xfrm>
          <a:prstGeom prst="rect">
            <a:avLst/>
          </a:prstGeom>
          <a:noFill/>
          <a:ln/>
        </p:spPr>
        <p:txBody>
          <a:bodyPr wrap="none" lIns="0" tIns="0" rIns="0" bIns="0" rtlCol="0" anchor="t"/>
          <a:lstStyle/>
          <a:p>
            <a:pPr marL="0" indent="0" algn="l">
              <a:lnSpc>
                <a:spcPts val="1950"/>
              </a:lnSpc>
              <a:buNone/>
            </a:pPr>
            <a:r>
              <a:rPr lang="en-US" sz="1550" b="1" dirty="0">
                <a:solidFill>
                  <a:srgbClr val="F4CAB8"/>
                </a:solidFill>
                <a:latin typeface="Brygada 1918 Bold" pitchFamily="34" charset="0"/>
                <a:ea typeface="Brygada 1918 Bold" pitchFamily="34" charset="-122"/>
                <a:cs typeface="Brygada 1918 Bold" pitchFamily="34" charset="-120"/>
              </a:rPr>
              <a:t>Loyalty Discounts</a:t>
            </a:r>
            <a:endParaRPr lang="en-US" sz="1550" dirty="0"/>
          </a:p>
        </p:txBody>
      </p:sp>
      <p:sp>
        <p:nvSpPr>
          <p:cNvPr id="20" name="Text 13"/>
          <p:cNvSpPr/>
          <p:nvPr/>
        </p:nvSpPr>
        <p:spPr>
          <a:xfrm>
            <a:off x="1267063" y="5619750"/>
            <a:ext cx="7355205" cy="238482"/>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Offers incentives for long-term enrolment, building stronger, lasting family relationships.</a:t>
            </a:r>
            <a:endParaRPr lang="en-US" sz="1150" dirty="0"/>
          </a:p>
        </p:txBody>
      </p:sp>
      <p:sp>
        <p:nvSpPr>
          <p:cNvPr id="21" name="Text 14"/>
          <p:cNvSpPr/>
          <p:nvPr/>
        </p:nvSpPr>
        <p:spPr>
          <a:xfrm>
            <a:off x="521732" y="6250900"/>
            <a:ext cx="2385417" cy="298252"/>
          </a:xfrm>
          <a:prstGeom prst="rect">
            <a:avLst/>
          </a:prstGeom>
          <a:noFill/>
          <a:ln/>
        </p:spPr>
        <p:txBody>
          <a:bodyPr wrap="none" lIns="0" tIns="0" rIns="0" bIns="0" rtlCol="0" anchor="t"/>
          <a:lstStyle/>
          <a:p>
            <a:pPr marL="0" indent="0" algn="l">
              <a:lnSpc>
                <a:spcPts val="2300"/>
              </a:lnSpc>
              <a:buNone/>
            </a:pPr>
            <a:r>
              <a:rPr lang="en-US" sz="1850" b="1" dirty="0">
                <a:solidFill>
                  <a:srgbClr val="FFB393"/>
                </a:solidFill>
                <a:latin typeface="Brygada 1918 Bold" pitchFamily="34" charset="0"/>
                <a:ea typeface="Brygada 1918 Bold" pitchFamily="34" charset="-122"/>
                <a:cs typeface="Brygada 1918 Bold" pitchFamily="34" charset="-120"/>
              </a:rPr>
              <a:t>Benefits</a:t>
            </a:r>
            <a:endParaRPr lang="en-US" sz="1850" dirty="0"/>
          </a:p>
        </p:txBody>
      </p:sp>
      <p:sp>
        <p:nvSpPr>
          <p:cNvPr id="22" name="Text 15"/>
          <p:cNvSpPr/>
          <p:nvPr/>
        </p:nvSpPr>
        <p:spPr>
          <a:xfrm>
            <a:off x="521732" y="6772751"/>
            <a:ext cx="8100536" cy="238482"/>
          </a:xfrm>
          <a:prstGeom prst="rect">
            <a:avLst/>
          </a:prstGeom>
          <a:noFill/>
          <a:ln/>
        </p:spPr>
        <p:txBody>
          <a:bodyPr wrap="none" lIns="0" tIns="0" rIns="0" bIns="0" rtlCol="0" anchor="t"/>
          <a:lstStyle/>
          <a:p>
            <a:pPr marL="342900" indent="-342900" algn="l">
              <a:lnSpc>
                <a:spcPts val="1850"/>
              </a:lnSpc>
              <a:buSzPct val="100000"/>
              <a:buChar char="•"/>
            </a:pPr>
            <a:r>
              <a:rPr lang="en-US" sz="1150" dirty="0">
                <a:solidFill>
                  <a:srgbClr val="F4CAB8"/>
                </a:solidFill>
                <a:latin typeface="Montserrat Medium" pitchFamily="34" charset="0"/>
                <a:ea typeface="Montserrat Medium" pitchFamily="34" charset="-122"/>
                <a:cs typeface="Montserrat Medium" pitchFamily="34" charset="-120"/>
              </a:rPr>
              <a:t>Strengthens transparency and builds strong parental trust (Johnson et al., 2020).</a:t>
            </a:r>
            <a:endParaRPr lang="en-US" sz="1150" dirty="0"/>
          </a:p>
        </p:txBody>
      </p:sp>
      <p:sp>
        <p:nvSpPr>
          <p:cNvPr id="23" name="Text 16"/>
          <p:cNvSpPr/>
          <p:nvPr/>
        </p:nvSpPr>
        <p:spPr>
          <a:xfrm>
            <a:off x="521732" y="7063383"/>
            <a:ext cx="8100536" cy="238482"/>
          </a:xfrm>
          <a:prstGeom prst="rect">
            <a:avLst/>
          </a:prstGeom>
          <a:noFill/>
          <a:ln/>
        </p:spPr>
        <p:txBody>
          <a:bodyPr wrap="none" lIns="0" tIns="0" rIns="0" bIns="0" rtlCol="0" anchor="t"/>
          <a:lstStyle/>
          <a:p>
            <a:pPr marL="342900" indent="-342900" algn="l">
              <a:lnSpc>
                <a:spcPts val="1850"/>
              </a:lnSpc>
              <a:buSzPct val="100000"/>
              <a:buChar char="•"/>
            </a:pPr>
            <a:r>
              <a:rPr lang="en-US" sz="1150" dirty="0">
                <a:solidFill>
                  <a:srgbClr val="F4CAB8"/>
                </a:solidFill>
                <a:latin typeface="Montserrat Medium" pitchFamily="34" charset="0"/>
                <a:ea typeface="Montserrat Medium" pitchFamily="34" charset="-122"/>
                <a:cs typeface="Montserrat Medium" pitchFamily="34" charset="-120"/>
              </a:rPr>
              <a:t>Enhances overall satisfaction and significantly reduces churn rates.</a:t>
            </a:r>
            <a:endParaRPr lang="en-US" sz="1150" dirty="0"/>
          </a:p>
        </p:txBody>
      </p:sp>
      <p:sp>
        <p:nvSpPr>
          <p:cNvPr id="24" name="Text 17"/>
          <p:cNvSpPr/>
          <p:nvPr/>
        </p:nvSpPr>
        <p:spPr>
          <a:xfrm>
            <a:off x="521732" y="7354014"/>
            <a:ext cx="8100536" cy="238482"/>
          </a:xfrm>
          <a:prstGeom prst="rect">
            <a:avLst/>
          </a:prstGeom>
          <a:noFill/>
          <a:ln/>
        </p:spPr>
        <p:txBody>
          <a:bodyPr wrap="none" lIns="0" tIns="0" rIns="0" bIns="0" rtlCol="0" anchor="t"/>
          <a:lstStyle/>
          <a:p>
            <a:pPr marL="342900" indent="-342900" algn="l">
              <a:lnSpc>
                <a:spcPts val="1850"/>
              </a:lnSpc>
              <a:buSzPct val="100000"/>
              <a:buChar char="•"/>
            </a:pPr>
            <a:r>
              <a:rPr lang="en-US" sz="1150" dirty="0">
                <a:solidFill>
                  <a:srgbClr val="F4CAB8"/>
                </a:solidFill>
                <a:latin typeface="Montserrat Medium" pitchFamily="34" charset="0"/>
                <a:ea typeface="Montserrat Medium" pitchFamily="34" charset="-122"/>
                <a:cs typeface="Montserrat Medium" pitchFamily="34" charset="-120"/>
              </a:rPr>
              <a:t>Supports the development of long-term relationships, essential for a service-based childcare business.</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19470" y="410408"/>
            <a:ext cx="5873948" cy="494824"/>
          </a:xfrm>
          <a:prstGeom prst="rect">
            <a:avLst/>
          </a:prstGeom>
          <a:noFill/>
          <a:ln/>
        </p:spPr>
        <p:txBody>
          <a:bodyPr wrap="none" lIns="0" tIns="0" rIns="0" bIns="0" rtlCol="0" anchor="t"/>
          <a:lstStyle/>
          <a:p>
            <a:pPr marL="0" indent="0" algn="l">
              <a:lnSpc>
                <a:spcPts val="3850"/>
              </a:lnSpc>
              <a:buNone/>
            </a:pPr>
            <a:r>
              <a:rPr lang="en-US" sz="3100" b="1" dirty="0">
                <a:solidFill>
                  <a:srgbClr val="FFB393"/>
                </a:solidFill>
                <a:latin typeface="Brygada 1918 Bold" pitchFamily="34" charset="0"/>
                <a:ea typeface="Brygada 1918 Bold" pitchFamily="34" charset="-122"/>
                <a:cs typeface="Brygada 1918 Bold" pitchFamily="34" charset="-120"/>
              </a:rPr>
              <a:t>Funding Required &amp; Allocation</a:t>
            </a:r>
            <a:endParaRPr lang="en-US" sz="3100" dirty="0"/>
          </a:p>
        </p:txBody>
      </p:sp>
      <p:sp>
        <p:nvSpPr>
          <p:cNvPr id="3" name="Text 1"/>
          <p:cNvSpPr/>
          <p:nvPr/>
        </p:nvSpPr>
        <p:spPr>
          <a:xfrm>
            <a:off x="519470" y="964525"/>
            <a:ext cx="3588901" cy="395883"/>
          </a:xfrm>
          <a:prstGeom prst="rect">
            <a:avLst/>
          </a:prstGeom>
          <a:noFill/>
          <a:ln/>
        </p:spPr>
        <p:txBody>
          <a:bodyPr wrap="none" lIns="0" tIns="0" rIns="0" bIns="0" rtlCol="0" anchor="t"/>
          <a:lstStyle/>
          <a:p>
            <a:pPr marL="0" indent="0" algn="l">
              <a:lnSpc>
                <a:spcPts val="3100"/>
              </a:lnSpc>
              <a:buNone/>
            </a:pPr>
            <a:r>
              <a:rPr lang="en-US" sz="2450" b="1" dirty="0">
                <a:solidFill>
                  <a:srgbClr val="FFB393"/>
                </a:solidFill>
                <a:latin typeface="Brygada 1918 Bold" pitchFamily="34" charset="0"/>
                <a:ea typeface="Brygada 1918 Bold" pitchFamily="34" charset="-122"/>
                <a:cs typeface="Brygada 1918 Bold" pitchFamily="34" charset="-120"/>
              </a:rPr>
              <a:t>Total Funding Required</a:t>
            </a:r>
            <a:endParaRPr lang="en-US" sz="2450" dirty="0"/>
          </a:p>
        </p:txBody>
      </p:sp>
      <p:sp>
        <p:nvSpPr>
          <p:cNvPr id="4" name="Text 2"/>
          <p:cNvSpPr/>
          <p:nvPr/>
        </p:nvSpPr>
        <p:spPr>
          <a:xfrm>
            <a:off x="519470" y="1583055"/>
            <a:ext cx="13591461"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BrightSteps Childcare Centre requires an initial investment of </a:t>
            </a:r>
            <a:r>
              <a:rPr lang="en-US" sz="1150" dirty="0">
                <a:solidFill>
                  <a:schemeClr val="tx2">
                    <a:lumMod val="20000"/>
                    <a:lumOff val="80000"/>
                  </a:schemeClr>
                </a:solidFill>
                <a:latin typeface="Montserrat Medium" pitchFamily="34" charset="0"/>
                <a:ea typeface="Montserrat Medium" pitchFamily="34" charset="-122"/>
                <a:cs typeface="Montserrat Medium" pitchFamily="34" charset="-120"/>
              </a:rPr>
              <a:t>£80,000 </a:t>
            </a:r>
            <a:r>
              <a:rPr lang="en-US" sz="1150" dirty="0">
                <a:solidFill>
                  <a:srgbClr val="F4CAB8"/>
                </a:solidFill>
                <a:latin typeface="Montserrat Medium" pitchFamily="34" charset="0"/>
                <a:ea typeface="Montserrat Medium" pitchFamily="34" charset="-122"/>
                <a:cs typeface="Montserrat Medium" pitchFamily="34" charset="-120"/>
              </a:rPr>
              <a:t>to cover critical start-up expenses.</a:t>
            </a:r>
            <a:endParaRPr lang="en-US" sz="1150" dirty="0"/>
          </a:p>
        </p:txBody>
      </p:sp>
      <p:sp>
        <p:nvSpPr>
          <p:cNvPr id="5" name="Text 3"/>
          <p:cNvSpPr/>
          <p:nvPr/>
        </p:nvSpPr>
        <p:spPr>
          <a:xfrm>
            <a:off x="519470" y="1987510"/>
            <a:ext cx="13591461" cy="237530"/>
          </a:xfrm>
          <a:prstGeom prst="rect">
            <a:avLst/>
          </a:prstGeom>
          <a:noFill/>
          <a:ln/>
        </p:spPr>
        <p:txBody>
          <a:bodyPr wrap="none" lIns="0" tIns="0" rIns="0" bIns="0" rtlCol="0" anchor="t"/>
          <a:lstStyle/>
          <a:p>
            <a:pPr marL="342900" indent="-342900" algn="l">
              <a:lnSpc>
                <a:spcPts val="1850"/>
              </a:lnSpc>
              <a:buSzPct val="100000"/>
              <a:buChar char="•"/>
            </a:pPr>
            <a:r>
              <a:rPr lang="en-US" sz="1150" dirty="0">
                <a:solidFill>
                  <a:srgbClr val="F4CAB8"/>
                </a:solidFill>
                <a:latin typeface="Montserrat Medium" pitchFamily="34" charset="0"/>
                <a:ea typeface="Montserrat Medium" pitchFamily="34" charset="-122"/>
                <a:cs typeface="Montserrat Medium" pitchFamily="34" charset="-120"/>
              </a:rPr>
              <a:t>This investment will fund facility setup, staff recruitment and training, regulatory compliance, and the procurement of essential learning and safety equipment.</a:t>
            </a:r>
            <a:endParaRPr lang="en-US" sz="1150" dirty="0"/>
          </a:p>
        </p:txBody>
      </p:sp>
      <p:sp>
        <p:nvSpPr>
          <p:cNvPr id="6" name="Text 4"/>
          <p:cNvSpPr/>
          <p:nvPr/>
        </p:nvSpPr>
        <p:spPr>
          <a:xfrm>
            <a:off x="519470" y="2276951"/>
            <a:ext cx="13591461" cy="237530"/>
          </a:xfrm>
          <a:prstGeom prst="rect">
            <a:avLst/>
          </a:prstGeom>
          <a:noFill/>
          <a:ln/>
        </p:spPr>
        <p:txBody>
          <a:bodyPr wrap="none" lIns="0" tIns="0" rIns="0" bIns="0" rtlCol="0" anchor="t"/>
          <a:lstStyle/>
          <a:p>
            <a:pPr marL="342900" indent="-342900" algn="l">
              <a:lnSpc>
                <a:spcPts val="1850"/>
              </a:lnSpc>
              <a:buSzPct val="100000"/>
              <a:buChar char="•"/>
            </a:pPr>
            <a:r>
              <a:rPr lang="en-US" sz="1150" dirty="0">
                <a:solidFill>
                  <a:srgbClr val="F4CAB8"/>
                </a:solidFill>
                <a:latin typeface="Montserrat Medium" pitchFamily="34" charset="0"/>
                <a:ea typeface="Montserrat Medium" pitchFamily="34" charset="-122"/>
                <a:cs typeface="Montserrat Medium" pitchFamily="34" charset="-120"/>
              </a:rPr>
              <a:t>Funding sources include personal savings, family contributions, and a secured bank start-up loan, ensuring a robust financial foundation (Burns, 2022; NDNA, 2021).</a:t>
            </a:r>
            <a:endParaRPr lang="en-US" sz="1150" dirty="0"/>
          </a:p>
        </p:txBody>
      </p:sp>
      <p:sp>
        <p:nvSpPr>
          <p:cNvPr id="7" name="Text 5"/>
          <p:cNvSpPr/>
          <p:nvPr/>
        </p:nvSpPr>
        <p:spPr>
          <a:xfrm>
            <a:off x="519470" y="2737128"/>
            <a:ext cx="3870365" cy="395883"/>
          </a:xfrm>
          <a:prstGeom prst="rect">
            <a:avLst/>
          </a:prstGeom>
          <a:noFill/>
          <a:ln/>
        </p:spPr>
        <p:txBody>
          <a:bodyPr wrap="none" lIns="0" tIns="0" rIns="0" bIns="0" rtlCol="0" anchor="t"/>
          <a:lstStyle/>
          <a:p>
            <a:pPr marL="0" indent="0" algn="l">
              <a:lnSpc>
                <a:spcPts val="3100"/>
              </a:lnSpc>
              <a:buNone/>
            </a:pPr>
            <a:r>
              <a:rPr lang="en-US" sz="2450" b="1" dirty="0">
                <a:solidFill>
                  <a:srgbClr val="FFB393"/>
                </a:solidFill>
                <a:latin typeface="Brygada 1918 Bold" pitchFamily="34" charset="0"/>
                <a:ea typeface="Brygada 1918 Bold" pitchFamily="34" charset="-122"/>
                <a:cs typeface="Brygada 1918 Bold" pitchFamily="34" charset="-120"/>
              </a:rPr>
              <a:t>Allocation &amp; Justification</a:t>
            </a:r>
            <a:endParaRPr lang="en-US" sz="2450" dirty="0"/>
          </a:p>
        </p:txBody>
      </p:sp>
      <p:sp>
        <p:nvSpPr>
          <p:cNvPr id="8" name="Shape 6"/>
          <p:cNvSpPr/>
          <p:nvPr/>
        </p:nvSpPr>
        <p:spPr>
          <a:xfrm>
            <a:off x="519470" y="3355658"/>
            <a:ext cx="13591461" cy="3075623"/>
          </a:xfrm>
          <a:prstGeom prst="roundRect">
            <a:avLst>
              <a:gd name="adj" fmla="val 724"/>
            </a:avLst>
          </a:prstGeom>
          <a:noFill/>
          <a:ln w="7620">
            <a:solidFill>
              <a:srgbClr val="FFFFFF">
                <a:alpha val="24000"/>
              </a:srgbClr>
            </a:solidFill>
            <a:prstDash val="solid"/>
          </a:ln>
        </p:spPr>
      </p:sp>
      <p:sp>
        <p:nvSpPr>
          <p:cNvPr id="9" name="Shape 7"/>
          <p:cNvSpPr/>
          <p:nvPr/>
        </p:nvSpPr>
        <p:spPr>
          <a:xfrm>
            <a:off x="527090" y="3363278"/>
            <a:ext cx="13576221" cy="430887"/>
          </a:xfrm>
          <a:prstGeom prst="rect">
            <a:avLst/>
          </a:prstGeom>
          <a:solidFill>
            <a:srgbClr val="FFFFFF">
              <a:alpha val="4000"/>
            </a:srgbClr>
          </a:solidFill>
          <a:ln/>
        </p:spPr>
      </p:sp>
      <p:sp>
        <p:nvSpPr>
          <p:cNvPr id="10" name="Text 8"/>
          <p:cNvSpPr/>
          <p:nvPr/>
        </p:nvSpPr>
        <p:spPr>
          <a:xfrm>
            <a:off x="675561" y="3459956"/>
            <a:ext cx="4451152"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Facility setup</a:t>
            </a:r>
            <a:endParaRPr lang="en-US" sz="1150" dirty="0"/>
          </a:p>
        </p:txBody>
      </p:sp>
      <p:sp>
        <p:nvSpPr>
          <p:cNvPr id="11" name="Text 9"/>
          <p:cNvSpPr/>
          <p:nvPr/>
        </p:nvSpPr>
        <p:spPr>
          <a:xfrm>
            <a:off x="5431036" y="3459956"/>
            <a:ext cx="8523923"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Rent, necessary renovations to create a child-safe and stimulating environment, and interior fit-out.</a:t>
            </a:r>
            <a:endParaRPr lang="en-US" sz="1150" dirty="0"/>
          </a:p>
        </p:txBody>
      </p:sp>
      <p:sp>
        <p:nvSpPr>
          <p:cNvPr id="12" name="Shape 10"/>
          <p:cNvSpPr/>
          <p:nvPr/>
        </p:nvSpPr>
        <p:spPr>
          <a:xfrm>
            <a:off x="527090" y="3794165"/>
            <a:ext cx="13576221" cy="668417"/>
          </a:xfrm>
          <a:prstGeom prst="rect">
            <a:avLst/>
          </a:prstGeom>
          <a:solidFill>
            <a:srgbClr val="000000">
              <a:alpha val="4000"/>
            </a:srgbClr>
          </a:solidFill>
          <a:ln/>
        </p:spPr>
      </p:sp>
      <p:sp>
        <p:nvSpPr>
          <p:cNvPr id="13" name="Text 11"/>
          <p:cNvSpPr/>
          <p:nvPr/>
        </p:nvSpPr>
        <p:spPr>
          <a:xfrm>
            <a:off x="675561" y="3890843"/>
            <a:ext cx="4451152"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Staffing</a:t>
            </a:r>
            <a:endParaRPr lang="en-US" sz="1150" dirty="0"/>
          </a:p>
        </p:txBody>
      </p:sp>
      <p:sp>
        <p:nvSpPr>
          <p:cNvPr id="14" name="Text 12"/>
          <p:cNvSpPr/>
          <p:nvPr/>
        </p:nvSpPr>
        <p:spPr>
          <a:xfrm>
            <a:off x="5431036" y="3890843"/>
            <a:ext cx="8523923" cy="475059"/>
          </a:xfrm>
          <a:prstGeom prst="rect">
            <a:avLst/>
          </a:prstGeom>
          <a:noFill/>
          <a:ln/>
        </p:spPr>
        <p:txBody>
          <a:bodyPr wrap="squar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Recruitment costs, comprehensive training programmes, and initial onboarding expenses for qualified childcare professionals.</a:t>
            </a:r>
            <a:endParaRPr lang="en-US" sz="1150" dirty="0"/>
          </a:p>
        </p:txBody>
      </p:sp>
      <p:sp>
        <p:nvSpPr>
          <p:cNvPr id="15" name="Shape 13"/>
          <p:cNvSpPr/>
          <p:nvPr/>
        </p:nvSpPr>
        <p:spPr>
          <a:xfrm>
            <a:off x="527090" y="4462582"/>
            <a:ext cx="13576221" cy="430887"/>
          </a:xfrm>
          <a:prstGeom prst="rect">
            <a:avLst/>
          </a:prstGeom>
          <a:solidFill>
            <a:srgbClr val="FFFFFF">
              <a:alpha val="4000"/>
            </a:srgbClr>
          </a:solidFill>
          <a:ln/>
        </p:spPr>
      </p:sp>
      <p:sp>
        <p:nvSpPr>
          <p:cNvPr id="16" name="Text 14"/>
          <p:cNvSpPr/>
          <p:nvPr/>
        </p:nvSpPr>
        <p:spPr>
          <a:xfrm>
            <a:off x="675561" y="4559260"/>
            <a:ext cx="4451152"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Learning &amp; Safety Equipment</a:t>
            </a:r>
            <a:endParaRPr lang="en-US" sz="1150" dirty="0"/>
          </a:p>
        </p:txBody>
      </p:sp>
      <p:sp>
        <p:nvSpPr>
          <p:cNvPr id="17" name="Text 15"/>
          <p:cNvSpPr/>
          <p:nvPr/>
        </p:nvSpPr>
        <p:spPr>
          <a:xfrm>
            <a:off x="5431036" y="4559260"/>
            <a:ext cx="8523923"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Purchase of age-appropriate educational toys, books, CCTV installation, safety gates, and child-friendly furniture.</a:t>
            </a:r>
            <a:endParaRPr lang="en-US" sz="1150" dirty="0"/>
          </a:p>
        </p:txBody>
      </p:sp>
      <p:sp>
        <p:nvSpPr>
          <p:cNvPr id="18" name="Shape 16"/>
          <p:cNvSpPr/>
          <p:nvPr/>
        </p:nvSpPr>
        <p:spPr>
          <a:xfrm>
            <a:off x="527090" y="4893469"/>
            <a:ext cx="13576221" cy="430887"/>
          </a:xfrm>
          <a:prstGeom prst="rect">
            <a:avLst/>
          </a:prstGeom>
          <a:solidFill>
            <a:srgbClr val="000000">
              <a:alpha val="4000"/>
            </a:srgbClr>
          </a:solidFill>
          <a:ln/>
        </p:spPr>
      </p:sp>
      <p:sp>
        <p:nvSpPr>
          <p:cNvPr id="19" name="Text 17"/>
          <p:cNvSpPr/>
          <p:nvPr/>
        </p:nvSpPr>
        <p:spPr>
          <a:xfrm>
            <a:off x="675561" y="4990148"/>
            <a:ext cx="4451152"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Legal &amp; Licensing</a:t>
            </a:r>
            <a:endParaRPr lang="en-US" sz="1150" dirty="0"/>
          </a:p>
        </p:txBody>
      </p:sp>
      <p:sp>
        <p:nvSpPr>
          <p:cNvPr id="20" name="Text 18"/>
          <p:cNvSpPr/>
          <p:nvPr/>
        </p:nvSpPr>
        <p:spPr>
          <a:xfrm>
            <a:off x="5431036" y="4990148"/>
            <a:ext cx="8523923"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Fees for regulatory compliance, health and safety certifications, and essential business permits.</a:t>
            </a:r>
            <a:endParaRPr lang="en-US" sz="1150" dirty="0"/>
          </a:p>
        </p:txBody>
      </p:sp>
      <p:sp>
        <p:nvSpPr>
          <p:cNvPr id="21" name="Shape 19"/>
          <p:cNvSpPr/>
          <p:nvPr/>
        </p:nvSpPr>
        <p:spPr>
          <a:xfrm>
            <a:off x="527090" y="5324356"/>
            <a:ext cx="13576221" cy="668417"/>
          </a:xfrm>
          <a:prstGeom prst="rect">
            <a:avLst/>
          </a:prstGeom>
          <a:solidFill>
            <a:srgbClr val="FFFFFF">
              <a:alpha val="4000"/>
            </a:srgbClr>
          </a:solidFill>
          <a:ln/>
        </p:spPr>
      </p:sp>
      <p:sp>
        <p:nvSpPr>
          <p:cNvPr id="22" name="Text 20"/>
          <p:cNvSpPr/>
          <p:nvPr/>
        </p:nvSpPr>
        <p:spPr>
          <a:xfrm>
            <a:off x="675561" y="5421035"/>
            <a:ext cx="4451152"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Marketing</a:t>
            </a:r>
            <a:endParaRPr lang="en-US" sz="1150" dirty="0"/>
          </a:p>
        </p:txBody>
      </p:sp>
      <p:sp>
        <p:nvSpPr>
          <p:cNvPr id="23" name="Text 21"/>
          <p:cNvSpPr/>
          <p:nvPr/>
        </p:nvSpPr>
        <p:spPr>
          <a:xfrm>
            <a:off x="5431036" y="5421035"/>
            <a:ext cx="8523923" cy="475059"/>
          </a:xfrm>
          <a:prstGeom prst="rect">
            <a:avLst/>
          </a:prstGeom>
          <a:noFill/>
          <a:ln/>
        </p:spPr>
        <p:txBody>
          <a:bodyPr wrap="squar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Development of initial brand awareness campaigns, website creation, and promotional materials to attract early enrolments.</a:t>
            </a:r>
            <a:endParaRPr lang="en-US" sz="1150" dirty="0"/>
          </a:p>
        </p:txBody>
      </p:sp>
      <p:sp>
        <p:nvSpPr>
          <p:cNvPr id="24" name="Shape 22"/>
          <p:cNvSpPr/>
          <p:nvPr/>
        </p:nvSpPr>
        <p:spPr>
          <a:xfrm>
            <a:off x="527090" y="5992773"/>
            <a:ext cx="13576221" cy="430887"/>
          </a:xfrm>
          <a:prstGeom prst="rect">
            <a:avLst/>
          </a:prstGeom>
          <a:solidFill>
            <a:srgbClr val="000000">
              <a:alpha val="4000"/>
            </a:srgbClr>
          </a:solidFill>
          <a:ln/>
        </p:spPr>
      </p:sp>
      <p:sp>
        <p:nvSpPr>
          <p:cNvPr id="25" name="Text 23"/>
          <p:cNvSpPr/>
          <p:nvPr/>
        </p:nvSpPr>
        <p:spPr>
          <a:xfrm>
            <a:off x="675561" y="6089452"/>
            <a:ext cx="4451152"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Contingency</a:t>
            </a:r>
            <a:endParaRPr lang="en-US" sz="1150" dirty="0"/>
          </a:p>
        </p:txBody>
      </p:sp>
      <p:sp>
        <p:nvSpPr>
          <p:cNvPr id="26" name="Text 24"/>
          <p:cNvSpPr/>
          <p:nvPr/>
        </p:nvSpPr>
        <p:spPr>
          <a:xfrm>
            <a:off x="5431036" y="6089452"/>
            <a:ext cx="8523923"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A buffer fund to address unexpected expenses, ensuring operational stability during the initial launch phase.</a:t>
            </a:r>
            <a:endParaRPr lang="en-US" sz="1150" dirty="0"/>
          </a:p>
        </p:txBody>
      </p:sp>
      <p:sp>
        <p:nvSpPr>
          <p:cNvPr id="27" name="Text 25"/>
          <p:cNvSpPr/>
          <p:nvPr/>
        </p:nvSpPr>
        <p:spPr>
          <a:xfrm>
            <a:off x="519470" y="6598206"/>
            <a:ext cx="13591461" cy="237530"/>
          </a:xfrm>
          <a:prstGeom prst="rect">
            <a:avLst/>
          </a:prstGeom>
          <a:noFill/>
          <a:ln/>
        </p:spPr>
        <p:txBody>
          <a:bodyPr wrap="none" lIns="0" tIns="0" rIns="0" bIns="0" rtlCol="0" anchor="t"/>
          <a:lstStyle/>
          <a:p>
            <a:pPr marL="0" indent="0" algn="l">
              <a:lnSpc>
                <a:spcPts val="1850"/>
              </a:lnSpc>
              <a:buNone/>
            </a:pPr>
            <a:r>
              <a:rPr lang="en-US" sz="1150" dirty="0">
                <a:solidFill>
                  <a:srgbClr val="F4CAB8"/>
                </a:solidFill>
                <a:latin typeface="Montserrat Medium" pitchFamily="34" charset="0"/>
                <a:ea typeface="Montserrat Medium" pitchFamily="34" charset="-122"/>
                <a:cs typeface="Montserrat Medium" pitchFamily="34" charset="-120"/>
              </a:rPr>
              <a:t>This detailed allocation ensures every aspect of BrightSteps is established to the highest standards, fostering trust and delivering exceptional service from day one.</a:t>
            </a:r>
            <a:endParaRPr lang="en-US" sz="1150" dirty="0"/>
          </a:p>
        </p:txBody>
      </p:sp>
      <p:sp>
        <p:nvSpPr>
          <p:cNvPr id="28" name="Text 26"/>
          <p:cNvSpPr/>
          <p:nvPr/>
        </p:nvSpPr>
        <p:spPr>
          <a:xfrm>
            <a:off x="519470" y="7002661"/>
            <a:ext cx="13591461" cy="237530"/>
          </a:xfrm>
          <a:prstGeom prst="rect">
            <a:avLst/>
          </a:prstGeom>
          <a:noFill/>
          <a:ln/>
        </p:spPr>
        <p:txBody>
          <a:bodyPr wrap="none" lIns="0" tIns="0" rIns="0" bIns="0" rtlCol="0" anchor="t"/>
          <a:lstStyle/>
          <a:p>
            <a:pPr marL="342900" indent="-342900" algn="l">
              <a:lnSpc>
                <a:spcPts val="1850"/>
              </a:lnSpc>
              <a:buSzPct val="100000"/>
              <a:buChar char="•"/>
            </a:pPr>
            <a:r>
              <a:rPr lang="en-US" sz="1150" dirty="0">
                <a:solidFill>
                  <a:srgbClr val="F4CAB8"/>
                </a:solidFill>
                <a:latin typeface="Montserrat Medium" pitchFamily="34" charset="0"/>
                <a:ea typeface="Montserrat Medium" pitchFamily="34" charset="-122"/>
                <a:cs typeface="Montserrat Medium" pitchFamily="34" charset="-120"/>
              </a:rPr>
              <a:t>High start-up costs are primarily driven by stringent safety and regulatory requirements set by the Department for Education (DfE, 2023).</a:t>
            </a:r>
            <a:endParaRPr lang="en-US" sz="1150" dirty="0"/>
          </a:p>
        </p:txBody>
      </p:sp>
      <p:sp>
        <p:nvSpPr>
          <p:cNvPr id="29" name="Text 27"/>
          <p:cNvSpPr/>
          <p:nvPr/>
        </p:nvSpPr>
        <p:spPr>
          <a:xfrm>
            <a:off x="519470" y="7292102"/>
            <a:ext cx="13591461" cy="237530"/>
          </a:xfrm>
          <a:prstGeom prst="rect">
            <a:avLst/>
          </a:prstGeom>
          <a:noFill/>
          <a:ln/>
        </p:spPr>
        <p:txBody>
          <a:bodyPr wrap="none" lIns="0" tIns="0" rIns="0" bIns="0" rtlCol="0" anchor="t"/>
          <a:lstStyle/>
          <a:p>
            <a:pPr marL="342900" indent="-342900" algn="l">
              <a:lnSpc>
                <a:spcPts val="1850"/>
              </a:lnSpc>
              <a:buSzPct val="100000"/>
              <a:buChar char="•"/>
            </a:pPr>
            <a:r>
              <a:rPr lang="en-US" sz="1150" dirty="0">
                <a:solidFill>
                  <a:srgbClr val="F4CAB8"/>
                </a:solidFill>
                <a:latin typeface="Montserrat Medium" pitchFamily="34" charset="0"/>
                <a:ea typeface="Montserrat Medium" pitchFamily="34" charset="-122"/>
                <a:cs typeface="Montserrat Medium" pitchFamily="34" charset="-120"/>
              </a:rPr>
              <a:t>Investing in skilled staff is paramount for fostering optimal child development and ensuring high parent satisfaction (Siraj, 2021).</a:t>
            </a:r>
            <a:endParaRPr lang="en-US" sz="1150" dirty="0"/>
          </a:p>
        </p:txBody>
      </p:sp>
      <p:sp>
        <p:nvSpPr>
          <p:cNvPr id="30" name="Text 28"/>
          <p:cNvSpPr/>
          <p:nvPr/>
        </p:nvSpPr>
        <p:spPr>
          <a:xfrm>
            <a:off x="519470" y="7581543"/>
            <a:ext cx="13591461" cy="237530"/>
          </a:xfrm>
          <a:prstGeom prst="rect">
            <a:avLst/>
          </a:prstGeom>
          <a:noFill/>
          <a:ln/>
        </p:spPr>
        <p:txBody>
          <a:bodyPr wrap="none" lIns="0" tIns="0" rIns="0" bIns="0" rtlCol="0" anchor="t"/>
          <a:lstStyle/>
          <a:p>
            <a:pPr marL="342900" indent="-342900" algn="l">
              <a:lnSpc>
                <a:spcPts val="1850"/>
              </a:lnSpc>
              <a:buSzPct val="100000"/>
              <a:buChar char="•"/>
            </a:pPr>
            <a:r>
              <a:rPr lang="en-US" sz="1150" dirty="0">
                <a:solidFill>
                  <a:srgbClr val="F4CAB8"/>
                </a:solidFill>
                <a:latin typeface="Montserrat Medium" pitchFamily="34" charset="0"/>
                <a:ea typeface="Montserrat Medium" pitchFamily="34" charset="-122"/>
                <a:cs typeface="Montserrat Medium" pitchFamily="34" charset="-120"/>
              </a:rPr>
              <a:t>The initial investment is crucial for operational readiness and guarantees the delivery of a consistently high-quality childcare service.</a:t>
            </a:r>
            <a:endParaRPr lang="en-US" sz="1150" dirty="0"/>
          </a:p>
        </p:txBody>
      </p:sp>
      <p:pic>
        <p:nvPicPr>
          <p:cNvPr id="31" name="Picture 30">
            <a:extLst>
              <a:ext uri="{FF2B5EF4-FFF2-40B4-BE49-F238E27FC236}">
                <a16:creationId xmlns:a16="http://schemas.microsoft.com/office/drawing/2014/main" id="{574890B4-7D80-C4D1-0CA3-832AEE5D2059}"/>
              </a:ext>
            </a:extLst>
          </p:cNvPr>
          <p:cNvPicPr>
            <a:picLocks noChangeAspect="1"/>
          </p:cNvPicPr>
          <p:nvPr/>
        </p:nvPicPr>
        <p:blipFill>
          <a:blip r:embed="rId3"/>
          <a:stretch>
            <a:fillRect/>
          </a:stretch>
        </p:blipFill>
        <p:spPr>
          <a:xfrm>
            <a:off x="12286923" y="7764291"/>
            <a:ext cx="2343477" cy="45726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08635" y="499943"/>
            <a:ext cx="3875842" cy="484346"/>
          </a:xfrm>
          <a:prstGeom prst="rect">
            <a:avLst/>
          </a:prstGeom>
          <a:noFill/>
          <a:ln/>
        </p:spPr>
        <p:txBody>
          <a:bodyPr wrap="none" lIns="0" tIns="0" rIns="0" bIns="0" rtlCol="0" anchor="t"/>
          <a:lstStyle/>
          <a:p>
            <a:pPr marL="0" indent="0" algn="l">
              <a:lnSpc>
                <a:spcPts val="3800"/>
              </a:lnSpc>
              <a:buNone/>
            </a:pPr>
            <a:r>
              <a:rPr lang="en-US" sz="3050" b="1" dirty="0">
                <a:solidFill>
                  <a:srgbClr val="FFB393"/>
                </a:solidFill>
                <a:latin typeface="Brygada 1918 Bold" pitchFamily="34" charset="0"/>
                <a:ea typeface="Brygada 1918 Bold" pitchFamily="34" charset="-122"/>
                <a:cs typeface="Brygada 1918 Bold" pitchFamily="34" charset="-120"/>
              </a:rPr>
              <a:t>Initial Costs </a:t>
            </a:r>
            <a:endParaRPr lang="en-US" sz="3050" dirty="0"/>
          </a:p>
        </p:txBody>
      </p:sp>
      <p:sp>
        <p:nvSpPr>
          <p:cNvPr id="3" name="Text 1"/>
          <p:cNvSpPr/>
          <p:nvPr/>
        </p:nvSpPr>
        <p:spPr>
          <a:xfrm>
            <a:off x="508635" y="1042392"/>
            <a:ext cx="4365665" cy="387548"/>
          </a:xfrm>
          <a:prstGeom prst="rect">
            <a:avLst/>
          </a:prstGeom>
          <a:noFill/>
          <a:ln/>
        </p:spPr>
        <p:txBody>
          <a:bodyPr wrap="none" lIns="0" tIns="0" rIns="0" bIns="0" rtlCol="0" anchor="t"/>
          <a:lstStyle/>
          <a:p>
            <a:pPr marL="0" indent="0" algn="l">
              <a:lnSpc>
                <a:spcPts val="3050"/>
              </a:lnSpc>
              <a:buNone/>
            </a:pPr>
            <a:r>
              <a:rPr lang="en-US" sz="2400" b="1" dirty="0">
                <a:solidFill>
                  <a:srgbClr val="FFB393"/>
                </a:solidFill>
                <a:latin typeface="Brygada 1918 Bold" pitchFamily="34" charset="0"/>
                <a:ea typeface="Brygada 1918 Bold" pitchFamily="34" charset="-122"/>
                <a:cs typeface="Brygada 1918 Bold" pitchFamily="34" charset="-120"/>
              </a:rPr>
              <a:t>Breakdown of Initial Costs (£)</a:t>
            </a:r>
            <a:endParaRPr lang="en-US" sz="2400" dirty="0"/>
          </a:p>
        </p:txBody>
      </p:sp>
      <p:sp>
        <p:nvSpPr>
          <p:cNvPr id="4" name="Text 2"/>
          <p:cNvSpPr/>
          <p:nvPr/>
        </p:nvSpPr>
        <p:spPr>
          <a:xfrm>
            <a:off x="508635" y="1647944"/>
            <a:ext cx="1361313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The initial investment of £80,000 is strategically allocated across critical areas to ensure a robust launch and operational readiness for BrightSteps Childcare Centre.</a:t>
            </a:r>
            <a:endParaRPr lang="en-US" sz="1100" dirty="0"/>
          </a:p>
        </p:txBody>
      </p:sp>
      <p:sp>
        <p:nvSpPr>
          <p:cNvPr id="5" name="Shape 3"/>
          <p:cNvSpPr/>
          <p:nvPr/>
        </p:nvSpPr>
        <p:spPr>
          <a:xfrm>
            <a:off x="508635" y="2043946"/>
            <a:ext cx="13613130" cy="5080159"/>
          </a:xfrm>
          <a:prstGeom prst="roundRect">
            <a:avLst>
              <a:gd name="adj" fmla="val 429"/>
            </a:avLst>
          </a:prstGeom>
          <a:noFill/>
          <a:ln w="7620">
            <a:solidFill>
              <a:srgbClr val="FFFFFF">
                <a:alpha val="24000"/>
              </a:srgbClr>
            </a:solidFill>
            <a:prstDash val="solid"/>
          </a:ln>
        </p:spPr>
      </p:sp>
      <p:sp>
        <p:nvSpPr>
          <p:cNvPr id="6" name="Shape 4"/>
          <p:cNvSpPr/>
          <p:nvPr/>
        </p:nvSpPr>
        <p:spPr>
          <a:xfrm>
            <a:off x="516255" y="2051566"/>
            <a:ext cx="13597890" cy="422077"/>
          </a:xfrm>
          <a:prstGeom prst="rect">
            <a:avLst/>
          </a:prstGeom>
          <a:solidFill>
            <a:srgbClr val="FFFFFF">
              <a:alpha val="4000"/>
            </a:srgbClr>
          </a:solidFill>
          <a:ln/>
        </p:spPr>
      </p:sp>
      <p:sp>
        <p:nvSpPr>
          <p:cNvPr id="7" name="Text 5"/>
          <p:cNvSpPr/>
          <p:nvPr/>
        </p:nvSpPr>
        <p:spPr>
          <a:xfrm>
            <a:off x="661630" y="2146340"/>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Category</a:t>
            </a:r>
            <a:endParaRPr lang="en-US" sz="1100" dirty="0"/>
          </a:p>
        </p:txBody>
      </p:sp>
      <p:sp>
        <p:nvSpPr>
          <p:cNvPr id="8" name="Text 6"/>
          <p:cNvSpPr/>
          <p:nvPr/>
        </p:nvSpPr>
        <p:spPr>
          <a:xfrm>
            <a:off x="8824079" y="2146340"/>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Estimated Cost (£)</a:t>
            </a:r>
            <a:endParaRPr lang="en-US" sz="1100" dirty="0"/>
          </a:p>
        </p:txBody>
      </p:sp>
      <p:sp>
        <p:nvSpPr>
          <p:cNvPr id="9" name="Shape 7"/>
          <p:cNvSpPr/>
          <p:nvPr/>
        </p:nvSpPr>
        <p:spPr>
          <a:xfrm>
            <a:off x="516255" y="2473643"/>
            <a:ext cx="13597890" cy="422077"/>
          </a:xfrm>
          <a:prstGeom prst="rect">
            <a:avLst/>
          </a:prstGeom>
          <a:solidFill>
            <a:srgbClr val="000000">
              <a:alpha val="4000"/>
            </a:srgbClr>
          </a:solidFill>
          <a:ln/>
        </p:spPr>
      </p:sp>
      <p:sp>
        <p:nvSpPr>
          <p:cNvPr id="10" name="Text 8"/>
          <p:cNvSpPr/>
          <p:nvPr/>
        </p:nvSpPr>
        <p:spPr>
          <a:xfrm>
            <a:off x="661630" y="2568416"/>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Facility rent/deposit</a:t>
            </a:r>
            <a:endParaRPr lang="en-US" sz="1100" dirty="0"/>
          </a:p>
        </p:txBody>
      </p:sp>
      <p:sp>
        <p:nvSpPr>
          <p:cNvPr id="11" name="Text 9"/>
          <p:cNvSpPr/>
          <p:nvPr/>
        </p:nvSpPr>
        <p:spPr>
          <a:xfrm>
            <a:off x="8824079" y="2568416"/>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18,000</a:t>
            </a:r>
            <a:endParaRPr lang="en-US" sz="1100" dirty="0"/>
          </a:p>
        </p:txBody>
      </p:sp>
      <p:sp>
        <p:nvSpPr>
          <p:cNvPr id="12" name="Shape 10"/>
          <p:cNvSpPr/>
          <p:nvPr/>
        </p:nvSpPr>
        <p:spPr>
          <a:xfrm>
            <a:off x="516255" y="2895719"/>
            <a:ext cx="13597890" cy="422077"/>
          </a:xfrm>
          <a:prstGeom prst="rect">
            <a:avLst/>
          </a:prstGeom>
          <a:solidFill>
            <a:srgbClr val="FFFFFF">
              <a:alpha val="4000"/>
            </a:srgbClr>
          </a:solidFill>
          <a:ln/>
        </p:spPr>
      </p:sp>
      <p:sp>
        <p:nvSpPr>
          <p:cNvPr id="13" name="Text 11"/>
          <p:cNvSpPr/>
          <p:nvPr/>
        </p:nvSpPr>
        <p:spPr>
          <a:xfrm>
            <a:off x="661630" y="2990493"/>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Renovation &amp; interior setup</a:t>
            </a:r>
            <a:endParaRPr lang="en-US" sz="1100" dirty="0"/>
          </a:p>
        </p:txBody>
      </p:sp>
      <p:sp>
        <p:nvSpPr>
          <p:cNvPr id="14" name="Text 12"/>
          <p:cNvSpPr/>
          <p:nvPr/>
        </p:nvSpPr>
        <p:spPr>
          <a:xfrm>
            <a:off x="8824079" y="2990493"/>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15,000</a:t>
            </a:r>
            <a:endParaRPr lang="en-US" sz="1100" dirty="0"/>
          </a:p>
        </p:txBody>
      </p:sp>
      <p:sp>
        <p:nvSpPr>
          <p:cNvPr id="15" name="Shape 13"/>
          <p:cNvSpPr/>
          <p:nvPr/>
        </p:nvSpPr>
        <p:spPr>
          <a:xfrm>
            <a:off x="516255" y="3317796"/>
            <a:ext cx="13597890" cy="422077"/>
          </a:xfrm>
          <a:prstGeom prst="rect">
            <a:avLst/>
          </a:prstGeom>
          <a:solidFill>
            <a:srgbClr val="000000">
              <a:alpha val="4000"/>
            </a:srgbClr>
          </a:solidFill>
          <a:ln/>
        </p:spPr>
      </p:sp>
      <p:sp>
        <p:nvSpPr>
          <p:cNvPr id="16" name="Text 14"/>
          <p:cNvSpPr/>
          <p:nvPr/>
        </p:nvSpPr>
        <p:spPr>
          <a:xfrm>
            <a:off x="661630" y="3412569"/>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Furniture (tables, beds, shelves)</a:t>
            </a:r>
            <a:endParaRPr lang="en-US" sz="1100" dirty="0"/>
          </a:p>
        </p:txBody>
      </p:sp>
      <p:sp>
        <p:nvSpPr>
          <p:cNvPr id="17" name="Text 15"/>
          <p:cNvSpPr/>
          <p:nvPr/>
        </p:nvSpPr>
        <p:spPr>
          <a:xfrm>
            <a:off x="8824079" y="3412569"/>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8,000</a:t>
            </a:r>
            <a:endParaRPr lang="en-US" sz="1100" dirty="0"/>
          </a:p>
        </p:txBody>
      </p:sp>
      <p:sp>
        <p:nvSpPr>
          <p:cNvPr id="18" name="Shape 16"/>
          <p:cNvSpPr/>
          <p:nvPr/>
        </p:nvSpPr>
        <p:spPr>
          <a:xfrm>
            <a:off x="516255" y="3739872"/>
            <a:ext cx="13597890" cy="422077"/>
          </a:xfrm>
          <a:prstGeom prst="rect">
            <a:avLst/>
          </a:prstGeom>
          <a:solidFill>
            <a:srgbClr val="FFFFFF">
              <a:alpha val="4000"/>
            </a:srgbClr>
          </a:solidFill>
          <a:ln/>
        </p:spPr>
      </p:sp>
      <p:sp>
        <p:nvSpPr>
          <p:cNvPr id="19" name="Text 17"/>
          <p:cNvSpPr/>
          <p:nvPr/>
        </p:nvSpPr>
        <p:spPr>
          <a:xfrm>
            <a:off x="661630" y="3834646"/>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Learning materials &amp; toys</a:t>
            </a:r>
            <a:endParaRPr lang="en-US" sz="1100" dirty="0"/>
          </a:p>
        </p:txBody>
      </p:sp>
      <p:sp>
        <p:nvSpPr>
          <p:cNvPr id="20" name="Text 18"/>
          <p:cNvSpPr/>
          <p:nvPr/>
        </p:nvSpPr>
        <p:spPr>
          <a:xfrm>
            <a:off x="8824079" y="3834646"/>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6,000</a:t>
            </a:r>
            <a:endParaRPr lang="en-US" sz="1100" dirty="0"/>
          </a:p>
        </p:txBody>
      </p:sp>
      <p:sp>
        <p:nvSpPr>
          <p:cNvPr id="21" name="Shape 19"/>
          <p:cNvSpPr/>
          <p:nvPr/>
        </p:nvSpPr>
        <p:spPr>
          <a:xfrm>
            <a:off x="516255" y="4161949"/>
            <a:ext cx="13597890" cy="422077"/>
          </a:xfrm>
          <a:prstGeom prst="rect">
            <a:avLst/>
          </a:prstGeom>
          <a:solidFill>
            <a:srgbClr val="000000">
              <a:alpha val="4000"/>
            </a:srgbClr>
          </a:solidFill>
          <a:ln/>
        </p:spPr>
      </p:sp>
      <p:sp>
        <p:nvSpPr>
          <p:cNvPr id="22" name="Text 20"/>
          <p:cNvSpPr/>
          <p:nvPr/>
        </p:nvSpPr>
        <p:spPr>
          <a:xfrm>
            <a:off x="661630" y="4256723"/>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Kitchen equipment</a:t>
            </a:r>
            <a:endParaRPr lang="en-US" sz="1100" dirty="0"/>
          </a:p>
        </p:txBody>
      </p:sp>
      <p:sp>
        <p:nvSpPr>
          <p:cNvPr id="23" name="Text 21"/>
          <p:cNvSpPr/>
          <p:nvPr/>
        </p:nvSpPr>
        <p:spPr>
          <a:xfrm>
            <a:off x="8824079" y="4256723"/>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4,000</a:t>
            </a:r>
            <a:endParaRPr lang="en-US" sz="1100" dirty="0"/>
          </a:p>
        </p:txBody>
      </p:sp>
      <p:sp>
        <p:nvSpPr>
          <p:cNvPr id="24" name="Shape 22"/>
          <p:cNvSpPr/>
          <p:nvPr/>
        </p:nvSpPr>
        <p:spPr>
          <a:xfrm>
            <a:off x="516255" y="4584025"/>
            <a:ext cx="13597890" cy="422077"/>
          </a:xfrm>
          <a:prstGeom prst="rect">
            <a:avLst/>
          </a:prstGeom>
          <a:solidFill>
            <a:srgbClr val="FFFFFF">
              <a:alpha val="4000"/>
            </a:srgbClr>
          </a:solidFill>
          <a:ln/>
        </p:spPr>
      </p:sp>
      <p:sp>
        <p:nvSpPr>
          <p:cNvPr id="25" name="Text 23"/>
          <p:cNvSpPr/>
          <p:nvPr/>
        </p:nvSpPr>
        <p:spPr>
          <a:xfrm>
            <a:off x="661630" y="4678799"/>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Safety installations (CCTV, gates)</a:t>
            </a:r>
            <a:endParaRPr lang="en-US" sz="1100" dirty="0"/>
          </a:p>
        </p:txBody>
      </p:sp>
      <p:sp>
        <p:nvSpPr>
          <p:cNvPr id="26" name="Text 24"/>
          <p:cNvSpPr/>
          <p:nvPr/>
        </p:nvSpPr>
        <p:spPr>
          <a:xfrm>
            <a:off x="8824079" y="4678799"/>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5,000</a:t>
            </a:r>
            <a:endParaRPr lang="en-US" sz="1100" dirty="0"/>
          </a:p>
        </p:txBody>
      </p:sp>
      <p:sp>
        <p:nvSpPr>
          <p:cNvPr id="27" name="Shape 25"/>
          <p:cNvSpPr/>
          <p:nvPr/>
        </p:nvSpPr>
        <p:spPr>
          <a:xfrm>
            <a:off x="516255" y="5006102"/>
            <a:ext cx="13597890" cy="422077"/>
          </a:xfrm>
          <a:prstGeom prst="rect">
            <a:avLst/>
          </a:prstGeom>
          <a:solidFill>
            <a:srgbClr val="000000">
              <a:alpha val="4000"/>
            </a:srgbClr>
          </a:solidFill>
          <a:ln/>
        </p:spPr>
      </p:sp>
      <p:sp>
        <p:nvSpPr>
          <p:cNvPr id="28" name="Text 26"/>
          <p:cNvSpPr/>
          <p:nvPr/>
        </p:nvSpPr>
        <p:spPr>
          <a:xfrm>
            <a:off x="661630" y="5100876"/>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Staff recruitment &amp; training</a:t>
            </a:r>
            <a:endParaRPr lang="en-US" sz="1100" dirty="0"/>
          </a:p>
        </p:txBody>
      </p:sp>
      <p:sp>
        <p:nvSpPr>
          <p:cNvPr id="29" name="Text 27"/>
          <p:cNvSpPr/>
          <p:nvPr/>
        </p:nvSpPr>
        <p:spPr>
          <a:xfrm>
            <a:off x="8824079" y="5100876"/>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7,000</a:t>
            </a:r>
            <a:endParaRPr lang="en-US" sz="1100" dirty="0"/>
          </a:p>
        </p:txBody>
      </p:sp>
      <p:sp>
        <p:nvSpPr>
          <p:cNvPr id="30" name="Shape 28"/>
          <p:cNvSpPr/>
          <p:nvPr/>
        </p:nvSpPr>
        <p:spPr>
          <a:xfrm>
            <a:off x="516255" y="5428178"/>
            <a:ext cx="13597890" cy="422077"/>
          </a:xfrm>
          <a:prstGeom prst="rect">
            <a:avLst/>
          </a:prstGeom>
          <a:solidFill>
            <a:srgbClr val="FFFFFF">
              <a:alpha val="4000"/>
            </a:srgbClr>
          </a:solidFill>
          <a:ln/>
        </p:spPr>
      </p:sp>
      <p:sp>
        <p:nvSpPr>
          <p:cNvPr id="31" name="Text 29"/>
          <p:cNvSpPr/>
          <p:nvPr/>
        </p:nvSpPr>
        <p:spPr>
          <a:xfrm>
            <a:off x="661630" y="5522952"/>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Marketing &amp; branding</a:t>
            </a:r>
            <a:endParaRPr lang="en-US" sz="1100" dirty="0"/>
          </a:p>
        </p:txBody>
      </p:sp>
      <p:sp>
        <p:nvSpPr>
          <p:cNvPr id="32" name="Text 30"/>
          <p:cNvSpPr/>
          <p:nvPr/>
        </p:nvSpPr>
        <p:spPr>
          <a:xfrm>
            <a:off x="8824079" y="5522952"/>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3,000</a:t>
            </a:r>
            <a:endParaRPr lang="en-US" sz="1100" dirty="0"/>
          </a:p>
        </p:txBody>
      </p:sp>
      <p:sp>
        <p:nvSpPr>
          <p:cNvPr id="33" name="Shape 31"/>
          <p:cNvSpPr/>
          <p:nvPr/>
        </p:nvSpPr>
        <p:spPr>
          <a:xfrm>
            <a:off x="516255" y="5850255"/>
            <a:ext cx="13597890" cy="422077"/>
          </a:xfrm>
          <a:prstGeom prst="rect">
            <a:avLst/>
          </a:prstGeom>
          <a:solidFill>
            <a:srgbClr val="000000">
              <a:alpha val="4000"/>
            </a:srgbClr>
          </a:solidFill>
          <a:ln/>
        </p:spPr>
      </p:sp>
      <p:sp>
        <p:nvSpPr>
          <p:cNvPr id="34" name="Text 32"/>
          <p:cNvSpPr/>
          <p:nvPr/>
        </p:nvSpPr>
        <p:spPr>
          <a:xfrm>
            <a:off x="661630" y="5945029"/>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Licensing &amp; legal fees</a:t>
            </a:r>
            <a:endParaRPr lang="en-US" sz="1100" dirty="0"/>
          </a:p>
        </p:txBody>
      </p:sp>
      <p:sp>
        <p:nvSpPr>
          <p:cNvPr id="35" name="Text 33"/>
          <p:cNvSpPr/>
          <p:nvPr/>
        </p:nvSpPr>
        <p:spPr>
          <a:xfrm>
            <a:off x="8824079" y="5945029"/>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2,000</a:t>
            </a:r>
            <a:endParaRPr lang="en-US" sz="1100" dirty="0"/>
          </a:p>
        </p:txBody>
      </p:sp>
      <p:sp>
        <p:nvSpPr>
          <p:cNvPr id="36" name="Shape 34"/>
          <p:cNvSpPr/>
          <p:nvPr/>
        </p:nvSpPr>
        <p:spPr>
          <a:xfrm>
            <a:off x="516255" y="6272332"/>
            <a:ext cx="13597890" cy="422077"/>
          </a:xfrm>
          <a:prstGeom prst="rect">
            <a:avLst/>
          </a:prstGeom>
          <a:solidFill>
            <a:srgbClr val="FFFFFF">
              <a:alpha val="4000"/>
            </a:srgbClr>
          </a:solidFill>
          <a:ln/>
        </p:spPr>
      </p:sp>
      <p:sp>
        <p:nvSpPr>
          <p:cNvPr id="37" name="Text 35"/>
          <p:cNvSpPr/>
          <p:nvPr/>
        </p:nvSpPr>
        <p:spPr>
          <a:xfrm>
            <a:off x="661630" y="6367105"/>
            <a:ext cx="7864316"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Contingency fund</a:t>
            </a:r>
            <a:endParaRPr lang="en-US" sz="1100" dirty="0"/>
          </a:p>
        </p:txBody>
      </p:sp>
      <p:sp>
        <p:nvSpPr>
          <p:cNvPr id="38" name="Text 36"/>
          <p:cNvSpPr/>
          <p:nvPr/>
        </p:nvSpPr>
        <p:spPr>
          <a:xfrm>
            <a:off x="8824079" y="6367105"/>
            <a:ext cx="5144810" cy="232529"/>
          </a:xfrm>
          <a:prstGeom prst="rect">
            <a:avLst/>
          </a:prstGeom>
          <a:noFill/>
          <a:ln/>
        </p:spPr>
        <p:txBody>
          <a:bodyPr wrap="none" lIns="0" tIns="0" rIns="0" bIns="0" rtlCol="0" anchor="t"/>
          <a:lstStyle/>
          <a:p>
            <a:pPr marL="0" indent="0" algn="l">
              <a:lnSpc>
                <a:spcPts val="1800"/>
              </a:lnSpc>
              <a:buNone/>
            </a:pPr>
            <a:r>
              <a:rPr lang="en-US" sz="1100" dirty="0">
                <a:solidFill>
                  <a:srgbClr val="F4CAB8"/>
                </a:solidFill>
                <a:latin typeface="Montserrat Medium" pitchFamily="34" charset="0"/>
                <a:ea typeface="Montserrat Medium" pitchFamily="34" charset="-122"/>
                <a:cs typeface="Montserrat Medium" pitchFamily="34" charset="-120"/>
              </a:rPr>
              <a:t>12,000</a:t>
            </a:r>
            <a:endParaRPr lang="en-US" sz="1100" dirty="0"/>
          </a:p>
        </p:txBody>
      </p:sp>
      <p:sp>
        <p:nvSpPr>
          <p:cNvPr id="39" name="Shape 37"/>
          <p:cNvSpPr/>
          <p:nvPr/>
        </p:nvSpPr>
        <p:spPr>
          <a:xfrm>
            <a:off x="516255" y="6694408"/>
            <a:ext cx="13597890" cy="422077"/>
          </a:xfrm>
          <a:prstGeom prst="rect">
            <a:avLst/>
          </a:prstGeom>
          <a:solidFill>
            <a:srgbClr val="000000">
              <a:alpha val="4000"/>
            </a:srgbClr>
          </a:solidFill>
          <a:ln/>
        </p:spPr>
      </p:sp>
      <p:sp>
        <p:nvSpPr>
          <p:cNvPr id="40" name="Text 38"/>
          <p:cNvSpPr/>
          <p:nvPr/>
        </p:nvSpPr>
        <p:spPr>
          <a:xfrm>
            <a:off x="661630" y="6789182"/>
            <a:ext cx="7864316" cy="232529"/>
          </a:xfrm>
          <a:prstGeom prst="rect">
            <a:avLst/>
          </a:prstGeom>
          <a:noFill/>
          <a:ln/>
        </p:spPr>
        <p:txBody>
          <a:bodyPr wrap="none" lIns="0" tIns="0" rIns="0" bIns="0" rtlCol="0" anchor="t"/>
          <a:lstStyle/>
          <a:p>
            <a:pPr marL="0" indent="0" algn="l">
              <a:lnSpc>
                <a:spcPts val="1800"/>
              </a:lnSpc>
              <a:buNone/>
            </a:pPr>
            <a:r>
              <a:rPr lang="en-US" sz="1100" b="1" dirty="0">
                <a:solidFill>
                  <a:srgbClr val="F4CAB8"/>
                </a:solidFill>
                <a:latin typeface="Montserrat Medium" pitchFamily="34" charset="0"/>
                <a:ea typeface="Montserrat Medium" pitchFamily="34" charset="-122"/>
                <a:cs typeface="Montserrat Medium" pitchFamily="34" charset="-120"/>
              </a:rPr>
              <a:t>Total</a:t>
            </a:r>
            <a:endParaRPr lang="en-US" sz="1100" dirty="0"/>
          </a:p>
        </p:txBody>
      </p:sp>
      <p:sp>
        <p:nvSpPr>
          <p:cNvPr id="41" name="Text 39"/>
          <p:cNvSpPr/>
          <p:nvPr/>
        </p:nvSpPr>
        <p:spPr>
          <a:xfrm>
            <a:off x="8824079" y="6789182"/>
            <a:ext cx="5144810" cy="232529"/>
          </a:xfrm>
          <a:prstGeom prst="rect">
            <a:avLst/>
          </a:prstGeom>
          <a:noFill/>
          <a:ln/>
        </p:spPr>
        <p:txBody>
          <a:bodyPr wrap="none" lIns="0" tIns="0" rIns="0" bIns="0" rtlCol="0" anchor="t"/>
          <a:lstStyle/>
          <a:p>
            <a:pPr marL="0" indent="0" algn="l">
              <a:lnSpc>
                <a:spcPts val="1800"/>
              </a:lnSpc>
              <a:buNone/>
            </a:pPr>
            <a:r>
              <a:rPr lang="en-US" sz="1100" b="1" dirty="0">
                <a:solidFill>
                  <a:srgbClr val="F4CAB8"/>
                </a:solidFill>
                <a:latin typeface="Montserrat Medium" pitchFamily="34" charset="0"/>
                <a:ea typeface="Montserrat Medium" pitchFamily="34" charset="-122"/>
                <a:cs typeface="Montserrat Medium" pitchFamily="34" charset="-120"/>
              </a:rPr>
              <a:t>80,000</a:t>
            </a:r>
            <a:endParaRPr lang="en-US" sz="1100" dirty="0"/>
          </a:p>
        </p:txBody>
      </p:sp>
      <p:sp>
        <p:nvSpPr>
          <p:cNvPr id="42" name="Text 40"/>
          <p:cNvSpPr/>
          <p:nvPr/>
        </p:nvSpPr>
        <p:spPr>
          <a:xfrm>
            <a:off x="508635" y="7342108"/>
            <a:ext cx="3100626" cy="387548"/>
          </a:xfrm>
          <a:prstGeom prst="rect">
            <a:avLst/>
          </a:prstGeom>
          <a:noFill/>
          <a:ln/>
        </p:spPr>
        <p:txBody>
          <a:bodyPr wrap="none" lIns="0" tIns="0" rIns="0" bIns="0" rtlCol="0" anchor="t"/>
          <a:lstStyle/>
          <a:p>
            <a:pPr marL="0" indent="0" algn="l">
              <a:lnSpc>
                <a:spcPts val="3050"/>
              </a:lnSpc>
              <a:buNone/>
            </a:pPr>
            <a:endParaRPr lang="en-US" sz="2400" dirty="0"/>
          </a:p>
        </p:txBody>
      </p:sp>
      <p:pic>
        <p:nvPicPr>
          <p:cNvPr id="43" name="Picture 42">
            <a:extLst>
              <a:ext uri="{FF2B5EF4-FFF2-40B4-BE49-F238E27FC236}">
                <a16:creationId xmlns:a16="http://schemas.microsoft.com/office/drawing/2014/main" id="{A72306FF-B3DC-BDD9-1C6E-E2CB13ADAD61}"/>
              </a:ext>
            </a:extLst>
          </p:cNvPr>
          <p:cNvPicPr>
            <a:picLocks noChangeAspect="1"/>
          </p:cNvPicPr>
          <p:nvPr/>
        </p:nvPicPr>
        <p:blipFill>
          <a:blip r:embed="rId3"/>
          <a:stretch>
            <a:fillRect/>
          </a:stretch>
        </p:blipFill>
        <p:spPr>
          <a:xfrm>
            <a:off x="12286923" y="7764291"/>
            <a:ext cx="2343477" cy="45726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688658" y="541139"/>
            <a:ext cx="4796790" cy="524708"/>
          </a:xfrm>
          <a:prstGeom prst="rect">
            <a:avLst/>
          </a:prstGeom>
          <a:noFill/>
          <a:ln/>
        </p:spPr>
        <p:txBody>
          <a:bodyPr wrap="none" lIns="0" tIns="0" rIns="0" bIns="0" rtlCol="0" anchor="t"/>
          <a:lstStyle/>
          <a:p>
            <a:pPr marL="0" indent="0" algn="l">
              <a:lnSpc>
                <a:spcPts val="4100"/>
              </a:lnSpc>
              <a:buNone/>
            </a:pPr>
            <a:r>
              <a:rPr lang="en-US" sz="3300" b="1" dirty="0">
                <a:solidFill>
                  <a:srgbClr val="FFB393"/>
                </a:solidFill>
                <a:latin typeface="Brygada 1918 Bold" pitchFamily="34" charset="0"/>
                <a:ea typeface="Brygada 1918 Bold" pitchFamily="34" charset="-122"/>
                <a:cs typeface="Brygada 1918 Bold" pitchFamily="34" charset="-120"/>
              </a:rPr>
              <a:t>Financial Sustainability</a:t>
            </a:r>
            <a:endParaRPr lang="en-US" sz="3300" dirty="0"/>
          </a:p>
        </p:txBody>
      </p:sp>
      <p:sp>
        <p:nvSpPr>
          <p:cNvPr id="3" name="Text 1"/>
          <p:cNvSpPr/>
          <p:nvPr/>
        </p:nvSpPr>
        <p:spPr>
          <a:xfrm>
            <a:off x="688658" y="1459349"/>
            <a:ext cx="13253085" cy="629603"/>
          </a:xfrm>
          <a:prstGeom prst="rect">
            <a:avLst/>
          </a:prstGeom>
          <a:noFill/>
          <a:ln/>
        </p:spPr>
        <p:txBody>
          <a:bodyPr wrap="square" lIns="0" tIns="0" rIns="0" bIns="0" rtlCol="0" anchor="t"/>
          <a:lstStyle/>
          <a:p>
            <a:pPr marL="0" indent="0" algn="l">
              <a:lnSpc>
                <a:spcPts val="2450"/>
              </a:lnSpc>
              <a:buNone/>
            </a:pPr>
            <a:r>
              <a:rPr lang="en-US" sz="1500" dirty="0">
                <a:solidFill>
                  <a:srgbClr val="F4CAB8"/>
                </a:solidFill>
                <a:latin typeface="Montserrat Medium" pitchFamily="34" charset="0"/>
                <a:ea typeface="Montserrat Medium" pitchFamily="34" charset="-122"/>
                <a:cs typeface="Montserrat Medium" pitchFamily="34" charset="-120"/>
              </a:rPr>
              <a:t>BrightSteps is built on a foundation designed for long-term financial viability and growth, adapting to market demand and delivering consistent value.</a:t>
            </a:r>
            <a:endParaRPr lang="en-US" sz="1500" dirty="0"/>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2357" y="2316361"/>
            <a:ext cx="295156" cy="295156"/>
          </a:xfrm>
          <a:prstGeom prst="rect">
            <a:avLst/>
          </a:prstGeom>
        </p:spPr>
      </p:pic>
      <p:sp>
        <p:nvSpPr>
          <p:cNvPr id="5" name="Text 2"/>
          <p:cNvSpPr/>
          <p:nvPr/>
        </p:nvSpPr>
        <p:spPr>
          <a:xfrm>
            <a:off x="1328023" y="2310289"/>
            <a:ext cx="3049786" cy="328017"/>
          </a:xfrm>
          <a:prstGeom prst="rect">
            <a:avLst/>
          </a:prstGeom>
          <a:noFill/>
          <a:ln/>
        </p:spPr>
        <p:txBody>
          <a:bodyPr wrap="none" lIns="0" tIns="0" rIns="0" bIns="0" rtlCol="0" anchor="t"/>
          <a:lstStyle/>
          <a:p>
            <a:pPr marL="0" indent="0" algn="l">
              <a:lnSpc>
                <a:spcPts val="2550"/>
              </a:lnSpc>
              <a:buNone/>
            </a:pPr>
            <a:r>
              <a:rPr lang="en-US" sz="2050" b="1" dirty="0">
                <a:solidFill>
                  <a:srgbClr val="F4CAB8"/>
                </a:solidFill>
                <a:latin typeface="Brygada 1918 Bold" pitchFamily="34" charset="0"/>
                <a:ea typeface="Brygada 1918 Bold" pitchFamily="34" charset="-122"/>
                <a:cs typeface="Brygada 1918 Bold" pitchFamily="34" charset="-120"/>
              </a:rPr>
              <a:t>Stable Monthly Revenue</a:t>
            </a:r>
            <a:endParaRPr lang="en-US" sz="2050" dirty="0"/>
          </a:p>
        </p:txBody>
      </p:sp>
      <p:sp>
        <p:nvSpPr>
          <p:cNvPr id="6" name="Text 3"/>
          <p:cNvSpPr/>
          <p:nvPr/>
        </p:nvSpPr>
        <p:spPr>
          <a:xfrm>
            <a:off x="1328023" y="2756297"/>
            <a:ext cx="12613719" cy="314801"/>
          </a:xfrm>
          <a:prstGeom prst="rect">
            <a:avLst/>
          </a:prstGeom>
          <a:noFill/>
          <a:ln/>
        </p:spPr>
        <p:txBody>
          <a:bodyPr wrap="none" lIns="0" tIns="0" rIns="0" bIns="0" rtlCol="0" anchor="t"/>
          <a:lstStyle/>
          <a:p>
            <a:pPr marL="0" indent="0" algn="l">
              <a:lnSpc>
                <a:spcPts val="2450"/>
              </a:lnSpc>
              <a:buNone/>
            </a:pPr>
            <a:r>
              <a:rPr lang="en-US" sz="1500" dirty="0">
                <a:solidFill>
                  <a:srgbClr val="F4CAB8"/>
                </a:solidFill>
                <a:latin typeface="Montserrat Medium" pitchFamily="34" charset="0"/>
                <a:ea typeface="Montserrat Medium" pitchFamily="34" charset="-122"/>
                <a:cs typeface="Montserrat Medium" pitchFamily="34" charset="-120"/>
              </a:rPr>
              <a:t>Reliable income generated from consistent enrolment fees and diversified service offerings.</a:t>
            </a:r>
            <a:endParaRPr lang="en-US" sz="1500" dirty="0"/>
          </a:p>
        </p:txBody>
      </p:sp>
      <p:pic>
        <p:nvPicPr>
          <p:cNvPr id="7"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2357" y="3470672"/>
            <a:ext cx="295156" cy="295156"/>
          </a:xfrm>
          <a:prstGeom prst="rect">
            <a:avLst/>
          </a:prstGeom>
        </p:spPr>
      </p:pic>
      <p:sp>
        <p:nvSpPr>
          <p:cNvPr id="8" name="Text 4"/>
          <p:cNvSpPr/>
          <p:nvPr/>
        </p:nvSpPr>
        <p:spPr>
          <a:xfrm>
            <a:off x="1328023" y="3464600"/>
            <a:ext cx="2623899" cy="328017"/>
          </a:xfrm>
          <a:prstGeom prst="rect">
            <a:avLst/>
          </a:prstGeom>
          <a:noFill/>
          <a:ln/>
        </p:spPr>
        <p:txBody>
          <a:bodyPr wrap="none" lIns="0" tIns="0" rIns="0" bIns="0" rtlCol="0" anchor="t"/>
          <a:lstStyle/>
          <a:p>
            <a:pPr marL="0" indent="0" algn="l">
              <a:lnSpc>
                <a:spcPts val="2550"/>
              </a:lnSpc>
              <a:buNone/>
            </a:pPr>
            <a:r>
              <a:rPr lang="en-US" sz="2050" b="1" dirty="0">
                <a:solidFill>
                  <a:srgbClr val="F4CAB8"/>
                </a:solidFill>
                <a:latin typeface="Brygada 1918 Bold" pitchFamily="34" charset="0"/>
                <a:ea typeface="Brygada 1918 Bold" pitchFamily="34" charset="-122"/>
                <a:cs typeface="Brygada 1918 Bold" pitchFamily="34" charset="-120"/>
              </a:rPr>
              <a:t>Growing Demand</a:t>
            </a:r>
            <a:endParaRPr lang="en-US" sz="2050" dirty="0"/>
          </a:p>
        </p:txBody>
      </p:sp>
      <p:sp>
        <p:nvSpPr>
          <p:cNvPr id="9" name="Text 5"/>
          <p:cNvSpPr/>
          <p:nvPr/>
        </p:nvSpPr>
        <p:spPr>
          <a:xfrm>
            <a:off x="1328023" y="3910608"/>
            <a:ext cx="12613719" cy="314801"/>
          </a:xfrm>
          <a:prstGeom prst="rect">
            <a:avLst/>
          </a:prstGeom>
          <a:noFill/>
          <a:ln/>
        </p:spPr>
        <p:txBody>
          <a:bodyPr wrap="none" lIns="0" tIns="0" rIns="0" bIns="0" rtlCol="0" anchor="t"/>
          <a:lstStyle/>
          <a:p>
            <a:pPr marL="0" indent="0" algn="l">
              <a:lnSpc>
                <a:spcPts val="2450"/>
              </a:lnSpc>
              <a:buNone/>
            </a:pPr>
            <a:r>
              <a:rPr lang="en-US" sz="1500" dirty="0">
                <a:solidFill>
                  <a:srgbClr val="F4CAB8"/>
                </a:solidFill>
                <a:latin typeface="Montserrat Medium" pitchFamily="34" charset="0"/>
                <a:ea typeface="Montserrat Medium" pitchFamily="34" charset="-122"/>
                <a:cs typeface="Montserrat Medium" pitchFamily="34" charset="-120"/>
              </a:rPr>
              <a:t>Sustained demand driven by the increasing number of dual-income households in the area (ONS, 2022).</a:t>
            </a:r>
            <a:endParaRPr lang="en-US" sz="1500" dirty="0"/>
          </a:p>
        </p:txBody>
      </p:sp>
      <p:pic>
        <p:nvPicPr>
          <p:cNvPr id="10"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2357" y="4624983"/>
            <a:ext cx="295156" cy="295156"/>
          </a:xfrm>
          <a:prstGeom prst="rect">
            <a:avLst/>
          </a:prstGeom>
        </p:spPr>
      </p:pic>
      <p:sp>
        <p:nvSpPr>
          <p:cNvPr id="11" name="Text 6"/>
          <p:cNvSpPr/>
          <p:nvPr/>
        </p:nvSpPr>
        <p:spPr>
          <a:xfrm>
            <a:off x="1328023" y="4618911"/>
            <a:ext cx="2747129" cy="328017"/>
          </a:xfrm>
          <a:prstGeom prst="rect">
            <a:avLst/>
          </a:prstGeom>
          <a:noFill/>
          <a:ln/>
        </p:spPr>
        <p:txBody>
          <a:bodyPr wrap="none" lIns="0" tIns="0" rIns="0" bIns="0" rtlCol="0" anchor="t"/>
          <a:lstStyle/>
          <a:p>
            <a:pPr marL="0" indent="0" algn="l">
              <a:lnSpc>
                <a:spcPts val="2550"/>
              </a:lnSpc>
              <a:buNone/>
            </a:pPr>
            <a:r>
              <a:rPr lang="en-US" sz="2050" b="1" dirty="0">
                <a:solidFill>
                  <a:srgbClr val="F4CAB8"/>
                </a:solidFill>
                <a:latin typeface="Brygada 1918 Bold" pitchFamily="34" charset="0"/>
                <a:ea typeface="Brygada 1918 Bold" pitchFamily="34" charset="-122"/>
                <a:cs typeface="Brygada 1918 Bold" pitchFamily="34" charset="-120"/>
              </a:rPr>
              <a:t>High-Quality Services</a:t>
            </a:r>
            <a:endParaRPr lang="en-US" sz="2050" dirty="0"/>
          </a:p>
        </p:txBody>
      </p:sp>
      <p:sp>
        <p:nvSpPr>
          <p:cNvPr id="12" name="Text 7"/>
          <p:cNvSpPr/>
          <p:nvPr/>
        </p:nvSpPr>
        <p:spPr>
          <a:xfrm>
            <a:off x="1328023" y="5064919"/>
            <a:ext cx="12613719" cy="314801"/>
          </a:xfrm>
          <a:prstGeom prst="rect">
            <a:avLst/>
          </a:prstGeom>
          <a:noFill/>
          <a:ln/>
        </p:spPr>
        <p:txBody>
          <a:bodyPr wrap="none" lIns="0" tIns="0" rIns="0" bIns="0" rtlCol="0" anchor="t"/>
          <a:lstStyle/>
          <a:p>
            <a:pPr marL="0" indent="0" algn="l">
              <a:lnSpc>
                <a:spcPts val="2450"/>
              </a:lnSpc>
              <a:buNone/>
            </a:pPr>
            <a:r>
              <a:rPr lang="en-US" sz="1500" dirty="0">
                <a:solidFill>
                  <a:srgbClr val="F4CAB8"/>
                </a:solidFill>
                <a:latin typeface="Montserrat Medium" pitchFamily="34" charset="0"/>
                <a:ea typeface="Montserrat Medium" pitchFamily="34" charset="-122"/>
                <a:cs typeface="Montserrat Medium" pitchFamily="34" charset="-120"/>
              </a:rPr>
              <a:t>Premium service delivery reduces churn and cultivates strong parent loyalty (Grady, 2021).</a:t>
            </a:r>
            <a:endParaRPr lang="en-US" sz="1500" dirty="0"/>
          </a:p>
        </p:txBody>
      </p:sp>
      <p:pic>
        <p:nvPicPr>
          <p:cNvPr id="13" name="Image 3"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2357" y="5779294"/>
            <a:ext cx="295156" cy="295156"/>
          </a:xfrm>
          <a:prstGeom prst="rect">
            <a:avLst/>
          </a:prstGeom>
        </p:spPr>
      </p:pic>
      <p:sp>
        <p:nvSpPr>
          <p:cNvPr id="14" name="Text 8"/>
          <p:cNvSpPr/>
          <p:nvPr/>
        </p:nvSpPr>
        <p:spPr>
          <a:xfrm>
            <a:off x="1328023" y="5773222"/>
            <a:ext cx="3090624" cy="328017"/>
          </a:xfrm>
          <a:prstGeom prst="rect">
            <a:avLst/>
          </a:prstGeom>
          <a:noFill/>
          <a:ln/>
        </p:spPr>
        <p:txBody>
          <a:bodyPr wrap="none" lIns="0" tIns="0" rIns="0" bIns="0" rtlCol="0" anchor="t"/>
          <a:lstStyle/>
          <a:p>
            <a:pPr marL="0" indent="0" algn="l">
              <a:lnSpc>
                <a:spcPts val="2550"/>
              </a:lnSpc>
              <a:buNone/>
            </a:pPr>
            <a:r>
              <a:rPr lang="en-US" sz="2050" b="1" dirty="0">
                <a:solidFill>
                  <a:srgbClr val="F4CAB8"/>
                </a:solidFill>
                <a:latin typeface="Brygada 1918 Bold" pitchFamily="34" charset="0"/>
                <a:ea typeface="Brygada 1918 Bold" pitchFamily="34" charset="-122"/>
                <a:cs typeface="Brygada 1918 Bold" pitchFamily="34" charset="-120"/>
              </a:rPr>
              <a:t>Future Revenue Streams</a:t>
            </a:r>
            <a:endParaRPr lang="en-US" sz="2050" dirty="0"/>
          </a:p>
        </p:txBody>
      </p:sp>
      <p:sp>
        <p:nvSpPr>
          <p:cNvPr id="15" name="Text 9"/>
          <p:cNvSpPr/>
          <p:nvPr/>
        </p:nvSpPr>
        <p:spPr>
          <a:xfrm>
            <a:off x="1328023" y="6219230"/>
            <a:ext cx="12613719" cy="314801"/>
          </a:xfrm>
          <a:prstGeom prst="rect">
            <a:avLst/>
          </a:prstGeom>
          <a:noFill/>
          <a:ln/>
        </p:spPr>
        <p:txBody>
          <a:bodyPr wrap="none" lIns="0" tIns="0" rIns="0" bIns="0" rtlCol="0" anchor="t"/>
          <a:lstStyle/>
          <a:p>
            <a:pPr marL="0" indent="0" algn="l">
              <a:lnSpc>
                <a:spcPts val="2450"/>
              </a:lnSpc>
              <a:buNone/>
            </a:pPr>
            <a:r>
              <a:rPr lang="en-US" sz="1500" dirty="0">
                <a:solidFill>
                  <a:srgbClr val="F4CAB8"/>
                </a:solidFill>
                <a:latin typeface="Montserrat Medium" pitchFamily="34" charset="0"/>
                <a:ea typeface="Montserrat Medium" pitchFamily="34" charset="-122"/>
                <a:cs typeface="Montserrat Medium" pitchFamily="34" charset="-120"/>
              </a:rPr>
              <a:t>Expansion into weekend care, music classes, and holiday camps to enhance income diversity.</a:t>
            </a:r>
            <a:endParaRPr lang="en-US" sz="1500" dirty="0"/>
          </a:p>
        </p:txBody>
      </p:sp>
      <p:pic>
        <p:nvPicPr>
          <p:cNvPr id="16" name="Image 4"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62357" y="6933605"/>
            <a:ext cx="295156" cy="295156"/>
          </a:xfrm>
          <a:prstGeom prst="rect">
            <a:avLst/>
          </a:prstGeom>
        </p:spPr>
      </p:pic>
      <p:sp>
        <p:nvSpPr>
          <p:cNvPr id="17" name="Text 10"/>
          <p:cNvSpPr/>
          <p:nvPr/>
        </p:nvSpPr>
        <p:spPr>
          <a:xfrm>
            <a:off x="1328023" y="6927533"/>
            <a:ext cx="2623899" cy="328017"/>
          </a:xfrm>
          <a:prstGeom prst="rect">
            <a:avLst/>
          </a:prstGeom>
          <a:noFill/>
          <a:ln/>
        </p:spPr>
        <p:txBody>
          <a:bodyPr wrap="none" lIns="0" tIns="0" rIns="0" bIns="0" rtlCol="0" anchor="t"/>
          <a:lstStyle/>
          <a:p>
            <a:pPr marL="0" indent="0" algn="l">
              <a:lnSpc>
                <a:spcPts val="2550"/>
              </a:lnSpc>
              <a:buNone/>
            </a:pPr>
            <a:r>
              <a:rPr lang="en-US" sz="2050" b="1" dirty="0">
                <a:solidFill>
                  <a:srgbClr val="F4CAB8"/>
                </a:solidFill>
                <a:latin typeface="Brygada 1918 Bold" pitchFamily="34" charset="0"/>
                <a:ea typeface="Brygada 1918 Bold" pitchFamily="34" charset="-122"/>
                <a:cs typeface="Brygada 1918 Bold" pitchFamily="34" charset="-120"/>
              </a:rPr>
              <a:t>Diversified Offerings</a:t>
            </a:r>
            <a:endParaRPr lang="en-US" sz="2050" dirty="0"/>
          </a:p>
        </p:txBody>
      </p:sp>
      <p:sp>
        <p:nvSpPr>
          <p:cNvPr id="18" name="Text 11"/>
          <p:cNvSpPr/>
          <p:nvPr/>
        </p:nvSpPr>
        <p:spPr>
          <a:xfrm>
            <a:off x="1328023" y="7373541"/>
            <a:ext cx="12613719" cy="314801"/>
          </a:xfrm>
          <a:prstGeom prst="rect">
            <a:avLst/>
          </a:prstGeom>
          <a:noFill/>
          <a:ln/>
        </p:spPr>
        <p:txBody>
          <a:bodyPr wrap="none" lIns="0" tIns="0" rIns="0" bIns="0" rtlCol="0" anchor="t"/>
          <a:lstStyle/>
          <a:p>
            <a:pPr marL="0" indent="0" algn="l">
              <a:lnSpc>
                <a:spcPts val="2450"/>
              </a:lnSpc>
              <a:buNone/>
            </a:pPr>
            <a:r>
              <a:rPr lang="en-US" sz="1500" dirty="0">
                <a:solidFill>
                  <a:srgbClr val="F4CAB8"/>
                </a:solidFill>
                <a:latin typeface="Montserrat Medium" pitchFamily="34" charset="0"/>
                <a:ea typeface="Montserrat Medium" pitchFamily="34" charset="-122"/>
                <a:cs typeface="Montserrat Medium" pitchFamily="34" charset="-120"/>
              </a:rPr>
              <a:t>Supports long-term resilience and continuous growth in a competitive market (Johnson et al., 2020).</a:t>
            </a:r>
            <a:endParaRPr lang="en-US" sz="1500" dirty="0"/>
          </a:p>
        </p:txBody>
      </p:sp>
      <p:pic>
        <p:nvPicPr>
          <p:cNvPr id="19" name="Picture 18">
            <a:extLst>
              <a:ext uri="{FF2B5EF4-FFF2-40B4-BE49-F238E27FC236}">
                <a16:creationId xmlns:a16="http://schemas.microsoft.com/office/drawing/2014/main" id="{47467536-9861-C5EA-AA1C-7B0165DAED8C}"/>
              </a:ext>
            </a:extLst>
          </p:cNvPr>
          <p:cNvPicPr>
            <a:picLocks noChangeAspect="1"/>
          </p:cNvPicPr>
          <p:nvPr/>
        </p:nvPicPr>
        <p:blipFill>
          <a:blip r:embed="rId5"/>
          <a:stretch>
            <a:fillRect/>
          </a:stretch>
        </p:blipFill>
        <p:spPr>
          <a:xfrm>
            <a:off x="12286923" y="7764291"/>
            <a:ext cx="2343477" cy="45726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49260" y="2398990"/>
            <a:ext cx="5709404" cy="713542"/>
          </a:xfrm>
          <a:prstGeom prst="rect">
            <a:avLst/>
          </a:prstGeom>
          <a:noFill/>
          <a:ln/>
        </p:spPr>
        <p:txBody>
          <a:bodyPr wrap="none" lIns="0" tIns="0" rIns="0" bIns="0" rtlCol="0" anchor="t"/>
          <a:lstStyle/>
          <a:p>
            <a:pPr marL="0" indent="0" algn="l">
              <a:lnSpc>
                <a:spcPts val="5600"/>
              </a:lnSpc>
              <a:buNone/>
            </a:pPr>
            <a:r>
              <a:rPr lang="en-US" sz="4450" b="1" dirty="0">
                <a:solidFill>
                  <a:srgbClr val="FFB393"/>
                </a:solidFill>
                <a:latin typeface="Brygada 1918 Bold" pitchFamily="34" charset="0"/>
                <a:ea typeface="Brygada 1918 Bold" pitchFamily="34" charset="-122"/>
                <a:cs typeface="Brygada 1918 Bold" pitchFamily="34" charset="-120"/>
              </a:rPr>
              <a:t>Conclusion</a:t>
            </a:r>
            <a:endParaRPr lang="en-US" sz="4450" dirty="0"/>
          </a:p>
        </p:txBody>
      </p:sp>
      <p:sp>
        <p:nvSpPr>
          <p:cNvPr id="4" name="Text 1"/>
          <p:cNvSpPr/>
          <p:nvPr/>
        </p:nvSpPr>
        <p:spPr>
          <a:xfrm>
            <a:off x="749260" y="3433643"/>
            <a:ext cx="7645479" cy="2396966"/>
          </a:xfrm>
          <a:prstGeom prst="rect">
            <a:avLst/>
          </a:prstGeom>
          <a:noFill/>
          <a:ln/>
        </p:spPr>
        <p:txBody>
          <a:bodyPr wrap="square" lIns="0" tIns="0" rIns="0" bIns="0" rtlCol="0" anchor="t"/>
          <a:lstStyle/>
          <a:p>
            <a:pPr marL="0" indent="0" algn="l">
              <a:lnSpc>
                <a:spcPts val="2650"/>
              </a:lnSpc>
              <a:buNone/>
            </a:pPr>
            <a:r>
              <a:rPr lang="en-US" sz="1650" dirty="0">
                <a:solidFill>
                  <a:srgbClr val="F4CAB8"/>
                </a:solidFill>
                <a:latin typeface="Montserrat Medium" pitchFamily="34" charset="0"/>
                <a:ea typeface="Montserrat Medium" pitchFamily="34" charset="-122"/>
                <a:cs typeface="Montserrat Medium" pitchFamily="34" charset="-120"/>
              </a:rPr>
              <a:t>BrightSteps Childcare Centre provides a high-quality, safe early learning solution addressing growing childcare demands. Supported by positive market analysis, our strategy focuses on trust, community, and competitive value. With a sound £80,000 initial investment and clear management, BrightSteps is financially viable, sustainable, and poised for long-term growth, enriching children, families, and the community.</a:t>
            </a:r>
            <a:endParaRPr lang="en-US" sz="16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721281" y="732473"/>
            <a:ext cx="5495687" cy="686991"/>
          </a:xfrm>
          <a:prstGeom prst="rect">
            <a:avLst/>
          </a:prstGeom>
          <a:noFill/>
          <a:ln/>
        </p:spPr>
        <p:txBody>
          <a:bodyPr wrap="none" lIns="0" tIns="0" rIns="0" bIns="0" rtlCol="0" anchor="t"/>
          <a:lstStyle/>
          <a:p>
            <a:pPr marL="0" indent="0" algn="l">
              <a:lnSpc>
                <a:spcPts val="5400"/>
              </a:lnSpc>
              <a:buNone/>
            </a:pPr>
            <a:r>
              <a:rPr lang="en-US" sz="4300" b="1" dirty="0">
                <a:solidFill>
                  <a:srgbClr val="FFB393"/>
                </a:solidFill>
                <a:latin typeface="Brygada 1918 Bold" pitchFamily="34" charset="0"/>
                <a:ea typeface="Brygada 1918 Bold" pitchFamily="34" charset="-122"/>
                <a:cs typeface="Brygada 1918 Bold" pitchFamily="34" charset="-120"/>
              </a:rPr>
              <a:t>References</a:t>
            </a:r>
            <a:endParaRPr lang="en-US" sz="4300" dirty="0"/>
          </a:p>
        </p:txBody>
      </p:sp>
      <p:sp>
        <p:nvSpPr>
          <p:cNvPr id="3" name="Text 1"/>
          <p:cNvSpPr/>
          <p:nvPr/>
        </p:nvSpPr>
        <p:spPr>
          <a:xfrm>
            <a:off x="721281" y="1831538"/>
            <a:ext cx="13187839" cy="659368"/>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Blanden, J., Del Bono, E., Hansen, K. &amp; Rabe, B. (2022) ‘Quantity and quality of childcare and children’s educational outcomes’, Journal of Population Economics, 35(2), pp. 785–828. doi: 10.1007/s00148-021-00835-4.</a:t>
            </a:r>
            <a:endParaRPr lang="en-US" sz="1600" dirty="0"/>
          </a:p>
        </p:txBody>
      </p:sp>
      <p:sp>
        <p:nvSpPr>
          <p:cNvPr id="4" name="Text 2"/>
          <p:cNvSpPr/>
          <p:nvPr/>
        </p:nvSpPr>
        <p:spPr>
          <a:xfrm>
            <a:off x="721281" y="2562939"/>
            <a:ext cx="13187839" cy="329684"/>
          </a:xfrm>
          <a:prstGeom prst="rect">
            <a:avLst/>
          </a:prstGeom>
          <a:noFill/>
          <a:ln/>
        </p:spPr>
        <p:txBody>
          <a:bodyPr wrap="non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Burns, P. (2022) New Venture Creation. 11th edn. London: Red Globe Press.</a:t>
            </a:r>
            <a:endParaRPr lang="en-US" sz="1600" dirty="0"/>
          </a:p>
        </p:txBody>
      </p:sp>
      <p:sp>
        <p:nvSpPr>
          <p:cNvPr id="5" name="Text 3"/>
          <p:cNvSpPr/>
          <p:nvPr/>
        </p:nvSpPr>
        <p:spPr>
          <a:xfrm>
            <a:off x="721281" y="2964656"/>
            <a:ext cx="13187839" cy="659368"/>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Chen, J. J. &amp; Rivera‑Vernazza, D. E. (2022) ‘Communicating Digitally: Building Preschool Teacher–Parent Partnerships Via Digital Technologies During COVID-19’, Early Child Education Journal. doi: 10.1007/s10643-022-01366-7. </a:t>
            </a:r>
            <a:endParaRPr lang="en-US" sz="1600" dirty="0"/>
          </a:p>
        </p:txBody>
      </p:sp>
      <p:sp>
        <p:nvSpPr>
          <p:cNvPr id="6" name="Text 4"/>
          <p:cNvSpPr/>
          <p:nvPr/>
        </p:nvSpPr>
        <p:spPr>
          <a:xfrm>
            <a:off x="721281" y="3696057"/>
            <a:ext cx="13187839" cy="329684"/>
          </a:xfrm>
          <a:prstGeom prst="rect">
            <a:avLst/>
          </a:prstGeom>
          <a:noFill/>
          <a:ln/>
        </p:spPr>
        <p:txBody>
          <a:bodyPr wrap="non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Department for Education (DfE) (2023) Statutory Framework for the Early Years Foundation Stage. London: DfE.</a:t>
            </a:r>
            <a:endParaRPr lang="en-US" sz="1600" dirty="0"/>
          </a:p>
        </p:txBody>
      </p:sp>
      <p:sp>
        <p:nvSpPr>
          <p:cNvPr id="7" name="Text 5"/>
          <p:cNvSpPr/>
          <p:nvPr/>
        </p:nvSpPr>
        <p:spPr>
          <a:xfrm>
            <a:off x="721281" y="4097774"/>
            <a:ext cx="13187839" cy="659368"/>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Green, S. &amp; Owens, A. (2022) ‘Parents’ perspectives on sustainability in early childhood settings’, Journal of Early Childhood Research, 20(4), pp. 512–525. doi: 10.1177/1476718X211062122.</a:t>
            </a:r>
            <a:endParaRPr lang="en-US" sz="1600" dirty="0"/>
          </a:p>
        </p:txBody>
      </p:sp>
      <p:sp>
        <p:nvSpPr>
          <p:cNvPr id="8" name="Text 6"/>
          <p:cNvSpPr/>
          <p:nvPr/>
        </p:nvSpPr>
        <p:spPr>
          <a:xfrm>
            <a:off x="721281" y="4829175"/>
            <a:ext cx="13187839" cy="329684"/>
          </a:xfrm>
          <a:prstGeom prst="rect">
            <a:avLst/>
          </a:prstGeom>
          <a:noFill/>
          <a:ln/>
        </p:spPr>
        <p:txBody>
          <a:bodyPr wrap="non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Grady, C. (2021) ‘Digital communication in early years provision’, Early Years, 41(3), pp. 281–295.</a:t>
            </a:r>
            <a:endParaRPr lang="en-US" sz="1600" dirty="0"/>
          </a:p>
        </p:txBody>
      </p:sp>
      <p:sp>
        <p:nvSpPr>
          <p:cNvPr id="9" name="Text 7"/>
          <p:cNvSpPr/>
          <p:nvPr/>
        </p:nvSpPr>
        <p:spPr>
          <a:xfrm>
            <a:off x="721281" y="5230892"/>
            <a:ext cx="13187839" cy="329684"/>
          </a:xfrm>
          <a:prstGeom prst="rect">
            <a:avLst/>
          </a:prstGeom>
          <a:noFill/>
          <a:ln/>
        </p:spPr>
        <p:txBody>
          <a:bodyPr wrap="non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Johnson, G., Whittington, R., Scholes, K., Angwin, D. &amp; Regnér, P. (2020) Exploring Strategy: Text and Cases. Harlow: Pearson.</a:t>
            </a:r>
            <a:endParaRPr lang="en-US" sz="1600" dirty="0"/>
          </a:p>
        </p:txBody>
      </p:sp>
      <p:sp>
        <p:nvSpPr>
          <p:cNvPr id="10" name="Text 8"/>
          <p:cNvSpPr/>
          <p:nvPr/>
        </p:nvSpPr>
        <p:spPr>
          <a:xfrm>
            <a:off x="721281" y="5632609"/>
            <a:ext cx="13187839" cy="329684"/>
          </a:xfrm>
          <a:prstGeom prst="rect">
            <a:avLst/>
          </a:prstGeom>
          <a:noFill/>
          <a:ln/>
        </p:spPr>
        <p:txBody>
          <a:bodyPr wrap="non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National Day Nurseries Association (NDNA) (2021) Nursery Costs and Funding Report. Huddersfield: NDNA.</a:t>
            </a:r>
            <a:endParaRPr lang="en-US" sz="1600" dirty="0"/>
          </a:p>
        </p:txBody>
      </p:sp>
      <p:sp>
        <p:nvSpPr>
          <p:cNvPr id="11" name="Text 9"/>
          <p:cNvSpPr/>
          <p:nvPr/>
        </p:nvSpPr>
        <p:spPr>
          <a:xfrm>
            <a:off x="721281" y="6034326"/>
            <a:ext cx="13187839" cy="329684"/>
          </a:xfrm>
          <a:prstGeom prst="rect">
            <a:avLst/>
          </a:prstGeom>
          <a:noFill/>
          <a:ln/>
        </p:spPr>
        <p:txBody>
          <a:bodyPr wrap="non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Office for National Statistics (ONS) (2022) Labour Market Overview: UK. London: ONS.</a:t>
            </a:r>
            <a:endParaRPr lang="en-US" sz="1600" dirty="0"/>
          </a:p>
        </p:txBody>
      </p:sp>
      <p:sp>
        <p:nvSpPr>
          <p:cNvPr id="12" name="Text 10"/>
          <p:cNvSpPr/>
          <p:nvPr/>
        </p:nvSpPr>
        <p:spPr>
          <a:xfrm>
            <a:off x="721281" y="6436043"/>
            <a:ext cx="13187839" cy="329684"/>
          </a:xfrm>
          <a:prstGeom prst="rect">
            <a:avLst/>
          </a:prstGeom>
          <a:noFill/>
          <a:ln/>
        </p:spPr>
        <p:txBody>
          <a:bodyPr wrap="non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Siraj, I. (2021) ‘Early childhood education and care: Evidence and future directions’, Early Years, 41(2), pp. 113–128.</a:t>
            </a:r>
            <a:endParaRPr lang="en-US" sz="1600" dirty="0"/>
          </a:p>
        </p:txBody>
      </p:sp>
      <p:sp>
        <p:nvSpPr>
          <p:cNvPr id="13" name="Text 11"/>
          <p:cNvSpPr/>
          <p:nvPr/>
        </p:nvSpPr>
        <p:spPr>
          <a:xfrm>
            <a:off x="721281" y="6837759"/>
            <a:ext cx="13187839" cy="659368"/>
          </a:xfrm>
          <a:prstGeom prst="rect">
            <a:avLst/>
          </a:prstGeom>
          <a:noFill/>
          <a:ln/>
        </p:spPr>
        <p:txBody>
          <a:bodyPr wrap="square" lIns="0" tIns="0" rIns="0" bIns="0" rtlCol="0" anchor="t"/>
          <a:lstStyle/>
          <a:p>
            <a:pPr marL="342900" indent="-342900" algn="l">
              <a:lnSpc>
                <a:spcPts val="2550"/>
              </a:lnSpc>
              <a:buSzPct val="100000"/>
              <a:buChar char="•"/>
            </a:pPr>
            <a:r>
              <a:rPr lang="en-US" sz="1600" dirty="0">
                <a:solidFill>
                  <a:srgbClr val="F4CAB8"/>
                </a:solidFill>
                <a:latin typeface="Montserrat Medium" pitchFamily="34" charset="0"/>
                <a:ea typeface="Montserrat Medium" pitchFamily="34" charset="-122"/>
                <a:cs typeface="Montserrat Medium" pitchFamily="34" charset="-120"/>
              </a:rPr>
              <a:t>Symonds, J. E. et al. (2025) ‘A Metareview of Research on Educational Inequality and Socioeconomic Disadvantage’, Education Sciences, 15(6), 740. doi: 10.3390/educsci15060740.</a:t>
            </a:r>
            <a:endParaRPr lang="en-US" sz="1600" dirty="0"/>
          </a:p>
        </p:txBody>
      </p:sp>
      <p:pic>
        <p:nvPicPr>
          <p:cNvPr id="14" name="Picture 13">
            <a:extLst>
              <a:ext uri="{FF2B5EF4-FFF2-40B4-BE49-F238E27FC236}">
                <a16:creationId xmlns:a16="http://schemas.microsoft.com/office/drawing/2014/main" id="{1930D836-E8FC-F9DF-0121-72850A3D0371}"/>
              </a:ext>
            </a:extLst>
          </p:cNvPr>
          <p:cNvPicPr>
            <a:picLocks noChangeAspect="1"/>
          </p:cNvPicPr>
          <p:nvPr/>
        </p:nvPicPr>
        <p:blipFill>
          <a:blip r:embed="rId3"/>
          <a:stretch>
            <a:fillRect/>
          </a:stretch>
        </p:blipFill>
        <p:spPr>
          <a:xfrm>
            <a:off x="12286923" y="7764291"/>
            <a:ext cx="2343477" cy="457264"/>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4322</Words>
  <Application>Microsoft Office PowerPoint</Application>
  <PresentationFormat>Custom</PresentationFormat>
  <Paragraphs>255</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Montserrat Medium</vt:lpstr>
      <vt:lpstr>Brygada 1918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2025-12-04T15:15:57Z</dcterms:created>
  <dcterms:modified xsi:type="dcterms:W3CDTF">2025-12-05T06:46:38Z</dcterms:modified>
</cp:coreProperties>
</file>