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43891200" cy="32918400"/>
  <p:notesSz cx="7004050" cy="9290050"/>
  <p:defaultTextStyle>
    <a:defPPr>
      <a:defRPr lang="en-US"/>
    </a:defPPr>
    <a:lvl1pPr marL="0" algn="l" defTabSz="3291279" rtl="0" eaLnBrk="1" latinLnBrk="0" hangingPunct="1">
      <a:defRPr sz="6400" kern="1200">
        <a:solidFill>
          <a:schemeClr val="tx1"/>
        </a:solidFill>
        <a:latin typeface="+mn-lt"/>
        <a:ea typeface="+mn-ea"/>
        <a:cs typeface="+mn-cs"/>
      </a:defRPr>
    </a:lvl1pPr>
    <a:lvl2pPr marL="1645640" algn="l" defTabSz="3291279" rtl="0" eaLnBrk="1" latinLnBrk="0" hangingPunct="1">
      <a:defRPr sz="6400" kern="1200">
        <a:solidFill>
          <a:schemeClr val="tx1"/>
        </a:solidFill>
        <a:latin typeface="+mn-lt"/>
        <a:ea typeface="+mn-ea"/>
        <a:cs typeface="+mn-cs"/>
      </a:defRPr>
    </a:lvl2pPr>
    <a:lvl3pPr marL="3291279" algn="l" defTabSz="3291279" rtl="0" eaLnBrk="1" latinLnBrk="0" hangingPunct="1">
      <a:defRPr sz="6400" kern="1200">
        <a:solidFill>
          <a:schemeClr val="tx1"/>
        </a:solidFill>
        <a:latin typeface="+mn-lt"/>
        <a:ea typeface="+mn-ea"/>
        <a:cs typeface="+mn-cs"/>
      </a:defRPr>
    </a:lvl3pPr>
    <a:lvl4pPr marL="4936919" algn="l" defTabSz="3291279" rtl="0" eaLnBrk="1" latinLnBrk="0" hangingPunct="1">
      <a:defRPr sz="6400" kern="1200">
        <a:solidFill>
          <a:schemeClr val="tx1"/>
        </a:solidFill>
        <a:latin typeface="+mn-lt"/>
        <a:ea typeface="+mn-ea"/>
        <a:cs typeface="+mn-cs"/>
      </a:defRPr>
    </a:lvl4pPr>
    <a:lvl5pPr marL="6582559" algn="l" defTabSz="3291279" rtl="0" eaLnBrk="1" latinLnBrk="0" hangingPunct="1">
      <a:defRPr sz="6400" kern="1200">
        <a:solidFill>
          <a:schemeClr val="tx1"/>
        </a:solidFill>
        <a:latin typeface="+mn-lt"/>
        <a:ea typeface="+mn-ea"/>
        <a:cs typeface="+mn-cs"/>
      </a:defRPr>
    </a:lvl5pPr>
    <a:lvl6pPr marL="8228198" algn="l" defTabSz="3291279" rtl="0" eaLnBrk="1" latinLnBrk="0" hangingPunct="1">
      <a:defRPr sz="6400" kern="1200">
        <a:solidFill>
          <a:schemeClr val="tx1"/>
        </a:solidFill>
        <a:latin typeface="+mn-lt"/>
        <a:ea typeface="+mn-ea"/>
        <a:cs typeface="+mn-cs"/>
      </a:defRPr>
    </a:lvl6pPr>
    <a:lvl7pPr marL="9873837" algn="l" defTabSz="3291279" rtl="0" eaLnBrk="1" latinLnBrk="0" hangingPunct="1">
      <a:defRPr sz="6400" kern="1200">
        <a:solidFill>
          <a:schemeClr val="tx1"/>
        </a:solidFill>
        <a:latin typeface="+mn-lt"/>
        <a:ea typeface="+mn-ea"/>
        <a:cs typeface="+mn-cs"/>
      </a:defRPr>
    </a:lvl7pPr>
    <a:lvl8pPr marL="11519478" algn="l" defTabSz="3291279" rtl="0" eaLnBrk="1" latinLnBrk="0" hangingPunct="1">
      <a:defRPr sz="6400" kern="1200">
        <a:solidFill>
          <a:schemeClr val="tx1"/>
        </a:solidFill>
        <a:latin typeface="+mn-lt"/>
        <a:ea typeface="+mn-ea"/>
        <a:cs typeface="+mn-cs"/>
      </a:defRPr>
    </a:lvl8pPr>
    <a:lvl9pPr marL="13165118" algn="l" defTabSz="3291279" rtl="0" eaLnBrk="1" latinLnBrk="0" hangingPunct="1">
      <a:defRPr sz="6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0368">
          <p15:clr>
            <a:srgbClr val="A4A3A4"/>
          </p15:clr>
        </p15:guide>
        <p15:guide id="2" pos="1382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7F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60" autoAdjust="0"/>
    <p:restoredTop sz="94676" autoAdjust="0"/>
  </p:normalViewPr>
  <p:slideViewPr>
    <p:cSldViewPr>
      <p:cViewPr varScale="1">
        <p:scale>
          <a:sx n="24" d="100"/>
          <a:sy n="24" d="100"/>
        </p:scale>
        <p:origin x="2058" y="96"/>
      </p:cViewPr>
      <p:guideLst>
        <p:guide orient="horz" pos="10368"/>
        <p:guide pos="13824"/>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15" name="Rectangle 14"/>
          <p:cNvSpPr/>
          <p:nvPr userDrawn="1"/>
        </p:nvSpPr>
        <p:spPr>
          <a:xfrm>
            <a:off x="43159680" y="0"/>
            <a:ext cx="731520" cy="329184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endParaRPr lang="en-US" dirty="0"/>
          </a:p>
        </p:txBody>
      </p:sp>
      <p:sp>
        <p:nvSpPr>
          <p:cNvPr id="16" name="Rectangle 15"/>
          <p:cNvSpPr/>
          <p:nvPr userDrawn="1"/>
        </p:nvSpPr>
        <p:spPr>
          <a:xfrm>
            <a:off x="0" y="0"/>
            <a:ext cx="731520" cy="329184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endParaRPr lang="en-US" dirty="0"/>
          </a:p>
        </p:txBody>
      </p:sp>
      <p:sp>
        <p:nvSpPr>
          <p:cNvPr id="17" name="Rectangle 16"/>
          <p:cNvSpPr/>
          <p:nvPr userDrawn="1"/>
        </p:nvSpPr>
        <p:spPr>
          <a:xfrm>
            <a:off x="0" y="0"/>
            <a:ext cx="43891200" cy="41148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endParaRPr lang="en-US" dirty="0"/>
          </a:p>
        </p:txBody>
      </p:sp>
      <p:sp>
        <p:nvSpPr>
          <p:cNvPr id="18" name="Rectangle 17"/>
          <p:cNvSpPr/>
          <p:nvPr userDrawn="1"/>
        </p:nvSpPr>
        <p:spPr>
          <a:xfrm>
            <a:off x="0" y="28803600"/>
            <a:ext cx="43891200" cy="4114800"/>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endParaRPr lang="en-US" dirty="0"/>
          </a:p>
        </p:txBody>
      </p:sp>
      <p:sp>
        <p:nvSpPr>
          <p:cNvPr id="11" name="Instructions"/>
          <p:cNvSpPr/>
          <p:nvPr userDrawn="1"/>
        </p:nvSpPr>
        <p:spPr>
          <a:xfrm>
            <a:off x="-10515600" y="0"/>
            <a:ext cx="960120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71421" tIns="171421" rIns="171421" bIns="171421"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800"/>
              </a:spcAft>
            </a:pPr>
            <a:r>
              <a:rPr lang="en-US" sz="7200" dirty="0">
                <a:solidFill>
                  <a:srgbClr val="7F7F7F"/>
                </a:solidFill>
                <a:latin typeface="Calibri" pitchFamily="34" charset="0"/>
                <a:cs typeface="Calibri" panose="020F0502020204030204" pitchFamily="34" charset="0"/>
              </a:rPr>
              <a:t>Poster Print Size:</a:t>
            </a:r>
            <a:endParaRPr sz="7200" dirty="0">
              <a:solidFill>
                <a:srgbClr val="7F7F7F"/>
              </a:solidFill>
              <a:latin typeface="Calibri" pitchFamily="34" charset="0"/>
              <a:cs typeface="Calibri" panose="020F0502020204030204" pitchFamily="34" charset="0"/>
            </a:endParaRPr>
          </a:p>
          <a:p>
            <a:pPr lvl="0">
              <a:spcBef>
                <a:spcPts val="0"/>
              </a:spcBef>
              <a:spcAft>
                <a:spcPts val="1800"/>
              </a:spcAft>
            </a:pPr>
            <a:r>
              <a:rPr lang="en-US" sz="4900" dirty="0">
                <a:solidFill>
                  <a:srgbClr val="7F7F7F"/>
                </a:solidFill>
                <a:latin typeface="Calibri" pitchFamily="34" charset="0"/>
                <a:cs typeface="Calibri" panose="020F0502020204030204" pitchFamily="34" charset="0"/>
              </a:rPr>
              <a:t>This poster template is 36” high by 48” wide. It can be used to print a Tri-Fold poster with 12” wings.</a:t>
            </a:r>
          </a:p>
          <a:p>
            <a:pPr lvl="0">
              <a:spcBef>
                <a:spcPts val="0"/>
              </a:spcBef>
              <a:spcAft>
                <a:spcPts val="1800"/>
              </a:spcAft>
            </a:pPr>
            <a:r>
              <a:rPr lang="en-US" sz="7200" dirty="0">
                <a:solidFill>
                  <a:srgbClr val="7F7F7F"/>
                </a:solidFill>
                <a:latin typeface="Calibri" pitchFamily="34" charset="0"/>
                <a:cs typeface="Calibri" panose="020F0502020204030204" pitchFamily="34" charset="0"/>
              </a:rPr>
              <a:t>Placeholders</a:t>
            </a:r>
            <a:r>
              <a:rPr sz="7200" dirty="0">
                <a:solidFill>
                  <a:srgbClr val="7F7F7F"/>
                </a:solidFill>
                <a:latin typeface="Calibri" pitchFamily="34" charset="0"/>
                <a:cs typeface="Calibri" panose="020F0502020204030204" pitchFamily="34" charset="0"/>
              </a:rPr>
              <a:t>:</a:t>
            </a:r>
          </a:p>
          <a:p>
            <a:pPr lvl="0">
              <a:spcBef>
                <a:spcPts val="0"/>
              </a:spcBef>
              <a:spcAft>
                <a:spcPts val="1800"/>
              </a:spcAft>
            </a:pPr>
            <a:r>
              <a:rPr sz="4900" dirty="0">
                <a:solidFill>
                  <a:srgbClr val="7F7F7F"/>
                </a:solidFill>
                <a:latin typeface="Calibri" pitchFamily="34" charset="0"/>
                <a:cs typeface="Calibri" panose="020F0502020204030204" pitchFamily="34" charset="0"/>
              </a:rPr>
              <a:t>The </a:t>
            </a:r>
            <a:r>
              <a:rPr lang="en-US" sz="4900" dirty="0">
                <a:solidFill>
                  <a:srgbClr val="7F7F7F"/>
                </a:solidFill>
                <a:latin typeface="Calibri" pitchFamily="34" charset="0"/>
                <a:cs typeface="Calibri" panose="020F0502020204030204" pitchFamily="34" charset="0"/>
              </a:rPr>
              <a:t>various elements included</a:t>
            </a:r>
            <a:r>
              <a:rPr sz="4900" dirty="0">
                <a:solidFill>
                  <a:srgbClr val="7F7F7F"/>
                </a:solidFill>
                <a:latin typeface="Calibri" pitchFamily="34" charset="0"/>
                <a:cs typeface="Calibri" panose="020F0502020204030204" pitchFamily="34" charset="0"/>
              </a:rPr>
              <a:t> in this </a:t>
            </a:r>
            <a:r>
              <a:rPr lang="en-US" sz="4900" dirty="0">
                <a:solidFill>
                  <a:srgbClr val="7F7F7F"/>
                </a:solidFill>
                <a:latin typeface="Calibri" pitchFamily="34" charset="0"/>
                <a:cs typeface="Calibri" panose="020F0502020204030204" pitchFamily="34" charset="0"/>
              </a:rPr>
              <a:t>poster are ones</a:t>
            </a:r>
            <a:r>
              <a:rPr lang="en-US" sz="4900" baseline="0" dirty="0">
                <a:solidFill>
                  <a:srgbClr val="7F7F7F"/>
                </a:solidFill>
                <a:latin typeface="Calibri" pitchFamily="34" charset="0"/>
                <a:cs typeface="Calibri" panose="020F0502020204030204" pitchFamily="34" charset="0"/>
              </a:rPr>
              <a:t> we often see in medical, research, and scientific posters.</a:t>
            </a:r>
            <a:r>
              <a:rPr sz="4900" dirty="0">
                <a:solidFill>
                  <a:srgbClr val="7F7F7F"/>
                </a:solidFill>
                <a:latin typeface="Calibri" pitchFamily="34" charset="0"/>
                <a:cs typeface="Calibri" panose="020F0502020204030204" pitchFamily="34" charset="0"/>
              </a:rPr>
              <a:t> </a:t>
            </a:r>
            <a:r>
              <a:rPr lang="en-US" sz="4900" dirty="0">
                <a:solidFill>
                  <a:srgbClr val="7F7F7F"/>
                </a:solidFill>
                <a:latin typeface="Calibri" pitchFamily="34" charset="0"/>
                <a:cs typeface="Calibri" panose="020F0502020204030204" pitchFamily="34" charset="0"/>
              </a:rPr>
              <a:t>Feel</a:t>
            </a:r>
            <a:r>
              <a:rPr lang="en-US" sz="4900" baseline="0" dirty="0">
                <a:solidFill>
                  <a:srgbClr val="7F7F7F"/>
                </a:solidFill>
                <a:latin typeface="Calibri" pitchFamily="34" charset="0"/>
                <a:cs typeface="Calibri" panose="020F0502020204030204" pitchFamily="34" charset="0"/>
              </a:rPr>
              <a:t> free to edit, move,  add, and delete items, or change the layout to suit your needs. Always check with your conference organizer for specific requirements.</a:t>
            </a:r>
          </a:p>
          <a:p>
            <a:pPr lvl="0">
              <a:spcBef>
                <a:spcPts val="0"/>
              </a:spcBef>
              <a:spcAft>
                <a:spcPts val="1800"/>
              </a:spcAft>
            </a:pPr>
            <a:r>
              <a:rPr lang="en-US" sz="7200" dirty="0">
                <a:solidFill>
                  <a:srgbClr val="7F7F7F"/>
                </a:solidFill>
                <a:latin typeface="Calibri" pitchFamily="34" charset="0"/>
                <a:cs typeface="Calibri" panose="020F0502020204030204" pitchFamily="34" charset="0"/>
              </a:rPr>
              <a:t>Image</a:t>
            </a:r>
            <a:r>
              <a:rPr lang="en-US" sz="7200" baseline="0" dirty="0">
                <a:solidFill>
                  <a:srgbClr val="7F7F7F"/>
                </a:solidFill>
                <a:latin typeface="Calibri" pitchFamily="34" charset="0"/>
                <a:cs typeface="Calibri" panose="020F0502020204030204" pitchFamily="34" charset="0"/>
              </a:rPr>
              <a:t> Quality</a:t>
            </a:r>
            <a:r>
              <a:rPr lang="en-US" sz="7200" dirty="0">
                <a:solidFill>
                  <a:srgbClr val="7F7F7F"/>
                </a:solidFill>
                <a:latin typeface="Calibri" pitchFamily="34" charset="0"/>
                <a:cs typeface="Calibri" panose="020F0502020204030204" pitchFamily="34" charset="0"/>
              </a:rPr>
              <a:t>:</a:t>
            </a:r>
          </a:p>
          <a:p>
            <a:pPr lvl="0">
              <a:spcBef>
                <a:spcPts val="0"/>
              </a:spcBef>
              <a:spcAft>
                <a:spcPts val="1800"/>
              </a:spcAft>
            </a:pPr>
            <a:r>
              <a:rPr lang="en-US" sz="4900" dirty="0">
                <a:solidFill>
                  <a:srgbClr val="7F7F7F"/>
                </a:solidFill>
                <a:latin typeface="Calibri" pitchFamily="34" charset="0"/>
                <a:cs typeface="Calibri" panose="020F0502020204030204" pitchFamily="34" charset="0"/>
              </a:rPr>
              <a:t>You can place digital photos or logo art in your poster file by selecting the </a:t>
            </a:r>
            <a:r>
              <a:rPr lang="en-US" sz="4900" b="1" dirty="0">
                <a:solidFill>
                  <a:srgbClr val="7F7F7F"/>
                </a:solidFill>
                <a:latin typeface="Calibri" pitchFamily="34" charset="0"/>
                <a:cs typeface="Calibri" panose="020F0502020204030204" pitchFamily="34" charset="0"/>
              </a:rPr>
              <a:t>Insert, Picture</a:t>
            </a:r>
            <a:r>
              <a:rPr lang="en-US" sz="4900" dirty="0">
                <a:solidFill>
                  <a:srgbClr val="7F7F7F"/>
                </a:solidFill>
                <a:latin typeface="Calibri" pitchFamily="34" charset="0"/>
                <a:cs typeface="Calibri" panose="020F0502020204030204" pitchFamily="34" charset="0"/>
              </a:rPr>
              <a:t> command, or by using standard copy &amp; paste. For best results, all graphic elements should be at least </a:t>
            </a:r>
            <a:r>
              <a:rPr lang="en-US" sz="4900" b="1" dirty="0">
                <a:solidFill>
                  <a:srgbClr val="7F7F7F"/>
                </a:solidFill>
                <a:latin typeface="Calibri" pitchFamily="34" charset="0"/>
                <a:cs typeface="Calibri" panose="020F0502020204030204" pitchFamily="34" charset="0"/>
              </a:rPr>
              <a:t>150-200 pixels per inch in their final printed size</a:t>
            </a:r>
            <a:r>
              <a:rPr lang="en-US" sz="4900" dirty="0">
                <a:solidFill>
                  <a:srgbClr val="7F7F7F"/>
                </a:solidFill>
                <a:latin typeface="Calibri" pitchFamily="34" charset="0"/>
                <a:cs typeface="Calibri" panose="020F0502020204030204" pitchFamily="34" charset="0"/>
              </a:rPr>
              <a:t>. For instance, a 1600 x 1200 pixel</a:t>
            </a:r>
            <a:r>
              <a:rPr lang="en-US" sz="4900" baseline="0" dirty="0">
                <a:solidFill>
                  <a:srgbClr val="7F7F7F"/>
                </a:solidFill>
                <a:latin typeface="Calibri" pitchFamily="34" charset="0"/>
                <a:cs typeface="Calibri" panose="020F0502020204030204" pitchFamily="34" charset="0"/>
              </a:rPr>
              <a:t> photo will usually look fine up to </a:t>
            </a:r>
            <a:r>
              <a:rPr lang="en-US" sz="4900" dirty="0">
                <a:solidFill>
                  <a:srgbClr val="7F7F7F"/>
                </a:solidFill>
                <a:latin typeface="Calibri" pitchFamily="34" charset="0"/>
                <a:cs typeface="Calibri" panose="020F0502020204030204" pitchFamily="34" charset="0"/>
              </a:rPr>
              <a:t>8“-10” wide on your printed poster.</a:t>
            </a:r>
          </a:p>
          <a:p>
            <a:pPr lvl="0">
              <a:spcBef>
                <a:spcPts val="0"/>
              </a:spcBef>
              <a:spcAft>
                <a:spcPts val="1800"/>
              </a:spcAft>
            </a:pPr>
            <a:r>
              <a:rPr lang="en-US" sz="4900" dirty="0">
                <a:solidFill>
                  <a:srgbClr val="7F7F7F"/>
                </a:solidFill>
                <a:latin typeface="Calibri" pitchFamily="34" charset="0"/>
                <a:cs typeface="Calibri" panose="020F0502020204030204" pitchFamily="34" charset="0"/>
              </a:rPr>
              <a:t>To preview the print quality of images, select a magnification of 100% when previewing your poster. This will give you a good idea of what it will look like in print. If you are laying out a large poster and using half-scale dimensions, be sure to preview your graphics at 200% to see them at their final printed size.</a:t>
            </a:r>
          </a:p>
          <a:p>
            <a:pPr lvl="0">
              <a:spcBef>
                <a:spcPts val="0"/>
              </a:spcBef>
              <a:spcAft>
                <a:spcPts val="1800"/>
              </a:spcAft>
            </a:pPr>
            <a:r>
              <a:rPr lang="en-US" sz="4900" dirty="0">
                <a:solidFill>
                  <a:srgbClr val="7F7F7F"/>
                </a:solidFill>
                <a:latin typeface="Calibri" pitchFamily="34" charset="0"/>
                <a:cs typeface="Calibri" panose="020F0502020204030204" pitchFamily="34" charset="0"/>
              </a:rPr>
              <a:t>Please note that graphics from websites (such as the logo on your hospital's or university's home page) will only be 72dpi and not suitable for printing.</a:t>
            </a:r>
          </a:p>
          <a:p>
            <a:pPr lvl="0" algn="ctr">
              <a:spcBef>
                <a:spcPts val="0"/>
              </a:spcBef>
              <a:spcAft>
                <a:spcPts val="1800"/>
              </a:spcAft>
            </a:pPr>
            <a:br>
              <a:rPr lang="en-US" sz="3600" dirty="0">
                <a:solidFill>
                  <a:srgbClr val="7F7F7F"/>
                </a:solidFill>
                <a:latin typeface="Calibri" pitchFamily="34" charset="0"/>
                <a:cs typeface="Calibri" panose="020F0502020204030204" pitchFamily="34" charset="0"/>
              </a:rPr>
            </a:br>
            <a:r>
              <a:rPr lang="en-US" sz="3600" dirty="0">
                <a:solidFill>
                  <a:srgbClr val="7F7F7F"/>
                </a:solidFill>
                <a:latin typeface="Calibri" pitchFamily="34" charset="0"/>
                <a:cs typeface="Calibri" panose="020F0502020204030204" pitchFamily="34" charset="0"/>
              </a:rPr>
              <a:t>[This sidebar area does not print.]</a:t>
            </a:r>
          </a:p>
        </p:txBody>
      </p:sp>
      <p:grpSp>
        <p:nvGrpSpPr>
          <p:cNvPr id="12" name="Group 11"/>
          <p:cNvGrpSpPr/>
          <p:nvPr userDrawn="1"/>
        </p:nvGrpSpPr>
        <p:grpSpPr>
          <a:xfrm>
            <a:off x="44805600" y="0"/>
            <a:ext cx="9601200" cy="32918400"/>
            <a:chOff x="33832800" y="0"/>
            <a:chExt cx="12801600" cy="43891200"/>
          </a:xfrm>
        </p:grpSpPr>
        <p:sp>
          <p:nvSpPr>
            <p:cNvPr id="13" name="Instructions"/>
            <p:cNvSpPr/>
            <p:nvPr userDrawn="1"/>
          </p:nvSpPr>
          <p:spPr>
            <a:xfrm>
              <a:off x="33832800" y="0"/>
              <a:ext cx="12801600" cy="438912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28600" tIns="228600" rIns="228600" bIns="228600" rtlCol="0" anchor="t"/>
            <a:lstStyle>
              <a:defPPr>
                <a:defRPr lang="en-US"/>
              </a:defPPr>
              <a:lvl1pPr marL="0" algn="l" defTabSz="3686861" rtl="0" eaLnBrk="1" latinLnBrk="0" hangingPunct="1">
                <a:defRPr sz="7258" kern="1200">
                  <a:solidFill>
                    <a:schemeClr val="lt1"/>
                  </a:solidFill>
                  <a:latin typeface="+mn-lt"/>
                  <a:ea typeface="+mn-ea"/>
                  <a:cs typeface="+mn-cs"/>
                </a:defRPr>
              </a:lvl1pPr>
              <a:lvl2pPr marL="1843430" algn="l" defTabSz="3686861" rtl="0" eaLnBrk="1" latinLnBrk="0" hangingPunct="1">
                <a:defRPr sz="7258" kern="1200">
                  <a:solidFill>
                    <a:schemeClr val="lt1"/>
                  </a:solidFill>
                  <a:latin typeface="+mn-lt"/>
                  <a:ea typeface="+mn-ea"/>
                  <a:cs typeface="+mn-cs"/>
                </a:defRPr>
              </a:lvl2pPr>
              <a:lvl3pPr marL="3686861" algn="l" defTabSz="3686861" rtl="0" eaLnBrk="1" latinLnBrk="0" hangingPunct="1">
                <a:defRPr sz="7258" kern="1200">
                  <a:solidFill>
                    <a:schemeClr val="lt1"/>
                  </a:solidFill>
                  <a:latin typeface="+mn-lt"/>
                  <a:ea typeface="+mn-ea"/>
                  <a:cs typeface="+mn-cs"/>
                </a:defRPr>
              </a:lvl3pPr>
              <a:lvl4pPr marL="5530291" algn="l" defTabSz="3686861" rtl="0" eaLnBrk="1" latinLnBrk="0" hangingPunct="1">
                <a:defRPr sz="7258" kern="1200">
                  <a:solidFill>
                    <a:schemeClr val="lt1"/>
                  </a:solidFill>
                  <a:latin typeface="+mn-lt"/>
                  <a:ea typeface="+mn-ea"/>
                  <a:cs typeface="+mn-cs"/>
                </a:defRPr>
              </a:lvl4pPr>
              <a:lvl5pPr marL="7373722" algn="l" defTabSz="3686861" rtl="0" eaLnBrk="1" latinLnBrk="0" hangingPunct="1">
                <a:defRPr sz="7258" kern="1200">
                  <a:solidFill>
                    <a:schemeClr val="lt1"/>
                  </a:solidFill>
                  <a:latin typeface="+mn-lt"/>
                  <a:ea typeface="+mn-ea"/>
                  <a:cs typeface="+mn-cs"/>
                </a:defRPr>
              </a:lvl5pPr>
              <a:lvl6pPr marL="9217152" algn="l" defTabSz="3686861" rtl="0" eaLnBrk="1" latinLnBrk="0" hangingPunct="1">
                <a:defRPr sz="7258" kern="1200">
                  <a:solidFill>
                    <a:schemeClr val="lt1"/>
                  </a:solidFill>
                  <a:latin typeface="+mn-lt"/>
                  <a:ea typeface="+mn-ea"/>
                  <a:cs typeface="+mn-cs"/>
                </a:defRPr>
              </a:lvl6pPr>
              <a:lvl7pPr marL="11060582" algn="l" defTabSz="3686861" rtl="0" eaLnBrk="1" latinLnBrk="0" hangingPunct="1">
                <a:defRPr sz="7258" kern="1200">
                  <a:solidFill>
                    <a:schemeClr val="lt1"/>
                  </a:solidFill>
                  <a:latin typeface="+mn-lt"/>
                  <a:ea typeface="+mn-ea"/>
                  <a:cs typeface="+mn-cs"/>
                </a:defRPr>
              </a:lvl7pPr>
              <a:lvl8pPr marL="12904013" algn="l" defTabSz="3686861" rtl="0" eaLnBrk="1" latinLnBrk="0" hangingPunct="1">
                <a:defRPr sz="7258" kern="1200">
                  <a:solidFill>
                    <a:schemeClr val="lt1"/>
                  </a:solidFill>
                  <a:latin typeface="+mn-lt"/>
                  <a:ea typeface="+mn-ea"/>
                  <a:cs typeface="+mn-cs"/>
                </a:defRPr>
              </a:lvl8pPr>
              <a:lvl9pPr marL="14747443" algn="l" defTabSz="3686861" rtl="0" eaLnBrk="1" latinLnBrk="0" hangingPunct="1">
                <a:defRPr sz="7258" kern="1200">
                  <a:solidFill>
                    <a:schemeClr val="lt1"/>
                  </a:solidFill>
                  <a:latin typeface="+mn-lt"/>
                  <a:ea typeface="+mn-ea"/>
                  <a:cs typeface="+mn-cs"/>
                </a:defRPr>
              </a:lvl9pPr>
            </a:lstStyle>
            <a:p>
              <a:pPr lvl="0">
                <a:spcBef>
                  <a:spcPts val="0"/>
                </a:spcBef>
                <a:spcAft>
                  <a:spcPts val="1800"/>
                </a:spcAft>
              </a:pPr>
              <a:r>
                <a:rPr lang="en-US" sz="7200" dirty="0">
                  <a:solidFill>
                    <a:schemeClr val="bg1">
                      <a:lumMod val="50000"/>
                    </a:schemeClr>
                  </a:solidFill>
                  <a:latin typeface="Calibri" pitchFamily="34" charset="0"/>
                  <a:cs typeface="Calibri" panose="020F0502020204030204" pitchFamily="34" charset="0"/>
                </a:rPr>
                <a:t>Change</a:t>
              </a:r>
              <a:r>
                <a:rPr lang="en-US" sz="7200" baseline="0" dirty="0">
                  <a:solidFill>
                    <a:schemeClr val="bg1">
                      <a:lumMod val="50000"/>
                    </a:schemeClr>
                  </a:solidFill>
                  <a:latin typeface="Calibri" pitchFamily="34" charset="0"/>
                  <a:cs typeface="Calibri" panose="020F0502020204030204" pitchFamily="34" charset="0"/>
                </a:rPr>
                <a:t> Color Theme</a:t>
              </a:r>
              <a:r>
                <a:rPr lang="en-US" sz="7200" dirty="0">
                  <a:solidFill>
                    <a:schemeClr val="bg1">
                      <a:lumMod val="50000"/>
                    </a:schemeClr>
                  </a:solidFill>
                  <a:latin typeface="Calibri" pitchFamily="34" charset="0"/>
                  <a:cs typeface="Calibri" panose="020F0502020204030204" pitchFamily="34" charset="0"/>
                </a:rPr>
                <a:t>:</a:t>
              </a:r>
              <a:endParaRPr sz="720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r>
                <a:rPr lang="en-US" sz="4900" dirty="0">
                  <a:solidFill>
                    <a:schemeClr val="bg1">
                      <a:lumMod val="50000"/>
                    </a:schemeClr>
                  </a:solidFill>
                  <a:latin typeface="Calibri" pitchFamily="34" charset="0"/>
                  <a:cs typeface="Calibri" panose="020F0502020204030204" pitchFamily="34" charset="0"/>
                </a:rPr>
                <a:t>This template is designed to use the built-in color themes in</a:t>
              </a:r>
              <a:r>
                <a:rPr lang="en-US" sz="4900" baseline="0" dirty="0">
                  <a:solidFill>
                    <a:schemeClr val="bg1">
                      <a:lumMod val="50000"/>
                    </a:schemeClr>
                  </a:solidFill>
                  <a:latin typeface="Calibri" pitchFamily="34" charset="0"/>
                  <a:cs typeface="Calibri" panose="020F0502020204030204" pitchFamily="34" charset="0"/>
                </a:rPr>
                <a:t> the newer versions of PowerPoint.</a:t>
              </a:r>
            </a:p>
            <a:p>
              <a:pPr lvl="0">
                <a:spcBef>
                  <a:spcPts val="0"/>
                </a:spcBef>
                <a:spcAft>
                  <a:spcPts val="1800"/>
                </a:spcAft>
              </a:pPr>
              <a:r>
                <a:rPr lang="en-US" sz="4900" baseline="0" dirty="0">
                  <a:solidFill>
                    <a:schemeClr val="bg1">
                      <a:lumMod val="50000"/>
                    </a:schemeClr>
                  </a:solidFill>
                  <a:latin typeface="Calibri" pitchFamily="34" charset="0"/>
                  <a:cs typeface="Calibri" panose="020F0502020204030204" pitchFamily="34" charset="0"/>
                </a:rPr>
                <a:t>To change the color theme, select the </a:t>
              </a:r>
              <a:r>
                <a:rPr lang="en-US" sz="4900" b="1" baseline="0" dirty="0">
                  <a:solidFill>
                    <a:schemeClr val="bg1">
                      <a:lumMod val="50000"/>
                    </a:schemeClr>
                  </a:solidFill>
                  <a:latin typeface="Calibri" pitchFamily="34" charset="0"/>
                  <a:cs typeface="Calibri" panose="020F0502020204030204" pitchFamily="34" charset="0"/>
                </a:rPr>
                <a:t>Design</a:t>
              </a:r>
              <a:r>
                <a:rPr lang="en-US" sz="4900" baseline="0" dirty="0">
                  <a:solidFill>
                    <a:schemeClr val="bg1">
                      <a:lumMod val="50000"/>
                    </a:schemeClr>
                  </a:solidFill>
                  <a:latin typeface="Calibri" pitchFamily="34" charset="0"/>
                  <a:cs typeface="Calibri" panose="020F0502020204030204" pitchFamily="34" charset="0"/>
                </a:rPr>
                <a:t> tab, then select the </a:t>
              </a:r>
              <a:r>
                <a:rPr lang="en-US" sz="4900" b="1" baseline="0" dirty="0">
                  <a:solidFill>
                    <a:schemeClr val="bg1">
                      <a:lumMod val="50000"/>
                    </a:schemeClr>
                  </a:solidFill>
                  <a:latin typeface="Calibri" pitchFamily="34" charset="0"/>
                  <a:cs typeface="Calibri" panose="020F0502020204030204" pitchFamily="34" charset="0"/>
                </a:rPr>
                <a:t>Colors</a:t>
              </a:r>
              <a:r>
                <a:rPr lang="en-US" sz="4900" baseline="0" dirty="0">
                  <a:solidFill>
                    <a:schemeClr val="bg1">
                      <a:lumMod val="50000"/>
                    </a:schemeClr>
                  </a:solidFill>
                  <a:latin typeface="Calibri" pitchFamily="34" charset="0"/>
                  <a:cs typeface="Calibri" panose="020F0502020204030204" pitchFamily="34" charset="0"/>
                </a:rPr>
                <a:t> drop-down list.</a:t>
              </a: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endParaRPr lang="en-US" sz="4900" baseline="0" dirty="0">
                <a:solidFill>
                  <a:schemeClr val="bg1">
                    <a:lumMod val="50000"/>
                  </a:schemeClr>
                </a:solidFill>
                <a:latin typeface="Calibri" pitchFamily="34" charset="0"/>
                <a:cs typeface="Calibri" panose="020F0502020204030204" pitchFamily="34" charset="0"/>
              </a:endParaRPr>
            </a:p>
            <a:p>
              <a:pPr lvl="0">
                <a:spcBef>
                  <a:spcPts val="0"/>
                </a:spcBef>
                <a:spcAft>
                  <a:spcPts val="1800"/>
                </a:spcAft>
              </a:pPr>
              <a:r>
                <a:rPr lang="en-US" sz="4900" baseline="0" dirty="0">
                  <a:solidFill>
                    <a:schemeClr val="bg1">
                      <a:lumMod val="50000"/>
                    </a:schemeClr>
                  </a:solidFill>
                  <a:latin typeface="Calibri" pitchFamily="34" charset="0"/>
                  <a:cs typeface="Calibri" panose="020F0502020204030204" pitchFamily="34" charset="0"/>
                </a:rPr>
                <a:t>The default color theme for this template is “Office”, so you can always return to that after trying some of the alternatives.</a:t>
              </a:r>
            </a:p>
            <a:p>
              <a:pPr lvl="0">
                <a:spcBef>
                  <a:spcPts val="0"/>
                </a:spcBef>
                <a:spcAft>
                  <a:spcPts val="1800"/>
                </a:spcAft>
              </a:pPr>
              <a:r>
                <a:rPr lang="en-US" sz="7200" dirty="0">
                  <a:solidFill>
                    <a:schemeClr val="bg1">
                      <a:lumMod val="50000"/>
                    </a:schemeClr>
                  </a:solidFill>
                  <a:latin typeface="Calibri" pitchFamily="34" charset="0"/>
                  <a:cs typeface="Calibri" panose="020F0502020204030204" pitchFamily="34" charset="0"/>
                </a:rPr>
                <a:t>Printing Your Poster:</a:t>
              </a:r>
            </a:p>
            <a:p>
              <a:pPr lvl="0">
                <a:spcBef>
                  <a:spcPts val="0"/>
                </a:spcBef>
                <a:spcAft>
                  <a:spcPts val="1800"/>
                </a:spcAft>
              </a:pPr>
              <a:r>
                <a:rPr lang="en-US" sz="4900" dirty="0">
                  <a:solidFill>
                    <a:schemeClr val="bg1">
                      <a:lumMod val="50000"/>
                    </a:schemeClr>
                  </a:solidFill>
                  <a:latin typeface="Calibri" pitchFamily="34" charset="0"/>
                  <a:cs typeface="Calibri" panose="020F0502020204030204" pitchFamily="34" charset="0"/>
                </a:rPr>
                <a:t>Once your poster file is ready, visit</a:t>
              </a:r>
              <a:r>
                <a:rPr lang="en-US" sz="4900" baseline="0" dirty="0">
                  <a:solidFill>
                    <a:schemeClr val="bg1">
                      <a:lumMod val="50000"/>
                    </a:schemeClr>
                  </a:solidFill>
                  <a:latin typeface="Calibri" pitchFamily="34" charset="0"/>
                  <a:cs typeface="Calibri" panose="020F0502020204030204" pitchFamily="34" charset="0"/>
                </a:rPr>
                <a:t> </a:t>
              </a:r>
              <a:r>
                <a:rPr lang="en-US" sz="4900" b="1" baseline="0" dirty="0">
                  <a:solidFill>
                    <a:schemeClr val="bg1">
                      <a:lumMod val="50000"/>
                    </a:schemeClr>
                  </a:solidFill>
                  <a:latin typeface="Calibri" pitchFamily="34" charset="0"/>
                  <a:cs typeface="Calibri" panose="020F0502020204030204" pitchFamily="34" charset="0"/>
                </a:rPr>
                <a:t>www.genigraphics.com</a:t>
              </a:r>
              <a:r>
                <a:rPr lang="en-US" sz="4900" baseline="0" dirty="0">
                  <a:solidFill>
                    <a:schemeClr val="bg1">
                      <a:lumMod val="50000"/>
                    </a:schemeClr>
                  </a:solidFill>
                  <a:latin typeface="Calibri" pitchFamily="34" charset="0"/>
                  <a:cs typeface="Calibri" panose="020F0502020204030204" pitchFamily="34" charset="0"/>
                </a:rPr>
                <a:t> to order a high-quality, affordable poster print. Every order receives a free design review and we can deliver as fast as next business day within the US and Canada. </a:t>
              </a:r>
            </a:p>
            <a:p>
              <a:pPr lvl="0">
                <a:spcBef>
                  <a:spcPts val="0"/>
                </a:spcBef>
                <a:spcAft>
                  <a:spcPts val="1800"/>
                </a:spcAft>
              </a:pPr>
              <a:r>
                <a:rPr lang="en-US" sz="4900" baseline="0" dirty="0">
                  <a:solidFill>
                    <a:schemeClr val="bg1">
                      <a:lumMod val="50000"/>
                    </a:schemeClr>
                  </a:solidFill>
                  <a:latin typeface="Calibri" pitchFamily="34" charset="0"/>
                  <a:cs typeface="Calibri" panose="020F0502020204030204" pitchFamily="34" charset="0"/>
                </a:rPr>
                <a:t>Genigraphics® has been producing output from PowerPoint® longer than anyone in the industry; dating back to when we helped Microsoft® design the PowerPoint® software. </a:t>
              </a:r>
            </a:p>
            <a:p>
              <a:pPr lvl="0">
                <a:spcBef>
                  <a:spcPts val="0"/>
                </a:spcBef>
                <a:spcAft>
                  <a:spcPts val="0"/>
                </a:spcAft>
              </a:pPr>
              <a:endParaRPr lang="en-US" sz="4900" baseline="0" dirty="0">
                <a:solidFill>
                  <a:schemeClr val="bg1">
                    <a:lumMod val="50000"/>
                  </a:schemeClr>
                </a:solidFill>
                <a:latin typeface="Calibri" pitchFamily="34" charset="0"/>
                <a:cs typeface="Calibri" panose="020F0502020204030204" pitchFamily="34" charset="0"/>
              </a:endParaRPr>
            </a:p>
            <a:p>
              <a:pPr lvl="0" algn="ctr">
                <a:spcBef>
                  <a:spcPts val="0"/>
                </a:spcBef>
                <a:spcAft>
                  <a:spcPts val="0"/>
                </a:spcAft>
              </a:pPr>
              <a:r>
                <a:rPr lang="en-US" sz="4900" baseline="0" dirty="0">
                  <a:solidFill>
                    <a:schemeClr val="bg1">
                      <a:lumMod val="50000"/>
                    </a:schemeClr>
                  </a:solidFill>
                  <a:latin typeface="Calibri" pitchFamily="34" charset="0"/>
                  <a:cs typeface="Calibri" panose="020F0502020204030204" pitchFamily="34" charset="0"/>
                </a:rPr>
                <a:t>US and Canada:  1-800-790-4001</a:t>
              </a:r>
              <a:br>
                <a:rPr lang="en-US" sz="4900" baseline="0" dirty="0">
                  <a:solidFill>
                    <a:schemeClr val="bg1">
                      <a:lumMod val="50000"/>
                    </a:schemeClr>
                  </a:solidFill>
                  <a:latin typeface="Calibri" pitchFamily="34" charset="0"/>
                  <a:cs typeface="Calibri" panose="020F0502020204030204" pitchFamily="34" charset="0"/>
                </a:rPr>
              </a:br>
              <a:r>
                <a:rPr lang="en-US" sz="4900" baseline="0" dirty="0">
                  <a:solidFill>
                    <a:schemeClr val="bg1">
                      <a:lumMod val="50000"/>
                    </a:schemeClr>
                  </a:solidFill>
                  <a:latin typeface="Calibri" pitchFamily="34" charset="0"/>
                  <a:cs typeface="Calibri" panose="020F0502020204030204" pitchFamily="34" charset="0"/>
                </a:rPr>
                <a:t>Email: info@genigraphics.com</a:t>
              </a:r>
            </a:p>
            <a:p>
              <a:pPr lvl="0" algn="ctr">
                <a:spcBef>
                  <a:spcPts val="0"/>
                </a:spcBef>
                <a:spcAft>
                  <a:spcPts val="0"/>
                </a:spcAft>
              </a:pPr>
              <a:br>
                <a:rPr lang="en-US" sz="3600" dirty="0">
                  <a:solidFill>
                    <a:schemeClr val="bg1">
                      <a:lumMod val="50000"/>
                    </a:schemeClr>
                  </a:solidFill>
                  <a:latin typeface="Calibri" pitchFamily="34" charset="0"/>
                  <a:cs typeface="Calibri" panose="020F0502020204030204" pitchFamily="34" charset="0"/>
                </a:rPr>
              </a:br>
              <a:r>
                <a:rPr lang="en-US" sz="3600" dirty="0">
                  <a:solidFill>
                    <a:schemeClr val="bg1">
                      <a:lumMod val="50000"/>
                    </a:schemeClr>
                  </a:solidFill>
                  <a:latin typeface="Calibri" pitchFamily="34" charset="0"/>
                  <a:cs typeface="Calibri" panose="020F0502020204030204" pitchFamily="34" charset="0"/>
                </a:rPr>
                <a:t>[This sidebar area does not print.]</a:t>
              </a:r>
            </a:p>
          </p:txBody>
        </p:sp>
        <p:pic>
          <p:nvPicPr>
            <p:cNvPr id="14" name="Picture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4281342" y="9260274"/>
              <a:ext cx="11904515" cy="10246926"/>
            </a:xfrm>
            <a:prstGeom prst="rect">
              <a:avLst/>
            </a:prstGeom>
          </p:spPr>
        </p:pic>
      </p:grpSp>
      <p:grpSp>
        <p:nvGrpSpPr>
          <p:cNvPr id="8" name="Group 7"/>
          <p:cNvGrpSpPr/>
          <p:nvPr userDrawn="1"/>
        </p:nvGrpSpPr>
        <p:grpSpPr>
          <a:xfrm>
            <a:off x="7033287" y="-1257300"/>
            <a:ext cx="29923713" cy="35653980"/>
            <a:chOff x="7033287" y="-1257300"/>
            <a:chExt cx="29923713" cy="35653980"/>
          </a:xfrm>
        </p:grpSpPr>
        <p:sp>
          <p:nvSpPr>
            <p:cNvPr id="2" name="TextBox 1"/>
            <p:cNvSpPr txBox="1"/>
            <p:nvPr userDrawn="1"/>
          </p:nvSpPr>
          <p:spPr>
            <a:xfrm>
              <a:off x="7033287" y="-1247269"/>
              <a:ext cx="3634713" cy="1077218"/>
            </a:xfrm>
            <a:prstGeom prst="rect">
              <a:avLst/>
            </a:prstGeom>
            <a:noFill/>
          </p:spPr>
          <p:txBody>
            <a:bodyPr wrap="none" rtlCol="0">
              <a:spAutoFit/>
            </a:bodyPr>
            <a:lstStyle/>
            <a:p>
              <a:r>
                <a:rPr lang="en-US" dirty="0">
                  <a:solidFill>
                    <a:srgbClr val="7F7F7F"/>
                  </a:solidFill>
                </a:rPr>
                <a:t>Folds here</a:t>
              </a:r>
            </a:p>
          </p:txBody>
        </p:sp>
        <p:cxnSp>
          <p:nvCxnSpPr>
            <p:cNvPr id="4" name="Straight Arrow Connector 3"/>
            <p:cNvCxnSpPr/>
            <p:nvPr userDrawn="1"/>
          </p:nvCxnSpPr>
          <p:spPr>
            <a:xfrm>
              <a:off x="10972800" y="-1257300"/>
              <a:ext cx="0" cy="1097280"/>
            </a:xfrm>
            <a:prstGeom prst="straightConnector1">
              <a:avLst/>
            </a:prstGeom>
            <a:ln w="63500">
              <a:solidFill>
                <a:srgbClr val="7F7F7F"/>
              </a:solidFill>
              <a:tailEnd type="arrow"/>
            </a:ln>
          </p:spPr>
          <p:style>
            <a:lnRef idx="1">
              <a:schemeClr val="accent1"/>
            </a:lnRef>
            <a:fillRef idx="0">
              <a:schemeClr val="accent1"/>
            </a:fillRef>
            <a:effectRef idx="0">
              <a:schemeClr val="accent1"/>
            </a:effectRef>
            <a:fontRef idx="minor">
              <a:schemeClr val="tx1"/>
            </a:fontRef>
          </p:style>
        </p:cxnSp>
        <p:sp>
          <p:nvSpPr>
            <p:cNvPr id="19" name="TextBox 18"/>
            <p:cNvSpPr txBox="1"/>
            <p:nvPr userDrawn="1"/>
          </p:nvSpPr>
          <p:spPr>
            <a:xfrm>
              <a:off x="33322287" y="-1247269"/>
              <a:ext cx="3634713" cy="1077218"/>
            </a:xfrm>
            <a:prstGeom prst="rect">
              <a:avLst/>
            </a:prstGeom>
            <a:noFill/>
          </p:spPr>
          <p:txBody>
            <a:bodyPr wrap="none" rtlCol="0">
              <a:spAutoFit/>
            </a:bodyPr>
            <a:lstStyle/>
            <a:p>
              <a:r>
                <a:rPr lang="en-US" dirty="0">
                  <a:solidFill>
                    <a:srgbClr val="7F7F7F"/>
                  </a:solidFill>
                </a:rPr>
                <a:t>Folds here</a:t>
              </a:r>
            </a:p>
          </p:txBody>
        </p:sp>
        <p:cxnSp>
          <p:nvCxnSpPr>
            <p:cNvPr id="20" name="Straight Arrow Connector 19"/>
            <p:cNvCxnSpPr/>
            <p:nvPr userDrawn="1"/>
          </p:nvCxnSpPr>
          <p:spPr>
            <a:xfrm>
              <a:off x="32918400" y="-1257300"/>
              <a:ext cx="0" cy="1097280"/>
            </a:xfrm>
            <a:prstGeom prst="straightConnector1">
              <a:avLst/>
            </a:prstGeom>
            <a:ln w="63500">
              <a:solidFill>
                <a:srgbClr val="7F7F7F"/>
              </a:solidFill>
              <a:tailEnd type="arrow"/>
            </a:ln>
          </p:spPr>
          <p:style>
            <a:lnRef idx="1">
              <a:schemeClr val="accent1"/>
            </a:lnRef>
            <a:fillRef idx="0">
              <a:schemeClr val="accent1"/>
            </a:fillRef>
            <a:effectRef idx="0">
              <a:schemeClr val="accent1"/>
            </a:effectRef>
            <a:fontRef idx="minor">
              <a:schemeClr val="tx1"/>
            </a:fontRef>
          </p:style>
        </p:cxnSp>
        <p:sp>
          <p:nvSpPr>
            <p:cNvPr id="21" name="TextBox 20"/>
            <p:cNvSpPr txBox="1"/>
            <p:nvPr userDrawn="1"/>
          </p:nvSpPr>
          <p:spPr>
            <a:xfrm>
              <a:off x="7033287" y="33309431"/>
              <a:ext cx="3634713" cy="1077218"/>
            </a:xfrm>
            <a:prstGeom prst="rect">
              <a:avLst/>
            </a:prstGeom>
            <a:noFill/>
          </p:spPr>
          <p:txBody>
            <a:bodyPr wrap="none" rtlCol="0">
              <a:spAutoFit/>
            </a:bodyPr>
            <a:lstStyle/>
            <a:p>
              <a:r>
                <a:rPr lang="en-US" dirty="0">
                  <a:solidFill>
                    <a:srgbClr val="7F7F7F"/>
                  </a:solidFill>
                </a:rPr>
                <a:t>Folds here</a:t>
              </a:r>
            </a:p>
          </p:txBody>
        </p:sp>
        <p:cxnSp>
          <p:nvCxnSpPr>
            <p:cNvPr id="22" name="Straight Arrow Connector 21"/>
            <p:cNvCxnSpPr/>
            <p:nvPr userDrawn="1"/>
          </p:nvCxnSpPr>
          <p:spPr>
            <a:xfrm>
              <a:off x="10972800" y="33299400"/>
              <a:ext cx="0" cy="1097280"/>
            </a:xfrm>
            <a:prstGeom prst="straightConnector1">
              <a:avLst/>
            </a:prstGeom>
            <a:ln w="63500">
              <a:solidFill>
                <a:srgbClr val="7F7F7F"/>
              </a:solidFill>
              <a:headEnd type="arrow"/>
              <a:tailEnd type="none"/>
            </a:ln>
          </p:spPr>
          <p:style>
            <a:lnRef idx="1">
              <a:schemeClr val="accent1"/>
            </a:lnRef>
            <a:fillRef idx="0">
              <a:schemeClr val="accent1"/>
            </a:fillRef>
            <a:effectRef idx="0">
              <a:schemeClr val="accent1"/>
            </a:effectRef>
            <a:fontRef idx="minor">
              <a:schemeClr val="tx1"/>
            </a:fontRef>
          </p:style>
        </p:cxnSp>
        <p:sp>
          <p:nvSpPr>
            <p:cNvPr id="23" name="TextBox 22"/>
            <p:cNvSpPr txBox="1"/>
            <p:nvPr userDrawn="1"/>
          </p:nvSpPr>
          <p:spPr>
            <a:xfrm>
              <a:off x="33322287" y="33309431"/>
              <a:ext cx="3634713" cy="1077218"/>
            </a:xfrm>
            <a:prstGeom prst="rect">
              <a:avLst/>
            </a:prstGeom>
            <a:noFill/>
          </p:spPr>
          <p:txBody>
            <a:bodyPr wrap="none" rtlCol="0">
              <a:spAutoFit/>
            </a:bodyPr>
            <a:lstStyle/>
            <a:p>
              <a:r>
                <a:rPr lang="en-US" dirty="0">
                  <a:solidFill>
                    <a:srgbClr val="7F7F7F"/>
                  </a:solidFill>
                </a:rPr>
                <a:t>Folds here</a:t>
              </a:r>
            </a:p>
          </p:txBody>
        </p:sp>
        <p:cxnSp>
          <p:nvCxnSpPr>
            <p:cNvPr id="24" name="Straight Arrow Connector 23"/>
            <p:cNvCxnSpPr/>
            <p:nvPr userDrawn="1"/>
          </p:nvCxnSpPr>
          <p:spPr>
            <a:xfrm>
              <a:off x="32918400" y="33299400"/>
              <a:ext cx="0" cy="1097280"/>
            </a:xfrm>
            <a:prstGeom prst="straightConnector1">
              <a:avLst/>
            </a:prstGeom>
            <a:ln w="63500">
              <a:solidFill>
                <a:srgbClr val="7F7F7F"/>
              </a:solidFill>
              <a:headEnd type="arrow"/>
              <a:tailEnd type="none"/>
            </a:ln>
          </p:spPr>
          <p:style>
            <a:lnRef idx="1">
              <a:schemeClr val="accent1"/>
            </a:lnRef>
            <a:fillRef idx="0">
              <a:schemeClr val="accent1"/>
            </a:fillRef>
            <a:effectRef idx="0">
              <a:schemeClr val="accent1"/>
            </a:effectRef>
            <a:fontRef idx="minor">
              <a:schemeClr val="tx1"/>
            </a:fontRef>
          </p:style>
        </p:cxnSp>
      </p:grpSp>
      <p:pic>
        <p:nvPicPr>
          <p:cNvPr id="3" name="Picture 2"/>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38404800" y="32613600"/>
            <a:ext cx="5297435" cy="185928"/>
          </a:xfrm>
          <a:prstGeom prst="rect">
            <a:avLst/>
          </a:prstGeom>
        </p:spPr>
      </p:pic>
    </p:spTree>
    <p:extLst>
      <p:ext uri="{BB962C8B-B14F-4D97-AF65-F5344CB8AC3E}">
        <p14:creationId xmlns:p14="http://schemas.microsoft.com/office/powerpoint/2010/main" val="3812944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85D6BDF-9D0E-4E2B-85B8-D8F4790360C9}" type="datetimeFigureOut">
              <a:rPr lang="en-US" smtClean="0"/>
              <a:t>12/7/23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BB075EA-769C-4ECD-B48E-D6FCDC24F876}" type="slidenum">
              <a:rPr lang="en-US" smtClean="0"/>
              <a:t>‹#›</a:t>
            </a:fld>
            <a:endParaRPr lang="en-US" dirty="0"/>
          </a:p>
        </p:txBody>
      </p:sp>
    </p:spTree>
    <p:extLst>
      <p:ext uri="{BB962C8B-B14F-4D97-AF65-F5344CB8AC3E}">
        <p14:creationId xmlns:p14="http://schemas.microsoft.com/office/powerpoint/2010/main" val="29316651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194560" y="1318262"/>
            <a:ext cx="39502080" cy="5486400"/>
          </a:xfrm>
          <a:prstGeom prst="rect">
            <a:avLst/>
          </a:prstGeom>
        </p:spPr>
        <p:txBody>
          <a:bodyPr vert="horz" lIns="329128" tIns="164564" rIns="329128" bIns="164564" rtlCol="0" anchor="ctr">
            <a:normAutofit/>
          </a:bodyPr>
          <a:lstStyle/>
          <a:p>
            <a:r>
              <a:rPr lang="en-US" dirty="0"/>
              <a:t>Click to edit Master title style</a:t>
            </a:r>
          </a:p>
        </p:txBody>
      </p:sp>
      <p:sp>
        <p:nvSpPr>
          <p:cNvPr id="3" name="Text Placeholder 2"/>
          <p:cNvSpPr>
            <a:spLocks noGrp="1"/>
          </p:cNvSpPr>
          <p:nvPr>
            <p:ph type="body" idx="1"/>
          </p:nvPr>
        </p:nvSpPr>
        <p:spPr>
          <a:xfrm>
            <a:off x="2194560" y="7680963"/>
            <a:ext cx="39502080" cy="21724623"/>
          </a:xfrm>
          <a:prstGeom prst="rect">
            <a:avLst/>
          </a:prstGeom>
        </p:spPr>
        <p:txBody>
          <a:bodyPr vert="horz" lIns="329128" tIns="164564" rIns="329128" bIns="164564"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194560" y="30510483"/>
            <a:ext cx="10241280" cy="1752600"/>
          </a:xfrm>
          <a:prstGeom prst="rect">
            <a:avLst/>
          </a:prstGeom>
        </p:spPr>
        <p:txBody>
          <a:bodyPr vert="horz" lIns="329128" tIns="164564" rIns="329128" bIns="164564" rtlCol="0" anchor="ctr"/>
          <a:lstStyle>
            <a:lvl1pPr algn="l">
              <a:defRPr sz="4400">
                <a:solidFill>
                  <a:schemeClr val="tx1">
                    <a:tint val="75000"/>
                  </a:schemeClr>
                </a:solidFill>
              </a:defRPr>
            </a:lvl1pPr>
          </a:lstStyle>
          <a:p>
            <a:fld id="{985D6BDF-9D0E-4E2B-85B8-D8F4790360C9}" type="datetimeFigureOut">
              <a:rPr lang="en-US" smtClean="0"/>
              <a:t>12/7/23</a:t>
            </a:fld>
            <a:endParaRPr lang="en-US" dirty="0"/>
          </a:p>
        </p:txBody>
      </p:sp>
      <p:sp>
        <p:nvSpPr>
          <p:cNvPr id="5" name="Footer Placeholder 4"/>
          <p:cNvSpPr>
            <a:spLocks noGrp="1"/>
          </p:cNvSpPr>
          <p:nvPr>
            <p:ph type="ftr" sz="quarter" idx="3"/>
          </p:nvPr>
        </p:nvSpPr>
        <p:spPr>
          <a:xfrm>
            <a:off x="14996160" y="30510483"/>
            <a:ext cx="13898880" cy="1752600"/>
          </a:xfrm>
          <a:prstGeom prst="rect">
            <a:avLst/>
          </a:prstGeom>
        </p:spPr>
        <p:txBody>
          <a:bodyPr vert="horz" lIns="329128" tIns="164564" rIns="329128" bIns="164564" rtlCol="0" anchor="ctr"/>
          <a:lstStyle>
            <a:lvl1pPr algn="ctr">
              <a:defRPr sz="44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1455360" y="30510483"/>
            <a:ext cx="10241280" cy="1752600"/>
          </a:xfrm>
          <a:prstGeom prst="rect">
            <a:avLst/>
          </a:prstGeom>
        </p:spPr>
        <p:txBody>
          <a:bodyPr vert="horz" lIns="329128" tIns="164564" rIns="329128" bIns="164564" rtlCol="0" anchor="ctr"/>
          <a:lstStyle>
            <a:lvl1pPr algn="r">
              <a:defRPr sz="4400">
                <a:solidFill>
                  <a:schemeClr val="tx1">
                    <a:tint val="7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72322184"/>
      </p:ext>
    </p:extLst>
  </p:cSld>
  <p:clrMap bg1="lt1" tx1="dk1" bg2="lt2" tx2="dk2" accent1="accent1" accent2="accent2" accent3="accent3" accent4="accent4" accent5="accent5" accent6="accent6" hlink="hlink" folHlink="folHlink"/>
  <p:sldLayoutIdLst>
    <p:sldLayoutId id="2147483649" r:id="rId1"/>
    <p:sldLayoutId id="2147483650" r:id="rId2"/>
  </p:sldLayoutIdLst>
  <p:txStyles>
    <p:titleStyle>
      <a:lvl1pPr algn="ctr" defTabSz="3291279" rtl="0" eaLnBrk="1" latinLnBrk="0" hangingPunct="1">
        <a:spcBef>
          <a:spcPct val="0"/>
        </a:spcBef>
        <a:buNone/>
        <a:defRPr sz="6000" kern="1200">
          <a:solidFill>
            <a:schemeClr val="tx1"/>
          </a:solidFill>
          <a:latin typeface="+mj-lt"/>
          <a:ea typeface="+mj-ea"/>
          <a:cs typeface="+mj-cs"/>
        </a:defRPr>
      </a:lvl1pPr>
    </p:titleStyle>
    <p:bodyStyle>
      <a:lvl1pPr marL="342842" indent="-342842" algn="l" defTabSz="3291279" rtl="0" eaLnBrk="1" latinLnBrk="0" hangingPunct="1">
        <a:spcBef>
          <a:spcPct val="20000"/>
        </a:spcBef>
        <a:buFont typeface="Arial" pitchFamily="34" charset="0"/>
        <a:buChar char="•"/>
        <a:defRPr sz="2700" kern="1200">
          <a:solidFill>
            <a:schemeClr val="tx1"/>
          </a:solidFill>
          <a:latin typeface="+mn-lt"/>
          <a:ea typeface="+mn-ea"/>
          <a:cs typeface="+mn-cs"/>
        </a:defRPr>
      </a:lvl1pPr>
      <a:lvl2pPr marL="685683" indent="-342842" algn="l" defTabSz="3291279" rtl="0" eaLnBrk="1" latinLnBrk="0" hangingPunct="1">
        <a:spcBef>
          <a:spcPct val="20000"/>
        </a:spcBef>
        <a:buFont typeface="Arial" pitchFamily="34" charset="0"/>
        <a:buChar char="–"/>
        <a:defRPr sz="2700" kern="1200">
          <a:solidFill>
            <a:schemeClr val="tx1"/>
          </a:solidFill>
          <a:latin typeface="+mn-lt"/>
          <a:ea typeface="+mn-ea"/>
          <a:cs typeface="+mn-cs"/>
        </a:defRPr>
      </a:lvl2pPr>
      <a:lvl3pPr marL="1028525" indent="-342842" algn="l" defTabSz="3291279" rtl="0" eaLnBrk="1" latinLnBrk="0" hangingPunct="1">
        <a:spcBef>
          <a:spcPct val="20000"/>
        </a:spcBef>
        <a:buFont typeface="Arial" pitchFamily="34" charset="0"/>
        <a:buChar char="•"/>
        <a:defRPr sz="2700" kern="1200">
          <a:solidFill>
            <a:schemeClr val="tx1"/>
          </a:solidFill>
          <a:latin typeface="+mn-lt"/>
          <a:ea typeface="+mn-ea"/>
          <a:cs typeface="+mn-cs"/>
        </a:defRPr>
      </a:lvl3pPr>
      <a:lvl4pPr marL="1371366" indent="-342842" algn="l" defTabSz="3291279"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1714209" indent="-342842" algn="l" defTabSz="3291279"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9051018" indent="-822820" algn="l" defTabSz="3291279" rtl="0" eaLnBrk="1" latinLnBrk="0" hangingPunct="1">
        <a:spcBef>
          <a:spcPct val="20000"/>
        </a:spcBef>
        <a:buFont typeface="Arial" pitchFamily="34" charset="0"/>
        <a:buChar char="•"/>
        <a:defRPr sz="7200" kern="1200">
          <a:solidFill>
            <a:schemeClr val="tx1"/>
          </a:solidFill>
          <a:latin typeface="+mn-lt"/>
          <a:ea typeface="+mn-ea"/>
          <a:cs typeface="+mn-cs"/>
        </a:defRPr>
      </a:lvl6pPr>
      <a:lvl7pPr marL="10696658" indent="-822820" algn="l" defTabSz="3291279" rtl="0" eaLnBrk="1" latinLnBrk="0" hangingPunct="1">
        <a:spcBef>
          <a:spcPct val="20000"/>
        </a:spcBef>
        <a:buFont typeface="Arial" pitchFamily="34" charset="0"/>
        <a:buChar char="•"/>
        <a:defRPr sz="7200" kern="1200">
          <a:solidFill>
            <a:schemeClr val="tx1"/>
          </a:solidFill>
          <a:latin typeface="+mn-lt"/>
          <a:ea typeface="+mn-ea"/>
          <a:cs typeface="+mn-cs"/>
        </a:defRPr>
      </a:lvl7pPr>
      <a:lvl8pPr marL="12342297" indent="-822820" algn="l" defTabSz="3291279" rtl="0" eaLnBrk="1" latinLnBrk="0" hangingPunct="1">
        <a:spcBef>
          <a:spcPct val="20000"/>
        </a:spcBef>
        <a:buFont typeface="Arial" pitchFamily="34" charset="0"/>
        <a:buChar char="•"/>
        <a:defRPr sz="7200" kern="1200">
          <a:solidFill>
            <a:schemeClr val="tx1"/>
          </a:solidFill>
          <a:latin typeface="+mn-lt"/>
          <a:ea typeface="+mn-ea"/>
          <a:cs typeface="+mn-cs"/>
        </a:defRPr>
      </a:lvl8pPr>
      <a:lvl9pPr marL="13987936" indent="-822820" algn="l" defTabSz="3291279" rtl="0" eaLnBrk="1" latinLnBrk="0" hangingPunct="1">
        <a:spcBef>
          <a:spcPct val="20000"/>
        </a:spcBef>
        <a:buFont typeface="Arial" pitchFamily="34" charset="0"/>
        <a:buChar char="•"/>
        <a:defRPr sz="7200" kern="1200">
          <a:solidFill>
            <a:schemeClr val="tx1"/>
          </a:solidFill>
          <a:latin typeface="+mn-lt"/>
          <a:ea typeface="+mn-ea"/>
          <a:cs typeface="+mn-cs"/>
        </a:defRPr>
      </a:lvl9pPr>
    </p:bodyStyle>
    <p:otherStyle>
      <a:defPPr>
        <a:defRPr lang="en-US"/>
      </a:defPPr>
      <a:lvl1pPr marL="0" algn="l" defTabSz="3291279" rtl="0" eaLnBrk="1" latinLnBrk="0" hangingPunct="1">
        <a:defRPr sz="6400" kern="1200">
          <a:solidFill>
            <a:schemeClr val="tx1"/>
          </a:solidFill>
          <a:latin typeface="+mn-lt"/>
          <a:ea typeface="+mn-ea"/>
          <a:cs typeface="+mn-cs"/>
        </a:defRPr>
      </a:lvl1pPr>
      <a:lvl2pPr marL="1645640" algn="l" defTabSz="3291279" rtl="0" eaLnBrk="1" latinLnBrk="0" hangingPunct="1">
        <a:defRPr sz="6400" kern="1200">
          <a:solidFill>
            <a:schemeClr val="tx1"/>
          </a:solidFill>
          <a:latin typeface="+mn-lt"/>
          <a:ea typeface="+mn-ea"/>
          <a:cs typeface="+mn-cs"/>
        </a:defRPr>
      </a:lvl2pPr>
      <a:lvl3pPr marL="3291279" algn="l" defTabSz="3291279" rtl="0" eaLnBrk="1" latinLnBrk="0" hangingPunct="1">
        <a:defRPr sz="6400" kern="1200">
          <a:solidFill>
            <a:schemeClr val="tx1"/>
          </a:solidFill>
          <a:latin typeface="+mn-lt"/>
          <a:ea typeface="+mn-ea"/>
          <a:cs typeface="+mn-cs"/>
        </a:defRPr>
      </a:lvl3pPr>
      <a:lvl4pPr marL="4936919" algn="l" defTabSz="3291279" rtl="0" eaLnBrk="1" latinLnBrk="0" hangingPunct="1">
        <a:defRPr sz="6400" kern="1200">
          <a:solidFill>
            <a:schemeClr val="tx1"/>
          </a:solidFill>
          <a:latin typeface="+mn-lt"/>
          <a:ea typeface="+mn-ea"/>
          <a:cs typeface="+mn-cs"/>
        </a:defRPr>
      </a:lvl4pPr>
      <a:lvl5pPr marL="6582559" algn="l" defTabSz="3291279" rtl="0" eaLnBrk="1" latinLnBrk="0" hangingPunct="1">
        <a:defRPr sz="6400" kern="1200">
          <a:solidFill>
            <a:schemeClr val="tx1"/>
          </a:solidFill>
          <a:latin typeface="+mn-lt"/>
          <a:ea typeface="+mn-ea"/>
          <a:cs typeface="+mn-cs"/>
        </a:defRPr>
      </a:lvl5pPr>
      <a:lvl6pPr marL="8228198" algn="l" defTabSz="3291279" rtl="0" eaLnBrk="1" latinLnBrk="0" hangingPunct="1">
        <a:defRPr sz="6400" kern="1200">
          <a:solidFill>
            <a:schemeClr val="tx1"/>
          </a:solidFill>
          <a:latin typeface="+mn-lt"/>
          <a:ea typeface="+mn-ea"/>
          <a:cs typeface="+mn-cs"/>
        </a:defRPr>
      </a:lvl6pPr>
      <a:lvl7pPr marL="9873837" algn="l" defTabSz="3291279" rtl="0" eaLnBrk="1" latinLnBrk="0" hangingPunct="1">
        <a:defRPr sz="6400" kern="1200">
          <a:solidFill>
            <a:schemeClr val="tx1"/>
          </a:solidFill>
          <a:latin typeface="+mn-lt"/>
          <a:ea typeface="+mn-ea"/>
          <a:cs typeface="+mn-cs"/>
        </a:defRPr>
      </a:lvl7pPr>
      <a:lvl8pPr marL="11519478" algn="l" defTabSz="3291279" rtl="0" eaLnBrk="1" latinLnBrk="0" hangingPunct="1">
        <a:defRPr sz="6400" kern="1200">
          <a:solidFill>
            <a:schemeClr val="tx1"/>
          </a:solidFill>
          <a:latin typeface="+mn-lt"/>
          <a:ea typeface="+mn-ea"/>
          <a:cs typeface="+mn-cs"/>
        </a:defRPr>
      </a:lvl8pPr>
      <a:lvl9pPr marL="13165118" algn="l" defTabSz="3291279" rtl="0" eaLnBrk="1" latinLnBrk="0" hangingPunct="1">
        <a:defRPr sz="6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hyperlink" Target="https://www.offshore-technology.com/features/feature81867/?cf-view" TargetMode="External"/><Relationship Id="rId7" Type="http://schemas.openxmlformats.org/officeDocument/2006/relationships/image" Target="../media/image5.png"/><Relationship Id="rId2" Type="http://schemas.openxmlformats.org/officeDocument/2006/relationships/hyperlink" Target="https://www.referenceforbusiness.com/history2/34/The-British-Petroleum-Company-plc.html#ixzz8LDLHX1xB" TargetMode="Externa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1000ventures.com/business_guide/cs_inex_learning_org_bp.html#:~:text=Following%20the%20successful%20implementation%20of,Connect%2C%20Retrospect%20and%20Human%20portal.&amp;text=BP%20became%20one%20of%20the,Team%20(KMT)%20in%20199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22"/>
          <p:cNvSpPr txBox="1">
            <a:spLocks noChangeArrowheads="1"/>
          </p:cNvSpPr>
          <p:nvPr/>
        </p:nvSpPr>
        <p:spPr bwMode="auto">
          <a:xfrm>
            <a:off x="10972800" y="0"/>
            <a:ext cx="21945600" cy="2651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37" tIns="91440" rIns="137137" bIns="91440" anchor="ctr" anchorCtr="0">
            <a:normAutofit/>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GB" sz="7200" dirty="0"/>
              <a:t>Knowledge Management(KM) System in practice at BP organization</a:t>
            </a:r>
            <a:endParaRPr lang="en-US" sz="7200" b="1" dirty="0">
              <a:solidFill>
                <a:schemeClr val="accent3">
                  <a:lumMod val="20000"/>
                  <a:lumOff val="80000"/>
                </a:schemeClr>
              </a:solidFill>
              <a:latin typeface="+mn-lt"/>
            </a:endParaRPr>
          </a:p>
        </p:txBody>
      </p:sp>
      <p:sp>
        <p:nvSpPr>
          <p:cNvPr id="5" name="Text Box 123"/>
          <p:cNvSpPr txBox="1">
            <a:spLocks noChangeArrowheads="1"/>
          </p:cNvSpPr>
          <p:nvPr/>
        </p:nvSpPr>
        <p:spPr bwMode="auto">
          <a:xfrm>
            <a:off x="10972800" y="2377440"/>
            <a:ext cx="21945600" cy="1714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37137" tIns="91440" rIns="137137" bIns="91440" anchor="ctr" anchorCtr="0">
            <a:normAutofit fontScale="77500" lnSpcReduction="20000"/>
          </a:bodyPr>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GB" sz="4000" dirty="0" err="1">
                <a:solidFill>
                  <a:schemeClr val="accent3">
                    <a:lumMod val="20000"/>
                    <a:lumOff val="80000"/>
                  </a:schemeClr>
                </a:solidFill>
                <a:latin typeface="+mn-lt"/>
              </a:rPr>
              <a:t>Donatas</a:t>
            </a:r>
            <a:r>
              <a:rPr lang="en-GB" sz="4000" dirty="0">
                <a:solidFill>
                  <a:schemeClr val="accent3">
                    <a:lumMod val="20000"/>
                    <a:lumOff val="80000"/>
                  </a:schemeClr>
                </a:solidFill>
                <a:latin typeface="+mn-lt"/>
              </a:rPr>
              <a:t> </a:t>
            </a:r>
            <a:r>
              <a:rPr lang="en-GB" sz="4000" dirty="0" err="1">
                <a:solidFill>
                  <a:schemeClr val="accent3">
                    <a:lumMod val="20000"/>
                    <a:lumOff val="80000"/>
                  </a:schemeClr>
                </a:solidFill>
                <a:latin typeface="+mn-lt"/>
              </a:rPr>
              <a:t>Keliauskas</a:t>
            </a:r>
            <a:endParaRPr lang="en-GB" sz="4000" dirty="0">
              <a:solidFill>
                <a:schemeClr val="accent3">
                  <a:lumMod val="20000"/>
                  <a:lumOff val="80000"/>
                </a:schemeClr>
              </a:solidFill>
              <a:latin typeface="+mn-lt"/>
            </a:endParaRPr>
          </a:p>
          <a:p>
            <a:pPr algn="ctr" eaLnBrk="1" hangingPunct="1"/>
            <a:r>
              <a:rPr lang="en-GB" sz="4000" dirty="0">
                <a:solidFill>
                  <a:schemeClr val="accent3">
                    <a:lumMod val="20000"/>
                    <a:lumOff val="80000"/>
                  </a:schemeClr>
                </a:solidFill>
                <a:latin typeface="+mn-lt"/>
              </a:rPr>
              <a:t>Student number:2120434</a:t>
            </a:r>
            <a:endParaRPr lang="en-US" dirty="0"/>
          </a:p>
          <a:p>
            <a:pPr algn="ctr" eaLnBrk="1" hangingPunct="1"/>
            <a:r>
              <a:rPr lang="en-GB" sz="4000" dirty="0">
                <a:solidFill>
                  <a:schemeClr val="accent3">
                    <a:lumMod val="20000"/>
                    <a:lumOff val="80000"/>
                  </a:schemeClr>
                </a:solidFill>
                <a:latin typeface="+mn-lt"/>
              </a:rPr>
              <a:t>Module </a:t>
            </a:r>
            <a:r>
              <a:rPr lang="en-GB" sz="4000" dirty="0" err="1">
                <a:solidFill>
                  <a:schemeClr val="accent3">
                    <a:lumMod val="20000"/>
                    <a:lumOff val="80000"/>
                  </a:schemeClr>
                </a:solidFill>
                <a:latin typeface="+mn-lt"/>
              </a:rPr>
              <a:t>code:BMSW</a:t>
            </a:r>
            <a:r>
              <a:rPr lang="en-GB" sz="4000" dirty="0">
                <a:solidFill>
                  <a:schemeClr val="accent3">
                    <a:lumMod val="20000"/>
                    <a:lumOff val="80000"/>
                  </a:schemeClr>
                </a:solidFill>
                <a:latin typeface="+mn-lt"/>
              </a:rPr>
              <a:t> 5106</a:t>
            </a:r>
          </a:p>
          <a:p>
            <a:pPr algn="ctr" eaLnBrk="1" hangingPunct="1"/>
            <a:r>
              <a:rPr lang="en-GB" sz="4000" dirty="0">
                <a:solidFill>
                  <a:schemeClr val="accent3">
                    <a:lumMod val="20000"/>
                    <a:lumOff val="80000"/>
                  </a:schemeClr>
                </a:solidFill>
                <a:latin typeface="+mn-lt"/>
              </a:rPr>
              <a:t>Module </a:t>
            </a:r>
            <a:r>
              <a:rPr lang="en-GB" sz="4000" dirty="0" err="1">
                <a:solidFill>
                  <a:schemeClr val="accent3">
                    <a:lumMod val="20000"/>
                    <a:lumOff val="80000"/>
                  </a:schemeClr>
                </a:solidFill>
                <a:latin typeface="+mn-lt"/>
              </a:rPr>
              <a:t>lecturer:Md</a:t>
            </a:r>
            <a:r>
              <a:rPr lang="en-GB" sz="4000" dirty="0">
                <a:solidFill>
                  <a:schemeClr val="accent3">
                    <a:lumMod val="20000"/>
                    <a:lumOff val="80000"/>
                  </a:schemeClr>
                </a:solidFill>
                <a:latin typeface="+mn-lt"/>
              </a:rPr>
              <a:t> </a:t>
            </a:r>
            <a:r>
              <a:rPr lang="en-GB" sz="4000" dirty="0" err="1">
                <a:solidFill>
                  <a:schemeClr val="accent3">
                    <a:lumMod val="20000"/>
                    <a:lumOff val="80000"/>
                  </a:schemeClr>
                </a:solidFill>
                <a:latin typeface="+mn-lt"/>
              </a:rPr>
              <a:t>Kalam</a:t>
            </a:r>
            <a:endParaRPr lang="en-GB" sz="4000" dirty="0">
              <a:solidFill>
                <a:schemeClr val="accent3">
                  <a:lumMod val="20000"/>
                  <a:lumOff val="80000"/>
                </a:schemeClr>
              </a:solidFill>
              <a:latin typeface="+mn-lt"/>
            </a:endParaRPr>
          </a:p>
        </p:txBody>
      </p:sp>
      <p:sp>
        <p:nvSpPr>
          <p:cNvPr id="26" name="TextBox 25"/>
          <p:cNvSpPr txBox="1"/>
          <p:nvPr/>
        </p:nvSpPr>
        <p:spPr>
          <a:xfrm>
            <a:off x="12801600" y="30038039"/>
            <a:ext cx="18288000" cy="2339102"/>
          </a:xfrm>
          <a:prstGeom prst="rect">
            <a:avLst/>
          </a:prstGeom>
          <a:noFill/>
          <a:ln>
            <a:noFill/>
          </a:ln>
        </p:spPr>
        <p:txBody>
          <a:bodyPr wrap="square" lIns="91440" tIns="91440" rIns="91440" bIns="91440" numCol="1" spcCol="342842" rtlCol="0">
            <a:normAutofit/>
          </a:bodyPr>
          <a:lstStyle/>
          <a:p>
            <a:pPr marL="342842" indent="-342842">
              <a:buFont typeface="+mj-lt"/>
              <a:buAutoNum type="arabicPeriod"/>
            </a:pPr>
            <a:r>
              <a:rPr lang="en-US" sz="1600" dirty="0">
                <a:hlinkClick r:id="rId2"/>
              </a:rPr>
              <a:t>https://www.referenceforbusiness.com/history2/34/The-British-Petroleum-Company-plc.html#</a:t>
            </a:r>
            <a:r>
              <a:rPr lang="en-US" sz="1600" dirty="0" err="1">
                <a:hlinkClick r:id="rId2"/>
              </a:rPr>
              <a:t>ixzz8LDLHX1xB</a:t>
            </a:r>
            <a:endParaRPr lang="lt-LT" sz="1600" dirty="0"/>
          </a:p>
          <a:p>
            <a:pPr marL="342842" indent="-342842">
              <a:buFont typeface="+mj-lt"/>
              <a:buAutoNum type="arabicPeriod"/>
            </a:pPr>
            <a:r>
              <a:rPr lang="en-US" sz="1600" dirty="0">
                <a:hlinkClick r:id="rId3"/>
              </a:rPr>
              <a:t>https://www.offshore-technology.com/features/feature81867/?</a:t>
            </a:r>
            <a:r>
              <a:rPr lang="en-US" sz="1600" dirty="0" err="1">
                <a:hlinkClick r:id="rId3"/>
              </a:rPr>
              <a:t>cf-view</a:t>
            </a:r>
            <a:r>
              <a:rPr lang="en-US" sz="1600" dirty="0" err="1">
                <a:hlinkClick r:id="rId4"/>
              </a:rPr>
              <a:t>https</a:t>
            </a:r>
            <a:r>
              <a:rPr lang="en-US" sz="1600" dirty="0">
                <a:hlinkClick r:id="rId4"/>
              </a:rPr>
              <a:t>://www.1000ventures.com/business_guide/cs_inex_learning_org_bp.html#:~:text=Following%20the%20successful%20implementation%20of,Connect%2C%20Retrospect%20and%20Human%20portal.&amp;text=BP%20became%20one%20of%20the,Team%20(KMT)%20in%201997.</a:t>
            </a:r>
            <a:endParaRPr lang="en-US" sz="1600" dirty="0"/>
          </a:p>
        </p:txBody>
      </p:sp>
      <p:sp>
        <p:nvSpPr>
          <p:cNvPr id="27" name="TextBox 26"/>
          <p:cNvSpPr txBox="1"/>
          <p:nvPr/>
        </p:nvSpPr>
        <p:spPr>
          <a:xfrm>
            <a:off x="12801599" y="29146502"/>
            <a:ext cx="25413855" cy="685800"/>
          </a:xfrm>
          <a:prstGeom prst="rect">
            <a:avLst/>
          </a:prstGeom>
          <a:noFill/>
          <a:ln>
            <a:noFill/>
          </a:ln>
        </p:spPr>
        <p:txBody>
          <a:bodyPr wrap="none" lIns="68568" tIns="34284" rIns="68568" bIns="34284" rtlCol="0" anchor="ctr" anchorCtr="0">
            <a:noAutofit/>
          </a:bodyPr>
          <a:lstStyle/>
          <a:p>
            <a:pPr algn="ctr"/>
            <a:r>
              <a:rPr lang="en-US" sz="4400" b="1" dirty="0"/>
              <a:t>References</a:t>
            </a:r>
          </a:p>
        </p:txBody>
      </p:sp>
      <p:sp>
        <p:nvSpPr>
          <p:cNvPr id="10" name="Text Box 189"/>
          <p:cNvSpPr txBox="1">
            <a:spLocks noChangeArrowheads="1"/>
          </p:cNvSpPr>
          <p:nvPr/>
        </p:nvSpPr>
        <p:spPr bwMode="auto">
          <a:xfrm>
            <a:off x="1463040" y="12270279"/>
            <a:ext cx="9157252" cy="15973557"/>
          </a:xfrm>
          <a:prstGeom prst="rect">
            <a:avLst/>
          </a:prstGeom>
          <a:solidFill>
            <a:schemeClr val="bg1"/>
          </a:solidFill>
          <a:ln w="12700">
            <a:solidFill>
              <a:schemeClr val="accent1">
                <a:lumMod val="75000"/>
              </a:schemeClr>
            </a:solidFill>
          </a:ln>
          <a:effectLst/>
        </p:spPr>
        <p:txBody>
          <a:bodyPr wrap="square" lIns="137137" tIns="137137" rIns="137137" bIns="13713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eaLnBrk="1" hangingPunct="1"/>
            <a:r>
              <a:rPr lang="en-US" sz="2800" dirty="0"/>
              <a:t>One of the five largest oil companies in the world, The British Petroleum Company plc (BP) is the United Kingdom's largest corporation. The pioneer of the Middle Eastern oil industry, BP discovered oil in Iran before World War I and eventually became involved in all aspects of the oil industry, from exploration to marketing. By the mid-1990s, it was producing over 1.2 million barrels of oil and 1.5 million cubic feet of natural gas every day. "Downstream" operations--oil refining and marketing--contributed the lion's share (over four-fifths) of BP's revenues in the mid-1990s. BP is familiar to most people by virtue of its more than 16,400 service stations around the world, but it also has significant interests in oil exploration (generating 13 percent of revenues) as well as production of chemicals and plastics (about seven percent of sales) </a:t>
            </a:r>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endParaRPr lang="en-US" dirty="0"/>
          </a:p>
          <a:p>
            <a:pPr eaLnBrk="1" hangingPunct="1"/>
            <a:br>
              <a:rPr lang="en-US" dirty="0"/>
            </a:br>
            <a:br>
              <a:rPr lang="en-US" dirty="0"/>
            </a:br>
            <a:r>
              <a:rPr lang="en-US" dirty="0"/>
              <a:t>Read more: </a:t>
            </a:r>
            <a:r>
              <a:rPr lang="en-US" dirty="0">
                <a:hlinkClick r:id="rId2"/>
              </a:rPr>
              <a:t>https://www.referenceforbusiness.com/history2/34/The-British-Petroleum-Company-plc.html#ixzz8LDLHX1xB</a:t>
            </a:r>
            <a:endParaRPr lang="en-US" sz="3200" dirty="0">
              <a:latin typeface="Calibri" pitchFamily="34" charset="0"/>
            </a:endParaRPr>
          </a:p>
        </p:txBody>
      </p:sp>
      <p:sp>
        <p:nvSpPr>
          <p:cNvPr id="32" name="Rectangle 31"/>
          <p:cNvSpPr/>
          <p:nvPr/>
        </p:nvSpPr>
        <p:spPr>
          <a:xfrm>
            <a:off x="1436535" y="11584481"/>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sz="4400" b="1" dirty="0">
                <a:solidFill>
                  <a:schemeClr val="accent3">
                    <a:lumMod val="20000"/>
                    <a:lumOff val="80000"/>
                  </a:schemeClr>
                </a:solidFill>
              </a:rPr>
              <a:t>Background</a:t>
            </a:r>
          </a:p>
        </p:txBody>
      </p:sp>
      <p:sp>
        <p:nvSpPr>
          <p:cNvPr id="15" name="Text Box 194"/>
          <p:cNvSpPr txBox="1">
            <a:spLocks noChangeArrowheads="1"/>
          </p:cNvSpPr>
          <p:nvPr/>
        </p:nvSpPr>
        <p:spPr bwMode="auto">
          <a:xfrm>
            <a:off x="11521440" y="11342162"/>
            <a:ext cx="20848320" cy="9696672"/>
          </a:xfrm>
          <a:prstGeom prst="rect">
            <a:avLst/>
          </a:prstGeom>
          <a:solidFill>
            <a:schemeClr val="bg1"/>
          </a:solidFill>
          <a:ln w="12700">
            <a:solidFill>
              <a:schemeClr val="accent1">
                <a:lumMod val="75000"/>
              </a:schemeClr>
            </a:solidFill>
          </a:ln>
          <a:effectLst/>
        </p:spPr>
        <p:txBody>
          <a:bodyPr lIns="137137" tIns="137137" rIns="137137" bIns="137137">
            <a:no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r>
              <a:rPr lang="en-US" sz="3600" dirty="0"/>
              <a:t>BP’s KM system is based on a comprehensive framework that includes several key components. These components include:</a:t>
            </a:r>
          </a:p>
          <a:p>
            <a:r>
              <a:rPr lang="en-US" sz="3600" dirty="0"/>
              <a:t>Knowledge Identification and Mapping: This component involves identifying and mapping the knowledge that is critical to BP’s operations. This includes identifying the sources of knowledge, the individuals and teams who possess the knowledge, and the processes and systems that support the knowledge.</a:t>
            </a:r>
          </a:p>
          <a:p>
            <a:r>
              <a:rPr lang="en-US" sz="3600" dirty="0"/>
              <a:t>Knowledge Capture and Storage: Once the critical knowledge has been identified, it needs to be captured and stored in a way that makes it easily accessible to the relevant individuals and teams. BP uses a range of tools and technologies to capture and store its knowledge, including document management systems, expert systems, and knowledge databases.</a:t>
            </a:r>
          </a:p>
          <a:p>
            <a:r>
              <a:rPr lang="en-US" sz="3600" dirty="0"/>
              <a:t>Knowledge Sharing and Dissemination: This component involves sharing and disseminating the captured knowledge across the organization. BP uses a range of mechanisms to facilitate knowledge sharing, including training programs, workshops, and online communities of practice.</a:t>
            </a:r>
          </a:p>
          <a:p>
            <a:r>
              <a:rPr lang="en-US" sz="3600" dirty="0"/>
              <a:t>Knowledge Utilization and Application: This component involves using the captured and shared knowledge to support decision-making and improve business outcomes. BP uses a range of techniques to utilize and apply its knowledge, including data analytics, predictive modeling, and expert systems.</a:t>
            </a:r>
          </a:p>
        </p:txBody>
      </p:sp>
      <p:sp>
        <p:nvSpPr>
          <p:cNvPr id="33" name="Rectangle 32"/>
          <p:cNvSpPr/>
          <p:nvPr/>
        </p:nvSpPr>
        <p:spPr>
          <a:xfrm>
            <a:off x="1406718" y="4800600"/>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sz="4400" b="1" dirty="0">
                <a:solidFill>
                  <a:schemeClr val="accent3">
                    <a:lumMod val="20000"/>
                    <a:lumOff val="80000"/>
                  </a:schemeClr>
                </a:solidFill>
              </a:rPr>
              <a:t>Introduction</a:t>
            </a:r>
          </a:p>
        </p:txBody>
      </p:sp>
      <p:sp>
        <p:nvSpPr>
          <p:cNvPr id="13" name="Text Box 192"/>
          <p:cNvSpPr txBox="1">
            <a:spLocks noChangeArrowheads="1"/>
          </p:cNvSpPr>
          <p:nvPr/>
        </p:nvSpPr>
        <p:spPr bwMode="auto">
          <a:xfrm>
            <a:off x="11521440" y="5486401"/>
            <a:ext cx="20848320" cy="5245936"/>
          </a:xfrm>
          <a:prstGeom prst="rect">
            <a:avLst/>
          </a:prstGeom>
          <a:solidFill>
            <a:schemeClr val="bg1"/>
          </a:solidFill>
          <a:ln w="12700">
            <a:solidFill>
              <a:schemeClr val="accent1">
                <a:lumMod val="75000"/>
              </a:schemeClr>
            </a:solidFill>
          </a:ln>
          <a:effectLst/>
        </p:spPr>
        <p:txBody>
          <a:bodyPr lIns="137137" tIns="137137" rIns="137137" bIns="137137">
            <a:no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eaLnBrk="1" hangingPunct="1"/>
            <a:r>
              <a:rPr lang="en-US" sz="5400" dirty="0"/>
              <a:t>The purpose of this poster presentation is to provide an overview of BP’s KM system and evaluate its potential benefits and drawbacks. The presentation will highlight the key features of BP’s KM system, its implementation, and the benefits and challenges of using such a system. The presentation will also provide recommendations for improving the KM system and address any potential drawbacks</a:t>
            </a:r>
            <a:r>
              <a:rPr lang="en-US" dirty="0"/>
              <a:t>.</a:t>
            </a:r>
            <a:endParaRPr lang="en-US" sz="3200" dirty="0">
              <a:latin typeface="Calibri" pitchFamily="34" charset="0"/>
            </a:endParaRPr>
          </a:p>
        </p:txBody>
      </p:sp>
      <p:sp>
        <p:nvSpPr>
          <p:cNvPr id="34" name="Rectangle 33"/>
          <p:cNvSpPr/>
          <p:nvPr/>
        </p:nvSpPr>
        <p:spPr>
          <a:xfrm>
            <a:off x="11521440" y="4800600"/>
            <a:ext cx="2084832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dirty="0"/>
              <a:t>Purpose of the Poster Presentation</a:t>
            </a:r>
            <a:endParaRPr lang="en-US" sz="4400" b="1" dirty="0">
              <a:solidFill>
                <a:schemeClr val="accent3">
                  <a:lumMod val="20000"/>
                  <a:lumOff val="80000"/>
                </a:schemeClr>
              </a:solidFill>
            </a:endParaRPr>
          </a:p>
        </p:txBody>
      </p:sp>
      <p:sp>
        <p:nvSpPr>
          <p:cNvPr id="12" name="Text Box 191"/>
          <p:cNvSpPr txBox="1">
            <a:spLocks noChangeArrowheads="1"/>
          </p:cNvSpPr>
          <p:nvPr/>
        </p:nvSpPr>
        <p:spPr bwMode="auto">
          <a:xfrm>
            <a:off x="33467040" y="5486400"/>
            <a:ext cx="9144000" cy="5201377"/>
          </a:xfrm>
          <a:prstGeom prst="rect">
            <a:avLst/>
          </a:prstGeom>
          <a:solidFill>
            <a:schemeClr val="bg1"/>
          </a:solidFill>
          <a:ln w="12700">
            <a:solidFill>
              <a:schemeClr val="accent1">
                <a:lumMod val="75000"/>
              </a:schemeClr>
            </a:solidFill>
          </a:ln>
          <a:effectLst/>
        </p:spPr>
        <p:txBody>
          <a:bodyPr lIns="137137" tIns="137137" rIns="137137" bIns="13713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r>
              <a:rPr lang="en-US" sz="3200" dirty="0"/>
              <a:t>Improved Decision-Making: By capturing and sharing knowledge, BP’s KM system can support better decision-making across the organization.</a:t>
            </a:r>
          </a:p>
          <a:p>
            <a:r>
              <a:rPr lang="en-US" sz="3200" dirty="0"/>
              <a:t>Increased Innovation: By facilitating the sharing of knowledge, BP’s KM system can promote innovation and the development of new ideas.</a:t>
            </a:r>
          </a:p>
          <a:p>
            <a:r>
              <a:rPr lang="en-US" sz="3200" dirty="0"/>
              <a:t>Enhanced Collaboration: By providing a platform for knowledge sharing and collaboration, BP’s KM system can foster a culture of collaboration and teamwork.</a:t>
            </a:r>
          </a:p>
        </p:txBody>
      </p:sp>
      <p:sp>
        <p:nvSpPr>
          <p:cNvPr id="35" name="Rectangle 34"/>
          <p:cNvSpPr/>
          <p:nvPr/>
        </p:nvSpPr>
        <p:spPr>
          <a:xfrm>
            <a:off x="33467040" y="4800600"/>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sz="4400" dirty="0"/>
              <a:t>Potential Benefits of BP’s KM System:</a:t>
            </a:r>
            <a:endParaRPr lang="en-US" sz="4400" b="1" dirty="0">
              <a:solidFill>
                <a:schemeClr val="accent3">
                  <a:lumMod val="20000"/>
                  <a:lumOff val="80000"/>
                </a:schemeClr>
              </a:solidFill>
            </a:endParaRPr>
          </a:p>
        </p:txBody>
      </p:sp>
      <p:sp>
        <p:nvSpPr>
          <p:cNvPr id="14" name="Text Box 193"/>
          <p:cNvSpPr txBox="1">
            <a:spLocks noChangeArrowheads="1"/>
          </p:cNvSpPr>
          <p:nvPr/>
        </p:nvSpPr>
        <p:spPr bwMode="auto">
          <a:xfrm>
            <a:off x="33651245" y="18935325"/>
            <a:ext cx="9144000" cy="6924926"/>
          </a:xfrm>
          <a:prstGeom prst="rect">
            <a:avLst/>
          </a:prstGeom>
          <a:solidFill>
            <a:schemeClr val="bg1"/>
          </a:solidFill>
          <a:ln w="12700">
            <a:solidFill>
              <a:schemeClr val="accent1">
                <a:lumMod val="75000"/>
              </a:schemeClr>
            </a:solidFill>
          </a:ln>
          <a:effectLst/>
        </p:spPr>
        <p:txBody>
          <a:bodyPr lIns="137137" tIns="137137" rIns="137137" bIns="13713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eaLnBrk="1" hangingPunct="1"/>
            <a:r>
              <a:rPr lang="en-US" sz="3600" dirty="0"/>
              <a:t>In conclusion, BP’s KM system is a comprehensive framework that supports the organization’s operations and decision-making. The system has the potential to improve decision-making, increase innovation, and enhance collaboration across the organization. However, the system also has potential drawbacks, such as cultural resistance and technical challenges. The poster should highlight the key points of the KM system and provide recommendations for improving the system.</a:t>
            </a:r>
            <a:endParaRPr lang="en-US" sz="3600" dirty="0">
              <a:latin typeface="Calibri" pitchFamily="34" charset="0"/>
            </a:endParaRPr>
          </a:p>
        </p:txBody>
      </p:sp>
      <p:sp>
        <p:nvSpPr>
          <p:cNvPr id="36" name="Rectangle 35"/>
          <p:cNvSpPr/>
          <p:nvPr/>
        </p:nvSpPr>
        <p:spPr>
          <a:xfrm>
            <a:off x="33626066" y="18216913"/>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sz="4400" b="1" dirty="0">
                <a:solidFill>
                  <a:schemeClr val="accent3">
                    <a:lumMod val="20000"/>
                    <a:lumOff val="80000"/>
                  </a:schemeClr>
                </a:solidFill>
              </a:rPr>
              <a:t>Conclusions</a:t>
            </a:r>
          </a:p>
        </p:txBody>
      </p:sp>
      <p:sp>
        <p:nvSpPr>
          <p:cNvPr id="11" name="Text Box 190"/>
          <p:cNvSpPr txBox="1">
            <a:spLocks noChangeArrowheads="1"/>
          </p:cNvSpPr>
          <p:nvPr/>
        </p:nvSpPr>
        <p:spPr bwMode="auto">
          <a:xfrm>
            <a:off x="1436535" y="5506278"/>
            <a:ext cx="9144000" cy="6186262"/>
          </a:xfrm>
          <a:prstGeom prst="rect">
            <a:avLst/>
          </a:prstGeom>
          <a:solidFill>
            <a:schemeClr val="bg1"/>
          </a:solidFill>
          <a:ln w="12700">
            <a:solidFill>
              <a:schemeClr val="accent1">
                <a:lumMod val="75000"/>
              </a:schemeClr>
            </a:solidFill>
          </a:ln>
          <a:effectLst/>
        </p:spPr>
        <p:txBody>
          <a:bodyPr lIns="137137" tIns="137137" rIns="137137" bIns="13713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eaLnBrk="1" hangingPunct="1"/>
            <a:r>
              <a:rPr lang="en-US" sz="3200" dirty="0"/>
              <a:t>Knowledge Management (KM) is a critical aspect of any organization’s success, and BP is no exception. In today’s fast-paced and rapidly changing business environment, it is essential for organizations to manage their knowledge effectively to stay competitive and achieve their goals. BP, as a leading energy company, has recognized the importance of KM and has implemented a comprehensive KM system to support its operations. This poster presentation will provide an overview of BP’s KM system and evaluate its effectiveness.</a:t>
            </a:r>
            <a:endParaRPr lang="en-US" sz="3200" dirty="0">
              <a:latin typeface="+mn-lt"/>
            </a:endParaRPr>
          </a:p>
        </p:txBody>
      </p:sp>
      <p:sp>
        <p:nvSpPr>
          <p:cNvPr id="45" name="Rectangle 44"/>
          <p:cNvSpPr/>
          <p:nvPr/>
        </p:nvSpPr>
        <p:spPr>
          <a:xfrm>
            <a:off x="11521440" y="10778140"/>
            <a:ext cx="2084832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dirty="0"/>
              <a:t>Evaluation of the Proposed KM Framework:</a:t>
            </a:r>
            <a:endParaRPr lang="en-US" sz="4400" b="1" dirty="0">
              <a:solidFill>
                <a:schemeClr val="accent3">
                  <a:lumMod val="20000"/>
                  <a:lumOff val="80000"/>
                </a:schemeClr>
              </a:solidFill>
            </a:endParaRPr>
          </a:p>
        </p:txBody>
      </p:sp>
      <p:sp>
        <p:nvSpPr>
          <p:cNvPr id="40" name="Text Box 193"/>
          <p:cNvSpPr txBox="1">
            <a:spLocks noChangeArrowheads="1"/>
          </p:cNvSpPr>
          <p:nvPr/>
        </p:nvSpPr>
        <p:spPr bwMode="auto">
          <a:xfrm>
            <a:off x="33467040" y="11317214"/>
            <a:ext cx="9144000" cy="6186262"/>
          </a:xfrm>
          <a:prstGeom prst="rect">
            <a:avLst/>
          </a:prstGeom>
          <a:solidFill>
            <a:schemeClr val="bg1"/>
          </a:solidFill>
          <a:ln w="12700">
            <a:solidFill>
              <a:schemeClr val="accent1">
                <a:lumMod val="75000"/>
              </a:schemeClr>
            </a:solidFill>
          </a:ln>
          <a:effectLst/>
        </p:spPr>
        <p:txBody>
          <a:bodyPr lIns="137137" tIns="137137" rIns="137137" bIns="137137">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r>
              <a:rPr lang="en-US" sz="3200"/>
              <a:t>Cultural Resistance: Some employees may resist the change associated with the implementation of a KM system, and may be hesitant to share their knowledge.</a:t>
            </a:r>
          </a:p>
          <a:p>
            <a:r>
              <a:rPr lang="en-US" sz="3200"/>
              <a:t>Technical Challenges: Implementing a KM system can be technically challenging, and may require significant investment in hardware, software, and training.</a:t>
            </a:r>
          </a:p>
          <a:p>
            <a:r>
              <a:rPr lang="en-US" sz="3200"/>
              <a:t>Information Overload: With the amount of knowledge available, it can be difficult to filter out irrelevant information and focus on the most critical knowledge.</a:t>
            </a:r>
          </a:p>
        </p:txBody>
      </p:sp>
      <p:sp>
        <p:nvSpPr>
          <p:cNvPr id="41" name="Rectangle 40"/>
          <p:cNvSpPr/>
          <p:nvPr/>
        </p:nvSpPr>
        <p:spPr>
          <a:xfrm>
            <a:off x="33467040" y="10594213"/>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sz="4400" dirty="0"/>
              <a:t>Potential Drawbacks of BP’s KM System</a:t>
            </a:r>
            <a:endParaRPr lang="en-US" sz="4400" b="1" dirty="0">
              <a:solidFill>
                <a:schemeClr val="accent3">
                  <a:lumMod val="20000"/>
                  <a:lumOff val="80000"/>
                </a:schemeClr>
              </a:solidFill>
            </a:endParaRPr>
          </a:p>
        </p:txBody>
      </p:sp>
      <p:sp>
        <p:nvSpPr>
          <p:cNvPr id="42" name="Rectangle 41"/>
          <p:cNvSpPr/>
          <p:nvPr/>
        </p:nvSpPr>
        <p:spPr>
          <a:xfrm>
            <a:off x="31821120" y="2369329"/>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endParaRPr lang="en-US" sz="3600" b="1" dirty="0">
              <a:solidFill>
                <a:schemeClr val="accent3">
                  <a:lumMod val="20000"/>
                  <a:lumOff val="80000"/>
                </a:schemeClr>
              </a:solidFill>
            </a:endParaRPr>
          </a:p>
        </p:txBody>
      </p:sp>
      <p:sp>
        <p:nvSpPr>
          <p:cNvPr id="43" name="Rectangle 42"/>
          <p:cNvSpPr/>
          <p:nvPr/>
        </p:nvSpPr>
        <p:spPr>
          <a:xfrm>
            <a:off x="33467040" y="4833212"/>
            <a:ext cx="9144000" cy="68580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68568" tIns="34284" rIns="68568" bIns="34284" rtlCol="0" anchor="ctr"/>
          <a:lstStyle/>
          <a:p>
            <a:pPr algn="ctr"/>
            <a:r>
              <a:rPr lang="en-US" sz="4400" dirty="0"/>
              <a:t>Potential Benefits of BP’s KM System:</a:t>
            </a:r>
            <a:endParaRPr lang="en-US" sz="4400" b="1" dirty="0">
              <a:solidFill>
                <a:schemeClr val="accent3">
                  <a:lumMod val="20000"/>
                  <a:lumOff val="80000"/>
                </a:schemeClr>
              </a:solidFill>
            </a:endParaRPr>
          </a:p>
        </p:txBody>
      </p:sp>
      <p:sp>
        <p:nvSpPr>
          <p:cNvPr id="8" name="AutoShape 2" descr="BP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9" name="Picture 8"/>
          <p:cNvPicPr>
            <a:picLocks noChangeAspect="1"/>
          </p:cNvPicPr>
          <p:nvPr/>
        </p:nvPicPr>
        <p:blipFill>
          <a:blip r:embed="rId5"/>
          <a:stretch>
            <a:fillRect/>
          </a:stretch>
        </p:blipFill>
        <p:spPr>
          <a:xfrm>
            <a:off x="4029704" y="21563194"/>
            <a:ext cx="3781325" cy="3581401"/>
          </a:xfrm>
          <a:prstGeom prst="rect">
            <a:avLst/>
          </a:prstGeom>
        </p:spPr>
      </p:pic>
      <p:pic>
        <p:nvPicPr>
          <p:cNvPr id="16" name="Picture 15"/>
          <p:cNvPicPr>
            <a:picLocks noChangeAspect="1"/>
          </p:cNvPicPr>
          <p:nvPr/>
        </p:nvPicPr>
        <p:blipFill>
          <a:blip r:embed="rId6"/>
          <a:stretch>
            <a:fillRect/>
          </a:stretch>
        </p:blipFill>
        <p:spPr>
          <a:xfrm>
            <a:off x="22742055" y="20895506"/>
            <a:ext cx="9753600" cy="6640397"/>
          </a:xfrm>
          <a:prstGeom prst="rect">
            <a:avLst/>
          </a:prstGeom>
        </p:spPr>
      </p:pic>
      <p:pic>
        <p:nvPicPr>
          <p:cNvPr id="18" name="Picture 17"/>
          <p:cNvPicPr>
            <a:picLocks noChangeAspect="1"/>
          </p:cNvPicPr>
          <p:nvPr/>
        </p:nvPicPr>
        <p:blipFill>
          <a:blip r:embed="rId7"/>
          <a:stretch>
            <a:fillRect/>
          </a:stretch>
        </p:blipFill>
        <p:spPr>
          <a:xfrm>
            <a:off x="11520115" y="20895506"/>
            <a:ext cx="11221940" cy="7315200"/>
          </a:xfrm>
          <a:prstGeom prst="rect">
            <a:avLst/>
          </a:prstGeom>
        </p:spPr>
      </p:pic>
      <p:pic>
        <p:nvPicPr>
          <p:cNvPr id="20" name="Picture 19"/>
          <p:cNvPicPr>
            <a:picLocks noChangeAspect="1"/>
          </p:cNvPicPr>
          <p:nvPr/>
        </p:nvPicPr>
        <p:blipFill>
          <a:blip r:embed="rId8"/>
          <a:stretch>
            <a:fillRect/>
          </a:stretch>
        </p:blipFill>
        <p:spPr>
          <a:xfrm>
            <a:off x="0" y="7936"/>
            <a:ext cx="10972800" cy="4084003"/>
          </a:xfrm>
          <a:prstGeom prst="rect">
            <a:avLst/>
          </a:prstGeom>
        </p:spPr>
      </p:pic>
    </p:spTree>
    <p:extLst>
      <p:ext uri="{BB962C8B-B14F-4D97-AF65-F5344CB8AC3E}">
        <p14:creationId xmlns:p14="http://schemas.microsoft.com/office/powerpoint/2010/main" val="2251251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2869</TotalTime>
  <Words>839</Words>
  <Application>Microsoft Office PowerPoint</Application>
  <PresentationFormat>Custom</PresentationFormat>
  <Paragraphs>61</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Genigraphics LLC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Genigraphics Research Poster Template 36x48 Tri-Fold</dc:title>
  <dc:creator>Jay Larson</dc:creator>
  <dc:description>Quality poster printing
www.genigraphics.com
1-800-790-4001</dc:description>
  <cp:lastModifiedBy>Donatas Keliauskas (2120434)</cp:lastModifiedBy>
  <cp:revision>100</cp:revision>
  <cp:lastPrinted>2013-02-12T02:21:55Z</cp:lastPrinted>
  <dcterms:created xsi:type="dcterms:W3CDTF">2013-02-10T21:14:48Z</dcterms:created>
  <dcterms:modified xsi:type="dcterms:W3CDTF">2023-12-07T19:11:11Z</dcterms:modified>
</cp:coreProperties>
</file>