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10" r:id="rId1"/>
  </p:sldMasterIdLst>
  <p:notesMasterIdLst>
    <p:notesMasterId r:id="rId18"/>
  </p:notesMasterIdLst>
  <p:sldIdLst>
    <p:sldId id="256" r:id="rId2"/>
    <p:sldId id="271"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55" d="100"/>
          <a:sy n="55" d="100"/>
        </p:scale>
        <p:origin x="220"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A49D1-E139-44B4-8C61-8DF08654675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4C24B50-22FA-4859-A419-5A528664C5B7}">
      <dgm:prSet phldrT="[Text]"/>
      <dgm:spPr/>
      <dgm:t>
        <a:bodyPr/>
        <a:lstStyle/>
        <a:p>
          <a:r>
            <a:rPr lang="en-US" b="1" dirty="0">
              <a:latin typeface="Times New Roman" panose="02020603050405020304" pitchFamily="18" charset="0"/>
              <a:cs typeface="Times New Roman" panose="02020603050405020304" pitchFamily="18" charset="0"/>
            </a:rPr>
            <a:t>Primary Market: Eco‑conscious </a:t>
          </a:r>
          <a:r>
            <a:rPr lang="en-US" b="1" dirty="0" err="1">
              <a:latin typeface="Times New Roman" panose="02020603050405020304" pitchFamily="18" charset="0"/>
              <a:cs typeface="Times New Roman" panose="02020603050405020304" pitchFamily="18" charset="0"/>
            </a:rPr>
            <a:t>travellers</a:t>
          </a:r>
          <a:r>
            <a:rPr lang="en-US" b="1" dirty="0">
              <a:latin typeface="Times New Roman" panose="02020603050405020304" pitchFamily="18" charset="0"/>
              <a:cs typeface="Times New Roman" panose="02020603050405020304" pitchFamily="18" charset="0"/>
            </a:rPr>
            <a:t> from the UK, Germany, the USA and Scandinavia (</a:t>
          </a:r>
          <a:r>
            <a:rPr lang="en-GB" b="1" dirty="0">
              <a:latin typeface="Times New Roman" panose="02020603050405020304" pitchFamily="18" charset="0"/>
              <a:cs typeface="Times New Roman" panose="02020603050405020304" pitchFamily="18" charset="0"/>
            </a:rPr>
            <a:t>Assum et al., 2020</a:t>
          </a:r>
          <a:r>
            <a:rPr lang="en-US" b="1" dirty="0">
              <a:latin typeface="Times New Roman" panose="02020603050405020304" pitchFamily="18" charset="0"/>
              <a:cs typeface="Times New Roman" panose="02020603050405020304" pitchFamily="18" charset="0"/>
            </a:rPr>
            <a:t>).</a:t>
          </a:r>
        </a:p>
      </dgm:t>
    </dgm:pt>
    <dgm:pt modelId="{E567598D-CD8E-4AF2-AFF3-7A16189D806C}" type="parTrans" cxnId="{B1E2B664-1CEA-4024-81C6-58BFBC00A398}">
      <dgm:prSet/>
      <dgm:spPr/>
      <dgm:t>
        <a:bodyPr/>
        <a:lstStyle/>
        <a:p>
          <a:endParaRPr lang="en-US"/>
        </a:p>
      </dgm:t>
    </dgm:pt>
    <dgm:pt modelId="{94E1BA48-4703-422D-A55F-3BEA9084E6F1}" type="sibTrans" cxnId="{B1E2B664-1CEA-4024-81C6-58BFBC00A398}">
      <dgm:prSet/>
      <dgm:spPr/>
      <dgm:t>
        <a:bodyPr/>
        <a:lstStyle/>
        <a:p>
          <a:endParaRPr lang="en-US"/>
        </a:p>
      </dgm:t>
    </dgm:pt>
    <dgm:pt modelId="{C16B6FDC-7EDA-4B1E-A6D6-9C4BDD5F642D}">
      <dgm:prSet phldrT="[Text]"/>
      <dgm:spPr/>
      <dgm:t>
        <a:bodyPr/>
        <a:lstStyle/>
        <a:p>
          <a:r>
            <a:rPr lang="en-US" b="1" dirty="0">
              <a:latin typeface="Times New Roman" panose="02020603050405020304" pitchFamily="18" charset="0"/>
              <a:cs typeface="Times New Roman" panose="02020603050405020304" pitchFamily="18" charset="0"/>
            </a:rPr>
            <a:t>Demand Drivers: Increase in interest for slow travel, cultural authenticity, and green tourism.</a:t>
          </a:r>
        </a:p>
      </dgm:t>
    </dgm:pt>
    <dgm:pt modelId="{8D75A936-0803-4146-AB3D-7898B9C2F4DC}" type="parTrans" cxnId="{AAB3F002-7602-4EFD-8A53-82C5BFA78CE1}">
      <dgm:prSet/>
      <dgm:spPr/>
      <dgm:t>
        <a:bodyPr/>
        <a:lstStyle/>
        <a:p>
          <a:endParaRPr lang="en-US"/>
        </a:p>
      </dgm:t>
    </dgm:pt>
    <dgm:pt modelId="{904AEAC1-8090-4E57-BD5A-18C3CAF22098}" type="sibTrans" cxnId="{AAB3F002-7602-4EFD-8A53-82C5BFA78CE1}">
      <dgm:prSet/>
      <dgm:spPr/>
      <dgm:t>
        <a:bodyPr/>
        <a:lstStyle/>
        <a:p>
          <a:endParaRPr lang="en-US"/>
        </a:p>
      </dgm:t>
    </dgm:pt>
    <dgm:pt modelId="{7961F27D-6EED-40A8-BC32-0926BB8DE6C8}">
      <dgm:prSet phldrT="[Text]"/>
      <dgm:spPr/>
      <dgm:t>
        <a:bodyPr/>
        <a:lstStyle/>
        <a:p>
          <a:r>
            <a:rPr lang="en-US" b="1" dirty="0">
              <a:latin typeface="Times New Roman" panose="02020603050405020304" pitchFamily="18" charset="0"/>
              <a:cs typeface="Times New Roman" panose="02020603050405020304" pitchFamily="18" charset="0"/>
            </a:rPr>
            <a:t>Competition: Analogous festivities in Ireland and Scotland; distinction through the Welsh background and seaside location.</a:t>
          </a:r>
        </a:p>
      </dgm:t>
    </dgm:pt>
    <dgm:pt modelId="{14326C9B-71C7-40AB-82B9-A7D2DC7C9B4F}" type="parTrans" cxnId="{41CC009F-1266-4669-800C-09606FA34025}">
      <dgm:prSet/>
      <dgm:spPr/>
      <dgm:t>
        <a:bodyPr/>
        <a:lstStyle/>
        <a:p>
          <a:endParaRPr lang="en-US"/>
        </a:p>
      </dgm:t>
    </dgm:pt>
    <dgm:pt modelId="{436CDB86-8139-402F-802B-2F0523356F4C}" type="sibTrans" cxnId="{41CC009F-1266-4669-800C-09606FA34025}">
      <dgm:prSet/>
      <dgm:spPr/>
      <dgm:t>
        <a:bodyPr/>
        <a:lstStyle/>
        <a:p>
          <a:endParaRPr lang="en-US"/>
        </a:p>
      </dgm:t>
    </dgm:pt>
    <dgm:pt modelId="{9CF986BC-B382-4443-95A5-7289674808F8}">
      <dgm:prSet phldrT="[Text]"/>
      <dgm:spPr/>
      <dgm:t>
        <a:bodyPr/>
        <a:lstStyle/>
        <a:p>
          <a:r>
            <a:rPr lang="en-US" b="1" dirty="0">
              <a:latin typeface="Times New Roman" panose="02020603050405020304" pitchFamily="18" charset="0"/>
              <a:cs typeface="Times New Roman" panose="02020603050405020304" pitchFamily="18" charset="0"/>
            </a:rPr>
            <a:t>Marketing Channels: Trade shows, influencer outreach, B2B newsletters (</a:t>
          </a:r>
          <a:r>
            <a:rPr lang="en-GB" b="1" dirty="0">
              <a:latin typeface="Times New Roman" panose="02020603050405020304" pitchFamily="18" charset="0"/>
              <a:cs typeface="Times New Roman" panose="02020603050405020304" pitchFamily="18" charset="0"/>
            </a:rPr>
            <a:t>Hall, 2022</a:t>
          </a:r>
          <a:r>
            <a:rPr lang="en-US" b="1" dirty="0">
              <a:latin typeface="Times New Roman" panose="02020603050405020304" pitchFamily="18" charset="0"/>
              <a:cs typeface="Times New Roman" panose="02020603050405020304" pitchFamily="18" charset="0"/>
            </a:rPr>
            <a:t>).</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dgm:t>
    </dgm:pt>
    <dgm:pt modelId="{8314A1F0-9D99-48E0-9B89-DAFEC0CF007C}" type="parTrans" cxnId="{DB30E9E5-5EE9-4F2D-9272-0DC83F953A43}">
      <dgm:prSet/>
      <dgm:spPr/>
      <dgm:t>
        <a:bodyPr/>
        <a:lstStyle/>
        <a:p>
          <a:endParaRPr lang="en-US"/>
        </a:p>
      </dgm:t>
    </dgm:pt>
    <dgm:pt modelId="{04CB68A6-B3CB-4DCA-ACE6-C4F408758D0F}" type="sibTrans" cxnId="{DB30E9E5-5EE9-4F2D-9272-0DC83F953A43}">
      <dgm:prSet/>
      <dgm:spPr/>
      <dgm:t>
        <a:bodyPr/>
        <a:lstStyle/>
        <a:p>
          <a:endParaRPr lang="en-US"/>
        </a:p>
      </dgm:t>
    </dgm:pt>
    <dgm:pt modelId="{DBE58684-D60D-4752-9418-25EFD09E9021}" type="pres">
      <dgm:prSet presAssocID="{C9CA49D1-E139-44B4-8C61-8DF08654675B}" presName="diagram" presStyleCnt="0">
        <dgm:presLayoutVars>
          <dgm:dir/>
          <dgm:resizeHandles val="exact"/>
        </dgm:presLayoutVars>
      </dgm:prSet>
      <dgm:spPr/>
    </dgm:pt>
    <dgm:pt modelId="{C820CF54-0134-485C-93F9-969E57669A90}" type="pres">
      <dgm:prSet presAssocID="{84C24B50-22FA-4859-A419-5A528664C5B7}" presName="node" presStyleLbl="node1" presStyleIdx="0" presStyleCnt="4">
        <dgm:presLayoutVars>
          <dgm:bulletEnabled val="1"/>
        </dgm:presLayoutVars>
      </dgm:prSet>
      <dgm:spPr/>
    </dgm:pt>
    <dgm:pt modelId="{D5DB6B3C-FBD7-4E13-841F-CF8CA45754D6}" type="pres">
      <dgm:prSet presAssocID="{94E1BA48-4703-422D-A55F-3BEA9084E6F1}" presName="sibTrans" presStyleCnt="0"/>
      <dgm:spPr/>
    </dgm:pt>
    <dgm:pt modelId="{CAF9567E-CC96-4CC8-A24D-1D3743FA39F7}" type="pres">
      <dgm:prSet presAssocID="{C16B6FDC-7EDA-4B1E-A6D6-9C4BDD5F642D}" presName="node" presStyleLbl="node1" presStyleIdx="1" presStyleCnt="4">
        <dgm:presLayoutVars>
          <dgm:bulletEnabled val="1"/>
        </dgm:presLayoutVars>
      </dgm:prSet>
      <dgm:spPr/>
    </dgm:pt>
    <dgm:pt modelId="{C486D4DA-63A2-40F5-9571-C14058BD0B54}" type="pres">
      <dgm:prSet presAssocID="{904AEAC1-8090-4E57-BD5A-18C3CAF22098}" presName="sibTrans" presStyleCnt="0"/>
      <dgm:spPr/>
    </dgm:pt>
    <dgm:pt modelId="{F51CC534-05EC-4C76-B192-3CAA674E32B3}" type="pres">
      <dgm:prSet presAssocID="{7961F27D-6EED-40A8-BC32-0926BB8DE6C8}" presName="node" presStyleLbl="node1" presStyleIdx="2" presStyleCnt="4">
        <dgm:presLayoutVars>
          <dgm:bulletEnabled val="1"/>
        </dgm:presLayoutVars>
      </dgm:prSet>
      <dgm:spPr/>
    </dgm:pt>
    <dgm:pt modelId="{A90692FA-4F71-45D8-A361-CCC019F4B4FB}" type="pres">
      <dgm:prSet presAssocID="{436CDB86-8139-402F-802B-2F0523356F4C}" presName="sibTrans" presStyleCnt="0"/>
      <dgm:spPr/>
    </dgm:pt>
    <dgm:pt modelId="{DD95BCB8-2C08-4C16-B6FE-5B5203A4C991}" type="pres">
      <dgm:prSet presAssocID="{9CF986BC-B382-4443-95A5-7289674808F8}" presName="node" presStyleLbl="node1" presStyleIdx="3" presStyleCnt="4">
        <dgm:presLayoutVars>
          <dgm:bulletEnabled val="1"/>
        </dgm:presLayoutVars>
      </dgm:prSet>
      <dgm:spPr/>
    </dgm:pt>
  </dgm:ptLst>
  <dgm:cxnLst>
    <dgm:cxn modelId="{1CC8D800-13CD-408C-8B11-F9B8012B90CF}" type="presOf" srcId="{C9CA49D1-E139-44B4-8C61-8DF08654675B}" destId="{DBE58684-D60D-4752-9418-25EFD09E9021}" srcOrd="0" destOrd="0" presId="urn:microsoft.com/office/officeart/2005/8/layout/default"/>
    <dgm:cxn modelId="{AAB3F002-7602-4EFD-8A53-82C5BFA78CE1}" srcId="{C9CA49D1-E139-44B4-8C61-8DF08654675B}" destId="{C16B6FDC-7EDA-4B1E-A6D6-9C4BDD5F642D}" srcOrd="1" destOrd="0" parTransId="{8D75A936-0803-4146-AB3D-7898B9C2F4DC}" sibTransId="{904AEAC1-8090-4E57-BD5A-18C3CAF22098}"/>
    <dgm:cxn modelId="{B1E2B664-1CEA-4024-81C6-58BFBC00A398}" srcId="{C9CA49D1-E139-44B4-8C61-8DF08654675B}" destId="{84C24B50-22FA-4859-A419-5A528664C5B7}" srcOrd="0" destOrd="0" parTransId="{E567598D-CD8E-4AF2-AFF3-7A16189D806C}" sibTransId="{94E1BA48-4703-422D-A55F-3BEA9084E6F1}"/>
    <dgm:cxn modelId="{07B8A44C-4A98-4085-85AC-508909753C3F}" type="presOf" srcId="{84C24B50-22FA-4859-A419-5A528664C5B7}" destId="{C820CF54-0134-485C-93F9-969E57669A90}" srcOrd="0" destOrd="0" presId="urn:microsoft.com/office/officeart/2005/8/layout/default"/>
    <dgm:cxn modelId="{31466B6F-CAD5-47F8-9F21-C04B5BFBD3C7}" type="presOf" srcId="{7961F27D-6EED-40A8-BC32-0926BB8DE6C8}" destId="{F51CC534-05EC-4C76-B192-3CAA674E32B3}" srcOrd="0" destOrd="0" presId="urn:microsoft.com/office/officeart/2005/8/layout/default"/>
    <dgm:cxn modelId="{C9764051-B1EE-4DFD-9F25-A1E13577BA62}" type="presOf" srcId="{9CF986BC-B382-4443-95A5-7289674808F8}" destId="{DD95BCB8-2C08-4C16-B6FE-5B5203A4C991}" srcOrd="0" destOrd="0" presId="urn:microsoft.com/office/officeart/2005/8/layout/default"/>
    <dgm:cxn modelId="{41CC009F-1266-4669-800C-09606FA34025}" srcId="{C9CA49D1-E139-44B4-8C61-8DF08654675B}" destId="{7961F27D-6EED-40A8-BC32-0926BB8DE6C8}" srcOrd="2" destOrd="0" parTransId="{14326C9B-71C7-40AB-82B9-A7D2DC7C9B4F}" sibTransId="{436CDB86-8139-402F-802B-2F0523356F4C}"/>
    <dgm:cxn modelId="{E1EB69A6-1257-4218-9FDA-6E2C23167947}" type="presOf" srcId="{C16B6FDC-7EDA-4B1E-A6D6-9C4BDD5F642D}" destId="{CAF9567E-CC96-4CC8-A24D-1D3743FA39F7}" srcOrd="0" destOrd="0" presId="urn:microsoft.com/office/officeart/2005/8/layout/default"/>
    <dgm:cxn modelId="{DB30E9E5-5EE9-4F2D-9272-0DC83F953A43}" srcId="{C9CA49D1-E139-44B4-8C61-8DF08654675B}" destId="{9CF986BC-B382-4443-95A5-7289674808F8}" srcOrd="3" destOrd="0" parTransId="{8314A1F0-9D99-48E0-9B89-DAFEC0CF007C}" sibTransId="{04CB68A6-B3CB-4DCA-ACE6-C4F408758D0F}"/>
    <dgm:cxn modelId="{6BFC89CC-8C75-4A1E-B3AA-BC8359A85DCC}" type="presParOf" srcId="{DBE58684-D60D-4752-9418-25EFD09E9021}" destId="{C820CF54-0134-485C-93F9-969E57669A90}" srcOrd="0" destOrd="0" presId="urn:microsoft.com/office/officeart/2005/8/layout/default"/>
    <dgm:cxn modelId="{ECA07D0C-C30E-4CB7-8DA1-BFF80D98184D}" type="presParOf" srcId="{DBE58684-D60D-4752-9418-25EFD09E9021}" destId="{D5DB6B3C-FBD7-4E13-841F-CF8CA45754D6}" srcOrd="1" destOrd="0" presId="urn:microsoft.com/office/officeart/2005/8/layout/default"/>
    <dgm:cxn modelId="{5F89F86D-E527-4C7C-9CE8-102F3A48EFC5}" type="presParOf" srcId="{DBE58684-D60D-4752-9418-25EFD09E9021}" destId="{CAF9567E-CC96-4CC8-A24D-1D3743FA39F7}" srcOrd="2" destOrd="0" presId="urn:microsoft.com/office/officeart/2005/8/layout/default"/>
    <dgm:cxn modelId="{D5E2BC7E-04F0-4504-B41F-241CFEADC88A}" type="presParOf" srcId="{DBE58684-D60D-4752-9418-25EFD09E9021}" destId="{C486D4DA-63A2-40F5-9571-C14058BD0B54}" srcOrd="3" destOrd="0" presId="urn:microsoft.com/office/officeart/2005/8/layout/default"/>
    <dgm:cxn modelId="{039B6802-D791-45C5-AC3F-062A94B365DE}" type="presParOf" srcId="{DBE58684-D60D-4752-9418-25EFD09E9021}" destId="{F51CC534-05EC-4C76-B192-3CAA674E32B3}" srcOrd="4" destOrd="0" presId="urn:microsoft.com/office/officeart/2005/8/layout/default"/>
    <dgm:cxn modelId="{AD8D6B51-7980-410E-AF44-1D775443A523}" type="presParOf" srcId="{DBE58684-D60D-4752-9418-25EFD09E9021}" destId="{A90692FA-4F71-45D8-A361-CCC019F4B4FB}" srcOrd="5" destOrd="0" presId="urn:microsoft.com/office/officeart/2005/8/layout/default"/>
    <dgm:cxn modelId="{9D1CDDFB-D74F-4FCE-B0D6-F6D0E9004F79}" type="presParOf" srcId="{DBE58684-D60D-4752-9418-25EFD09E9021}" destId="{DD95BCB8-2C08-4C16-B6FE-5B5203A4C991}"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FE400E-93AF-4EC1-9437-84D5719F872C}" type="doc">
      <dgm:prSet loTypeId="urn:microsoft.com/office/officeart/2005/8/layout/process5" loCatId="process" qsTypeId="urn:microsoft.com/office/officeart/2005/8/quickstyle/simple1" qsCatId="simple" csTypeId="urn:microsoft.com/office/officeart/2005/8/colors/colorful5" csCatId="colorful"/>
      <dgm:spPr/>
      <dgm:t>
        <a:bodyPr/>
        <a:lstStyle/>
        <a:p>
          <a:endParaRPr lang="en-US"/>
        </a:p>
      </dgm:t>
    </dgm:pt>
    <dgm:pt modelId="{B7892361-212A-4E53-AC01-7700D97BD744}">
      <dgm:prSet/>
      <dgm:spPr/>
      <dgm:t>
        <a:bodyPr/>
        <a:lstStyle/>
        <a:p>
          <a:r>
            <a:rPr lang="en-US" b="1"/>
            <a:t>Morning: </a:t>
          </a:r>
          <a:r>
            <a:rPr lang="en-US"/>
            <a:t>One of the recommended practices is the guided coastal walk to Borth sand dunes (Carruthers and Dakkak, 2020).</a:t>
          </a:r>
        </a:p>
      </dgm:t>
    </dgm:pt>
    <dgm:pt modelId="{97A2BA6F-BDF9-46C6-A0E3-7EE89A5B793F}" type="parTrans" cxnId="{4F0CF63D-77F8-4A90-B915-B15A8E9BC046}">
      <dgm:prSet/>
      <dgm:spPr/>
      <dgm:t>
        <a:bodyPr/>
        <a:lstStyle/>
        <a:p>
          <a:endParaRPr lang="en-US"/>
        </a:p>
      </dgm:t>
    </dgm:pt>
    <dgm:pt modelId="{236EB221-46D3-40BC-AA84-E65B28B2C572}" type="sibTrans" cxnId="{4F0CF63D-77F8-4A90-B915-B15A8E9BC046}">
      <dgm:prSet/>
      <dgm:spPr/>
      <dgm:t>
        <a:bodyPr/>
        <a:lstStyle/>
        <a:p>
          <a:endParaRPr lang="en-US"/>
        </a:p>
      </dgm:t>
    </dgm:pt>
    <dgm:pt modelId="{7F90669C-B7E3-4477-9649-E655428026F2}">
      <dgm:prSet/>
      <dgm:spPr/>
      <dgm:t>
        <a:bodyPr/>
        <a:lstStyle/>
        <a:p>
          <a:r>
            <a:rPr lang="en-US" b="1"/>
            <a:t>Afternoon:</a:t>
          </a:r>
          <a:r>
            <a:rPr lang="en-US"/>
            <a:t> Heritage railway trip to Devil’s Bridge.</a:t>
          </a:r>
        </a:p>
      </dgm:t>
    </dgm:pt>
    <dgm:pt modelId="{FD306DFF-0FB2-4890-BE1B-04174D36EB6A}" type="parTrans" cxnId="{E6F690B6-5536-4ED5-A6B9-7B07E7B0B3FA}">
      <dgm:prSet/>
      <dgm:spPr/>
      <dgm:t>
        <a:bodyPr/>
        <a:lstStyle/>
        <a:p>
          <a:endParaRPr lang="en-US"/>
        </a:p>
      </dgm:t>
    </dgm:pt>
    <dgm:pt modelId="{F28BF005-4651-46F4-8AC7-76D0517BCEAA}" type="sibTrans" cxnId="{E6F690B6-5536-4ED5-A6B9-7B07E7B0B3FA}">
      <dgm:prSet/>
      <dgm:spPr/>
      <dgm:t>
        <a:bodyPr/>
        <a:lstStyle/>
        <a:p>
          <a:endParaRPr lang="en-US"/>
        </a:p>
      </dgm:t>
    </dgm:pt>
    <dgm:pt modelId="{7600AD2C-1276-48A4-9614-572BCB652FBC}">
      <dgm:prSet/>
      <dgm:spPr/>
      <dgm:t>
        <a:bodyPr/>
        <a:lstStyle/>
        <a:p>
          <a:r>
            <a:rPr lang="en-US" b="1"/>
            <a:t>Evening: </a:t>
          </a:r>
          <a:r>
            <a:rPr lang="en-US"/>
            <a:t>Welsh masterclass in cooking and tasting of local food.</a:t>
          </a:r>
        </a:p>
      </dgm:t>
    </dgm:pt>
    <dgm:pt modelId="{E9B618A5-5B93-4346-8009-89569D3F30E2}" type="parTrans" cxnId="{0FAA62AF-5CC5-428B-A4F6-BBBCCBE0135B}">
      <dgm:prSet/>
      <dgm:spPr/>
      <dgm:t>
        <a:bodyPr/>
        <a:lstStyle/>
        <a:p>
          <a:endParaRPr lang="en-US"/>
        </a:p>
      </dgm:t>
    </dgm:pt>
    <dgm:pt modelId="{10BC253B-ED90-4275-86DD-33E4F87150D5}" type="sibTrans" cxnId="{0FAA62AF-5CC5-428B-A4F6-BBBCCBE0135B}">
      <dgm:prSet/>
      <dgm:spPr/>
      <dgm:t>
        <a:bodyPr/>
        <a:lstStyle/>
        <a:p>
          <a:endParaRPr lang="en-US"/>
        </a:p>
      </dgm:t>
    </dgm:pt>
    <dgm:pt modelId="{0768ABE0-6FF5-4564-81D6-640D89ABA3A0}" type="pres">
      <dgm:prSet presAssocID="{34FE400E-93AF-4EC1-9437-84D5719F872C}" presName="diagram" presStyleCnt="0">
        <dgm:presLayoutVars>
          <dgm:dir/>
          <dgm:resizeHandles val="exact"/>
        </dgm:presLayoutVars>
      </dgm:prSet>
      <dgm:spPr/>
    </dgm:pt>
    <dgm:pt modelId="{F994F2F8-5C7D-4D71-ADB8-97298C4B6F5B}" type="pres">
      <dgm:prSet presAssocID="{B7892361-212A-4E53-AC01-7700D97BD744}" presName="node" presStyleLbl="node1" presStyleIdx="0" presStyleCnt="3">
        <dgm:presLayoutVars>
          <dgm:bulletEnabled val="1"/>
        </dgm:presLayoutVars>
      </dgm:prSet>
      <dgm:spPr/>
    </dgm:pt>
    <dgm:pt modelId="{FA38BC06-CDF8-47D1-B82F-D7E304C602AB}" type="pres">
      <dgm:prSet presAssocID="{236EB221-46D3-40BC-AA84-E65B28B2C572}" presName="sibTrans" presStyleLbl="sibTrans2D1" presStyleIdx="0" presStyleCnt="2"/>
      <dgm:spPr/>
    </dgm:pt>
    <dgm:pt modelId="{CC1E5AD4-8990-4D90-9ECF-20F4A6CF4996}" type="pres">
      <dgm:prSet presAssocID="{236EB221-46D3-40BC-AA84-E65B28B2C572}" presName="connectorText" presStyleLbl="sibTrans2D1" presStyleIdx="0" presStyleCnt="2"/>
      <dgm:spPr/>
    </dgm:pt>
    <dgm:pt modelId="{4DD72B12-A3C5-4205-B59A-1614E3ED4CB3}" type="pres">
      <dgm:prSet presAssocID="{7F90669C-B7E3-4477-9649-E655428026F2}" presName="node" presStyleLbl="node1" presStyleIdx="1" presStyleCnt="3">
        <dgm:presLayoutVars>
          <dgm:bulletEnabled val="1"/>
        </dgm:presLayoutVars>
      </dgm:prSet>
      <dgm:spPr/>
    </dgm:pt>
    <dgm:pt modelId="{3F86E50C-D57F-4581-A0E9-661E28F750F2}" type="pres">
      <dgm:prSet presAssocID="{F28BF005-4651-46F4-8AC7-76D0517BCEAA}" presName="sibTrans" presStyleLbl="sibTrans2D1" presStyleIdx="1" presStyleCnt="2"/>
      <dgm:spPr/>
    </dgm:pt>
    <dgm:pt modelId="{C2A9C1DF-86DB-447D-8EEF-0F2C91FA0514}" type="pres">
      <dgm:prSet presAssocID="{F28BF005-4651-46F4-8AC7-76D0517BCEAA}" presName="connectorText" presStyleLbl="sibTrans2D1" presStyleIdx="1" presStyleCnt="2"/>
      <dgm:spPr/>
    </dgm:pt>
    <dgm:pt modelId="{6D083B9D-ECF6-4F9E-B5FF-60A53F90523D}" type="pres">
      <dgm:prSet presAssocID="{7600AD2C-1276-48A4-9614-572BCB652FBC}" presName="node" presStyleLbl="node1" presStyleIdx="2" presStyleCnt="3">
        <dgm:presLayoutVars>
          <dgm:bulletEnabled val="1"/>
        </dgm:presLayoutVars>
      </dgm:prSet>
      <dgm:spPr/>
    </dgm:pt>
  </dgm:ptLst>
  <dgm:cxnLst>
    <dgm:cxn modelId="{1299B215-10E0-474B-BFE7-0E30475E340E}" type="presOf" srcId="{F28BF005-4651-46F4-8AC7-76D0517BCEAA}" destId="{3F86E50C-D57F-4581-A0E9-661E28F750F2}" srcOrd="0" destOrd="0" presId="urn:microsoft.com/office/officeart/2005/8/layout/process5"/>
    <dgm:cxn modelId="{55E24C35-9ED0-4BEE-BC96-38A0933E2403}" type="presOf" srcId="{7600AD2C-1276-48A4-9614-572BCB652FBC}" destId="{6D083B9D-ECF6-4F9E-B5FF-60A53F90523D}" srcOrd="0" destOrd="0" presId="urn:microsoft.com/office/officeart/2005/8/layout/process5"/>
    <dgm:cxn modelId="{7ECF0C38-A79E-42F1-9648-58F128138714}" type="presOf" srcId="{236EB221-46D3-40BC-AA84-E65B28B2C572}" destId="{CC1E5AD4-8990-4D90-9ECF-20F4A6CF4996}" srcOrd="1" destOrd="0" presId="urn:microsoft.com/office/officeart/2005/8/layout/process5"/>
    <dgm:cxn modelId="{4F0CF63D-77F8-4A90-B915-B15A8E9BC046}" srcId="{34FE400E-93AF-4EC1-9437-84D5719F872C}" destId="{B7892361-212A-4E53-AC01-7700D97BD744}" srcOrd="0" destOrd="0" parTransId="{97A2BA6F-BDF9-46C6-A0E3-7EE89A5B793F}" sibTransId="{236EB221-46D3-40BC-AA84-E65B28B2C572}"/>
    <dgm:cxn modelId="{8756A960-54FC-411C-B676-EB5C5BCC7051}" type="presOf" srcId="{236EB221-46D3-40BC-AA84-E65B28B2C572}" destId="{FA38BC06-CDF8-47D1-B82F-D7E304C602AB}" srcOrd="0" destOrd="0" presId="urn:microsoft.com/office/officeart/2005/8/layout/process5"/>
    <dgm:cxn modelId="{26130F4F-7792-4292-8879-5C432BA01427}" type="presOf" srcId="{34FE400E-93AF-4EC1-9437-84D5719F872C}" destId="{0768ABE0-6FF5-4564-81D6-640D89ABA3A0}" srcOrd="0" destOrd="0" presId="urn:microsoft.com/office/officeart/2005/8/layout/process5"/>
    <dgm:cxn modelId="{7D78F995-816C-4404-AD66-624F9D5FC0C5}" type="presOf" srcId="{F28BF005-4651-46F4-8AC7-76D0517BCEAA}" destId="{C2A9C1DF-86DB-447D-8EEF-0F2C91FA0514}" srcOrd="1" destOrd="0" presId="urn:microsoft.com/office/officeart/2005/8/layout/process5"/>
    <dgm:cxn modelId="{0FAA62AF-5CC5-428B-A4F6-BBBCCBE0135B}" srcId="{34FE400E-93AF-4EC1-9437-84D5719F872C}" destId="{7600AD2C-1276-48A4-9614-572BCB652FBC}" srcOrd="2" destOrd="0" parTransId="{E9B618A5-5B93-4346-8009-89569D3F30E2}" sibTransId="{10BC253B-ED90-4275-86DD-33E4F87150D5}"/>
    <dgm:cxn modelId="{E6F690B6-5536-4ED5-A6B9-7B07E7B0B3FA}" srcId="{34FE400E-93AF-4EC1-9437-84D5719F872C}" destId="{7F90669C-B7E3-4477-9649-E655428026F2}" srcOrd="1" destOrd="0" parTransId="{FD306DFF-0FB2-4890-BE1B-04174D36EB6A}" sibTransId="{F28BF005-4651-46F4-8AC7-76D0517BCEAA}"/>
    <dgm:cxn modelId="{526167BE-E00A-468C-9B3B-2DD840B12267}" type="presOf" srcId="{B7892361-212A-4E53-AC01-7700D97BD744}" destId="{F994F2F8-5C7D-4D71-ADB8-97298C4B6F5B}" srcOrd="0" destOrd="0" presId="urn:microsoft.com/office/officeart/2005/8/layout/process5"/>
    <dgm:cxn modelId="{364A91F3-E576-4F92-82B8-2E32873CBB61}" type="presOf" srcId="{7F90669C-B7E3-4477-9649-E655428026F2}" destId="{4DD72B12-A3C5-4205-B59A-1614E3ED4CB3}" srcOrd="0" destOrd="0" presId="urn:microsoft.com/office/officeart/2005/8/layout/process5"/>
    <dgm:cxn modelId="{B7222181-9DDF-45D4-BD8A-C827C362F82E}" type="presParOf" srcId="{0768ABE0-6FF5-4564-81D6-640D89ABA3A0}" destId="{F994F2F8-5C7D-4D71-ADB8-97298C4B6F5B}" srcOrd="0" destOrd="0" presId="urn:microsoft.com/office/officeart/2005/8/layout/process5"/>
    <dgm:cxn modelId="{3A8BBF5A-EE83-4F2C-B9D1-3ED8029BF09C}" type="presParOf" srcId="{0768ABE0-6FF5-4564-81D6-640D89ABA3A0}" destId="{FA38BC06-CDF8-47D1-B82F-D7E304C602AB}" srcOrd="1" destOrd="0" presId="urn:microsoft.com/office/officeart/2005/8/layout/process5"/>
    <dgm:cxn modelId="{7C31D435-A66F-4ED7-BFBE-DCDAF84FD6A5}" type="presParOf" srcId="{FA38BC06-CDF8-47D1-B82F-D7E304C602AB}" destId="{CC1E5AD4-8990-4D90-9ECF-20F4A6CF4996}" srcOrd="0" destOrd="0" presId="urn:microsoft.com/office/officeart/2005/8/layout/process5"/>
    <dgm:cxn modelId="{CEB39906-82F9-4F61-B5C9-183A1C6943C8}" type="presParOf" srcId="{0768ABE0-6FF5-4564-81D6-640D89ABA3A0}" destId="{4DD72B12-A3C5-4205-B59A-1614E3ED4CB3}" srcOrd="2" destOrd="0" presId="urn:microsoft.com/office/officeart/2005/8/layout/process5"/>
    <dgm:cxn modelId="{310431FE-5856-4BEE-9C31-3028B884D340}" type="presParOf" srcId="{0768ABE0-6FF5-4564-81D6-640D89ABA3A0}" destId="{3F86E50C-D57F-4581-A0E9-661E28F750F2}" srcOrd="3" destOrd="0" presId="urn:microsoft.com/office/officeart/2005/8/layout/process5"/>
    <dgm:cxn modelId="{C4B589EF-CE27-4E84-B420-740A8964AA52}" type="presParOf" srcId="{3F86E50C-D57F-4581-A0E9-661E28F750F2}" destId="{C2A9C1DF-86DB-447D-8EEF-0F2C91FA0514}" srcOrd="0" destOrd="0" presId="urn:microsoft.com/office/officeart/2005/8/layout/process5"/>
    <dgm:cxn modelId="{7FEC945B-E924-4936-BC10-FAB2D1103BF6}" type="presParOf" srcId="{0768ABE0-6FF5-4564-81D6-640D89ABA3A0}" destId="{6D083B9D-ECF6-4F9E-B5FF-60A53F90523D}" srcOrd="4"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CD733B-ACEF-404A-8096-596FFACEF15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7F10430-B539-40FF-85DB-B08A98621708}">
      <dgm:prSet/>
      <dgm:spPr/>
      <dgm:t>
        <a:bodyPr/>
        <a:lstStyle/>
        <a:p>
          <a:pPr>
            <a:buNone/>
          </a:pPr>
          <a:r>
            <a:rPr lang="en-US" b="0">
              <a:latin typeface="Times New Roman" panose="02020603050405020304" pitchFamily="18" charset="0"/>
              <a:cs typeface="Times New Roman" panose="02020603050405020304" pitchFamily="18" charset="0"/>
            </a:rPr>
            <a:t>Digital Campaign: Social media teasers, trade blogs, email newsletters (</a:t>
          </a:r>
          <a:r>
            <a:rPr lang="en-GB" b="0">
              <a:latin typeface="Times New Roman" panose="02020603050405020304" pitchFamily="18" charset="0"/>
              <a:cs typeface="Times New Roman" panose="02020603050405020304" pitchFamily="18" charset="0"/>
            </a:rPr>
            <a:t>Bly, 2019</a:t>
          </a:r>
          <a:r>
            <a:rPr lang="en-US" b="0">
              <a:latin typeface="Times New Roman" panose="02020603050405020304" pitchFamily="18" charset="0"/>
              <a:cs typeface="Times New Roman" panose="02020603050405020304" pitchFamily="18" charset="0"/>
            </a:rPr>
            <a:t>).</a:t>
          </a:r>
        </a:p>
      </dgm:t>
    </dgm:pt>
    <dgm:pt modelId="{0B9DE0C1-5732-404F-BEE8-31B4CC06482B}" type="parTrans" cxnId="{4852A510-5475-42F9-826E-D09F9936CFA1}">
      <dgm:prSet/>
      <dgm:spPr/>
      <dgm:t>
        <a:bodyPr/>
        <a:lstStyle/>
        <a:p>
          <a:endParaRPr lang="en-US"/>
        </a:p>
      </dgm:t>
    </dgm:pt>
    <dgm:pt modelId="{4D1D1DA0-0978-4D4E-855F-5FB84827F81B}" type="sibTrans" cxnId="{4852A510-5475-42F9-826E-D09F9936CFA1}">
      <dgm:prSet/>
      <dgm:spPr/>
      <dgm:t>
        <a:bodyPr/>
        <a:lstStyle/>
        <a:p>
          <a:endParaRPr lang="en-US"/>
        </a:p>
      </dgm:t>
    </dgm:pt>
    <dgm:pt modelId="{8A25DD39-2957-4F6A-BE4A-957B458C2EED}">
      <dgm:prSet/>
      <dgm:spPr/>
      <dgm:t>
        <a:bodyPr/>
        <a:lstStyle/>
        <a:p>
          <a:pPr>
            <a:buNone/>
          </a:pPr>
          <a:r>
            <a:rPr lang="en-US" b="0">
              <a:latin typeface="Times New Roman" panose="02020603050405020304" pitchFamily="18" charset="0"/>
              <a:cs typeface="Times New Roman" panose="02020603050405020304" pitchFamily="18" charset="0"/>
            </a:rPr>
            <a:t>Media Partnerships: Cooperation with travel magazines and eco‑tourism outlets.</a:t>
          </a:r>
        </a:p>
      </dgm:t>
    </dgm:pt>
    <dgm:pt modelId="{213D09E6-B970-44E0-9C7F-68E0B3FF0EDF}" type="parTrans" cxnId="{5B1C8AD3-518A-41BA-8F18-16156115C4B8}">
      <dgm:prSet/>
      <dgm:spPr/>
      <dgm:t>
        <a:bodyPr/>
        <a:lstStyle/>
        <a:p>
          <a:endParaRPr lang="en-US"/>
        </a:p>
      </dgm:t>
    </dgm:pt>
    <dgm:pt modelId="{10AE53B8-C20A-4337-B10A-857F500FB5F8}" type="sibTrans" cxnId="{5B1C8AD3-518A-41BA-8F18-16156115C4B8}">
      <dgm:prSet/>
      <dgm:spPr/>
      <dgm:t>
        <a:bodyPr/>
        <a:lstStyle/>
        <a:p>
          <a:endParaRPr lang="en-US"/>
        </a:p>
      </dgm:t>
    </dgm:pt>
    <dgm:pt modelId="{F1CB141A-C38A-4615-8222-B21E29C3211D}">
      <dgm:prSet/>
      <dgm:spPr/>
      <dgm:t>
        <a:bodyPr/>
        <a:lstStyle/>
        <a:p>
          <a:pPr>
            <a:buNone/>
          </a:pPr>
          <a:r>
            <a:rPr lang="en-US" b="0">
              <a:latin typeface="Times New Roman" panose="02020603050405020304" pitchFamily="18" charset="0"/>
              <a:cs typeface="Times New Roman" panose="02020603050405020304" pitchFamily="18" charset="0"/>
            </a:rPr>
            <a:t>Influencers: Organised hosted familiarisation trips for 5 leading travel bloggers (</a:t>
          </a:r>
          <a:r>
            <a:rPr lang="en-GB" b="0">
              <a:latin typeface="Times New Roman" panose="02020603050405020304" pitchFamily="18" charset="0"/>
              <a:cs typeface="Times New Roman" panose="02020603050405020304" pitchFamily="18" charset="0"/>
            </a:rPr>
            <a:t>Javits, 2019</a:t>
          </a:r>
          <a:r>
            <a:rPr lang="en-US" b="0">
              <a:latin typeface="Times New Roman" panose="02020603050405020304" pitchFamily="18" charset="0"/>
              <a:cs typeface="Times New Roman" panose="02020603050405020304" pitchFamily="18" charset="0"/>
            </a:rPr>
            <a:t>).</a:t>
          </a:r>
        </a:p>
      </dgm:t>
    </dgm:pt>
    <dgm:pt modelId="{1411DDBF-C78D-4538-A374-6AD06A354A1E}" type="parTrans" cxnId="{174C4DA8-FB6C-41A0-82CC-8B29026E9E4D}">
      <dgm:prSet/>
      <dgm:spPr/>
      <dgm:t>
        <a:bodyPr/>
        <a:lstStyle/>
        <a:p>
          <a:endParaRPr lang="en-US"/>
        </a:p>
      </dgm:t>
    </dgm:pt>
    <dgm:pt modelId="{B16D0663-1B28-462E-B15E-A067D14CEA80}" type="sibTrans" cxnId="{174C4DA8-FB6C-41A0-82CC-8B29026E9E4D}">
      <dgm:prSet/>
      <dgm:spPr/>
      <dgm:t>
        <a:bodyPr/>
        <a:lstStyle/>
        <a:p>
          <a:endParaRPr lang="en-US"/>
        </a:p>
      </dgm:t>
    </dgm:pt>
    <dgm:pt modelId="{FA33367A-078D-4A26-AF00-B88E935F1D82}">
      <dgm:prSet/>
      <dgm:spPr/>
      <dgm:t>
        <a:bodyPr/>
        <a:lstStyle/>
        <a:p>
          <a:r>
            <a:rPr lang="en-US" b="0">
              <a:latin typeface="Times New Roman" panose="02020603050405020304" pitchFamily="18" charset="0"/>
              <a:cs typeface="Times New Roman" panose="02020603050405020304" pitchFamily="18" charset="0"/>
            </a:rPr>
            <a:t>Trade Engagement: Exhibitors’ booth presence at World Travel Market Berlin (</a:t>
          </a:r>
          <a:r>
            <a:rPr lang="en-GB" b="0">
              <a:latin typeface="Times New Roman" panose="02020603050405020304" pitchFamily="18" charset="0"/>
              <a:cs typeface="Times New Roman" panose="02020603050405020304" pitchFamily="18" charset="0"/>
            </a:rPr>
            <a:t>McNeil, 2023</a:t>
          </a:r>
          <a:r>
            <a:rPr lang="en-US" b="0">
              <a:latin typeface="Times New Roman" panose="02020603050405020304" pitchFamily="18" charset="0"/>
              <a:cs typeface="Times New Roman" panose="02020603050405020304" pitchFamily="18" charset="0"/>
            </a:rPr>
            <a:t>).</a:t>
          </a:r>
        </a:p>
      </dgm:t>
    </dgm:pt>
    <dgm:pt modelId="{BECB2907-6F04-44C3-BFB9-C6EB420939A3}" type="parTrans" cxnId="{7524842D-683A-462B-BE61-FB609171BE95}">
      <dgm:prSet/>
      <dgm:spPr/>
      <dgm:t>
        <a:bodyPr/>
        <a:lstStyle/>
        <a:p>
          <a:endParaRPr lang="en-US"/>
        </a:p>
      </dgm:t>
    </dgm:pt>
    <dgm:pt modelId="{4A1AD77B-32B0-4348-98D7-651AA9649863}" type="sibTrans" cxnId="{7524842D-683A-462B-BE61-FB609171BE95}">
      <dgm:prSet/>
      <dgm:spPr/>
      <dgm:t>
        <a:bodyPr/>
        <a:lstStyle/>
        <a:p>
          <a:endParaRPr lang="en-US"/>
        </a:p>
      </dgm:t>
    </dgm:pt>
    <dgm:pt modelId="{718F9406-B624-4323-A96A-9A8C02BC2CD9}" type="pres">
      <dgm:prSet presAssocID="{78CD733B-ACEF-404A-8096-596FFACEF157}" presName="outerComposite" presStyleCnt="0">
        <dgm:presLayoutVars>
          <dgm:chMax val="5"/>
          <dgm:dir/>
          <dgm:resizeHandles val="exact"/>
        </dgm:presLayoutVars>
      </dgm:prSet>
      <dgm:spPr/>
    </dgm:pt>
    <dgm:pt modelId="{BA63EADF-904B-419F-BBC5-5D6702355A24}" type="pres">
      <dgm:prSet presAssocID="{78CD733B-ACEF-404A-8096-596FFACEF157}" presName="dummyMaxCanvas" presStyleCnt="0">
        <dgm:presLayoutVars/>
      </dgm:prSet>
      <dgm:spPr/>
    </dgm:pt>
    <dgm:pt modelId="{FCB0F015-7BF8-4945-80D6-405909B99BA9}" type="pres">
      <dgm:prSet presAssocID="{78CD733B-ACEF-404A-8096-596FFACEF157}" presName="FourNodes_1" presStyleLbl="node1" presStyleIdx="0" presStyleCnt="4">
        <dgm:presLayoutVars>
          <dgm:bulletEnabled val="1"/>
        </dgm:presLayoutVars>
      </dgm:prSet>
      <dgm:spPr/>
    </dgm:pt>
    <dgm:pt modelId="{F6733F68-579A-4972-91C0-6A7C609F7DC7}" type="pres">
      <dgm:prSet presAssocID="{78CD733B-ACEF-404A-8096-596FFACEF157}" presName="FourNodes_2" presStyleLbl="node1" presStyleIdx="1" presStyleCnt="4">
        <dgm:presLayoutVars>
          <dgm:bulletEnabled val="1"/>
        </dgm:presLayoutVars>
      </dgm:prSet>
      <dgm:spPr/>
    </dgm:pt>
    <dgm:pt modelId="{3DDDE2EE-A837-41E4-9988-85520CBD1F49}" type="pres">
      <dgm:prSet presAssocID="{78CD733B-ACEF-404A-8096-596FFACEF157}" presName="FourNodes_3" presStyleLbl="node1" presStyleIdx="2" presStyleCnt="4">
        <dgm:presLayoutVars>
          <dgm:bulletEnabled val="1"/>
        </dgm:presLayoutVars>
      </dgm:prSet>
      <dgm:spPr/>
    </dgm:pt>
    <dgm:pt modelId="{88E6116F-BC7D-4018-99FA-9DF0C5EB462D}" type="pres">
      <dgm:prSet presAssocID="{78CD733B-ACEF-404A-8096-596FFACEF157}" presName="FourNodes_4" presStyleLbl="node1" presStyleIdx="3" presStyleCnt="4">
        <dgm:presLayoutVars>
          <dgm:bulletEnabled val="1"/>
        </dgm:presLayoutVars>
      </dgm:prSet>
      <dgm:spPr/>
    </dgm:pt>
    <dgm:pt modelId="{09094457-ED2C-43BC-893B-424AF39E7308}" type="pres">
      <dgm:prSet presAssocID="{78CD733B-ACEF-404A-8096-596FFACEF157}" presName="FourConn_1-2" presStyleLbl="fgAccFollowNode1" presStyleIdx="0" presStyleCnt="3">
        <dgm:presLayoutVars>
          <dgm:bulletEnabled val="1"/>
        </dgm:presLayoutVars>
      </dgm:prSet>
      <dgm:spPr/>
    </dgm:pt>
    <dgm:pt modelId="{657A768C-E02D-4383-BDE5-ABBAFF0A487D}" type="pres">
      <dgm:prSet presAssocID="{78CD733B-ACEF-404A-8096-596FFACEF157}" presName="FourConn_2-3" presStyleLbl="fgAccFollowNode1" presStyleIdx="1" presStyleCnt="3">
        <dgm:presLayoutVars>
          <dgm:bulletEnabled val="1"/>
        </dgm:presLayoutVars>
      </dgm:prSet>
      <dgm:spPr/>
    </dgm:pt>
    <dgm:pt modelId="{F76D002F-CF12-4531-ABEE-3E9278991055}" type="pres">
      <dgm:prSet presAssocID="{78CD733B-ACEF-404A-8096-596FFACEF157}" presName="FourConn_3-4" presStyleLbl="fgAccFollowNode1" presStyleIdx="2" presStyleCnt="3">
        <dgm:presLayoutVars>
          <dgm:bulletEnabled val="1"/>
        </dgm:presLayoutVars>
      </dgm:prSet>
      <dgm:spPr/>
    </dgm:pt>
    <dgm:pt modelId="{30CF6AA9-27D0-48F8-9DF3-F3ABEF534934}" type="pres">
      <dgm:prSet presAssocID="{78CD733B-ACEF-404A-8096-596FFACEF157}" presName="FourNodes_1_text" presStyleLbl="node1" presStyleIdx="3" presStyleCnt="4">
        <dgm:presLayoutVars>
          <dgm:bulletEnabled val="1"/>
        </dgm:presLayoutVars>
      </dgm:prSet>
      <dgm:spPr/>
    </dgm:pt>
    <dgm:pt modelId="{8A785862-17A2-4CB4-AE99-48C3975A908F}" type="pres">
      <dgm:prSet presAssocID="{78CD733B-ACEF-404A-8096-596FFACEF157}" presName="FourNodes_2_text" presStyleLbl="node1" presStyleIdx="3" presStyleCnt="4">
        <dgm:presLayoutVars>
          <dgm:bulletEnabled val="1"/>
        </dgm:presLayoutVars>
      </dgm:prSet>
      <dgm:spPr/>
    </dgm:pt>
    <dgm:pt modelId="{23AE483D-7BC6-413B-97EB-9AEC787F351A}" type="pres">
      <dgm:prSet presAssocID="{78CD733B-ACEF-404A-8096-596FFACEF157}" presName="FourNodes_3_text" presStyleLbl="node1" presStyleIdx="3" presStyleCnt="4">
        <dgm:presLayoutVars>
          <dgm:bulletEnabled val="1"/>
        </dgm:presLayoutVars>
      </dgm:prSet>
      <dgm:spPr/>
    </dgm:pt>
    <dgm:pt modelId="{B5588DD9-890E-416B-ADC3-EAB52B910774}" type="pres">
      <dgm:prSet presAssocID="{78CD733B-ACEF-404A-8096-596FFACEF157}" presName="FourNodes_4_text" presStyleLbl="node1" presStyleIdx="3" presStyleCnt="4">
        <dgm:presLayoutVars>
          <dgm:bulletEnabled val="1"/>
        </dgm:presLayoutVars>
      </dgm:prSet>
      <dgm:spPr/>
    </dgm:pt>
  </dgm:ptLst>
  <dgm:cxnLst>
    <dgm:cxn modelId="{4852A510-5475-42F9-826E-D09F9936CFA1}" srcId="{78CD733B-ACEF-404A-8096-596FFACEF157}" destId="{47F10430-B539-40FF-85DB-B08A98621708}" srcOrd="0" destOrd="0" parTransId="{0B9DE0C1-5732-404F-BEE8-31B4CC06482B}" sibTransId="{4D1D1DA0-0978-4D4E-855F-5FB84827F81B}"/>
    <dgm:cxn modelId="{50E86525-A51D-4806-B76C-A9433313E97B}" type="presOf" srcId="{8A25DD39-2957-4F6A-BE4A-957B458C2EED}" destId="{F6733F68-579A-4972-91C0-6A7C609F7DC7}" srcOrd="0" destOrd="0" presId="urn:microsoft.com/office/officeart/2005/8/layout/vProcess5"/>
    <dgm:cxn modelId="{3B31422C-61C8-4C28-8993-B7C82AA3FC6D}" type="presOf" srcId="{10AE53B8-C20A-4337-B10A-857F500FB5F8}" destId="{657A768C-E02D-4383-BDE5-ABBAFF0A487D}" srcOrd="0" destOrd="0" presId="urn:microsoft.com/office/officeart/2005/8/layout/vProcess5"/>
    <dgm:cxn modelId="{7524842D-683A-462B-BE61-FB609171BE95}" srcId="{78CD733B-ACEF-404A-8096-596FFACEF157}" destId="{FA33367A-078D-4A26-AF00-B88E935F1D82}" srcOrd="3" destOrd="0" parTransId="{BECB2907-6F04-44C3-BFB9-C6EB420939A3}" sibTransId="{4A1AD77B-32B0-4348-98D7-651AA9649863}"/>
    <dgm:cxn modelId="{89F14F5D-5235-4672-86A3-335C8197CFC5}" type="presOf" srcId="{F1CB141A-C38A-4615-8222-B21E29C3211D}" destId="{3DDDE2EE-A837-41E4-9988-85520CBD1F49}" srcOrd="0" destOrd="0" presId="urn:microsoft.com/office/officeart/2005/8/layout/vProcess5"/>
    <dgm:cxn modelId="{E3418C42-0EA4-4024-A29C-04C9742A01BA}" type="presOf" srcId="{78CD733B-ACEF-404A-8096-596FFACEF157}" destId="{718F9406-B624-4323-A96A-9A8C02BC2CD9}" srcOrd="0" destOrd="0" presId="urn:microsoft.com/office/officeart/2005/8/layout/vProcess5"/>
    <dgm:cxn modelId="{E0B45B7A-A239-478B-93FF-789D49233B0A}" type="presOf" srcId="{FA33367A-078D-4A26-AF00-B88E935F1D82}" destId="{B5588DD9-890E-416B-ADC3-EAB52B910774}" srcOrd="1" destOrd="0" presId="urn:microsoft.com/office/officeart/2005/8/layout/vProcess5"/>
    <dgm:cxn modelId="{07A48383-6212-4EF1-9AF0-5D7C86364825}" type="presOf" srcId="{B16D0663-1B28-462E-B15E-A067D14CEA80}" destId="{F76D002F-CF12-4531-ABEE-3E9278991055}" srcOrd="0" destOrd="0" presId="urn:microsoft.com/office/officeart/2005/8/layout/vProcess5"/>
    <dgm:cxn modelId="{5A148F83-96DC-4C9F-BE18-09B699AC6F04}" type="presOf" srcId="{4D1D1DA0-0978-4D4E-855F-5FB84827F81B}" destId="{09094457-ED2C-43BC-893B-424AF39E7308}" srcOrd="0" destOrd="0" presId="urn:microsoft.com/office/officeart/2005/8/layout/vProcess5"/>
    <dgm:cxn modelId="{966C658F-AD0C-40F5-8FCE-9894DC9CCB4E}" type="presOf" srcId="{8A25DD39-2957-4F6A-BE4A-957B458C2EED}" destId="{8A785862-17A2-4CB4-AE99-48C3975A908F}" srcOrd="1" destOrd="0" presId="urn:microsoft.com/office/officeart/2005/8/layout/vProcess5"/>
    <dgm:cxn modelId="{1BE4E298-64D5-4F87-8C94-6FB61B86A18C}" type="presOf" srcId="{47F10430-B539-40FF-85DB-B08A98621708}" destId="{FCB0F015-7BF8-4945-80D6-405909B99BA9}" srcOrd="0" destOrd="0" presId="urn:microsoft.com/office/officeart/2005/8/layout/vProcess5"/>
    <dgm:cxn modelId="{174C4DA8-FB6C-41A0-82CC-8B29026E9E4D}" srcId="{78CD733B-ACEF-404A-8096-596FFACEF157}" destId="{F1CB141A-C38A-4615-8222-B21E29C3211D}" srcOrd="2" destOrd="0" parTransId="{1411DDBF-C78D-4538-A374-6AD06A354A1E}" sibTransId="{B16D0663-1B28-462E-B15E-A067D14CEA80}"/>
    <dgm:cxn modelId="{2C9649B5-67DF-4B2D-ADBD-4D870D8D3D1D}" type="presOf" srcId="{47F10430-B539-40FF-85DB-B08A98621708}" destId="{30CF6AA9-27D0-48F8-9DF3-F3ABEF534934}" srcOrd="1" destOrd="0" presId="urn:microsoft.com/office/officeart/2005/8/layout/vProcess5"/>
    <dgm:cxn modelId="{AA1E2FC4-4A1D-414A-94EB-6969860A048E}" type="presOf" srcId="{F1CB141A-C38A-4615-8222-B21E29C3211D}" destId="{23AE483D-7BC6-413B-97EB-9AEC787F351A}" srcOrd="1" destOrd="0" presId="urn:microsoft.com/office/officeart/2005/8/layout/vProcess5"/>
    <dgm:cxn modelId="{5B1C8AD3-518A-41BA-8F18-16156115C4B8}" srcId="{78CD733B-ACEF-404A-8096-596FFACEF157}" destId="{8A25DD39-2957-4F6A-BE4A-957B458C2EED}" srcOrd="1" destOrd="0" parTransId="{213D09E6-B970-44E0-9C7F-68E0B3FF0EDF}" sibTransId="{10AE53B8-C20A-4337-B10A-857F500FB5F8}"/>
    <dgm:cxn modelId="{FC08F4D7-C91C-479A-883C-1D007CA2F112}" type="presOf" srcId="{FA33367A-078D-4A26-AF00-B88E935F1D82}" destId="{88E6116F-BC7D-4018-99FA-9DF0C5EB462D}" srcOrd="0" destOrd="0" presId="urn:microsoft.com/office/officeart/2005/8/layout/vProcess5"/>
    <dgm:cxn modelId="{191D151D-5AA4-4209-B201-56CF7F722F12}" type="presParOf" srcId="{718F9406-B624-4323-A96A-9A8C02BC2CD9}" destId="{BA63EADF-904B-419F-BBC5-5D6702355A24}" srcOrd="0" destOrd="0" presId="urn:microsoft.com/office/officeart/2005/8/layout/vProcess5"/>
    <dgm:cxn modelId="{55941D3C-BC72-448D-BD9C-24B1F973310C}" type="presParOf" srcId="{718F9406-B624-4323-A96A-9A8C02BC2CD9}" destId="{FCB0F015-7BF8-4945-80D6-405909B99BA9}" srcOrd="1" destOrd="0" presId="urn:microsoft.com/office/officeart/2005/8/layout/vProcess5"/>
    <dgm:cxn modelId="{9AB7934C-82B6-498C-8795-951E03B14590}" type="presParOf" srcId="{718F9406-B624-4323-A96A-9A8C02BC2CD9}" destId="{F6733F68-579A-4972-91C0-6A7C609F7DC7}" srcOrd="2" destOrd="0" presId="urn:microsoft.com/office/officeart/2005/8/layout/vProcess5"/>
    <dgm:cxn modelId="{4A3CAA74-3D5C-4B0F-B3BC-9A2FB8AB2861}" type="presParOf" srcId="{718F9406-B624-4323-A96A-9A8C02BC2CD9}" destId="{3DDDE2EE-A837-41E4-9988-85520CBD1F49}" srcOrd="3" destOrd="0" presId="urn:microsoft.com/office/officeart/2005/8/layout/vProcess5"/>
    <dgm:cxn modelId="{760FAD69-FAE0-4576-BFE7-21326352FA21}" type="presParOf" srcId="{718F9406-B624-4323-A96A-9A8C02BC2CD9}" destId="{88E6116F-BC7D-4018-99FA-9DF0C5EB462D}" srcOrd="4" destOrd="0" presId="urn:microsoft.com/office/officeart/2005/8/layout/vProcess5"/>
    <dgm:cxn modelId="{2E86AA92-0AAA-48CE-925D-F17039B8389C}" type="presParOf" srcId="{718F9406-B624-4323-A96A-9A8C02BC2CD9}" destId="{09094457-ED2C-43BC-893B-424AF39E7308}" srcOrd="5" destOrd="0" presId="urn:microsoft.com/office/officeart/2005/8/layout/vProcess5"/>
    <dgm:cxn modelId="{47DAEB56-E095-45E5-AA2C-383817F6A6A9}" type="presParOf" srcId="{718F9406-B624-4323-A96A-9A8C02BC2CD9}" destId="{657A768C-E02D-4383-BDE5-ABBAFF0A487D}" srcOrd="6" destOrd="0" presId="urn:microsoft.com/office/officeart/2005/8/layout/vProcess5"/>
    <dgm:cxn modelId="{A4E7DB1D-5BD9-48B6-83DB-648EAB1870F1}" type="presParOf" srcId="{718F9406-B624-4323-A96A-9A8C02BC2CD9}" destId="{F76D002F-CF12-4531-ABEE-3E9278991055}" srcOrd="7" destOrd="0" presId="urn:microsoft.com/office/officeart/2005/8/layout/vProcess5"/>
    <dgm:cxn modelId="{AB7C981B-BA94-40ED-B7D0-A308B7CE802A}" type="presParOf" srcId="{718F9406-B624-4323-A96A-9A8C02BC2CD9}" destId="{30CF6AA9-27D0-48F8-9DF3-F3ABEF534934}" srcOrd="8" destOrd="0" presId="urn:microsoft.com/office/officeart/2005/8/layout/vProcess5"/>
    <dgm:cxn modelId="{32D990CD-5294-48DA-8B8D-4D65129F54D2}" type="presParOf" srcId="{718F9406-B624-4323-A96A-9A8C02BC2CD9}" destId="{8A785862-17A2-4CB4-AE99-48C3975A908F}" srcOrd="9" destOrd="0" presId="urn:microsoft.com/office/officeart/2005/8/layout/vProcess5"/>
    <dgm:cxn modelId="{36A6EDAC-D946-4DC7-A03A-D7EA97E027AB}" type="presParOf" srcId="{718F9406-B624-4323-A96A-9A8C02BC2CD9}" destId="{23AE483D-7BC6-413B-97EB-9AEC787F351A}" srcOrd="10" destOrd="0" presId="urn:microsoft.com/office/officeart/2005/8/layout/vProcess5"/>
    <dgm:cxn modelId="{43EF6ECE-A93D-4E73-9001-8776A8B9F9F9}" type="presParOf" srcId="{718F9406-B624-4323-A96A-9A8C02BC2CD9}" destId="{B5588DD9-890E-416B-ADC3-EAB52B91077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0CF54-0134-485C-93F9-969E57669A90}">
      <dsp:nvSpPr>
        <dsp:cNvPr id="0" name=""/>
        <dsp:cNvSpPr/>
      </dsp:nvSpPr>
      <dsp:spPr>
        <a:xfrm>
          <a:off x="1748064" y="2975"/>
          <a:ext cx="3342605" cy="200556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latin typeface="Times New Roman" panose="02020603050405020304" pitchFamily="18" charset="0"/>
              <a:cs typeface="Times New Roman" panose="02020603050405020304" pitchFamily="18" charset="0"/>
            </a:rPr>
            <a:t>Primary Market: Eco‑conscious </a:t>
          </a:r>
          <a:r>
            <a:rPr lang="en-US" sz="2300" b="1" kern="1200" dirty="0" err="1">
              <a:latin typeface="Times New Roman" panose="02020603050405020304" pitchFamily="18" charset="0"/>
              <a:cs typeface="Times New Roman" panose="02020603050405020304" pitchFamily="18" charset="0"/>
            </a:rPr>
            <a:t>travellers</a:t>
          </a:r>
          <a:r>
            <a:rPr lang="en-US" sz="2300" b="1" kern="1200" dirty="0">
              <a:latin typeface="Times New Roman" panose="02020603050405020304" pitchFamily="18" charset="0"/>
              <a:cs typeface="Times New Roman" panose="02020603050405020304" pitchFamily="18" charset="0"/>
            </a:rPr>
            <a:t> from the UK, Germany, the USA and Scandinavia (</a:t>
          </a:r>
          <a:r>
            <a:rPr lang="en-GB" sz="2300" b="1" kern="1200" dirty="0">
              <a:latin typeface="Times New Roman" panose="02020603050405020304" pitchFamily="18" charset="0"/>
              <a:cs typeface="Times New Roman" panose="02020603050405020304" pitchFamily="18" charset="0"/>
            </a:rPr>
            <a:t>Assum et al., 2020</a:t>
          </a:r>
          <a:r>
            <a:rPr lang="en-US" sz="2300" b="1" kern="1200" dirty="0">
              <a:latin typeface="Times New Roman" panose="02020603050405020304" pitchFamily="18" charset="0"/>
              <a:cs typeface="Times New Roman" panose="02020603050405020304" pitchFamily="18" charset="0"/>
            </a:rPr>
            <a:t>).</a:t>
          </a:r>
        </a:p>
      </dsp:txBody>
      <dsp:txXfrm>
        <a:off x="1748064" y="2975"/>
        <a:ext cx="3342605" cy="2005563"/>
      </dsp:txXfrm>
    </dsp:sp>
    <dsp:sp modelId="{CAF9567E-CC96-4CC8-A24D-1D3743FA39F7}">
      <dsp:nvSpPr>
        <dsp:cNvPr id="0" name=""/>
        <dsp:cNvSpPr/>
      </dsp:nvSpPr>
      <dsp:spPr>
        <a:xfrm>
          <a:off x="5424930" y="2975"/>
          <a:ext cx="3342605" cy="200556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latin typeface="Times New Roman" panose="02020603050405020304" pitchFamily="18" charset="0"/>
              <a:cs typeface="Times New Roman" panose="02020603050405020304" pitchFamily="18" charset="0"/>
            </a:rPr>
            <a:t>Demand Drivers: Increase in interest for slow travel, cultural authenticity, and green tourism.</a:t>
          </a:r>
        </a:p>
      </dsp:txBody>
      <dsp:txXfrm>
        <a:off x="5424930" y="2975"/>
        <a:ext cx="3342605" cy="2005563"/>
      </dsp:txXfrm>
    </dsp:sp>
    <dsp:sp modelId="{F51CC534-05EC-4C76-B192-3CAA674E32B3}">
      <dsp:nvSpPr>
        <dsp:cNvPr id="0" name=""/>
        <dsp:cNvSpPr/>
      </dsp:nvSpPr>
      <dsp:spPr>
        <a:xfrm>
          <a:off x="1748064" y="2342799"/>
          <a:ext cx="3342605" cy="200556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latin typeface="Times New Roman" panose="02020603050405020304" pitchFamily="18" charset="0"/>
              <a:cs typeface="Times New Roman" panose="02020603050405020304" pitchFamily="18" charset="0"/>
            </a:rPr>
            <a:t>Competition: Analogous festivities in Ireland and Scotland; distinction through the Welsh background and seaside location.</a:t>
          </a:r>
        </a:p>
      </dsp:txBody>
      <dsp:txXfrm>
        <a:off x="1748064" y="2342799"/>
        <a:ext cx="3342605" cy="2005563"/>
      </dsp:txXfrm>
    </dsp:sp>
    <dsp:sp modelId="{DD95BCB8-2C08-4C16-B6FE-5B5203A4C991}">
      <dsp:nvSpPr>
        <dsp:cNvPr id="0" name=""/>
        <dsp:cNvSpPr/>
      </dsp:nvSpPr>
      <dsp:spPr>
        <a:xfrm>
          <a:off x="5424930" y="2342799"/>
          <a:ext cx="3342605" cy="200556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latin typeface="Times New Roman" panose="02020603050405020304" pitchFamily="18" charset="0"/>
              <a:cs typeface="Times New Roman" panose="02020603050405020304" pitchFamily="18" charset="0"/>
            </a:rPr>
            <a:t>Marketing Channels: Trade shows, influencer outreach, B2B newsletters (</a:t>
          </a:r>
          <a:r>
            <a:rPr lang="en-GB" sz="2300" b="1" kern="1200" dirty="0">
              <a:latin typeface="Times New Roman" panose="02020603050405020304" pitchFamily="18" charset="0"/>
              <a:cs typeface="Times New Roman" panose="02020603050405020304" pitchFamily="18" charset="0"/>
            </a:rPr>
            <a:t>Hall, 2022</a:t>
          </a:r>
          <a:r>
            <a:rPr lang="en-US" sz="2300" b="1" kern="1200" dirty="0">
              <a:latin typeface="Times New Roman" panose="02020603050405020304" pitchFamily="18" charset="0"/>
              <a:cs typeface="Times New Roman" panose="02020603050405020304" pitchFamily="18" charset="0"/>
            </a:rPr>
            <a:t>).</a:t>
          </a:r>
          <a:br>
            <a:rPr lang="en-US" sz="2300" b="1" kern="1200" dirty="0">
              <a:latin typeface="Times New Roman" panose="02020603050405020304" pitchFamily="18" charset="0"/>
              <a:cs typeface="Times New Roman" panose="02020603050405020304" pitchFamily="18" charset="0"/>
            </a:rPr>
          </a:br>
          <a:endParaRPr lang="en-US" sz="2300" b="1" kern="1200" dirty="0">
            <a:latin typeface="Times New Roman" panose="02020603050405020304" pitchFamily="18" charset="0"/>
            <a:cs typeface="Times New Roman" panose="02020603050405020304" pitchFamily="18" charset="0"/>
          </a:endParaRPr>
        </a:p>
      </dsp:txBody>
      <dsp:txXfrm>
        <a:off x="5424930" y="2342799"/>
        <a:ext cx="3342605" cy="2005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4F2F8-5C7D-4D71-ADB8-97298C4B6F5B}">
      <dsp:nvSpPr>
        <dsp:cNvPr id="0" name=""/>
        <dsp:cNvSpPr/>
      </dsp:nvSpPr>
      <dsp:spPr>
        <a:xfrm>
          <a:off x="9242" y="1346949"/>
          <a:ext cx="2762398" cy="165743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Morning: </a:t>
          </a:r>
          <a:r>
            <a:rPr lang="en-US" sz="1700" kern="1200"/>
            <a:t>One of the recommended practices is the guided coastal walk to Borth sand dunes (Carruthers and Dakkak, 2020).</a:t>
          </a:r>
        </a:p>
      </dsp:txBody>
      <dsp:txXfrm>
        <a:off x="57787" y="1395494"/>
        <a:ext cx="2665308" cy="1560349"/>
      </dsp:txXfrm>
    </dsp:sp>
    <dsp:sp modelId="{FA38BC06-CDF8-47D1-B82F-D7E304C602AB}">
      <dsp:nvSpPr>
        <dsp:cNvPr id="0" name=""/>
        <dsp:cNvSpPr/>
      </dsp:nvSpPr>
      <dsp:spPr>
        <a:xfrm>
          <a:off x="3014732" y="1833131"/>
          <a:ext cx="585628" cy="6850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4732" y="1970146"/>
        <a:ext cx="409940" cy="411044"/>
      </dsp:txXfrm>
    </dsp:sp>
    <dsp:sp modelId="{4DD72B12-A3C5-4205-B59A-1614E3ED4CB3}">
      <dsp:nvSpPr>
        <dsp:cNvPr id="0" name=""/>
        <dsp:cNvSpPr/>
      </dsp:nvSpPr>
      <dsp:spPr>
        <a:xfrm>
          <a:off x="3876600" y="1346949"/>
          <a:ext cx="2762398" cy="1657439"/>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Afternoon:</a:t>
          </a:r>
          <a:r>
            <a:rPr lang="en-US" sz="1700" kern="1200"/>
            <a:t> Heritage railway trip to Devil’s Bridge.</a:t>
          </a:r>
        </a:p>
      </dsp:txBody>
      <dsp:txXfrm>
        <a:off x="3925145" y="1395494"/>
        <a:ext cx="2665308" cy="1560349"/>
      </dsp:txXfrm>
    </dsp:sp>
    <dsp:sp modelId="{3F86E50C-D57F-4581-A0E9-661E28F750F2}">
      <dsp:nvSpPr>
        <dsp:cNvPr id="0" name=""/>
        <dsp:cNvSpPr/>
      </dsp:nvSpPr>
      <dsp:spPr>
        <a:xfrm>
          <a:off x="6882090" y="1833131"/>
          <a:ext cx="585628" cy="685074"/>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82090" y="1970146"/>
        <a:ext cx="409940" cy="411044"/>
      </dsp:txXfrm>
    </dsp:sp>
    <dsp:sp modelId="{6D083B9D-ECF6-4F9E-B5FF-60A53F90523D}">
      <dsp:nvSpPr>
        <dsp:cNvPr id="0" name=""/>
        <dsp:cNvSpPr/>
      </dsp:nvSpPr>
      <dsp:spPr>
        <a:xfrm>
          <a:off x="7743958" y="1346949"/>
          <a:ext cx="2762398" cy="1657439"/>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Evening: </a:t>
          </a:r>
          <a:r>
            <a:rPr lang="en-US" sz="1700" kern="1200"/>
            <a:t>Welsh masterclass in cooking and tasting of local food.</a:t>
          </a:r>
        </a:p>
      </dsp:txBody>
      <dsp:txXfrm>
        <a:off x="7792503" y="1395494"/>
        <a:ext cx="2665308" cy="15603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0F015-7BF8-4945-80D6-405909B99BA9}">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latin typeface="Times New Roman" panose="02020603050405020304" pitchFamily="18" charset="0"/>
              <a:cs typeface="Times New Roman" panose="02020603050405020304" pitchFamily="18" charset="0"/>
            </a:rPr>
            <a:t>Digital Campaign: Social media teasers, trade blogs, email newsletters (</a:t>
          </a:r>
          <a:r>
            <a:rPr lang="en-GB" sz="2500" b="0" kern="1200">
              <a:latin typeface="Times New Roman" panose="02020603050405020304" pitchFamily="18" charset="0"/>
              <a:cs typeface="Times New Roman" panose="02020603050405020304" pitchFamily="18" charset="0"/>
            </a:rPr>
            <a:t>Bly, 2019</a:t>
          </a:r>
          <a:r>
            <a:rPr lang="en-US" sz="2500" b="0" kern="1200">
              <a:latin typeface="Times New Roman" panose="02020603050405020304" pitchFamily="18" charset="0"/>
              <a:cs typeface="Times New Roman" panose="02020603050405020304" pitchFamily="18" charset="0"/>
            </a:rPr>
            <a:t>).</a:t>
          </a:r>
        </a:p>
      </dsp:txBody>
      <dsp:txXfrm>
        <a:off x="27017" y="27017"/>
        <a:ext cx="7668958" cy="868383"/>
      </dsp:txXfrm>
    </dsp:sp>
    <dsp:sp modelId="{F6733F68-579A-4972-91C0-6A7C609F7DC7}">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latin typeface="Times New Roman" panose="02020603050405020304" pitchFamily="18" charset="0"/>
              <a:cs typeface="Times New Roman" panose="02020603050405020304" pitchFamily="18" charset="0"/>
            </a:rPr>
            <a:t>Media Partnerships: Cooperation with travel magazines and eco‑tourism outlets.</a:t>
          </a:r>
        </a:p>
      </dsp:txBody>
      <dsp:txXfrm>
        <a:off x="759181" y="1117146"/>
        <a:ext cx="7356493" cy="868383"/>
      </dsp:txXfrm>
    </dsp:sp>
    <dsp:sp modelId="{3DDDE2EE-A837-41E4-9988-85520CBD1F49}">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latin typeface="Times New Roman" panose="02020603050405020304" pitchFamily="18" charset="0"/>
              <a:cs typeface="Times New Roman" panose="02020603050405020304" pitchFamily="18" charset="0"/>
            </a:rPr>
            <a:t>Influencers: Organised hosted familiarisation trips for 5 leading travel bloggers (</a:t>
          </a:r>
          <a:r>
            <a:rPr lang="en-GB" sz="2500" b="0" kern="1200">
              <a:latin typeface="Times New Roman" panose="02020603050405020304" pitchFamily="18" charset="0"/>
              <a:cs typeface="Times New Roman" panose="02020603050405020304" pitchFamily="18" charset="0"/>
            </a:rPr>
            <a:t>Javits, 2019</a:t>
          </a:r>
          <a:r>
            <a:rPr lang="en-US" sz="2500" b="0" kern="1200">
              <a:latin typeface="Times New Roman" panose="02020603050405020304" pitchFamily="18" charset="0"/>
              <a:cs typeface="Times New Roman" panose="02020603050405020304" pitchFamily="18" charset="0"/>
            </a:rPr>
            <a:t>).</a:t>
          </a:r>
        </a:p>
      </dsp:txBody>
      <dsp:txXfrm>
        <a:off x="1480418" y="2207275"/>
        <a:ext cx="7367421" cy="868383"/>
      </dsp:txXfrm>
    </dsp:sp>
    <dsp:sp modelId="{88E6116F-BC7D-4018-99FA-9DF0C5EB462D}">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latin typeface="Times New Roman" panose="02020603050405020304" pitchFamily="18" charset="0"/>
              <a:cs typeface="Times New Roman" panose="02020603050405020304" pitchFamily="18" charset="0"/>
            </a:rPr>
            <a:t>Trade Engagement: Exhibitors’ booth presence at World Travel Market Berlin (</a:t>
          </a:r>
          <a:r>
            <a:rPr lang="en-GB" sz="2500" b="0" kern="1200">
              <a:latin typeface="Times New Roman" panose="02020603050405020304" pitchFamily="18" charset="0"/>
              <a:cs typeface="Times New Roman" panose="02020603050405020304" pitchFamily="18" charset="0"/>
            </a:rPr>
            <a:t>McNeil, 2023</a:t>
          </a:r>
          <a:r>
            <a:rPr lang="en-US" sz="2500" b="0" kern="1200">
              <a:latin typeface="Times New Roman" panose="02020603050405020304" pitchFamily="18" charset="0"/>
              <a:cs typeface="Times New Roman" panose="02020603050405020304" pitchFamily="18" charset="0"/>
            </a:rPr>
            <a:t>).</a:t>
          </a:r>
        </a:p>
      </dsp:txBody>
      <dsp:txXfrm>
        <a:off x="2212582" y="3297404"/>
        <a:ext cx="7356493" cy="868383"/>
      </dsp:txXfrm>
    </dsp:sp>
    <dsp:sp modelId="{09094457-ED2C-43BC-893B-424AF39E7308}">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657A768C-E02D-4383-BDE5-ABBAFF0A487D}">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F76D002F-CF12-4531-ABEE-3E9278991055}">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8E0FFA-DF96-4AF5-A8BD-0C9F3A4315D6}"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F93AF-69C2-4A69-9A31-98D80AF73AE8}" type="slidenum">
              <a:rPr lang="en-US" smtClean="0"/>
              <a:t>‹#›</a:t>
            </a:fld>
            <a:endParaRPr lang="en-US"/>
          </a:p>
        </p:txBody>
      </p:sp>
    </p:spTree>
    <p:extLst>
      <p:ext uri="{BB962C8B-B14F-4D97-AF65-F5344CB8AC3E}">
        <p14:creationId xmlns:p14="http://schemas.microsoft.com/office/powerpoint/2010/main" val="3052514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Hi and welcome, everybody. This presentation lays down the foundation of the Spirit of Croeso 2025, a fully immersive three-day festival seeking to market Wales as a prime location for slow travel, ecotourism and cultural exploration. We will examine the idea of the event, major targets, daily practises, and the favourable long-term effect that it is striving to produce. With the help of this presentation, we ask you to explore the special spirit of Welsh hospitality, ‘Croeso’, and the landscape, heritage and community which characterise it.</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3</a:t>
            </a:fld>
            <a:endParaRPr lang="en-US"/>
          </a:p>
        </p:txBody>
      </p:sp>
    </p:spTree>
    <p:extLst>
      <p:ext uri="{BB962C8B-B14F-4D97-AF65-F5344CB8AC3E}">
        <p14:creationId xmlns:p14="http://schemas.microsoft.com/office/powerpoint/2010/main" val="1301253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2025 has a core purpose to promote the destination of Wales on the slow‑travel and eco‑tourism map of our international partners. We have set up three clear objectives. to begin with, to set long‑term relationships with at least twenty leading tour operators in Europe and North America; secondly, to bring about fifty high-quality editorial features, blog posts, and social media mentions within three months after the event; thirdly, to establish ourselves as a leader in best‑in‑class sustainable hospitality with our green hospitality panel and partner venues.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4</a:t>
            </a:fld>
            <a:endParaRPr lang="en-US"/>
          </a:p>
        </p:txBody>
      </p:sp>
    </p:spTree>
    <p:extLst>
      <p:ext uri="{BB962C8B-B14F-4D97-AF65-F5344CB8AC3E}">
        <p14:creationId xmlns:p14="http://schemas.microsoft.com/office/powerpoint/2010/main" val="2033864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main target market is eco-minded tourists as well as the professionals from the tourism industry from the UK, Germany, the USA, and Scandinavian countries where the desire for cultural authenticity and sustainable tourism constantly increases. Competition involves festivals in Ireland’s Wild Atlantic Way as well as Scotland’s Highland games. However, the Spirit of Croeso capitalises on the distinct language, folklore and coast-side rail legacy of Wales. We will connect with our audience with focused trade show activity, skilled influencer relationships and effective B2B communications, so our message goes directly to the decision‑makers in the most appropriate channels.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5</a:t>
            </a:fld>
            <a:endParaRPr lang="en-US"/>
          </a:p>
        </p:txBody>
      </p:sp>
    </p:spTree>
    <p:extLst>
      <p:ext uri="{BB962C8B-B14F-4D97-AF65-F5344CB8AC3E}">
        <p14:creationId xmlns:p14="http://schemas.microsoft.com/office/powerpoint/2010/main" val="687716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Day one begins with a guided coastal walk along the protected Borth sand dunes, through which they get educated on coastal ecology and the conservation measures in the dunes. After lunch, we then take the Vale of Rheidol Railway, where we use a trip that takes us through Cambrian woodlands to Devil’s Bridge, where we get to learn about Victorian engineering. The evening will include an interactive Welsh cooking masterclass conducted by a local chef, with a tasting of the traditional dishes: </a:t>
            </a:r>
            <a:r>
              <a:rPr lang="en-US" sz="1800" dirty="0" err="1">
                <a:effectLst/>
                <a:latin typeface="Times New Roman" panose="02020603050405020304" pitchFamily="18" charset="0"/>
                <a:ea typeface="Times New Roman" panose="02020603050405020304" pitchFamily="18" charset="0"/>
              </a:rPr>
              <a:t>cawl</a:t>
            </a:r>
            <a:r>
              <a:rPr lang="en-US" sz="1800" dirty="0">
                <a:effectLst/>
                <a:latin typeface="Times New Roman" panose="02020603050405020304" pitchFamily="18" charset="0"/>
                <a:ea typeface="Times New Roman" panose="02020603050405020304" pitchFamily="18" charset="0"/>
              </a:rPr>
              <a:t> and bara </a:t>
            </a:r>
            <a:r>
              <a:rPr lang="en-US" sz="1800" dirty="0" err="1">
                <a:effectLst/>
                <a:latin typeface="Times New Roman" panose="02020603050405020304" pitchFamily="18" charset="0"/>
                <a:ea typeface="Times New Roman" panose="02020603050405020304" pitchFamily="18" charset="0"/>
              </a:rPr>
              <a:t>brith</a:t>
            </a:r>
            <a:r>
              <a:rPr lang="en-US" sz="1800" dirty="0">
                <a:effectLst/>
                <a:latin typeface="Times New Roman" panose="02020603050405020304" pitchFamily="18" charset="0"/>
                <a:ea typeface="Times New Roman" panose="02020603050405020304" pitchFamily="18" charset="0"/>
              </a:rPr>
              <a:t>. This combination of nature and gastronomy is an opening for an in-depth cultural experience.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6</a:t>
            </a:fld>
            <a:endParaRPr lang="en-US"/>
          </a:p>
        </p:txBody>
      </p:sp>
    </p:spTree>
    <p:extLst>
      <p:ext uri="{BB962C8B-B14F-4D97-AF65-F5344CB8AC3E}">
        <p14:creationId xmlns:p14="http://schemas.microsoft.com/office/powerpoint/2010/main" val="3468840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On day two, we explore the traditions of oral culture of Wales with a bilingual storytelling workshop; participants listen to legends from Mabinogion and folklore of this region. During the midday, artisans will demonstrate the weaving of tapestry and clay work, centuries‑old methods that give life to the rural economies. After lunch, our “Community Croeso” will then bring participants to a nearby village where they’ll tour around a family‑run guesthouse, take an insider’s look into homestay operation and talk to the hosts who are eminent in the Welsh culture of hospitality.</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7</a:t>
            </a:fld>
            <a:endParaRPr lang="en-US"/>
          </a:p>
        </p:txBody>
      </p:sp>
    </p:spTree>
    <p:extLst>
      <p:ext uri="{BB962C8B-B14F-4D97-AF65-F5344CB8AC3E}">
        <p14:creationId xmlns:p14="http://schemas.microsoft.com/office/powerpoint/2010/main" val="1283543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Day three is centred around sustainable practices, starting with a panel discussion on green hospitality with fellow hoteliers who have obtained green certifications and Sustainable Wales. In the afternoon, a foraging trip brings the indigenous flora and their edible and medicinal properties, helping to establish the association between nature and the culture of locals. The festival ends with an evening concert under the stars which mixes folk music, harp shows, and contemporary versions that are knitted together with the stories that promote Welsh identity and heritage.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8</a:t>
            </a:fld>
            <a:endParaRPr lang="en-US"/>
          </a:p>
        </p:txBody>
      </p:sp>
    </p:spTree>
    <p:extLst>
      <p:ext uri="{BB962C8B-B14F-4D97-AF65-F5344CB8AC3E}">
        <p14:creationId xmlns:p14="http://schemas.microsoft.com/office/powerpoint/2010/main" val="3407780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logistical hub is the eco-friendly conference centre of Aberystwyth University and a curated array of accommodations around 3from certified green hotels to community farms where you get to stay. We will organise chartered coaches and make use of Vale of Rheidol Railway cooperation for the transfer. Staffing consists of professional event managers, experienced local guides, and volunteer ambassadors belonging to the Welsh tourism board. This structure guarantees quality delivery, as well as genuine local interaction at each touchpoint.</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9</a:t>
            </a:fld>
            <a:endParaRPr lang="en-US"/>
          </a:p>
        </p:txBody>
      </p:sp>
    </p:spTree>
    <p:extLst>
      <p:ext uri="{BB962C8B-B14F-4D97-AF65-F5344CB8AC3E}">
        <p14:creationId xmlns:p14="http://schemas.microsoft.com/office/powerpoint/2010/main" val="2203779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expected budget of £150,000 harmonises several streams of income. The delegation fees are expected to cover 63 % of costs, with industry sponsorships, public grants for promotion of culture, and concession earnings filling the balance. Major costs include hiring venues and accommodation for guests, essential transport charters, provision of food at all the sessions and a massive marketing push. A contingency fund protects from unforeseen expenditures. It will break even with 300 participants who will pay a competitively priced £300 package.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10</a:t>
            </a:fld>
            <a:endParaRPr lang="en-US"/>
          </a:p>
        </p:txBody>
      </p:sp>
    </p:spTree>
    <p:extLst>
      <p:ext uri="{BB962C8B-B14F-4D97-AF65-F5344CB8AC3E}">
        <p14:creationId xmlns:p14="http://schemas.microsoft.com/office/powerpoint/2010/main" val="1816902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With the goal in mind to increase visibility, we have devised a composite marketing plan. Digital initiatives take form of a countdown campaign on Instagram, LinkedIn reinforced by feature articles at popular travel blogs. We have media partnerships with top travel magazines and eco-tourism platforms for advertorials. Five of Australia’s leading travel influencers will take part in Fam trips, producing real-life, on-the-ground storytelling. Lastly, our participation in the World Travel Market in Berlin will create B2B leads as well as further buy-in from tour operators before the festival.</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11</a:t>
            </a:fld>
            <a:endParaRPr lang="en-US"/>
          </a:p>
        </p:txBody>
      </p:sp>
    </p:spTree>
    <p:extLst>
      <p:ext uri="{BB962C8B-B14F-4D97-AF65-F5344CB8AC3E}">
        <p14:creationId xmlns:p14="http://schemas.microsoft.com/office/powerpoint/2010/main" val="3419306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is paramount to identify potential risks and prepare contingencies in a bid to make events resilient. And because Wales has an inconsistent summer, we’ve ensured that we have covered indoor options for all the outdoor sessions. A specified health and safety team will administer the first aid and maintain the current health guidelines. Delays in transport will be smoothened out by flexible scheduling and predetermined contingency paths. Financial discipline is achieved by close monitoring of budgets tracking and periodic review of milestones that will affect quick corrective action in cases where costs run high in unexpected ways.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12</a:t>
            </a:fld>
            <a:endParaRPr lang="en-US"/>
          </a:p>
        </p:txBody>
      </p:sp>
    </p:spTree>
    <p:extLst>
      <p:ext uri="{BB962C8B-B14F-4D97-AF65-F5344CB8AC3E}">
        <p14:creationId xmlns:p14="http://schemas.microsoft.com/office/powerpoint/2010/main" val="371073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does not just want to organise a successful event; it wants to leave a legacy. In terms of the environment, we embrace zero-waste procedures with the local suppliers supplying all food and materials. We will work with Aberystwyth’s community businesses and cultural outfits, and we see that economic gains are retained within the region. Following the event, the delegates will get surveys and avail themselves of a digital content library to aid further promulgation. At the end of the day, the festival will help reiterate Wales’ brand as a sustainable destination and establish a blueprint for future Year of Croeso activity.</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13</a:t>
            </a:fld>
            <a:endParaRPr lang="en-US"/>
          </a:p>
        </p:txBody>
      </p:sp>
    </p:spTree>
    <p:extLst>
      <p:ext uri="{BB962C8B-B14F-4D97-AF65-F5344CB8AC3E}">
        <p14:creationId xmlns:p14="http://schemas.microsoft.com/office/powerpoint/2010/main" val="2150633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2025 is an attractive invitation to immerse yourself in the rich culture, coastlines, and green hospitality of Wales in one festival. Our roadmap consists of finalising the key partnerships by May, launching our marketing activity by June, and conducting influencer fam trips in early July. We would like to work with you, whether as tour operators, media partners or sponsors, to facilitate the growth of Welsh tourism and make it possible to offer an unforgettable tour that embraces the spirit of Croeso, the warm Welsh welcome.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14</a:t>
            </a:fld>
            <a:endParaRPr lang="en-US"/>
          </a:p>
        </p:txBody>
      </p:sp>
    </p:spTree>
    <p:extLst>
      <p:ext uri="{BB962C8B-B14F-4D97-AF65-F5344CB8AC3E}">
        <p14:creationId xmlns:p14="http://schemas.microsoft.com/office/powerpoint/2010/main" val="3433436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15</a:t>
            </a:fld>
            <a:endParaRPr lang="en-US"/>
          </a:p>
        </p:txBody>
      </p:sp>
    </p:spTree>
    <p:extLst>
      <p:ext uri="{BB962C8B-B14F-4D97-AF65-F5344CB8AC3E}">
        <p14:creationId xmlns:p14="http://schemas.microsoft.com/office/powerpoint/2010/main" val="1337748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67FC9-1DA9-CFBE-9AFB-18850B78B9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97E5C7-1AAD-6C64-FCD2-1321B0F480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42BBC6C-6CA5-D646-B1EB-97A2D2C23C35}"/>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5" name="Footer Placeholder 4">
            <a:extLst>
              <a:ext uri="{FF2B5EF4-FFF2-40B4-BE49-F238E27FC236}">
                <a16:creationId xmlns:a16="http://schemas.microsoft.com/office/drawing/2014/main" id="{CFE90394-A19E-E773-E236-BB8CD4ED1F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DD194-6D8D-B885-EC16-3AEC90D5FE8C}"/>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652136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750B-2FAC-04DC-C8B7-8F299078B4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41080E-597A-5CCA-E54B-9BB9F9737D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E4D916-3A9E-F92A-C800-0D81491346EB}"/>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5" name="Footer Placeholder 4">
            <a:extLst>
              <a:ext uri="{FF2B5EF4-FFF2-40B4-BE49-F238E27FC236}">
                <a16:creationId xmlns:a16="http://schemas.microsoft.com/office/drawing/2014/main" id="{D3F99ECC-A954-7529-2DD4-D900E962CF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904292-F803-EF5F-5F25-531BC2E9C24E}"/>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767658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46DD-FD20-D08D-DBD4-C791E66418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542AA2-0CE5-18A6-B609-C18E05D865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B308BFF-7AE5-12D9-C949-10A29C572AE9}"/>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5" name="Footer Placeholder 4">
            <a:extLst>
              <a:ext uri="{FF2B5EF4-FFF2-40B4-BE49-F238E27FC236}">
                <a16:creationId xmlns:a16="http://schemas.microsoft.com/office/drawing/2014/main" id="{D037D109-C4F4-92BB-3243-03076028D5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A329B-7043-086C-FD4A-756FF30B191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313979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9EE4E-8717-16C1-4A6D-361AD8F01B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75B755-B41A-BED1-0EE2-40C339C30D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D159FA-A78E-E2C0-3329-E097ACE091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C62D8C1-83DC-AE50-360B-F72ACDCC77D7}"/>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6" name="Footer Placeholder 5">
            <a:extLst>
              <a:ext uri="{FF2B5EF4-FFF2-40B4-BE49-F238E27FC236}">
                <a16:creationId xmlns:a16="http://schemas.microsoft.com/office/drawing/2014/main" id="{8D492CA2-784F-A3A2-E144-5E4C8EA014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C44E52-A56B-8979-1912-3247B3B19CF2}"/>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2876913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443C-AA85-3F71-D910-99D5FE4324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63F4BDE-1CAA-AAA2-A8D6-9F3B51D262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2AD414-7440-1E79-20B8-36AC531CBB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2CC6D76-A3B7-5740-308D-166403434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695040-FD26-46AA-B897-6D8A1E4DA7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A0E81D7-EE28-A812-B354-9B5E818F7B72}"/>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8" name="Footer Placeholder 7">
            <a:extLst>
              <a:ext uri="{FF2B5EF4-FFF2-40B4-BE49-F238E27FC236}">
                <a16:creationId xmlns:a16="http://schemas.microsoft.com/office/drawing/2014/main" id="{E35D3102-1279-5B48-8901-78E2AF41EA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DDA7F-CFD2-EA3D-1139-248C8C2497D7}"/>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269785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3447E-AFF9-ED78-07C9-07B65709F44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41ED67-620B-6ABA-6996-C890D05BD27E}"/>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4" name="Footer Placeholder 3">
            <a:extLst>
              <a:ext uri="{FF2B5EF4-FFF2-40B4-BE49-F238E27FC236}">
                <a16:creationId xmlns:a16="http://schemas.microsoft.com/office/drawing/2014/main" id="{2B1D1337-FC17-315F-8403-5F08E4CFBF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2026CB-FCB6-C0D6-D075-25506CABD71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558485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1C23AE-C4C0-528B-2165-EA59F8930025}"/>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3" name="Footer Placeholder 2">
            <a:extLst>
              <a:ext uri="{FF2B5EF4-FFF2-40B4-BE49-F238E27FC236}">
                <a16:creationId xmlns:a16="http://schemas.microsoft.com/office/drawing/2014/main" id="{1C0E6BA7-B93B-2739-092E-F34A0150A6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FE9FF3-A4ED-2166-4AC1-9CC62CE53EDF}"/>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948755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05F8-CDA5-2B84-72E0-DD3B83D371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5E0A50-6F5F-380F-CFFE-0ADAD2680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05ACA21-144A-FFEA-57D0-0BC344BEB0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FD06C1-3FA7-AD16-77C6-C30104E392D8}"/>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6" name="Footer Placeholder 5">
            <a:extLst>
              <a:ext uri="{FF2B5EF4-FFF2-40B4-BE49-F238E27FC236}">
                <a16:creationId xmlns:a16="http://schemas.microsoft.com/office/drawing/2014/main" id="{6CD25851-AC25-0CD0-5FE7-A7A2F4769D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F1BEDB-F46B-0E2A-AD6D-5CA6C62513EB}"/>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787624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3BC86-A764-87F1-D82B-D9B06ABDD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36B9FC-D6B5-BACF-7FFF-833AEE3C5B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148743-CA32-501E-C823-E5E9F03E4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B70BDA-5D2C-5874-3AC5-86DD063D11E2}"/>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6" name="Footer Placeholder 5">
            <a:extLst>
              <a:ext uri="{FF2B5EF4-FFF2-40B4-BE49-F238E27FC236}">
                <a16:creationId xmlns:a16="http://schemas.microsoft.com/office/drawing/2014/main" id="{4D8D7C4F-E294-F907-5E35-B02AAF8AB9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40E93-E194-74A7-785E-3FC0E3CDEFC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429429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860BC-AAEB-74AE-3A30-E0ABE729B8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5198A5-83FE-9906-80BD-4F37A69F66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549ED7-5CEA-E152-F3F7-E79D87388FFD}"/>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5" name="Footer Placeholder 4">
            <a:extLst>
              <a:ext uri="{FF2B5EF4-FFF2-40B4-BE49-F238E27FC236}">
                <a16:creationId xmlns:a16="http://schemas.microsoft.com/office/drawing/2014/main" id="{D0650FF9-988B-89E6-99C5-E4BA439CC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0E0BA1-E725-79A6-871E-DCC7CFFDB37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88918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5DE6A1-DCF0-7B1B-2019-B074A80C71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BEC823-49D1-AE08-7B22-FB1B87046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47B086-DDDA-F623-3BF0-908613A6009D}"/>
              </a:ext>
            </a:extLst>
          </p:cNvPr>
          <p:cNvSpPr>
            <a:spLocks noGrp="1"/>
          </p:cNvSpPr>
          <p:nvPr>
            <p:ph type="dt" sz="half" idx="10"/>
          </p:nvPr>
        </p:nvSpPr>
        <p:spPr/>
        <p:txBody>
          <a:bodyPr/>
          <a:lstStyle/>
          <a:p>
            <a:fld id="{3D477C5B-6543-4F3F-8D59-80B232C23C74}" type="datetimeFigureOut">
              <a:rPr lang="en-US" smtClean="0"/>
              <a:t>11/5/2025</a:t>
            </a:fld>
            <a:endParaRPr lang="en-US"/>
          </a:p>
        </p:txBody>
      </p:sp>
      <p:sp>
        <p:nvSpPr>
          <p:cNvPr id="5" name="Footer Placeholder 4">
            <a:extLst>
              <a:ext uri="{FF2B5EF4-FFF2-40B4-BE49-F238E27FC236}">
                <a16:creationId xmlns:a16="http://schemas.microsoft.com/office/drawing/2014/main" id="{FBFB1248-A012-0B58-4F7B-329F1C99E5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454C55-C22C-B20A-B5F9-FD5F19CA7026}"/>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03254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A2CF1-4EB3-19F8-38E1-ED5DB6F18A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6F07FDC-5959-7348-16DA-4DF2968360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8A0F8D-B4F6-F023-B3C3-662A1C21D0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477C5B-6543-4F3F-8D59-80B232C23C74}" type="datetimeFigureOut">
              <a:rPr lang="en-US" smtClean="0"/>
              <a:t>11/5/2025</a:t>
            </a:fld>
            <a:endParaRPr lang="en-US"/>
          </a:p>
        </p:txBody>
      </p:sp>
      <p:sp>
        <p:nvSpPr>
          <p:cNvPr id="5" name="Footer Placeholder 4">
            <a:extLst>
              <a:ext uri="{FF2B5EF4-FFF2-40B4-BE49-F238E27FC236}">
                <a16:creationId xmlns:a16="http://schemas.microsoft.com/office/drawing/2014/main" id="{472DB4C9-A114-8D2E-E6B3-BD31F2227F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2B9E636-6EF5-467B-B0DD-D685169E16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9D2A4A-1605-411E-ADDE-4A4113FFF37F}" type="slidenum">
              <a:rPr lang="en-US" smtClean="0"/>
              <a:t>‹#›</a:t>
            </a:fld>
            <a:endParaRPr lang="en-US"/>
          </a:p>
        </p:txBody>
      </p:sp>
    </p:spTree>
    <p:extLst>
      <p:ext uri="{BB962C8B-B14F-4D97-AF65-F5344CB8AC3E}">
        <p14:creationId xmlns:p14="http://schemas.microsoft.com/office/powerpoint/2010/main" val="2103477856"/>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ection of symbols and pictures&#10;&#10;AI-generated content may be incorrect.">
            <a:extLst>
              <a:ext uri="{FF2B5EF4-FFF2-40B4-BE49-F238E27FC236}">
                <a16:creationId xmlns:a16="http://schemas.microsoft.com/office/drawing/2014/main" id="{C7F32D21-81A0-4341-AEC3-3B9EFB180559}"/>
              </a:ext>
            </a:extLst>
          </p:cNvPr>
          <p:cNvPicPr>
            <a:picLocks noChangeAspect="1"/>
          </p:cNvPicPr>
          <p:nvPr/>
        </p:nvPicPr>
        <p:blipFill>
          <a:blip r:embed="rId2">
            <a:alphaModFix amt="15000"/>
            <a:extLst>
              <a:ext uri="{28A0092B-C50C-407E-A947-70E740481C1C}">
                <a14:useLocalDpi xmlns:a14="http://schemas.microsoft.com/office/drawing/2010/main" val="0"/>
              </a:ext>
            </a:extLst>
          </a:blip>
          <a:srcRect t="4632" b="39118"/>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F3A39C77-022D-4F64-B5F0-D09253411B8F}"/>
              </a:ext>
            </a:extLst>
          </p:cNvPr>
          <p:cNvSpPr txBox="1"/>
          <p:nvPr/>
        </p:nvSpPr>
        <p:spPr>
          <a:xfrm>
            <a:off x="1141413" y="609600"/>
            <a:ext cx="9905998" cy="2960318"/>
          </a:xfrm>
          <a:prstGeom prst="rect">
            <a:avLst/>
          </a:prstGeom>
        </p:spPr>
        <p:txBody>
          <a:bodyPr vert="horz" lIns="91440" tIns="45720" rIns="91440" bIns="45720" rtlCol="0" anchor="ctr">
            <a:normAutofit/>
          </a:bodyPr>
          <a:lstStyle/>
          <a:p>
            <a:pPr marL="111760" marR="0" algn="ctr">
              <a:spcBef>
                <a:spcPct val="0"/>
              </a:spcBef>
              <a:spcAft>
                <a:spcPts val="400"/>
              </a:spcAft>
            </a:pP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VISIT WALES’  - “YEAR OF CROESO 2025”</a:t>
            </a:r>
          </a:p>
          <a:p>
            <a:pPr marL="111760" marR="0" algn="ctr">
              <a:spcBef>
                <a:spcPct val="0"/>
              </a:spcBef>
              <a:spcAft>
                <a:spcPts val="400"/>
              </a:spcAft>
            </a:pP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Spirit of </a:t>
            </a:r>
            <a:r>
              <a:rPr lang="en-US" sz="3200" b="1" cap="all" spc="-50" dirty="0" err="1">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Croeso</a:t>
            </a: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ea typeface="+mj-ea"/>
                <a:cs typeface="Arial" panose="020B0604020202020204" pitchFamily="34" charset="0"/>
              </a:rPr>
              <a:t> 2025: A Festival of Welsh Culture and Nature</a:t>
            </a:r>
          </a:p>
        </p:txBody>
      </p:sp>
      <p:sp>
        <p:nvSpPr>
          <p:cNvPr id="7" name="TextBox 6">
            <a:extLst>
              <a:ext uri="{FF2B5EF4-FFF2-40B4-BE49-F238E27FC236}">
                <a16:creationId xmlns:a16="http://schemas.microsoft.com/office/drawing/2014/main" id="{10A68949-CE89-3543-F803-FFB6CB5C6F86}"/>
              </a:ext>
            </a:extLst>
          </p:cNvPr>
          <p:cNvSpPr txBox="1"/>
          <p:nvPr/>
        </p:nvSpPr>
        <p:spPr>
          <a:xfrm>
            <a:off x="1141413" y="3429000"/>
            <a:ext cx="9905998" cy="2362200"/>
          </a:xfrm>
          <a:prstGeom prst="rect">
            <a:avLst/>
          </a:prstGeom>
        </p:spPr>
        <p:txBody>
          <a:bodyPr vert="horz" lIns="91440" tIns="45720" rIns="91440" bIns="45720" rtlCol="0" anchor="ctr">
            <a:normAutofit/>
          </a:bodyPr>
          <a:lstStyle/>
          <a:p>
            <a:pPr marL="111760" marR="0">
              <a:spcBef>
                <a:spcPct val="20000"/>
              </a:spcBef>
              <a:spcAft>
                <a:spcPts val="600"/>
              </a:spcAft>
              <a:buClr>
                <a:schemeClr val="accent1"/>
              </a:buClr>
              <a:buSzPct val="100000"/>
              <a:buFont typeface="Arial"/>
              <a:buChar char="•"/>
            </a:pPr>
            <a:endParaRPr lang="en-US" b="1"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Module Name: International meetings management </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Student Name: Petre Chiriac</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Student Id: 2246594</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Lecture name: Kathryn Roberts</a:t>
            </a:r>
          </a:p>
        </p:txBody>
      </p:sp>
    </p:spTree>
    <p:extLst>
      <p:ext uri="{BB962C8B-B14F-4D97-AF65-F5344CB8AC3E}">
        <p14:creationId xmlns:p14="http://schemas.microsoft.com/office/powerpoint/2010/main" val="1207254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70639D-A635-D0B1-7AAA-F6C4AE4CD784}"/>
              </a:ext>
            </a:extLst>
          </p:cNvPr>
          <p:cNvSpPr txBox="1"/>
          <p:nvPr/>
        </p:nvSpPr>
        <p:spPr>
          <a:xfrm>
            <a:off x="453024" y="992626"/>
            <a:ext cx="11285951" cy="2766078"/>
          </a:xfrm>
          <a:prstGeom prst="rect">
            <a:avLst/>
          </a:prstGeom>
          <a:noFill/>
        </p:spPr>
        <p:txBody>
          <a:bodyPr wrap="square">
            <a:spAutoFit/>
          </a:bodyPr>
          <a:lstStyle/>
          <a:p>
            <a:pPr algn="just">
              <a:lnSpc>
                <a:spcPct val="150000"/>
              </a:lnSpc>
              <a:spcAft>
                <a:spcPts val="10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 acknowledge the use of Grammarly (https://www.grammarly.com/) on </a:t>
            </a:r>
            <a:r>
              <a:rPr lang="en-GB" dirty="0">
                <a:latin typeface="Arial" panose="020B0604020202020204" pitchFamily="34" charset="0"/>
                <a:ea typeface="Calibri" panose="020F0502020204030204" pitchFamily="34" charset="0"/>
                <a:cs typeface="Arial" panose="020B0604020202020204" pitchFamily="34" charset="0"/>
              </a:rPr>
              <a:t>18</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dirty="0">
                <a:latin typeface="Arial" panose="020B0604020202020204" pitchFamily="34" charset="0"/>
                <a:ea typeface="Calibri" panose="020F0502020204030204" pitchFamily="34" charset="0"/>
                <a:cs typeface="Arial" panose="020B0604020202020204" pitchFamily="34" charset="0"/>
              </a:rPr>
              <a:t>May</a:t>
            </a:r>
            <a:r>
              <a:rPr lang="en-GB" sz="1800" dirty="0">
                <a:effectLst/>
                <a:latin typeface="Arial" panose="020B0604020202020204" pitchFamily="34" charset="0"/>
                <a:ea typeface="Calibri" panose="020F0502020204030204" pitchFamily="34" charset="0"/>
                <a:cs typeface="Arial" panose="020B0604020202020204" pitchFamily="34" charset="0"/>
              </a:rPr>
              <a:t> 2025 to check my work using the prompt(s):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l">
              <a:lnSpc>
                <a:spcPct val="150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Mangal" panose="020B0502040204020203" pitchFamily="18" charset="0"/>
              </a:rPr>
              <a:t>Please check the following text for readability, grammar and syntax. </a:t>
            </a:r>
            <a:endParaRPr lang="en-GB" sz="1800" dirty="0">
              <a:effectLst/>
              <a:latin typeface="Times New Roman" panose="02020603050405020304" pitchFamily="18" charset="0"/>
              <a:ea typeface="Calibri" panose="020F0502020204030204" pitchFamily="34" charset="0"/>
              <a:cs typeface="Mangal" panose="020B0502040204020203" pitchFamily="18" charset="0"/>
            </a:endParaRPr>
          </a:p>
          <a:p>
            <a:pPr marL="44450" algn="just">
              <a:lnSpc>
                <a:spcPct val="150000"/>
              </a:lnSpc>
              <a:spcAft>
                <a:spcPts val="1000"/>
              </a:spcAft>
            </a:pPr>
            <a:r>
              <a:rPr lang="en-GB" sz="1800" dirty="0">
                <a:effectLst/>
                <a:latin typeface="Arial" panose="020B0604020202020204" pitchFamily="34" charset="0"/>
                <a:ea typeface="Calibri" panose="020F050202020403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49122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B3992A-E222-BC88-3AE3-6A4478E8F336}"/>
              </a:ext>
            </a:extLst>
          </p:cNvPr>
          <p:cNvSpPr txBox="1"/>
          <p:nvPr/>
        </p:nvSpPr>
        <p:spPr>
          <a:xfrm>
            <a:off x="6662057" y="577333"/>
            <a:ext cx="6096000" cy="830997"/>
          </a:xfrm>
          <a:prstGeom prst="rect">
            <a:avLst/>
          </a:prstGeom>
          <a:noFill/>
        </p:spPr>
        <p:txBody>
          <a:bodyPr wrap="square">
            <a:spAutoFit/>
          </a:bodyPr>
          <a:lstStyle/>
          <a:p>
            <a:r>
              <a:rPr lang="en-GB" sz="4800" i="1" kern="0" dirty="0">
                <a:solidFill>
                  <a:srgbClr val="FF0000"/>
                </a:solidFill>
                <a:effectLst/>
                <a:latin typeface="Stencil" panose="040409050D0802020404" pitchFamily="82" charset="0"/>
                <a:ea typeface="Times New Roman" panose="02020603050405020304" pitchFamily="18" charset="0"/>
              </a:rPr>
              <a:t>Introduction</a:t>
            </a:r>
            <a:endParaRPr lang="en-US" sz="4800" i="1" dirty="0">
              <a:solidFill>
                <a:srgbClr val="FF0000"/>
              </a:solidFill>
              <a:latin typeface="Stencil" panose="040409050D0802020404" pitchFamily="82" charset="0"/>
            </a:endParaRPr>
          </a:p>
        </p:txBody>
      </p:sp>
      <p:sp>
        <p:nvSpPr>
          <p:cNvPr id="5" name="TextBox 4">
            <a:extLst>
              <a:ext uri="{FF2B5EF4-FFF2-40B4-BE49-F238E27FC236}">
                <a16:creationId xmlns:a16="http://schemas.microsoft.com/office/drawing/2014/main" id="{7D2059EA-B9E4-0AB9-ABEC-677B4431222F}"/>
              </a:ext>
            </a:extLst>
          </p:cNvPr>
          <p:cNvSpPr txBox="1"/>
          <p:nvPr/>
        </p:nvSpPr>
        <p:spPr>
          <a:xfrm>
            <a:off x="6662057" y="2796179"/>
            <a:ext cx="5004706" cy="1631216"/>
          </a:xfrm>
          <a:prstGeom prst="rect">
            <a:avLst/>
          </a:prstGeom>
          <a:noFill/>
        </p:spPr>
        <p:txBody>
          <a:bodyPr wrap="square">
            <a:spAutoFit/>
          </a:bodyPr>
          <a:lstStyle/>
          <a:p>
            <a:pPr algn="just"/>
            <a:r>
              <a:rPr lang="en-US" sz="2000" kern="0" dirty="0">
                <a:solidFill>
                  <a:srgbClr val="FF0000"/>
                </a:solidFill>
                <a:effectLst/>
                <a:latin typeface="Times New Roman" panose="02020603050405020304" pitchFamily="18" charset="0"/>
                <a:ea typeface="Times New Roman" panose="02020603050405020304" pitchFamily="18" charset="0"/>
              </a:rPr>
              <a:t>Spirit of Croeso 2025 is a three‑day immersive annual festival in Aberystwyth showcasing Welsh culture, heritage, and eco‑tourism. It engages international delegates to promote Wales during its Year of </a:t>
            </a:r>
            <a:r>
              <a:rPr lang="en-US" sz="2000" kern="0" dirty="0" err="1">
                <a:solidFill>
                  <a:srgbClr val="FF0000"/>
                </a:solidFill>
                <a:effectLst/>
                <a:latin typeface="Times New Roman" panose="02020603050405020304" pitchFamily="18" charset="0"/>
                <a:ea typeface="Times New Roman" panose="02020603050405020304" pitchFamily="18" charset="0"/>
              </a:rPr>
              <a:t>Croeso</a:t>
            </a:r>
            <a:r>
              <a:rPr lang="en-US" sz="2000" kern="0" dirty="0">
                <a:solidFill>
                  <a:srgbClr val="FF0000"/>
                </a:solidFill>
                <a:effectLst/>
                <a:latin typeface="Times New Roman" panose="02020603050405020304" pitchFamily="18" charset="0"/>
                <a:ea typeface="Times New Roman" panose="02020603050405020304" pitchFamily="18" charset="0"/>
              </a:rPr>
              <a:t>.</a:t>
            </a:r>
            <a:endParaRPr lang="en-US" sz="2000" dirty="0">
              <a:solidFill>
                <a:srgbClr val="FF0000"/>
              </a:solidFill>
            </a:endParaRPr>
          </a:p>
        </p:txBody>
      </p:sp>
      <p:cxnSp>
        <p:nvCxnSpPr>
          <p:cNvPr id="7" name="Straight Connector 6">
            <a:extLst>
              <a:ext uri="{FF2B5EF4-FFF2-40B4-BE49-F238E27FC236}">
                <a16:creationId xmlns:a16="http://schemas.microsoft.com/office/drawing/2014/main" id="{9DE5490F-758C-E28D-27A5-CE478AF19D46}"/>
              </a:ext>
            </a:extLst>
          </p:cNvPr>
          <p:cNvCxnSpPr>
            <a:cxnSpLocks/>
          </p:cNvCxnSpPr>
          <p:nvPr/>
        </p:nvCxnSpPr>
        <p:spPr>
          <a:xfrm>
            <a:off x="6215743" y="1534886"/>
            <a:ext cx="0" cy="5399314"/>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descr="Welcome to Wales – 2025, the Year of “Croeso”! - adeo Travel: tailor-made  tours of England, Scotland and Wales">
            <a:extLst>
              <a:ext uri="{FF2B5EF4-FFF2-40B4-BE49-F238E27FC236}">
                <a16:creationId xmlns:a16="http://schemas.microsoft.com/office/drawing/2014/main" id="{97F7DA14-5981-D386-F930-E07DB9908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165" y="1408330"/>
            <a:ext cx="5603422" cy="34507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9DD03E80-7423-C130-0E1E-405C3F8CF346}"/>
              </a:ext>
            </a:extLst>
          </p:cNvPr>
          <p:cNvSpPr txBox="1"/>
          <p:nvPr/>
        </p:nvSpPr>
        <p:spPr>
          <a:xfrm>
            <a:off x="838199" y="5149334"/>
            <a:ext cx="4136563" cy="400110"/>
          </a:xfrm>
          <a:prstGeom prst="rect">
            <a:avLst/>
          </a:prstGeom>
          <a:noFill/>
        </p:spPr>
        <p:txBody>
          <a:bodyPr wrap="square" rtlCol="0">
            <a:spAutoFit/>
          </a:bodyPr>
          <a:lstStyle/>
          <a:p>
            <a:pPr algn="ctr"/>
            <a:r>
              <a:rPr lang="en-US" sz="1000" dirty="0">
                <a:solidFill>
                  <a:srgbClr val="FF0000"/>
                </a:solidFill>
                <a:latin typeface="Times New Roman" panose="02020603050405020304" pitchFamily="18" charset="0"/>
                <a:cs typeface="Times New Roman" panose="02020603050405020304" pitchFamily="18" charset="0"/>
              </a:rPr>
              <a:t>Fig 1: </a:t>
            </a:r>
            <a:r>
              <a:rPr lang="en-US" sz="1000" dirty="0">
                <a:solidFill>
                  <a:srgbClr val="FF0000"/>
                </a:solidFill>
                <a:effectLst/>
                <a:latin typeface="Times New Roman" panose="02020603050405020304" pitchFamily="18" charset="0"/>
                <a:cs typeface="Times New Roman" panose="02020603050405020304" pitchFamily="18" charset="0"/>
              </a:rPr>
              <a:t>Welcome to Wales – 2025, the Year of “Croeso” </a:t>
            </a:r>
          </a:p>
          <a:p>
            <a:pPr algn="ctr"/>
            <a:r>
              <a:rPr lang="en-US" sz="1000" dirty="0">
                <a:solidFill>
                  <a:srgbClr val="FF0000"/>
                </a:solidFill>
                <a:latin typeface="Times New Roman" panose="02020603050405020304" pitchFamily="18" charset="0"/>
                <a:cs typeface="Times New Roman" panose="02020603050405020304" pitchFamily="18" charset="0"/>
              </a:rPr>
              <a:t>(Source: </a:t>
            </a:r>
            <a:r>
              <a:rPr lang="en-US" sz="1000" b="0" i="0" dirty="0" err="1">
                <a:solidFill>
                  <a:srgbClr val="FF0000"/>
                </a:solidFill>
                <a:effectLst/>
                <a:latin typeface="Times New Roman" panose="02020603050405020304" pitchFamily="18" charset="0"/>
                <a:cs typeface="Times New Roman" panose="02020603050405020304" pitchFamily="18" charset="0"/>
              </a:rPr>
              <a:t>adeo</a:t>
            </a:r>
            <a:r>
              <a:rPr lang="en-US" sz="1000" b="0" i="0" dirty="0">
                <a:solidFill>
                  <a:srgbClr val="FF0000"/>
                </a:solidFill>
                <a:effectLst/>
                <a:latin typeface="Times New Roman" panose="02020603050405020304" pitchFamily="18" charset="0"/>
                <a:cs typeface="Times New Roman" panose="02020603050405020304" pitchFamily="18" charset="0"/>
              </a:rPr>
              <a:t>, 2025, https://adeotravel.com/</a:t>
            </a:r>
            <a:r>
              <a:rPr lang="en-US" sz="1000" dirty="0">
                <a:solidFill>
                  <a:srgbClr val="FF0000"/>
                </a:solidFill>
                <a:latin typeface="Times New Roman" panose="02020603050405020304" pitchFamily="18" charset="0"/>
                <a:cs typeface="Times New Roman" panose="02020603050405020304" pitchFamily="18" charset="0"/>
              </a:rPr>
              <a:t>)</a:t>
            </a:r>
            <a:endParaRPr lang="en-US" sz="100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7603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84E481B-C3EA-3BB9-B7EC-F6635A2A12D0}"/>
              </a:ext>
            </a:extLst>
          </p:cNvPr>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000" b="1" i="1" kern="1200" cap="all">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Event Purpose &amp; Objectives</a:t>
            </a:r>
          </a:p>
        </p:txBody>
      </p:sp>
      <p:sp>
        <p:nvSpPr>
          <p:cNvPr id="30" name="TextBox 29">
            <a:extLst>
              <a:ext uri="{FF2B5EF4-FFF2-40B4-BE49-F238E27FC236}">
                <a16:creationId xmlns:a16="http://schemas.microsoft.com/office/drawing/2014/main" id="{BB8B2F7B-1C2B-D633-1264-FFEE5CDFCA10}"/>
              </a:ext>
            </a:extLst>
          </p:cNvPr>
          <p:cNvSpPr txBox="1"/>
          <p:nvPr/>
        </p:nvSpPr>
        <p:spPr>
          <a:xfrm>
            <a:off x="1285240" y="2969469"/>
            <a:ext cx="8074815" cy="2800395"/>
          </a:xfrm>
          <a:prstGeom prst="rect">
            <a:avLst/>
          </a:prstGeom>
        </p:spPr>
        <p:txBody>
          <a:bodyPr vert="horz" lIns="91440" tIns="45720" rIns="91440" bIns="45720" rtlCol="0" anchor="t">
            <a:normAutofit/>
          </a:bodyPr>
          <a:lstStyle/>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2000" b="1" cap="small">
                <a:effectLst>
                  <a:glow rad="38100">
                    <a:schemeClr val="bg1">
                      <a:lumMod val="50000"/>
                      <a:lumOff val="50000"/>
                      <a:alpha val="20000"/>
                    </a:schemeClr>
                  </a:glow>
                </a:effectLst>
              </a:rPr>
              <a:t>Purpose:</a:t>
            </a:r>
            <a:r>
              <a:rPr lang="en-US" sz="2000" cap="small">
                <a:effectLst>
                  <a:glow rad="38100">
                    <a:schemeClr val="bg1">
                      <a:lumMod val="50000"/>
                      <a:lumOff val="50000"/>
                      <a:alpha val="20000"/>
                    </a:schemeClr>
                  </a:glow>
                </a:effectLst>
              </a:rPr>
              <a:t> Market Wales as a leading slow‑travel, eco‑tourism and cultural immersion destination.</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2000" b="1" cap="small">
                <a:effectLst>
                  <a:glow rad="38100">
                    <a:schemeClr val="bg1">
                      <a:lumMod val="50000"/>
                      <a:lumOff val="50000"/>
                      <a:alpha val="20000"/>
                    </a:schemeClr>
                  </a:glow>
                </a:effectLst>
              </a:rPr>
              <a:t>Objective 1:</a:t>
            </a:r>
            <a:r>
              <a:rPr lang="en-US" sz="2000" cap="small">
                <a:effectLst>
                  <a:glow rad="38100">
                    <a:schemeClr val="bg1">
                      <a:lumMod val="50000"/>
                      <a:lumOff val="50000"/>
                      <a:alpha val="20000"/>
                    </a:schemeClr>
                  </a:glow>
                </a:effectLst>
              </a:rPr>
              <a:t> </a:t>
            </a:r>
            <a:r>
              <a:rPr lang="en-US" sz="2000" cap="small">
                <a:effectLst>
                  <a:glow rad="38100">
                    <a:schemeClr val="bg1">
                      <a:lumMod val="50000"/>
                      <a:lumOff val="50000"/>
                      <a:alpha val="20000"/>
                    </a:schemeClr>
                  </a:glow>
                  <a:outerShdw blurRad="38100" dist="38100" dir="2700000" algn="tl">
                    <a:srgbClr val="000000">
                      <a:alpha val="43137"/>
                    </a:srgbClr>
                  </a:outerShdw>
                </a:effectLst>
              </a:rPr>
              <a:t>Form</a:t>
            </a:r>
            <a:r>
              <a:rPr lang="en-US" sz="2000" cap="small">
                <a:effectLst>
                  <a:glow rad="38100">
                    <a:schemeClr val="bg1">
                      <a:lumMod val="50000"/>
                      <a:lumOff val="50000"/>
                      <a:alpha val="20000"/>
                    </a:schemeClr>
                  </a:glow>
                </a:effectLst>
              </a:rPr>
              <a:t> partnerships with not less than 20 international tour operators.</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2000" b="1" cap="small">
                <a:effectLst>
                  <a:glow rad="38100">
                    <a:schemeClr val="bg1">
                      <a:lumMod val="50000"/>
                      <a:lumOff val="50000"/>
                      <a:alpha val="20000"/>
                    </a:schemeClr>
                  </a:glow>
                </a:effectLst>
              </a:rPr>
              <a:t>Objective 2:</a:t>
            </a:r>
            <a:r>
              <a:rPr lang="en-US" sz="2000" cap="small">
                <a:effectLst>
                  <a:glow rad="38100">
                    <a:schemeClr val="bg1">
                      <a:lumMod val="50000"/>
                      <a:lumOff val="50000"/>
                      <a:alpha val="20000"/>
                    </a:schemeClr>
                  </a:glow>
                </a:effectLst>
              </a:rPr>
              <a:t> Come up with 50 high‑quality blog and social media articles.</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2000" b="1" cap="small">
                <a:effectLst>
                  <a:glow rad="38100">
                    <a:schemeClr val="bg1">
                      <a:lumMod val="50000"/>
                      <a:lumOff val="50000"/>
                      <a:alpha val="20000"/>
                    </a:schemeClr>
                  </a:glow>
                </a:effectLst>
              </a:rPr>
              <a:t>Objective 3:</a:t>
            </a:r>
            <a:r>
              <a:rPr lang="en-US" sz="2000" cap="small">
                <a:effectLst>
                  <a:glow rad="38100">
                    <a:schemeClr val="bg1">
                      <a:lumMod val="50000"/>
                      <a:lumOff val="50000"/>
                      <a:alpha val="20000"/>
                    </a:schemeClr>
                  </a:glow>
                </a:effectLst>
              </a:rPr>
              <a:t> Demonstrate sustainable hospitality practices to the stakeholders in the industry (Legrand, Chen, and Laeis, 2022).</a:t>
            </a:r>
          </a:p>
        </p:txBody>
      </p:sp>
    </p:spTree>
    <p:extLst>
      <p:ext uri="{BB962C8B-B14F-4D97-AF65-F5344CB8AC3E}">
        <p14:creationId xmlns:p14="http://schemas.microsoft.com/office/powerpoint/2010/main" val="3667642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9D24DA29-FFC8-9F1C-3BC5-6155755E8D64}"/>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12191980" cy="6857990"/>
          </a:xfrm>
          <a:prstGeom prst="rect">
            <a:avLst/>
          </a:prstGeom>
        </p:spPr>
      </p:pic>
      <p:sp>
        <p:nvSpPr>
          <p:cNvPr id="42" name="Rectangle 4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05356D2-60AD-4BFB-5833-125783F7A0C2}"/>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a:effectLst/>
                <a:latin typeface="+mj-lt"/>
                <a:ea typeface="+mj-ea"/>
                <a:cs typeface="+mj-cs"/>
              </a:rPr>
              <a:t>Target Market &amp; Demand Analysis</a:t>
            </a:r>
            <a:endParaRPr lang="en-US" sz="4400" b="1" i="1">
              <a:latin typeface="+mj-lt"/>
              <a:ea typeface="+mj-ea"/>
              <a:cs typeface="+mj-cs"/>
            </a:endParaRPr>
          </a:p>
        </p:txBody>
      </p:sp>
      <p:graphicFrame>
        <p:nvGraphicFramePr>
          <p:cNvPr id="6" name="Diagram 5">
            <a:extLst>
              <a:ext uri="{FF2B5EF4-FFF2-40B4-BE49-F238E27FC236}">
                <a16:creationId xmlns:a16="http://schemas.microsoft.com/office/drawing/2014/main" id="{869BE5EA-BF2D-C0E7-9422-751BEAC3FC24}"/>
              </a:ext>
            </a:extLst>
          </p:cNvPr>
          <p:cNvGraphicFramePr/>
          <p:nvPr>
            <p:extLst>
              <p:ext uri="{D42A27DB-BD31-4B8C-83A1-F6EECF244321}">
                <p14:modId xmlns:p14="http://schemas.microsoft.com/office/powerpoint/2010/main" val="39857572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0896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DDDE6159-28A4-366B-9C7C-3F198E3FA883}"/>
              </a:ext>
            </a:extLst>
          </p:cNvPr>
          <p:cNvPicPr>
            <a:picLocks noChangeAspect="1"/>
          </p:cNvPicPr>
          <p:nvPr/>
        </p:nvPicPr>
        <p:blipFill>
          <a:blip r:embed="rId3">
            <a:duotone>
              <a:schemeClr val="bg2">
                <a:shade val="45000"/>
                <a:satMod val="135000"/>
              </a:schemeClr>
              <a:prstClr val="white"/>
            </a:duotone>
          </a:blip>
          <a:srcRect t="1777" r="3709" b="1932"/>
          <a:stretch>
            <a:fillRect/>
          </a:stretch>
        </p:blipFill>
        <p:spPr>
          <a:xfrm>
            <a:off x="20" y="10"/>
            <a:ext cx="12191980" cy="6857990"/>
          </a:xfrm>
          <a:prstGeom prst="rect">
            <a:avLst/>
          </a:prstGeom>
        </p:spPr>
      </p:pic>
      <p:sp>
        <p:nvSpPr>
          <p:cNvPr id="54" name="Rectangle 5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59E4D-FCB4-1E64-9E60-354403C03C43}"/>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a:effectLst/>
                <a:latin typeface="+mj-lt"/>
                <a:ea typeface="+mj-ea"/>
                <a:cs typeface="+mj-cs"/>
              </a:rPr>
              <a:t>Day 1 Highlights - Cultural Immersion</a:t>
            </a:r>
            <a:endParaRPr lang="en-US" sz="4400" b="1" i="1">
              <a:latin typeface="+mj-lt"/>
              <a:ea typeface="+mj-ea"/>
              <a:cs typeface="+mj-cs"/>
            </a:endParaRPr>
          </a:p>
        </p:txBody>
      </p:sp>
      <p:graphicFrame>
        <p:nvGraphicFramePr>
          <p:cNvPr id="49" name="TextBox 4">
            <a:extLst>
              <a:ext uri="{FF2B5EF4-FFF2-40B4-BE49-F238E27FC236}">
                <a16:creationId xmlns:a16="http://schemas.microsoft.com/office/drawing/2014/main" id="{C155BDF5-E5E8-32DD-B402-2D1E6C90B29B}"/>
              </a:ext>
            </a:extLst>
          </p:cNvPr>
          <p:cNvGraphicFramePr/>
          <p:nvPr>
            <p:extLst>
              <p:ext uri="{D42A27DB-BD31-4B8C-83A1-F6EECF244321}">
                <p14:modId xmlns:p14="http://schemas.microsoft.com/office/powerpoint/2010/main" val="22844405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595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E4FC51-896D-3E1F-8936-1B489BCA1329}"/>
              </a:ext>
            </a:extLst>
          </p:cNvPr>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000" b="1" kern="1200">
                <a:solidFill>
                  <a:schemeClr val="tx1"/>
                </a:solidFill>
                <a:effectLst/>
                <a:latin typeface="+mj-lt"/>
                <a:ea typeface="+mj-ea"/>
                <a:cs typeface="+mj-cs"/>
              </a:rPr>
              <a:t>Day 2 Highlights - Storytelling &amp; Workshops</a:t>
            </a:r>
            <a:endParaRPr lang="en-US" sz="5000" b="1"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47DE589D-1BBA-BAF5-89D0-D056FD55148E}"/>
              </a:ext>
            </a:extLst>
          </p:cNvPr>
          <p:cNvSpPr txBox="1"/>
          <p:nvPr/>
        </p:nvSpPr>
        <p:spPr>
          <a:xfrm>
            <a:off x="1285240" y="2969469"/>
            <a:ext cx="8074815" cy="2800395"/>
          </a:xfrm>
          <a:prstGeom prst="rect">
            <a:avLst/>
          </a:prstGeom>
        </p:spPr>
        <p:txBody>
          <a:bodyPr vert="horz" lIns="91440" tIns="45720" rIns="91440" bIns="45720" rtlCol="0" anchor="t">
            <a:normAutofit/>
          </a:bodyPr>
          <a:lstStyle/>
          <a:p>
            <a:pPr marL="0" marR="0" indent="-228600">
              <a:lnSpc>
                <a:spcPct val="90000"/>
              </a:lnSpc>
              <a:spcAft>
                <a:spcPts val="1000"/>
              </a:spcAft>
              <a:buFont typeface="Arial" panose="020B0604020202020204" pitchFamily="34" charset="0"/>
              <a:buChar char="•"/>
            </a:pPr>
            <a:r>
              <a:rPr lang="en-US" sz="2400" b="1">
                <a:effectLst/>
              </a:rPr>
              <a:t>Morning:</a:t>
            </a:r>
            <a:r>
              <a:rPr lang="en-US" sz="2400">
                <a:effectLst/>
              </a:rPr>
              <a:t> Cultural story-telling workshops (English &amp; Welsh).</a:t>
            </a:r>
          </a:p>
          <a:p>
            <a:pPr marL="0" marR="0" indent="-228600">
              <a:lnSpc>
                <a:spcPct val="90000"/>
              </a:lnSpc>
              <a:spcAft>
                <a:spcPts val="1000"/>
              </a:spcAft>
              <a:buFont typeface="Arial" panose="020B0604020202020204" pitchFamily="34" charset="0"/>
              <a:buChar char="•"/>
            </a:pPr>
            <a:r>
              <a:rPr lang="en-US" sz="2400" b="1">
                <a:effectLst/>
              </a:rPr>
              <a:t>Midday:</a:t>
            </a:r>
            <a:r>
              <a:rPr lang="en-US" sz="2400">
                <a:effectLst/>
              </a:rPr>
              <a:t> Demonstration of the work of an artisan Welsh tapestry and pottery.</a:t>
            </a:r>
          </a:p>
          <a:p>
            <a:pPr marL="0" marR="0" indent="-228600">
              <a:lnSpc>
                <a:spcPct val="90000"/>
              </a:lnSpc>
              <a:spcAft>
                <a:spcPts val="1000"/>
              </a:spcAft>
              <a:buFont typeface="Arial" panose="020B0604020202020204" pitchFamily="34" charset="0"/>
              <a:buChar char="•"/>
            </a:pPr>
            <a:r>
              <a:rPr lang="en-US" sz="2400" b="1">
                <a:effectLst/>
              </a:rPr>
              <a:t>Afternoon:</a:t>
            </a:r>
            <a:r>
              <a:rPr lang="en-US" sz="2400">
                <a:effectLst/>
              </a:rPr>
              <a:t> “Community Croeso” village visit, including homestay insight (Ifans, 2022).</a:t>
            </a:r>
          </a:p>
        </p:txBody>
      </p:sp>
    </p:spTree>
    <p:extLst>
      <p:ext uri="{BB962C8B-B14F-4D97-AF65-F5344CB8AC3E}">
        <p14:creationId xmlns:p14="http://schemas.microsoft.com/office/powerpoint/2010/main" val="174677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ight Triangle 6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F6C455C-C612-8A58-40F9-80726164489D}"/>
              </a:ext>
            </a:extLst>
          </p:cNvPr>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000" b="1" i="1" kern="1200">
                <a:solidFill>
                  <a:schemeClr val="tx1"/>
                </a:solidFill>
                <a:effectLst/>
                <a:latin typeface="+mj-lt"/>
                <a:ea typeface="+mj-ea"/>
                <a:cs typeface="+mj-cs"/>
              </a:rPr>
              <a:t>Day 3 Highlights - Sustainability &amp; Music</a:t>
            </a:r>
            <a:endParaRPr lang="en-US" sz="5000" b="1" i="1" kern="1200">
              <a:solidFill>
                <a:schemeClr val="tx1"/>
              </a:solidFill>
              <a:latin typeface="+mj-lt"/>
              <a:ea typeface="+mj-ea"/>
              <a:cs typeface="+mj-cs"/>
            </a:endParaRPr>
          </a:p>
        </p:txBody>
      </p:sp>
      <p:sp>
        <p:nvSpPr>
          <p:cNvPr id="71" name="TextBox 70">
            <a:extLst>
              <a:ext uri="{FF2B5EF4-FFF2-40B4-BE49-F238E27FC236}">
                <a16:creationId xmlns:a16="http://schemas.microsoft.com/office/drawing/2014/main" id="{2F44BF68-C20A-F94F-49CE-422F404AD840}"/>
              </a:ext>
            </a:extLst>
          </p:cNvPr>
          <p:cNvSpPr txBox="1"/>
          <p:nvPr/>
        </p:nvSpPr>
        <p:spPr>
          <a:xfrm>
            <a:off x="1285240" y="2969469"/>
            <a:ext cx="8074815" cy="2800395"/>
          </a:xfrm>
          <a:prstGeom prst="rect">
            <a:avLst/>
          </a:prstGeom>
        </p:spPr>
        <p:txBody>
          <a:bodyPr vert="horz" lIns="91440" tIns="45720" rIns="91440" bIns="45720" rtlCol="0" anchor="t">
            <a:normAutofit/>
          </a:bodyPr>
          <a:lstStyle/>
          <a:p>
            <a:pPr marL="0" marR="0" indent="-228600">
              <a:lnSpc>
                <a:spcPct val="90000"/>
              </a:lnSpc>
              <a:spcAft>
                <a:spcPts val="1000"/>
              </a:spcAft>
              <a:buFont typeface="Arial" panose="020B0604020202020204" pitchFamily="34" charset="0"/>
              <a:buChar char="•"/>
            </a:pPr>
            <a:r>
              <a:rPr lang="en-US" sz="2400" b="1">
                <a:effectLst/>
              </a:rPr>
              <a:t>Morning:</a:t>
            </a:r>
            <a:r>
              <a:rPr lang="en-US" sz="2400">
                <a:effectLst/>
              </a:rPr>
              <a:t> “Green Hospitality” seminar with the hoteliers and sustainability professionals (Floričić, 2020).</a:t>
            </a:r>
          </a:p>
          <a:p>
            <a:pPr marL="0" marR="0" indent="-228600">
              <a:lnSpc>
                <a:spcPct val="90000"/>
              </a:lnSpc>
              <a:spcAft>
                <a:spcPts val="1000"/>
              </a:spcAft>
              <a:buFont typeface="Arial" panose="020B0604020202020204" pitchFamily="34" charset="0"/>
              <a:buChar char="•"/>
            </a:pPr>
            <a:r>
              <a:rPr lang="en-US" sz="2400" b="1">
                <a:effectLst/>
              </a:rPr>
              <a:t>Afternoon: </a:t>
            </a:r>
            <a:r>
              <a:rPr lang="en-US" sz="2400">
                <a:effectLst/>
              </a:rPr>
              <a:t>Guided foraging walked workshop in native plants.</a:t>
            </a:r>
          </a:p>
          <a:p>
            <a:pPr marL="0" marR="0" indent="-228600">
              <a:lnSpc>
                <a:spcPct val="90000"/>
              </a:lnSpc>
              <a:spcAft>
                <a:spcPts val="1000"/>
              </a:spcAft>
              <a:buFont typeface="Arial" panose="020B0604020202020204" pitchFamily="34" charset="0"/>
              <a:buChar char="•"/>
            </a:pPr>
            <a:r>
              <a:rPr lang="en-US" sz="2400" b="1">
                <a:effectLst/>
              </a:rPr>
              <a:t>Evening:</a:t>
            </a:r>
            <a:r>
              <a:rPr lang="en-US" sz="2400">
                <a:effectLst/>
              </a:rPr>
              <a:t> Closing concert characterised by local Welsh music and storytelling.</a:t>
            </a:r>
          </a:p>
        </p:txBody>
      </p:sp>
    </p:spTree>
    <p:extLst>
      <p:ext uri="{BB962C8B-B14F-4D97-AF65-F5344CB8AC3E}">
        <p14:creationId xmlns:p14="http://schemas.microsoft.com/office/powerpoint/2010/main" val="410418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113E9A-5934-70CB-E84C-4AC0895F9CE3}"/>
              </a:ext>
            </a:extLst>
          </p:cNvPr>
          <p:cNvSpPr txBox="1"/>
          <p:nvPr/>
        </p:nvSpPr>
        <p:spPr>
          <a:xfrm>
            <a:off x="761803" y="350196"/>
            <a:ext cx="4646904" cy="162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1">
                <a:effectLst/>
                <a:latin typeface="+mj-lt"/>
                <a:ea typeface="+mj-ea"/>
                <a:cs typeface="+mj-cs"/>
              </a:rPr>
              <a:t>Venue &amp; Logistics</a:t>
            </a:r>
            <a:endParaRPr lang="en-US" sz="4000" b="1" i="1">
              <a:latin typeface="+mj-lt"/>
              <a:ea typeface="+mj-ea"/>
              <a:cs typeface="+mj-cs"/>
            </a:endParaRPr>
          </a:p>
        </p:txBody>
      </p:sp>
      <p:sp>
        <p:nvSpPr>
          <p:cNvPr id="8" name="TextBox 7">
            <a:extLst>
              <a:ext uri="{FF2B5EF4-FFF2-40B4-BE49-F238E27FC236}">
                <a16:creationId xmlns:a16="http://schemas.microsoft.com/office/drawing/2014/main" id="{1BB0E6A8-9545-F5E4-D48A-67B0EFEDA4B3}"/>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marL="0" marR="0" indent="-228600">
              <a:lnSpc>
                <a:spcPct val="90000"/>
              </a:lnSpc>
              <a:spcAft>
                <a:spcPts val="1000"/>
              </a:spcAft>
              <a:buFont typeface="Arial" panose="020B0604020202020204" pitchFamily="34" charset="0"/>
              <a:buChar char="•"/>
            </a:pPr>
            <a:r>
              <a:rPr lang="en-US" sz="1900" b="1">
                <a:effectLst/>
              </a:rPr>
              <a:t>Main Base: </a:t>
            </a:r>
            <a:r>
              <a:rPr lang="en-US" sz="1900">
                <a:effectLst/>
              </a:rPr>
              <a:t>Aberystwyth University conference facilities and the eco‑lodges nearby (Forde, 2020).</a:t>
            </a:r>
          </a:p>
          <a:p>
            <a:pPr marL="0" marR="0" indent="-228600">
              <a:lnSpc>
                <a:spcPct val="90000"/>
              </a:lnSpc>
              <a:spcAft>
                <a:spcPts val="1000"/>
              </a:spcAft>
              <a:buFont typeface="Arial" panose="020B0604020202020204" pitchFamily="34" charset="0"/>
              <a:buChar char="•"/>
            </a:pPr>
            <a:r>
              <a:rPr lang="en-US" sz="1900" b="1">
                <a:effectLst/>
              </a:rPr>
              <a:t>Transportation:</a:t>
            </a:r>
            <a:r>
              <a:rPr lang="en-US" sz="1900">
                <a:effectLst/>
              </a:rPr>
              <a:t> Chartered coaches and working in association with Vale of Rheidol Railway.</a:t>
            </a:r>
          </a:p>
          <a:p>
            <a:pPr marL="0" marR="0" indent="-228600">
              <a:lnSpc>
                <a:spcPct val="90000"/>
              </a:lnSpc>
              <a:spcAft>
                <a:spcPts val="1000"/>
              </a:spcAft>
              <a:buFont typeface="Arial" panose="020B0604020202020204" pitchFamily="34" charset="0"/>
              <a:buChar char="•"/>
            </a:pPr>
            <a:r>
              <a:rPr lang="en-US" sz="1900" b="1">
                <a:effectLst/>
              </a:rPr>
              <a:t>Accommodation: </a:t>
            </a:r>
            <a:r>
              <a:rPr lang="en-US" sz="1900">
                <a:effectLst/>
              </a:rPr>
              <a:t>Prebook block bookings on eco‑certified hotels, bunkhouses and farm stays (Cross, 2020).</a:t>
            </a:r>
          </a:p>
          <a:p>
            <a:pPr marL="0" marR="0" indent="-228600">
              <a:lnSpc>
                <a:spcPct val="90000"/>
              </a:lnSpc>
              <a:spcAft>
                <a:spcPts val="1000"/>
              </a:spcAft>
              <a:buFont typeface="Arial" panose="020B0604020202020204" pitchFamily="34" charset="0"/>
              <a:buChar char="•"/>
            </a:pPr>
            <a:r>
              <a:rPr lang="en-US" sz="1900" b="1">
                <a:effectLst/>
              </a:rPr>
              <a:t>Staffing:</a:t>
            </a:r>
            <a:r>
              <a:rPr lang="en-US" sz="1900">
                <a:effectLst/>
              </a:rPr>
              <a:t> local guides, event managers, volunteer ambassadors.</a:t>
            </a:r>
          </a:p>
        </p:txBody>
      </p:sp>
      <p:pic>
        <p:nvPicPr>
          <p:cNvPr id="10" name="Picture 9" descr="Aerial view of a bus depot">
            <a:extLst>
              <a:ext uri="{FF2B5EF4-FFF2-40B4-BE49-F238E27FC236}">
                <a16:creationId xmlns:a16="http://schemas.microsoft.com/office/drawing/2014/main" id="{B1EFBA0B-1DC7-EAF5-3349-769C06405012}"/>
              </a:ext>
            </a:extLst>
          </p:cNvPr>
          <p:cNvPicPr>
            <a:picLocks noChangeAspect="1"/>
          </p:cNvPicPr>
          <p:nvPr/>
        </p:nvPicPr>
        <p:blipFill>
          <a:blip r:embed="rId3"/>
          <a:srcRect l="15145" r="18114"/>
          <a:stretch>
            <a:fillRect/>
          </a:stretch>
        </p:blipFill>
        <p:spPr>
          <a:xfrm>
            <a:off x="6096000" y="1"/>
            <a:ext cx="6102825" cy="6858000"/>
          </a:xfrm>
          <a:prstGeom prst="rect">
            <a:avLst/>
          </a:prstGeom>
        </p:spPr>
      </p:pic>
    </p:spTree>
    <p:extLst>
      <p:ext uri="{BB962C8B-B14F-4D97-AF65-F5344CB8AC3E}">
        <p14:creationId xmlns:p14="http://schemas.microsoft.com/office/powerpoint/2010/main" val="1340004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DAA453-9DF3-BE54-EE7B-6853966F8A9F}"/>
              </a:ext>
            </a:extLst>
          </p:cNvPr>
          <p:cNvSpPr txBox="1"/>
          <p:nvPr/>
        </p:nvSpPr>
        <p:spPr>
          <a:xfrm>
            <a:off x="141514" y="380562"/>
            <a:ext cx="6096000" cy="844975"/>
          </a:xfrm>
          <a:prstGeom prst="rect">
            <a:avLst/>
          </a:prstGeom>
          <a:noFill/>
        </p:spPr>
        <p:txBody>
          <a:bodyPr wrap="square">
            <a:spAutoFit/>
          </a:bodyPr>
          <a:lstStyle/>
          <a:p>
            <a:pPr marL="0" marR="0">
              <a:lnSpc>
                <a:spcPct val="150000"/>
              </a:lnSpc>
              <a:spcBef>
                <a:spcPts val="600"/>
              </a:spcBef>
              <a:spcAft>
                <a:spcPts val="600"/>
              </a:spcAft>
            </a:pPr>
            <a:r>
              <a:rPr lang="en-US" sz="3600" b="1" i="1" kern="100" dirty="0">
                <a:solidFill>
                  <a:srgbClr val="FF0000"/>
                </a:solidFill>
                <a:effectLst/>
                <a:latin typeface="Stencil" panose="040409050D0802020404" pitchFamily="82" charset="0"/>
                <a:ea typeface="Calibri" panose="020F0502020204030204" pitchFamily="34" charset="0"/>
                <a:cs typeface="Calibri" panose="020F0502020204030204" pitchFamily="34" charset="0"/>
              </a:rPr>
              <a:t>Financial Feasibility</a:t>
            </a:r>
          </a:p>
        </p:txBody>
      </p:sp>
      <p:sp>
        <p:nvSpPr>
          <p:cNvPr id="5" name="TextBox 4">
            <a:extLst>
              <a:ext uri="{FF2B5EF4-FFF2-40B4-BE49-F238E27FC236}">
                <a16:creationId xmlns:a16="http://schemas.microsoft.com/office/drawing/2014/main" id="{9CB0C0A1-FE8E-E9BF-8FCE-4F0439F51B00}"/>
              </a:ext>
            </a:extLst>
          </p:cNvPr>
          <p:cNvSpPr txBox="1"/>
          <p:nvPr/>
        </p:nvSpPr>
        <p:spPr>
          <a:xfrm>
            <a:off x="5887531" y="1798556"/>
            <a:ext cx="6117770" cy="3653372"/>
          </a:xfrm>
          <a:prstGeom prst="rect">
            <a:avLst/>
          </a:prstGeom>
          <a:noFill/>
        </p:spPr>
        <p:txBody>
          <a:bodyPr wrap="square">
            <a:spAutoFit/>
          </a:bodyPr>
          <a:lstStyle/>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Estimated Budget: £150,000 total.</a:t>
            </a:r>
          </a:p>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Income: Delegate fees (£95,000), sponsorships (£30,000), grants (£15,000), concessions (£10,000).</a:t>
            </a:r>
          </a:p>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Expenditure: Venue hire (£40,000), accommodation (£45,000), transportation (£20,000), catering (£25,000), marketing (£15,000), contingency (£5,000).</a:t>
            </a:r>
          </a:p>
          <a:p>
            <a:pPr marL="0" marR="0" algn="just">
              <a:lnSpc>
                <a:spcPct val="150000"/>
              </a:lnSpc>
              <a:spcAft>
                <a:spcPts val="1000"/>
              </a:spcAft>
            </a:pPr>
            <a:r>
              <a:rPr lang="en-US" sz="2000" dirty="0">
                <a:solidFill>
                  <a:srgbClr val="FF0000"/>
                </a:solidFill>
                <a:effectLst/>
                <a:latin typeface="Times New Roman" panose="02020603050405020304" pitchFamily="18" charset="0"/>
                <a:ea typeface="Times New Roman" panose="02020603050405020304" pitchFamily="18" charset="0"/>
              </a:rPr>
              <a:t>Break-even: 300 delegates at £300 package rate.</a:t>
            </a:r>
          </a:p>
        </p:txBody>
      </p:sp>
      <p:pic>
        <p:nvPicPr>
          <p:cNvPr id="6" name="Picture 5">
            <a:extLst>
              <a:ext uri="{FF2B5EF4-FFF2-40B4-BE49-F238E27FC236}">
                <a16:creationId xmlns:a16="http://schemas.microsoft.com/office/drawing/2014/main" id="{B39AF30F-F22A-6547-666C-CA60413F947B}"/>
              </a:ext>
            </a:extLst>
          </p:cNvPr>
          <p:cNvPicPr>
            <a:picLocks noChangeAspect="1"/>
          </p:cNvPicPr>
          <p:nvPr/>
        </p:nvPicPr>
        <p:blipFill>
          <a:blip r:embed="rId3"/>
          <a:stretch>
            <a:fillRect/>
          </a:stretch>
        </p:blipFill>
        <p:spPr>
          <a:xfrm>
            <a:off x="839561" y="1709057"/>
            <a:ext cx="3971925" cy="37428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8" name="Straight Connector 7">
            <a:extLst>
              <a:ext uri="{FF2B5EF4-FFF2-40B4-BE49-F238E27FC236}">
                <a16:creationId xmlns:a16="http://schemas.microsoft.com/office/drawing/2014/main" id="{7508C4EC-47EC-02F9-B3B9-77FA8F56808E}"/>
              </a:ext>
            </a:extLst>
          </p:cNvPr>
          <p:cNvCxnSpPr/>
          <p:nvPr/>
        </p:nvCxnSpPr>
        <p:spPr>
          <a:xfrm>
            <a:off x="5508171" y="1317171"/>
            <a:ext cx="97972" cy="5627915"/>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76C290F-4140-828B-7183-928D548F88ED}"/>
              </a:ext>
            </a:extLst>
          </p:cNvPr>
          <p:cNvSpPr txBox="1"/>
          <p:nvPr/>
        </p:nvSpPr>
        <p:spPr>
          <a:xfrm>
            <a:off x="751114" y="5910943"/>
            <a:ext cx="4060372" cy="369332"/>
          </a:xfrm>
          <a:prstGeom prst="rect">
            <a:avLst/>
          </a:prstGeom>
          <a:noFill/>
        </p:spPr>
        <p:txBody>
          <a:bodyPr wrap="square" rtlCol="0">
            <a:spAutoFit/>
          </a:bodyPr>
          <a:lstStyle/>
          <a:p>
            <a:pPr algn="ctr"/>
            <a:r>
              <a:rPr lang="en-US" sz="900" dirty="0">
                <a:solidFill>
                  <a:srgbClr val="FF0000"/>
                </a:solidFill>
                <a:latin typeface="Times New Roman" panose="02020603050405020304" pitchFamily="18" charset="0"/>
                <a:cs typeface="Times New Roman" panose="02020603050405020304" pitchFamily="18" charset="0"/>
              </a:rPr>
              <a:t>Fig 2: Dollar sign</a:t>
            </a:r>
          </a:p>
          <a:p>
            <a:pPr algn="ctr"/>
            <a:r>
              <a:rPr lang="en-US" sz="900" dirty="0">
                <a:solidFill>
                  <a:srgbClr val="FF0000"/>
                </a:solidFill>
                <a:latin typeface="Times New Roman" panose="02020603050405020304" pitchFamily="18" charset="0"/>
                <a:cs typeface="Times New Roman" panose="02020603050405020304" pitchFamily="18" charset="0"/>
              </a:rPr>
              <a:t>(Source: Keely Swenson, 2025, https://in.pinterest.com/)</a:t>
            </a:r>
          </a:p>
        </p:txBody>
      </p:sp>
    </p:spTree>
    <p:extLst>
      <p:ext uri="{BB962C8B-B14F-4D97-AF65-F5344CB8AC3E}">
        <p14:creationId xmlns:p14="http://schemas.microsoft.com/office/powerpoint/2010/main" val="1540303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F02BEE1-472A-0C7A-1AAF-DA3D341B62DF}"/>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1" kern="1200">
                <a:solidFill>
                  <a:srgbClr val="FFFFFF"/>
                </a:solidFill>
                <a:effectLst/>
                <a:latin typeface="+mj-lt"/>
                <a:ea typeface="+mj-ea"/>
                <a:cs typeface="+mj-cs"/>
              </a:rPr>
              <a:t>Marketing &amp; Promotion</a:t>
            </a:r>
            <a:endParaRPr lang="en-US" sz="4000" b="1" i="1" kern="1200">
              <a:solidFill>
                <a:srgbClr val="FFFFFF"/>
              </a:solidFill>
              <a:latin typeface="+mj-lt"/>
              <a:ea typeface="+mj-ea"/>
              <a:cs typeface="+mj-cs"/>
            </a:endParaRPr>
          </a:p>
        </p:txBody>
      </p:sp>
      <p:graphicFrame>
        <p:nvGraphicFramePr>
          <p:cNvPr id="4" name="Diagram 3">
            <a:extLst>
              <a:ext uri="{FF2B5EF4-FFF2-40B4-BE49-F238E27FC236}">
                <a16:creationId xmlns:a16="http://schemas.microsoft.com/office/drawing/2014/main" id="{A0088B50-2645-5DC0-81E9-B0F4E636FEBB}"/>
              </a:ext>
            </a:extLst>
          </p:cNvPr>
          <p:cNvGraphicFramePr/>
          <p:nvPr>
            <p:extLst>
              <p:ext uri="{D42A27DB-BD31-4B8C-83A1-F6EECF244321}">
                <p14:modId xmlns:p14="http://schemas.microsoft.com/office/powerpoint/2010/main" val="256784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9711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79ECCE0-87A1-2C04-C9D0-E3768EB5E1D0}"/>
              </a:ext>
            </a:extLst>
          </p:cNvPr>
          <p:cNvSpPr txBox="1"/>
          <p:nvPr/>
        </p:nvSpPr>
        <p:spPr>
          <a:xfrm>
            <a:off x="838200" y="365125"/>
            <a:ext cx="555848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1" kern="1200" dirty="0">
                <a:solidFill>
                  <a:schemeClr val="tx1"/>
                </a:solidFill>
                <a:effectLst/>
                <a:latin typeface="+mj-lt"/>
                <a:ea typeface="+mj-ea"/>
                <a:cs typeface="+mj-cs"/>
              </a:rPr>
              <a:t>     Risk Management &amp; Contingency</a:t>
            </a:r>
            <a:endParaRPr lang="en-US" sz="4400" b="1" i="1" kern="1200" dirty="0">
              <a:solidFill>
                <a:schemeClr val="tx1"/>
              </a:solidFill>
              <a:latin typeface="+mj-lt"/>
              <a:ea typeface="+mj-ea"/>
              <a:cs typeface="+mj-cs"/>
            </a:endParaRPr>
          </a:p>
        </p:txBody>
      </p:sp>
      <p:sp>
        <p:nvSpPr>
          <p:cNvPr id="23" name="Freeform: Shape 2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1FA50AE9-CD0D-EA83-FF26-7410B4BAC952}"/>
              </a:ext>
            </a:extLst>
          </p:cNvPr>
          <p:cNvSpPr txBox="1"/>
          <p:nvPr/>
        </p:nvSpPr>
        <p:spPr>
          <a:xfrm>
            <a:off x="838200" y="1825625"/>
            <a:ext cx="5558489" cy="4351338"/>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endParaRPr lang="en-US" b="1" dirty="0">
              <a:effectLst/>
            </a:endParaRPr>
          </a:p>
          <a:p>
            <a:pPr marL="0" marR="0" indent="-228600">
              <a:lnSpc>
                <a:spcPct val="90000"/>
              </a:lnSpc>
              <a:spcAft>
                <a:spcPts val="1000"/>
              </a:spcAft>
              <a:buFont typeface="Arial" panose="020B0604020202020204" pitchFamily="34" charset="0"/>
              <a:buChar char="•"/>
            </a:pPr>
            <a:endParaRPr lang="en-US" b="1" dirty="0"/>
          </a:p>
          <a:p>
            <a:pPr marL="0" marR="0" indent="-228600">
              <a:lnSpc>
                <a:spcPct val="90000"/>
              </a:lnSpc>
              <a:spcAft>
                <a:spcPts val="1000"/>
              </a:spcAft>
              <a:buFont typeface="Arial" panose="020B0604020202020204" pitchFamily="34" charset="0"/>
              <a:buChar char="•"/>
            </a:pPr>
            <a:r>
              <a:rPr lang="en-US" b="1" dirty="0">
                <a:effectLst/>
              </a:rPr>
              <a:t>Weather Risks: </a:t>
            </a:r>
            <a:r>
              <a:rPr lang="en-US" dirty="0">
                <a:effectLst/>
              </a:rPr>
              <a:t>Indoor structures to be used as backup venues for outdoor activities (</a:t>
            </a:r>
            <a:r>
              <a:rPr lang="en-US" dirty="0" err="1">
                <a:effectLst/>
              </a:rPr>
              <a:t>Camuffo</a:t>
            </a:r>
            <a:r>
              <a:rPr lang="en-US" dirty="0">
                <a:effectLst/>
              </a:rPr>
              <a:t>, 2019).</a:t>
            </a:r>
          </a:p>
          <a:p>
            <a:pPr marL="0" marR="0" indent="-228600">
              <a:lnSpc>
                <a:spcPct val="90000"/>
              </a:lnSpc>
              <a:spcAft>
                <a:spcPts val="1000"/>
              </a:spcAft>
              <a:buFont typeface="Arial" panose="020B0604020202020204" pitchFamily="34" charset="0"/>
              <a:buChar char="•"/>
            </a:pPr>
            <a:r>
              <a:rPr lang="en-US" b="1" dirty="0">
                <a:effectLst/>
              </a:rPr>
              <a:t>Health &amp; Safety: </a:t>
            </a:r>
            <a:r>
              <a:rPr lang="en-US" dirty="0">
                <a:effectLst/>
              </a:rPr>
              <a:t>Accredited first‑aid stations, COVID‑19 guidelines.</a:t>
            </a:r>
          </a:p>
          <a:p>
            <a:pPr marL="0" marR="0" indent="-228600">
              <a:lnSpc>
                <a:spcPct val="90000"/>
              </a:lnSpc>
              <a:spcAft>
                <a:spcPts val="1000"/>
              </a:spcAft>
              <a:buFont typeface="Arial" panose="020B0604020202020204" pitchFamily="34" charset="0"/>
              <a:buChar char="•"/>
            </a:pPr>
            <a:r>
              <a:rPr lang="en-US" b="1" dirty="0">
                <a:effectLst/>
              </a:rPr>
              <a:t>Transport Delays: </a:t>
            </a:r>
            <a:r>
              <a:rPr lang="en-US" dirty="0">
                <a:effectLst/>
              </a:rPr>
              <a:t>Flexible schedules and alternative routes (</a:t>
            </a:r>
            <a:r>
              <a:rPr lang="en-US" dirty="0" err="1">
                <a:effectLst/>
              </a:rPr>
              <a:t>Owoade</a:t>
            </a:r>
            <a:r>
              <a:rPr lang="en-US" dirty="0">
                <a:effectLst/>
              </a:rPr>
              <a:t> </a:t>
            </a:r>
            <a:r>
              <a:rPr lang="en-US" dirty="0" err="1">
                <a:effectLst/>
              </a:rPr>
              <a:t>etal</a:t>
            </a:r>
            <a:r>
              <a:rPr lang="en-US" dirty="0">
                <a:effectLst/>
              </a:rPr>
              <a:t>., 2024).</a:t>
            </a:r>
          </a:p>
          <a:p>
            <a:pPr marL="0" marR="0" indent="-228600">
              <a:lnSpc>
                <a:spcPct val="90000"/>
              </a:lnSpc>
              <a:spcAft>
                <a:spcPts val="1000"/>
              </a:spcAft>
              <a:buFont typeface="Arial" panose="020B0604020202020204" pitchFamily="34" charset="0"/>
              <a:buChar char="•"/>
            </a:pPr>
            <a:r>
              <a:rPr lang="en-US" b="1" dirty="0">
                <a:effectLst/>
              </a:rPr>
              <a:t>Financial Overruns: </a:t>
            </a:r>
            <a:r>
              <a:rPr lang="en-US" dirty="0">
                <a:effectLst/>
              </a:rPr>
              <a:t>Tight budget tracking and milestone review (Deshmukh and </a:t>
            </a:r>
            <a:r>
              <a:rPr lang="en-US" dirty="0" err="1">
                <a:effectLst/>
              </a:rPr>
              <a:t>Menkudle</a:t>
            </a:r>
            <a:r>
              <a:rPr lang="en-US" dirty="0">
                <a:effectLst/>
              </a:rPr>
              <a:t>, 2019).</a:t>
            </a:r>
          </a:p>
        </p:txBody>
      </p:sp>
      <p:sp>
        <p:nvSpPr>
          <p:cNvPr id="25" name="Oval 2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Block Arc 2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9" name="Freeform: Shape 2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1" name="Straight Connector 3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5" name="Arc 3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2142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180D5C-2214-B003-FBC1-9C93E913D3AE}"/>
              </a:ext>
            </a:extLst>
          </p:cNvPr>
          <p:cNvSpPr txBox="1"/>
          <p:nvPr/>
        </p:nvSpPr>
        <p:spPr>
          <a:xfrm>
            <a:off x="6823878" y="741391"/>
            <a:ext cx="4491821"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i="1">
                <a:effectLst/>
                <a:latin typeface="+mj-lt"/>
                <a:ea typeface="+mj-ea"/>
                <a:cs typeface="+mj-cs"/>
              </a:rPr>
              <a:t>Sustainability &amp; Legacy</a:t>
            </a:r>
            <a:endParaRPr lang="en-US" sz="3200" b="1" i="1">
              <a:latin typeface="+mj-lt"/>
              <a:ea typeface="+mj-ea"/>
              <a:cs typeface="+mj-cs"/>
            </a:endParaRPr>
          </a:p>
        </p:txBody>
      </p:sp>
      <p:pic>
        <p:nvPicPr>
          <p:cNvPr id="10" name="Picture 9" descr="Fruits and vegetables in bags">
            <a:extLst>
              <a:ext uri="{FF2B5EF4-FFF2-40B4-BE49-F238E27FC236}">
                <a16:creationId xmlns:a16="http://schemas.microsoft.com/office/drawing/2014/main" id="{C51DAD21-6C6E-0815-992A-3D940B2F246E}"/>
              </a:ext>
            </a:extLst>
          </p:cNvPr>
          <p:cNvPicPr>
            <a:picLocks noChangeAspect="1"/>
          </p:cNvPicPr>
          <p:nvPr/>
        </p:nvPicPr>
        <p:blipFill>
          <a:blip r:embed="rId3"/>
          <a:srcRect l="34270" r="6396" b="-1"/>
          <a:stretch>
            <a:fillRect/>
          </a:stretch>
        </p:blipFill>
        <p:spPr>
          <a:xfrm>
            <a:off x="20" y="10"/>
            <a:ext cx="6095980" cy="6857990"/>
          </a:xfrm>
          <a:prstGeom prst="rect">
            <a:avLst/>
          </a:prstGeom>
        </p:spPr>
      </p:pic>
      <p:grpSp>
        <p:nvGrpSpPr>
          <p:cNvPr id="13" name="Group 1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4" name="Rectangle 1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58AC9AE3-4DF2-FC09-3409-05F7C84B1DDF}"/>
              </a:ext>
            </a:extLst>
          </p:cNvPr>
          <p:cNvSpPr txBox="1"/>
          <p:nvPr/>
        </p:nvSpPr>
        <p:spPr>
          <a:xfrm>
            <a:off x="6823878" y="2533476"/>
            <a:ext cx="4491820" cy="3447832"/>
          </a:xfrm>
          <a:prstGeom prst="rect">
            <a:avLst/>
          </a:prstGeom>
        </p:spPr>
        <p:txBody>
          <a:bodyPr vert="horz" lIns="91440" tIns="45720" rIns="91440" bIns="45720" rtlCol="0" anchor="t">
            <a:normAutofit/>
          </a:bodyPr>
          <a:lstStyle/>
          <a:p>
            <a:pPr marL="342900" marR="0" indent="-228600">
              <a:lnSpc>
                <a:spcPct val="90000"/>
              </a:lnSpc>
              <a:spcAft>
                <a:spcPts val="1000"/>
              </a:spcAft>
              <a:buFont typeface="Arial" panose="020B0604020202020204" pitchFamily="34" charset="0"/>
              <a:buChar char="•"/>
            </a:pPr>
            <a:r>
              <a:rPr lang="en-US" sz="1700" b="1">
                <a:effectLst/>
              </a:rPr>
              <a:t>Environmental:</a:t>
            </a:r>
            <a:r>
              <a:rPr lang="en-US" sz="1700">
                <a:effectLst/>
              </a:rPr>
              <a:t> Zero waste policies, local supply of food and other materials (Klemeš et al., 2020).</a:t>
            </a:r>
          </a:p>
          <a:p>
            <a:pPr marL="342900" marR="0" indent="-228600">
              <a:lnSpc>
                <a:spcPct val="90000"/>
              </a:lnSpc>
              <a:spcAft>
                <a:spcPts val="1000"/>
              </a:spcAft>
              <a:buFont typeface="Arial" panose="020B0604020202020204" pitchFamily="34" charset="0"/>
              <a:buChar char="•"/>
            </a:pPr>
            <a:r>
              <a:rPr lang="en-US" sz="1700" b="1">
                <a:effectLst/>
              </a:rPr>
              <a:t>Community Impact: </a:t>
            </a:r>
            <a:r>
              <a:rPr lang="en-US" sz="1700">
                <a:effectLst/>
              </a:rPr>
              <a:t>Involvement with the local businesses and cultural groups.</a:t>
            </a:r>
          </a:p>
          <a:p>
            <a:pPr marL="342900" marR="0" indent="-228600">
              <a:lnSpc>
                <a:spcPct val="90000"/>
              </a:lnSpc>
              <a:spcAft>
                <a:spcPts val="1000"/>
              </a:spcAft>
              <a:buFont typeface="Arial" panose="020B0604020202020204" pitchFamily="34" charset="0"/>
              <a:buChar char="•"/>
            </a:pPr>
            <a:r>
              <a:rPr lang="en-US" sz="1700" b="1">
                <a:effectLst/>
              </a:rPr>
              <a:t>Long-term: </a:t>
            </a:r>
            <a:r>
              <a:rPr lang="en-US" sz="1700">
                <a:effectLst/>
              </a:rPr>
              <a:t>Annual follow-up surveys, digital content library for continuous promotion (Zajac, Raby, and Dozier, 2020).</a:t>
            </a:r>
          </a:p>
          <a:p>
            <a:pPr marL="342900" marR="0" indent="-228600">
              <a:lnSpc>
                <a:spcPct val="90000"/>
              </a:lnSpc>
              <a:spcAft>
                <a:spcPts val="1000"/>
              </a:spcAft>
              <a:buFont typeface="Arial" panose="020B0604020202020204" pitchFamily="34" charset="0"/>
              <a:buChar char="•"/>
            </a:pPr>
            <a:r>
              <a:rPr lang="en-US" sz="1700" b="1">
                <a:effectLst/>
              </a:rPr>
              <a:t>Legacy: </a:t>
            </a:r>
            <a:r>
              <a:rPr lang="en-US" sz="1700">
                <a:effectLst/>
              </a:rPr>
              <a:t>Built Wales brand and sustainable event outlook for future editions.</a:t>
            </a:r>
          </a:p>
        </p:txBody>
      </p:sp>
    </p:spTree>
    <p:extLst>
      <p:ext uri="{BB962C8B-B14F-4D97-AF65-F5344CB8AC3E}">
        <p14:creationId xmlns:p14="http://schemas.microsoft.com/office/powerpoint/2010/main" val="1011456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gital numbers art">
            <a:extLst>
              <a:ext uri="{FF2B5EF4-FFF2-40B4-BE49-F238E27FC236}">
                <a16:creationId xmlns:a16="http://schemas.microsoft.com/office/drawing/2014/main" id="{445BB9F7-EEC1-A32C-EBFF-0AC9B624B42D}"/>
              </a:ext>
            </a:extLst>
          </p:cNvPr>
          <p:cNvPicPr>
            <a:picLocks noChangeAspect="1"/>
          </p:cNvPicPr>
          <p:nvPr/>
        </p:nvPicPr>
        <p:blipFill>
          <a:blip r:embed="rId3"/>
          <a:srcRect r="5882"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426C232-7218-7172-9943-71D6033A706F}"/>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i="1" dirty="0">
                <a:solidFill>
                  <a:srgbClr val="FF0000"/>
                </a:solidFill>
                <a:effectLst/>
                <a:latin typeface="+mj-lt"/>
                <a:ea typeface="+mj-ea"/>
                <a:cs typeface="+mj-cs"/>
              </a:rPr>
              <a:t>Conclusion &amp; Next Steps</a:t>
            </a:r>
            <a:endParaRPr lang="en-US" sz="4000" b="1" i="1" dirty="0">
              <a:solidFill>
                <a:srgbClr val="FF0000"/>
              </a:solidFill>
              <a:latin typeface="+mj-lt"/>
              <a:ea typeface="+mj-ea"/>
              <a:cs typeface="+mj-cs"/>
            </a:endParaRPr>
          </a:p>
        </p:txBody>
      </p:sp>
      <p:sp>
        <p:nvSpPr>
          <p:cNvPr id="5" name="TextBox 4">
            <a:extLst>
              <a:ext uri="{FF2B5EF4-FFF2-40B4-BE49-F238E27FC236}">
                <a16:creationId xmlns:a16="http://schemas.microsoft.com/office/drawing/2014/main" id="{BEDEB5C0-883A-5D6D-AB6D-C9E0A15F5650}"/>
              </a:ext>
            </a:extLst>
          </p:cNvPr>
          <p:cNvSpPr txBox="1"/>
          <p:nvPr/>
        </p:nvSpPr>
        <p:spPr>
          <a:xfrm>
            <a:off x="838200" y="2434201"/>
            <a:ext cx="3822189" cy="3742762"/>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1700" dirty="0">
                <a:effectLst/>
              </a:rPr>
              <a:t>Summary: An exciting mixture of culture, nature, and sustainability of Wales presented (</a:t>
            </a:r>
            <a:r>
              <a:rPr lang="en-US" sz="1700" dirty="0" err="1">
                <a:effectLst/>
              </a:rPr>
              <a:t>Hestler</a:t>
            </a:r>
            <a:r>
              <a:rPr lang="en-US" sz="1700" dirty="0">
                <a:effectLst/>
              </a:rPr>
              <a:t>, Spilling, and </a:t>
            </a:r>
            <a:r>
              <a:rPr lang="en-US" sz="1700" dirty="0" err="1">
                <a:effectLst/>
              </a:rPr>
              <a:t>Scirri</a:t>
            </a:r>
            <a:r>
              <a:rPr lang="en-US" sz="1700" dirty="0">
                <a:effectLst/>
              </a:rPr>
              <a:t>, 2020).</a:t>
            </a:r>
          </a:p>
          <a:p>
            <a:pPr marL="0" marR="0" indent="-228600">
              <a:lnSpc>
                <a:spcPct val="90000"/>
              </a:lnSpc>
              <a:spcAft>
                <a:spcPts val="1000"/>
              </a:spcAft>
              <a:buFont typeface="Arial" panose="020B0604020202020204" pitchFamily="34" charset="0"/>
              <a:buChar char="•"/>
            </a:pPr>
            <a:r>
              <a:rPr lang="en-US" sz="1700" dirty="0">
                <a:effectLst/>
              </a:rPr>
              <a:t>Partnerships: </a:t>
            </a:r>
            <a:r>
              <a:rPr lang="en-US" sz="1700" dirty="0" err="1">
                <a:effectLst/>
              </a:rPr>
              <a:t>Finalise</a:t>
            </a:r>
            <a:r>
              <a:rPr lang="en-US" sz="1700" dirty="0">
                <a:effectLst/>
              </a:rPr>
              <a:t> operator agreement and sponsorship contracts by May 2025.</a:t>
            </a:r>
          </a:p>
          <a:p>
            <a:pPr marL="0" marR="0" indent="-228600">
              <a:lnSpc>
                <a:spcPct val="90000"/>
              </a:lnSpc>
              <a:spcAft>
                <a:spcPts val="1000"/>
              </a:spcAft>
              <a:buFont typeface="Arial" panose="020B0604020202020204" pitchFamily="34" charset="0"/>
              <a:buChar char="•"/>
            </a:pPr>
            <a:r>
              <a:rPr lang="en-US" sz="1700" dirty="0">
                <a:effectLst/>
              </a:rPr>
              <a:t>Marketing Rollout: Start digital campaign 2025. June, the influencer trips are early July.</a:t>
            </a:r>
          </a:p>
          <a:p>
            <a:pPr marL="0" marR="0" indent="-228600">
              <a:lnSpc>
                <a:spcPct val="90000"/>
              </a:lnSpc>
              <a:spcAft>
                <a:spcPts val="1000"/>
              </a:spcAft>
              <a:buFont typeface="Arial" panose="020B0604020202020204" pitchFamily="34" charset="0"/>
              <a:buChar char="•"/>
            </a:pPr>
            <a:r>
              <a:rPr lang="en-US" sz="1700" dirty="0">
                <a:effectLst/>
              </a:rPr>
              <a:t>Call to Action: Choose to work with us to provide the spirit of </a:t>
            </a:r>
            <a:r>
              <a:rPr lang="en-US" sz="1700" dirty="0" err="1">
                <a:effectLst/>
              </a:rPr>
              <a:t>Croeso</a:t>
            </a:r>
            <a:r>
              <a:rPr lang="en-US" sz="1700" dirty="0">
                <a:effectLst/>
              </a:rPr>
              <a:t> – and create a thriving Welsh tourism (Stevens, 2020).</a:t>
            </a:r>
          </a:p>
        </p:txBody>
      </p:sp>
    </p:spTree>
    <p:extLst>
      <p:ext uri="{BB962C8B-B14F-4D97-AF65-F5344CB8AC3E}">
        <p14:creationId xmlns:p14="http://schemas.microsoft.com/office/powerpoint/2010/main" val="99932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3">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4B968A8C-01E0-2A6B-E064-9DDA4572A033}"/>
              </a:ext>
            </a:extLst>
          </p:cNvPr>
          <p:cNvSpPr txBox="1"/>
          <p:nvPr/>
        </p:nvSpPr>
        <p:spPr>
          <a:xfrm>
            <a:off x="838200" y="401221"/>
            <a:ext cx="10515600" cy="1348065"/>
          </a:xfrm>
          <a:prstGeom prst="rect">
            <a:avLst/>
          </a:prstGeom>
        </p:spPr>
        <p:txBody>
          <a:bodyPr vert="horz" lIns="91440" tIns="45720" rIns="91440" bIns="45720" rtlCol="0" anchor="ctr">
            <a:normAutofit/>
          </a:bodyPr>
          <a:lstStyle/>
          <a:p>
            <a:pPr marL="0" marR="0">
              <a:lnSpc>
                <a:spcPct val="90000"/>
              </a:lnSpc>
              <a:spcBef>
                <a:spcPct val="0"/>
              </a:spcBef>
              <a:spcAft>
                <a:spcPts val="600"/>
              </a:spcAft>
            </a:pPr>
            <a:r>
              <a:rPr lang="en-US" sz="5400" b="1" i="1" kern="1200">
                <a:solidFill>
                  <a:srgbClr val="FFFFFF"/>
                </a:solidFill>
                <a:effectLst/>
                <a:latin typeface="+mj-lt"/>
                <a:ea typeface="+mj-ea"/>
                <a:cs typeface="+mj-cs"/>
              </a:rPr>
              <a:t>References</a:t>
            </a:r>
          </a:p>
        </p:txBody>
      </p:sp>
      <p:sp>
        <p:nvSpPr>
          <p:cNvPr id="5" name="TextBox 4">
            <a:extLst>
              <a:ext uri="{FF2B5EF4-FFF2-40B4-BE49-F238E27FC236}">
                <a16:creationId xmlns:a16="http://schemas.microsoft.com/office/drawing/2014/main" id="{93CFFEE0-E8DA-9C16-C40E-AFB34B303F18}"/>
              </a:ext>
            </a:extLst>
          </p:cNvPr>
          <p:cNvSpPr txBox="1"/>
          <p:nvPr/>
        </p:nvSpPr>
        <p:spPr>
          <a:xfrm>
            <a:off x="312516" y="2347414"/>
            <a:ext cx="11748304" cy="4510586"/>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Assum, T., Panian, T., </a:t>
            </a:r>
            <a:r>
              <a:rPr lang="en-US" sz="800" dirty="0" err="1">
                <a:effectLst/>
                <a:latin typeface="Arial" panose="020B0604020202020204" pitchFamily="34" charset="0"/>
                <a:cs typeface="Arial" panose="020B0604020202020204" pitchFamily="34" charset="0"/>
              </a:rPr>
              <a:t>Pfaffenbichler</a:t>
            </a:r>
            <a:r>
              <a:rPr lang="en-US" sz="800" dirty="0">
                <a:effectLst/>
                <a:latin typeface="Arial" panose="020B0604020202020204" pitchFamily="34" charset="0"/>
                <a:cs typeface="Arial" panose="020B0604020202020204" pitchFamily="34" charset="0"/>
              </a:rPr>
              <a:t>, P., Christiaens, J., </a:t>
            </a:r>
            <a:r>
              <a:rPr lang="en-US" sz="800" dirty="0" err="1">
                <a:effectLst/>
                <a:latin typeface="Arial" panose="020B0604020202020204" pitchFamily="34" charset="0"/>
                <a:cs typeface="Arial" panose="020B0604020202020204" pitchFamily="34" charset="0"/>
              </a:rPr>
              <a:t>Nordbakke</a:t>
            </a:r>
            <a:r>
              <a:rPr lang="en-US" sz="800" dirty="0">
                <a:effectLst/>
                <a:latin typeface="Arial" panose="020B0604020202020204" pitchFamily="34" charset="0"/>
                <a:cs typeface="Arial" panose="020B0604020202020204" pitchFamily="34" charset="0"/>
              </a:rPr>
              <a:t>, S., </a:t>
            </a:r>
            <a:r>
              <a:rPr lang="en-US" sz="800" dirty="0" err="1">
                <a:effectLst/>
                <a:latin typeface="Arial" panose="020B0604020202020204" pitchFamily="34" charset="0"/>
                <a:cs typeface="Arial" panose="020B0604020202020204" pitchFamily="34" charset="0"/>
              </a:rPr>
              <a:t>Davoody</a:t>
            </a:r>
            <a:r>
              <a:rPr lang="en-US" sz="800" dirty="0">
                <a:effectLst/>
                <a:latin typeface="Arial" panose="020B0604020202020204" pitchFamily="34" charset="0"/>
                <a:cs typeface="Arial" panose="020B0604020202020204" pitchFamily="34" charset="0"/>
              </a:rPr>
              <a:t>, H. and </a:t>
            </a:r>
            <a:r>
              <a:rPr lang="en-US" sz="800" dirty="0" err="1">
                <a:effectLst/>
                <a:latin typeface="Arial" panose="020B0604020202020204" pitchFamily="34" charset="0"/>
                <a:cs typeface="Arial" panose="020B0604020202020204" pitchFamily="34" charset="0"/>
              </a:rPr>
              <a:t>Wixey</a:t>
            </a:r>
            <a:r>
              <a:rPr lang="en-US" sz="800" dirty="0">
                <a:effectLst/>
                <a:latin typeface="Arial" panose="020B0604020202020204" pitchFamily="34" charset="0"/>
                <a:cs typeface="Arial" panose="020B0604020202020204" pitchFamily="34" charset="0"/>
              </a:rPr>
              <a:t>, S., (2020). Immigrants in Europe, their travel </a:t>
            </a:r>
            <a:r>
              <a:rPr lang="en-US" sz="800" dirty="0" err="1">
                <a:effectLst/>
                <a:latin typeface="Arial" panose="020B0604020202020204" pitchFamily="34" charset="0"/>
                <a:cs typeface="Arial" panose="020B0604020202020204" pitchFamily="34" charset="0"/>
              </a:rPr>
              <a:t>behaviour</a:t>
            </a:r>
            <a:r>
              <a:rPr lang="en-US" sz="800" dirty="0">
                <a:effectLst/>
                <a:latin typeface="Arial" panose="020B0604020202020204" pitchFamily="34" charset="0"/>
                <a:cs typeface="Arial" panose="020B0604020202020204" pitchFamily="34" charset="0"/>
              </a:rPr>
              <a:t> and possibilities for energy efficient travel [online]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Bly, R.W., (2019). The Direct Mail Revolution: How to Create Profitable Direct Mail Campaigns in a Digital World. Entrepreneur Press.</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Camuffo</a:t>
            </a:r>
            <a:r>
              <a:rPr lang="en-US" sz="800" dirty="0">
                <a:effectLst/>
                <a:latin typeface="Arial" panose="020B0604020202020204" pitchFamily="34" charset="0"/>
                <a:cs typeface="Arial" panose="020B0604020202020204" pitchFamily="34" charset="0"/>
              </a:rPr>
              <a:t>, D., (2019). Microclimate for cultural heritage: Measurement, risk assessment, conservation, restoration, and maintenance of indoor and outdoor monuments. Elsevier.</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Carruthers, J. and </a:t>
            </a:r>
            <a:r>
              <a:rPr lang="en-US" sz="800" dirty="0" err="1">
                <a:effectLst/>
                <a:latin typeface="Arial" panose="020B0604020202020204" pitchFamily="34" charset="0"/>
                <a:cs typeface="Arial" panose="020B0604020202020204" pitchFamily="34" charset="0"/>
              </a:rPr>
              <a:t>Dakkak</a:t>
            </a:r>
            <a:r>
              <a:rPr lang="en-US" sz="800" dirty="0">
                <a:effectLst/>
                <a:latin typeface="Arial" panose="020B0604020202020204" pitchFamily="34" charset="0"/>
                <a:cs typeface="Arial" panose="020B0604020202020204" pitchFamily="34" charset="0"/>
              </a:rPr>
              <a:t>, N. eds., (2020). Sandscapes: Writing the British Seaside. Springer Nature.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Cross, J.P., (2020). Costa Rica: the Pura Vida Country: A Travel Guide. iUniverse.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Deshmukh, S.S. and </a:t>
            </a:r>
            <a:r>
              <a:rPr lang="en-US" sz="800" dirty="0" err="1">
                <a:effectLst/>
                <a:latin typeface="Arial" panose="020B0604020202020204" pitchFamily="34" charset="0"/>
                <a:cs typeface="Arial" panose="020B0604020202020204" pitchFamily="34" charset="0"/>
              </a:rPr>
              <a:t>Menkudle</a:t>
            </a:r>
            <a:r>
              <a:rPr lang="en-US" sz="800" dirty="0">
                <a:effectLst/>
                <a:latin typeface="Arial" panose="020B0604020202020204" pitchFamily="34" charset="0"/>
                <a:cs typeface="Arial" panose="020B0604020202020204" pitchFamily="34" charset="0"/>
              </a:rPr>
              <a:t>, S.D., (2019). Case Study on ‘Budget and Schedule Overrun during the Construction phase of Project. Int. Res. J. Eng. Technol, 6, p.353.</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Floričić</a:t>
            </a:r>
            <a:r>
              <a:rPr lang="en-US" sz="800" dirty="0">
                <a:effectLst/>
                <a:latin typeface="Arial" panose="020B0604020202020204" pitchFamily="34" charset="0"/>
                <a:cs typeface="Arial" panose="020B0604020202020204" pitchFamily="34" charset="0"/>
              </a:rPr>
              <a:t>, T., (2020). Sustainable solutions in the hospitality industry and competitiveness context of “green hotels”. Civil Engineering Journal, 6(6), pp.1104-1113.</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Forde, E., (2020). Living Off-grid in Wales: Eco-villages in policy and practice. University of Wales Press.</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Hall, S., (2022). Innovative B2B marketing: new models, processes and theory. Kogan Page Publishers.</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Hestler</a:t>
            </a:r>
            <a:r>
              <a:rPr lang="en-US" sz="800" dirty="0">
                <a:effectLst/>
                <a:latin typeface="Arial" panose="020B0604020202020204" pitchFamily="34" charset="0"/>
                <a:cs typeface="Arial" panose="020B0604020202020204" pitchFamily="34" charset="0"/>
              </a:rPr>
              <a:t>, A., Spilling, J.A. and </a:t>
            </a:r>
            <a:r>
              <a:rPr lang="en-US" sz="800" dirty="0" err="1">
                <a:effectLst/>
                <a:latin typeface="Arial" panose="020B0604020202020204" pitchFamily="34" charset="0"/>
                <a:cs typeface="Arial" panose="020B0604020202020204" pitchFamily="34" charset="0"/>
              </a:rPr>
              <a:t>Scirri</a:t>
            </a:r>
            <a:r>
              <a:rPr lang="en-US" sz="800" dirty="0">
                <a:effectLst/>
                <a:latin typeface="Arial" panose="020B0604020202020204" pitchFamily="34" charset="0"/>
                <a:cs typeface="Arial" panose="020B0604020202020204" pitchFamily="34" charset="0"/>
              </a:rPr>
              <a:t>, K., (2020). Wales. Cavendish Square Publishing, LLC.</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Ifans, R., (2022). Stars and Ribbons: Winter Wassailing in Wales. University of Wales Press.</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Javits, O., (2019). Social media influencers in destination marketing. A case study of Visit Tampere, Finland, pp.1-106.</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Klemeš</a:t>
            </a:r>
            <a:r>
              <a:rPr lang="en-US" sz="800" dirty="0">
                <a:effectLst/>
                <a:latin typeface="Arial" panose="020B0604020202020204" pitchFamily="34" charset="0"/>
                <a:cs typeface="Arial" panose="020B0604020202020204" pitchFamily="34" charset="0"/>
              </a:rPr>
              <a:t>, J.J., Van Fan, Y., Tan, R.R. and Jiang, P., (2020). </a:t>
            </a:r>
            <a:r>
              <a:rPr lang="en-US" sz="800" dirty="0" err="1">
                <a:effectLst/>
                <a:latin typeface="Arial" panose="020B0604020202020204" pitchFamily="34" charset="0"/>
                <a:cs typeface="Arial" panose="020B0604020202020204" pitchFamily="34" charset="0"/>
              </a:rPr>
              <a:t>Minimising</a:t>
            </a:r>
            <a:r>
              <a:rPr lang="en-US" sz="800" dirty="0">
                <a:effectLst/>
                <a:latin typeface="Arial" panose="020B0604020202020204" pitchFamily="34" charset="0"/>
                <a:cs typeface="Arial" panose="020B0604020202020204" pitchFamily="34" charset="0"/>
              </a:rPr>
              <a:t> the present and future plastic waste, energy and environmental footprints related to COVID-19. Renewable and Sustainable Energy Reviews, 127, p.109883.</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Legrand, W., Chen, J.S. and </a:t>
            </a:r>
            <a:r>
              <a:rPr lang="en-US" sz="800" dirty="0" err="1">
                <a:effectLst/>
                <a:latin typeface="Arial" panose="020B0604020202020204" pitchFamily="34" charset="0"/>
                <a:cs typeface="Arial" panose="020B0604020202020204" pitchFamily="34" charset="0"/>
              </a:rPr>
              <a:t>Laeis</a:t>
            </a:r>
            <a:r>
              <a:rPr lang="en-US" sz="800" dirty="0">
                <a:effectLst/>
                <a:latin typeface="Arial" panose="020B0604020202020204" pitchFamily="34" charset="0"/>
                <a:cs typeface="Arial" panose="020B0604020202020204" pitchFamily="34" charset="0"/>
              </a:rPr>
              <a:t>, G.C., (2022). Sustainability in the hospitality industry: Principles of sustainable operations. Routledge.</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McNeil, T.J., 2023. The exhibition and experience design handbook. Rowman &amp; Littlefield.</a:t>
            </a:r>
          </a:p>
          <a:p>
            <a:pPr marL="0" marR="0" indent="-228600">
              <a:lnSpc>
                <a:spcPct val="90000"/>
              </a:lnSpc>
              <a:spcAft>
                <a:spcPts val="1000"/>
              </a:spcAft>
              <a:buFont typeface="Arial" panose="020B0604020202020204" pitchFamily="34" charset="0"/>
              <a:buChar char="•"/>
            </a:pPr>
            <a:r>
              <a:rPr lang="en-US" sz="800" dirty="0" err="1">
                <a:effectLst/>
                <a:latin typeface="Arial" panose="020B0604020202020204" pitchFamily="34" charset="0"/>
                <a:cs typeface="Arial" panose="020B0604020202020204" pitchFamily="34" charset="0"/>
              </a:rPr>
              <a:t>Owoade</a:t>
            </a:r>
            <a:r>
              <a:rPr lang="en-US" sz="800" dirty="0">
                <a:effectLst/>
                <a:latin typeface="Arial" panose="020B0604020202020204" pitchFamily="34" charset="0"/>
                <a:cs typeface="Arial" panose="020B0604020202020204" pitchFamily="34" charset="0"/>
              </a:rPr>
              <a:t>, S.J., </a:t>
            </a:r>
            <a:r>
              <a:rPr lang="en-US" sz="800" dirty="0" err="1">
                <a:effectLst/>
                <a:latin typeface="Arial" panose="020B0604020202020204" pitchFamily="34" charset="0"/>
                <a:cs typeface="Arial" panose="020B0604020202020204" pitchFamily="34" charset="0"/>
              </a:rPr>
              <a:t>Uzoka</a:t>
            </a:r>
            <a:r>
              <a:rPr lang="en-US" sz="800" dirty="0">
                <a:effectLst/>
                <a:latin typeface="Arial" panose="020B0604020202020204" pitchFamily="34" charset="0"/>
                <a:cs typeface="Arial" panose="020B0604020202020204" pitchFamily="34" charset="0"/>
              </a:rPr>
              <a:t>, A., Akerele, J.I. and Ojukwu, P.U., (2024). Optimizing urban mobility with multi-modal transportation solutions: A digital approach to sustainable infrastructure. Engineering Science &amp; Technology Journal, 5(11), pp.3193-3208.</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Stevens, T., (2020). Wish You Were Here-Professional Edition. eBook Partnership.</a:t>
            </a:r>
          </a:p>
          <a:p>
            <a:pPr marL="0" marR="0" indent="-228600">
              <a:lnSpc>
                <a:spcPct val="90000"/>
              </a:lnSpc>
              <a:spcAft>
                <a:spcPts val="1000"/>
              </a:spcAft>
              <a:buFont typeface="Arial" panose="020B0604020202020204" pitchFamily="34" charset="0"/>
              <a:buChar char="•"/>
            </a:pPr>
            <a:r>
              <a:rPr lang="en-US" sz="800" dirty="0">
                <a:effectLst/>
                <a:latin typeface="Arial" panose="020B0604020202020204" pitchFamily="34" charset="0"/>
                <a:cs typeface="Arial" panose="020B0604020202020204" pitchFamily="34" charset="0"/>
              </a:rPr>
              <a:t>Zajac, L., Raby, K.L. and Dozier, M., (2020). Sustained effects on attachment security in middle childhood: results from a randomized clinical trial of the Attachment and Biobehavioral Catch‐up (ABC) intervention. Journal of Child Psychology and Psychiatry, 61(4), pp.417-424.</a:t>
            </a:r>
          </a:p>
        </p:txBody>
      </p:sp>
    </p:spTree>
    <p:extLst>
      <p:ext uri="{BB962C8B-B14F-4D97-AF65-F5344CB8AC3E}">
        <p14:creationId xmlns:p14="http://schemas.microsoft.com/office/powerpoint/2010/main" val="3974689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CB33076-F061-50D2-578D-D4A88425EE1E}"/>
              </a:ext>
            </a:extLst>
          </p:cNvPr>
          <p:cNvSpPr/>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1500" b="0" kern="1200" cap="none" spc="0">
                <a:ln w="0"/>
                <a:solidFill>
                  <a:schemeClr val="tx1"/>
                </a:solidFill>
                <a:effectLst>
                  <a:reflection blurRad="6350" stA="53000" endA="300" endPos="35500" dir="5400000" sy="-90000" algn="bl" rotWithShape="0"/>
                </a:effectLst>
                <a:latin typeface="+mj-lt"/>
                <a:ea typeface="+mj-ea"/>
                <a:cs typeface="+mj-cs"/>
              </a:rPr>
              <a:t>THANK YOU!</a:t>
            </a:r>
          </a:p>
        </p:txBody>
      </p:sp>
    </p:spTree>
    <p:extLst>
      <p:ext uri="{BB962C8B-B14F-4D97-AF65-F5344CB8AC3E}">
        <p14:creationId xmlns:p14="http://schemas.microsoft.com/office/powerpoint/2010/main" val="1763540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2775</Words>
  <Application>Microsoft Office PowerPoint</Application>
  <PresentationFormat>Widescreen</PresentationFormat>
  <Paragraphs>115</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Calibri</vt:lpstr>
      <vt:lpstr>Stencil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2025-05-17T09:03:46Z</dcterms:created>
  <dcterms:modified xsi:type="dcterms:W3CDTF">2025-11-05T19:25:35Z</dcterms:modified>
</cp:coreProperties>
</file>