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slide+xml" PartName="/ppt/slides/slide12.xml"/>
  <Override ContentType="application/vnd.openxmlformats-officedocument.presentationml.slide+xml" PartName="/ppt/slides/slide13.xml"/>
  <Override ContentType="application/vnd.openxmlformats-officedocument.presentationml.slide+xml" PartName="/ppt/slides/slide14.xml"/>
  <Override ContentType="application/vnd.openxmlformats-officedocument.presentationml.slide+xml" PartName="/ppt/slides/slide15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x="18288000" cy="10287000"/>
  <p:notesSz cx="6858000" cy="9144000"/>
  <p:embeddedFontLst>
    <p:embeddedFont>
      <p:font typeface="Jua" charset="1" panose="00000000000000000000"/>
      <p:regular r:id="rId21"/>
    </p:embeddedFont>
    <p:embeddedFont>
      <p:font typeface="Proxima Nova Bold" charset="1" panose="02000506030000020004"/>
      <p:regular r:id="rId22"/>
    </p:embeddedFont>
    <p:embeddedFont>
      <p:font typeface="Proxima Nova" charset="1" panose="02000506030000020004"/>
      <p:regular r:id="rId23"/>
    </p:embeddedFont>
    <p:embeddedFont>
      <p:font typeface="Canva Sans" charset="1" panose="020B0503030501040103"/>
      <p:regular r:id="rId24"/>
    </p:embeddedFont>
    <p:embeddedFont>
      <p:font typeface="Canva Sans Bold" charset="1" panose="020B0803030501040103"/>
      <p:regular r:id="rId25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slides/slide12.xml" Type="http://schemas.openxmlformats.org/officeDocument/2006/relationships/slide"/><Relationship Id="rId18" Target="slides/slide13.xml" Type="http://schemas.openxmlformats.org/officeDocument/2006/relationships/slide"/><Relationship Id="rId19" Target="slides/slide14.xml" Type="http://schemas.openxmlformats.org/officeDocument/2006/relationships/slide"/><Relationship Id="rId2" Target="presProps.xml" Type="http://schemas.openxmlformats.org/officeDocument/2006/relationships/presProps"/><Relationship Id="rId20" Target="slides/slide15.xml" Type="http://schemas.openxmlformats.org/officeDocument/2006/relationships/slide"/><Relationship Id="rId21" Target="fonts/font21.fntdata" Type="http://schemas.openxmlformats.org/officeDocument/2006/relationships/font"/><Relationship Id="rId22" Target="fonts/font22.fntdata" Type="http://schemas.openxmlformats.org/officeDocument/2006/relationships/font"/><Relationship Id="rId23" Target="fonts/font23.fntdata" Type="http://schemas.openxmlformats.org/officeDocument/2006/relationships/font"/><Relationship Id="rId24" Target="fonts/font24.fntdata" Type="http://schemas.openxmlformats.org/officeDocument/2006/relationships/font"/><Relationship Id="rId25" Target="fonts/font25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.png" Type="http://schemas.openxmlformats.org/officeDocument/2006/relationships/image"/><Relationship Id="rId3" Target="../media/image2.sv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png" Type="http://schemas.openxmlformats.org/officeDocument/2006/relationships/image"/><Relationship Id="rId8" Target="../media/image7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6.png" Type="http://schemas.openxmlformats.org/officeDocument/2006/relationships/image"/><Relationship Id="rId5" Target="../media/image7.svg" Type="http://schemas.openxmlformats.org/officeDocument/2006/relationships/image"/><Relationship Id="rId6" Target="../media/image10.jpe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jpe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2.png" Type="http://schemas.openxmlformats.org/officeDocument/2006/relationships/image"/><Relationship Id="rId3" Target="../media/image13.png" Type="http://schemas.openxmlformats.org/officeDocument/2006/relationships/image"/><Relationship Id="rId4" Target="../media/image14.png" Type="http://schemas.openxmlformats.org/officeDocument/2006/relationships/image"/><Relationship Id="rId5" Target="../media/image15.png" Type="http://schemas.openxmlformats.org/officeDocument/2006/relationships/image"/><Relationship Id="rId6" Target="../media/image16.png" Type="http://schemas.openxmlformats.org/officeDocument/2006/relationships/image"/><Relationship Id="rId7" Target="../media/image17.svg" Type="http://schemas.openxmlformats.org/officeDocument/2006/relationships/image"/><Relationship Id="rId8" Target="../media/image18.png" Type="http://schemas.openxmlformats.org/officeDocument/2006/relationships/image"/><Relationship Id="rId9" Target="../media/image19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6.png" Type="http://schemas.openxmlformats.org/officeDocument/2006/relationships/image"/><Relationship Id="rId3" Target="../media/image7.svg" Type="http://schemas.openxmlformats.org/officeDocument/2006/relationships/image"/><Relationship Id="rId4" Target="../media/image20.png" Type="http://schemas.openxmlformats.org/officeDocument/2006/relationships/image"/><Relationship Id="rId5" Target="../media/image21.svg" Type="http://schemas.openxmlformats.org/officeDocument/2006/relationships/image"/><Relationship Id="rId6" Target="../media/image22.jpeg" Type="http://schemas.openxmlformats.org/officeDocument/2006/relationships/image"/><Relationship Id="rId7" Target="../media/image23.jpeg" Type="http://schemas.openxmlformats.org/officeDocument/2006/relationships/image"/><Relationship Id="rId8" Target="../media/image1.png" Type="http://schemas.openxmlformats.org/officeDocument/2006/relationships/image"/><Relationship Id="rId9" Target="../media/image2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8.png" Type="http://schemas.openxmlformats.org/officeDocument/2006/relationships/image"/><Relationship Id="rId3" Target="../media/image9.svg" Type="http://schemas.openxmlformats.org/officeDocument/2006/relationships/image"/><Relationship Id="rId4" Target="../media/image24.jpeg" Type="http://schemas.openxmlformats.org/officeDocument/2006/relationships/image"/><Relationship Id="rId5" Target="../media/image1.png" Type="http://schemas.openxmlformats.org/officeDocument/2006/relationships/image"/><Relationship Id="rId6" Target="../media/image2.sv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6.png" Type="http://schemas.openxmlformats.org/officeDocument/2006/relationships/image"/><Relationship Id="rId5" Target="../media/image7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7.png" Type="http://schemas.openxmlformats.org/officeDocument/2006/relationships/image"/><Relationship Id="rId3" Target="../media/image28.svg" Type="http://schemas.openxmlformats.org/officeDocument/2006/relationships/image"/><Relationship Id="rId4" Target="../media/image29.png" Type="http://schemas.openxmlformats.org/officeDocument/2006/relationships/image"/><Relationship Id="rId5" Target="../media/image30.svg" Type="http://schemas.openxmlformats.org/officeDocument/2006/relationships/image"/><Relationship Id="rId6" Target="../media/image31.png" Type="http://schemas.openxmlformats.org/officeDocument/2006/relationships/image"/><Relationship Id="rId7" Target="../media/image16.png" Type="http://schemas.openxmlformats.org/officeDocument/2006/relationships/image"/><Relationship Id="rId8" Target="../media/image17.svg" Type="http://schemas.openxmlformats.org/officeDocument/2006/relationships/image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2.png" Type="http://schemas.openxmlformats.org/officeDocument/2006/relationships/image"/><Relationship Id="rId3" Target="../media/image33.svg" Type="http://schemas.openxmlformats.org/officeDocument/2006/relationships/image"/><Relationship Id="rId4" Target="../media/image6.png" Type="http://schemas.openxmlformats.org/officeDocument/2006/relationships/image"/><Relationship Id="rId5" Target="../media/image7.svg" Type="http://schemas.openxmlformats.org/officeDocument/2006/relationships/image"/><Relationship Id="rId6" Target="../media/image34.jpeg" Type="http://schemas.openxmlformats.org/officeDocument/2006/relationships/image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27.png" Type="http://schemas.openxmlformats.org/officeDocument/2006/relationships/image"/><Relationship Id="rId5" Target="../media/image28.svg" Type="http://schemas.openxmlformats.org/officeDocument/2006/relationships/image"/><Relationship Id="rId6" Target="../media/image35.jpe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38.jpeg" Type="http://schemas.openxmlformats.org/officeDocument/2006/relationships/image"/><Relationship Id="rId2" Target="../media/image25.png" Type="http://schemas.openxmlformats.org/officeDocument/2006/relationships/image"/><Relationship Id="rId3" Target="../media/image26.svg" Type="http://schemas.openxmlformats.org/officeDocument/2006/relationships/image"/><Relationship Id="rId4" Target="../media/image1.png" Type="http://schemas.openxmlformats.org/officeDocument/2006/relationships/image"/><Relationship Id="rId5" Target="../media/image2.svg" Type="http://schemas.openxmlformats.org/officeDocument/2006/relationships/image"/><Relationship Id="rId6" Target="../media/image16.png" Type="http://schemas.openxmlformats.org/officeDocument/2006/relationships/image"/><Relationship Id="rId7" Target="../media/image17.svg" Type="http://schemas.openxmlformats.org/officeDocument/2006/relationships/image"/><Relationship Id="rId8" Target="../media/image36.png" Type="http://schemas.openxmlformats.org/officeDocument/2006/relationships/image"/><Relationship Id="rId9" Target="../media/image37.svg" Type="http://schemas.openxmlformats.org/officeDocument/2006/relationships/image"/></Relationships>
</file>

<file path=ppt/slides/_rels/slide1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9.jpeg" Type="http://schemas.openxmlformats.org/officeDocument/2006/relationships/image"/></Relationships>
</file>

<file path=ppt/slides/_rels/slide1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0.jpeg" Type="http://schemas.openxmlformats.org/officeDocument/2006/relationships/image"/></Relationships>
</file>

<file path=ppt/slides/_rels/slide1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1.jpeg" Type="http://schemas.openxmlformats.org/officeDocument/2006/relationships/image"/></Relationships>
</file>

<file path=ppt/slides/_rels/slide1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2.png" Type="http://schemas.openxmlformats.org/officeDocument/2006/relationships/image"/><Relationship Id="rId3" Target="../media/image43.svg" Type="http://schemas.openxmlformats.org/officeDocument/2006/relationships/image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-1394576">
            <a:off x="15018132" y="2210353"/>
            <a:ext cx="2174961" cy="2135416"/>
          </a:xfrm>
          <a:custGeom>
            <a:avLst/>
            <a:gdLst/>
            <a:ahLst/>
            <a:cxnLst/>
            <a:rect r="r" b="b" t="t" l="l"/>
            <a:pathLst>
              <a:path h="2135416" w="2174961">
                <a:moveTo>
                  <a:pt x="0" y="0"/>
                </a:moveTo>
                <a:lnTo>
                  <a:pt x="2174960" y="0"/>
                </a:lnTo>
                <a:lnTo>
                  <a:pt x="2174960" y="2135416"/>
                </a:lnTo>
                <a:lnTo>
                  <a:pt x="0" y="213541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7457877">
            <a:off x="-6783692" y="887682"/>
            <a:ext cx="15624784" cy="11360093"/>
          </a:xfrm>
          <a:custGeom>
            <a:avLst/>
            <a:gdLst/>
            <a:ahLst/>
            <a:cxnLst/>
            <a:rect r="r" b="b" t="t" l="l"/>
            <a:pathLst>
              <a:path h="11360093" w="15624784">
                <a:moveTo>
                  <a:pt x="0" y="0"/>
                </a:moveTo>
                <a:lnTo>
                  <a:pt x="15624784" y="0"/>
                </a:lnTo>
                <a:lnTo>
                  <a:pt x="15624784" y="11360093"/>
                </a:lnTo>
                <a:lnTo>
                  <a:pt x="0" y="1136009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8793104" y="6913586"/>
            <a:ext cx="8207865" cy="1279853"/>
            <a:chOff x="0" y="0"/>
            <a:chExt cx="2161742" cy="337081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2161742" cy="337081"/>
            </a:xfrm>
            <a:custGeom>
              <a:avLst/>
              <a:gdLst/>
              <a:ahLst/>
              <a:cxnLst/>
              <a:rect r="r" b="b" t="t" l="l"/>
              <a:pathLst>
                <a:path h="337081" w="2161742">
                  <a:moveTo>
                    <a:pt x="0" y="0"/>
                  </a:moveTo>
                  <a:lnTo>
                    <a:pt x="2161742" y="0"/>
                  </a:lnTo>
                  <a:lnTo>
                    <a:pt x="2161742" y="337081"/>
                  </a:lnTo>
                  <a:lnTo>
                    <a:pt x="0" y="337081"/>
                  </a:ln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2161742" cy="37518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8793104" y="3603909"/>
            <a:ext cx="8844547" cy="360391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756"/>
              </a:lnSpc>
            </a:pPr>
            <a:r>
              <a:rPr lang="en-US" sz="8813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Enterprise and Entrepreneurship</a:t>
            </a:r>
          </a:p>
          <a:p>
            <a:pPr algn="l">
              <a:lnSpc>
                <a:spcPts val="10131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9208065" y="7280998"/>
            <a:ext cx="7377943" cy="6307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4803"/>
              </a:lnSpc>
            </a:pPr>
            <a:r>
              <a:rPr lang="en-US" sz="470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Assessment Task 2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15726385" y="1047750"/>
            <a:ext cx="1911266" cy="90990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022"/>
              </a:lnSpc>
            </a:pPr>
            <a:r>
              <a:rPr lang="en-US" sz="1855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PRESENTATION TEMPLATE</a:t>
            </a:r>
          </a:p>
          <a:p>
            <a:pPr algn="l">
              <a:lnSpc>
                <a:spcPts val="3221"/>
              </a:lnSpc>
            </a:pPr>
          </a:p>
        </p:txBody>
      </p:sp>
      <p:sp>
        <p:nvSpPr>
          <p:cNvPr name="Freeform 10" id="10"/>
          <p:cNvSpPr/>
          <p:nvPr/>
        </p:nvSpPr>
        <p:spPr>
          <a:xfrm flipH="false" flipV="false" rot="0">
            <a:off x="-5870540" y="662640"/>
            <a:ext cx="13798480" cy="18291274"/>
          </a:xfrm>
          <a:custGeom>
            <a:avLst/>
            <a:gdLst/>
            <a:ahLst/>
            <a:cxnLst/>
            <a:rect r="r" b="b" t="t" l="l"/>
            <a:pathLst>
              <a:path h="18291274" w="13798480">
                <a:moveTo>
                  <a:pt x="0" y="0"/>
                </a:moveTo>
                <a:lnTo>
                  <a:pt x="13798480" y="0"/>
                </a:lnTo>
                <a:lnTo>
                  <a:pt x="13798480" y="18291274"/>
                </a:lnTo>
                <a:lnTo>
                  <a:pt x="0" y="1829127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2638956">
            <a:off x="10940472" y="1679155"/>
            <a:ext cx="1495172" cy="1447593"/>
          </a:xfrm>
          <a:custGeom>
            <a:avLst/>
            <a:gdLst/>
            <a:ahLst/>
            <a:cxnLst/>
            <a:rect r="r" b="b" t="t" l="l"/>
            <a:pathLst>
              <a:path h="1447593" w="1495172">
                <a:moveTo>
                  <a:pt x="0" y="0"/>
                </a:moveTo>
                <a:lnTo>
                  <a:pt x="1495172" y="0"/>
                </a:lnTo>
                <a:lnTo>
                  <a:pt x="1495172" y="1447593"/>
                </a:lnTo>
                <a:lnTo>
                  <a:pt x="0" y="144759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1845171">
            <a:off x="9927907" y="-365091"/>
            <a:ext cx="1495172" cy="1447593"/>
          </a:xfrm>
          <a:custGeom>
            <a:avLst/>
            <a:gdLst/>
            <a:ahLst/>
            <a:cxnLst/>
            <a:rect r="r" b="b" t="t" l="l"/>
            <a:pathLst>
              <a:path h="1447593" w="1495172">
                <a:moveTo>
                  <a:pt x="0" y="0"/>
                </a:moveTo>
                <a:lnTo>
                  <a:pt x="1495172" y="0"/>
                </a:lnTo>
                <a:lnTo>
                  <a:pt x="1495172" y="1447593"/>
                </a:lnTo>
                <a:lnTo>
                  <a:pt x="0" y="1447593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10133736">
            <a:off x="5435938" y="3477918"/>
            <a:ext cx="15912873" cy="15786437"/>
          </a:xfrm>
          <a:custGeom>
            <a:avLst/>
            <a:gdLst/>
            <a:ahLst/>
            <a:cxnLst/>
            <a:rect r="r" b="b" t="t" l="l"/>
            <a:pathLst>
              <a:path h="15786437" w="15912873">
                <a:moveTo>
                  <a:pt x="0" y="0"/>
                </a:moveTo>
                <a:lnTo>
                  <a:pt x="15912873" y="0"/>
                </a:lnTo>
                <a:lnTo>
                  <a:pt x="15912873" y="15786437"/>
                </a:lnTo>
                <a:lnTo>
                  <a:pt x="0" y="157864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-3193692">
            <a:off x="15432764" y="489855"/>
            <a:ext cx="3962599" cy="3836502"/>
          </a:xfrm>
          <a:custGeom>
            <a:avLst/>
            <a:gdLst/>
            <a:ahLst/>
            <a:cxnLst/>
            <a:rect r="r" b="b" t="t" l="l"/>
            <a:pathLst>
              <a:path h="3836502" w="3962599">
                <a:moveTo>
                  <a:pt x="0" y="0"/>
                </a:moveTo>
                <a:lnTo>
                  <a:pt x="3962599" y="0"/>
                </a:lnTo>
                <a:lnTo>
                  <a:pt x="3962599" y="3836502"/>
                </a:lnTo>
                <a:lnTo>
                  <a:pt x="0" y="38365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-1369117" y="2093309"/>
            <a:ext cx="10025773" cy="10025773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25046" t="0" r="-25046" b="0"/>
              </a:stretch>
            </a:blipFill>
            <a:ln w="133350" cap="sq">
              <a:solidFill>
                <a:srgbClr val="DBD04E"/>
              </a:solidFill>
              <a:prstDash val="solid"/>
              <a:miter/>
            </a:ln>
          </p:spPr>
        </p:sp>
      </p:grpSp>
      <p:sp>
        <p:nvSpPr>
          <p:cNvPr name="TextBox 6" id="6"/>
          <p:cNvSpPr txBox="true"/>
          <p:nvPr/>
        </p:nvSpPr>
        <p:spPr>
          <a:xfrm rot="0">
            <a:off x="9396933" y="2574926"/>
            <a:ext cx="5378273" cy="25685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8799"/>
              </a:lnSpc>
            </a:pPr>
            <a:r>
              <a:rPr lang="en-US" sz="9999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 Business Plan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9396933" y="5977001"/>
            <a:ext cx="7014540" cy="328129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47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Sol Andrea Rincon Osorio </a:t>
            </a:r>
          </a:p>
          <a:p>
            <a:pPr algn="l">
              <a:lnSpc>
                <a:spcPts val="3247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ID Card Student : 2325933</a:t>
            </a:r>
          </a:p>
          <a:p>
            <a:pPr algn="l">
              <a:lnSpc>
                <a:spcPts val="3247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Module code :m LCLM4006</a:t>
            </a:r>
          </a:p>
          <a:p>
            <a:pPr algn="l">
              <a:lnSpc>
                <a:spcPts val="3247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Module : Enterprise and Entrepreneurship </a:t>
            </a:r>
          </a:p>
          <a:p>
            <a:pPr algn="l">
              <a:lnSpc>
                <a:spcPts val="3247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Lecturer: Mustakkima Afrin.</a:t>
            </a:r>
          </a:p>
          <a:p>
            <a:pPr algn="l">
              <a:lnSpc>
                <a:spcPts val="3247"/>
              </a:lnSpc>
            </a:pPr>
          </a:p>
          <a:p>
            <a:pPr algn="l">
              <a:lnSpc>
                <a:spcPts val="3247"/>
              </a:lnSpc>
            </a:pPr>
          </a:p>
          <a:p>
            <a:pPr algn="l">
              <a:lnSpc>
                <a:spcPts val="3247"/>
              </a:lnSpc>
            </a:pPr>
          </a:p>
        </p:txBody>
      </p:sp>
      <p:sp>
        <p:nvSpPr>
          <p:cNvPr name="Freeform 8" id="8"/>
          <p:cNvSpPr/>
          <p:nvPr/>
        </p:nvSpPr>
        <p:spPr>
          <a:xfrm flipH="false" flipV="false" rot="-764467">
            <a:off x="14121033" y="480585"/>
            <a:ext cx="1140796" cy="1104494"/>
          </a:xfrm>
          <a:custGeom>
            <a:avLst/>
            <a:gdLst/>
            <a:ahLst/>
            <a:cxnLst/>
            <a:rect r="r" b="b" t="t" l="l"/>
            <a:pathLst>
              <a:path h="1104494" w="1140796">
                <a:moveTo>
                  <a:pt x="0" y="0"/>
                </a:moveTo>
                <a:lnTo>
                  <a:pt x="1140796" y="0"/>
                </a:lnTo>
                <a:lnTo>
                  <a:pt x="1140796" y="1104494"/>
                </a:lnTo>
                <a:lnTo>
                  <a:pt x="0" y="110449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764467">
            <a:off x="12764735" y="-215087"/>
            <a:ext cx="1140796" cy="1104494"/>
          </a:xfrm>
          <a:custGeom>
            <a:avLst/>
            <a:gdLst/>
            <a:ahLst/>
            <a:cxnLst/>
            <a:rect r="r" b="b" t="t" l="l"/>
            <a:pathLst>
              <a:path h="1104494" w="1140796">
                <a:moveTo>
                  <a:pt x="0" y="0"/>
                </a:moveTo>
                <a:lnTo>
                  <a:pt x="1140796" y="0"/>
                </a:lnTo>
                <a:lnTo>
                  <a:pt x="1140796" y="1104494"/>
                </a:lnTo>
                <a:lnTo>
                  <a:pt x="0" y="110449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91577" y="186686"/>
            <a:ext cx="14944219" cy="9962812"/>
          </a:xfrm>
          <a:custGeom>
            <a:avLst/>
            <a:gdLst/>
            <a:ahLst/>
            <a:cxnLst/>
            <a:rect r="r" b="b" t="t" l="l"/>
            <a:pathLst>
              <a:path h="9962812" w="14944219">
                <a:moveTo>
                  <a:pt x="0" y="0"/>
                </a:moveTo>
                <a:lnTo>
                  <a:pt x="14944218" y="0"/>
                </a:lnTo>
                <a:lnTo>
                  <a:pt x="14944218" y="9962813"/>
                </a:lnTo>
                <a:lnTo>
                  <a:pt x="0" y="996281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BD04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2147689" y="1172019"/>
            <a:ext cx="13992623" cy="7991031"/>
            <a:chOff x="0" y="0"/>
            <a:chExt cx="1137286" cy="64949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37286" cy="649491"/>
            </a:xfrm>
            <a:custGeom>
              <a:avLst/>
              <a:gdLst/>
              <a:ahLst/>
              <a:cxnLst/>
              <a:rect r="r" b="b" t="t" l="l"/>
              <a:pathLst>
                <a:path h="649491" w="1137286">
                  <a:moveTo>
                    <a:pt x="568643" y="0"/>
                  </a:moveTo>
                  <a:cubicBezTo>
                    <a:pt x="254590" y="0"/>
                    <a:pt x="0" y="145394"/>
                    <a:pt x="0" y="324746"/>
                  </a:cubicBezTo>
                  <a:cubicBezTo>
                    <a:pt x="0" y="504098"/>
                    <a:pt x="254590" y="649491"/>
                    <a:pt x="568643" y="649491"/>
                  </a:cubicBezTo>
                  <a:cubicBezTo>
                    <a:pt x="882695" y="649491"/>
                    <a:pt x="1137286" y="504098"/>
                    <a:pt x="1137286" y="324746"/>
                  </a:cubicBezTo>
                  <a:cubicBezTo>
                    <a:pt x="1137286" y="145394"/>
                    <a:pt x="882695" y="0"/>
                    <a:pt x="568643" y="0"/>
                  </a:cubicBezTo>
                  <a:close/>
                </a:path>
              </a:pathLst>
            </a:custGeom>
            <a:solidFill>
              <a:srgbClr val="FFFAE8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106621" y="22790"/>
              <a:ext cx="924044" cy="5658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0">
            <a:off x="15035339" y="3877241"/>
            <a:ext cx="5656561" cy="6856438"/>
          </a:xfrm>
          <a:custGeom>
            <a:avLst/>
            <a:gdLst/>
            <a:ahLst/>
            <a:cxnLst/>
            <a:rect r="r" b="b" t="t" l="l"/>
            <a:pathLst>
              <a:path h="6856438" w="5656561">
                <a:moveTo>
                  <a:pt x="0" y="0"/>
                </a:moveTo>
                <a:lnTo>
                  <a:pt x="5656562" y="0"/>
                </a:lnTo>
                <a:lnTo>
                  <a:pt x="5656562" y="6856438"/>
                </a:lnTo>
                <a:lnTo>
                  <a:pt x="0" y="6856438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-2073674" y="1725106"/>
            <a:ext cx="5012304" cy="4824342"/>
          </a:xfrm>
          <a:custGeom>
            <a:avLst/>
            <a:gdLst/>
            <a:ahLst/>
            <a:cxnLst/>
            <a:rect r="r" b="b" t="t" l="l"/>
            <a:pathLst>
              <a:path h="4824342" w="5012304">
                <a:moveTo>
                  <a:pt x="0" y="0"/>
                </a:moveTo>
                <a:lnTo>
                  <a:pt x="5012303" y="0"/>
                </a:lnTo>
                <a:lnTo>
                  <a:pt x="5012303" y="4824342"/>
                </a:lnTo>
                <a:lnTo>
                  <a:pt x="0" y="482434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-1365366" y="5216074"/>
            <a:ext cx="6675835" cy="3897019"/>
          </a:xfrm>
          <a:custGeom>
            <a:avLst/>
            <a:gdLst/>
            <a:ahLst/>
            <a:cxnLst/>
            <a:rect r="r" b="b" t="t" l="l"/>
            <a:pathLst>
              <a:path h="3897019" w="6675835">
                <a:moveTo>
                  <a:pt x="0" y="0"/>
                </a:moveTo>
                <a:lnTo>
                  <a:pt x="6675835" y="0"/>
                </a:lnTo>
                <a:lnTo>
                  <a:pt x="6675835" y="3897019"/>
                </a:lnTo>
                <a:lnTo>
                  <a:pt x="0" y="389701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2435130" y="7305460"/>
            <a:ext cx="6103987" cy="3461469"/>
          </a:xfrm>
          <a:custGeom>
            <a:avLst/>
            <a:gdLst/>
            <a:ahLst/>
            <a:cxnLst/>
            <a:rect r="r" b="b" t="t" l="l"/>
            <a:pathLst>
              <a:path h="3461469" w="6103987">
                <a:moveTo>
                  <a:pt x="0" y="0"/>
                </a:moveTo>
                <a:lnTo>
                  <a:pt x="6103987" y="0"/>
                </a:lnTo>
                <a:lnTo>
                  <a:pt x="6103987" y="3461469"/>
                </a:lnTo>
                <a:lnTo>
                  <a:pt x="0" y="346146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-1394576">
            <a:off x="14474929" y="-156641"/>
            <a:ext cx="2414583" cy="2370682"/>
          </a:xfrm>
          <a:custGeom>
            <a:avLst/>
            <a:gdLst/>
            <a:ahLst/>
            <a:cxnLst/>
            <a:rect r="r" b="b" t="t" l="l"/>
            <a:pathLst>
              <a:path h="2370682" w="2414583">
                <a:moveTo>
                  <a:pt x="0" y="0"/>
                </a:moveTo>
                <a:lnTo>
                  <a:pt x="2414583" y="0"/>
                </a:lnTo>
                <a:lnTo>
                  <a:pt x="2414583" y="2370682"/>
                </a:lnTo>
                <a:lnTo>
                  <a:pt x="0" y="23706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0" id="10"/>
          <p:cNvSpPr/>
          <p:nvPr/>
        </p:nvSpPr>
        <p:spPr>
          <a:xfrm flipH="false" flipV="false" rot="1428907">
            <a:off x="2802294" y="9066086"/>
            <a:ext cx="1794462" cy="1761836"/>
          </a:xfrm>
          <a:custGeom>
            <a:avLst/>
            <a:gdLst/>
            <a:ahLst/>
            <a:cxnLst/>
            <a:rect r="r" b="b" t="t" l="l"/>
            <a:pathLst>
              <a:path h="1761836" w="1794462">
                <a:moveTo>
                  <a:pt x="0" y="0"/>
                </a:moveTo>
                <a:lnTo>
                  <a:pt x="1794462" y="0"/>
                </a:lnTo>
                <a:lnTo>
                  <a:pt x="1794462" y="1761836"/>
                </a:lnTo>
                <a:lnTo>
                  <a:pt x="0" y="1761836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1" id="11"/>
          <p:cNvSpPr txBox="true"/>
          <p:nvPr/>
        </p:nvSpPr>
        <p:spPr>
          <a:xfrm rot="0">
            <a:off x="5748058" y="4729619"/>
            <a:ext cx="7448576" cy="20525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247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Hello, my name is </a:t>
            </a:r>
            <a:r>
              <a:rPr lang="en-US" sz="279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Sol Andrea Rincon Osorio. CEO </a:t>
            </a: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Today I will present </a:t>
            </a:r>
            <a:r>
              <a:rPr lang="en-US" sz="279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Pawsentials,</a:t>
            </a: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 my business plan for a monthly dog subscription service, explaining the business concept, target market and future growth opportunities.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3859688" y="2332864"/>
            <a:ext cx="10568624" cy="142557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8499"/>
              </a:lnSpc>
            </a:pPr>
            <a:r>
              <a:rPr lang="en-US" sz="9999">
                <a:solidFill>
                  <a:srgbClr val="FFFAE8"/>
                </a:solidFill>
                <a:latin typeface="Jua"/>
                <a:ea typeface="Jua"/>
                <a:cs typeface="Jua"/>
                <a:sym typeface="Jua"/>
              </a:rPr>
              <a:t>About me...</a:t>
            </a:r>
          </a:p>
        </p:txBody>
      </p:sp>
      <p:sp>
        <p:nvSpPr>
          <p:cNvPr name="Freeform 13" id="13"/>
          <p:cNvSpPr/>
          <p:nvPr/>
        </p:nvSpPr>
        <p:spPr>
          <a:xfrm flipH="false" flipV="false" rot="-1394576">
            <a:off x="3350075" y="8761663"/>
            <a:ext cx="2414583" cy="2370682"/>
          </a:xfrm>
          <a:custGeom>
            <a:avLst/>
            <a:gdLst/>
            <a:ahLst/>
            <a:cxnLst/>
            <a:rect r="r" b="b" t="t" l="l"/>
            <a:pathLst>
              <a:path h="2370682" w="2414583">
                <a:moveTo>
                  <a:pt x="0" y="0"/>
                </a:moveTo>
                <a:lnTo>
                  <a:pt x="2414583" y="0"/>
                </a:lnTo>
                <a:lnTo>
                  <a:pt x="2414583" y="2370682"/>
                </a:lnTo>
                <a:lnTo>
                  <a:pt x="0" y="237068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880767">
            <a:off x="10406813" y="7999638"/>
            <a:ext cx="3959435" cy="3833439"/>
          </a:xfrm>
          <a:custGeom>
            <a:avLst/>
            <a:gdLst/>
            <a:ahLst/>
            <a:cxnLst/>
            <a:rect r="r" b="b" t="t" l="l"/>
            <a:pathLst>
              <a:path h="3833439" w="3959435">
                <a:moveTo>
                  <a:pt x="0" y="0"/>
                </a:moveTo>
                <a:lnTo>
                  <a:pt x="3959435" y="0"/>
                </a:lnTo>
                <a:lnTo>
                  <a:pt x="3959435" y="3833439"/>
                </a:lnTo>
                <a:lnTo>
                  <a:pt x="0" y="383343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2781522">
            <a:off x="13671286" y="-1503840"/>
            <a:ext cx="4721088" cy="4480741"/>
          </a:xfrm>
          <a:custGeom>
            <a:avLst/>
            <a:gdLst/>
            <a:ahLst/>
            <a:cxnLst/>
            <a:rect r="r" b="b" t="t" l="l"/>
            <a:pathLst>
              <a:path h="4480741" w="4721088">
                <a:moveTo>
                  <a:pt x="0" y="0"/>
                </a:moveTo>
                <a:lnTo>
                  <a:pt x="4721087" y="0"/>
                </a:lnTo>
                <a:lnTo>
                  <a:pt x="4721087" y="4480741"/>
                </a:lnTo>
                <a:lnTo>
                  <a:pt x="0" y="4480741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grpSp>
        <p:nvGrpSpPr>
          <p:cNvPr name="Group 4" id="4"/>
          <p:cNvGrpSpPr/>
          <p:nvPr/>
        </p:nvGrpSpPr>
        <p:grpSpPr>
          <a:xfrm rot="0">
            <a:off x="4913958" y="2006313"/>
            <a:ext cx="7089618" cy="3045799"/>
            <a:chOff x="0" y="0"/>
            <a:chExt cx="1867225" cy="802186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1867225" cy="802186"/>
            </a:xfrm>
            <a:custGeom>
              <a:avLst/>
              <a:gdLst/>
              <a:ahLst/>
              <a:cxnLst/>
              <a:rect r="r" b="b" t="t" l="l"/>
              <a:pathLst>
                <a:path h="802186" w="1867225">
                  <a:moveTo>
                    <a:pt x="55692" y="0"/>
                  </a:moveTo>
                  <a:lnTo>
                    <a:pt x="1811532" y="0"/>
                  </a:lnTo>
                  <a:cubicBezTo>
                    <a:pt x="1842290" y="0"/>
                    <a:pt x="1867225" y="24934"/>
                    <a:pt x="1867225" y="55692"/>
                  </a:cubicBezTo>
                  <a:lnTo>
                    <a:pt x="1867225" y="746493"/>
                  </a:lnTo>
                  <a:cubicBezTo>
                    <a:pt x="1867225" y="761264"/>
                    <a:pt x="1861357" y="775430"/>
                    <a:pt x="1850913" y="785874"/>
                  </a:cubicBezTo>
                  <a:cubicBezTo>
                    <a:pt x="1840468" y="796318"/>
                    <a:pt x="1826303" y="802186"/>
                    <a:pt x="1811532" y="802186"/>
                  </a:cubicBezTo>
                  <a:lnTo>
                    <a:pt x="55692" y="802186"/>
                  </a:lnTo>
                  <a:cubicBezTo>
                    <a:pt x="24934" y="802186"/>
                    <a:pt x="0" y="777251"/>
                    <a:pt x="0" y="746493"/>
                  </a:cubicBezTo>
                  <a:lnTo>
                    <a:pt x="0" y="55692"/>
                  </a:lnTo>
                  <a:cubicBezTo>
                    <a:pt x="0" y="40922"/>
                    <a:pt x="5868" y="26756"/>
                    <a:pt x="16312" y="16312"/>
                  </a:cubicBezTo>
                  <a:cubicBezTo>
                    <a:pt x="26756" y="5868"/>
                    <a:pt x="40922" y="0"/>
                    <a:pt x="55692" y="0"/>
                  </a:cubicBez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6" id="6"/>
            <p:cNvSpPr txBox="true"/>
            <p:nvPr/>
          </p:nvSpPr>
          <p:spPr>
            <a:xfrm>
              <a:off x="0" y="-38100"/>
              <a:ext cx="1867225" cy="8402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7" id="7"/>
          <p:cNvSpPr txBox="true"/>
          <p:nvPr/>
        </p:nvSpPr>
        <p:spPr>
          <a:xfrm rot="0">
            <a:off x="1458964" y="1386975"/>
            <a:ext cx="11842563" cy="15176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499"/>
              </a:lnSpc>
            </a:pPr>
            <a:r>
              <a:rPr lang="en-US" sz="9999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Business Idea</a:t>
            </a:r>
          </a:p>
        </p:txBody>
      </p:sp>
      <p:grpSp>
        <p:nvGrpSpPr>
          <p:cNvPr name="Group 8" id="8"/>
          <p:cNvGrpSpPr/>
          <p:nvPr/>
        </p:nvGrpSpPr>
        <p:grpSpPr>
          <a:xfrm rot="0">
            <a:off x="2879458" y="4315832"/>
            <a:ext cx="3195273" cy="3195273"/>
            <a:chOff x="0" y="0"/>
            <a:chExt cx="812800" cy="812800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6"/>
              <a:stretch>
                <a:fillRect l="-38888" t="0" r="-38888" b="0"/>
              </a:stretch>
            </a:blipFill>
            <a:ln w="133350" cap="sq">
              <a:solidFill>
                <a:srgbClr val="FFA696"/>
              </a:solidFill>
              <a:prstDash val="solid"/>
              <a:miter/>
            </a:ln>
          </p:spPr>
        </p:sp>
      </p:grpSp>
      <p:grpSp>
        <p:nvGrpSpPr>
          <p:cNvPr name="Group 10" id="10"/>
          <p:cNvGrpSpPr/>
          <p:nvPr/>
        </p:nvGrpSpPr>
        <p:grpSpPr>
          <a:xfrm rot="0">
            <a:off x="393633" y="2145799"/>
            <a:ext cx="4274678" cy="4274678"/>
            <a:chOff x="0" y="0"/>
            <a:chExt cx="812800" cy="812800"/>
          </a:xfrm>
        </p:grpSpPr>
        <p:sp>
          <p:nvSpPr>
            <p:cNvPr name="Freeform 11" id="11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7"/>
              <a:stretch>
                <a:fillRect l="0" t="-24906" r="0" b="-24906"/>
              </a:stretch>
            </a:blipFill>
            <a:ln w="133350" cap="sq">
              <a:solidFill>
                <a:srgbClr val="FFA696"/>
              </a:solidFill>
              <a:prstDash val="solid"/>
              <a:miter/>
            </a:ln>
          </p:spPr>
        </p:sp>
      </p:grpSp>
      <p:sp>
        <p:nvSpPr>
          <p:cNvPr name="TextBox 12" id="12"/>
          <p:cNvSpPr txBox="true"/>
          <p:nvPr/>
        </p:nvSpPr>
        <p:spPr>
          <a:xfrm rot="0">
            <a:off x="5319036" y="2709426"/>
            <a:ext cx="6811661" cy="214553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Pawsentials is a London-based e-commerce business offering monthly subscription boxes with essential dog care products, delivered directly to customers' homes.</a:t>
            </a:r>
          </a:p>
        </p:txBody>
      </p:sp>
      <p:sp>
        <p:nvSpPr>
          <p:cNvPr name="Freeform 13" id="13"/>
          <p:cNvSpPr/>
          <p:nvPr/>
        </p:nvSpPr>
        <p:spPr>
          <a:xfrm flipH="false" flipV="false" rot="-1394576">
            <a:off x="369788" y="7535615"/>
            <a:ext cx="2414583" cy="2370682"/>
          </a:xfrm>
          <a:custGeom>
            <a:avLst/>
            <a:gdLst/>
            <a:ahLst/>
            <a:cxnLst/>
            <a:rect r="r" b="b" t="t" l="l"/>
            <a:pathLst>
              <a:path h="2370682" w="2414583">
                <a:moveTo>
                  <a:pt x="0" y="0"/>
                </a:moveTo>
                <a:lnTo>
                  <a:pt x="2414583" y="0"/>
                </a:lnTo>
                <a:lnTo>
                  <a:pt x="2414583" y="2370682"/>
                </a:lnTo>
                <a:lnTo>
                  <a:pt x="0" y="2370682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14" id="14"/>
          <p:cNvGrpSpPr/>
          <p:nvPr/>
        </p:nvGrpSpPr>
        <p:grpSpPr>
          <a:xfrm rot="0">
            <a:off x="10432614" y="5913469"/>
            <a:ext cx="6656420" cy="3028561"/>
            <a:chOff x="0" y="0"/>
            <a:chExt cx="1753131" cy="797646"/>
          </a:xfrm>
        </p:grpSpPr>
        <p:sp>
          <p:nvSpPr>
            <p:cNvPr name="Freeform 15" id="15"/>
            <p:cNvSpPr/>
            <p:nvPr/>
          </p:nvSpPr>
          <p:spPr>
            <a:xfrm flipH="false" flipV="false" rot="0">
              <a:off x="0" y="0"/>
              <a:ext cx="1753131" cy="797646"/>
            </a:xfrm>
            <a:custGeom>
              <a:avLst/>
              <a:gdLst/>
              <a:ahLst/>
              <a:cxnLst/>
              <a:rect r="r" b="b" t="t" l="l"/>
              <a:pathLst>
                <a:path h="797646" w="1753131">
                  <a:moveTo>
                    <a:pt x="59317" y="0"/>
                  </a:moveTo>
                  <a:lnTo>
                    <a:pt x="1693814" y="0"/>
                  </a:lnTo>
                  <a:cubicBezTo>
                    <a:pt x="1709546" y="0"/>
                    <a:pt x="1724634" y="6249"/>
                    <a:pt x="1735758" y="17374"/>
                  </a:cubicBezTo>
                  <a:cubicBezTo>
                    <a:pt x="1746882" y="28498"/>
                    <a:pt x="1753131" y="43585"/>
                    <a:pt x="1753131" y="59317"/>
                  </a:cubicBezTo>
                  <a:lnTo>
                    <a:pt x="1753131" y="738329"/>
                  </a:lnTo>
                  <a:cubicBezTo>
                    <a:pt x="1753131" y="754061"/>
                    <a:pt x="1746882" y="769148"/>
                    <a:pt x="1735758" y="780272"/>
                  </a:cubicBezTo>
                  <a:cubicBezTo>
                    <a:pt x="1724634" y="791396"/>
                    <a:pt x="1709546" y="797646"/>
                    <a:pt x="1693814" y="797646"/>
                  </a:cubicBezTo>
                  <a:lnTo>
                    <a:pt x="59317" y="797646"/>
                  </a:lnTo>
                  <a:cubicBezTo>
                    <a:pt x="43585" y="797646"/>
                    <a:pt x="28498" y="791396"/>
                    <a:pt x="17374" y="780272"/>
                  </a:cubicBezTo>
                  <a:cubicBezTo>
                    <a:pt x="6249" y="769148"/>
                    <a:pt x="0" y="754061"/>
                    <a:pt x="0" y="738329"/>
                  </a:cubicBezTo>
                  <a:lnTo>
                    <a:pt x="0" y="59317"/>
                  </a:lnTo>
                  <a:cubicBezTo>
                    <a:pt x="0" y="43585"/>
                    <a:pt x="6249" y="28498"/>
                    <a:pt x="17374" y="17374"/>
                  </a:cubicBezTo>
                  <a:cubicBezTo>
                    <a:pt x="28498" y="6249"/>
                    <a:pt x="43585" y="0"/>
                    <a:pt x="59317" y="0"/>
                  </a:cubicBez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16" id="16"/>
            <p:cNvSpPr txBox="true"/>
            <p:nvPr/>
          </p:nvSpPr>
          <p:spPr>
            <a:xfrm>
              <a:off x="0" y="-38100"/>
              <a:ext cx="1753131" cy="83574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2659"/>
                </a:lnSpc>
              </a:pPr>
            </a:p>
            <a:p>
              <a:pPr algn="l" marL="410209" indent="-205105" lvl="1">
                <a:lnSpc>
                  <a:spcPts val="2659"/>
                </a:lnSpc>
                <a:buFont typeface="Arial"/>
                <a:buChar char="•"/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Saves time for busy dog owners.</a:t>
              </a:r>
            </a:p>
            <a:p>
              <a:pPr algn="l" marL="410209" indent="-205105" lvl="1">
                <a:lnSpc>
                  <a:spcPts val="2659"/>
                </a:lnSpc>
                <a:buFont typeface="Arial"/>
                <a:buChar char="•"/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Delivers essential products in one convenient box.</a:t>
              </a:r>
            </a:p>
            <a:p>
              <a:pPr algn="l" marL="410209" indent="-205105" lvl="1">
                <a:lnSpc>
                  <a:spcPts val="2659"/>
                </a:lnSpc>
                <a:buFont typeface="Arial"/>
                <a:buChar char="•"/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Provides quality, convenience and sustainable packaging.</a:t>
              </a:r>
            </a:p>
            <a:p>
              <a:pPr algn="l">
                <a:lnSpc>
                  <a:spcPts val="2659"/>
                </a:lnSpc>
              </a:pPr>
            </a:p>
          </p:txBody>
        </p:sp>
      </p:grpSp>
      <p:sp>
        <p:nvSpPr>
          <p:cNvPr name="TextBox 17" id="17"/>
          <p:cNvSpPr txBox="true"/>
          <p:nvPr/>
        </p:nvSpPr>
        <p:spPr>
          <a:xfrm rot="0">
            <a:off x="7961566" y="5238373"/>
            <a:ext cx="7616428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36365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Market Need </a:t>
            </a: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685028" y="354478"/>
            <a:ext cx="3988844" cy="4078927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659"/>
              </a:lnSpc>
            </a:pPr>
            <a:r>
              <a:rPr lang="en-US" sz="5471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Legal Structure</a:t>
            </a:r>
          </a:p>
          <a:p>
            <a:pPr algn="l">
              <a:lnSpc>
                <a:spcPts val="7659"/>
              </a:lnSpc>
            </a:pPr>
          </a:p>
          <a:p>
            <a:pPr algn="l">
              <a:lnSpc>
                <a:spcPts val="7659"/>
              </a:lnSpc>
            </a:pPr>
          </a:p>
          <a:p>
            <a:pPr algn="l">
              <a:lnSpc>
                <a:spcPts val="184"/>
              </a:lnSpc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8809623">
            <a:off x="8434652" y="5069411"/>
            <a:ext cx="11786587" cy="11692937"/>
          </a:xfrm>
          <a:custGeom>
            <a:avLst/>
            <a:gdLst/>
            <a:ahLst/>
            <a:cxnLst/>
            <a:rect r="r" b="b" t="t" l="l"/>
            <a:pathLst>
              <a:path h="11692937" w="11786587">
                <a:moveTo>
                  <a:pt x="0" y="0"/>
                </a:moveTo>
                <a:lnTo>
                  <a:pt x="11786587" y="0"/>
                </a:lnTo>
                <a:lnTo>
                  <a:pt x="11786587" y="11692937"/>
                </a:lnTo>
                <a:lnTo>
                  <a:pt x="0" y="1169293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4" id="4"/>
          <p:cNvGrpSpPr/>
          <p:nvPr/>
        </p:nvGrpSpPr>
        <p:grpSpPr>
          <a:xfrm rot="0">
            <a:off x="12066606" y="526437"/>
            <a:ext cx="9760563" cy="9760563"/>
            <a:chOff x="0" y="0"/>
            <a:chExt cx="812800" cy="812800"/>
          </a:xfrm>
        </p:grpSpPr>
        <p:sp>
          <p:nvSpPr>
            <p:cNvPr name="Freeform 5" id="5"/>
            <p:cNvSpPr/>
            <p:nvPr/>
          </p:nvSpPr>
          <p:spPr>
            <a:xfrm flipH="false" flipV="false" rot="0">
              <a:off x="0" y="0"/>
              <a:ext cx="812800" cy="812800"/>
            </a:xfrm>
            <a:custGeom>
              <a:avLst/>
              <a:gdLst/>
              <a:ahLst/>
              <a:cxnLst/>
              <a:rect r="r" b="b" t="t" l="l"/>
              <a:pathLst>
                <a:path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blipFill>
              <a:blip r:embed="rId4"/>
              <a:stretch>
                <a:fillRect l="-16782" t="0" r="-33030" b="0"/>
              </a:stretch>
            </a:blipFill>
            <a:ln w="133350" cap="sq">
              <a:solidFill>
                <a:srgbClr val="FFA696"/>
              </a:solidFill>
              <a:prstDash val="solid"/>
              <a:miter/>
            </a:ln>
          </p:spPr>
        </p:sp>
      </p:grpSp>
      <p:sp>
        <p:nvSpPr>
          <p:cNvPr name="TextBox 6" id="6"/>
          <p:cNvSpPr txBox="true"/>
          <p:nvPr/>
        </p:nvSpPr>
        <p:spPr>
          <a:xfrm rot="0">
            <a:off x="1694391" y="2297944"/>
            <a:ext cx="7290342" cy="8268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67"/>
              </a:lnSpc>
            </a:pPr>
            <a:r>
              <a:rPr lang="en-US" sz="439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Sole Trader</a:t>
            </a:r>
          </a:p>
          <a:p>
            <a:pPr algn="l">
              <a:lnSpc>
                <a:spcPts val="3415"/>
              </a:lnSpc>
            </a:pPr>
          </a:p>
          <a:p>
            <a:pPr algn="l">
              <a:lnSpc>
                <a:spcPts val="3415"/>
              </a:lnSpc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Why?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Simple and low-cost to set up.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Full control of the business.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Ideal for a small start-up.</a:t>
            </a:r>
          </a:p>
          <a:p>
            <a:pPr algn="l">
              <a:lnSpc>
                <a:spcPts val="5001"/>
              </a:lnSpc>
            </a:pPr>
          </a:p>
          <a:p>
            <a:pPr algn="l">
              <a:lnSpc>
                <a:spcPts val="5001"/>
              </a:lnSpc>
            </a:pPr>
            <a:r>
              <a:rPr lang="en-US" sz="409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Management Structure</a:t>
            </a:r>
          </a:p>
          <a:p>
            <a:pPr algn="l">
              <a:lnSpc>
                <a:spcPts val="5001"/>
              </a:lnSpc>
            </a:pPr>
          </a:p>
          <a:p>
            <a:pPr algn="l">
              <a:lnSpc>
                <a:spcPts val="4513"/>
              </a:lnSpc>
            </a:pPr>
            <a:r>
              <a:rPr lang="en-US" sz="369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Founder &amp; Owner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Business management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Supplier relationships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Marketing &amp; customer service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Order fulfilment</a:t>
            </a:r>
          </a:p>
          <a:p>
            <a:pPr algn="l" marL="604519" indent="-302260" lvl="1">
              <a:lnSpc>
                <a:spcPts val="3415"/>
              </a:lnSpc>
              <a:buFont typeface="Arial"/>
              <a:buChar char="•"/>
            </a:pPr>
            <a:r>
              <a:rPr lang="en-US" sz="2799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Finance &amp; administration</a:t>
            </a:r>
          </a:p>
          <a:p>
            <a:pPr algn="l">
              <a:lnSpc>
                <a:spcPts val="3415"/>
              </a:lnSpc>
            </a:pPr>
          </a:p>
          <a:p>
            <a:pPr algn="l">
              <a:lnSpc>
                <a:spcPts val="3415"/>
              </a:lnSpc>
            </a:pPr>
          </a:p>
        </p:txBody>
      </p:sp>
      <p:sp>
        <p:nvSpPr>
          <p:cNvPr name="Freeform 7" id="7"/>
          <p:cNvSpPr/>
          <p:nvPr/>
        </p:nvSpPr>
        <p:spPr>
          <a:xfrm flipH="false" flipV="false" rot="1456352">
            <a:off x="7305470" y="5127273"/>
            <a:ext cx="2414583" cy="2370682"/>
          </a:xfrm>
          <a:custGeom>
            <a:avLst/>
            <a:gdLst/>
            <a:ahLst/>
            <a:cxnLst/>
            <a:rect r="r" b="b" t="t" l="l"/>
            <a:pathLst>
              <a:path h="2370682" w="2414583">
                <a:moveTo>
                  <a:pt x="0" y="0"/>
                </a:moveTo>
                <a:lnTo>
                  <a:pt x="2414583" y="0"/>
                </a:lnTo>
                <a:lnTo>
                  <a:pt x="2414583" y="2370681"/>
                </a:lnTo>
                <a:lnTo>
                  <a:pt x="0" y="237068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-1300853">
            <a:off x="6348874" y="-219839"/>
            <a:ext cx="2414583" cy="2370682"/>
          </a:xfrm>
          <a:custGeom>
            <a:avLst/>
            <a:gdLst/>
            <a:ahLst/>
            <a:cxnLst/>
            <a:rect r="r" b="b" t="t" l="l"/>
            <a:pathLst>
              <a:path h="2370682" w="2414583">
                <a:moveTo>
                  <a:pt x="0" y="0"/>
                </a:moveTo>
                <a:lnTo>
                  <a:pt x="2414583" y="0"/>
                </a:lnTo>
                <a:lnTo>
                  <a:pt x="2414583" y="2370681"/>
                </a:lnTo>
                <a:lnTo>
                  <a:pt x="0" y="237068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1028700" y="6087720"/>
            <a:ext cx="3730828" cy="2625809"/>
            <a:chOff x="0" y="0"/>
            <a:chExt cx="1139407" cy="80193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1139407" cy="801931"/>
            </a:xfrm>
            <a:custGeom>
              <a:avLst/>
              <a:gdLst/>
              <a:ahLst/>
              <a:cxnLst/>
              <a:rect r="r" b="b" t="t" l="l"/>
              <a:pathLst>
                <a:path h="801931" w="1139407">
                  <a:moveTo>
                    <a:pt x="105831" y="0"/>
                  </a:moveTo>
                  <a:lnTo>
                    <a:pt x="1033576" y="0"/>
                  </a:lnTo>
                  <a:cubicBezTo>
                    <a:pt x="1061644" y="0"/>
                    <a:pt x="1088563" y="11150"/>
                    <a:pt x="1108410" y="30997"/>
                  </a:cubicBezTo>
                  <a:cubicBezTo>
                    <a:pt x="1128257" y="50844"/>
                    <a:pt x="1139407" y="77763"/>
                    <a:pt x="1139407" y="105831"/>
                  </a:cubicBezTo>
                  <a:lnTo>
                    <a:pt x="1139407" y="696100"/>
                  </a:lnTo>
                  <a:cubicBezTo>
                    <a:pt x="1139407" y="724168"/>
                    <a:pt x="1128257" y="751086"/>
                    <a:pt x="1108410" y="770933"/>
                  </a:cubicBezTo>
                  <a:cubicBezTo>
                    <a:pt x="1088563" y="790781"/>
                    <a:pt x="1061644" y="801931"/>
                    <a:pt x="1033576" y="801931"/>
                  </a:cubicBezTo>
                  <a:lnTo>
                    <a:pt x="105831" y="801931"/>
                  </a:lnTo>
                  <a:cubicBezTo>
                    <a:pt x="77763" y="801931"/>
                    <a:pt x="50844" y="790781"/>
                    <a:pt x="30997" y="770933"/>
                  </a:cubicBezTo>
                  <a:cubicBezTo>
                    <a:pt x="11150" y="751086"/>
                    <a:pt x="0" y="724168"/>
                    <a:pt x="0" y="696100"/>
                  </a:cubicBezTo>
                  <a:lnTo>
                    <a:pt x="0" y="105831"/>
                  </a:lnTo>
                  <a:cubicBezTo>
                    <a:pt x="0" y="77763"/>
                    <a:pt x="11150" y="50844"/>
                    <a:pt x="30997" y="30997"/>
                  </a:cubicBezTo>
                  <a:cubicBezTo>
                    <a:pt x="50844" y="11150"/>
                    <a:pt x="77763" y="0"/>
                    <a:pt x="105831" y="0"/>
                  </a:cubicBez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1139407" cy="8400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5" id="5"/>
          <p:cNvSpPr txBox="true"/>
          <p:nvPr/>
        </p:nvSpPr>
        <p:spPr>
          <a:xfrm rot="0">
            <a:off x="4096276" y="2124766"/>
            <a:ext cx="10531211" cy="261219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5817"/>
              </a:lnSpc>
            </a:pPr>
            <a:r>
              <a:rPr lang="en-US" sz="6610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Founder</a:t>
            </a:r>
            <a:r>
              <a:rPr lang="en-US" sz="6610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 and Managing Director</a:t>
            </a:r>
          </a:p>
          <a:p>
            <a:pPr algn="ctr">
              <a:lnSpc>
                <a:spcPts val="5817"/>
              </a:lnSpc>
            </a:pPr>
          </a:p>
          <a:p>
            <a:pPr algn="ctr" marL="0" indent="0" lvl="0">
              <a:lnSpc>
                <a:spcPts val="2121"/>
              </a:lnSpc>
              <a:spcBef>
                <a:spcPct val="0"/>
              </a:spcBef>
            </a:pPr>
            <a:r>
              <a:rPr lang="en-US" sz="2410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SOL ANDREA RINCON  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1935565" y="6837134"/>
            <a:ext cx="2213864" cy="120308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167"/>
              </a:lnSpc>
            </a:pPr>
            <a:r>
              <a:rPr lang="en-US" sz="2596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Operations manangement </a:t>
            </a:r>
          </a:p>
        </p:txBody>
      </p:sp>
      <p:grpSp>
        <p:nvGrpSpPr>
          <p:cNvPr name="Group 7" id="7"/>
          <p:cNvGrpSpPr/>
          <p:nvPr/>
        </p:nvGrpSpPr>
        <p:grpSpPr>
          <a:xfrm rot="0">
            <a:off x="5195291" y="6087720"/>
            <a:ext cx="3730828" cy="2625809"/>
            <a:chOff x="0" y="0"/>
            <a:chExt cx="1139407" cy="801931"/>
          </a:xfrm>
        </p:grpSpPr>
        <p:sp>
          <p:nvSpPr>
            <p:cNvPr name="Freeform 8" id="8"/>
            <p:cNvSpPr/>
            <p:nvPr/>
          </p:nvSpPr>
          <p:spPr>
            <a:xfrm flipH="false" flipV="false" rot="0">
              <a:off x="0" y="0"/>
              <a:ext cx="1139407" cy="801931"/>
            </a:xfrm>
            <a:custGeom>
              <a:avLst/>
              <a:gdLst/>
              <a:ahLst/>
              <a:cxnLst/>
              <a:rect r="r" b="b" t="t" l="l"/>
              <a:pathLst>
                <a:path h="801931" w="1139407">
                  <a:moveTo>
                    <a:pt x="105831" y="0"/>
                  </a:moveTo>
                  <a:lnTo>
                    <a:pt x="1033576" y="0"/>
                  </a:lnTo>
                  <a:cubicBezTo>
                    <a:pt x="1061644" y="0"/>
                    <a:pt x="1088563" y="11150"/>
                    <a:pt x="1108410" y="30997"/>
                  </a:cubicBezTo>
                  <a:cubicBezTo>
                    <a:pt x="1128257" y="50844"/>
                    <a:pt x="1139407" y="77763"/>
                    <a:pt x="1139407" y="105831"/>
                  </a:cubicBezTo>
                  <a:lnTo>
                    <a:pt x="1139407" y="696100"/>
                  </a:lnTo>
                  <a:cubicBezTo>
                    <a:pt x="1139407" y="724168"/>
                    <a:pt x="1128257" y="751086"/>
                    <a:pt x="1108410" y="770933"/>
                  </a:cubicBezTo>
                  <a:cubicBezTo>
                    <a:pt x="1088563" y="790781"/>
                    <a:pt x="1061644" y="801931"/>
                    <a:pt x="1033576" y="801931"/>
                  </a:cubicBezTo>
                  <a:lnTo>
                    <a:pt x="105831" y="801931"/>
                  </a:lnTo>
                  <a:cubicBezTo>
                    <a:pt x="77763" y="801931"/>
                    <a:pt x="50844" y="790781"/>
                    <a:pt x="30997" y="770933"/>
                  </a:cubicBezTo>
                  <a:cubicBezTo>
                    <a:pt x="11150" y="751086"/>
                    <a:pt x="0" y="724168"/>
                    <a:pt x="0" y="696100"/>
                  </a:cubicBezTo>
                  <a:lnTo>
                    <a:pt x="0" y="105831"/>
                  </a:lnTo>
                  <a:cubicBezTo>
                    <a:pt x="0" y="77763"/>
                    <a:pt x="11150" y="50844"/>
                    <a:pt x="30997" y="30997"/>
                  </a:cubicBezTo>
                  <a:cubicBezTo>
                    <a:pt x="50844" y="11150"/>
                    <a:pt x="77763" y="0"/>
                    <a:pt x="105831" y="0"/>
                  </a:cubicBez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9" id="9"/>
            <p:cNvSpPr txBox="true"/>
            <p:nvPr/>
          </p:nvSpPr>
          <p:spPr>
            <a:xfrm>
              <a:off x="0" y="-38100"/>
              <a:ext cx="1139407" cy="8400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0" id="10"/>
          <p:cNvSpPr txBox="true"/>
          <p:nvPr/>
        </p:nvSpPr>
        <p:spPr>
          <a:xfrm rot="0">
            <a:off x="5696477" y="6837134"/>
            <a:ext cx="2728456" cy="11174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18"/>
              </a:lnSpc>
            </a:pPr>
            <a:r>
              <a:rPr lang="en-US" sz="3622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Marketing and sales</a:t>
            </a:r>
          </a:p>
        </p:txBody>
      </p:sp>
      <p:grpSp>
        <p:nvGrpSpPr>
          <p:cNvPr name="Group 11" id="11"/>
          <p:cNvGrpSpPr/>
          <p:nvPr/>
        </p:nvGrpSpPr>
        <p:grpSpPr>
          <a:xfrm rot="0">
            <a:off x="9361881" y="6087720"/>
            <a:ext cx="3730828" cy="2625809"/>
            <a:chOff x="0" y="0"/>
            <a:chExt cx="1139407" cy="801931"/>
          </a:xfrm>
        </p:grpSpPr>
        <p:sp>
          <p:nvSpPr>
            <p:cNvPr name="Freeform 12" id="12"/>
            <p:cNvSpPr/>
            <p:nvPr/>
          </p:nvSpPr>
          <p:spPr>
            <a:xfrm flipH="false" flipV="false" rot="0">
              <a:off x="0" y="0"/>
              <a:ext cx="1139407" cy="801931"/>
            </a:xfrm>
            <a:custGeom>
              <a:avLst/>
              <a:gdLst/>
              <a:ahLst/>
              <a:cxnLst/>
              <a:rect r="r" b="b" t="t" l="l"/>
              <a:pathLst>
                <a:path h="801931" w="1139407">
                  <a:moveTo>
                    <a:pt x="105831" y="0"/>
                  </a:moveTo>
                  <a:lnTo>
                    <a:pt x="1033576" y="0"/>
                  </a:lnTo>
                  <a:cubicBezTo>
                    <a:pt x="1061644" y="0"/>
                    <a:pt x="1088563" y="11150"/>
                    <a:pt x="1108410" y="30997"/>
                  </a:cubicBezTo>
                  <a:cubicBezTo>
                    <a:pt x="1128257" y="50844"/>
                    <a:pt x="1139407" y="77763"/>
                    <a:pt x="1139407" y="105831"/>
                  </a:cubicBezTo>
                  <a:lnTo>
                    <a:pt x="1139407" y="696100"/>
                  </a:lnTo>
                  <a:cubicBezTo>
                    <a:pt x="1139407" y="724168"/>
                    <a:pt x="1128257" y="751086"/>
                    <a:pt x="1108410" y="770933"/>
                  </a:cubicBezTo>
                  <a:cubicBezTo>
                    <a:pt x="1088563" y="790781"/>
                    <a:pt x="1061644" y="801931"/>
                    <a:pt x="1033576" y="801931"/>
                  </a:cubicBezTo>
                  <a:lnTo>
                    <a:pt x="105831" y="801931"/>
                  </a:lnTo>
                  <a:cubicBezTo>
                    <a:pt x="77763" y="801931"/>
                    <a:pt x="50844" y="790781"/>
                    <a:pt x="30997" y="770933"/>
                  </a:cubicBezTo>
                  <a:cubicBezTo>
                    <a:pt x="11150" y="751086"/>
                    <a:pt x="0" y="724168"/>
                    <a:pt x="0" y="696100"/>
                  </a:cubicBezTo>
                  <a:lnTo>
                    <a:pt x="0" y="105831"/>
                  </a:lnTo>
                  <a:cubicBezTo>
                    <a:pt x="0" y="77763"/>
                    <a:pt x="11150" y="50844"/>
                    <a:pt x="30997" y="30997"/>
                  </a:cubicBezTo>
                  <a:cubicBezTo>
                    <a:pt x="50844" y="11150"/>
                    <a:pt x="77763" y="0"/>
                    <a:pt x="105831" y="0"/>
                  </a:cubicBez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13" id="13"/>
            <p:cNvSpPr txBox="true"/>
            <p:nvPr/>
          </p:nvSpPr>
          <p:spPr>
            <a:xfrm>
              <a:off x="0" y="-38100"/>
              <a:ext cx="1139407" cy="8400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4" id="14"/>
          <p:cNvSpPr txBox="true"/>
          <p:nvPr/>
        </p:nvSpPr>
        <p:spPr>
          <a:xfrm rot="0">
            <a:off x="10063217" y="6837134"/>
            <a:ext cx="2328156" cy="111745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18"/>
              </a:lnSpc>
            </a:pPr>
            <a:r>
              <a:rPr lang="en-US" sz="3622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Customers services </a:t>
            </a:r>
          </a:p>
        </p:txBody>
      </p:sp>
      <p:grpSp>
        <p:nvGrpSpPr>
          <p:cNvPr name="Group 15" id="15"/>
          <p:cNvGrpSpPr/>
          <p:nvPr/>
        </p:nvGrpSpPr>
        <p:grpSpPr>
          <a:xfrm rot="0">
            <a:off x="13528472" y="6087720"/>
            <a:ext cx="3730828" cy="2625809"/>
            <a:chOff x="0" y="0"/>
            <a:chExt cx="1139407" cy="801931"/>
          </a:xfrm>
        </p:grpSpPr>
        <p:sp>
          <p:nvSpPr>
            <p:cNvPr name="Freeform 16" id="16"/>
            <p:cNvSpPr/>
            <p:nvPr/>
          </p:nvSpPr>
          <p:spPr>
            <a:xfrm flipH="false" flipV="false" rot="0">
              <a:off x="0" y="0"/>
              <a:ext cx="1139407" cy="801931"/>
            </a:xfrm>
            <a:custGeom>
              <a:avLst/>
              <a:gdLst/>
              <a:ahLst/>
              <a:cxnLst/>
              <a:rect r="r" b="b" t="t" l="l"/>
              <a:pathLst>
                <a:path h="801931" w="1139407">
                  <a:moveTo>
                    <a:pt x="105831" y="0"/>
                  </a:moveTo>
                  <a:lnTo>
                    <a:pt x="1033576" y="0"/>
                  </a:lnTo>
                  <a:cubicBezTo>
                    <a:pt x="1061644" y="0"/>
                    <a:pt x="1088563" y="11150"/>
                    <a:pt x="1108410" y="30997"/>
                  </a:cubicBezTo>
                  <a:cubicBezTo>
                    <a:pt x="1128257" y="50844"/>
                    <a:pt x="1139407" y="77763"/>
                    <a:pt x="1139407" y="105831"/>
                  </a:cubicBezTo>
                  <a:lnTo>
                    <a:pt x="1139407" y="696100"/>
                  </a:lnTo>
                  <a:cubicBezTo>
                    <a:pt x="1139407" y="724168"/>
                    <a:pt x="1128257" y="751086"/>
                    <a:pt x="1108410" y="770933"/>
                  </a:cubicBezTo>
                  <a:cubicBezTo>
                    <a:pt x="1088563" y="790781"/>
                    <a:pt x="1061644" y="801931"/>
                    <a:pt x="1033576" y="801931"/>
                  </a:cubicBezTo>
                  <a:lnTo>
                    <a:pt x="105831" y="801931"/>
                  </a:lnTo>
                  <a:cubicBezTo>
                    <a:pt x="77763" y="801931"/>
                    <a:pt x="50844" y="790781"/>
                    <a:pt x="30997" y="770933"/>
                  </a:cubicBezTo>
                  <a:cubicBezTo>
                    <a:pt x="11150" y="751086"/>
                    <a:pt x="0" y="724168"/>
                    <a:pt x="0" y="696100"/>
                  </a:cubicBezTo>
                  <a:lnTo>
                    <a:pt x="0" y="105831"/>
                  </a:lnTo>
                  <a:cubicBezTo>
                    <a:pt x="0" y="77763"/>
                    <a:pt x="11150" y="50844"/>
                    <a:pt x="30997" y="30997"/>
                  </a:cubicBezTo>
                  <a:cubicBezTo>
                    <a:pt x="50844" y="11150"/>
                    <a:pt x="77763" y="0"/>
                    <a:pt x="105831" y="0"/>
                  </a:cubicBezTo>
                  <a:close/>
                </a:path>
              </a:pathLst>
            </a:custGeom>
            <a:solidFill>
              <a:srgbClr val="DBD04E"/>
            </a:solidFill>
          </p:spPr>
        </p:sp>
        <p:sp>
          <p:nvSpPr>
            <p:cNvPr name="TextBox 17" id="17"/>
            <p:cNvSpPr txBox="true"/>
            <p:nvPr/>
          </p:nvSpPr>
          <p:spPr>
            <a:xfrm>
              <a:off x="0" y="-38100"/>
              <a:ext cx="1139407" cy="840031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18" id="18"/>
          <p:cNvSpPr txBox="true"/>
          <p:nvPr/>
        </p:nvSpPr>
        <p:spPr>
          <a:xfrm rot="0">
            <a:off x="14093739" y="6837134"/>
            <a:ext cx="2600295" cy="95409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808"/>
              </a:lnSpc>
            </a:pPr>
            <a:r>
              <a:rPr lang="en-US" sz="3122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Finance and administration</a:t>
            </a:r>
          </a:p>
        </p:txBody>
      </p:sp>
      <p:sp>
        <p:nvSpPr>
          <p:cNvPr name="Freeform 19" id="19"/>
          <p:cNvSpPr/>
          <p:nvPr/>
        </p:nvSpPr>
        <p:spPr>
          <a:xfrm flipH="false" flipV="false" rot="7941417">
            <a:off x="-4344516" y="7085864"/>
            <a:ext cx="7275627" cy="7217818"/>
          </a:xfrm>
          <a:custGeom>
            <a:avLst/>
            <a:gdLst/>
            <a:ahLst/>
            <a:cxnLst/>
            <a:rect r="r" b="b" t="t" l="l"/>
            <a:pathLst>
              <a:path h="7217818" w="7275627">
                <a:moveTo>
                  <a:pt x="0" y="0"/>
                </a:moveTo>
                <a:lnTo>
                  <a:pt x="7275627" y="0"/>
                </a:lnTo>
                <a:lnTo>
                  <a:pt x="7275627" y="7217819"/>
                </a:lnTo>
                <a:lnTo>
                  <a:pt x="0" y="7217819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0" id="20"/>
          <p:cNvSpPr/>
          <p:nvPr/>
        </p:nvSpPr>
        <p:spPr>
          <a:xfrm flipH="false" flipV="false" rot="-3423950">
            <a:off x="13394111" y="-3977176"/>
            <a:ext cx="8305598" cy="8239605"/>
          </a:xfrm>
          <a:custGeom>
            <a:avLst/>
            <a:gdLst/>
            <a:ahLst/>
            <a:cxnLst/>
            <a:rect r="r" b="b" t="t" l="l"/>
            <a:pathLst>
              <a:path h="8239605" w="8305598">
                <a:moveTo>
                  <a:pt x="0" y="0"/>
                </a:moveTo>
                <a:lnTo>
                  <a:pt x="8305598" y="0"/>
                </a:lnTo>
                <a:lnTo>
                  <a:pt x="8305598" y="8239606"/>
                </a:lnTo>
                <a:lnTo>
                  <a:pt x="0" y="823960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1" id="21"/>
          <p:cNvSpPr/>
          <p:nvPr/>
        </p:nvSpPr>
        <p:spPr>
          <a:xfrm flipH="false" flipV="false" rot="2880767">
            <a:off x="2962380" y="2959333"/>
            <a:ext cx="1734087" cy="1678905"/>
          </a:xfrm>
          <a:custGeom>
            <a:avLst/>
            <a:gdLst/>
            <a:ahLst/>
            <a:cxnLst/>
            <a:rect r="r" b="b" t="t" l="l"/>
            <a:pathLst>
              <a:path h="1678905" w="1734087">
                <a:moveTo>
                  <a:pt x="0" y="0"/>
                </a:moveTo>
                <a:lnTo>
                  <a:pt x="1734086" y="0"/>
                </a:lnTo>
                <a:lnTo>
                  <a:pt x="1734086" y="1678905"/>
                </a:lnTo>
                <a:lnTo>
                  <a:pt x="0" y="16789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22" id="22"/>
          <p:cNvSpPr/>
          <p:nvPr/>
        </p:nvSpPr>
        <p:spPr>
          <a:xfrm flipH="false" flipV="false" rot="2880767">
            <a:off x="1843913" y="897442"/>
            <a:ext cx="2050841" cy="1985580"/>
          </a:xfrm>
          <a:custGeom>
            <a:avLst/>
            <a:gdLst/>
            <a:ahLst/>
            <a:cxnLst/>
            <a:rect r="r" b="b" t="t" l="l"/>
            <a:pathLst>
              <a:path h="1985580" w="2050841">
                <a:moveTo>
                  <a:pt x="0" y="0"/>
                </a:moveTo>
                <a:lnTo>
                  <a:pt x="2050842" y="0"/>
                </a:lnTo>
                <a:lnTo>
                  <a:pt x="2050842" y="1985580"/>
                </a:lnTo>
                <a:lnTo>
                  <a:pt x="0" y="198558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A69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8608848" y="5333374"/>
            <a:ext cx="7855322" cy="1547840"/>
            <a:chOff x="0" y="0"/>
            <a:chExt cx="2068891" cy="407662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2068891" cy="407662"/>
            </a:xfrm>
            <a:custGeom>
              <a:avLst/>
              <a:gdLst/>
              <a:ahLst/>
              <a:cxnLst/>
              <a:rect r="r" b="b" t="t" l="l"/>
              <a:pathLst>
                <a:path h="407662" w="2068891">
                  <a:moveTo>
                    <a:pt x="55192" y="0"/>
                  </a:moveTo>
                  <a:lnTo>
                    <a:pt x="2013700" y="0"/>
                  </a:lnTo>
                  <a:cubicBezTo>
                    <a:pt x="2044181" y="0"/>
                    <a:pt x="2068891" y="24710"/>
                    <a:pt x="2068891" y="55192"/>
                  </a:cubicBezTo>
                  <a:lnTo>
                    <a:pt x="2068891" y="352470"/>
                  </a:lnTo>
                  <a:cubicBezTo>
                    <a:pt x="2068891" y="382952"/>
                    <a:pt x="2044181" y="407662"/>
                    <a:pt x="2013700" y="407662"/>
                  </a:cubicBezTo>
                  <a:lnTo>
                    <a:pt x="55192" y="407662"/>
                  </a:lnTo>
                  <a:cubicBezTo>
                    <a:pt x="24710" y="407662"/>
                    <a:pt x="0" y="382952"/>
                    <a:pt x="0" y="352470"/>
                  </a:cubicBezTo>
                  <a:lnTo>
                    <a:pt x="0" y="55192"/>
                  </a:lnTo>
                  <a:cubicBezTo>
                    <a:pt x="0" y="24710"/>
                    <a:pt x="24710" y="0"/>
                    <a:pt x="55192" y="0"/>
                  </a:cubicBezTo>
                  <a:close/>
                </a:path>
              </a:pathLst>
            </a:custGeom>
            <a:solidFill>
              <a:srgbClr val="DBD04E"/>
            </a:solidFill>
            <a:ln w="85725" cap="rnd">
              <a:solidFill>
                <a:srgbClr val="363658"/>
              </a:solidFill>
              <a:prstDash val="solid"/>
              <a:round/>
            </a:ln>
          </p:spPr>
        </p:sp>
        <p:sp>
          <p:nvSpPr>
            <p:cNvPr name="TextBox 4" id="4"/>
            <p:cNvSpPr txBox="true"/>
            <p:nvPr/>
          </p:nvSpPr>
          <p:spPr>
            <a:xfrm>
              <a:off x="0" y="-38100"/>
              <a:ext cx="2068891" cy="44576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5" id="5"/>
          <p:cNvGrpSpPr/>
          <p:nvPr/>
        </p:nvGrpSpPr>
        <p:grpSpPr>
          <a:xfrm rot="0">
            <a:off x="8590357" y="1967181"/>
            <a:ext cx="7855322" cy="1618555"/>
            <a:chOff x="0" y="0"/>
            <a:chExt cx="2068891" cy="426286"/>
          </a:xfrm>
        </p:grpSpPr>
        <p:sp>
          <p:nvSpPr>
            <p:cNvPr name="Freeform 6" id="6"/>
            <p:cNvSpPr/>
            <p:nvPr/>
          </p:nvSpPr>
          <p:spPr>
            <a:xfrm flipH="false" flipV="false" rot="0">
              <a:off x="0" y="0"/>
              <a:ext cx="2068891" cy="426286"/>
            </a:xfrm>
            <a:custGeom>
              <a:avLst/>
              <a:gdLst/>
              <a:ahLst/>
              <a:cxnLst/>
              <a:rect r="r" b="b" t="t" l="l"/>
              <a:pathLst>
                <a:path h="426286" w="2068891">
                  <a:moveTo>
                    <a:pt x="55192" y="0"/>
                  </a:moveTo>
                  <a:lnTo>
                    <a:pt x="2013700" y="0"/>
                  </a:lnTo>
                  <a:cubicBezTo>
                    <a:pt x="2044181" y="0"/>
                    <a:pt x="2068891" y="24710"/>
                    <a:pt x="2068891" y="55192"/>
                  </a:cubicBezTo>
                  <a:lnTo>
                    <a:pt x="2068891" y="371094"/>
                  </a:lnTo>
                  <a:cubicBezTo>
                    <a:pt x="2068891" y="401576"/>
                    <a:pt x="2044181" y="426286"/>
                    <a:pt x="2013700" y="426286"/>
                  </a:cubicBezTo>
                  <a:lnTo>
                    <a:pt x="55192" y="426286"/>
                  </a:lnTo>
                  <a:cubicBezTo>
                    <a:pt x="24710" y="426286"/>
                    <a:pt x="0" y="401576"/>
                    <a:pt x="0" y="371094"/>
                  </a:cubicBezTo>
                  <a:lnTo>
                    <a:pt x="0" y="55192"/>
                  </a:lnTo>
                  <a:cubicBezTo>
                    <a:pt x="0" y="24710"/>
                    <a:pt x="24710" y="0"/>
                    <a:pt x="55192" y="0"/>
                  </a:cubicBezTo>
                  <a:close/>
                </a:path>
              </a:pathLst>
            </a:custGeom>
            <a:solidFill>
              <a:srgbClr val="DBD04E"/>
            </a:solidFill>
            <a:ln w="85725" cap="rnd">
              <a:solidFill>
                <a:srgbClr val="363658"/>
              </a:solidFill>
              <a:prstDash val="solid"/>
              <a:round/>
            </a:ln>
          </p:spPr>
        </p:sp>
        <p:sp>
          <p:nvSpPr>
            <p:cNvPr name="TextBox 7" id="7"/>
            <p:cNvSpPr txBox="true"/>
            <p:nvPr/>
          </p:nvSpPr>
          <p:spPr>
            <a:xfrm>
              <a:off x="0" y="-38100"/>
              <a:ext cx="2068891" cy="464386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grpSp>
        <p:nvGrpSpPr>
          <p:cNvPr name="Group 8" id="8"/>
          <p:cNvGrpSpPr/>
          <p:nvPr/>
        </p:nvGrpSpPr>
        <p:grpSpPr>
          <a:xfrm rot="0">
            <a:off x="8590357" y="99663"/>
            <a:ext cx="7855322" cy="1830519"/>
            <a:chOff x="0" y="0"/>
            <a:chExt cx="2068891" cy="482112"/>
          </a:xfrm>
        </p:grpSpPr>
        <p:sp>
          <p:nvSpPr>
            <p:cNvPr name="Freeform 9" id="9"/>
            <p:cNvSpPr/>
            <p:nvPr/>
          </p:nvSpPr>
          <p:spPr>
            <a:xfrm flipH="false" flipV="false" rot="0">
              <a:off x="0" y="0"/>
              <a:ext cx="2068891" cy="482112"/>
            </a:xfrm>
            <a:custGeom>
              <a:avLst/>
              <a:gdLst/>
              <a:ahLst/>
              <a:cxnLst/>
              <a:rect r="r" b="b" t="t" l="l"/>
              <a:pathLst>
                <a:path h="482112" w="2068891">
                  <a:moveTo>
                    <a:pt x="55192" y="0"/>
                  </a:moveTo>
                  <a:lnTo>
                    <a:pt x="2013700" y="0"/>
                  </a:lnTo>
                  <a:cubicBezTo>
                    <a:pt x="2044181" y="0"/>
                    <a:pt x="2068891" y="24710"/>
                    <a:pt x="2068891" y="55192"/>
                  </a:cubicBezTo>
                  <a:lnTo>
                    <a:pt x="2068891" y="426921"/>
                  </a:lnTo>
                  <a:cubicBezTo>
                    <a:pt x="2068891" y="457402"/>
                    <a:pt x="2044181" y="482112"/>
                    <a:pt x="2013700" y="482112"/>
                  </a:cubicBezTo>
                  <a:lnTo>
                    <a:pt x="55192" y="482112"/>
                  </a:lnTo>
                  <a:cubicBezTo>
                    <a:pt x="24710" y="482112"/>
                    <a:pt x="0" y="457402"/>
                    <a:pt x="0" y="426921"/>
                  </a:cubicBezTo>
                  <a:lnTo>
                    <a:pt x="0" y="55192"/>
                  </a:lnTo>
                  <a:cubicBezTo>
                    <a:pt x="0" y="24710"/>
                    <a:pt x="24710" y="0"/>
                    <a:pt x="55192" y="0"/>
                  </a:cubicBezTo>
                  <a:close/>
                </a:path>
              </a:pathLst>
            </a:custGeom>
            <a:solidFill>
              <a:srgbClr val="DBD04E"/>
            </a:solidFill>
            <a:ln w="85725" cap="rnd">
              <a:solidFill>
                <a:srgbClr val="363658"/>
              </a:solidFill>
              <a:prstDash val="solid"/>
              <a:round/>
            </a:ln>
          </p:spPr>
        </p:sp>
        <p:sp>
          <p:nvSpPr>
            <p:cNvPr name="TextBox 10" id="10"/>
            <p:cNvSpPr txBox="true"/>
            <p:nvPr/>
          </p:nvSpPr>
          <p:spPr>
            <a:xfrm>
              <a:off x="0" y="-38100"/>
              <a:ext cx="2068891" cy="52021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11" id="11"/>
          <p:cNvSpPr/>
          <p:nvPr/>
        </p:nvSpPr>
        <p:spPr>
          <a:xfrm flipH="false" flipV="false" rot="1416361">
            <a:off x="7680573" y="451908"/>
            <a:ext cx="789735" cy="764604"/>
          </a:xfrm>
          <a:custGeom>
            <a:avLst/>
            <a:gdLst/>
            <a:ahLst/>
            <a:cxnLst/>
            <a:rect r="r" b="b" t="t" l="l"/>
            <a:pathLst>
              <a:path h="764604" w="789735">
                <a:moveTo>
                  <a:pt x="0" y="0"/>
                </a:moveTo>
                <a:lnTo>
                  <a:pt x="789735" y="0"/>
                </a:lnTo>
                <a:lnTo>
                  <a:pt x="789735" y="764604"/>
                </a:lnTo>
                <a:lnTo>
                  <a:pt x="0" y="7646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422213">
            <a:off x="-1790970" y="5818436"/>
            <a:ext cx="11734353" cy="11641117"/>
          </a:xfrm>
          <a:custGeom>
            <a:avLst/>
            <a:gdLst/>
            <a:ahLst/>
            <a:cxnLst/>
            <a:rect r="r" b="b" t="t" l="l"/>
            <a:pathLst>
              <a:path h="11641117" w="11734353">
                <a:moveTo>
                  <a:pt x="0" y="0"/>
                </a:moveTo>
                <a:lnTo>
                  <a:pt x="11734353" y="0"/>
                </a:lnTo>
                <a:lnTo>
                  <a:pt x="11734353" y="11641117"/>
                </a:lnTo>
                <a:lnTo>
                  <a:pt x="0" y="11641117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3" id="13"/>
          <p:cNvSpPr/>
          <p:nvPr/>
        </p:nvSpPr>
        <p:spPr>
          <a:xfrm flipH="false" flipV="false" rot="287834">
            <a:off x="-535839" y="4465885"/>
            <a:ext cx="6133622" cy="7170333"/>
          </a:xfrm>
          <a:custGeom>
            <a:avLst/>
            <a:gdLst/>
            <a:ahLst/>
            <a:cxnLst/>
            <a:rect r="r" b="b" t="t" l="l"/>
            <a:pathLst>
              <a:path h="7170333" w="6133622">
                <a:moveTo>
                  <a:pt x="0" y="0"/>
                </a:moveTo>
                <a:lnTo>
                  <a:pt x="6133622" y="0"/>
                </a:lnTo>
                <a:lnTo>
                  <a:pt x="6133622" y="7170333"/>
                </a:lnTo>
                <a:lnTo>
                  <a:pt x="0" y="717033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  <p:sp>
        <p:nvSpPr>
          <p:cNvPr name="TextBox 14" id="14"/>
          <p:cNvSpPr txBox="true"/>
          <p:nvPr/>
        </p:nvSpPr>
        <p:spPr>
          <a:xfrm rot="0">
            <a:off x="584906" y="1236446"/>
            <a:ext cx="7250276" cy="1454149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8799"/>
              </a:lnSpc>
              <a:spcBef>
                <a:spcPct val="0"/>
              </a:spcBef>
            </a:pPr>
            <a:r>
              <a:rPr lang="en-US" sz="9999">
                <a:solidFill>
                  <a:srgbClr val="363658"/>
                </a:solidFill>
                <a:latin typeface="Jua"/>
                <a:ea typeface="Jua"/>
                <a:cs typeface="Jua"/>
                <a:sym typeface="Jua"/>
              </a:rPr>
              <a:t>PESTLE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8922495" y="191220"/>
            <a:ext cx="5128237" cy="2059813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>
              <a:lnSpc>
                <a:spcPts val="3415"/>
              </a:lnSpc>
            </a:pPr>
            <a:r>
              <a:rPr lang="en-US" sz="2799" b="true">
                <a:solidFill>
                  <a:srgbClr val="363658"/>
                </a:solidFill>
                <a:latin typeface="Proxima Nova Bold"/>
                <a:ea typeface="Proxima Nova Bold"/>
                <a:cs typeface="Proxima Nova Bold"/>
                <a:sym typeface="Proxima Nova Bold"/>
              </a:rPr>
              <a:t>🏛 Political</a:t>
            </a:r>
          </a:p>
          <a:p>
            <a:pPr algn="just">
              <a:lnSpc>
                <a:spcPts val="3172"/>
              </a:lnSpc>
            </a:pPr>
            <a:r>
              <a:rPr lang="en-US" sz="2600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Environmental regulations</a:t>
            </a:r>
          </a:p>
          <a:p>
            <a:pPr algn="just">
              <a:lnSpc>
                <a:spcPts val="3172"/>
              </a:lnSpc>
            </a:pPr>
            <a:r>
              <a:rPr lang="en-US" sz="2600">
                <a:solidFill>
                  <a:srgbClr val="363658"/>
                </a:solidFill>
                <a:latin typeface="Proxima Nova"/>
                <a:ea typeface="Proxima Nova"/>
                <a:cs typeface="Proxima Nova"/>
                <a:sym typeface="Proxima Nova"/>
              </a:rPr>
              <a:t>Use recyclable packaging and trusted UK suppliers.</a:t>
            </a:r>
          </a:p>
          <a:p>
            <a:pPr algn="l">
              <a:lnSpc>
                <a:spcPts val="3415"/>
              </a:lnSpc>
            </a:pPr>
          </a:p>
        </p:txBody>
      </p:sp>
      <p:sp>
        <p:nvSpPr>
          <p:cNvPr name="Freeform 16" id="16"/>
          <p:cNvSpPr/>
          <p:nvPr/>
        </p:nvSpPr>
        <p:spPr>
          <a:xfrm flipH="false" flipV="false" rot="1456352">
            <a:off x="2045594" y="2587149"/>
            <a:ext cx="2072965" cy="2035274"/>
          </a:xfrm>
          <a:custGeom>
            <a:avLst/>
            <a:gdLst/>
            <a:ahLst/>
            <a:cxnLst/>
            <a:rect r="r" b="b" t="t" l="l"/>
            <a:pathLst>
              <a:path h="2035274" w="2072965">
                <a:moveTo>
                  <a:pt x="0" y="0"/>
                </a:moveTo>
                <a:lnTo>
                  <a:pt x="2072964" y="0"/>
                </a:lnTo>
                <a:lnTo>
                  <a:pt x="2072964" y="2035274"/>
                </a:lnTo>
                <a:lnTo>
                  <a:pt x="0" y="2035274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7" id="17"/>
          <p:cNvSpPr/>
          <p:nvPr/>
        </p:nvSpPr>
        <p:spPr>
          <a:xfrm flipH="false" flipV="false" rot="-1297388">
            <a:off x="15400899" y="-752282"/>
            <a:ext cx="2370670" cy="2327567"/>
          </a:xfrm>
          <a:custGeom>
            <a:avLst/>
            <a:gdLst/>
            <a:ahLst/>
            <a:cxnLst/>
            <a:rect r="r" b="b" t="t" l="l"/>
            <a:pathLst>
              <a:path h="2327567" w="2370670">
                <a:moveTo>
                  <a:pt x="0" y="0"/>
                </a:moveTo>
                <a:lnTo>
                  <a:pt x="2370670" y="0"/>
                </a:lnTo>
                <a:lnTo>
                  <a:pt x="2370670" y="2327567"/>
                </a:lnTo>
                <a:lnTo>
                  <a:pt x="0" y="2327567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8" id="18"/>
          <p:cNvSpPr/>
          <p:nvPr/>
        </p:nvSpPr>
        <p:spPr>
          <a:xfrm flipH="false" flipV="false" rot="466462">
            <a:off x="15904094" y="9087812"/>
            <a:ext cx="1740984" cy="1709329"/>
          </a:xfrm>
          <a:custGeom>
            <a:avLst/>
            <a:gdLst/>
            <a:ahLst/>
            <a:cxnLst/>
            <a:rect r="r" b="b" t="t" l="l"/>
            <a:pathLst>
              <a:path h="1709329" w="1740984">
                <a:moveTo>
                  <a:pt x="0" y="0"/>
                </a:moveTo>
                <a:lnTo>
                  <a:pt x="1740984" y="0"/>
                </a:lnTo>
                <a:lnTo>
                  <a:pt x="1740984" y="1709329"/>
                </a:lnTo>
                <a:lnTo>
                  <a:pt x="0" y="1709329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9" id="19"/>
          <p:cNvSpPr/>
          <p:nvPr/>
        </p:nvSpPr>
        <p:spPr>
          <a:xfrm flipH="false" flipV="false" rot="1416361">
            <a:off x="7709148" y="2267806"/>
            <a:ext cx="789735" cy="764604"/>
          </a:xfrm>
          <a:custGeom>
            <a:avLst/>
            <a:gdLst/>
            <a:ahLst/>
            <a:cxnLst/>
            <a:rect r="r" b="b" t="t" l="l"/>
            <a:pathLst>
              <a:path h="764604" w="789735">
                <a:moveTo>
                  <a:pt x="0" y="0"/>
                </a:moveTo>
                <a:lnTo>
                  <a:pt x="789735" y="0"/>
                </a:lnTo>
                <a:lnTo>
                  <a:pt x="789735" y="764604"/>
                </a:lnTo>
                <a:lnTo>
                  <a:pt x="0" y="7646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0" id="20"/>
          <p:cNvSpPr txBox="true"/>
          <p:nvPr/>
        </p:nvSpPr>
        <p:spPr>
          <a:xfrm rot="0">
            <a:off x="8807113" y="2084524"/>
            <a:ext cx="7855322" cy="177927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b="true" sz="2699">
                <a:solidFill>
                  <a:srgbClr val="36365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💷 Economic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363658"/>
                </a:solidFill>
                <a:latin typeface="Canva Sans"/>
                <a:ea typeface="Canva Sans"/>
                <a:cs typeface="Canva Sans"/>
                <a:sym typeface="Canva Sans"/>
              </a:rPr>
              <a:t>Rising costs and inflation</a:t>
            </a:r>
          </a:p>
          <a:p>
            <a:pPr algn="l">
              <a:lnSpc>
                <a:spcPts val="3359"/>
              </a:lnSpc>
              <a:spcBef>
                <a:spcPct val="0"/>
              </a:spcBef>
            </a:pPr>
            <a:r>
              <a:rPr lang="en-US" sz="2399">
                <a:solidFill>
                  <a:srgbClr val="363658"/>
                </a:solidFill>
                <a:latin typeface="Canva Sans"/>
                <a:ea typeface="Canva Sans"/>
                <a:cs typeface="Canva Sans"/>
                <a:sym typeface="Canva Sans"/>
              </a:rPr>
              <a:t>Offer flexible subscription plans and control costs.</a:t>
            </a:r>
          </a:p>
          <a:p>
            <a:pPr algn="ctr">
              <a:lnSpc>
                <a:spcPts val="3779"/>
              </a:lnSpc>
              <a:spcBef>
                <a:spcPct val="0"/>
              </a:spcBef>
            </a:pPr>
          </a:p>
        </p:txBody>
      </p:sp>
      <p:sp>
        <p:nvSpPr>
          <p:cNvPr name="Freeform 21" id="21"/>
          <p:cNvSpPr/>
          <p:nvPr/>
        </p:nvSpPr>
        <p:spPr>
          <a:xfrm flipH="false" flipV="false" rot="1416361">
            <a:off x="7651410" y="4020178"/>
            <a:ext cx="789735" cy="764604"/>
          </a:xfrm>
          <a:custGeom>
            <a:avLst/>
            <a:gdLst/>
            <a:ahLst/>
            <a:cxnLst/>
            <a:rect r="r" b="b" t="t" l="l"/>
            <a:pathLst>
              <a:path h="764604" w="789735">
                <a:moveTo>
                  <a:pt x="0" y="0"/>
                </a:moveTo>
                <a:lnTo>
                  <a:pt x="789735" y="0"/>
                </a:lnTo>
                <a:lnTo>
                  <a:pt x="789735" y="764604"/>
                </a:lnTo>
                <a:lnTo>
                  <a:pt x="0" y="7646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22" id="22"/>
          <p:cNvGrpSpPr/>
          <p:nvPr/>
        </p:nvGrpSpPr>
        <p:grpSpPr>
          <a:xfrm rot="0">
            <a:off x="8590357" y="3653791"/>
            <a:ext cx="7855322" cy="1621806"/>
            <a:chOff x="0" y="0"/>
            <a:chExt cx="2068891" cy="427142"/>
          </a:xfrm>
        </p:grpSpPr>
        <p:sp>
          <p:nvSpPr>
            <p:cNvPr name="Freeform 23" id="23"/>
            <p:cNvSpPr/>
            <p:nvPr/>
          </p:nvSpPr>
          <p:spPr>
            <a:xfrm flipH="false" flipV="false" rot="0">
              <a:off x="0" y="0"/>
              <a:ext cx="2068891" cy="427142"/>
            </a:xfrm>
            <a:custGeom>
              <a:avLst/>
              <a:gdLst/>
              <a:ahLst/>
              <a:cxnLst/>
              <a:rect r="r" b="b" t="t" l="l"/>
              <a:pathLst>
                <a:path h="427142" w="2068891">
                  <a:moveTo>
                    <a:pt x="55192" y="0"/>
                  </a:moveTo>
                  <a:lnTo>
                    <a:pt x="2013700" y="0"/>
                  </a:lnTo>
                  <a:cubicBezTo>
                    <a:pt x="2044181" y="0"/>
                    <a:pt x="2068891" y="24710"/>
                    <a:pt x="2068891" y="55192"/>
                  </a:cubicBezTo>
                  <a:lnTo>
                    <a:pt x="2068891" y="371951"/>
                  </a:lnTo>
                  <a:cubicBezTo>
                    <a:pt x="2068891" y="402432"/>
                    <a:pt x="2044181" y="427142"/>
                    <a:pt x="2013700" y="427142"/>
                  </a:cubicBezTo>
                  <a:lnTo>
                    <a:pt x="55192" y="427142"/>
                  </a:lnTo>
                  <a:cubicBezTo>
                    <a:pt x="24710" y="427142"/>
                    <a:pt x="0" y="402432"/>
                    <a:pt x="0" y="371951"/>
                  </a:cubicBezTo>
                  <a:lnTo>
                    <a:pt x="0" y="55192"/>
                  </a:lnTo>
                  <a:cubicBezTo>
                    <a:pt x="0" y="24710"/>
                    <a:pt x="24710" y="0"/>
                    <a:pt x="55192" y="0"/>
                  </a:cubicBezTo>
                  <a:close/>
                </a:path>
              </a:pathLst>
            </a:custGeom>
            <a:solidFill>
              <a:srgbClr val="DBD04E"/>
            </a:solidFill>
            <a:ln w="85725" cap="rnd">
              <a:solidFill>
                <a:srgbClr val="363658"/>
              </a:solidFill>
              <a:prstDash val="solid"/>
              <a:round/>
            </a:ln>
          </p:spPr>
        </p:sp>
        <p:sp>
          <p:nvSpPr>
            <p:cNvPr name="TextBox 24" id="24"/>
            <p:cNvSpPr txBox="true"/>
            <p:nvPr/>
          </p:nvSpPr>
          <p:spPr>
            <a:xfrm>
              <a:off x="0" y="-38100"/>
              <a:ext cx="2068891" cy="46524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TextBox 25" id="25"/>
          <p:cNvSpPr txBox="true"/>
          <p:nvPr/>
        </p:nvSpPr>
        <p:spPr>
          <a:xfrm rot="0">
            <a:off x="5699524" y="3713967"/>
            <a:ext cx="7855322" cy="4222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499"/>
              </a:lnSpc>
              <a:spcBef>
                <a:spcPct val="0"/>
              </a:spcBef>
            </a:pPr>
            <a:r>
              <a:rPr lang="en-US" b="true" sz="2499">
                <a:solidFill>
                  <a:srgbClr val="36365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👨‍👩‍👧‍👦 Social</a:t>
            </a:r>
          </a:p>
        </p:txBody>
      </p:sp>
      <p:sp>
        <p:nvSpPr>
          <p:cNvPr name="TextBox 26" id="26"/>
          <p:cNvSpPr txBox="true"/>
          <p:nvPr/>
        </p:nvSpPr>
        <p:spPr>
          <a:xfrm rot="0">
            <a:off x="8788063" y="4079093"/>
            <a:ext cx="7855322" cy="78930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63658"/>
                </a:solidFill>
                <a:latin typeface="Canva Sans"/>
                <a:ea typeface="Canva Sans"/>
                <a:cs typeface="Canva Sans"/>
                <a:sym typeface="Canva Sans"/>
              </a:rPr>
              <a:t>Demand for convenient pet care</a:t>
            </a:r>
          </a:p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sz="2299">
                <a:solidFill>
                  <a:srgbClr val="363658"/>
                </a:solidFill>
                <a:latin typeface="Canva Sans"/>
                <a:ea typeface="Canva Sans"/>
                <a:cs typeface="Canva Sans"/>
                <a:sym typeface="Canva Sans"/>
              </a:rPr>
              <a:t>Deliver quality products and build customer loyalty.</a:t>
            </a:r>
          </a:p>
        </p:txBody>
      </p:sp>
      <p:sp>
        <p:nvSpPr>
          <p:cNvPr name="Freeform 27" id="27"/>
          <p:cNvSpPr/>
          <p:nvPr/>
        </p:nvSpPr>
        <p:spPr>
          <a:xfrm flipH="false" flipV="false" rot="1416361">
            <a:off x="7651410" y="5522450"/>
            <a:ext cx="789735" cy="764604"/>
          </a:xfrm>
          <a:custGeom>
            <a:avLst/>
            <a:gdLst/>
            <a:ahLst/>
            <a:cxnLst/>
            <a:rect r="r" b="b" t="t" l="l"/>
            <a:pathLst>
              <a:path h="764604" w="789735">
                <a:moveTo>
                  <a:pt x="0" y="0"/>
                </a:moveTo>
                <a:lnTo>
                  <a:pt x="789735" y="0"/>
                </a:lnTo>
                <a:lnTo>
                  <a:pt x="789735" y="764604"/>
                </a:lnTo>
                <a:lnTo>
                  <a:pt x="0" y="7646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28" id="28"/>
          <p:cNvSpPr txBox="true"/>
          <p:nvPr/>
        </p:nvSpPr>
        <p:spPr>
          <a:xfrm rot="0">
            <a:off x="8922495" y="5494672"/>
            <a:ext cx="6618684" cy="11715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219"/>
              </a:lnSpc>
              <a:spcBef>
                <a:spcPct val="0"/>
              </a:spcBef>
            </a:pPr>
            <a:r>
              <a:rPr lang="en-US" b="true" sz="2299">
                <a:solidFill>
                  <a:srgbClr val="363658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💻 Technological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363658"/>
                </a:solidFill>
                <a:latin typeface="Canva Sans"/>
                <a:ea typeface="Canva Sans"/>
                <a:cs typeface="Canva Sans"/>
                <a:sym typeface="Canva Sans"/>
              </a:rPr>
              <a:t>Growth of e-commerce</a:t>
            </a:r>
          </a:p>
          <a:p>
            <a:pPr algn="l">
              <a:lnSpc>
                <a:spcPts val="3079"/>
              </a:lnSpc>
              <a:spcBef>
                <a:spcPct val="0"/>
              </a:spcBef>
            </a:pPr>
            <a:r>
              <a:rPr lang="en-US" sz="2199">
                <a:solidFill>
                  <a:srgbClr val="363658"/>
                </a:solidFill>
                <a:latin typeface="Canva Sans"/>
                <a:ea typeface="Canva Sans"/>
                <a:cs typeface="Canva Sans"/>
                <a:sym typeface="Canva Sans"/>
              </a:rPr>
              <a:t>Use a user-friendly website and digital marketing.</a:t>
            </a:r>
          </a:p>
        </p:txBody>
      </p:sp>
      <p:sp>
        <p:nvSpPr>
          <p:cNvPr name="Freeform 29" id="29"/>
          <p:cNvSpPr/>
          <p:nvPr/>
        </p:nvSpPr>
        <p:spPr>
          <a:xfrm flipH="false" flipV="false" rot="1416361">
            <a:off x="7651410" y="7377174"/>
            <a:ext cx="789735" cy="764604"/>
          </a:xfrm>
          <a:custGeom>
            <a:avLst/>
            <a:gdLst/>
            <a:ahLst/>
            <a:cxnLst/>
            <a:rect r="r" b="b" t="t" l="l"/>
            <a:pathLst>
              <a:path h="764604" w="789735">
                <a:moveTo>
                  <a:pt x="0" y="0"/>
                </a:moveTo>
                <a:lnTo>
                  <a:pt x="789735" y="0"/>
                </a:lnTo>
                <a:lnTo>
                  <a:pt x="789735" y="764604"/>
                </a:lnTo>
                <a:lnTo>
                  <a:pt x="0" y="7646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0" id="30"/>
          <p:cNvGrpSpPr/>
          <p:nvPr/>
        </p:nvGrpSpPr>
        <p:grpSpPr>
          <a:xfrm rot="0">
            <a:off x="8561194" y="6909789"/>
            <a:ext cx="7902975" cy="1925746"/>
            <a:chOff x="0" y="0"/>
            <a:chExt cx="2081442" cy="507192"/>
          </a:xfrm>
        </p:grpSpPr>
        <p:sp>
          <p:nvSpPr>
            <p:cNvPr name="Freeform 31" id="31"/>
            <p:cNvSpPr/>
            <p:nvPr/>
          </p:nvSpPr>
          <p:spPr>
            <a:xfrm flipH="false" flipV="false" rot="0">
              <a:off x="0" y="0"/>
              <a:ext cx="2081442" cy="507192"/>
            </a:xfrm>
            <a:custGeom>
              <a:avLst/>
              <a:gdLst/>
              <a:ahLst/>
              <a:cxnLst/>
              <a:rect r="r" b="b" t="t" l="l"/>
              <a:pathLst>
                <a:path h="507192" w="2081442">
                  <a:moveTo>
                    <a:pt x="54859" y="0"/>
                  </a:moveTo>
                  <a:lnTo>
                    <a:pt x="2026583" y="0"/>
                  </a:lnTo>
                  <a:cubicBezTo>
                    <a:pt x="2041133" y="0"/>
                    <a:pt x="2055086" y="5780"/>
                    <a:pt x="2065374" y="16068"/>
                  </a:cubicBezTo>
                  <a:cubicBezTo>
                    <a:pt x="2075662" y="26356"/>
                    <a:pt x="2081442" y="40309"/>
                    <a:pt x="2081442" y="54859"/>
                  </a:cubicBezTo>
                  <a:lnTo>
                    <a:pt x="2081442" y="452334"/>
                  </a:lnTo>
                  <a:cubicBezTo>
                    <a:pt x="2081442" y="466883"/>
                    <a:pt x="2075662" y="480837"/>
                    <a:pt x="2065374" y="491125"/>
                  </a:cubicBezTo>
                  <a:cubicBezTo>
                    <a:pt x="2055086" y="501413"/>
                    <a:pt x="2041133" y="507192"/>
                    <a:pt x="2026583" y="507192"/>
                  </a:cubicBezTo>
                  <a:lnTo>
                    <a:pt x="54859" y="507192"/>
                  </a:lnTo>
                  <a:cubicBezTo>
                    <a:pt x="40309" y="507192"/>
                    <a:pt x="26356" y="501413"/>
                    <a:pt x="16068" y="491125"/>
                  </a:cubicBezTo>
                  <a:cubicBezTo>
                    <a:pt x="5780" y="480837"/>
                    <a:pt x="0" y="466883"/>
                    <a:pt x="0" y="452334"/>
                  </a:cubicBezTo>
                  <a:lnTo>
                    <a:pt x="0" y="54859"/>
                  </a:lnTo>
                  <a:cubicBezTo>
                    <a:pt x="0" y="40309"/>
                    <a:pt x="5780" y="26356"/>
                    <a:pt x="16068" y="16068"/>
                  </a:cubicBezTo>
                  <a:cubicBezTo>
                    <a:pt x="26356" y="5780"/>
                    <a:pt x="40309" y="0"/>
                    <a:pt x="54859" y="0"/>
                  </a:cubicBezTo>
                  <a:close/>
                </a:path>
              </a:pathLst>
            </a:custGeom>
            <a:solidFill>
              <a:srgbClr val="DBD04E"/>
            </a:solidFill>
            <a:ln w="85725" cap="rnd">
              <a:solidFill>
                <a:srgbClr val="363658"/>
              </a:solidFill>
              <a:prstDash val="solid"/>
              <a:round/>
            </a:ln>
          </p:spPr>
        </p:sp>
        <p:sp>
          <p:nvSpPr>
            <p:cNvPr name="TextBox 32" id="32"/>
            <p:cNvSpPr txBox="true"/>
            <p:nvPr/>
          </p:nvSpPr>
          <p:spPr>
            <a:xfrm>
              <a:off x="0" y="-38100"/>
              <a:ext cx="2081442" cy="545292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3359"/>
                </a:lnSpc>
              </a:pPr>
              <a:r>
                <a:rPr lang="en-US" sz="2399" b="true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🌱 Environmenta</a:t>
              </a:r>
              <a:r>
                <a:rPr lang="en-US" sz="23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l</a:t>
              </a:r>
            </a:p>
            <a:p>
              <a:pPr algn="l">
                <a:lnSpc>
                  <a:spcPts val="3219"/>
                </a:lnSpc>
              </a:pPr>
              <a:r>
                <a:rPr lang="en-US" sz="22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Customers value sustainability</a:t>
              </a:r>
            </a:p>
            <a:p>
              <a:pPr algn="l">
                <a:lnSpc>
                  <a:spcPts val="3219"/>
                </a:lnSpc>
              </a:pPr>
              <a:r>
                <a:rPr lang="en-US" sz="22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Reduce packaging waste and choose responsible suppliers.</a:t>
              </a:r>
            </a:p>
          </p:txBody>
        </p:sp>
      </p:grpSp>
      <p:sp>
        <p:nvSpPr>
          <p:cNvPr name="Freeform 33" id="33"/>
          <p:cNvSpPr/>
          <p:nvPr/>
        </p:nvSpPr>
        <p:spPr>
          <a:xfrm flipH="false" flipV="false" rot="1416361">
            <a:off x="7709148" y="9190019"/>
            <a:ext cx="789735" cy="764604"/>
          </a:xfrm>
          <a:custGeom>
            <a:avLst/>
            <a:gdLst/>
            <a:ahLst/>
            <a:cxnLst/>
            <a:rect r="r" b="b" t="t" l="l"/>
            <a:pathLst>
              <a:path h="764604" w="789735">
                <a:moveTo>
                  <a:pt x="0" y="0"/>
                </a:moveTo>
                <a:lnTo>
                  <a:pt x="789735" y="0"/>
                </a:lnTo>
                <a:lnTo>
                  <a:pt x="789735" y="764604"/>
                </a:lnTo>
                <a:lnTo>
                  <a:pt x="0" y="76460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grpSp>
        <p:nvGrpSpPr>
          <p:cNvPr name="Group 34" id="34"/>
          <p:cNvGrpSpPr/>
          <p:nvPr/>
        </p:nvGrpSpPr>
        <p:grpSpPr>
          <a:xfrm rot="0">
            <a:off x="8618932" y="8910139"/>
            <a:ext cx="7845238" cy="1357811"/>
            <a:chOff x="0" y="0"/>
            <a:chExt cx="2066236" cy="357613"/>
          </a:xfrm>
        </p:grpSpPr>
        <p:sp>
          <p:nvSpPr>
            <p:cNvPr name="Freeform 35" id="35"/>
            <p:cNvSpPr/>
            <p:nvPr/>
          </p:nvSpPr>
          <p:spPr>
            <a:xfrm flipH="false" flipV="false" rot="0">
              <a:off x="0" y="0"/>
              <a:ext cx="2066236" cy="357613"/>
            </a:xfrm>
            <a:custGeom>
              <a:avLst/>
              <a:gdLst/>
              <a:ahLst/>
              <a:cxnLst/>
              <a:rect r="r" b="b" t="t" l="l"/>
              <a:pathLst>
                <a:path h="357613" w="2066236">
                  <a:moveTo>
                    <a:pt x="55263" y="0"/>
                  </a:moveTo>
                  <a:lnTo>
                    <a:pt x="2010973" y="0"/>
                  </a:lnTo>
                  <a:cubicBezTo>
                    <a:pt x="2025629" y="0"/>
                    <a:pt x="2039686" y="5822"/>
                    <a:pt x="2050049" y="16186"/>
                  </a:cubicBezTo>
                  <a:cubicBezTo>
                    <a:pt x="2060413" y="26550"/>
                    <a:pt x="2066236" y="40606"/>
                    <a:pt x="2066236" y="55263"/>
                  </a:cubicBezTo>
                  <a:lnTo>
                    <a:pt x="2066236" y="302350"/>
                  </a:lnTo>
                  <a:cubicBezTo>
                    <a:pt x="2066236" y="317007"/>
                    <a:pt x="2060413" y="331063"/>
                    <a:pt x="2050049" y="341427"/>
                  </a:cubicBezTo>
                  <a:cubicBezTo>
                    <a:pt x="2039686" y="351791"/>
                    <a:pt x="2025629" y="357613"/>
                    <a:pt x="2010973" y="357613"/>
                  </a:cubicBezTo>
                  <a:lnTo>
                    <a:pt x="55263" y="357613"/>
                  </a:lnTo>
                  <a:cubicBezTo>
                    <a:pt x="40606" y="357613"/>
                    <a:pt x="26550" y="351791"/>
                    <a:pt x="16186" y="341427"/>
                  </a:cubicBezTo>
                  <a:cubicBezTo>
                    <a:pt x="5822" y="331063"/>
                    <a:pt x="0" y="317007"/>
                    <a:pt x="0" y="302350"/>
                  </a:cubicBezTo>
                  <a:lnTo>
                    <a:pt x="0" y="55263"/>
                  </a:lnTo>
                  <a:cubicBezTo>
                    <a:pt x="0" y="40606"/>
                    <a:pt x="5822" y="26550"/>
                    <a:pt x="16186" y="16186"/>
                  </a:cubicBezTo>
                  <a:cubicBezTo>
                    <a:pt x="26550" y="5822"/>
                    <a:pt x="40606" y="0"/>
                    <a:pt x="55263" y="0"/>
                  </a:cubicBezTo>
                  <a:close/>
                </a:path>
              </a:pathLst>
            </a:custGeom>
            <a:solidFill>
              <a:srgbClr val="DBD04E"/>
            </a:solidFill>
            <a:ln w="85725" cap="rnd">
              <a:solidFill>
                <a:srgbClr val="363658"/>
              </a:solidFill>
              <a:prstDash val="solid"/>
              <a:round/>
            </a:ln>
          </p:spPr>
        </p:sp>
        <p:sp>
          <p:nvSpPr>
            <p:cNvPr name="TextBox 36" id="36"/>
            <p:cNvSpPr txBox="true"/>
            <p:nvPr/>
          </p:nvSpPr>
          <p:spPr>
            <a:xfrm>
              <a:off x="0" y="-47625"/>
              <a:ext cx="2066236" cy="405238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l">
                <a:lnSpc>
                  <a:spcPts val="3219"/>
                </a:lnSpc>
              </a:pPr>
              <a:r>
                <a:rPr lang="en-US" sz="2299" b="true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⚖️ </a:t>
              </a:r>
              <a:r>
                <a:rPr lang="en-US" sz="2299" b="true">
                  <a:solidFill>
                    <a:srgbClr val="000000"/>
                  </a:solidFill>
                  <a:latin typeface="Canva Sans Bold"/>
                  <a:ea typeface="Canva Sans Bold"/>
                  <a:cs typeface="Canva Sans Bold"/>
                  <a:sym typeface="Canva Sans Bold"/>
                </a:rPr>
                <a:t>Legal</a:t>
              </a:r>
            </a:p>
            <a:p>
              <a:pPr algn="l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Consumer and data protection laws</a:t>
              </a:r>
            </a:p>
            <a:p>
              <a:pPr algn="l">
                <a:lnSpc>
                  <a:spcPts val="2659"/>
                </a:lnSpc>
              </a:pPr>
              <a:r>
                <a:rPr lang="en-US" sz="1899">
                  <a:solidFill>
                    <a:srgbClr val="000000"/>
                  </a:solidFill>
                  <a:latin typeface="Canva Sans"/>
                  <a:ea typeface="Canva Sans"/>
                  <a:cs typeface="Canva Sans"/>
                  <a:sym typeface="Canva Sans"/>
                </a:rPr>
                <a:t>Comply with UK regulations and GDPR.</a:t>
              </a:r>
            </a:p>
          </p:txBody>
        </p:sp>
      </p:grp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2781522">
            <a:off x="-2379444" y="6104439"/>
            <a:ext cx="4824474" cy="4578864"/>
          </a:xfrm>
          <a:custGeom>
            <a:avLst/>
            <a:gdLst/>
            <a:ahLst/>
            <a:cxnLst/>
            <a:rect r="r" b="b" t="t" l="l"/>
            <a:pathLst>
              <a:path h="4578864" w="4824474">
                <a:moveTo>
                  <a:pt x="0" y="0"/>
                </a:moveTo>
                <a:lnTo>
                  <a:pt x="4824474" y="0"/>
                </a:lnTo>
                <a:lnTo>
                  <a:pt x="4824474" y="4578864"/>
                </a:lnTo>
                <a:lnTo>
                  <a:pt x="0" y="457886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2781522">
            <a:off x="14898756" y="-1618017"/>
            <a:ext cx="4721088" cy="4480741"/>
          </a:xfrm>
          <a:custGeom>
            <a:avLst/>
            <a:gdLst/>
            <a:ahLst/>
            <a:cxnLst/>
            <a:rect r="r" b="b" t="t" l="l"/>
            <a:pathLst>
              <a:path h="4480741" w="4721088">
                <a:moveTo>
                  <a:pt x="0" y="0"/>
                </a:moveTo>
                <a:lnTo>
                  <a:pt x="4721088" y="0"/>
                </a:lnTo>
                <a:lnTo>
                  <a:pt x="4721088" y="4480741"/>
                </a:lnTo>
                <a:lnTo>
                  <a:pt x="0" y="448074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2880767">
            <a:off x="-473496" y="3206528"/>
            <a:ext cx="1578227" cy="1528005"/>
          </a:xfrm>
          <a:custGeom>
            <a:avLst/>
            <a:gdLst/>
            <a:ahLst/>
            <a:cxnLst/>
            <a:rect r="r" b="b" t="t" l="l"/>
            <a:pathLst>
              <a:path h="1528005" w="1578227">
                <a:moveTo>
                  <a:pt x="0" y="0"/>
                </a:moveTo>
                <a:lnTo>
                  <a:pt x="1578226" y="0"/>
                </a:lnTo>
                <a:lnTo>
                  <a:pt x="1578226" y="1528005"/>
                </a:lnTo>
                <a:lnTo>
                  <a:pt x="0" y="152800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2880767">
            <a:off x="99737" y="1362332"/>
            <a:ext cx="1578227" cy="1528005"/>
          </a:xfrm>
          <a:custGeom>
            <a:avLst/>
            <a:gdLst/>
            <a:ahLst/>
            <a:cxnLst/>
            <a:rect r="r" b="b" t="t" l="l"/>
            <a:pathLst>
              <a:path h="1528005" w="1578227">
                <a:moveTo>
                  <a:pt x="0" y="0"/>
                </a:moveTo>
                <a:lnTo>
                  <a:pt x="1578227" y="0"/>
                </a:lnTo>
                <a:lnTo>
                  <a:pt x="1578227" y="1528004"/>
                </a:lnTo>
                <a:lnTo>
                  <a:pt x="0" y="15280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2880767">
            <a:off x="15374419" y="8899020"/>
            <a:ext cx="1578227" cy="1528005"/>
          </a:xfrm>
          <a:custGeom>
            <a:avLst/>
            <a:gdLst/>
            <a:ahLst/>
            <a:cxnLst/>
            <a:rect r="r" b="b" t="t" l="l"/>
            <a:pathLst>
              <a:path h="1528005" w="1578227">
                <a:moveTo>
                  <a:pt x="0" y="0"/>
                </a:moveTo>
                <a:lnTo>
                  <a:pt x="1578227" y="0"/>
                </a:lnTo>
                <a:lnTo>
                  <a:pt x="1578227" y="1528004"/>
                </a:lnTo>
                <a:lnTo>
                  <a:pt x="0" y="15280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2880767">
            <a:off x="17195036" y="8110142"/>
            <a:ext cx="1578227" cy="1528005"/>
          </a:xfrm>
          <a:custGeom>
            <a:avLst/>
            <a:gdLst/>
            <a:ahLst/>
            <a:cxnLst/>
            <a:rect r="r" b="b" t="t" l="l"/>
            <a:pathLst>
              <a:path h="1528005" w="1578227">
                <a:moveTo>
                  <a:pt x="0" y="0"/>
                </a:moveTo>
                <a:lnTo>
                  <a:pt x="1578227" y="0"/>
                </a:lnTo>
                <a:lnTo>
                  <a:pt x="1578227" y="1528004"/>
                </a:lnTo>
                <a:lnTo>
                  <a:pt x="0" y="152800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984618" y="622354"/>
            <a:ext cx="12791216" cy="8527478"/>
          </a:xfrm>
          <a:custGeom>
            <a:avLst/>
            <a:gdLst/>
            <a:ahLst/>
            <a:cxnLst/>
            <a:rect r="r" b="b" t="t" l="l"/>
            <a:pathLst>
              <a:path h="8527478" w="12791216">
                <a:moveTo>
                  <a:pt x="0" y="0"/>
                </a:moveTo>
                <a:lnTo>
                  <a:pt x="12791216" y="0"/>
                </a:lnTo>
                <a:lnTo>
                  <a:pt x="12791216" y="8527477"/>
                </a:lnTo>
                <a:lnTo>
                  <a:pt x="0" y="8527477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DBD04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name="Group 2" id="2"/>
          <p:cNvGrpSpPr/>
          <p:nvPr/>
        </p:nvGrpSpPr>
        <p:grpSpPr>
          <a:xfrm rot="0">
            <a:off x="3584564" y="2040950"/>
            <a:ext cx="15575511" cy="10532642"/>
            <a:chOff x="0" y="0"/>
            <a:chExt cx="923754" cy="624671"/>
          </a:xfrm>
        </p:grpSpPr>
        <p:sp>
          <p:nvSpPr>
            <p:cNvPr name="Freeform 3" id="3"/>
            <p:cNvSpPr/>
            <p:nvPr/>
          </p:nvSpPr>
          <p:spPr>
            <a:xfrm flipH="false" flipV="false" rot="0">
              <a:off x="0" y="0"/>
              <a:ext cx="923754" cy="624671"/>
            </a:xfrm>
            <a:custGeom>
              <a:avLst/>
              <a:gdLst/>
              <a:ahLst/>
              <a:cxnLst/>
              <a:rect r="r" b="b" t="t" l="l"/>
              <a:pathLst>
                <a:path h="624671" w="923754">
                  <a:moveTo>
                    <a:pt x="461877" y="0"/>
                  </a:moveTo>
                  <a:cubicBezTo>
                    <a:pt x="206789" y="0"/>
                    <a:pt x="0" y="139837"/>
                    <a:pt x="0" y="312336"/>
                  </a:cubicBezTo>
                  <a:cubicBezTo>
                    <a:pt x="0" y="484834"/>
                    <a:pt x="206789" y="624671"/>
                    <a:pt x="461877" y="624671"/>
                  </a:cubicBezTo>
                  <a:cubicBezTo>
                    <a:pt x="716965" y="624671"/>
                    <a:pt x="923754" y="484834"/>
                    <a:pt x="923754" y="312336"/>
                  </a:cubicBezTo>
                  <a:cubicBezTo>
                    <a:pt x="923754" y="139837"/>
                    <a:pt x="716965" y="0"/>
                    <a:pt x="461877" y="0"/>
                  </a:cubicBezTo>
                  <a:close/>
                </a:path>
              </a:pathLst>
            </a:custGeom>
            <a:solidFill>
              <a:srgbClr val="FFFAE8"/>
            </a:solidFill>
          </p:spPr>
        </p:sp>
        <p:sp>
          <p:nvSpPr>
            <p:cNvPr name="TextBox 4" id="4"/>
            <p:cNvSpPr txBox="true"/>
            <p:nvPr/>
          </p:nvSpPr>
          <p:spPr>
            <a:xfrm>
              <a:off x="86602" y="20463"/>
              <a:ext cx="750550" cy="545645"/>
            </a:xfrm>
            <a:prstGeom prst="rect">
              <a:avLst/>
            </a:prstGeom>
          </p:spPr>
          <p:txBody>
            <a:bodyPr anchor="ctr" rtlCol="false" tIns="50800" lIns="50800" bIns="50800" rIns="50800"/>
            <a:lstStyle/>
            <a:p>
              <a:pPr algn="ctr">
                <a:lnSpc>
                  <a:spcPts val="2659"/>
                </a:lnSpc>
              </a:pPr>
            </a:p>
          </p:txBody>
        </p:sp>
      </p:grpSp>
      <p:sp>
        <p:nvSpPr>
          <p:cNvPr name="Freeform 5" id="5"/>
          <p:cNvSpPr/>
          <p:nvPr/>
        </p:nvSpPr>
        <p:spPr>
          <a:xfrm flipH="false" flipV="false" rot="-3423950">
            <a:off x="-3314906" y="5596794"/>
            <a:ext cx="7275627" cy="7217818"/>
          </a:xfrm>
          <a:custGeom>
            <a:avLst/>
            <a:gdLst/>
            <a:ahLst/>
            <a:cxnLst/>
            <a:rect r="r" b="b" t="t" l="l"/>
            <a:pathLst>
              <a:path h="7217818" w="7275627">
                <a:moveTo>
                  <a:pt x="0" y="0"/>
                </a:moveTo>
                <a:lnTo>
                  <a:pt x="7275627" y="0"/>
                </a:lnTo>
                <a:lnTo>
                  <a:pt x="7275627" y="7217818"/>
                </a:lnTo>
                <a:lnTo>
                  <a:pt x="0" y="72178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3904231">
            <a:off x="14704004" y="-5122025"/>
            <a:ext cx="7275627" cy="7217818"/>
          </a:xfrm>
          <a:custGeom>
            <a:avLst/>
            <a:gdLst/>
            <a:ahLst/>
            <a:cxnLst/>
            <a:rect r="r" b="b" t="t" l="l"/>
            <a:pathLst>
              <a:path h="7217818" w="7275627">
                <a:moveTo>
                  <a:pt x="0" y="0"/>
                </a:moveTo>
                <a:lnTo>
                  <a:pt x="7275627" y="0"/>
                </a:lnTo>
                <a:lnTo>
                  <a:pt x="7275627" y="7217818"/>
                </a:lnTo>
                <a:lnTo>
                  <a:pt x="0" y="72178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2880767">
            <a:off x="181342" y="1422729"/>
            <a:ext cx="933295" cy="903596"/>
          </a:xfrm>
          <a:custGeom>
            <a:avLst/>
            <a:gdLst/>
            <a:ahLst/>
            <a:cxnLst/>
            <a:rect r="r" b="b" t="t" l="l"/>
            <a:pathLst>
              <a:path h="903596" w="933295">
                <a:moveTo>
                  <a:pt x="0" y="0"/>
                </a:moveTo>
                <a:lnTo>
                  <a:pt x="933295" y="0"/>
                </a:lnTo>
                <a:lnTo>
                  <a:pt x="933295" y="903596"/>
                </a:lnTo>
                <a:lnTo>
                  <a:pt x="0" y="90359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2880767">
            <a:off x="562053" y="420406"/>
            <a:ext cx="933295" cy="903596"/>
          </a:xfrm>
          <a:custGeom>
            <a:avLst/>
            <a:gdLst/>
            <a:ahLst/>
            <a:cxnLst/>
            <a:rect r="r" b="b" t="t" l="l"/>
            <a:pathLst>
              <a:path h="903596" w="933295">
                <a:moveTo>
                  <a:pt x="0" y="0"/>
                </a:moveTo>
                <a:lnTo>
                  <a:pt x="933294" y="0"/>
                </a:lnTo>
                <a:lnTo>
                  <a:pt x="933294" y="903595"/>
                </a:lnTo>
                <a:lnTo>
                  <a:pt x="0" y="90359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2046856" y="415230"/>
            <a:ext cx="14291330" cy="9527553"/>
          </a:xfrm>
          <a:custGeom>
            <a:avLst/>
            <a:gdLst/>
            <a:ahLst/>
            <a:cxnLst/>
            <a:rect r="r" b="b" t="t" l="l"/>
            <a:pathLst>
              <a:path h="9527553" w="14291330">
                <a:moveTo>
                  <a:pt x="0" y="0"/>
                </a:moveTo>
                <a:lnTo>
                  <a:pt x="14291330" y="0"/>
                </a:lnTo>
                <a:lnTo>
                  <a:pt x="14291330" y="9527553"/>
                </a:lnTo>
                <a:lnTo>
                  <a:pt x="0" y="9527553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9397706">
            <a:off x="8684556" y="3713459"/>
            <a:ext cx="12813498" cy="12711689"/>
          </a:xfrm>
          <a:custGeom>
            <a:avLst/>
            <a:gdLst/>
            <a:ahLst/>
            <a:cxnLst/>
            <a:rect r="r" b="b" t="t" l="l"/>
            <a:pathLst>
              <a:path h="12711689" w="12813498">
                <a:moveTo>
                  <a:pt x="0" y="0"/>
                </a:moveTo>
                <a:lnTo>
                  <a:pt x="12813498" y="0"/>
                </a:lnTo>
                <a:lnTo>
                  <a:pt x="12813498" y="12711688"/>
                </a:lnTo>
                <a:lnTo>
                  <a:pt x="0" y="1271168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466462">
            <a:off x="15270041" y="-557833"/>
            <a:ext cx="2891676" cy="2839100"/>
          </a:xfrm>
          <a:custGeom>
            <a:avLst/>
            <a:gdLst/>
            <a:ahLst/>
            <a:cxnLst/>
            <a:rect r="r" b="b" t="t" l="l"/>
            <a:pathLst>
              <a:path h="2839100" w="2891676">
                <a:moveTo>
                  <a:pt x="0" y="0"/>
                </a:moveTo>
                <a:lnTo>
                  <a:pt x="2891676" y="0"/>
                </a:lnTo>
                <a:lnTo>
                  <a:pt x="2891676" y="2839100"/>
                </a:lnTo>
                <a:lnTo>
                  <a:pt x="0" y="28391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-1830260">
            <a:off x="14875872" y="8503148"/>
            <a:ext cx="2891676" cy="2839100"/>
          </a:xfrm>
          <a:custGeom>
            <a:avLst/>
            <a:gdLst/>
            <a:ahLst/>
            <a:cxnLst/>
            <a:rect r="r" b="b" t="t" l="l"/>
            <a:pathLst>
              <a:path h="2839100" w="2891676">
                <a:moveTo>
                  <a:pt x="0" y="0"/>
                </a:moveTo>
                <a:lnTo>
                  <a:pt x="2891677" y="0"/>
                </a:lnTo>
                <a:lnTo>
                  <a:pt x="2891677" y="2839101"/>
                </a:lnTo>
                <a:lnTo>
                  <a:pt x="0" y="283910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-482035">
            <a:off x="201510" y="1435083"/>
            <a:ext cx="933295" cy="903596"/>
          </a:xfrm>
          <a:custGeom>
            <a:avLst/>
            <a:gdLst/>
            <a:ahLst/>
            <a:cxnLst/>
            <a:rect r="r" b="b" t="t" l="l"/>
            <a:pathLst>
              <a:path h="903596" w="933295">
                <a:moveTo>
                  <a:pt x="0" y="0"/>
                </a:moveTo>
                <a:lnTo>
                  <a:pt x="933295" y="0"/>
                </a:lnTo>
                <a:lnTo>
                  <a:pt x="933295" y="903595"/>
                </a:lnTo>
                <a:lnTo>
                  <a:pt x="0" y="9035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-482035">
            <a:off x="562053" y="409919"/>
            <a:ext cx="933295" cy="903596"/>
          </a:xfrm>
          <a:custGeom>
            <a:avLst/>
            <a:gdLst/>
            <a:ahLst/>
            <a:cxnLst/>
            <a:rect r="r" b="b" t="t" l="l"/>
            <a:pathLst>
              <a:path h="903596" w="933295">
                <a:moveTo>
                  <a:pt x="0" y="0"/>
                </a:moveTo>
                <a:lnTo>
                  <a:pt x="933294" y="0"/>
                </a:lnTo>
                <a:lnTo>
                  <a:pt x="933294" y="903595"/>
                </a:lnTo>
                <a:lnTo>
                  <a:pt x="0" y="903595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7" id="7"/>
          <p:cNvSpPr/>
          <p:nvPr/>
        </p:nvSpPr>
        <p:spPr>
          <a:xfrm flipH="false" flipV="false" rot="0">
            <a:off x="1648252" y="758846"/>
            <a:ext cx="13994260" cy="9329507"/>
          </a:xfrm>
          <a:custGeom>
            <a:avLst/>
            <a:gdLst/>
            <a:ahLst/>
            <a:cxnLst/>
            <a:rect r="r" b="b" t="t" l="l"/>
            <a:pathLst>
              <a:path h="9329507" w="13994260">
                <a:moveTo>
                  <a:pt x="0" y="0"/>
                </a:moveTo>
                <a:lnTo>
                  <a:pt x="13994260" y="0"/>
                </a:lnTo>
                <a:lnTo>
                  <a:pt x="13994260" y="9329507"/>
                </a:lnTo>
                <a:lnTo>
                  <a:pt x="0" y="9329507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28750" y="0"/>
            <a:ext cx="15430500" cy="10287000"/>
          </a:xfrm>
          <a:custGeom>
            <a:avLst/>
            <a:gdLst/>
            <a:ahLst/>
            <a:cxnLst/>
            <a:rect r="r" b="b" t="t" l="l"/>
            <a:pathLst>
              <a:path h="10287000" w="15430500">
                <a:moveTo>
                  <a:pt x="0" y="0"/>
                </a:moveTo>
                <a:lnTo>
                  <a:pt x="15430500" y="0"/>
                </a:lnTo>
                <a:lnTo>
                  <a:pt x="154305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19200" y="-37412"/>
            <a:ext cx="15486619" cy="10324412"/>
          </a:xfrm>
          <a:custGeom>
            <a:avLst/>
            <a:gdLst/>
            <a:ahLst/>
            <a:cxnLst/>
            <a:rect r="r" b="b" t="t" l="l"/>
            <a:pathLst>
              <a:path h="10324412" w="15486619">
                <a:moveTo>
                  <a:pt x="0" y="0"/>
                </a:moveTo>
                <a:lnTo>
                  <a:pt x="15486619" y="0"/>
                </a:lnTo>
                <a:lnTo>
                  <a:pt x="15486619" y="10324412"/>
                </a:lnTo>
                <a:lnTo>
                  <a:pt x="0" y="10324412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428750" y="0"/>
            <a:ext cx="15430500" cy="10287000"/>
          </a:xfrm>
          <a:custGeom>
            <a:avLst/>
            <a:gdLst/>
            <a:ahLst/>
            <a:cxnLst/>
            <a:rect r="r" b="b" t="t" l="l"/>
            <a:pathLst>
              <a:path h="10287000" w="15430500">
                <a:moveTo>
                  <a:pt x="0" y="0"/>
                </a:moveTo>
                <a:lnTo>
                  <a:pt x="15430500" y="0"/>
                </a:lnTo>
                <a:lnTo>
                  <a:pt x="154305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0" t="0" r="0" b="0"/>
            </a:stretch>
          </a:blipFill>
        </p:spPr>
      </p:sp>
    </p:spTree>
  </p:cSld>
  <p:clrMapOvr>
    <a:masterClrMapping/>
  </p:clrMapOvr>
</p:sld>
</file>

<file path=ppt/slides/slide1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AE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5486400" y="3204972"/>
            <a:ext cx="7315200" cy="3877056"/>
          </a:xfrm>
          <a:custGeom>
            <a:avLst/>
            <a:gdLst/>
            <a:ahLst/>
            <a:cxnLst/>
            <a:rect r="r" b="b" t="t" l="l"/>
            <a:pathLst>
              <a:path h="3877056" w="7315200">
                <a:moveTo>
                  <a:pt x="0" y="0"/>
                </a:moveTo>
                <a:lnTo>
                  <a:pt x="7315200" y="0"/>
                </a:lnTo>
                <a:lnTo>
                  <a:pt x="7315200" y="3877056"/>
                </a:lnTo>
                <a:lnTo>
                  <a:pt x="0" y="387705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5948065" y="1408335"/>
            <a:ext cx="6353770" cy="1566544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true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DAHQSbT_Cf8</dc:identifier>
  <dcterms:modified xsi:type="dcterms:W3CDTF">2011-08-01T06:04:30Z</dcterms:modified>
  <cp:revision>1</cp:revision>
  <dc:title>Pink and Yellow Playful Pet Care Presentation</dc:title>
</cp:coreProperties>
</file>