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65" r:id="rId3"/>
    <p:sldId id="259" r:id="rId4"/>
    <p:sldId id="260" r:id="rId5"/>
    <p:sldId id="261" r:id="rId6"/>
    <p:sldId id="262" r:id="rId7"/>
    <p:sldId id="263" r:id="rId8"/>
    <p:sldId id="264"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6" autoAdjust="0"/>
    <p:restoredTop sz="93447" autoAdjust="0"/>
  </p:normalViewPr>
  <p:slideViewPr>
    <p:cSldViewPr snapToGrid="0">
      <p:cViewPr varScale="1">
        <p:scale>
          <a:sx n="63" d="100"/>
          <a:sy n="63" d="100"/>
        </p:scale>
        <p:origin x="612"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lina siddique" userId="6577bd4ed2c41a09" providerId="LiveId" clId="{FBC63909-F1DE-41EC-B6FC-12779A048B68}"/>
    <pc:docChg chg="custSel modSld">
      <pc:chgData name="selina siddique" userId="6577bd4ed2c41a09" providerId="LiveId" clId="{FBC63909-F1DE-41EC-B6FC-12779A048B68}" dt="2023-02-10T08:46:50.255" v="33" actId="255"/>
      <pc:docMkLst>
        <pc:docMk/>
      </pc:docMkLst>
      <pc:sldChg chg="modSp mod">
        <pc:chgData name="selina siddique" userId="6577bd4ed2c41a09" providerId="LiveId" clId="{FBC63909-F1DE-41EC-B6FC-12779A048B68}" dt="2023-02-10T08:46:50.255" v="33" actId="255"/>
        <pc:sldMkLst>
          <pc:docMk/>
          <pc:sldMk cId="3073625735" sldId="258"/>
        </pc:sldMkLst>
        <pc:spChg chg="mod">
          <ac:chgData name="selina siddique" userId="6577bd4ed2c41a09" providerId="LiveId" clId="{FBC63909-F1DE-41EC-B6FC-12779A048B68}" dt="2023-02-10T08:46:50.255" v="33" actId="255"/>
          <ac:spMkLst>
            <pc:docMk/>
            <pc:sldMk cId="3073625735" sldId="258"/>
            <ac:spMk id="3" creationId="{E6536222-F600-40D5-B7DA-9E2D06D003F4}"/>
          </ac:spMkLst>
        </pc:spChg>
      </pc:sldChg>
      <pc:sldChg chg="modSp mod">
        <pc:chgData name="selina siddique" userId="6577bd4ed2c41a09" providerId="LiveId" clId="{FBC63909-F1DE-41EC-B6FC-12779A048B68}" dt="2023-02-10T08:43:11.482" v="22" actId="20577"/>
        <pc:sldMkLst>
          <pc:docMk/>
          <pc:sldMk cId="3056839076" sldId="260"/>
        </pc:sldMkLst>
        <pc:spChg chg="mod">
          <ac:chgData name="selina siddique" userId="6577bd4ed2c41a09" providerId="LiveId" clId="{FBC63909-F1DE-41EC-B6FC-12779A048B68}" dt="2023-02-10T08:43:11.482" v="22" actId="20577"/>
          <ac:spMkLst>
            <pc:docMk/>
            <pc:sldMk cId="3056839076" sldId="260"/>
            <ac:spMk id="3" creationId="{22BCE1F5-5882-DE98-D4A5-C430994DDA96}"/>
          </ac:spMkLst>
        </pc:spChg>
      </pc:sldChg>
      <pc:sldChg chg="modSp mod">
        <pc:chgData name="selina siddique" userId="6577bd4ed2c41a09" providerId="LiveId" clId="{FBC63909-F1DE-41EC-B6FC-12779A048B68}" dt="2023-02-10T08:46:21.577" v="29" actId="2711"/>
        <pc:sldMkLst>
          <pc:docMk/>
          <pc:sldMk cId="2433787966" sldId="266"/>
        </pc:sldMkLst>
        <pc:spChg chg="mod">
          <ac:chgData name="selina siddique" userId="6577bd4ed2c41a09" providerId="LiveId" clId="{FBC63909-F1DE-41EC-B6FC-12779A048B68}" dt="2023-02-10T08:46:21.577" v="29" actId="2711"/>
          <ac:spMkLst>
            <pc:docMk/>
            <pc:sldMk cId="2433787966" sldId="266"/>
            <ac:spMk id="3" creationId="{57D30497-C56B-D74E-CD39-381B26C705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F1EA68-820D-4C90-A10E-0436BC3B14D8}"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5A64E-1CE2-4426-8DF1-F71C65C93F1C}" type="slidenum">
              <a:rPr lang="en-GB" smtClean="0"/>
              <a:t>‹#›</a:t>
            </a:fld>
            <a:endParaRPr lang="en-GB"/>
          </a:p>
        </p:txBody>
      </p:sp>
    </p:spTree>
    <p:extLst>
      <p:ext uri="{BB962C8B-B14F-4D97-AF65-F5344CB8AC3E}">
        <p14:creationId xmlns:p14="http://schemas.microsoft.com/office/powerpoint/2010/main" val="492590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ospitalityinsights.ehl.edu/what-hotel-workspaces-can-offe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to you. For the purpose of this presentation, I have focused on the Sheraton Hotels and Resorts brand of Marriot International. Throughout the presentation, I have examined the role and importance of quality services. hospitality and guest services within the Sheraton Hotels and Resorts brand. To start with I would like to share the content table in the next slide.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7C3031-2A0D-4F87-AD74-7825F24B54A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08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 International is offering the most powerful portfolio in the industry with over 30 brands and 8000+ properties across 139 countries to give people more ways to connect, experience and expand the world.</a:t>
            </a:r>
          </a:p>
          <a:p>
            <a:r>
              <a:rPr lang="en-GB" dirty="0"/>
              <a:t>Sheraton Hotels is an international luxury hotel chain owned by Marriot International bringing people together since 1937 and deeply rooted at the heart of 400 communities in 75 countries across the globe.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Travel with them as they expand our world, improve the communities and open doors to new opportunities they serve.</a:t>
            </a:r>
          </a:p>
          <a:p>
            <a:endParaRPr lang="en-GB" dirty="0"/>
          </a:p>
        </p:txBody>
      </p:sp>
      <p:sp>
        <p:nvSpPr>
          <p:cNvPr id="4" name="Slide Number Placeholder 3"/>
          <p:cNvSpPr>
            <a:spLocks noGrp="1"/>
          </p:cNvSpPr>
          <p:nvPr>
            <p:ph type="sldNum" sz="quarter" idx="5"/>
          </p:nvPr>
        </p:nvSpPr>
        <p:spPr/>
        <p:txBody>
          <a:bodyPr/>
          <a:lstStyle/>
          <a:p>
            <a:fld id="{73F5A64E-1CE2-4426-8DF1-F71C65C93F1C}" type="slidenum">
              <a:rPr lang="en-GB" smtClean="0"/>
              <a:t>3</a:t>
            </a:fld>
            <a:endParaRPr lang="en-GB"/>
          </a:p>
        </p:txBody>
      </p:sp>
    </p:spTree>
    <p:extLst>
      <p:ext uri="{BB962C8B-B14F-4D97-AF65-F5344CB8AC3E}">
        <p14:creationId xmlns:p14="http://schemas.microsoft.com/office/powerpoint/2010/main" val="180707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work is done together. Sheraton is the connection point to colleagues, co-workers, friends and family around the globe</a:t>
            </a:r>
          </a:p>
          <a:p>
            <a:r>
              <a:rPr lang="en-GB" dirty="0"/>
              <a:t>Sheraton hosts city-centre meetings, tropical resort retreats, destination events and everything in between. Offering variety of venues and locations for consumer next meeting or event</a:t>
            </a:r>
          </a:p>
          <a:p>
            <a:r>
              <a:rPr lang="en-GB" dirty="0"/>
              <a:t>Sheraton targets individuals between the age of 25-54 who are motivated and inventive. This group seeks simple travel experiences and find value in simple creative solutions. The consumers are mostly social in nature and adventurous</a:t>
            </a:r>
          </a:p>
        </p:txBody>
      </p:sp>
      <p:sp>
        <p:nvSpPr>
          <p:cNvPr id="4" name="Slide Number Placeholder 3"/>
          <p:cNvSpPr>
            <a:spLocks noGrp="1"/>
          </p:cNvSpPr>
          <p:nvPr>
            <p:ph type="sldNum" sz="quarter" idx="5"/>
          </p:nvPr>
        </p:nvSpPr>
        <p:spPr/>
        <p:txBody>
          <a:bodyPr/>
          <a:lstStyle/>
          <a:p>
            <a:fld id="{73F5A64E-1CE2-4426-8DF1-F71C65C93F1C}" type="slidenum">
              <a:rPr lang="en-GB" smtClean="0"/>
              <a:t>4</a:t>
            </a:fld>
            <a:endParaRPr lang="en-GB"/>
          </a:p>
        </p:txBody>
      </p:sp>
    </p:spTree>
    <p:extLst>
      <p:ext uri="{BB962C8B-B14F-4D97-AF65-F5344CB8AC3E}">
        <p14:creationId xmlns:p14="http://schemas.microsoft.com/office/powerpoint/2010/main" val="170696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A2A2A"/>
                </a:solidFill>
                <a:effectLst/>
                <a:latin typeface="Roboto" panose="020B0604020202020204" pitchFamily="2" charset="0"/>
              </a:rPr>
              <a:t>As the most global brand within Marriott Bonvoy’s portfolio of extraordinary hotel brands sitting at the </a:t>
            </a:r>
            <a:r>
              <a:rPr lang="en-GB" b="0" i="0" dirty="0" err="1">
                <a:solidFill>
                  <a:srgbClr val="2A2A2A"/>
                </a:solidFill>
                <a:effectLst/>
                <a:latin typeface="Roboto" panose="020B0604020202020204" pitchFamily="2" charset="0"/>
              </a:rPr>
              <a:t>center</a:t>
            </a:r>
            <a:r>
              <a:rPr lang="en-GB" b="0" i="0" dirty="0">
                <a:solidFill>
                  <a:srgbClr val="2A2A2A"/>
                </a:solidFill>
                <a:effectLst/>
                <a:latin typeface="Roboto" panose="020B0604020202020204" pitchFamily="2" charset="0"/>
              </a:rPr>
              <a:t> of hundreds of communities around the world, Sheraton has a rich heritage in creating a sense of belonging for guests, wherever they are in the world. Sheraton is currently undergoing a major brand transformation, creating a signature community experience for the next generation of </a:t>
            </a:r>
            <a:r>
              <a:rPr lang="en-GB" b="0" i="0" dirty="0" err="1">
                <a:solidFill>
                  <a:srgbClr val="2A2A2A"/>
                </a:solidFill>
                <a:effectLst/>
                <a:latin typeface="Roboto" panose="020B0604020202020204" pitchFamily="2" charset="0"/>
              </a:rPr>
              <a:t>travelers</a:t>
            </a:r>
            <a:r>
              <a:rPr lang="en-GB" b="0" i="0" dirty="0">
                <a:solidFill>
                  <a:srgbClr val="2A2A2A"/>
                </a:solidFill>
                <a:effectLst/>
                <a:latin typeface="Roboto" panose="020B0604020202020204" pitchFamily="2" charset="0"/>
              </a:rPr>
              <a:t> and locals alike at properties across the globe. The new vision for Sheraton features intuitive design, tech-forward experiences, and upgrades to everything from public space and F&amp;B to flexible meeting space.</a:t>
            </a:r>
          </a:p>
          <a:p>
            <a:r>
              <a:rPr lang="en-GB" b="0" i="0" dirty="0">
                <a:solidFill>
                  <a:srgbClr val="2A2A2A"/>
                </a:solidFill>
                <a:effectLst/>
                <a:latin typeface="Roboto" panose="020B0604020202020204" pitchFamily="2" charset="0"/>
              </a:rPr>
              <a:t>Sheraton is continuing to inspire new journeys into the new years, with four additional hotels across Greater China showcasing the brand’s new vision. Welcoming the guests to enjoy all the familiar comforts of the brand but with fresh, contemporary updates along with new, exciting guest-programming experiences.</a:t>
            </a:r>
          </a:p>
          <a:p>
            <a:r>
              <a:rPr lang="en-GB" dirty="0"/>
              <a:t>New approaches draws on the brand roots as a community hub with places to connect and be productive. Creating an environment where guests feel comfortable and at ease whether working, meeting or relaxing.</a:t>
            </a:r>
          </a:p>
          <a:p>
            <a:r>
              <a:rPr lang="en-GB" dirty="0"/>
              <a:t>Moreover, with its global productivity-focused guest in mind, new elevated food and beverage integration are additional focal points of the brand’s transformation</a:t>
            </a:r>
          </a:p>
          <a:p>
            <a:r>
              <a:rPr lang="en-GB" dirty="0"/>
              <a:t>The lobby art installation made of metal, ceramics and resin glass are inspired by lamps lit I n the local Lantern Festival.</a:t>
            </a:r>
          </a:p>
          <a:p>
            <a:r>
              <a:rPr lang="en-GB" dirty="0"/>
              <a:t>Through collaboration with </a:t>
            </a:r>
            <a:r>
              <a:rPr lang="en-GB" dirty="0" err="1"/>
              <a:t>Laihui</a:t>
            </a:r>
            <a:r>
              <a:rPr lang="en-GB" dirty="0"/>
              <a:t> Coffee, Sheraton creates unique coffee drinks inspired by local ingredients including chestnuts</a:t>
            </a:r>
          </a:p>
          <a:p>
            <a:r>
              <a:rPr lang="en-GB" dirty="0"/>
              <a:t>The Sheraton Club offers a circular-shaped Oval Bar, ideal place for guests to enjoy morning coffee or cocktails in the evening over mesmerizing skyline views</a:t>
            </a:r>
          </a:p>
        </p:txBody>
      </p:sp>
      <p:sp>
        <p:nvSpPr>
          <p:cNvPr id="4" name="Slide Number Placeholder 3"/>
          <p:cNvSpPr>
            <a:spLocks noGrp="1"/>
          </p:cNvSpPr>
          <p:nvPr>
            <p:ph type="sldNum" sz="quarter" idx="5"/>
          </p:nvPr>
        </p:nvSpPr>
        <p:spPr/>
        <p:txBody>
          <a:bodyPr/>
          <a:lstStyle/>
          <a:p>
            <a:fld id="{73F5A64E-1CE2-4426-8DF1-F71C65C93F1C}" type="slidenum">
              <a:rPr lang="en-GB" smtClean="0"/>
              <a:t>5</a:t>
            </a:fld>
            <a:endParaRPr lang="en-GB"/>
          </a:p>
        </p:txBody>
      </p:sp>
    </p:spTree>
    <p:extLst>
      <p:ext uri="{BB962C8B-B14F-4D97-AF65-F5344CB8AC3E}">
        <p14:creationId xmlns:p14="http://schemas.microsoft.com/office/powerpoint/2010/main" val="3406768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Hospitality is to meet the needs of the guests through generosity, presence, empathy, optimism and confidence.</a:t>
            </a:r>
          </a:p>
          <a:p>
            <a:r>
              <a:rPr lang="en-GB" dirty="0"/>
              <a:t>Guest service is an art of delivering excellent customer experience to customers from assisting them with check-in and check-outs process, providing them hotel services information and accommodate guests during the stay in an attentive, courteous and friendly manner.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Superior guest service- recruit and select service minded staff, provide effective orientation and training, empower staff with service authority, emphasise continuous quality improvement and effective service recovery.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Guest service at Sheraton ais on creating an intuitive and holistic experience with spaces to connect, stay productive and being part of superior guest service team</a:t>
            </a:r>
          </a:p>
        </p:txBody>
      </p:sp>
      <p:sp>
        <p:nvSpPr>
          <p:cNvPr id="4" name="Slide Number Placeholder 3"/>
          <p:cNvSpPr>
            <a:spLocks noGrp="1"/>
          </p:cNvSpPr>
          <p:nvPr>
            <p:ph type="sldNum" sz="quarter" idx="5"/>
          </p:nvPr>
        </p:nvSpPr>
        <p:spPr/>
        <p:txBody>
          <a:bodyPr/>
          <a:lstStyle/>
          <a:p>
            <a:fld id="{73F5A64E-1CE2-4426-8DF1-F71C65C93F1C}" type="slidenum">
              <a:rPr lang="en-GB" smtClean="0"/>
              <a:t>6</a:t>
            </a:fld>
            <a:endParaRPr lang="en-GB"/>
          </a:p>
        </p:txBody>
      </p:sp>
    </p:spTree>
    <p:extLst>
      <p:ext uri="{BB962C8B-B14F-4D97-AF65-F5344CB8AC3E}">
        <p14:creationId xmlns:p14="http://schemas.microsoft.com/office/powerpoint/2010/main" val="330970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customer service always stats with a human touch. Personalized interactions greatly improve customer service and let customers know about the hotels cares about them and their problems. </a:t>
            </a:r>
          </a:p>
          <a:p>
            <a:r>
              <a:rPr lang="en-GB" dirty="0"/>
              <a:t>Customers have identified competency as the element that plays the biggest role in a good customer experience. To be competent, a customer support professional must have a strong knowledge of the company and its products, as well as the power to fix the customer’s problems. More knowledge means more competency.</a:t>
            </a:r>
          </a:p>
          <a:p>
            <a:r>
              <a:rPr lang="en-GB" dirty="0"/>
              <a:t>Offer most convenient support through the channels of communication the customers rely on most and make it easy for customers to figure out how to contact the company</a:t>
            </a:r>
          </a:p>
          <a:p>
            <a:r>
              <a:rPr lang="en-GB" dirty="0"/>
              <a:t>Sitting at the heart of communities </a:t>
            </a:r>
            <a:r>
              <a:rPr lang="en-GB" b="0" i="0" dirty="0">
                <a:solidFill>
                  <a:srgbClr val="212121"/>
                </a:solidFill>
                <a:effectLst/>
                <a:latin typeface="source serif pro" panose="020B0604020202020204" pitchFamily="18" charset="0"/>
              </a:rPr>
              <a:t>for over 80 years, Sheraton continues to bring people together in destinations around the world. The campaign celebrates the communal spirit and invites guests to reconnect and share experiences, reinforcing the brand’s commitment to be “Where the World Comes Together”.</a:t>
            </a:r>
            <a:endParaRPr lang="en-GB" dirty="0"/>
          </a:p>
        </p:txBody>
      </p:sp>
      <p:sp>
        <p:nvSpPr>
          <p:cNvPr id="4" name="Slide Number Placeholder 3"/>
          <p:cNvSpPr>
            <a:spLocks noGrp="1"/>
          </p:cNvSpPr>
          <p:nvPr>
            <p:ph type="sldNum" sz="quarter" idx="5"/>
          </p:nvPr>
        </p:nvSpPr>
        <p:spPr/>
        <p:txBody>
          <a:bodyPr/>
          <a:lstStyle/>
          <a:p>
            <a:fld id="{73F5A64E-1CE2-4426-8DF1-F71C65C93F1C}" type="slidenum">
              <a:rPr lang="en-GB" smtClean="0"/>
              <a:t>7</a:t>
            </a:fld>
            <a:endParaRPr lang="en-GB"/>
          </a:p>
        </p:txBody>
      </p:sp>
    </p:spTree>
    <p:extLst>
      <p:ext uri="{BB962C8B-B14F-4D97-AF65-F5344CB8AC3E}">
        <p14:creationId xmlns:p14="http://schemas.microsoft.com/office/powerpoint/2010/main" val="1420677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4351"/>
                </a:solidFill>
                <a:effectLst/>
                <a:latin typeface="Graphik"/>
              </a:rPr>
              <a:t>Customers do not always self-diagnose their issues correctly. Often, it’s up to the support rep to take the initiative to reproduce the trouble at hand before navigating a solution. That means they need to intuit not just what went wrong, but also what action the customer was ultimately after.</a:t>
            </a:r>
          </a:p>
          <a:p>
            <a:r>
              <a:rPr lang="en-GB" b="0" i="0" dirty="0">
                <a:solidFill>
                  <a:srgbClr val="314351"/>
                </a:solidFill>
                <a:effectLst/>
                <a:latin typeface="Graphik"/>
              </a:rPr>
              <a:t>Patience is crucial for customer service professionals. After all, customers who reach out to support are often confused and frustrated. Being listened to and handled with patience goes a long way in helping customers feel like you’re going to alleviate their current frustrations.</a:t>
            </a:r>
          </a:p>
          <a:p>
            <a:r>
              <a:rPr lang="en-GB" b="0" i="0" dirty="0">
                <a:solidFill>
                  <a:srgbClr val="314351"/>
                </a:solidFill>
                <a:effectLst/>
                <a:latin typeface="Graphik"/>
              </a:rPr>
              <a:t>The ability to truly listen to customers is crucial to providing great service for a number of reasons. Not only is it important to pay attention to individual customers’ experiences, but it’s also important to be mindful and attentive to the feedback that you receive at large.</a:t>
            </a:r>
          </a:p>
          <a:p>
            <a:r>
              <a:rPr lang="en-GB" b="0" i="0" dirty="0">
                <a:solidFill>
                  <a:srgbClr val="314351"/>
                </a:solidFill>
                <a:effectLst/>
                <a:latin typeface="Graphik"/>
              </a:rPr>
              <a:t>A great customer support representative knows how to relate to anybody, but they’re especially good with frustrated people. Instead of taking things personally, they intuitively understand where the other person is coming from and they know to both prioritize and swiftly communicate that empathy.</a:t>
            </a:r>
          </a:p>
          <a:p>
            <a:r>
              <a:rPr lang="en-GB" b="0" i="0" dirty="0">
                <a:solidFill>
                  <a:srgbClr val="314351"/>
                </a:solidFill>
                <a:effectLst/>
                <a:latin typeface="Graphik"/>
              </a:rPr>
              <a:t>The ability to communicate clearly when working with customers is a key skill because miscommunications can result in disappointment and frustration. The best customer service professionals know how to keep their communications with customers simple and leave nothing to doubt.</a:t>
            </a:r>
            <a:endParaRPr lang="en-GB" dirty="0"/>
          </a:p>
        </p:txBody>
      </p:sp>
      <p:sp>
        <p:nvSpPr>
          <p:cNvPr id="4" name="Slide Number Placeholder 3"/>
          <p:cNvSpPr>
            <a:spLocks noGrp="1"/>
          </p:cNvSpPr>
          <p:nvPr>
            <p:ph type="sldNum" sz="quarter" idx="5"/>
          </p:nvPr>
        </p:nvSpPr>
        <p:spPr/>
        <p:txBody>
          <a:bodyPr/>
          <a:lstStyle/>
          <a:p>
            <a:fld id="{73F5A64E-1CE2-4426-8DF1-F71C65C93F1C}" type="slidenum">
              <a:rPr lang="en-GB" smtClean="0"/>
              <a:t>8</a:t>
            </a:fld>
            <a:endParaRPr lang="en-GB"/>
          </a:p>
        </p:txBody>
      </p:sp>
    </p:spTree>
    <p:extLst>
      <p:ext uri="{BB962C8B-B14F-4D97-AF65-F5344CB8AC3E}">
        <p14:creationId xmlns:p14="http://schemas.microsoft.com/office/powerpoint/2010/main" val="3310299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source serif pro" panose="02040603050405020204" pitchFamily="18" charset="0"/>
              </a:rPr>
              <a:t>This means </a:t>
            </a:r>
            <a:r>
              <a:rPr lang="en-GB" b="0" i="0" u="none" dirty="0">
                <a:solidFill>
                  <a:schemeClr val="tx1"/>
                </a:solidFill>
                <a:effectLst/>
                <a:latin typeface="source serif pro" panose="02040603050405020204" pitchFamily="18" charset="0"/>
              </a:rPr>
              <a:t>that </a:t>
            </a:r>
            <a:r>
              <a:rPr lang="en-GB" b="0" i="0" u="none" strike="noStrike" dirty="0">
                <a:solidFill>
                  <a:schemeClr val="tx1"/>
                </a:solidFill>
                <a:effectLst/>
                <a:latin typeface="source serif pro" panose="02040603050405020204" pitchFamily="18" charset="0"/>
                <a:hlinkClick r:id="rId3">
                  <a:extLst>
                    <a:ext uri="{A12FA001-AC4F-418D-AE19-62706E023703}">
                      <ahyp:hlinkClr xmlns:ahyp="http://schemas.microsoft.com/office/drawing/2018/hyperlinkcolor" val="tx"/>
                    </a:ext>
                  </a:extLst>
                </a:hlinkClick>
              </a:rPr>
              <a:t>hospitality venues are turning themselves into remote working hotspots for locals and traveller's alike.</a:t>
            </a:r>
            <a:r>
              <a:rPr lang="en-GB" b="0" i="0" u="none" dirty="0">
                <a:solidFill>
                  <a:schemeClr val="tx1"/>
                </a:solidFill>
                <a:effectLst/>
                <a:latin typeface="source serif pro" panose="02040603050405020204" pitchFamily="18" charset="0"/>
              </a:rPr>
              <a:t> This is a great opportunity for hotels and F&amp;B venues to </a:t>
            </a:r>
            <a:r>
              <a:rPr lang="en-GB" b="0" i="0" u="none" dirty="0" err="1">
                <a:solidFill>
                  <a:schemeClr val="tx1"/>
                </a:solidFill>
                <a:effectLst/>
                <a:latin typeface="source serif pro" panose="02040603050405020204" pitchFamily="18" charset="0"/>
              </a:rPr>
              <a:t>capitilize</a:t>
            </a:r>
            <a:r>
              <a:rPr lang="en-GB" b="0" i="0" u="none" dirty="0">
                <a:solidFill>
                  <a:schemeClr val="tx1"/>
                </a:solidFill>
                <a:effectLst/>
                <a:latin typeface="source serif pro" panose="02040603050405020204" pitchFamily="18" charset="0"/>
              </a:rPr>
              <a:t> on the trend and adapt their offering to meet the needs and wants of this emerging segment; ample plug sockets, free high-speed WIFI, meeting rooms and great coffee are good starting points.</a:t>
            </a:r>
          </a:p>
          <a:p>
            <a:r>
              <a:rPr lang="en-GB" b="0" i="0" u="none" dirty="0">
                <a:solidFill>
                  <a:schemeClr val="tx1"/>
                </a:solidFill>
                <a:effectLst/>
                <a:latin typeface="source serif pro" panose="02040603050405020204" pitchFamily="18" charset="0"/>
              </a:rPr>
              <a:t>In addition to the usual beauty and relaxation spa offering, there is rapidly growing demand for health diagnostic technology and bespoke treatment plans delivered by experts who conduct personal or group sessions to develop vitality, healing, stress management, emotional balance, mindfulness and better sleep. </a:t>
            </a:r>
          </a:p>
          <a:p>
            <a:r>
              <a:rPr lang="en-GB" b="0" i="0" u="none" dirty="0">
                <a:solidFill>
                  <a:schemeClr val="tx1"/>
                </a:solidFill>
                <a:effectLst/>
                <a:latin typeface="source serif pro" panose="02040603050405020204" pitchFamily="18" charset="0"/>
              </a:rPr>
              <a:t>Consumers who have become accustomed to unlocking their smartphones and laptops using facial and fingerprint recognition will soon come to expect the same convenience in accessing their hotel rooms. Unfortunately for the establishments looking to welcome them, these upgrades may be costly to install and maintain. If you want to stay ahead of the curve, we recommend you dig deep and make the investment.</a:t>
            </a:r>
          </a:p>
          <a:p>
            <a:pPr algn="l"/>
            <a:r>
              <a:rPr lang="en-GB" b="0" i="0" u="none" dirty="0">
                <a:solidFill>
                  <a:schemeClr val="tx1"/>
                </a:solidFill>
                <a:effectLst/>
                <a:latin typeface="source serif pro" panose="02040603050405020204" pitchFamily="18" charset="0"/>
              </a:rPr>
              <a:t>Hospitality businesses can implement hyper-personalization by using technological platforms such as CRM and CEM which use big data to create highly customized one-to-one interactions between the guest and the host at scale. Hotel, Travel providers and Restaurants are able to draw on data to utilise insights into customers past browsing or buying habits, enabling hotels to tailor their offers and promotions</a:t>
            </a:r>
            <a:r>
              <a:rPr lang="en-GB" b="0" i="0" dirty="0">
                <a:solidFill>
                  <a:srgbClr val="212121"/>
                </a:solidFill>
                <a:effectLst/>
                <a:latin typeface="source serif pro" panose="02040603050405020204" pitchFamily="18" charset="0"/>
              </a:rPr>
              <a:t>, and automatically provide services the individual is searching for.</a:t>
            </a:r>
          </a:p>
          <a:p>
            <a:pPr algn="l"/>
            <a:r>
              <a:rPr lang="en-GB" b="0" i="0" dirty="0">
                <a:solidFill>
                  <a:srgbClr val="212121"/>
                </a:solidFill>
                <a:effectLst/>
                <a:latin typeface="source serif pro" panose="02040603050405020204" pitchFamily="18" charset="0"/>
              </a:rPr>
              <a:t>Hotel operations more generally are increasingly shaped by the use of management systems to monitor and optimize revenues, customer relationships, property, channels and reputation. Chatbots have proven to be a customer service asset both during the booking process and in responding to recurring questions. This is especially important in an industry such as </a:t>
            </a:r>
            <a:r>
              <a:rPr lang="en-GB" b="0" i="0" dirty="0" err="1">
                <a:solidFill>
                  <a:srgbClr val="212121"/>
                </a:solidFill>
                <a:effectLst/>
                <a:latin typeface="source serif pro" panose="02040603050405020204" pitchFamily="18" charset="0"/>
              </a:rPr>
              <a:t>hospitaliy</a:t>
            </a:r>
            <a:r>
              <a:rPr lang="en-GB" b="0" i="0" dirty="0">
                <a:solidFill>
                  <a:srgbClr val="212121"/>
                </a:solidFill>
                <a:effectLst/>
                <a:latin typeface="source serif pro" panose="02040603050405020204" pitchFamily="18" charset="0"/>
              </a:rPr>
              <a:t> which is expected to be on 24/7.</a:t>
            </a:r>
          </a:p>
          <a:p>
            <a:r>
              <a:rPr lang="en-GB" b="0" i="0" dirty="0">
                <a:solidFill>
                  <a:srgbClr val="212121"/>
                </a:solidFill>
                <a:effectLst/>
                <a:latin typeface="source serif pro" panose="02040603050405020204" pitchFamily="18" charset="0"/>
              </a:rPr>
              <a:t>In recent years hospitality outlets have been making small steps by prioritising the removal of disposable plastics, eliminating unnecessary paper consumption thanks to opt-in receipts and reducing food waste, however more far-reaching ethical and environmental considerations are shaping decisions made at the hospitality management level.</a:t>
            </a:r>
            <a:endParaRPr lang="en-GB" dirty="0"/>
          </a:p>
        </p:txBody>
      </p:sp>
      <p:sp>
        <p:nvSpPr>
          <p:cNvPr id="4" name="Slide Number Placeholder 3"/>
          <p:cNvSpPr>
            <a:spLocks noGrp="1"/>
          </p:cNvSpPr>
          <p:nvPr>
            <p:ph type="sldNum" sz="quarter" idx="5"/>
          </p:nvPr>
        </p:nvSpPr>
        <p:spPr/>
        <p:txBody>
          <a:bodyPr/>
          <a:lstStyle/>
          <a:p>
            <a:fld id="{73F5A64E-1CE2-4426-8DF1-F71C65C93F1C}" type="slidenum">
              <a:rPr lang="en-GB" smtClean="0"/>
              <a:t>9</a:t>
            </a:fld>
            <a:endParaRPr lang="en-GB"/>
          </a:p>
        </p:txBody>
      </p:sp>
    </p:spTree>
    <p:extLst>
      <p:ext uri="{BB962C8B-B14F-4D97-AF65-F5344CB8AC3E}">
        <p14:creationId xmlns:p14="http://schemas.microsoft.com/office/powerpoint/2010/main" val="462979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609600" y="2401888"/>
            <a:ext cx="112776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609600" y="3899938"/>
            <a:ext cx="6604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8940800" y="4206240"/>
            <a:ext cx="1280160" cy="457200"/>
          </a:xfrm>
        </p:spPr>
        <p:txBody>
          <a:bodyPr/>
          <a:lstStyle/>
          <a:p>
            <a:fld id="{F709FD15-34CB-4F75-A020-BC749AC130B6}" type="datetimeFigureOut">
              <a:rPr lang="en-US" smtClean="0"/>
              <a:t>2/10/2023</a:t>
            </a:fld>
            <a:endParaRPr lang="en-US"/>
          </a:p>
        </p:txBody>
      </p:sp>
      <p:sp>
        <p:nvSpPr>
          <p:cNvPr id="17" name="Footer Placeholder 16"/>
          <p:cNvSpPr>
            <a:spLocks noGrp="1"/>
          </p:cNvSpPr>
          <p:nvPr>
            <p:ph type="ftr" sz="quarter" idx="11"/>
          </p:nvPr>
        </p:nvSpPr>
        <p:spPr>
          <a:xfrm>
            <a:off x="7213600" y="4205288"/>
            <a:ext cx="1727200" cy="457200"/>
          </a:xfrm>
        </p:spPr>
        <p:txBody>
          <a:bodyPr/>
          <a:lstStyle/>
          <a:p>
            <a:endParaRPr lang="en-US"/>
          </a:p>
        </p:txBody>
      </p:sp>
      <p:sp>
        <p:nvSpPr>
          <p:cNvPr id="29" name="Slide Number Placeholder 28"/>
          <p:cNvSpPr>
            <a:spLocks noGrp="1"/>
          </p:cNvSpPr>
          <p:nvPr>
            <p:ph type="sldNum" sz="quarter" idx="12"/>
          </p:nvPr>
        </p:nvSpPr>
        <p:spPr>
          <a:xfrm>
            <a:off x="11093451" y="1136"/>
            <a:ext cx="996949" cy="365760"/>
          </a:xfrm>
        </p:spPr>
        <p:txBody>
          <a:bodyPr/>
          <a:lstStyle>
            <a:lvl1pPr algn="r">
              <a:defRPr sz="1800">
                <a:solidFill>
                  <a:schemeClr val="bg1"/>
                </a:solidFill>
              </a:defRPr>
            </a:lvl1pPr>
          </a:lstStyle>
          <a:p>
            <a:fld id="{66E76AAB-9C2F-409C-950F-AE5544B3128D}" type="slidenum">
              <a:rPr lang="en-US" smtClean="0"/>
              <a:t>‹#›</a:t>
            </a:fld>
            <a:endParaRPr lang="en-US"/>
          </a:p>
        </p:txBody>
      </p:sp>
    </p:spTree>
    <p:extLst>
      <p:ext uri="{BB962C8B-B14F-4D97-AF65-F5344CB8AC3E}">
        <p14:creationId xmlns:p14="http://schemas.microsoft.com/office/powerpoint/2010/main" val="1896385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09FD15-34CB-4F75-A020-BC749AC130B6}"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918552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81201"/>
            <a:ext cx="103632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963084" y="3367088"/>
            <a:ext cx="103632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709FD15-34CB-4F75-A020-BC749AC130B6}"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717816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2249425"/>
            <a:ext cx="53848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2249425"/>
            <a:ext cx="53848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709FD15-34CB-4F75-A020-BC749AC130B6}"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21512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508000" y="2244970"/>
            <a:ext cx="5388864"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94968" y="2244970"/>
            <a:ext cx="5389033"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508000" y="2708519"/>
            <a:ext cx="5388864"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91073" y="2708519"/>
            <a:ext cx="5389033"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F709FD15-34CB-4F75-A020-BC749AC130B6}" type="datetimeFigureOut">
              <a:rPr lang="en-US" smtClean="0"/>
              <a:t>2/10/2023</a:t>
            </a:fld>
            <a:endParaRPr lang="en-US"/>
          </a:p>
        </p:txBody>
      </p:sp>
      <p:sp>
        <p:nvSpPr>
          <p:cNvPr id="27" name="Slide Number Placeholder 26"/>
          <p:cNvSpPr>
            <a:spLocks noGrp="1"/>
          </p:cNvSpPr>
          <p:nvPr>
            <p:ph type="sldNum" sz="quarter" idx="11"/>
          </p:nvPr>
        </p:nvSpPr>
        <p:spPr/>
        <p:txBody>
          <a:bodyPr rtlCol="0"/>
          <a:lstStyle/>
          <a:p>
            <a:fld id="{66E76AAB-9C2F-409C-950F-AE5544B3128D}" type="slidenum">
              <a:rPr lang="en-US" smtClean="0"/>
              <a:t>‹#›</a:t>
            </a:fld>
            <a:endParaRPr lang="en-US"/>
          </a:p>
        </p:txBody>
      </p:sp>
      <p:sp>
        <p:nvSpPr>
          <p:cNvPr id="28" name="Footer Placeholder 27"/>
          <p:cNvSpPr>
            <a:spLocks noGrp="1"/>
          </p:cNvSpPr>
          <p:nvPr>
            <p:ph type="ftr" sz="quarter" idx="12"/>
          </p:nvPr>
        </p:nvSpPr>
        <p:spPr/>
        <p:txBody>
          <a:bodyPr rtlCol="0"/>
          <a:lstStyle/>
          <a:p>
            <a:endParaRPr lang="en-US"/>
          </a:p>
        </p:txBody>
      </p:sp>
    </p:spTree>
    <p:extLst>
      <p:ext uri="{BB962C8B-B14F-4D97-AF65-F5344CB8AC3E}">
        <p14:creationId xmlns:p14="http://schemas.microsoft.com/office/powerpoint/2010/main" val="2185091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8778240" y="612648"/>
            <a:ext cx="1276352" cy="457200"/>
          </a:xfrm>
        </p:spPr>
        <p:txBody>
          <a:bodyPr/>
          <a:lstStyle/>
          <a:p>
            <a:fld id="{F709FD15-34CB-4F75-A020-BC749AC130B6}" type="datetimeFigureOut">
              <a:rPr lang="en-US" smtClean="0"/>
              <a:t>2/10/2023</a:t>
            </a:fld>
            <a:endParaRPr lang="en-US"/>
          </a:p>
        </p:txBody>
      </p:sp>
      <p:sp>
        <p:nvSpPr>
          <p:cNvPr id="4" name="Footer Placeholder 3"/>
          <p:cNvSpPr>
            <a:spLocks noGrp="1"/>
          </p:cNvSpPr>
          <p:nvPr>
            <p:ph type="ftr" sz="quarter" idx="11"/>
          </p:nvPr>
        </p:nvSpPr>
        <p:spPr>
          <a:xfrm>
            <a:off x="7010400" y="612648"/>
            <a:ext cx="1767840" cy="457200"/>
          </a:xfrm>
        </p:spPr>
        <p:txBody>
          <a:bodyPr/>
          <a:lstStyle/>
          <a:p>
            <a:endParaRPr lang="en-US"/>
          </a:p>
        </p:txBody>
      </p:sp>
      <p:sp>
        <p:nvSpPr>
          <p:cNvPr id="5" name="Slide Number Placeholder 4"/>
          <p:cNvSpPr>
            <a:spLocks noGrp="1"/>
          </p:cNvSpPr>
          <p:nvPr>
            <p:ph type="sldNum" sz="quarter" idx="12"/>
          </p:nvPr>
        </p:nvSpPr>
        <p:spPr>
          <a:xfrm>
            <a:off x="10899648" y="2272"/>
            <a:ext cx="1016000" cy="365760"/>
          </a:xfrm>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1554230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09FD15-34CB-4F75-A020-BC749AC130B6}"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3478335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37995" y="1101970"/>
            <a:ext cx="451104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7137995" y="2010727"/>
            <a:ext cx="451104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203200" y="776287"/>
            <a:ext cx="6803136"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709FD15-34CB-4F75-A020-BC749AC130B6}"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2241933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17924" y="3274309"/>
            <a:ext cx="34544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709FD15-34CB-4F75-A020-BC749AC130B6}"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300021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09FD15-34CB-4F75-A020-BC749AC130B6}"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3249258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1143000"/>
            <a:ext cx="2540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1143000"/>
            <a:ext cx="83312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09FD15-34CB-4F75-A020-BC749AC130B6}"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E76AAB-9C2F-409C-950F-AE5544B3128D}" type="slidenum">
              <a:rPr lang="en-US" smtClean="0"/>
              <a:t>‹#›</a:t>
            </a:fld>
            <a:endParaRPr lang="en-US"/>
          </a:p>
        </p:txBody>
      </p:sp>
    </p:spTree>
    <p:extLst>
      <p:ext uri="{BB962C8B-B14F-4D97-AF65-F5344CB8AC3E}">
        <p14:creationId xmlns:p14="http://schemas.microsoft.com/office/powerpoint/2010/main" val="2755678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Title Placeholder 21"/>
          <p:cNvSpPr>
            <a:spLocks noGrp="1"/>
          </p:cNvSpPr>
          <p:nvPr>
            <p:ph type="title"/>
          </p:nvPr>
        </p:nvSpPr>
        <p:spPr>
          <a:xfrm>
            <a:off x="609600" y="1143000"/>
            <a:ext cx="109728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09600" y="2249424"/>
            <a:ext cx="109728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782048" y="612648"/>
            <a:ext cx="1276352" cy="457200"/>
          </a:xfrm>
          <a:prstGeom prst="rect">
            <a:avLst/>
          </a:prstGeom>
        </p:spPr>
        <p:txBody>
          <a:bodyPr vert="horz"/>
          <a:lstStyle>
            <a:lvl1pPr algn="l" eaLnBrk="1" latinLnBrk="0" hangingPunct="1">
              <a:defRPr kumimoji="0" sz="800">
                <a:solidFill>
                  <a:schemeClr val="accent2"/>
                </a:solidFill>
              </a:defRPr>
            </a:lvl1pPr>
          </a:lstStyle>
          <a:p>
            <a:fld id="{F709FD15-34CB-4F75-A020-BC749AC130B6}" type="datetimeFigureOut">
              <a:rPr lang="en-US" smtClean="0"/>
              <a:t>2/10/2023</a:t>
            </a:fld>
            <a:endParaRPr lang="en-US"/>
          </a:p>
        </p:txBody>
      </p:sp>
      <p:sp>
        <p:nvSpPr>
          <p:cNvPr id="3" name="Footer Placeholder 2"/>
          <p:cNvSpPr>
            <a:spLocks noGrp="1"/>
          </p:cNvSpPr>
          <p:nvPr>
            <p:ph type="ftr" sz="quarter" idx="3"/>
          </p:nvPr>
        </p:nvSpPr>
        <p:spPr>
          <a:xfrm>
            <a:off x="7010400" y="612648"/>
            <a:ext cx="176784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anchor="b"/>
          <a:lstStyle>
            <a:lvl1pPr algn="r" eaLnBrk="1" latinLnBrk="0" hangingPunct="1">
              <a:defRPr kumimoji="0" sz="1800">
                <a:solidFill>
                  <a:srgbClr val="FFFFFF"/>
                </a:solidFill>
              </a:defRPr>
            </a:lvl1pPr>
          </a:lstStyle>
          <a:p>
            <a:fld id="{66E76AAB-9C2F-409C-950F-AE5544B3128D}" type="slidenum">
              <a:rPr lang="en-US" smtClean="0"/>
              <a:t>‹#›</a:t>
            </a:fld>
            <a:endParaRPr lang="en-US"/>
          </a:p>
        </p:txBody>
      </p:sp>
    </p:spTree>
    <p:extLst>
      <p:ext uri="{BB962C8B-B14F-4D97-AF65-F5344CB8AC3E}">
        <p14:creationId xmlns:p14="http://schemas.microsoft.com/office/powerpoint/2010/main" val="41782603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7001" y="1877119"/>
            <a:ext cx="7175351" cy="1793167"/>
          </a:xfrm>
        </p:spPr>
        <p:txBody>
          <a:bodyPr>
            <a:noAutofit/>
          </a:bodyPr>
          <a:lstStyle/>
          <a:p>
            <a:pPr algn="ctr"/>
            <a:r>
              <a:rPr lang="en-US" sz="4200" dirty="0"/>
              <a:t>The Role &amp; Importance of Hospitality &amp; Guest Services within the Hotel Industry</a:t>
            </a:r>
            <a:br>
              <a:rPr lang="en-US" sz="4200" dirty="0"/>
            </a:br>
            <a:r>
              <a:rPr lang="en-US" sz="4200" dirty="0"/>
              <a:t>Hospitality &amp; Guest Services BMIH4003</a:t>
            </a:r>
          </a:p>
        </p:txBody>
      </p:sp>
      <p:sp>
        <p:nvSpPr>
          <p:cNvPr id="3" name="Subtitle 2"/>
          <p:cNvSpPr>
            <a:spLocks noGrp="1"/>
          </p:cNvSpPr>
          <p:nvPr>
            <p:ph type="subTitle" idx="1"/>
          </p:nvPr>
        </p:nvSpPr>
        <p:spPr>
          <a:xfrm>
            <a:off x="4267200" y="5084805"/>
            <a:ext cx="6400800" cy="1752600"/>
          </a:xfrm>
        </p:spPr>
        <p:txBody>
          <a:bodyPr/>
          <a:lstStyle/>
          <a:p>
            <a:pPr algn="r"/>
            <a:r>
              <a:rPr lang="en-US" dirty="0">
                <a:solidFill>
                  <a:schemeClr val="tx1"/>
                </a:solidFill>
              </a:rPr>
              <a:t>To: Muhammad </a:t>
            </a:r>
            <a:r>
              <a:rPr lang="en-US" dirty="0" err="1">
                <a:solidFill>
                  <a:schemeClr val="tx1"/>
                </a:solidFill>
              </a:rPr>
              <a:t>Cassamo</a:t>
            </a:r>
            <a:endParaRPr lang="en-US" dirty="0">
              <a:solidFill>
                <a:schemeClr val="tx1"/>
              </a:solidFill>
            </a:endParaRPr>
          </a:p>
          <a:p>
            <a:pPr algn="r"/>
            <a:r>
              <a:rPr lang="en-US" dirty="0">
                <a:solidFill>
                  <a:schemeClr val="tx1"/>
                </a:solidFill>
              </a:rPr>
              <a:t>By: Mohammad Tanvir Ahmed</a:t>
            </a:r>
          </a:p>
          <a:p>
            <a:pPr algn="r"/>
            <a:r>
              <a:rPr lang="en-US" dirty="0">
                <a:solidFill>
                  <a:schemeClr val="tx1"/>
                </a:solidFill>
              </a:rPr>
              <a:t>Student ID: 2211271</a:t>
            </a:r>
          </a:p>
          <a:p>
            <a:pPr algn="r"/>
            <a:endParaRPr lang="en-US" dirty="0">
              <a:solidFill>
                <a:schemeClr val="tx1"/>
              </a:solidFill>
            </a:endParaRPr>
          </a:p>
        </p:txBody>
      </p:sp>
      <p:pic>
        <p:nvPicPr>
          <p:cNvPr id="4" name="Picture 3">
            <a:extLst>
              <a:ext uri="{FF2B5EF4-FFF2-40B4-BE49-F238E27FC236}">
                <a16:creationId xmlns:a16="http://schemas.microsoft.com/office/drawing/2014/main" id="{4F6007D9-93DB-EA17-6B81-2116D2E9BCE2}"/>
              </a:ext>
            </a:extLst>
          </p:cNvPr>
          <p:cNvPicPr>
            <a:picLocks noChangeAspect="1"/>
          </p:cNvPicPr>
          <p:nvPr/>
        </p:nvPicPr>
        <p:blipFill>
          <a:blip r:embed="rId3"/>
          <a:stretch>
            <a:fillRect/>
          </a:stretch>
        </p:blipFill>
        <p:spPr>
          <a:xfrm>
            <a:off x="722481" y="5084805"/>
            <a:ext cx="2381250" cy="1190625"/>
          </a:xfrm>
          <a:prstGeom prst="rect">
            <a:avLst/>
          </a:prstGeom>
        </p:spPr>
      </p:pic>
    </p:spTree>
    <p:extLst>
      <p:ext uri="{BB962C8B-B14F-4D97-AF65-F5344CB8AC3E}">
        <p14:creationId xmlns:p14="http://schemas.microsoft.com/office/powerpoint/2010/main" val="726384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530B8-2E37-913D-B8EB-85235FA4BB96}"/>
              </a:ext>
            </a:extLst>
          </p:cNvPr>
          <p:cNvSpPr>
            <a:spLocks noGrp="1"/>
          </p:cNvSpPr>
          <p:nvPr>
            <p:ph type="title"/>
          </p:nvPr>
        </p:nvSpPr>
        <p:spPr/>
        <p:txBody>
          <a:bodyPr/>
          <a:lstStyle/>
          <a:p>
            <a:pPr algn="ctr"/>
            <a:r>
              <a:rPr lang="en-GB" dirty="0"/>
              <a:t>Table of Contents</a:t>
            </a:r>
          </a:p>
        </p:txBody>
      </p:sp>
      <p:graphicFrame>
        <p:nvGraphicFramePr>
          <p:cNvPr id="5" name="Table 5">
            <a:extLst>
              <a:ext uri="{FF2B5EF4-FFF2-40B4-BE49-F238E27FC236}">
                <a16:creationId xmlns:a16="http://schemas.microsoft.com/office/drawing/2014/main" id="{CAE21ABA-8330-F4AD-636D-0387E71CC841}"/>
              </a:ext>
            </a:extLst>
          </p:cNvPr>
          <p:cNvGraphicFramePr>
            <a:graphicFrameLocks noGrp="1"/>
          </p:cNvGraphicFramePr>
          <p:nvPr>
            <p:ph idx="1"/>
            <p:extLst>
              <p:ext uri="{D42A27DB-BD31-4B8C-83A1-F6EECF244321}">
                <p14:modId xmlns:p14="http://schemas.microsoft.com/office/powerpoint/2010/main" val="1552441164"/>
              </p:ext>
            </p:extLst>
          </p:nvPr>
        </p:nvGraphicFramePr>
        <p:xfrm>
          <a:off x="609600" y="2249487"/>
          <a:ext cx="10972800" cy="3258683"/>
        </p:xfrm>
        <a:graphic>
          <a:graphicData uri="http://schemas.openxmlformats.org/drawingml/2006/table">
            <a:tbl>
              <a:tblPr firstRow="1" bandRow="1">
                <a:tableStyleId>{5C22544A-7EE6-4342-B048-85BDC9FD1C3A}</a:tableStyleId>
              </a:tblPr>
              <a:tblGrid>
                <a:gridCol w="10972800">
                  <a:extLst>
                    <a:ext uri="{9D8B030D-6E8A-4147-A177-3AD203B41FA5}">
                      <a16:colId xmlns:a16="http://schemas.microsoft.com/office/drawing/2014/main" val="1176272913"/>
                    </a:ext>
                  </a:extLst>
                </a:gridCol>
              </a:tblGrid>
              <a:tr h="644575">
                <a:tc>
                  <a:txBody>
                    <a:bodyPr/>
                    <a:lstStyle/>
                    <a:p>
                      <a:r>
                        <a:rPr lang="en-GB" dirty="0"/>
                        <a:t>The Role &amp; Importance of Hospitality &amp; Guest Services within the Hotel Industry at Sheraton Hotels &amp; Resorts</a:t>
                      </a:r>
                    </a:p>
                  </a:txBody>
                  <a:tcPr/>
                </a:tc>
                <a:extLst>
                  <a:ext uri="{0D108BD9-81ED-4DB2-BD59-A6C34878D82A}">
                    <a16:rowId xmlns:a16="http://schemas.microsoft.com/office/drawing/2014/main" val="1872914201"/>
                  </a:ext>
                </a:extLst>
              </a:tr>
              <a:tr h="373444">
                <a:tc>
                  <a:txBody>
                    <a:bodyPr/>
                    <a:lstStyle/>
                    <a:p>
                      <a:r>
                        <a:rPr lang="en-GB" dirty="0"/>
                        <a:t>Sheraton Hotels &amp; Resorts</a:t>
                      </a:r>
                    </a:p>
                  </a:txBody>
                  <a:tcPr/>
                </a:tc>
                <a:extLst>
                  <a:ext uri="{0D108BD9-81ED-4DB2-BD59-A6C34878D82A}">
                    <a16:rowId xmlns:a16="http://schemas.microsoft.com/office/drawing/2014/main" val="4127759700"/>
                  </a:ext>
                </a:extLst>
              </a:tr>
              <a:tr h="373444">
                <a:tc>
                  <a:txBody>
                    <a:bodyPr/>
                    <a:lstStyle/>
                    <a:p>
                      <a:r>
                        <a:rPr lang="en-GB" dirty="0"/>
                        <a:t>Sheraton Hotels-Main Consumers</a:t>
                      </a:r>
                    </a:p>
                  </a:txBody>
                  <a:tcPr/>
                </a:tc>
                <a:extLst>
                  <a:ext uri="{0D108BD9-81ED-4DB2-BD59-A6C34878D82A}">
                    <a16:rowId xmlns:a16="http://schemas.microsoft.com/office/drawing/2014/main" val="4172550354"/>
                  </a:ext>
                </a:extLst>
              </a:tr>
              <a:tr h="373444">
                <a:tc>
                  <a:txBody>
                    <a:bodyPr/>
                    <a:lstStyle/>
                    <a:p>
                      <a:r>
                        <a:rPr lang="en-GB" dirty="0"/>
                        <a:t>Nature, Scope and role of the guest services and facilities at Sheraton Hotels</a:t>
                      </a:r>
                    </a:p>
                  </a:txBody>
                  <a:tcPr/>
                </a:tc>
                <a:extLst>
                  <a:ext uri="{0D108BD9-81ED-4DB2-BD59-A6C34878D82A}">
                    <a16:rowId xmlns:a16="http://schemas.microsoft.com/office/drawing/2014/main" val="433230468"/>
                  </a:ext>
                </a:extLst>
              </a:tr>
              <a:tr h="373444">
                <a:tc>
                  <a:txBody>
                    <a:bodyPr/>
                    <a:lstStyle/>
                    <a:p>
                      <a:r>
                        <a:rPr lang="en-GB" dirty="0"/>
                        <a:t>Need to consider the role and function of guest services in general</a:t>
                      </a:r>
                    </a:p>
                  </a:txBody>
                  <a:tcPr/>
                </a:tc>
                <a:extLst>
                  <a:ext uri="{0D108BD9-81ED-4DB2-BD59-A6C34878D82A}">
                    <a16:rowId xmlns:a16="http://schemas.microsoft.com/office/drawing/2014/main" val="808537859"/>
                  </a:ext>
                </a:extLst>
              </a:tr>
              <a:tr h="373444">
                <a:tc>
                  <a:txBody>
                    <a:bodyPr/>
                    <a:lstStyle/>
                    <a:p>
                      <a:r>
                        <a:rPr lang="en-GB" dirty="0"/>
                        <a:t>Importance of hospitality</a:t>
                      </a:r>
                    </a:p>
                  </a:txBody>
                  <a:tcPr/>
                </a:tc>
                <a:extLst>
                  <a:ext uri="{0D108BD9-81ED-4DB2-BD59-A6C34878D82A}">
                    <a16:rowId xmlns:a16="http://schemas.microsoft.com/office/drawing/2014/main" val="940986831"/>
                  </a:ext>
                </a:extLst>
              </a:tr>
              <a:tr h="373444">
                <a:tc>
                  <a:txBody>
                    <a:bodyPr/>
                    <a:lstStyle/>
                    <a:p>
                      <a:r>
                        <a:rPr lang="en-GB" dirty="0"/>
                        <a:t>How hotels can meet/exceed the guest expectation</a:t>
                      </a:r>
                    </a:p>
                  </a:txBody>
                  <a:tcPr/>
                </a:tc>
                <a:extLst>
                  <a:ext uri="{0D108BD9-81ED-4DB2-BD59-A6C34878D82A}">
                    <a16:rowId xmlns:a16="http://schemas.microsoft.com/office/drawing/2014/main" val="2737816263"/>
                  </a:ext>
                </a:extLst>
              </a:tr>
              <a:tr h="373444">
                <a:tc>
                  <a:txBody>
                    <a:bodyPr/>
                    <a:lstStyle/>
                    <a:p>
                      <a:r>
                        <a:rPr lang="en-GB" dirty="0"/>
                        <a:t>Summary/Conclusion</a:t>
                      </a:r>
                    </a:p>
                  </a:txBody>
                  <a:tcPr/>
                </a:tc>
                <a:extLst>
                  <a:ext uri="{0D108BD9-81ED-4DB2-BD59-A6C34878D82A}">
                    <a16:rowId xmlns:a16="http://schemas.microsoft.com/office/drawing/2014/main" val="2584081713"/>
                  </a:ext>
                </a:extLst>
              </a:tr>
            </a:tbl>
          </a:graphicData>
        </a:graphic>
      </p:graphicFrame>
    </p:spTree>
    <p:extLst>
      <p:ext uri="{BB962C8B-B14F-4D97-AF65-F5344CB8AC3E}">
        <p14:creationId xmlns:p14="http://schemas.microsoft.com/office/powerpoint/2010/main" val="19529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AD8B-50CA-493A-912F-6E117CA0849F}"/>
              </a:ext>
            </a:extLst>
          </p:cNvPr>
          <p:cNvSpPr>
            <a:spLocks noGrp="1"/>
          </p:cNvSpPr>
          <p:nvPr>
            <p:ph type="title"/>
          </p:nvPr>
        </p:nvSpPr>
        <p:spPr/>
        <p:txBody>
          <a:bodyPr>
            <a:normAutofit fontScale="90000"/>
          </a:bodyPr>
          <a:lstStyle/>
          <a:p>
            <a:r>
              <a:rPr lang="en-US" dirty="0"/>
              <a:t>Sheraton Hotels &amp; Resorts (Marriott International)</a:t>
            </a:r>
            <a:endParaRPr lang="en-GB" dirty="0"/>
          </a:p>
        </p:txBody>
      </p:sp>
      <p:sp>
        <p:nvSpPr>
          <p:cNvPr id="3" name="Content Placeholder 2">
            <a:extLst>
              <a:ext uri="{FF2B5EF4-FFF2-40B4-BE49-F238E27FC236}">
                <a16:creationId xmlns:a16="http://schemas.microsoft.com/office/drawing/2014/main" id="{896C683E-832D-4BF7-B9EE-B5B6C77C3466}"/>
              </a:ext>
            </a:extLst>
          </p:cNvPr>
          <p:cNvSpPr>
            <a:spLocks noGrp="1"/>
          </p:cNvSpPr>
          <p:nvPr>
            <p:ph idx="1"/>
          </p:nvPr>
        </p:nvSpPr>
        <p:spPr/>
        <p:txBody>
          <a:bodyPr/>
          <a:lstStyle/>
          <a:p>
            <a:r>
              <a:rPr lang="en-GB" dirty="0"/>
              <a:t>Marriot International is the most powerful portfolio in the industry</a:t>
            </a:r>
          </a:p>
          <a:p>
            <a:r>
              <a:rPr lang="en-GB" dirty="0"/>
              <a:t>Sheraton Hotels &amp; Resorts - where the world comes together</a:t>
            </a:r>
          </a:p>
          <a:p>
            <a:r>
              <a:rPr lang="en-GB" dirty="0"/>
              <a:t>Rich heritage in creating  sense of belonging for guests at over 435 hotels in 75 countries and territories across the world (Sheraton, 2023). </a:t>
            </a:r>
          </a:p>
          <a:p>
            <a:r>
              <a:rPr lang="en-GB" dirty="0"/>
              <a:t>See the World, Enjoy your stay and Follow our Story</a:t>
            </a:r>
          </a:p>
          <a:p>
            <a:r>
              <a:rPr lang="en-GB" dirty="0"/>
              <a:t>Strong history of strategic acquisition and pipeline development</a:t>
            </a:r>
          </a:p>
          <a:p>
            <a:pPr marL="109728" indent="0">
              <a:buNone/>
            </a:pPr>
            <a:endParaRPr lang="en-GB" dirty="0"/>
          </a:p>
        </p:txBody>
      </p:sp>
    </p:spTree>
    <p:extLst>
      <p:ext uri="{BB962C8B-B14F-4D97-AF65-F5344CB8AC3E}">
        <p14:creationId xmlns:p14="http://schemas.microsoft.com/office/powerpoint/2010/main" val="1330152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B55A-0A58-04A0-5B19-C3B4206CE3B3}"/>
              </a:ext>
            </a:extLst>
          </p:cNvPr>
          <p:cNvSpPr>
            <a:spLocks noGrp="1"/>
          </p:cNvSpPr>
          <p:nvPr>
            <p:ph type="title"/>
          </p:nvPr>
        </p:nvSpPr>
        <p:spPr/>
        <p:txBody>
          <a:bodyPr/>
          <a:lstStyle/>
          <a:p>
            <a:r>
              <a:rPr lang="en-GB" dirty="0"/>
              <a:t>Sheraton Hotels-Main Consumers</a:t>
            </a:r>
          </a:p>
        </p:txBody>
      </p:sp>
      <p:sp>
        <p:nvSpPr>
          <p:cNvPr id="3" name="Content Placeholder 2">
            <a:extLst>
              <a:ext uri="{FF2B5EF4-FFF2-40B4-BE49-F238E27FC236}">
                <a16:creationId xmlns:a16="http://schemas.microsoft.com/office/drawing/2014/main" id="{22BCE1F5-5882-DE98-D4A5-C430994DDA96}"/>
              </a:ext>
            </a:extLst>
          </p:cNvPr>
          <p:cNvSpPr>
            <a:spLocks noGrp="1"/>
          </p:cNvSpPr>
          <p:nvPr>
            <p:ph idx="1"/>
          </p:nvPr>
        </p:nvSpPr>
        <p:spPr/>
        <p:txBody>
          <a:bodyPr>
            <a:normAutofit lnSpcReduction="10000"/>
          </a:bodyPr>
          <a:lstStyle/>
          <a:p>
            <a:r>
              <a:rPr lang="en-GB" dirty="0"/>
              <a:t>Meetings and events at Sheraton, Meet Anywhere, Worldwide</a:t>
            </a:r>
          </a:p>
          <a:p>
            <a:r>
              <a:rPr lang="en-GB" dirty="0"/>
              <a:t>Segmentation- Leisure, vacations and business travellers, Specialised services</a:t>
            </a:r>
          </a:p>
          <a:p>
            <a:r>
              <a:rPr lang="en-GB" dirty="0"/>
              <a:t>Target market- Business travellers,  vacationers, honeymooners</a:t>
            </a:r>
          </a:p>
          <a:p>
            <a:r>
              <a:rPr lang="en-GB" dirty="0"/>
              <a:t>USP- Intensive focus on guest satisfaction and networking among guests</a:t>
            </a:r>
          </a:p>
          <a:p>
            <a:r>
              <a:rPr lang="en-GB" dirty="0"/>
              <a:t>Positioning- Best-in-class customer service and comfort</a:t>
            </a:r>
          </a:p>
          <a:p>
            <a:r>
              <a:rPr lang="en-GB" dirty="0"/>
              <a:t>Strong Brand Presence- Brand awareness is 54% in UK</a:t>
            </a:r>
          </a:p>
          <a:p>
            <a:r>
              <a:rPr lang="en-GB" dirty="0"/>
              <a:t>Strong Brand visibility and excellent word of mouth due to its customized personalized services</a:t>
            </a:r>
          </a:p>
        </p:txBody>
      </p:sp>
    </p:spTree>
    <p:extLst>
      <p:ext uri="{BB962C8B-B14F-4D97-AF65-F5344CB8AC3E}">
        <p14:creationId xmlns:p14="http://schemas.microsoft.com/office/powerpoint/2010/main" val="305683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85D48-0265-A528-FBE8-317A33CDC72B}"/>
              </a:ext>
            </a:extLst>
          </p:cNvPr>
          <p:cNvSpPr>
            <a:spLocks noGrp="1"/>
          </p:cNvSpPr>
          <p:nvPr>
            <p:ph type="title"/>
          </p:nvPr>
        </p:nvSpPr>
        <p:spPr/>
        <p:txBody>
          <a:bodyPr>
            <a:normAutofit fontScale="90000"/>
          </a:bodyPr>
          <a:lstStyle/>
          <a:p>
            <a:r>
              <a:rPr lang="en-GB" dirty="0"/>
              <a:t>Nature, Scope and role of the guest services and facilities at Sheraton Hotels</a:t>
            </a:r>
          </a:p>
        </p:txBody>
      </p:sp>
      <p:sp>
        <p:nvSpPr>
          <p:cNvPr id="3" name="Content Placeholder 2">
            <a:extLst>
              <a:ext uri="{FF2B5EF4-FFF2-40B4-BE49-F238E27FC236}">
                <a16:creationId xmlns:a16="http://schemas.microsoft.com/office/drawing/2014/main" id="{11FC2634-4743-1884-8ED9-09C782A4C3CA}"/>
              </a:ext>
            </a:extLst>
          </p:cNvPr>
          <p:cNvSpPr>
            <a:spLocks noGrp="1"/>
          </p:cNvSpPr>
          <p:nvPr>
            <p:ph idx="1"/>
          </p:nvPr>
        </p:nvSpPr>
        <p:spPr/>
        <p:txBody>
          <a:bodyPr/>
          <a:lstStyle/>
          <a:p>
            <a:r>
              <a:rPr lang="en-GB" dirty="0"/>
              <a:t>Brand segment- Classic Premium</a:t>
            </a:r>
          </a:p>
          <a:p>
            <a:r>
              <a:rPr lang="en-GB" dirty="0"/>
              <a:t>Creating new vision including intuitive design, tech forward experiences and signature community experience for next generation of travellers (Sheraton, 2023). </a:t>
            </a:r>
          </a:p>
          <a:p>
            <a:r>
              <a:rPr lang="en-GB" dirty="0"/>
              <a:t>New feature offering King Guest Room, Sheraton Club, The Studios, The Reception and Community Table</a:t>
            </a:r>
          </a:p>
          <a:p>
            <a:r>
              <a:rPr lang="en-GB" dirty="0"/>
              <a:t>Design balances timelessness with a fresh and modern feel, new elevated food and beverage philosophy and seamless technology integration</a:t>
            </a:r>
          </a:p>
        </p:txBody>
      </p:sp>
    </p:spTree>
    <p:extLst>
      <p:ext uri="{BB962C8B-B14F-4D97-AF65-F5344CB8AC3E}">
        <p14:creationId xmlns:p14="http://schemas.microsoft.com/office/powerpoint/2010/main" val="304438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86DA2-E80D-E796-3071-321B90712426}"/>
              </a:ext>
            </a:extLst>
          </p:cNvPr>
          <p:cNvSpPr>
            <a:spLocks noGrp="1"/>
          </p:cNvSpPr>
          <p:nvPr>
            <p:ph type="title"/>
          </p:nvPr>
        </p:nvSpPr>
        <p:spPr/>
        <p:txBody>
          <a:bodyPr>
            <a:normAutofit fontScale="90000"/>
          </a:bodyPr>
          <a:lstStyle/>
          <a:p>
            <a:r>
              <a:rPr lang="en-GB" dirty="0"/>
              <a:t>Need to consider the role and function of guest services in general</a:t>
            </a:r>
          </a:p>
        </p:txBody>
      </p:sp>
      <p:sp>
        <p:nvSpPr>
          <p:cNvPr id="3" name="Content Placeholder 2">
            <a:extLst>
              <a:ext uri="{FF2B5EF4-FFF2-40B4-BE49-F238E27FC236}">
                <a16:creationId xmlns:a16="http://schemas.microsoft.com/office/drawing/2014/main" id="{D3647875-7DB2-27F9-065B-7848EE9206F5}"/>
              </a:ext>
            </a:extLst>
          </p:cNvPr>
          <p:cNvSpPr>
            <a:spLocks noGrp="1"/>
          </p:cNvSpPr>
          <p:nvPr>
            <p:ph idx="1"/>
          </p:nvPr>
        </p:nvSpPr>
        <p:spPr/>
        <p:txBody>
          <a:bodyPr/>
          <a:lstStyle/>
          <a:p>
            <a:r>
              <a:rPr lang="en-GB" dirty="0"/>
              <a:t>Provide a professional service to guests</a:t>
            </a:r>
          </a:p>
          <a:p>
            <a:r>
              <a:rPr lang="en-GB" dirty="0"/>
              <a:t>Quality service exceeds guests expectations by paying attention to every detail</a:t>
            </a:r>
          </a:p>
          <a:p>
            <a:r>
              <a:rPr lang="en-GB" dirty="0"/>
              <a:t>For Superior guest service- recruit and select service minded staff, provide effective orientation and training, empower staff with service authority, emphasise continuous quality improvement and effective service recovery</a:t>
            </a:r>
          </a:p>
        </p:txBody>
      </p:sp>
    </p:spTree>
    <p:extLst>
      <p:ext uri="{BB962C8B-B14F-4D97-AF65-F5344CB8AC3E}">
        <p14:creationId xmlns:p14="http://schemas.microsoft.com/office/powerpoint/2010/main" val="3766254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A1B3A-F1B8-1FDF-4025-DAF63D565A48}"/>
              </a:ext>
            </a:extLst>
          </p:cNvPr>
          <p:cNvPicPr>
            <a:picLocks noChangeAspect="1"/>
          </p:cNvPicPr>
          <p:nvPr/>
        </p:nvPicPr>
        <p:blipFill>
          <a:blip r:embed="rId3"/>
          <a:stretch>
            <a:fillRect/>
          </a:stretch>
        </p:blipFill>
        <p:spPr>
          <a:xfrm>
            <a:off x="7453222" y="4110493"/>
            <a:ext cx="4704271" cy="2695748"/>
          </a:xfrm>
          <a:prstGeom prst="rect">
            <a:avLst/>
          </a:prstGeom>
        </p:spPr>
      </p:pic>
      <p:sp>
        <p:nvSpPr>
          <p:cNvPr id="2" name="Title 1">
            <a:extLst>
              <a:ext uri="{FF2B5EF4-FFF2-40B4-BE49-F238E27FC236}">
                <a16:creationId xmlns:a16="http://schemas.microsoft.com/office/drawing/2014/main" id="{B14B9804-0D93-AD94-18F0-4E8A22D80DC5}"/>
              </a:ext>
            </a:extLst>
          </p:cNvPr>
          <p:cNvSpPr>
            <a:spLocks noGrp="1"/>
          </p:cNvSpPr>
          <p:nvPr>
            <p:ph type="title"/>
          </p:nvPr>
        </p:nvSpPr>
        <p:spPr>
          <a:xfrm>
            <a:off x="609600" y="970471"/>
            <a:ext cx="10972800" cy="1066800"/>
          </a:xfrm>
        </p:spPr>
        <p:txBody>
          <a:bodyPr/>
          <a:lstStyle/>
          <a:p>
            <a:r>
              <a:rPr lang="en-GB" dirty="0"/>
              <a:t>Importance of hospitality</a:t>
            </a:r>
          </a:p>
        </p:txBody>
      </p:sp>
      <p:sp>
        <p:nvSpPr>
          <p:cNvPr id="3" name="Content Placeholder 2">
            <a:extLst>
              <a:ext uri="{FF2B5EF4-FFF2-40B4-BE49-F238E27FC236}">
                <a16:creationId xmlns:a16="http://schemas.microsoft.com/office/drawing/2014/main" id="{2236A150-FE87-D35D-6391-DAD0283262C5}"/>
              </a:ext>
            </a:extLst>
          </p:cNvPr>
          <p:cNvSpPr>
            <a:spLocks noGrp="1"/>
          </p:cNvSpPr>
          <p:nvPr>
            <p:ph idx="1"/>
          </p:nvPr>
        </p:nvSpPr>
        <p:spPr>
          <a:xfrm>
            <a:off x="446971" y="1916500"/>
            <a:ext cx="10972800" cy="4325112"/>
          </a:xfrm>
        </p:spPr>
        <p:txBody>
          <a:bodyPr/>
          <a:lstStyle/>
          <a:p>
            <a:r>
              <a:rPr lang="en-GB" dirty="0"/>
              <a:t>Three buzzwords of Hospitality- Personalisation, Authenticity and One-of-a-kind experience</a:t>
            </a:r>
          </a:p>
          <a:p>
            <a:r>
              <a:rPr lang="en-GB" dirty="0"/>
              <a:t>Four essentials of guest service- Personalized, Competent, Convenient and Proactive</a:t>
            </a:r>
          </a:p>
          <a:p>
            <a:r>
              <a:rPr lang="en-GB" dirty="0"/>
              <a:t>Sheraton Hotels &amp; Resorts- new brand campaign, </a:t>
            </a:r>
          </a:p>
          <a:p>
            <a:pPr marL="109728" indent="0">
              <a:buNone/>
            </a:pPr>
            <a:r>
              <a:rPr lang="en-GB" dirty="0"/>
              <a:t>                “Celebrate the Community”</a:t>
            </a:r>
          </a:p>
          <a:p>
            <a:endParaRPr lang="en-GB" dirty="0"/>
          </a:p>
        </p:txBody>
      </p:sp>
    </p:spTree>
    <p:extLst>
      <p:ext uri="{BB962C8B-B14F-4D97-AF65-F5344CB8AC3E}">
        <p14:creationId xmlns:p14="http://schemas.microsoft.com/office/powerpoint/2010/main" val="2722491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CA45A-D96E-2A84-4202-CE565D9BCC5E}"/>
              </a:ext>
            </a:extLst>
          </p:cNvPr>
          <p:cNvSpPr>
            <a:spLocks noGrp="1"/>
          </p:cNvSpPr>
          <p:nvPr>
            <p:ph type="title"/>
          </p:nvPr>
        </p:nvSpPr>
        <p:spPr/>
        <p:txBody>
          <a:bodyPr>
            <a:normAutofit fontScale="90000"/>
          </a:bodyPr>
          <a:lstStyle/>
          <a:p>
            <a:r>
              <a:rPr lang="en-GB" dirty="0"/>
              <a:t>How hotels can meet/exceed the guest expectation</a:t>
            </a:r>
          </a:p>
        </p:txBody>
      </p:sp>
      <p:sp>
        <p:nvSpPr>
          <p:cNvPr id="3" name="Content Placeholder 2">
            <a:extLst>
              <a:ext uri="{FF2B5EF4-FFF2-40B4-BE49-F238E27FC236}">
                <a16:creationId xmlns:a16="http://schemas.microsoft.com/office/drawing/2014/main" id="{CBDB9B90-D13C-4ADF-A64E-8B19D451C6B2}"/>
              </a:ext>
            </a:extLst>
          </p:cNvPr>
          <p:cNvSpPr>
            <a:spLocks noGrp="1"/>
          </p:cNvSpPr>
          <p:nvPr>
            <p:ph idx="1"/>
          </p:nvPr>
        </p:nvSpPr>
        <p:spPr/>
        <p:txBody>
          <a:bodyPr/>
          <a:lstStyle/>
          <a:p>
            <a:r>
              <a:rPr lang="en-GB" dirty="0"/>
              <a:t>Problem solving skills, patience, attentiveness, emotional intelligence, clear communication skills</a:t>
            </a:r>
          </a:p>
          <a:p>
            <a:r>
              <a:rPr lang="en-GB" dirty="0"/>
              <a:t>Provide enjoyable experience, spa, sports facilities and event venue</a:t>
            </a:r>
          </a:p>
        </p:txBody>
      </p:sp>
      <p:pic>
        <p:nvPicPr>
          <p:cNvPr id="6" name="Picture 5">
            <a:extLst>
              <a:ext uri="{FF2B5EF4-FFF2-40B4-BE49-F238E27FC236}">
                <a16:creationId xmlns:a16="http://schemas.microsoft.com/office/drawing/2014/main" id="{6A0DF751-D399-88C1-88B4-119169B1548D}"/>
              </a:ext>
            </a:extLst>
          </p:cNvPr>
          <p:cNvPicPr>
            <a:picLocks noChangeAspect="1"/>
          </p:cNvPicPr>
          <p:nvPr/>
        </p:nvPicPr>
        <p:blipFill>
          <a:blip r:embed="rId3"/>
          <a:stretch>
            <a:fillRect/>
          </a:stretch>
        </p:blipFill>
        <p:spPr>
          <a:xfrm>
            <a:off x="7621603" y="3862475"/>
            <a:ext cx="3810000" cy="2857500"/>
          </a:xfrm>
          <a:prstGeom prst="rect">
            <a:avLst/>
          </a:prstGeom>
        </p:spPr>
      </p:pic>
      <p:pic>
        <p:nvPicPr>
          <p:cNvPr id="7" name="Picture 6">
            <a:extLst>
              <a:ext uri="{FF2B5EF4-FFF2-40B4-BE49-F238E27FC236}">
                <a16:creationId xmlns:a16="http://schemas.microsoft.com/office/drawing/2014/main" id="{052E3C2F-D0B6-18B0-0E39-1626EEC3E542}"/>
              </a:ext>
            </a:extLst>
          </p:cNvPr>
          <p:cNvPicPr>
            <a:picLocks noChangeAspect="1"/>
          </p:cNvPicPr>
          <p:nvPr/>
        </p:nvPicPr>
        <p:blipFill>
          <a:blip r:embed="rId4"/>
          <a:stretch>
            <a:fillRect/>
          </a:stretch>
        </p:blipFill>
        <p:spPr>
          <a:xfrm>
            <a:off x="3794020" y="3866800"/>
            <a:ext cx="3810330" cy="2853175"/>
          </a:xfrm>
          <a:prstGeom prst="rect">
            <a:avLst/>
          </a:prstGeom>
        </p:spPr>
      </p:pic>
    </p:spTree>
    <p:extLst>
      <p:ext uri="{BB962C8B-B14F-4D97-AF65-F5344CB8AC3E}">
        <p14:creationId xmlns:p14="http://schemas.microsoft.com/office/powerpoint/2010/main" val="2427486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28CA8-4A03-0223-FA15-74823D0FF258}"/>
              </a:ext>
            </a:extLst>
          </p:cNvPr>
          <p:cNvSpPr>
            <a:spLocks noGrp="1"/>
          </p:cNvSpPr>
          <p:nvPr>
            <p:ph type="title"/>
          </p:nvPr>
        </p:nvSpPr>
        <p:spPr/>
        <p:txBody>
          <a:bodyPr/>
          <a:lstStyle/>
          <a:p>
            <a:r>
              <a:rPr lang="en-GB" dirty="0"/>
              <a:t>Summary/Conclusion</a:t>
            </a:r>
          </a:p>
        </p:txBody>
      </p:sp>
      <p:sp>
        <p:nvSpPr>
          <p:cNvPr id="3" name="Content Placeholder 2">
            <a:extLst>
              <a:ext uri="{FF2B5EF4-FFF2-40B4-BE49-F238E27FC236}">
                <a16:creationId xmlns:a16="http://schemas.microsoft.com/office/drawing/2014/main" id="{57D30497-C56B-D74E-CD39-381B26C705D1}"/>
              </a:ext>
            </a:extLst>
          </p:cNvPr>
          <p:cNvSpPr>
            <a:spLocks noGrp="1"/>
          </p:cNvSpPr>
          <p:nvPr>
            <p:ph idx="1"/>
          </p:nvPr>
        </p:nvSpPr>
        <p:spPr/>
        <p:txBody>
          <a:bodyPr/>
          <a:lstStyle/>
          <a:p>
            <a:r>
              <a:rPr lang="en-GB" b="0" i="0" dirty="0" err="1">
                <a:effectLst/>
              </a:rPr>
              <a:t>Bleisure</a:t>
            </a:r>
            <a:r>
              <a:rPr lang="en-GB" b="0" i="0" dirty="0">
                <a:effectLst/>
              </a:rPr>
              <a:t> travellers &amp; hotel work spaces</a:t>
            </a:r>
          </a:p>
          <a:p>
            <a:r>
              <a:rPr lang="en-GB" b="0" i="0" dirty="0">
                <a:effectLst/>
              </a:rPr>
              <a:t>Holistic hospitality, health &amp; well-being</a:t>
            </a:r>
          </a:p>
          <a:p>
            <a:r>
              <a:rPr lang="en-GB" b="0" i="0" dirty="0">
                <a:effectLst/>
              </a:rPr>
              <a:t>Digitalized guest experiences</a:t>
            </a:r>
          </a:p>
          <a:p>
            <a:r>
              <a:rPr lang="en-GB" b="0" i="0" dirty="0">
                <a:effectLst/>
              </a:rPr>
              <a:t>Hyper-Personalization</a:t>
            </a:r>
          </a:p>
          <a:p>
            <a:r>
              <a:rPr lang="en-GB" b="0" i="0" dirty="0">
                <a:effectLst/>
              </a:rPr>
              <a:t>Artificial Intelligence (AI)</a:t>
            </a:r>
          </a:p>
          <a:p>
            <a:r>
              <a:rPr lang="en-GB" b="0" i="0" dirty="0">
                <a:effectLst/>
              </a:rPr>
              <a:t>Renewable energy</a:t>
            </a:r>
          </a:p>
          <a:p>
            <a:endParaRPr lang="en-GB" b="0" i="0" dirty="0">
              <a:effectLst/>
            </a:endParaRPr>
          </a:p>
          <a:p>
            <a:endParaRPr lang="en-GB" b="0" i="0" dirty="0">
              <a:effectLst/>
            </a:endParaRPr>
          </a:p>
          <a:p>
            <a:endParaRPr lang="en-GB" b="0" i="0" dirty="0">
              <a:effectLst/>
            </a:endParaRPr>
          </a:p>
          <a:p>
            <a:endParaRPr lang="en-GB" dirty="0"/>
          </a:p>
        </p:txBody>
      </p:sp>
      <p:pic>
        <p:nvPicPr>
          <p:cNvPr id="4" name="Picture 3">
            <a:extLst>
              <a:ext uri="{FF2B5EF4-FFF2-40B4-BE49-F238E27FC236}">
                <a16:creationId xmlns:a16="http://schemas.microsoft.com/office/drawing/2014/main" id="{485CB29A-E336-32F3-3CEC-3F3394EEB0F4}"/>
              </a:ext>
            </a:extLst>
          </p:cNvPr>
          <p:cNvPicPr>
            <a:picLocks noChangeAspect="1"/>
          </p:cNvPicPr>
          <p:nvPr/>
        </p:nvPicPr>
        <p:blipFill>
          <a:blip r:embed="rId3"/>
          <a:stretch>
            <a:fillRect/>
          </a:stretch>
        </p:blipFill>
        <p:spPr>
          <a:xfrm>
            <a:off x="7772400" y="1554480"/>
            <a:ext cx="3810000" cy="2857500"/>
          </a:xfrm>
          <a:prstGeom prst="rect">
            <a:avLst/>
          </a:prstGeom>
        </p:spPr>
      </p:pic>
    </p:spTree>
    <p:extLst>
      <p:ext uri="{BB962C8B-B14F-4D97-AF65-F5344CB8AC3E}">
        <p14:creationId xmlns:p14="http://schemas.microsoft.com/office/powerpoint/2010/main" val="2433787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8A9BE-3EC7-4F38-86F1-879AE9A2345D}"/>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E6536222-F600-40D5-B7DA-9E2D06D003F4}"/>
              </a:ext>
            </a:extLst>
          </p:cNvPr>
          <p:cNvSpPr>
            <a:spLocks noGrp="1"/>
          </p:cNvSpPr>
          <p:nvPr>
            <p:ph idx="1"/>
          </p:nvPr>
        </p:nvSpPr>
        <p:spPr/>
        <p:txBody>
          <a:bodyPr>
            <a:noAutofit/>
          </a:bodyPr>
          <a:lstStyle/>
          <a:p>
            <a:pPr algn="just">
              <a:lnSpc>
                <a:spcPct val="150000"/>
              </a:lnSpc>
              <a:tabLst>
                <a:tab pos="638175" algn="l"/>
              </a:tabLst>
            </a:pPr>
            <a:r>
              <a:rPr lang="en-US" sz="1200" dirty="0">
                <a:effectLst/>
                <a:ea typeface="Times New Roman" panose="02020603050405020304" pitchFamily="18" charset="0"/>
              </a:rPr>
              <a:t>Bethesda, MD, 2022, </a:t>
            </a:r>
            <a:r>
              <a:rPr lang="en-GB" sz="1200" dirty="0">
                <a:effectLst/>
                <a:ea typeface="Times New Roman" panose="02020603050405020304" pitchFamily="18" charset="0"/>
              </a:rPr>
              <a:t>Global Transformation of Sheraton Hotels &amp; Resorts Gains Momentum Throughout Greater China, </a:t>
            </a:r>
            <a:r>
              <a:rPr lang="en-GB" sz="1200" i="1" dirty="0">
                <a:effectLst/>
                <a:ea typeface="Times New Roman" panose="02020603050405020304" pitchFamily="18" charset="0"/>
              </a:rPr>
              <a:t>Marriot, </a:t>
            </a:r>
            <a:r>
              <a:rPr lang="en-GB" sz="1200" dirty="0">
                <a:effectLst/>
                <a:ea typeface="Times New Roman" panose="02020603050405020304" pitchFamily="18" charset="0"/>
              </a:rPr>
              <a:t>Available at: https://news.marriott.com/news/2022/12/29/global-transformation-of-sheraton-hotels-resorts-gains-momentum-throughout-greater-china</a:t>
            </a:r>
            <a:r>
              <a:rPr lang="en-US" sz="1200" dirty="0">
                <a:effectLst/>
                <a:ea typeface="Times New Roman" panose="02020603050405020304" pitchFamily="18" charset="0"/>
              </a:rPr>
              <a:t>, [Accessed on: 01 Feb 2023].</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Help Scout, 2022, </a:t>
            </a:r>
            <a:r>
              <a:rPr lang="en-GB" sz="1200" dirty="0">
                <a:effectLst/>
                <a:ea typeface="Times New Roman" panose="02020603050405020304" pitchFamily="18" charset="0"/>
              </a:rPr>
              <a:t>21 Key Customer Service Skills (and How to Develop Them), Available at: https://www.helpscout.com/blog/customer-service-skills/#:~:text=There%20are%20four%20key%20principles,starts%20with%20a%20human%20touch</a:t>
            </a:r>
            <a:r>
              <a:rPr lang="en-US" sz="1200" dirty="0">
                <a:effectLst/>
                <a:ea typeface="Times New Roman" panose="02020603050405020304" pitchFamily="18" charset="0"/>
              </a:rPr>
              <a:t>, [Accessed on: 01 Feb 2023].</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Kapoor, R. and Kapoor, K. (2021). The transition from traditional to digital marketing: a study of the evolution of e-marketing in the Indian hotel industry, </a:t>
            </a:r>
            <a:r>
              <a:rPr lang="en-US" sz="1200" i="1" dirty="0">
                <a:effectLst/>
                <a:ea typeface="Times New Roman" panose="02020603050405020304" pitchFamily="18" charset="0"/>
              </a:rPr>
              <a:t>World Hospitality and Tourism Themes</a:t>
            </a:r>
            <a:r>
              <a:rPr lang="en-US" sz="1200" dirty="0">
                <a:effectLst/>
                <a:ea typeface="Times New Roman" panose="02020603050405020304" pitchFamily="18" charset="0"/>
              </a:rPr>
              <a:t>, 13(w2), pp. 199-213.</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Marriott International, 2023, Brand Overview</a:t>
            </a:r>
            <a:r>
              <a:rPr lang="en-US" sz="1200" i="1" dirty="0">
                <a:effectLst/>
                <a:ea typeface="Times New Roman" panose="02020603050405020304" pitchFamily="18" charset="0"/>
              </a:rPr>
              <a:t>, Marriott, </a:t>
            </a:r>
            <a:r>
              <a:rPr lang="en-US" sz="1200" dirty="0">
                <a:effectLst/>
                <a:ea typeface="Times New Roman" panose="02020603050405020304" pitchFamily="18" charset="0"/>
              </a:rPr>
              <a:t>Available at: https://news.marriott.com/brands/sheraton-hotels-resorts#:~:text=As%20the%20most%20global%20brand,they%20are%20in%20the%20world, [Accessed on: 01 Feb 2023].</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Marriott, 2021, Sheraton Brings People Together Again with the New Brand Campaign Across Asia Pacific, “Celebrate the Community”, </a:t>
            </a:r>
            <a:r>
              <a:rPr lang="en-US" sz="1200" i="1" dirty="0" err="1">
                <a:effectLst/>
                <a:ea typeface="Times New Roman" panose="02020603050405020304" pitchFamily="18" charset="0"/>
              </a:rPr>
              <a:t>HospitalityNet</a:t>
            </a:r>
            <a:r>
              <a:rPr lang="en-US" sz="1200" dirty="0">
                <a:effectLst/>
                <a:ea typeface="Times New Roman" panose="02020603050405020304" pitchFamily="18" charset="0"/>
              </a:rPr>
              <a:t>, Available at: https://www.hospitalitynet.org/news/4107492.html, [Accessed on: 01 Feb 2023].</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People 1</a:t>
            </a:r>
            <a:r>
              <a:rPr lang="en-US" sz="1200" baseline="30000" dirty="0">
                <a:effectLst/>
                <a:ea typeface="Times New Roman" panose="02020603050405020304" pitchFamily="18" charset="0"/>
              </a:rPr>
              <a:t>st</a:t>
            </a:r>
            <a:r>
              <a:rPr lang="en-US" sz="1200" dirty="0">
                <a:effectLst/>
                <a:ea typeface="Times New Roman" panose="02020603050405020304" pitchFamily="18" charset="0"/>
              </a:rPr>
              <a:t> (2017). The performance and talent management revolution, PF, Uxbridge.</a:t>
            </a:r>
            <a:endParaRPr lang="en-GB" sz="1200" dirty="0">
              <a:effectLst/>
              <a:ea typeface="Times New Roman" panose="02020603050405020304" pitchFamily="18" charset="0"/>
            </a:endParaRPr>
          </a:p>
          <a:p>
            <a:pPr algn="just">
              <a:lnSpc>
                <a:spcPct val="150000"/>
              </a:lnSpc>
              <a:tabLst>
                <a:tab pos="638175" algn="l"/>
              </a:tabLst>
            </a:pPr>
            <a:r>
              <a:rPr lang="en-US" sz="1200" dirty="0">
                <a:effectLst/>
                <a:ea typeface="Times New Roman" panose="02020603050405020304" pitchFamily="18" charset="0"/>
              </a:rPr>
              <a:t>Sheratons, 2023, </a:t>
            </a:r>
            <a:r>
              <a:rPr lang="en-US" sz="1200" i="1" dirty="0">
                <a:effectLst/>
                <a:ea typeface="Times New Roman" panose="02020603050405020304" pitchFamily="18" charset="0"/>
              </a:rPr>
              <a:t>Sheraton Hotels</a:t>
            </a:r>
            <a:r>
              <a:rPr lang="en-US" sz="1200" dirty="0">
                <a:effectLst/>
                <a:ea typeface="Times New Roman" panose="02020603050405020304" pitchFamily="18" charset="0"/>
              </a:rPr>
              <a:t>, Available </a:t>
            </a:r>
            <a:r>
              <a:rPr lang="en-US" sz="1200" dirty="0" err="1">
                <a:effectLst/>
                <a:ea typeface="Times New Roman" panose="02020603050405020304" pitchFamily="18" charset="0"/>
              </a:rPr>
              <a:t>at:https</a:t>
            </a:r>
            <a:r>
              <a:rPr lang="en-US" sz="1200" dirty="0">
                <a:effectLst/>
                <a:ea typeface="Times New Roman" panose="02020603050405020304" pitchFamily="18" charset="0"/>
              </a:rPr>
              <a:t>://sheraton.marriott.com/, [Accessed on: 01 Feb 2023].</a:t>
            </a:r>
            <a:endParaRPr lang="en-GB" sz="1200" dirty="0">
              <a:effectLst/>
              <a:ea typeface="Times New Roman" panose="02020603050405020304" pitchFamily="18" charset="0"/>
            </a:endParaRPr>
          </a:p>
          <a:p>
            <a:pPr algn="just">
              <a:lnSpc>
                <a:spcPct val="150000"/>
              </a:lnSpc>
              <a:tabLst>
                <a:tab pos="638175" algn="l"/>
              </a:tabLst>
            </a:pPr>
            <a:r>
              <a:rPr lang="en-US" sz="1200" dirty="0" err="1">
                <a:effectLst/>
                <a:ea typeface="Times New Roman" panose="02020603050405020304" pitchFamily="18" charset="0"/>
              </a:rPr>
              <a:t>Tesone</a:t>
            </a:r>
            <a:r>
              <a:rPr lang="en-US" sz="1200" dirty="0">
                <a:effectLst/>
                <a:ea typeface="Times New Roman" panose="02020603050405020304" pitchFamily="18" charset="0"/>
              </a:rPr>
              <a:t>, V. 2014. Principles of Management for the Hospitality Industry, Butterworth Heineman, Oxford.</a:t>
            </a:r>
            <a:endParaRPr lang="en-GB" sz="1200" dirty="0">
              <a:effectLst/>
              <a:ea typeface="Times New Roman" panose="02020603050405020304" pitchFamily="18" charset="0"/>
            </a:endParaRPr>
          </a:p>
          <a:p>
            <a:pPr algn="just">
              <a:lnSpc>
                <a:spcPct val="150000"/>
              </a:lnSpc>
              <a:tabLst>
                <a:tab pos="638175" algn="l"/>
              </a:tabLst>
            </a:pPr>
            <a:r>
              <a:rPr lang="en-GB" sz="1200" dirty="0">
                <a:effectLst/>
                <a:ea typeface="Times New Roman" panose="02020603050405020304" pitchFamily="18" charset="0"/>
              </a:rPr>
              <a:t>Torrington, D, Hall, L, Atkinson, C, and Taylor, S. (2020). Human Resource Management PDF eBook, Pearson Education, Limited, Harlow. Available from: ProQuest eBook Central.</a:t>
            </a:r>
          </a:p>
          <a:p>
            <a:pPr algn="just">
              <a:lnSpc>
                <a:spcPct val="150000"/>
              </a:lnSpc>
              <a:tabLst>
                <a:tab pos="638175" algn="l"/>
              </a:tabLst>
            </a:pPr>
            <a:r>
              <a:rPr lang="en-US" sz="1200" dirty="0">
                <a:effectLst/>
                <a:ea typeface="Times New Roman" panose="02020603050405020304" pitchFamily="18" charset="0"/>
              </a:rPr>
              <a:t>Weisskopf, J.P. and Masset, P., 2023 Top Hospitality Industry Trends, </a:t>
            </a:r>
            <a:r>
              <a:rPr lang="en-US" sz="1200" i="1" dirty="0" err="1">
                <a:effectLst/>
                <a:ea typeface="Times New Roman" panose="02020603050405020304" pitchFamily="18" charset="0"/>
              </a:rPr>
              <a:t>HospitalityNet</a:t>
            </a:r>
            <a:r>
              <a:rPr lang="en-US" sz="1200" dirty="0">
                <a:effectLst/>
                <a:ea typeface="Times New Roman" panose="02020603050405020304" pitchFamily="18" charset="0"/>
              </a:rPr>
              <a:t>, Available at: https://www.hospitalitynet.org/opinion/4114816.html, [Accessed on: 01 Feb 2023].</a:t>
            </a:r>
            <a:endParaRPr lang="en-GB" sz="1200" dirty="0">
              <a:effectLst/>
              <a:ea typeface="Times New Roman" panose="02020603050405020304" pitchFamily="18" charset="0"/>
            </a:endParaRPr>
          </a:p>
          <a:p>
            <a:r>
              <a:rPr lang="en-US" sz="1200" dirty="0">
                <a:effectLst/>
                <a:ea typeface="Times New Roman" panose="02020603050405020304" pitchFamily="18" charset="0"/>
              </a:rPr>
              <a:t>Wood, R.C., 2015. Hospitality Management: a brief introduction, Sage, London.</a:t>
            </a:r>
            <a:endParaRPr lang="en-US" sz="1200" dirty="0"/>
          </a:p>
        </p:txBody>
      </p:sp>
    </p:spTree>
    <p:extLst>
      <p:ext uri="{BB962C8B-B14F-4D97-AF65-F5344CB8AC3E}">
        <p14:creationId xmlns:p14="http://schemas.microsoft.com/office/powerpoint/2010/main" val="3073625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2349</Words>
  <Application>Microsoft Office PowerPoint</Application>
  <PresentationFormat>Widescreen</PresentationFormat>
  <Paragraphs>106</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Calibri</vt:lpstr>
      <vt:lpstr>Georgia</vt:lpstr>
      <vt:lpstr>Graphik</vt:lpstr>
      <vt:lpstr>Roboto</vt:lpstr>
      <vt:lpstr>source serif pro</vt:lpstr>
      <vt:lpstr>Trebuchet MS</vt:lpstr>
      <vt:lpstr>Wingdings 2</vt:lpstr>
      <vt:lpstr>Urban</vt:lpstr>
      <vt:lpstr>The Role &amp; Importance of Hospitality &amp; Guest Services within the Hotel Industry Hospitality &amp; Guest Services BMIH4003</vt:lpstr>
      <vt:lpstr>Table of Contents</vt:lpstr>
      <vt:lpstr>Sheraton Hotels &amp; Resorts (Marriott International)</vt:lpstr>
      <vt:lpstr>Sheraton Hotels-Main Consumers</vt:lpstr>
      <vt:lpstr>Nature, Scope and role of the guest services and facilities at Sheraton Hotels</vt:lpstr>
      <vt:lpstr>Need to consider the role and function of guest services in general</vt:lpstr>
      <vt:lpstr>Importance of hospitality</vt:lpstr>
      <vt:lpstr>How hotels can meet/exceed the guest expectation</vt:lpstr>
      <vt:lpstr>Summary/Conclusion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 Hospitality &amp; Guest Services BMIH4003 Lecturer: Muhammad Cassamo</dc:title>
  <dc:creator>Sabbir Ahmed</dc:creator>
  <cp:lastModifiedBy>selina siddique</cp:lastModifiedBy>
  <cp:revision>4</cp:revision>
  <dcterms:created xsi:type="dcterms:W3CDTF">2023-02-08T10:35:55Z</dcterms:created>
  <dcterms:modified xsi:type="dcterms:W3CDTF">2023-02-10T08:46:52Z</dcterms:modified>
</cp:coreProperties>
</file>