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911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126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63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447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099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44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270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407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536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890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889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726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Aï </a:t>
            </a:r>
            <a:r>
              <a:rPr lang="en-GB" sz="2800" b="1" dirty="0"/>
              <a:t>Khanum </a:t>
            </a:r>
            <a:r>
              <a:rPr lang="en-GB" sz="2800" b="1" dirty="0" smtClean="0"/>
              <a:t> </a:t>
            </a: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780928"/>
            <a:ext cx="4029805" cy="30787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4259" y="2780928"/>
            <a:ext cx="1512527" cy="30783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14265" r="3715"/>
          <a:stretch/>
        </p:blipFill>
        <p:spPr>
          <a:xfrm>
            <a:off x="6499720" y="2780928"/>
            <a:ext cx="2245157" cy="310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5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16632"/>
            <a:ext cx="4032448" cy="67413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Located at the confluence </a:t>
            </a:r>
            <a:r>
              <a:rPr lang="en-GB" dirty="0"/>
              <a:t>of the Amu Darya and </a:t>
            </a:r>
            <a:r>
              <a:rPr lang="en-GB" dirty="0" err="1" smtClean="0"/>
              <a:t>Kokcha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smtClean="0"/>
              <a:t>Extensive defences with a citadel at southern point.</a:t>
            </a:r>
          </a:p>
          <a:p>
            <a:endParaRPr lang="en-GB" sz="500" dirty="0"/>
          </a:p>
          <a:p>
            <a:r>
              <a:rPr lang="en-GB" dirty="0" smtClean="0"/>
              <a:t>Mud-brick walls up to 7m thick and reinforced with square towers or rectangular bastions.</a:t>
            </a:r>
          </a:p>
          <a:p>
            <a:endParaRPr lang="en-GB" sz="500" dirty="0"/>
          </a:p>
          <a:p>
            <a:r>
              <a:rPr lang="en-GB" dirty="0" smtClean="0"/>
              <a:t>Palace and ceremonial courtyard and </a:t>
            </a:r>
            <a:r>
              <a:rPr lang="en-GB" dirty="0" err="1" smtClean="0"/>
              <a:t>Propylaea</a:t>
            </a:r>
            <a:r>
              <a:rPr lang="en-GB" dirty="0" smtClean="0"/>
              <a:t>.</a:t>
            </a:r>
          </a:p>
          <a:p>
            <a:endParaRPr lang="en-GB" sz="500" dirty="0"/>
          </a:p>
          <a:p>
            <a:r>
              <a:rPr lang="en-GB" dirty="0" smtClean="0"/>
              <a:t>Greek features - </a:t>
            </a:r>
            <a:r>
              <a:rPr lang="en-GB" i="1" dirty="0" err="1"/>
              <a:t>herōon</a:t>
            </a:r>
            <a:r>
              <a:rPr lang="en-GB" dirty="0"/>
              <a:t>, a mausoleum, </a:t>
            </a:r>
            <a:r>
              <a:rPr lang="en-GB" dirty="0" smtClean="0"/>
              <a:t>a theatre and a gymnasium</a:t>
            </a:r>
            <a:r>
              <a:rPr lang="en-GB" dirty="0"/>
              <a:t>.</a:t>
            </a:r>
            <a:endParaRPr lang="en-GB" dirty="0" smtClean="0"/>
          </a:p>
          <a:p>
            <a:endParaRPr lang="en-GB" sz="500" dirty="0"/>
          </a:p>
          <a:p>
            <a:r>
              <a:rPr lang="en-GB" dirty="0" smtClean="0"/>
              <a:t>Lack of </a:t>
            </a:r>
            <a:r>
              <a:rPr lang="en-GB" dirty="0" err="1" smtClean="0"/>
              <a:t>Hippodamian</a:t>
            </a:r>
            <a:r>
              <a:rPr lang="en-GB" dirty="0" smtClean="0"/>
              <a:t> grid plan in lower town, but orthogonal streets in southern zone.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653136"/>
            <a:ext cx="4720670" cy="2073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www.nga.gov/exhibitions/2008/afghanistan/maps/images/aikhan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6632"/>
            <a:ext cx="472067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633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65530"/>
          </a:xfrm>
        </p:spPr>
        <p:txBody>
          <a:bodyPr/>
          <a:lstStyle/>
          <a:p>
            <a:r>
              <a:rPr lang="en-GB" b="1" dirty="0" smtClean="0"/>
              <a:t>Gymnasium and Theatre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065530"/>
            <a:ext cx="4648902" cy="236368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Gymnasium:</a:t>
            </a:r>
          </a:p>
          <a:p>
            <a:pPr lvl="1"/>
            <a:r>
              <a:rPr lang="en-GB" dirty="0" smtClean="0"/>
              <a:t>Composed of large square courtyard surrounded by buildings. </a:t>
            </a:r>
          </a:p>
          <a:p>
            <a:pPr lvl="1"/>
            <a:r>
              <a:rPr lang="en-GB" dirty="0" smtClean="0"/>
              <a:t>A portico constructed in centre of each side of the courtyard.</a:t>
            </a:r>
          </a:p>
          <a:p>
            <a:pPr lvl="1"/>
            <a:r>
              <a:rPr lang="en-GB" dirty="0" smtClean="0"/>
              <a:t>Six </a:t>
            </a:r>
            <a:r>
              <a:rPr lang="en-GB" dirty="0"/>
              <a:t>columns decorate entrance to the northern portico – two columns stood on the three other sides. 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903" y="1268760"/>
            <a:ext cx="4311465" cy="2787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4"/>
          <a:stretch/>
        </p:blipFill>
        <p:spPr bwMode="auto">
          <a:xfrm>
            <a:off x="6733400" y="3715039"/>
            <a:ext cx="2258157" cy="3107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5436096" y="5088955"/>
            <a:ext cx="3534544" cy="176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555144" y="5973477"/>
            <a:ext cx="23177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b="1" dirty="0" err="1" smtClean="0">
                <a:solidFill>
                  <a:srgbClr val="FF0000"/>
                </a:solidFill>
              </a:rPr>
              <a:t>Hermaic</a:t>
            </a:r>
            <a:r>
              <a:rPr lang="en-GB" sz="1600" b="1" dirty="0" smtClean="0">
                <a:solidFill>
                  <a:srgbClr val="FF0000"/>
                </a:solidFill>
              </a:rPr>
              <a:t> pillar</a:t>
            </a:r>
            <a:r>
              <a:rPr lang="en-GB" sz="1600" b="1" dirty="0" smtClean="0">
                <a:solidFill>
                  <a:srgbClr val="FFFF00"/>
                </a:solidFill>
              </a:rPr>
              <a:t>. </a:t>
            </a:r>
            <a:endParaRPr lang="en-GB" sz="1600" b="1" dirty="0">
              <a:solidFill>
                <a:srgbClr val="FFFF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-675" t="1123" r="675" b="23497"/>
          <a:stretch/>
        </p:blipFill>
        <p:spPr>
          <a:xfrm>
            <a:off x="3707904" y="4170550"/>
            <a:ext cx="2872393" cy="2529124"/>
          </a:xfrm>
          <a:prstGeom prst="rect">
            <a:avLst/>
          </a:prstGeom>
        </p:spPr>
      </p:pic>
      <p:sp>
        <p:nvSpPr>
          <p:cNvPr id="11" name="Content Placeholder 4"/>
          <p:cNvSpPr txBox="1">
            <a:spLocks/>
          </p:cNvSpPr>
          <p:nvPr/>
        </p:nvSpPr>
        <p:spPr>
          <a:xfrm>
            <a:off x="1" y="3565424"/>
            <a:ext cx="3715878" cy="309634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Theatre:</a:t>
            </a:r>
          </a:p>
          <a:p>
            <a:pPr lvl="1"/>
            <a:r>
              <a:rPr lang="en-GB" dirty="0" smtClean="0"/>
              <a:t>Most eastern Greek theatre in Asia.</a:t>
            </a:r>
          </a:p>
          <a:p>
            <a:pPr lvl="1"/>
            <a:r>
              <a:rPr lang="en-GB" dirty="0" smtClean="0"/>
              <a:t>Built in semi-circle with rising tiers.</a:t>
            </a:r>
          </a:p>
          <a:p>
            <a:pPr lvl="1"/>
            <a:r>
              <a:rPr lang="en-GB" dirty="0" smtClean="0"/>
              <a:t>Could probably seat several thousand people.</a:t>
            </a:r>
          </a:p>
          <a:p>
            <a:pPr lvl="1"/>
            <a:r>
              <a:rPr lang="en-GB" i="1" dirty="0" smtClean="0"/>
              <a:t>Loggias </a:t>
            </a:r>
            <a:r>
              <a:rPr lang="en-GB" dirty="0" smtClean="0"/>
              <a:t>located half-way up the row of seats – unusual feature in most Greek theatres.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76046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Main Temple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5040560" cy="3412976"/>
          </a:xfrm>
        </p:spPr>
        <p:txBody>
          <a:bodyPr>
            <a:normAutofit/>
          </a:bodyPr>
          <a:lstStyle/>
          <a:p>
            <a:r>
              <a:rPr lang="en-GB" dirty="0" smtClean="0"/>
              <a:t>Stood on platform – deep niches decorate its thick walls.</a:t>
            </a:r>
          </a:p>
          <a:p>
            <a:endParaRPr lang="en-GB" sz="1000" dirty="0"/>
          </a:p>
          <a:p>
            <a:r>
              <a:rPr lang="en-GB" dirty="0" smtClean="0"/>
              <a:t>Fragments of a cornice fallen from edge of the roof.</a:t>
            </a:r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56991"/>
            <a:ext cx="3096344" cy="330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220072" y="1556792"/>
            <a:ext cx="3744416" cy="2880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Fragments of statue found (notably a </a:t>
            </a:r>
            <a:r>
              <a:rPr lang="en-GB" dirty="0" err="1" smtClean="0"/>
              <a:t>sandelled</a:t>
            </a:r>
            <a:r>
              <a:rPr lang="en-GB" dirty="0" smtClean="0"/>
              <a:t> foot).</a:t>
            </a:r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51520" y="6525057"/>
            <a:ext cx="33843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/>
              <a:t>Gilded silver plate with Cybele and Nike </a:t>
            </a:r>
            <a:endParaRPr lang="en-GB" sz="1200" dirty="0"/>
          </a:p>
        </p:txBody>
      </p:sp>
      <p:pic>
        <p:nvPicPr>
          <p:cNvPr id="1026" name="Picture 2" descr="http://upload.wikimedia.org/wikipedia/commons/8/80/HeraklesStatuet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6296" y="2996952"/>
            <a:ext cx="1728192" cy="3528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6948265" y="6545435"/>
            <a:ext cx="21957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/>
              <a:t>Bronze Heracles </a:t>
            </a:r>
            <a:endParaRPr lang="en-GB" sz="1200" dirty="0"/>
          </a:p>
        </p:txBody>
      </p:sp>
      <p:pic>
        <p:nvPicPr>
          <p:cNvPr id="3" name="Picture 2" descr="http://www.livius.org/a/afghanistan/ai_khanum/ai_khanum_cybele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89040"/>
            <a:ext cx="3528392" cy="26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994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Palace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9384" y="1556792"/>
            <a:ext cx="3439209" cy="165618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Palace enclosure contains great courtyard surrounded by pillars – southern portico opens to monumental hall. 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1"/>
            <a:ext cx="2520280" cy="3066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6444208" y="4623519"/>
            <a:ext cx="2520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/>
              <a:t>Aï</a:t>
            </a:r>
            <a:r>
              <a:rPr lang="en-GB" sz="1200" dirty="0"/>
              <a:t> </a:t>
            </a:r>
            <a:r>
              <a:rPr lang="en-GB" sz="1200" dirty="0" err="1"/>
              <a:t>Khanum</a:t>
            </a:r>
            <a:r>
              <a:rPr lang="en-GB" sz="1200" dirty="0"/>
              <a:t>, palace, reception rooms.</a:t>
            </a:r>
          </a:p>
          <a:p>
            <a:r>
              <a:rPr lang="en-GB" sz="1200" dirty="0"/>
              <a:t>Photo © </a:t>
            </a:r>
            <a:r>
              <a:rPr lang="en-GB" sz="1200" dirty="0" err="1"/>
              <a:t>Musée</a:t>
            </a:r>
            <a:r>
              <a:rPr lang="en-GB" sz="1200" dirty="0"/>
              <a:t> </a:t>
            </a:r>
            <a:r>
              <a:rPr lang="en-GB" sz="1200" dirty="0" err="1"/>
              <a:t>Guimet</a:t>
            </a:r>
            <a:endParaRPr lang="en-GB" sz="1200" dirty="0"/>
          </a:p>
        </p:txBody>
      </p:sp>
      <p:pic>
        <p:nvPicPr>
          <p:cNvPr id="1028" name="Picture 4" descr="http://www.utexas.edu/courses/fallofgreece/aikhanumcorinthco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14" y="3068960"/>
            <a:ext cx="347696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6377338" y="5116528"/>
            <a:ext cx="2664296" cy="162483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Treasury found on west side.</a:t>
            </a:r>
          </a:p>
          <a:p>
            <a:endParaRPr lang="en-GB" sz="500" dirty="0" smtClean="0"/>
          </a:p>
          <a:p>
            <a:r>
              <a:rPr lang="en-GB" dirty="0" smtClean="0"/>
              <a:t>Northwest corner private apartments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83568" y="6464369"/>
            <a:ext cx="28083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Aï</a:t>
            </a:r>
            <a:r>
              <a:rPr lang="en-GB" sz="1200" dirty="0"/>
              <a:t> </a:t>
            </a:r>
            <a:r>
              <a:rPr lang="en-GB" sz="1200" dirty="0" err="1"/>
              <a:t>Khanum</a:t>
            </a:r>
            <a:r>
              <a:rPr lang="en-GB" sz="1200" dirty="0" smtClean="0"/>
              <a:t>, colonnade. </a:t>
            </a:r>
            <a:endParaRPr lang="en-GB" sz="1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731" y="1669840"/>
            <a:ext cx="2489448" cy="204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3864563" y="3717032"/>
            <a:ext cx="25127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Aï</a:t>
            </a:r>
            <a:r>
              <a:rPr lang="en-GB" sz="1200" dirty="0"/>
              <a:t> </a:t>
            </a:r>
            <a:r>
              <a:rPr lang="en-GB" sz="1200" dirty="0" err="1"/>
              <a:t>Khanum</a:t>
            </a:r>
            <a:r>
              <a:rPr lang="en-GB" sz="1200" dirty="0" smtClean="0"/>
              <a:t>, Corinthian capital. </a:t>
            </a:r>
            <a:endParaRPr lang="en-GB" sz="1200" dirty="0"/>
          </a:p>
        </p:txBody>
      </p:sp>
      <p:pic>
        <p:nvPicPr>
          <p:cNvPr id="1031" name="Picture 7" descr="http://www.nga.gov/exhibitions/2008/afghanistan/maps/images/7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4" y="4077072"/>
            <a:ext cx="247761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3852731" y="6478269"/>
            <a:ext cx="24894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Aï</a:t>
            </a:r>
            <a:r>
              <a:rPr lang="en-GB" sz="1200" dirty="0"/>
              <a:t> </a:t>
            </a:r>
            <a:r>
              <a:rPr lang="en-GB" sz="1200" dirty="0" err="1"/>
              <a:t>Khanum</a:t>
            </a:r>
            <a:r>
              <a:rPr lang="en-GB" sz="1200" dirty="0" smtClean="0"/>
              <a:t>, winged antefix.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78143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Sarcophagus of </a:t>
            </a:r>
            <a:r>
              <a:rPr lang="en-GB" b="1" dirty="0" err="1" smtClean="0"/>
              <a:t>Kineas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248472" cy="519548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F</a:t>
            </a:r>
            <a:r>
              <a:rPr lang="en-GB" dirty="0" smtClean="0"/>
              <a:t>unerary chapel in lower town – underneath lay </a:t>
            </a:r>
            <a:r>
              <a:rPr lang="en-GB" dirty="0"/>
              <a:t>sarcophagus of </a:t>
            </a:r>
            <a:r>
              <a:rPr lang="en-GB" dirty="0" err="1" smtClean="0"/>
              <a:t>Kineas</a:t>
            </a:r>
            <a:r>
              <a:rPr lang="en-GB" dirty="0" smtClean="0"/>
              <a:t>.</a:t>
            </a:r>
          </a:p>
          <a:p>
            <a:endParaRPr lang="en-GB" sz="600" dirty="0"/>
          </a:p>
          <a:p>
            <a:r>
              <a:rPr lang="en-GB" dirty="0"/>
              <a:t>Greek inscription discovered in the porch, which records the visit of a certain </a:t>
            </a:r>
            <a:r>
              <a:rPr lang="en-GB" dirty="0" err="1" smtClean="0"/>
              <a:t>Clearchos</a:t>
            </a:r>
            <a:r>
              <a:rPr lang="en-GB" dirty="0" smtClean="0"/>
              <a:t>.</a:t>
            </a:r>
          </a:p>
          <a:p>
            <a:endParaRPr lang="en-GB" sz="600" dirty="0"/>
          </a:p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copy of the 150 maxims of wisdom, ascribed to the </a:t>
            </a:r>
            <a:r>
              <a:rPr lang="en-GB" dirty="0" smtClean="0"/>
              <a:t>Seven </a:t>
            </a:r>
            <a:r>
              <a:rPr lang="en-GB" dirty="0"/>
              <a:t>Sages of </a:t>
            </a:r>
            <a:r>
              <a:rPr lang="en-GB" dirty="0" smtClean="0"/>
              <a:t>Greece. </a:t>
            </a:r>
          </a:p>
          <a:p>
            <a:endParaRPr lang="en-GB" sz="600" dirty="0"/>
          </a:p>
          <a:p>
            <a:pPr marL="0" indent="0">
              <a:buNone/>
            </a:pPr>
            <a:r>
              <a:rPr lang="en-GB" dirty="0" smtClean="0"/>
              <a:t>“As </a:t>
            </a:r>
            <a:r>
              <a:rPr lang="en-GB" dirty="0"/>
              <a:t>a child, learn </a:t>
            </a:r>
            <a:r>
              <a:rPr lang="en-GB" dirty="0" smtClean="0"/>
              <a:t>good </a:t>
            </a:r>
            <a:r>
              <a:rPr lang="en-GB" dirty="0"/>
              <a:t>manners, as a young man, learn to control your passions, in middle age, be just, in old age, give good advice, then die without regrets.”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1"/>
            <a:ext cx="4392488" cy="2418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4499992" y="6518685"/>
            <a:ext cx="43204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 smtClean="0"/>
              <a:t>Inscribed base of stele </a:t>
            </a:r>
            <a:endParaRPr lang="en-GB" sz="1200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4355976" y="1600200"/>
            <a:ext cx="4680520" cy="247687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 smtClean="0"/>
              <a:t>“These wise sayings of the illustrious men of old have been consecrated at the Scared </a:t>
            </a:r>
            <a:r>
              <a:rPr lang="en-GB" sz="2400" dirty="0" err="1" smtClean="0"/>
              <a:t>Pytho</a:t>
            </a:r>
            <a:r>
              <a:rPr lang="en-GB" sz="2400" dirty="0" smtClean="0"/>
              <a:t>. There, </a:t>
            </a:r>
            <a:r>
              <a:rPr lang="en-GB" sz="2400" dirty="0" err="1" smtClean="0"/>
              <a:t>Clearchos</a:t>
            </a:r>
            <a:r>
              <a:rPr lang="en-GB" sz="2400" dirty="0" smtClean="0"/>
              <a:t> transcribed them carefully, and he displayed them so that they shine far away in the sacred precinct of </a:t>
            </a:r>
            <a:r>
              <a:rPr lang="en-GB" sz="2400" dirty="0" err="1" smtClean="0"/>
              <a:t>Kineas</a:t>
            </a:r>
            <a:r>
              <a:rPr lang="en-GB" dirty="0" smtClean="0"/>
              <a:t>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187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7332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Bernard, P. 2011. ‘The Greek Colony at </a:t>
            </a:r>
            <a:r>
              <a:rPr lang="en-GB" dirty="0" err="1"/>
              <a:t>Aï</a:t>
            </a:r>
            <a:r>
              <a:rPr lang="en-GB" dirty="0"/>
              <a:t> </a:t>
            </a:r>
            <a:r>
              <a:rPr lang="en-GB" dirty="0" err="1"/>
              <a:t>Khanum</a:t>
            </a:r>
            <a:r>
              <a:rPr lang="en-GB" dirty="0"/>
              <a:t> and Hellenism in Central Asia’, in </a:t>
            </a:r>
            <a:r>
              <a:rPr lang="en-GB" i="1" dirty="0"/>
              <a:t>Afghanistan: Crossroads of the Ancient World</a:t>
            </a:r>
            <a:r>
              <a:rPr lang="en-GB" dirty="0"/>
              <a:t>, </a:t>
            </a:r>
            <a:r>
              <a:rPr lang="en-GB" dirty="0" err="1"/>
              <a:t>Hiebert</a:t>
            </a:r>
            <a:r>
              <a:rPr lang="en-GB" dirty="0"/>
              <a:t>, F. and </a:t>
            </a:r>
            <a:r>
              <a:rPr lang="en-GB" dirty="0" err="1"/>
              <a:t>Cambon</a:t>
            </a:r>
            <a:r>
              <a:rPr lang="en-GB" dirty="0"/>
              <a:t>, P. (eds.), The British Museum Press: 80-129. </a:t>
            </a:r>
          </a:p>
          <a:p>
            <a:endParaRPr lang="en-GB" sz="600" dirty="0" smtClean="0"/>
          </a:p>
          <a:p>
            <a:r>
              <a:rPr lang="en-GB" dirty="0" smtClean="0"/>
              <a:t>Boardman, J. 2015. </a:t>
            </a:r>
            <a:r>
              <a:rPr lang="en-GB" i="1" dirty="0" smtClean="0"/>
              <a:t>The Greeks in Asia</a:t>
            </a:r>
            <a:r>
              <a:rPr lang="en-GB" dirty="0" smtClean="0"/>
              <a:t>. London: Thames &amp; Hudson</a:t>
            </a:r>
            <a:r>
              <a:rPr lang="en-GB" dirty="0" smtClean="0"/>
              <a:t>.</a:t>
            </a:r>
          </a:p>
          <a:p>
            <a:endParaRPr lang="en-GB" sz="600" dirty="0" smtClean="0"/>
          </a:p>
          <a:p>
            <a:r>
              <a:rPr lang="en-GB" dirty="0" err="1" smtClean="0"/>
              <a:t>Lecuyot</a:t>
            </a:r>
            <a:r>
              <a:rPr lang="en-GB" dirty="0"/>
              <a:t>, G. 2007. ‘Aï Khanum Reconstructed’, in </a:t>
            </a:r>
            <a:r>
              <a:rPr lang="en-GB" i="1" dirty="0"/>
              <a:t>After Alexander : Central Asia before Islam</a:t>
            </a:r>
            <a:r>
              <a:rPr lang="en-GB" dirty="0"/>
              <a:t>, Cribb, J. and Herrmann, G. (eds.), Proceedings of the British Academy 133: 155-162. </a:t>
            </a:r>
          </a:p>
          <a:p>
            <a:endParaRPr lang="en-GB" dirty="0" smtClean="0"/>
          </a:p>
          <a:p>
            <a:pPr marL="0" lvl="0" indent="0">
              <a:buNone/>
            </a:pPr>
            <a:endParaRPr lang="en-GB" sz="600" dirty="0">
              <a:solidFill>
                <a:prstClr val="black"/>
              </a:solidFill>
            </a:endParaRPr>
          </a:p>
          <a:p>
            <a:endParaRPr lang="en-GB" sz="600" dirty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39492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</TotalTime>
  <Words>509</Words>
  <Application>Microsoft Office PowerPoint</Application>
  <PresentationFormat>On-screen Show (4:3)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2_Office Theme</vt:lpstr>
      <vt:lpstr>West meets East: Graeco-Roman Interaction with India   Aï Khanum    </vt:lpstr>
      <vt:lpstr>PowerPoint Presentation</vt:lpstr>
      <vt:lpstr>Gymnasium and Theatre</vt:lpstr>
      <vt:lpstr>Main Temple</vt:lpstr>
      <vt:lpstr>Palace</vt:lpstr>
      <vt:lpstr>The Sarcophagus of Kineas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Graeco-Roman Interaction with India   Aï Khanum    </dc:title>
  <dc:creator>Matt</dc:creator>
  <cp:lastModifiedBy>Matt</cp:lastModifiedBy>
  <cp:revision>2</cp:revision>
  <dcterms:created xsi:type="dcterms:W3CDTF">2018-11-15T20:36:07Z</dcterms:created>
  <dcterms:modified xsi:type="dcterms:W3CDTF">2018-11-15T20:43:00Z</dcterms:modified>
</cp:coreProperties>
</file>