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4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4" r:id="rId20"/>
    <p:sldId id="305" r:id="rId21"/>
    <p:sldId id="306" r:id="rId22"/>
    <p:sldId id="307" r:id="rId23"/>
    <p:sldId id="308" r:id="rId24"/>
    <p:sldId id="309" r:id="rId25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4"/>
    <p:restoredTop sz="72960" autoAdjust="0"/>
  </p:normalViewPr>
  <p:slideViewPr>
    <p:cSldViewPr snapToGrid="0" snapToObjects="1">
      <p:cViewPr varScale="1">
        <p:scale>
          <a:sx n="35" d="100"/>
          <a:sy n="35" d="100"/>
        </p:scale>
        <p:origin x="1432" y="18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581884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</p:spTree>
    <p:extLst>
      <p:ext uri="{BB962C8B-B14F-4D97-AF65-F5344CB8AC3E}">
        <p14:creationId xmlns:p14="http://schemas.microsoft.com/office/powerpoint/2010/main" val="3260502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8" r:id="rId4"/>
    <p:sldLayoutId id="2147483660" r:id="rId5"/>
  </p:sldLayoutIdLst>
  <p:transition spd="med"/>
  <p:txStyles>
    <p:titleStyle>
      <a:lvl1pPr algn="ctr" defTabSz="584200">
        <a:defRPr sz="8000">
          <a:latin typeface="+mn-lt"/>
          <a:ea typeface="+mn-ea"/>
          <a:cs typeface="+mn-cs"/>
          <a:sym typeface="Helvetica Light"/>
        </a:defRPr>
      </a:lvl1pPr>
      <a:lvl2pPr indent="228600" algn="ctr" defTabSz="584200">
        <a:defRPr sz="8000">
          <a:latin typeface="+mn-lt"/>
          <a:ea typeface="+mn-ea"/>
          <a:cs typeface="+mn-cs"/>
          <a:sym typeface="Helvetica Light"/>
        </a:defRPr>
      </a:lvl2pPr>
      <a:lvl3pPr indent="457200" algn="ctr" defTabSz="584200">
        <a:defRPr sz="8000">
          <a:latin typeface="+mn-lt"/>
          <a:ea typeface="+mn-ea"/>
          <a:cs typeface="+mn-cs"/>
          <a:sym typeface="Helvetica Light"/>
        </a:defRPr>
      </a:lvl3pPr>
      <a:lvl4pPr indent="685800" algn="ctr" defTabSz="584200">
        <a:defRPr sz="8000">
          <a:latin typeface="+mn-lt"/>
          <a:ea typeface="+mn-ea"/>
          <a:cs typeface="+mn-cs"/>
          <a:sym typeface="Helvetica Light"/>
        </a:defRPr>
      </a:lvl4pPr>
      <a:lvl5pPr indent="914400" algn="ctr" defTabSz="584200">
        <a:defRPr sz="8000">
          <a:latin typeface="+mn-lt"/>
          <a:ea typeface="+mn-ea"/>
          <a:cs typeface="+mn-cs"/>
          <a:sym typeface="Helvetica Light"/>
        </a:defRPr>
      </a:lvl5pPr>
      <a:lvl6pPr indent="1143000" algn="ctr" defTabSz="584200">
        <a:defRPr sz="8000">
          <a:latin typeface="+mn-lt"/>
          <a:ea typeface="+mn-ea"/>
          <a:cs typeface="+mn-cs"/>
          <a:sym typeface="Helvetica Light"/>
        </a:defRPr>
      </a:lvl6pPr>
      <a:lvl7pPr indent="1371600" algn="ctr" defTabSz="584200">
        <a:defRPr sz="8000">
          <a:latin typeface="+mn-lt"/>
          <a:ea typeface="+mn-ea"/>
          <a:cs typeface="+mn-cs"/>
          <a:sym typeface="Helvetica Light"/>
        </a:defRPr>
      </a:lvl7pPr>
      <a:lvl8pPr indent="1600200" algn="ctr" defTabSz="584200">
        <a:defRPr sz="8000">
          <a:latin typeface="+mn-lt"/>
          <a:ea typeface="+mn-ea"/>
          <a:cs typeface="+mn-cs"/>
          <a:sym typeface="Helvetica Light"/>
        </a:defRPr>
      </a:lvl8pPr>
      <a:lvl9pPr indent="1828800" algn="ctr" defTabSz="584200">
        <a:defRPr sz="8000"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1pPr>
      <a:lvl2pPr marL="889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2pPr>
      <a:lvl3pPr marL="1333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3pPr>
      <a:lvl4pPr marL="1778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4pPr>
      <a:lvl5pPr marL="2222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5pPr>
      <a:lvl6pPr marL="2667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6pPr>
      <a:lvl7pPr marL="3111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7pPr>
      <a:lvl8pPr marL="3556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8pPr>
      <a:lvl9pPr marL="4000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5.tif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8.tiff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3.png"/><Relationship Id="rId7" Type="http://schemas.openxmlformats.org/officeDocument/2006/relationships/image" Target="../media/image12.tif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itical thinking pic.png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25861" cy="9753599"/>
          </a:xfrm>
          <a:prstGeom prst="rect">
            <a:avLst/>
          </a:prstGeom>
        </p:spPr>
      </p:pic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270000" y="3358201"/>
            <a:ext cx="10464800" cy="1854381"/>
          </a:xfrm>
          <a:prstGeom prst="rect">
            <a:avLst/>
          </a:prstGeom>
        </p:spPr>
        <p:txBody>
          <a:bodyPr/>
          <a:lstStyle>
            <a:lvl1pPr defTabSz="385572">
              <a:defRPr sz="5280"/>
            </a:lvl1pPr>
          </a:lstStyle>
          <a:p>
            <a:pPr lvl="0">
              <a:defRPr sz="1800"/>
            </a:pPr>
            <a:r>
              <a:rPr lang="en-GB" sz="5400" b="1" dirty="0"/>
              <a:t>‘TRANSFORMING EDUCATION, TRANSFORMING LIVES…..’</a:t>
            </a:r>
            <a:endParaRPr sz="5280" dirty="0"/>
          </a:p>
        </p:txBody>
      </p:sp>
      <p:pic>
        <p:nvPicPr>
          <p:cNvPr id="33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4548065" y="1338837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669271" y="380203"/>
            <a:ext cx="5666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05935" y="2074974"/>
            <a:ext cx="10989811" cy="39805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>
                <a:solidFill>
                  <a:srgbClr val="000000"/>
                </a:solidFill>
              </a:rPr>
              <a:t>Describe types of tendon and ligament injury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>
                <a:solidFill>
                  <a:srgbClr val="000000"/>
                </a:solidFill>
              </a:rPr>
              <a:t>Discuss tendon and ligament healing including 		timescales and timeframes that </a:t>
            </a:r>
            <a:r>
              <a:rPr lang="en-US">
                <a:solidFill>
                  <a:srgbClr val="000000"/>
                </a:solidFill>
              </a:rPr>
              <a:t>facilitate                 appropriate </a:t>
            </a:r>
            <a:r>
              <a:rPr lang="en-US" dirty="0">
                <a:solidFill>
                  <a:srgbClr val="000000"/>
                </a:solidFill>
              </a:rPr>
              <a:t>healing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>
                <a:solidFill>
                  <a:srgbClr val="000000"/>
                </a:solidFill>
              </a:rPr>
              <a:t>Discuss their tolerances to loading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50552" y="380203"/>
            <a:ext cx="101037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Tendon and Ligament Mechanics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0552" y="2460492"/>
            <a:ext cx="10328275" cy="56063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79760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43152" y="380203"/>
            <a:ext cx="103185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Tendon and Ligament Alignment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3152" y="1922890"/>
            <a:ext cx="3714624" cy="24776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2325" y="1922890"/>
            <a:ext cx="3479800" cy="247765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1847" y="4900930"/>
            <a:ext cx="123110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6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Wavy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72325" y="4915535"/>
            <a:ext cx="3180358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>
                <a:solidFill>
                  <a:srgbClr val="000000"/>
                </a:solidFill>
              </a:rPr>
              <a:t>Patella:Tendon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92048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467738"/>
            <a:ext cx="2846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Ligament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1734998"/>
            <a:ext cx="7611975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Attach Bone to Bone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>
                <a:solidFill>
                  <a:srgbClr val="000000"/>
                </a:solidFill>
              </a:rPr>
              <a:t>Sprained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3 Grades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>
                <a:solidFill>
                  <a:srgbClr val="000000"/>
                </a:solidFill>
              </a:rPr>
              <a:t>	- Grade I (Pain no laxity)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>
                <a:solidFill>
                  <a:srgbClr val="000000"/>
                </a:solidFill>
              </a:rPr>
              <a:t>	- Grade 2 (Pain &amp; laxity)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>
                <a:solidFill>
                  <a:srgbClr val="000000"/>
                </a:solidFill>
              </a:rPr>
              <a:t>	- Grade 3 (No Pain &amp; lax+++)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003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390794"/>
            <a:ext cx="91114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Ligament Damage </a:t>
            </a:r>
            <a:r>
              <a:rPr lang="en-US" sz="5000" b="1"/>
              <a:t>and Failure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4164" y="1857375"/>
            <a:ext cx="10854486" cy="57118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51200" y="4245858"/>
            <a:ext cx="65024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endParaRPr lang="en-GB" sz="6000" dirty="0">
              <a:solidFill>
                <a:srgbClr val="000000"/>
              </a:solidFill>
              <a:latin typeface="Verdana" charset="0"/>
            </a:endParaRPr>
          </a:p>
          <a:p>
            <a:r>
              <a:rPr lang="en-GB" sz="800" b="1" dirty="0">
                <a:latin typeface="Verdana" charset="0"/>
              </a:rPr>
              <a:t>950 N (95Kg) = 6.05 mm </a:t>
            </a:r>
            <a:endParaRPr lang="en-GB" sz="800" dirty="0">
              <a:latin typeface="Verdana" charset="0"/>
            </a:endParaRPr>
          </a:p>
          <a:p>
            <a:r>
              <a:rPr lang="en-GB" sz="800" b="1" dirty="0">
                <a:latin typeface="Verdana" charset="0"/>
              </a:rPr>
              <a:t>880 N (88Kg) = 5.04 mm 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08279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390794"/>
            <a:ext cx="51248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Ligament Failure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9487" y="2346263"/>
            <a:ext cx="7611975" cy="453457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Speed</a:t>
            </a:r>
            <a:r>
              <a:rPr kumimoji="0" lang="en-GB" sz="3600" b="0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 of force determines where the ligament fails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High speed: Bone ligament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/>
              <a:t>	interface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/>
              <a:t>	- Low speed: Mid-belly (core or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/>
              <a:t>	ligament)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  <a:p>
            <a:pPr marL="571500" lvl="1" indent="-571500" algn="l" rtl="0" latinLnBrk="1" hangingPunct="0">
              <a:buFont typeface="Arial" charset="0"/>
              <a:buChar char="•"/>
            </a:pPr>
            <a:endParaRPr kumimoji="0" lang="en-GB" b="0" i="0" u="none" strike="noStrike" cap="none" spc="0" normalizeH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1462" y="4550311"/>
            <a:ext cx="2966076" cy="36582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4312" y="5571465"/>
            <a:ext cx="1689100" cy="406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7112" y="6345194"/>
            <a:ext cx="2146300" cy="406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1400" y="7366348"/>
            <a:ext cx="1943100" cy="406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259940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18556" y="390794"/>
            <a:ext cx="39866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/>
              <a:t>Use 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9487" y="2069265"/>
            <a:ext cx="7611975" cy="508857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Ligaments:</a:t>
            </a:r>
            <a:endParaRPr lang="en-GB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Increased structural strength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dirty="0"/>
              <a:t>	and stiffness </a:t>
            </a:r>
          </a:p>
          <a:p>
            <a:r>
              <a:rPr lang="en-GB" dirty="0"/>
              <a:t>	- ADL enough to maintain 80-90%</a:t>
            </a:r>
          </a:p>
          <a:p>
            <a:pPr algn="l"/>
            <a:r>
              <a:rPr lang="en-GB" dirty="0"/>
              <a:t>	potential strength/mechanical</a:t>
            </a:r>
          </a:p>
          <a:p>
            <a:pPr algn="l"/>
            <a:r>
              <a:rPr lang="en-GB" dirty="0"/>
              <a:t>	potential (Frank, 1996). </a:t>
            </a:r>
          </a:p>
          <a:p>
            <a:pPr algn="l"/>
            <a:r>
              <a:rPr lang="en-GB" dirty="0"/>
              <a:t>	- Exercise increases ligament 	strength and stiffness by up to an 	additional 10-20%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300246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52941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/>
              <a:t>Ligament Healing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9487" y="2077791"/>
            <a:ext cx="10980613" cy="564257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Ligaments:</a:t>
            </a:r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When ligament tears, frayed 	stump ends are 	present </a:t>
            </a:r>
          </a:p>
          <a:p>
            <a:pPr algn="l"/>
            <a:r>
              <a:rPr lang="en-GB" dirty="0"/>
              <a:t>	- Ligament undergoes 	inflammatory process </a:t>
            </a:r>
          </a:p>
          <a:p>
            <a:pPr algn="l"/>
            <a:r>
              <a:rPr lang="en-GB" dirty="0"/>
              <a:t>	- Ligament stumps become 	surrounded by fluid, 	causing ends to become friable (easily crumbled)</a:t>
            </a:r>
          </a:p>
          <a:p>
            <a:pPr algn="l"/>
            <a:r>
              <a:rPr lang="en-GB" dirty="0"/>
              <a:t>	- Vascular permeability increases and permits 	normal inflammatory products to invade </a:t>
            </a:r>
          </a:p>
          <a:p>
            <a:pPr algn="l"/>
            <a:r>
              <a:rPr lang="en-GB" dirty="0"/>
              <a:t> 	- Erythrocytes invade gap between stump ends </a:t>
            </a:r>
          </a:p>
          <a:p>
            <a:pPr algn="l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1697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52941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/>
              <a:t>Ligament Healing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4479"/>
              </p:ext>
            </p:extLst>
          </p:nvPr>
        </p:nvGraphicFramePr>
        <p:xfrm>
          <a:off x="1249486" y="1986844"/>
          <a:ext cx="9587848" cy="54544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36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51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&lt; 6hrs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Injury site fill with erythrocytes, leukocytes and lymphocytes.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Ligament stumps become progressively more friable with the accumulation of serous fluids in the area 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24/24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Monocytes and macrophages infiltrate the area 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begin to appear and become significant in number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48-72/24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 produce the extracellular matrix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1-2/52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Fibrocytes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and macrophages are numerous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Random collagen fibres and abundant ground substance are seen.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Fragile vascular granulation is seen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Extracellular matrix continues to be synthesised by fibroblasts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Macrophages, mast cells and fibroblasts continue to predominate.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Vascular buds appear in the wound to communicate with existing capillaries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Elastin is seen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351306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52941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/>
              <a:t>Ligament Healing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088203"/>
              </p:ext>
            </p:extLst>
          </p:nvPr>
        </p:nvGraphicFramePr>
        <p:xfrm>
          <a:off x="1249486" y="1986844"/>
          <a:ext cx="9587848" cy="40828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36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51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2/7</a:t>
                      </a:r>
                      <a:r>
                        <a:rPr lang="en-GB" baseline="0" dirty="0"/>
                        <a:t> to 6/52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Proliferation phase occurs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Cellular and matrix structures replace the blood clot formed during inflammation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6/52 to 12/12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Macrophages and fibroblasts diminish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&lt; 12/12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concentration stabilises with type I collagen replacing type III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cross link increase in number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Ligament becomes more normal 	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40-50/52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Near normal tensile strength restored 	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1490828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4944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 dirty="0"/>
              <a:t>Ligament </a:t>
            </a:r>
            <a:r>
              <a:rPr lang="en-US" sz="5000" b="1" dirty="0" err="1"/>
              <a:t>Immobilisation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9487" y="2631791"/>
            <a:ext cx="10980613" cy="453457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Ligaments:</a:t>
            </a:r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Major deterioration in first few weeks</a:t>
            </a:r>
          </a:p>
          <a:p>
            <a:pPr algn="l"/>
            <a:r>
              <a:rPr lang="en-GB" dirty="0"/>
              <a:t>	- Ligament cells produce inferior quality ligament 	material</a:t>
            </a:r>
          </a:p>
          <a:p>
            <a:pPr algn="l"/>
            <a:r>
              <a:rPr lang="en-GB" dirty="0"/>
              <a:t>	- Structural weakening at ligament complex </a:t>
            </a:r>
          </a:p>
          <a:p>
            <a:pPr algn="l"/>
            <a:r>
              <a:rPr lang="en-GB" dirty="0"/>
              <a:t>	- Osteoclast at bone-ligament that decreases the 	strength of </a:t>
            </a:r>
            <a:r>
              <a:rPr lang="en-GB" dirty="0" err="1"/>
              <a:t>insertional</a:t>
            </a:r>
            <a:r>
              <a:rPr lang="en-GB" dirty="0"/>
              <a:t> bone (concurrently)	</a:t>
            </a:r>
          </a:p>
          <a:p>
            <a:pPr algn="l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949623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4944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Tendons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9487" y="2288995"/>
            <a:ext cx="10980613" cy="231858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>
                <a:solidFill>
                  <a:srgbClr val="000000"/>
                </a:solidFill>
              </a:rPr>
              <a:t>Types of Tendon Issue</a:t>
            </a: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:</a:t>
            </a:r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Strain (partial or rupture)</a:t>
            </a:r>
          </a:p>
          <a:p>
            <a:pPr algn="l"/>
            <a:r>
              <a:rPr lang="en-GB" dirty="0"/>
              <a:t>	- </a:t>
            </a:r>
            <a:r>
              <a:rPr lang="en-GB" dirty="0" err="1"/>
              <a:t>Tendinopathy</a:t>
            </a:r>
            <a:r>
              <a:rPr lang="en-GB" dirty="0"/>
              <a:t> (Overuse)</a:t>
            </a:r>
          </a:p>
          <a:p>
            <a:pPr algn="l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21361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4944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Tendons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9487" y="2083833"/>
            <a:ext cx="10980613" cy="61965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>
                <a:solidFill>
                  <a:srgbClr val="000000"/>
                </a:solidFill>
              </a:rPr>
              <a:t>USE v DISUSE</a:t>
            </a:r>
            <a:r>
              <a:rPr kumimoji="0" lang="en-GB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:</a:t>
            </a:r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dirty="0">
                <a:solidFill>
                  <a:srgbClr val="000000"/>
                </a:solidFill>
              </a:rPr>
              <a:t>	- </a:t>
            </a:r>
            <a:r>
              <a:rPr lang="en-GB" dirty="0"/>
              <a:t>Few good studies available</a:t>
            </a:r>
          </a:p>
          <a:p>
            <a:pPr algn="l"/>
            <a:r>
              <a:rPr lang="en-GB" dirty="0"/>
              <a:t>	- Increased number and size of collagen fibrils</a:t>
            </a:r>
          </a:p>
          <a:p>
            <a:pPr algn="l"/>
            <a:r>
              <a:rPr lang="en-GB" dirty="0"/>
              <a:t>	- Increased cross-sectional area</a:t>
            </a:r>
          </a:p>
          <a:p>
            <a:pPr algn="l"/>
            <a:r>
              <a:rPr lang="en-GB" dirty="0"/>
              <a:t>	- Exercise leads to increased collagen synthesis 	in growing tendons (</a:t>
            </a:r>
            <a:r>
              <a:rPr lang="en-GB" dirty="0" err="1"/>
              <a:t>Curwin</a:t>
            </a:r>
            <a:r>
              <a:rPr lang="en-GB" dirty="0"/>
              <a:t> et al,1988) </a:t>
            </a:r>
          </a:p>
          <a:p>
            <a:pPr algn="l"/>
            <a:r>
              <a:rPr lang="en-GB" dirty="0"/>
              <a:t>	- Exercise leads to increased number of 	fibroblasts in tendons (Zamora &amp; Marini,1988) </a:t>
            </a:r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054685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0404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/>
              <a:t>Acute Tendon Healing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502431"/>
              </p:ext>
            </p:extLst>
          </p:nvPr>
        </p:nvGraphicFramePr>
        <p:xfrm>
          <a:off x="1249486" y="1986844"/>
          <a:ext cx="9587848" cy="49820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36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51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0-3/7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Cells that originate from extrinsic </a:t>
                      </a:r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peri-tendinous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tissue and from intrinsic tissue from the </a:t>
                      </a:r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epitenon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and </a:t>
                      </a:r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are active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819">
                <a:tc>
                  <a:txBody>
                    <a:bodyPr/>
                    <a:lstStyle/>
                    <a:p>
                      <a:r>
                        <a:rPr lang="en-GB" dirty="0"/>
                        <a:t>5/7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Wound gap is filled by phagocytes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1/52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synthesis is initiated , new collagen fibres placed in random and disorganised orientation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10/7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	Collagen synthesis peaks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3/52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provides significant fibroblast proliferation at the site.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Significant revascularisation occurs.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Synovial sheath is rebuilt: smooth gliding surface develops.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also start to become orientated in line with tendon axis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4/52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predominate in the healing area. Collagen content increases. Collagen fully orientated with tendon axis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6204443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0404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/>
              <a:t>Acute Tendon Healing</a:t>
            </a:r>
            <a:endParaRPr lang="en-US" sz="5000" b="1" dirty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396204"/>
              </p:ext>
            </p:extLst>
          </p:nvPr>
        </p:nvGraphicFramePr>
        <p:xfrm>
          <a:off x="1249486" y="1986844"/>
          <a:ext cx="9587848" cy="44684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36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51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5/52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synthesis is complete 	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819">
                <a:tc>
                  <a:txBody>
                    <a:bodyPr/>
                    <a:lstStyle/>
                    <a:p>
                      <a:r>
                        <a:rPr lang="en-GB" dirty="0"/>
                        <a:t>6/52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that have proliferated </a:t>
                      </a:r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are the primary cells: simultaneously synthesising collagen whilst contributing to collagen re-absorption 	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2/12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is mature and re-aligned along the tendons axis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4/12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	Fibroblasts have reverted to </a:t>
                      </a:r>
                      <a:r>
                        <a:rPr lang="en-GB" sz="18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tenocytes</a:t>
                      </a:r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, Type III collagen has been replaced by Type I </a:t>
                      </a:r>
                    </a:p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Maturation is complete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9906">
                <a:tc>
                  <a:txBody>
                    <a:bodyPr/>
                    <a:lstStyle/>
                    <a:p>
                      <a:r>
                        <a:rPr lang="en-GB" dirty="0"/>
                        <a:t>40-50/52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Strength is 85-95% normal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7549755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0404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Terminology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71904" y="2335897"/>
            <a:ext cx="8520651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indent="-571500" algn="l" rtl="0" latinLnBrk="1" hangingPunct="0">
              <a:buFont typeface="Arial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Tendinopathy</a:t>
            </a:r>
            <a:r>
              <a:rPr lang="en-GB" dirty="0">
                <a:solidFill>
                  <a:srgbClr val="000000"/>
                </a:solidFill>
              </a:rPr>
              <a:t> – condition associated with the tendon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i="1" dirty="0">
                <a:solidFill>
                  <a:srgbClr val="000000"/>
                </a:solidFill>
              </a:rPr>
              <a:t>Tendinosis</a:t>
            </a:r>
            <a:r>
              <a:rPr lang="en-GB" dirty="0">
                <a:solidFill>
                  <a:srgbClr val="000000"/>
                </a:solidFill>
              </a:rPr>
              <a:t> - degenerative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i="1" dirty="0">
                <a:solidFill>
                  <a:srgbClr val="000000"/>
                </a:solidFill>
              </a:rPr>
              <a:t>Tendinitis</a:t>
            </a:r>
            <a:r>
              <a:rPr lang="en-GB" dirty="0">
                <a:solidFill>
                  <a:srgbClr val="000000"/>
                </a:solidFill>
              </a:rPr>
              <a:t> - inflammatory </a:t>
            </a:r>
          </a:p>
          <a:p>
            <a:pPr marL="571500" indent="-571500" algn="l" rtl="0" latinLnBrk="1" hangingPunct="0">
              <a:buFont typeface="Arial" charset="0"/>
              <a:buChar char="•"/>
            </a:pPr>
            <a:r>
              <a:rPr lang="en-GB" i="1" dirty="0">
                <a:solidFill>
                  <a:srgbClr val="000000"/>
                </a:solidFill>
              </a:rPr>
              <a:t>Tenosynovitis</a:t>
            </a:r>
            <a:r>
              <a:rPr lang="en-GB" dirty="0">
                <a:solidFill>
                  <a:srgbClr val="000000"/>
                </a:solidFill>
              </a:rPr>
              <a:t> – inflammation of the    synovium around the tendon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2141484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7971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Structure 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987" y="2119331"/>
            <a:ext cx="5791200" cy="5372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1459293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87803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Concepts - Normal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599" y="2083693"/>
            <a:ext cx="8943975" cy="50886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257403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774460"/>
            <a:ext cx="91232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Concepts - Abnormal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71904" y="2335897"/>
            <a:ext cx="8520651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>
                <a:solidFill>
                  <a:srgbClr val="000000"/>
                </a:solidFill>
              </a:rPr>
              <a:t>Reactive tendon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>
                <a:solidFill>
                  <a:srgbClr val="000000"/>
                </a:solidFill>
              </a:rPr>
              <a:t>Tendon </a:t>
            </a:r>
            <a:r>
              <a:rPr lang="en-GB" dirty="0" err="1">
                <a:solidFill>
                  <a:srgbClr val="000000"/>
                </a:solidFill>
              </a:rPr>
              <a:t>dysrepair</a:t>
            </a:r>
            <a:endParaRPr lang="en-GB" dirty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  <a:p>
            <a:pPr marL="571500" indent="-571500" algn="l" rtl="0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Degenerative </a:t>
            </a:r>
            <a:r>
              <a:rPr lang="en-GB" dirty="0" err="1">
                <a:solidFill>
                  <a:srgbClr val="000000"/>
                </a:solidFill>
              </a:rPr>
              <a:t>tendinopathy</a:t>
            </a:r>
            <a:endParaRPr lang="en-GB" dirty="0">
              <a:solidFill>
                <a:srgbClr val="000000"/>
              </a:solidFill>
            </a:endParaRPr>
          </a:p>
          <a:p>
            <a:pPr marL="571500" indent="-571500" algn="l" rtl="0" latinLnBrk="1" hangingPunct="0">
              <a:buFont typeface="Arial" charset="0"/>
              <a:buChar char="•"/>
            </a:pPr>
            <a:endParaRPr lang="en-GB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73398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5018"/>
            <a:ext cx="912323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Concepts – Reactive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5237" y="1981283"/>
            <a:ext cx="9694738" cy="570412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Non inflammatory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Acute Tensile/ Compressive Force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Localised thickening at point of stress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Increase CSA in response to load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Normal tendon increases stiffness not CSA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Able to return to normal state after </a:t>
            </a:r>
            <a:r>
              <a:rPr lang="en-GB" sz="2800" dirty="0" err="1">
                <a:solidFill>
                  <a:srgbClr val="000000"/>
                </a:solidFill>
              </a:rPr>
              <a:t>deload</a:t>
            </a:r>
            <a:endParaRPr lang="en-GB" sz="2800" dirty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Increased cytoplasmic organelles for          protein production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Large proteoglycans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Matrix changes due to water uptake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Collagen integrity maintained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No neurovascular changes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Minutes – few days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6439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0987" y="5018"/>
            <a:ext cx="940898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Concepts – </a:t>
            </a:r>
            <a:r>
              <a:rPr lang="en-US" sz="5000" b="1" dirty="0" err="1"/>
              <a:t>Dysrepair</a:t>
            </a:r>
            <a:r>
              <a:rPr lang="en-US" sz="5000" b="1" dirty="0"/>
              <a:t>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566" y="2028297"/>
            <a:ext cx="9694738" cy="311880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Attempt at tendon healing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Similar to </a:t>
            </a:r>
            <a:r>
              <a:rPr lang="en-GB" sz="2800" dirty="0" err="1">
                <a:solidFill>
                  <a:srgbClr val="000000"/>
                </a:solidFill>
              </a:rPr>
              <a:t>ReactiveT</a:t>
            </a:r>
            <a:r>
              <a:rPr lang="en-GB" sz="2800" dirty="0">
                <a:solidFill>
                  <a:srgbClr val="000000"/>
                </a:solidFill>
              </a:rPr>
              <a:t> but with increased cell breakdown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Increased cells numbers (</a:t>
            </a:r>
            <a:r>
              <a:rPr lang="en-GB" sz="2800" dirty="0" err="1">
                <a:solidFill>
                  <a:srgbClr val="000000"/>
                </a:solidFill>
              </a:rPr>
              <a:t>Chrondrocytes</a:t>
            </a:r>
            <a:r>
              <a:rPr lang="en-GB" sz="2800" dirty="0">
                <a:solidFill>
                  <a:srgbClr val="000000"/>
                </a:solidFill>
              </a:rPr>
              <a:t> and                </a:t>
            </a:r>
            <a:r>
              <a:rPr lang="en-GB" sz="2800" dirty="0" err="1">
                <a:solidFill>
                  <a:srgbClr val="000000"/>
                </a:solidFill>
              </a:rPr>
              <a:t>Myofibroblasts</a:t>
            </a:r>
            <a:r>
              <a:rPr lang="en-GB" sz="2800" dirty="0">
                <a:solidFill>
                  <a:srgbClr val="000000"/>
                </a:solidFill>
              </a:rPr>
              <a:t>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Separation of collagen and disorganisation of matrix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Increased ground substance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Some may increase in neovascularization and </a:t>
            </a:r>
            <a:r>
              <a:rPr lang="en-GB" sz="2800" dirty="0" err="1"/>
              <a:t>neurals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356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69566" y="489414"/>
            <a:ext cx="940898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Tendon Concepts – Degenerative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566" y="2843057"/>
            <a:ext cx="9694738" cy="441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Areas of cell death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Areas of </a:t>
            </a:r>
            <a:r>
              <a:rPr lang="en-GB" sz="2800" dirty="0" err="1">
                <a:solidFill>
                  <a:srgbClr val="000000"/>
                </a:solidFill>
              </a:rPr>
              <a:t>acellularity</a:t>
            </a:r>
            <a:endParaRPr lang="en-GB" sz="2800" dirty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Large areas of disordered matrix filled with vessels,      matrix breakdown products and little collagen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Considerable heterogeneity of the matrix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Islands of degenerative pathology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Interspersed with other areas of pathology and normal   tendon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97% Achilles tendons that rupture are degenerative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03656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510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69566" y="489414"/>
            <a:ext cx="940898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/>
              <a:t>Clinical Concepts </a:t>
            </a:r>
            <a:br>
              <a:rPr lang="en-US" sz="5000" b="1" dirty="0"/>
            </a:br>
            <a:r>
              <a:rPr lang="en-US" sz="5000" b="1" dirty="0"/>
              <a:t>– Where are they 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6691" y="2486201"/>
            <a:ext cx="9694738" cy="35496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Subjective </a:t>
            </a:r>
            <a:r>
              <a:rPr lang="en-GB" sz="2800" dirty="0" err="1">
                <a:solidFill>
                  <a:srgbClr val="000000"/>
                </a:solidFill>
              </a:rPr>
              <a:t>Ax</a:t>
            </a:r>
            <a:r>
              <a:rPr lang="en-GB" sz="2800" dirty="0">
                <a:solidFill>
                  <a:srgbClr val="000000"/>
                </a:solidFill>
              </a:rPr>
              <a:t> is Key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>
                <a:solidFill>
                  <a:srgbClr val="000000"/>
                </a:solidFill>
              </a:rPr>
              <a:t>Duration of symptoms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Age factor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Single bout or repeated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Investigations - ultrasound/MRI? Doppler?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Questionnaires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sz="2800" dirty="0"/>
              <a:t>Objective Markers?  (Squeeze/SL Calf Raise)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9633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8436</TotalTime>
  <Words>804</Words>
  <Application>Microsoft Macintosh PowerPoint</Application>
  <PresentationFormat>Custom</PresentationFormat>
  <Paragraphs>221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Helvetica</vt:lpstr>
      <vt:lpstr>Helvetica Light</vt:lpstr>
      <vt:lpstr>Helvetica Neue</vt:lpstr>
      <vt:lpstr>Verdana</vt:lpstr>
      <vt:lpstr>White</vt:lpstr>
      <vt:lpstr>‘TRANSFORMING EDUCATION, TRANSFORMING LIVES…..’</vt:lpstr>
      <vt:lpstr>Learning Outcomes </vt:lpstr>
      <vt:lpstr>Tendon and Ligament Mechanics</vt:lpstr>
      <vt:lpstr>Tendon and Ligament Alignment</vt:lpstr>
      <vt:lpstr>Ligament</vt:lpstr>
      <vt:lpstr>Ligament Damage and Failure</vt:lpstr>
      <vt:lpstr>Ligament Failure</vt:lpstr>
      <vt:lpstr>Use v Disuse</vt:lpstr>
      <vt:lpstr>Ligament Healing</vt:lpstr>
      <vt:lpstr>Ligament Healing</vt:lpstr>
      <vt:lpstr>Ligament Healing</vt:lpstr>
      <vt:lpstr>Ligament Immobilisation</vt:lpstr>
      <vt:lpstr>Tendons</vt:lpstr>
      <vt:lpstr>Tendons</vt:lpstr>
      <vt:lpstr>Acute Tendon Healing</vt:lpstr>
      <vt:lpstr>Acute Tendon Healing</vt:lpstr>
      <vt:lpstr>Tendon Terminology</vt:lpstr>
      <vt:lpstr>Tendon Structure </vt:lpstr>
      <vt:lpstr>Tendon Concepts - Normal</vt:lpstr>
      <vt:lpstr>Tendon Concepts - Abnormal</vt:lpstr>
      <vt:lpstr>Tendon Concepts – Reactive tendinopathy</vt:lpstr>
      <vt:lpstr>Tendon Concepts – Dysrepair tendinopathy</vt:lpstr>
      <vt:lpstr>Tendon Concepts – Degenerative tendinopathy</vt:lpstr>
      <vt:lpstr>Clinical Concepts  – Where are they </vt:lpstr>
    </vt:vector>
  </TitlesOfParts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‘TRANSFORMING EDUCATION, TRANSFORMING LIVES.’</dc:title>
  <dc:creator>Martin</dc:creator>
  <cp:lastModifiedBy>Daniel Martin</cp:lastModifiedBy>
  <cp:revision>153</cp:revision>
  <dcterms:modified xsi:type="dcterms:W3CDTF">2018-02-23T06:48:42Z</dcterms:modified>
</cp:coreProperties>
</file>