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68" r:id="rId3"/>
    <p:sldId id="257" r:id="rId4"/>
    <p:sldId id="258" r:id="rId5"/>
    <p:sldId id="259" r:id="rId6"/>
    <p:sldId id="261" r:id="rId7"/>
    <p:sldId id="262" r:id="rId8"/>
    <p:sldId id="260" r:id="rId9"/>
    <p:sldId id="263" r:id="rId10"/>
    <p:sldId id="264" r:id="rId11"/>
    <p:sldId id="265" r:id="rId12"/>
    <p:sldId id="266"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A5A248-13B8-425F-ABEA-93875CF24292}" type="doc">
      <dgm:prSet loTypeId="urn:microsoft.com/office/officeart/2005/8/layout/matrix3" loCatId="matrix" qsTypeId="urn:microsoft.com/office/officeart/2005/8/quickstyle/simple1" qsCatId="simple" csTypeId="urn:microsoft.com/office/officeart/2005/8/colors/colorful3" csCatId="colorful" phldr="1"/>
      <dgm:spPr/>
      <dgm:t>
        <a:bodyPr/>
        <a:lstStyle/>
        <a:p>
          <a:endParaRPr lang="en-AU"/>
        </a:p>
      </dgm:t>
    </dgm:pt>
    <dgm:pt modelId="{91DF20C6-F654-4D17-883D-89E46C70DE07}">
      <dgm:prSet phldrT="[Text]" custT="1"/>
      <dgm:spPr/>
      <dgm:t>
        <a:bodyPr/>
        <a:lstStyle/>
        <a:p>
          <a:r>
            <a:rPr lang="en-AU" sz="1600" b="1" i="0" u="none" dirty="0">
              <a:solidFill>
                <a:schemeClr val="tx1"/>
              </a:solidFill>
              <a:latin typeface="Times New Roman" pitchFamily="18" charset="0"/>
              <a:cs typeface="Times New Roman" pitchFamily="18" charset="0"/>
            </a:rPr>
            <a:t>Strength</a:t>
          </a:r>
          <a:endParaRPr lang="en-AU" sz="1600" b="0" dirty="0">
            <a:solidFill>
              <a:schemeClr val="tx1"/>
            </a:solidFill>
            <a:latin typeface="Times New Roman" pitchFamily="18" charset="0"/>
            <a:cs typeface="Times New Roman" pitchFamily="18" charset="0"/>
          </a:endParaRPr>
        </a:p>
        <a:p>
          <a:pPr rtl="0"/>
          <a:r>
            <a:rPr lang="en-US" sz="1600" b="0" i="0" u="none" dirty="0">
              <a:solidFill>
                <a:schemeClr val="tx1"/>
              </a:solidFill>
              <a:latin typeface="Times New Roman" pitchFamily="18" charset="0"/>
              <a:cs typeface="Times New Roman" pitchFamily="18" charset="0"/>
            </a:rPr>
            <a:t>A larger amount of products</a:t>
          </a:r>
        </a:p>
        <a:p>
          <a:pPr rtl="0"/>
          <a:r>
            <a:rPr lang="en-US" sz="1600" b="0" i="0" u="none" dirty="0">
              <a:solidFill>
                <a:schemeClr val="tx1"/>
              </a:solidFill>
              <a:latin typeface="Times New Roman" pitchFamily="18" charset="0"/>
              <a:cs typeface="Times New Roman" pitchFamily="18" charset="0"/>
            </a:rPr>
            <a:t>Various kinds of store formats</a:t>
          </a:r>
        </a:p>
        <a:p>
          <a:pPr rtl="0"/>
          <a:r>
            <a:rPr lang="en-US" sz="1600" b="0" i="0" u="none" dirty="0">
              <a:solidFill>
                <a:schemeClr val="tx1"/>
              </a:solidFill>
              <a:latin typeface="Times New Roman" pitchFamily="18" charset="0"/>
              <a:cs typeface="Times New Roman" pitchFamily="18" charset="0"/>
            </a:rPr>
            <a:t>Variety of brands and services (</a:t>
          </a:r>
          <a:r>
            <a:rPr lang="en-US" sz="1600" b="0" i="0" u="none" dirty="0" err="1">
              <a:solidFill>
                <a:schemeClr val="tx1"/>
              </a:solidFill>
              <a:latin typeface="Times New Roman" pitchFamily="18" charset="0"/>
              <a:cs typeface="Times New Roman" pitchFamily="18" charset="0"/>
            </a:rPr>
            <a:t>Bueno</a:t>
          </a:r>
          <a:r>
            <a:rPr lang="en-US" sz="1600" b="0" i="0" u="none" dirty="0">
              <a:solidFill>
                <a:schemeClr val="tx1"/>
              </a:solidFill>
              <a:latin typeface="Times New Roman" pitchFamily="18" charset="0"/>
              <a:cs typeface="Times New Roman" pitchFamily="18" charset="0"/>
            </a:rPr>
            <a:t> </a:t>
          </a:r>
          <a:r>
            <a:rPr lang="en-US" sz="1600" b="0" i="1" u="none" dirty="0">
              <a:solidFill>
                <a:schemeClr val="tx1"/>
              </a:solidFill>
              <a:latin typeface="Times New Roman" pitchFamily="18" charset="0"/>
              <a:cs typeface="Times New Roman" pitchFamily="18" charset="0"/>
            </a:rPr>
            <a:t>et al</a:t>
          </a:r>
          <a:r>
            <a:rPr lang="en-US" sz="1600" b="0" i="0" u="none" dirty="0">
              <a:solidFill>
                <a:schemeClr val="tx1"/>
              </a:solidFill>
              <a:latin typeface="Times New Roman" pitchFamily="18" charset="0"/>
              <a:cs typeface="Times New Roman" pitchFamily="18" charset="0"/>
            </a:rPr>
            <a:t>. 2019)</a:t>
          </a:r>
        </a:p>
        <a:p>
          <a:pPr rtl="0"/>
          <a:r>
            <a:rPr lang="en-AU" sz="1600" b="0" i="0" u="none" dirty="0">
              <a:solidFill>
                <a:schemeClr val="tx1"/>
              </a:solidFill>
              <a:latin typeface="Times New Roman" pitchFamily="18" charset="0"/>
              <a:cs typeface="Times New Roman" pitchFamily="18" charset="0"/>
            </a:rPr>
            <a:t>Sustainability</a:t>
          </a:r>
          <a:endParaRPr lang="en-AU" sz="1600" dirty="0">
            <a:solidFill>
              <a:schemeClr val="tx1"/>
            </a:solidFill>
            <a:latin typeface="Times New Roman" pitchFamily="18" charset="0"/>
            <a:cs typeface="Times New Roman" pitchFamily="18" charset="0"/>
          </a:endParaRPr>
        </a:p>
      </dgm:t>
    </dgm:pt>
    <dgm:pt modelId="{B60F5A2F-68B3-4268-AE29-95F71354C89E}" type="parTrans" cxnId="{12A66A87-61EE-4173-B6CD-A48D12B61BB9}">
      <dgm:prSet/>
      <dgm:spPr/>
      <dgm:t>
        <a:bodyPr/>
        <a:lstStyle/>
        <a:p>
          <a:endParaRPr lang="en-AU"/>
        </a:p>
      </dgm:t>
    </dgm:pt>
    <dgm:pt modelId="{A75CC0C2-02ED-46D2-ADC8-2558400C199E}" type="sibTrans" cxnId="{12A66A87-61EE-4173-B6CD-A48D12B61BB9}">
      <dgm:prSet/>
      <dgm:spPr/>
      <dgm:t>
        <a:bodyPr/>
        <a:lstStyle/>
        <a:p>
          <a:endParaRPr lang="en-AU"/>
        </a:p>
      </dgm:t>
    </dgm:pt>
    <dgm:pt modelId="{E555747C-FD54-4AD1-836F-ED16705CCDCE}">
      <dgm:prSet phldrT="[Text]" custT="1"/>
      <dgm:spPr/>
      <dgm:t>
        <a:bodyPr/>
        <a:lstStyle/>
        <a:p>
          <a:r>
            <a:rPr lang="en-AU" sz="1600" b="1" i="0" u="none" dirty="0">
              <a:solidFill>
                <a:schemeClr val="tx1"/>
              </a:solidFill>
              <a:latin typeface="Times New Roman" pitchFamily="18" charset="0"/>
              <a:cs typeface="Times New Roman" pitchFamily="18" charset="0"/>
            </a:rPr>
            <a:t>Weakness</a:t>
          </a:r>
          <a:endParaRPr lang="en-AU" sz="1600" b="0" dirty="0">
            <a:solidFill>
              <a:schemeClr val="tx1"/>
            </a:solidFill>
            <a:latin typeface="Times New Roman" pitchFamily="18" charset="0"/>
            <a:cs typeface="Times New Roman" pitchFamily="18" charset="0"/>
          </a:endParaRPr>
        </a:p>
        <a:p>
          <a:pPr rtl="0"/>
          <a:r>
            <a:rPr lang="en-US" sz="1600" b="0" i="0" u="none" dirty="0">
              <a:solidFill>
                <a:schemeClr val="tx1"/>
              </a:solidFill>
              <a:latin typeface="Times New Roman" pitchFamily="18" charset="0"/>
              <a:cs typeface="Times New Roman" pitchFamily="18" charset="0"/>
            </a:rPr>
            <a:t>Fixed price of dairy products</a:t>
          </a:r>
        </a:p>
        <a:p>
          <a:pPr rtl="0"/>
          <a:r>
            <a:rPr lang="en-AU" sz="1600" b="0" i="0" u="none" dirty="0">
              <a:solidFill>
                <a:schemeClr val="tx1"/>
              </a:solidFill>
              <a:latin typeface="Times New Roman" pitchFamily="18" charset="0"/>
              <a:cs typeface="Times New Roman" pitchFamily="18" charset="0"/>
            </a:rPr>
            <a:t>Restricted global presence</a:t>
          </a:r>
        </a:p>
        <a:p>
          <a:pPr rtl="0"/>
          <a:r>
            <a:rPr lang="en-AU" sz="1600" b="0" i="0" u="none" dirty="0">
              <a:solidFill>
                <a:schemeClr val="tx1"/>
              </a:solidFill>
              <a:latin typeface="Times New Roman" pitchFamily="18" charset="0"/>
              <a:cs typeface="Times New Roman" pitchFamily="18" charset="0"/>
            </a:rPr>
            <a:t>Promoting false advertisement</a:t>
          </a:r>
        </a:p>
        <a:p>
          <a:pPr rtl="0"/>
          <a:r>
            <a:rPr lang="en-AU" sz="1600" b="0" i="0" u="none" dirty="0">
              <a:solidFill>
                <a:schemeClr val="tx1"/>
              </a:solidFill>
              <a:latin typeface="Times New Roman" pitchFamily="18" charset="0"/>
              <a:cs typeface="Times New Roman" pitchFamily="18" charset="0"/>
            </a:rPr>
            <a:t>Limited entry to business</a:t>
          </a:r>
          <a:endParaRPr lang="en-AU" sz="1600" dirty="0">
            <a:solidFill>
              <a:schemeClr val="tx1"/>
            </a:solidFill>
            <a:latin typeface="Times New Roman" pitchFamily="18" charset="0"/>
            <a:cs typeface="Times New Roman" pitchFamily="18" charset="0"/>
          </a:endParaRPr>
        </a:p>
      </dgm:t>
    </dgm:pt>
    <dgm:pt modelId="{8B3D4561-4DD7-4096-BDA4-4266418A9FE2}" type="parTrans" cxnId="{980CAAFC-F69E-4EE6-9362-6897F0E89543}">
      <dgm:prSet/>
      <dgm:spPr/>
      <dgm:t>
        <a:bodyPr/>
        <a:lstStyle/>
        <a:p>
          <a:endParaRPr lang="en-AU"/>
        </a:p>
      </dgm:t>
    </dgm:pt>
    <dgm:pt modelId="{80F6971D-8A91-4DBF-8066-32C3A5C86693}" type="sibTrans" cxnId="{980CAAFC-F69E-4EE6-9362-6897F0E89543}">
      <dgm:prSet/>
      <dgm:spPr/>
      <dgm:t>
        <a:bodyPr/>
        <a:lstStyle/>
        <a:p>
          <a:endParaRPr lang="en-AU"/>
        </a:p>
      </dgm:t>
    </dgm:pt>
    <dgm:pt modelId="{DDEA41C8-2763-4F6F-9094-9EC240C8CD47}">
      <dgm:prSet phldrT="[Text]" custT="1"/>
      <dgm:spPr/>
      <dgm:t>
        <a:bodyPr/>
        <a:lstStyle/>
        <a:p>
          <a:r>
            <a:rPr lang="en-AU" sz="1600" b="1" i="0" u="none" dirty="0">
              <a:solidFill>
                <a:schemeClr val="tx1"/>
              </a:solidFill>
              <a:latin typeface="Times New Roman" pitchFamily="18" charset="0"/>
              <a:cs typeface="Times New Roman" pitchFamily="18" charset="0"/>
            </a:rPr>
            <a:t>Opportunities</a:t>
          </a:r>
          <a:endParaRPr lang="en-AU" sz="1600" b="0" dirty="0">
            <a:solidFill>
              <a:schemeClr val="tx1"/>
            </a:solidFill>
            <a:latin typeface="Times New Roman" pitchFamily="18" charset="0"/>
            <a:cs typeface="Times New Roman" pitchFamily="18" charset="0"/>
          </a:endParaRPr>
        </a:p>
        <a:p>
          <a:pPr rtl="0"/>
          <a:r>
            <a:rPr lang="en-US" sz="1600" b="0" i="0" u="none" dirty="0">
              <a:solidFill>
                <a:schemeClr val="tx1"/>
              </a:solidFill>
              <a:latin typeface="Times New Roman" pitchFamily="18" charset="0"/>
              <a:cs typeface="Times New Roman" pitchFamily="18" charset="0"/>
            </a:rPr>
            <a:t>New domain and service expansion</a:t>
          </a:r>
        </a:p>
        <a:p>
          <a:pPr rtl="0"/>
          <a:r>
            <a:rPr lang="en-AU" sz="1600" b="0" i="0" u="none" dirty="0">
              <a:solidFill>
                <a:schemeClr val="tx1"/>
              </a:solidFill>
              <a:latin typeface="Times New Roman" pitchFamily="18" charset="0"/>
              <a:cs typeface="Times New Roman" pitchFamily="18" charset="0"/>
            </a:rPr>
            <a:t>Expanding global business</a:t>
          </a:r>
        </a:p>
        <a:p>
          <a:pPr rtl="0"/>
          <a:r>
            <a:rPr lang="en-US" sz="1600" b="0" i="0" u="none" dirty="0">
              <a:solidFill>
                <a:schemeClr val="tx1"/>
              </a:solidFill>
              <a:latin typeface="Times New Roman" pitchFamily="18" charset="0"/>
              <a:cs typeface="Times New Roman" pitchFamily="18" charset="0"/>
            </a:rPr>
            <a:t>Online expansion to the business</a:t>
          </a:r>
          <a:endParaRPr lang="en-AU" sz="1600" dirty="0">
            <a:solidFill>
              <a:schemeClr val="tx1"/>
            </a:solidFill>
            <a:latin typeface="Times New Roman" pitchFamily="18" charset="0"/>
            <a:cs typeface="Times New Roman" pitchFamily="18" charset="0"/>
          </a:endParaRPr>
        </a:p>
      </dgm:t>
    </dgm:pt>
    <dgm:pt modelId="{A27C5B07-5901-4760-AFD4-738FF097DC7B}" type="parTrans" cxnId="{2974AFCF-A2C8-4126-9CF3-682AF2FC6F68}">
      <dgm:prSet/>
      <dgm:spPr/>
      <dgm:t>
        <a:bodyPr/>
        <a:lstStyle/>
        <a:p>
          <a:endParaRPr lang="en-AU"/>
        </a:p>
      </dgm:t>
    </dgm:pt>
    <dgm:pt modelId="{50E1CB71-DFD4-421B-8A7C-CE0B02356E5E}" type="sibTrans" cxnId="{2974AFCF-A2C8-4126-9CF3-682AF2FC6F68}">
      <dgm:prSet/>
      <dgm:spPr/>
      <dgm:t>
        <a:bodyPr/>
        <a:lstStyle/>
        <a:p>
          <a:endParaRPr lang="en-AU"/>
        </a:p>
      </dgm:t>
    </dgm:pt>
    <dgm:pt modelId="{BD244CAD-EC61-4803-AD52-D990CBAF1D4D}">
      <dgm:prSet phldrT="[Text]" custT="1"/>
      <dgm:spPr/>
      <dgm:t>
        <a:bodyPr/>
        <a:lstStyle/>
        <a:p>
          <a:r>
            <a:rPr lang="en-AU" sz="1600" b="1" i="0" u="none" dirty="0">
              <a:solidFill>
                <a:schemeClr val="tx1"/>
              </a:solidFill>
              <a:latin typeface="Times New Roman" pitchFamily="18" charset="0"/>
              <a:cs typeface="Times New Roman" pitchFamily="18" charset="0"/>
            </a:rPr>
            <a:t>Threats</a:t>
          </a:r>
          <a:endParaRPr lang="en-AU" sz="1600" b="0" dirty="0">
            <a:solidFill>
              <a:schemeClr val="tx1"/>
            </a:solidFill>
            <a:latin typeface="Times New Roman" pitchFamily="18" charset="0"/>
            <a:cs typeface="Times New Roman" pitchFamily="18" charset="0"/>
          </a:endParaRPr>
        </a:p>
        <a:p>
          <a:pPr rtl="0"/>
          <a:r>
            <a:rPr lang="en-AU" sz="1600" b="0" i="0" u="none" dirty="0">
              <a:solidFill>
                <a:schemeClr val="tx1"/>
              </a:solidFill>
              <a:latin typeface="Times New Roman" pitchFamily="18" charset="0"/>
              <a:cs typeface="Times New Roman" pitchFamily="18" charset="0"/>
            </a:rPr>
            <a:t>Changing policies of Government</a:t>
          </a:r>
        </a:p>
        <a:p>
          <a:pPr rtl="0"/>
          <a:r>
            <a:rPr lang="en-US" sz="1600" b="0" i="0" u="none" dirty="0">
              <a:solidFill>
                <a:schemeClr val="tx1"/>
              </a:solidFill>
              <a:latin typeface="Times New Roman" pitchFamily="18" charset="0"/>
              <a:cs typeface="Times New Roman" pitchFamily="18" charset="0"/>
            </a:rPr>
            <a:t>Presence of other online retailers</a:t>
          </a:r>
        </a:p>
        <a:p>
          <a:pPr rtl="0"/>
          <a:r>
            <a:rPr lang="en-US" sz="1600" b="0" i="0" u="none" dirty="0">
              <a:solidFill>
                <a:schemeClr val="tx1"/>
              </a:solidFill>
              <a:latin typeface="Times New Roman" pitchFamily="18" charset="0"/>
              <a:cs typeface="Times New Roman" pitchFamily="18" charset="0"/>
            </a:rPr>
            <a:t>Price comparison with other operators</a:t>
          </a:r>
        </a:p>
        <a:p>
          <a:pPr rtl="0"/>
          <a:endParaRPr lang="en-AU" sz="1600" dirty="0">
            <a:solidFill>
              <a:schemeClr val="tx1"/>
            </a:solidFill>
            <a:latin typeface="Times New Roman" pitchFamily="18" charset="0"/>
            <a:cs typeface="Times New Roman" pitchFamily="18" charset="0"/>
          </a:endParaRPr>
        </a:p>
      </dgm:t>
    </dgm:pt>
    <dgm:pt modelId="{20BC335A-7CBA-4E94-843A-C6115CD1DEF1}" type="parTrans" cxnId="{7259BFB5-C24F-4B3A-A6C9-5BF9273257CD}">
      <dgm:prSet/>
      <dgm:spPr/>
      <dgm:t>
        <a:bodyPr/>
        <a:lstStyle/>
        <a:p>
          <a:endParaRPr lang="en-AU"/>
        </a:p>
      </dgm:t>
    </dgm:pt>
    <dgm:pt modelId="{12BF87ED-85C5-4562-A6B6-077D6DFF8EFD}" type="sibTrans" cxnId="{7259BFB5-C24F-4B3A-A6C9-5BF9273257CD}">
      <dgm:prSet/>
      <dgm:spPr/>
      <dgm:t>
        <a:bodyPr/>
        <a:lstStyle/>
        <a:p>
          <a:endParaRPr lang="en-AU"/>
        </a:p>
      </dgm:t>
    </dgm:pt>
    <dgm:pt modelId="{B077EA52-B5C1-4EEA-96BA-7EC9535D3769}" type="pres">
      <dgm:prSet presAssocID="{91A5A248-13B8-425F-ABEA-93875CF24292}" presName="matrix" presStyleCnt="0">
        <dgm:presLayoutVars>
          <dgm:chMax val="1"/>
          <dgm:dir/>
          <dgm:resizeHandles val="exact"/>
        </dgm:presLayoutVars>
      </dgm:prSet>
      <dgm:spPr/>
    </dgm:pt>
    <dgm:pt modelId="{E369720A-AA01-4DC0-BBAA-A19C3C15EAD1}" type="pres">
      <dgm:prSet presAssocID="{91A5A248-13B8-425F-ABEA-93875CF24292}" presName="diamond" presStyleLbl="bgShp" presStyleIdx="0" presStyleCnt="1" custScaleX="187179"/>
      <dgm:spPr/>
    </dgm:pt>
    <dgm:pt modelId="{EDA86395-1002-4B60-AE37-AF793C1139A5}" type="pres">
      <dgm:prSet presAssocID="{91A5A248-13B8-425F-ABEA-93875CF24292}" presName="quad1" presStyleLbl="node1" presStyleIdx="0" presStyleCnt="4" custScaleX="178631" custScaleY="105128" custLinFactNeighborX="-42736" custLinFactNeighborY="-4701">
        <dgm:presLayoutVars>
          <dgm:chMax val="0"/>
          <dgm:chPref val="0"/>
          <dgm:bulletEnabled val="1"/>
        </dgm:presLayoutVars>
      </dgm:prSet>
      <dgm:spPr/>
    </dgm:pt>
    <dgm:pt modelId="{2A885C04-B046-4AC4-9CC7-41BFC71E19C3}" type="pres">
      <dgm:prSet presAssocID="{91A5A248-13B8-425F-ABEA-93875CF24292}" presName="quad2" presStyleLbl="node1" presStyleIdx="1" presStyleCnt="4" custScaleX="187179" custLinFactNeighborX="54701" custLinFactNeighborY="-7265">
        <dgm:presLayoutVars>
          <dgm:chMax val="0"/>
          <dgm:chPref val="0"/>
          <dgm:bulletEnabled val="1"/>
        </dgm:presLayoutVars>
      </dgm:prSet>
      <dgm:spPr/>
    </dgm:pt>
    <dgm:pt modelId="{78EE30D0-89DF-41D2-B66F-E67738801F93}" type="pres">
      <dgm:prSet presAssocID="{91A5A248-13B8-425F-ABEA-93875CF24292}" presName="quad3" presStyleLbl="node1" presStyleIdx="2" presStyleCnt="4" custScaleX="161537" custScaleY="108546" custLinFactNeighborX="-47009" custLinFactNeighborY="-3847">
        <dgm:presLayoutVars>
          <dgm:chMax val="0"/>
          <dgm:chPref val="0"/>
          <dgm:bulletEnabled val="1"/>
        </dgm:presLayoutVars>
      </dgm:prSet>
      <dgm:spPr/>
    </dgm:pt>
    <dgm:pt modelId="{566F9E88-3895-4C4A-8CEC-0387F8D13A46}" type="pres">
      <dgm:prSet presAssocID="{91A5A248-13B8-425F-ABEA-93875CF24292}" presName="quad4" presStyleLbl="node1" presStyleIdx="3" presStyleCnt="4" custScaleX="187179" custScaleY="113675" custLinFactNeighborX="58974" custLinFactNeighborY="-5556">
        <dgm:presLayoutVars>
          <dgm:chMax val="0"/>
          <dgm:chPref val="0"/>
          <dgm:bulletEnabled val="1"/>
        </dgm:presLayoutVars>
      </dgm:prSet>
      <dgm:spPr/>
    </dgm:pt>
  </dgm:ptLst>
  <dgm:cxnLst>
    <dgm:cxn modelId="{541F151F-EA9D-48CD-A5DE-73A0FD8E6E58}" type="presOf" srcId="{BD244CAD-EC61-4803-AD52-D990CBAF1D4D}" destId="{566F9E88-3895-4C4A-8CEC-0387F8D13A46}" srcOrd="0" destOrd="0" presId="urn:microsoft.com/office/officeart/2005/8/layout/matrix3"/>
    <dgm:cxn modelId="{CE969A86-F169-4979-AF77-9671F57973BF}" type="presOf" srcId="{DDEA41C8-2763-4F6F-9094-9EC240C8CD47}" destId="{78EE30D0-89DF-41D2-B66F-E67738801F93}" srcOrd="0" destOrd="0" presId="urn:microsoft.com/office/officeart/2005/8/layout/matrix3"/>
    <dgm:cxn modelId="{12A66A87-61EE-4173-B6CD-A48D12B61BB9}" srcId="{91A5A248-13B8-425F-ABEA-93875CF24292}" destId="{91DF20C6-F654-4D17-883D-89E46C70DE07}" srcOrd="0" destOrd="0" parTransId="{B60F5A2F-68B3-4268-AE29-95F71354C89E}" sibTransId="{A75CC0C2-02ED-46D2-ADC8-2558400C199E}"/>
    <dgm:cxn modelId="{7FB0568C-36E8-4B36-82FE-908F55780000}" type="presOf" srcId="{91A5A248-13B8-425F-ABEA-93875CF24292}" destId="{B077EA52-B5C1-4EEA-96BA-7EC9535D3769}" srcOrd="0" destOrd="0" presId="urn:microsoft.com/office/officeart/2005/8/layout/matrix3"/>
    <dgm:cxn modelId="{C66C94A4-F2A3-4914-8D56-C7487DDCD02A}" type="presOf" srcId="{E555747C-FD54-4AD1-836F-ED16705CCDCE}" destId="{2A885C04-B046-4AC4-9CC7-41BFC71E19C3}" srcOrd="0" destOrd="0" presId="urn:microsoft.com/office/officeart/2005/8/layout/matrix3"/>
    <dgm:cxn modelId="{7259BFB5-C24F-4B3A-A6C9-5BF9273257CD}" srcId="{91A5A248-13B8-425F-ABEA-93875CF24292}" destId="{BD244CAD-EC61-4803-AD52-D990CBAF1D4D}" srcOrd="3" destOrd="0" parTransId="{20BC335A-7CBA-4E94-843A-C6115CD1DEF1}" sibTransId="{12BF87ED-85C5-4562-A6B6-077D6DFF8EFD}"/>
    <dgm:cxn modelId="{2974AFCF-A2C8-4126-9CF3-682AF2FC6F68}" srcId="{91A5A248-13B8-425F-ABEA-93875CF24292}" destId="{DDEA41C8-2763-4F6F-9094-9EC240C8CD47}" srcOrd="2" destOrd="0" parTransId="{A27C5B07-5901-4760-AFD4-738FF097DC7B}" sibTransId="{50E1CB71-DFD4-421B-8A7C-CE0B02356E5E}"/>
    <dgm:cxn modelId="{6B9D10F7-5266-4872-8F31-5DCC67C8DE42}" type="presOf" srcId="{91DF20C6-F654-4D17-883D-89E46C70DE07}" destId="{EDA86395-1002-4B60-AE37-AF793C1139A5}" srcOrd="0" destOrd="0" presId="urn:microsoft.com/office/officeart/2005/8/layout/matrix3"/>
    <dgm:cxn modelId="{980CAAFC-F69E-4EE6-9362-6897F0E89543}" srcId="{91A5A248-13B8-425F-ABEA-93875CF24292}" destId="{E555747C-FD54-4AD1-836F-ED16705CCDCE}" srcOrd="1" destOrd="0" parTransId="{8B3D4561-4DD7-4096-BDA4-4266418A9FE2}" sibTransId="{80F6971D-8A91-4DBF-8066-32C3A5C86693}"/>
    <dgm:cxn modelId="{03AFA56C-C98D-4958-B113-9ACE80E72903}" type="presParOf" srcId="{B077EA52-B5C1-4EEA-96BA-7EC9535D3769}" destId="{E369720A-AA01-4DC0-BBAA-A19C3C15EAD1}" srcOrd="0" destOrd="0" presId="urn:microsoft.com/office/officeart/2005/8/layout/matrix3"/>
    <dgm:cxn modelId="{5BB5952D-C7F9-4564-9A34-2A541BF8F55C}" type="presParOf" srcId="{B077EA52-B5C1-4EEA-96BA-7EC9535D3769}" destId="{EDA86395-1002-4B60-AE37-AF793C1139A5}" srcOrd="1" destOrd="0" presId="urn:microsoft.com/office/officeart/2005/8/layout/matrix3"/>
    <dgm:cxn modelId="{0E4C9C86-75F2-48C0-95A7-B1C4D2309432}" type="presParOf" srcId="{B077EA52-B5C1-4EEA-96BA-7EC9535D3769}" destId="{2A885C04-B046-4AC4-9CC7-41BFC71E19C3}" srcOrd="2" destOrd="0" presId="urn:microsoft.com/office/officeart/2005/8/layout/matrix3"/>
    <dgm:cxn modelId="{32FB5CF3-32F1-45ED-97A1-F0EAF4F0D30C}" type="presParOf" srcId="{B077EA52-B5C1-4EEA-96BA-7EC9535D3769}" destId="{78EE30D0-89DF-41D2-B66F-E67738801F93}" srcOrd="3" destOrd="0" presId="urn:microsoft.com/office/officeart/2005/8/layout/matrix3"/>
    <dgm:cxn modelId="{203D9C2F-2556-4870-BEE2-81A6CDAAEFA9}" type="presParOf" srcId="{B077EA52-B5C1-4EEA-96BA-7EC9535D3769}" destId="{566F9E88-3895-4C4A-8CEC-0387F8D13A46}"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69720A-AA01-4DC0-BBAA-A19C3C15EAD1}">
      <dsp:nvSpPr>
        <dsp:cNvPr id="0" name=""/>
        <dsp:cNvSpPr/>
      </dsp:nvSpPr>
      <dsp:spPr>
        <a:xfrm>
          <a:off x="26388" y="0"/>
          <a:ext cx="8557823" cy="4572000"/>
        </a:xfrm>
        <a:prstGeom prst="diamond">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A86395-1002-4B60-AE37-AF793C1139A5}">
      <dsp:nvSpPr>
        <dsp:cNvPr id="0" name=""/>
        <dsp:cNvSpPr/>
      </dsp:nvSpPr>
      <dsp:spPr>
        <a:xfrm>
          <a:off x="990596" y="304799"/>
          <a:ext cx="3185133" cy="187451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AU" sz="1600" b="1" i="0" u="none" kern="1200" dirty="0">
              <a:solidFill>
                <a:schemeClr val="tx1"/>
              </a:solidFill>
              <a:latin typeface="Times New Roman" pitchFamily="18" charset="0"/>
              <a:cs typeface="Times New Roman" pitchFamily="18" charset="0"/>
            </a:rPr>
            <a:t>Strength</a:t>
          </a:r>
          <a:endParaRPr lang="en-AU" sz="1600" b="0" kern="1200" dirty="0">
            <a:solidFill>
              <a:schemeClr val="tx1"/>
            </a:solidFill>
            <a:latin typeface="Times New Roman" pitchFamily="18" charset="0"/>
            <a:cs typeface="Times New Roman" pitchFamily="18" charset="0"/>
          </a:endParaRPr>
        </a:p>
        <a:p>
          <a:pPr marL="0" lvl="0" indent="0" algn="ctr" defTabSz="711200" rtl="0">
            <a:lnSpc>
              <a:spcPct val="90000"/>
            </a:lnSpc>
            <a:spcBef>
              <a:spcPct val="0"/>
            </a:spcBef>
            <a:spcAft>
              <a:spcPct val="35000"/>
            </a:spcAft>
            <a:buNone/>
          </a:pPr>
          <a:r>
            <a:rPr lang="en-US" sz="1600" b="0" i="0" u="none" kern="1200" dirty="0">
              <a:solidFill>
                <a:schemeClr val="tx1"/>
              </a:solidFill>
              <a:latin typeface="Times New Roman" pitchFamily="18" charset="0"/>
              <a:cs typeface="Times New Roman" pitchFamily="18" charset="0"/>
            </a:rPr>
            <a:t>A larger amount of products</a:t>
          </a:r>
        </a:p>
        <a:p>
          <a:pPr marL="0" lvl="0" indent="0" algn="ctr" defTabSz="711200" rtl="0">
            <a:lnSpc>
              <a:spcPct val="90000"/>
            </a:lnSpc>
            <a:spcBef>
              <a:spcPct val="0"/>
            </a:spcBef>
            <a:spcAft>
              <a:spcPct val="35000"/>
            </a:spcAft>
            <a:buNone/>
          </a:pPr>
          <a:r>
            <a:rPr lang="en-US" sz="1600" b="0" i="0" u="none" kern="1200" dirty="0">
              <a:solidFill>
                <a:schemeClr val="tx1"/>
              </a:solidFill>
              <a:latin typeface="Times New Roman" pitchFamily="18" charset="0"/>
              <a:cs typeface="Times New Roman" pitchFamily="18" charset="0"/>
            </a:rPr>
            <a:t>Various kinds of store formats</a:t>
          </a:r>
        </a:p>
        <a:p>
          <a:pPr marL="0" lvl="0" indent="0" algn="ctr" defTabSz="711200" rtl="0">
            <a:lnSpc>
              <a:spcPct val="90000"/>
            </a:lnSpc>
            <a:spcBef>
              <a:spcPct val="0"/>
            </a:spcBef>
            <a:spcAft>
              <a:spcPct val="35000"/>
            </a:spcAft>
            <a:buNone/>
          </a:pPr>
          <a:r>
            <a:rPr lang="en-US" sz="1600" b="0" i="0" u="none" kern="1200" dirty="0">
              <a:solidFill>
                <a:schemeClr val="tx1"/>
              </a:solidFill>
              <a:latin typeface="Times New Roman" pitchFamily="18" charset="0"/>
              <a:cs typeface="Times New Roman" pitchFamily="18" charset="0"/>
            </a:rPr>
            <a:t>Variety of brands and services (</a:t>
          </a:r>
          <a:r>
            <a:rPr lang="en-US" sz="1600" b="0" i="0" u="none" kern="1200" dirty="0" err="1">
              <a:solidFill>
                <a:schemeClr val="tx1"/>
              </a:solidFill>
              <a:latin typeface="Times New Roman" pitchFamily="18" charset="0"/>
              <a:cs typeface="Times New Roman" pitchFamily="18" charset="0"/>
            </a:rPr>
            <a:t>Bueno</a:t>
          </a:r>
          <a:r>
            <a:rPr lang="en-US" sz="1600" b="0" i="0" u="none" kern="1200" dirty="0">
              <a:solidFill>
                <a:schemeClr val="tx1"/>
              </a:solidFill>
              <a:latin typeface="Times New Roman" pitchFamily="18" charset="0"/>
              <a:cs typeface="Times New Roman" pitchFamily="18" charset="0"/>
            </a:rPr>
            <a:t> </a:t>
          </a:r>
          <a:r>
            <a:rPr lang="en-US" sz="1600" b="0" i="1" u="none" kern="1200" dirty="0">
              <a:solidFill>
                <a:schemeClr val="tx1"/>
              </a:solidFill>
              <a:latin typeface="Times New Roman" pitchFamily="18" charset="0"/>
              <a:cs typeface="Times New Roman" pitchFamily="18" charset="0"/>
            </a:rPr>
            <a:t>et al</a:t>
          </a:r>
          <a:r>
            <a:rPr lang="en-US" sz="1600" b="0" i="0" u="none" kern="1200" dirty="0">
              <a:solidFill>
                <a:schemeClr val="tx1"/>
              </a:solidFill>
              <a:latin typeface="Times New Roman" pitchFamily="18" charset="0"/>
              <a:cs typeface="Times New Roman" pitchFamily="18" charset="0"/>
            </a:rPr>
            <a:t>. 2019)</a:t>
          </a:r>
        </a:p>
        <a:p>
          <a:pPr marL="0" lvl="0" indent="0" algn="ctr" defTabSz="711200" rtl="0">
            <a:lnSpc>
              <a:spcPct val="90000"/>
            </a:lnSpc>
            <a:spcBef>
              <a:spcPct val="0"/>
            </a:spcBef>
            <a:spcAft>
              <a:spcPct val="35000"/>
            </a:spcAft>
            <a:buNone/>
          </a:pPr>
          <a:r>
            <a:rPr lang="en-AU" sz="1600" b="0" i="0" u="none" kern="1200" dirty="0">
              <a:solidFill>
                <a:schemeClr val="tx1"/>
              </a:solidFill>
              <a:latin typeface="Times New Roman" pitchFamily="18" charset="0"/>
              <a:cs typeface="Times New Roman" pitchFamily="18" charset="0"/>
            </a:rPr>
            <a:t>Sustainability</a:t>
          </a:r>
          <a:endParaRPr lang="en-AU" sz="1600" kern="1200" dirty="0">
            <a:solidFill>
              <a:schemeClr val="tx1"/>
            </a:solidFill>
            <a:latin typeface="Times New Roman" pitchFamily="18" charset="0"/>
            <a:cs typeface="Times New Roman" pitchFamily="18" charset="0"/>
          </a:endParaRPr>
        </a:p>
      </dsp:txBody>
      <dsp:txXfrm>
        <a:off x="1082102" y="396305"/>
        <a:ext cx="3002121" cy="1691504"/>
      </dsp:txXfrm>
    </dsp:sp>
    <dsp:sp modelId="{2A885C04-B046-4AC4-9CC7-41BFC71E19C3}">
      <dsp:nvSpPr>
        <dsp:cNvPr id="0" name=""/>
        <dsp:cNvSpPr/>
      </dsp:nvSpPr>
      <dsp:spPr>
        <a:xfrm>
          <a:off x="4572006" y="304799"/>
          <a:ext cx="3337551" cy="1783080"/>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AU" sz="1600" b="1" i="0" u="none" kern="1200" dirty="0">
              <a:solidFill>
                <a:schemeClr val="tx1"/>
              </a:solidFill>
              <a:latin typeface="Times New Roman" pitchFamily="18" charset="0"/>
              <a:cs typeface="Times New Roman" pitchFamily="18" charset="0"/>
            </a:rPr>
            <a:t>Weakness</a:t>
          </a:r>
          <a:endParaRPr lang="en-AU" sz="1600" b="0" kern="1200" dirty="0">
            <a:solidFill>
              <a:schemeClr val="tx1"/>
            </a:solidFill>
            <a:latin typeface="Times New Roman" pitchFamily="18" charset="0"/>
            <a:cs typeface="Times New Roman" pitchFamily="18" charset="0"/>
          </a:endParaRPr>
        </a:p>
        <a:p>
          <a:pPr marL="0" lvl="0" indent="0" algn="ctr" defTabSz="711200" rtl="0">
            <a:lnSpc>
              <a:spcPct val="90000"/>
            </a:lnSpc>
            <a:spcBef>
              <a:spcPct val="0"/>
            </a:spcBef>
            <a:spcAft>
              <a:spcPct val="35000"/>
            </a:spcAft>
            <a:buNone/>
          </a:pPr>
          <a:r>
            <a:rPr lang="en-US" sz="1600" b="0" i="0" u="none" kern="1200" dirty="0">
              <a:solidFill>
                <a:schemeClr val="tx1"/>
              </a:solidFill>
              <a:latin typeface="Times New Roman" pitchFamily="18" charset="0"/>
              <a:cs typeface="Times New Roman" pitchFamily="18" charset="0"/>
            </a:rPr>
            <a:t>Fixed price of dairy products</a:t>
          </a:r>
        </a:p>
        <a:p>
          <a:pPr marL="0" lvl="0" indent="0" algn="ctr" defTabSz="711200" rtl="0">
            <a:lnSpc>
              <a:spcPct val="90000"/>
            </a:lnSpc>
            <a:spcBef>
              <a:spcPct val="0"/>
            </a:spcBef>
            <a:spcAft>
              <a:spcPct val="35000"/>
            </a:spcAft>
            <a:buNone/>
          </a:pPr>
          <a:r>
            <a:rPr lang="en-AU" sz="1600" b="0" i="0" u="none" kern="1200" dirty="0">
              <a:solidFill>
                <a:schemeClr val="tx1"/>
              </a:solidFill>
              <a:latin typeface="Times New Roman" pitchFamily="18" charset="0"/>
              <a:cs typeface="Times New Roman" pitchFamily="18" charset="0"/>
            </a:rPr>
            <a:t>Restricted global presence</a:t>
          </a:r>
        </a:p>
        <a:p>
          <a:pPr marL="0" lvl="0" indent="0" algn="ctr" defTabSz="711200" rtl="0">
            <a:lnSpc>
              <a:spcPct val="90000"/>
            </a:lnSpc>
            <a:spcBef>
              <a:spcPct val="0"/>
            </a:spcBef>
            <a:spcAft>
              <a:spcPct val="35000"/>
            </a:spcAft>
            <a:buNone/>
          </a:pPr>
          <a:r>
            <a:rPr lang="en-AU" sz="1600" b="0" i="0" u="none" kern="1200" dirty="0">
              <a:solidFill>
                <a:schemeClr val="tx1"/>
              </a:solidFill>
              <a:latin typeface="Times New Roman" pitchFamily="18" charset="0"/>
              <a:cs typeface="Times New Roman" pitchFamily="18" charset="0"/>
            </a:rPr>
            <a:t>Promoting false advertisement</a:t>
          </a:r>
        </a:p>
        <a:p>
          <a:pPr marL="0" lvl="0" indent="0" algn="ctr" defTabSz="711200" rtl="0">
            <a:lnSpc>
              <a:spcPct val="90000"/>
            </a:lnSpc>
            <a:spcBef>
              <a:spcPct val="0"/>
            </a:spcBef>
            <a:spcAft>
              <a:spcPct val="35000"/>
            </a:spcAft>
            <a:buNone/>
          </a:pPr>
          <a:r>
            <a:rPr lang="en-AU" sz="1600" b="0" i="0" u="none" kern="1200" dirty="0">
              <a:solidFill>
                <a:schemeClr val="tx1"/>
              </a:solidFill>
              <a:latin typeface="Times New Roman" pitchFamily="18" charset="0"/>
              <a:cs typeface="Times New Roman" pitchFamily="18" charset="0"/>
            </a:rPr>
            <a:t>Limited entry to business</a:t>
          </a:r>
          <a:endParaRPr lang="en-AU" sz="1600" kern="1200" dirty="0">
            <a:solidFill>
              <a:schemeClr val="tx1"/>
            </a:solidFill>
            <a:latin typeface="Times New Roman" pitchFamily="18" charset="0"/>
            <a:cs typeface="Times New Roman" pitchFamily="18" charset="0"/>
          </a:endParaRPr>
        </a:p>
      </dsp:txBody>
      <dsp:txXfrm>
        <a:off x="4659049" y="391842"/>
        <a:ext cx="3163465" cy="1608994"/>
      </dsp:txXfrm>
    </dsp:sp>
    <dsp:sp modelId="{78EE30D0-89DF-41D2-B66F-E67738801F93}">
      <dsp:nvSpPr>
        <dsp:cNvPr id="0" name=""/>
        <dsp:cNvSpPr/>
      </dsp:nvSpPr>
      <dsp:spPr>
        <a:xfrm>
          <a:off x="1066804" y="2209793"/>
          <a:ext cx="2880333" cy="1935462"/>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AU" sz="1600" b="1" i="0" u="none" kern="1200" dirty="0">
              <a:solidFill>
                <a:schemeClr val="tx1"/>
              </a:solidFill>
              <a:latin typeface="Times New Roman" pitchFamily="18" charset="0"/>
              <a:cs typeface="Times New Roman" pitchFamily="18" charset="0"/>
            </a:rPr>
            <a:t>Opportunities</a:t>
          </a:r>
          <a:endParaRPr lang="en-AU" sz="1600" b="0" kern="1200" dirty="0">
            <a:solidFill>
              <a:schemeClr val="tx1"/>
            </a:solidFill>
            <a:latin typeface="Times New Roman" pitchFamily="18" charset="0"/>
            <a:cs typeface="Times New Roman" pitchFamily="18" charset="0"/>
          </a:endParaRPr>
        </a:p>
        <a:p>
          <a:pPr marL="0" lvl="0" indent="0" algn="ctr" defTabSz="711200" rtl="0">
            <a:lnSpc>
              <a:spcPct val="90000"/>
            </a:lnSpc>
            <a:spcBef>
              <a:spcPct val="0"/>
            </a:spcBef>
            <a:spcAft>
              <a:spcPct val="35000"/>
            </a:spcAft>
            <a:buNone/>
          </a:pPr>
          <a:r>
            <a:rPr lang="en-US" sz="1600" b="0" i="0" u="none" kern="1200" dirty="0">
              <a:solidFill>
                <a:schemeClr val="tx1"/>
              </a:solidFill>
              <a:latin typeface="Times New Roman" pitchFamily="18" charset="0"/>
              <a:cs typeface="Times New Roman" pitchFamily="18" charset="0"/>
            </a:rPr>
            <a:t>New domain and service expansion</a:t>
          </a:r>
        </a:p>
        <a:p>
          <a:pPr marL="0" lvl="0" indent="0" algn="ctr" defTabSz="711200" rtl="0">
            <a:lnSpc>
              <a:spcPct val="90000"/>
            </a:lnSpc>
            <a:spcBef>
              <a:spcPct val="0"/>
            </a:spcBef>
            <a:spcAft>
              <a:spcPct val="35000"/>
            </a:spcAft>
            <a:buNone/>
          </a:pPr>
          <a:r>
            <a:rPr lang="en-AU" sz="1600" b="0" i="0" u="none" kern="1200" dirty="0">
              <a:solidFill>
                <a:schemeClr val="tx1"/>
              </a:solidFill>
              <a:latin typeface="Times New Roman" pitchFamily="18" charset="0"/>
              <a:cs typeface="Times New Roman" pitchFamily="18" charset="0"/>
            </a:rPr>
            <a:t>Expanding global business</a:t>
          </a:r>
        </a:p>
        <a:p>
          <a:pPr marL="0" lvl="0" indent="0" algn="ctr" defTabSz="711200" rtl="0">
            <a:lnSpc>
              <a:spcPct val="90000"/>
            </a:lnSpc>
            <a:spcBef>
              <a:spcPct val="0"/>
            </a:spcBef>
            <a:spcAft>
              <a:spcPct val="35000"/>
            </a:spcAft>
            <a:buNone/>
          </a:pPr>
          <a:r>
            <a:rPr lang="en-US" sz="1600" b="0" i="0" u="none" kern="1200" dirty="0">
              <a:solidFill>
                <a:schemeClr val="tx1"/>
              </a:solidFill>
              <a:latin typeface="Times New Roman" pitchFamily="18" charset="0"/>
              <a:cs typeface="Times New Roman" pitchFamily="18" charset="0"/>
            </a:rPr>
            <a:t>Online expansion to the business</a:t>
          </a:r>
          <a:endParaRPr lang="en-AU" sz="1600" kern="1200" dirty="0">
            <a:solidFill>
              <a:schemeClr val="tx1"/>
            </a:solidFill>
            <a:latin typeface="Times New Roman" pitchFamily="18" charset="0"/>
            <a:cs typeface="Times New Roman" pitchFamily="18" charset="0"/>
          </a:endParaRPr>
        </a:p>
      </dsp:txBody>
      <dsp:txXfrm>
        <a:off x="1161285" y="2304274"/>
        <a:ext cx="2691371" cy="1746500"/>
      </dsp:txXfrm>
    </dsp:sp>
    <dsp:sp modelId="{566F9E88-3895-4C4A-8CEC-0387F8D13A46}">
      <dsp:nvSpPr>
        <dsp:cNvPr id="0" name=""/>
        <dsp:cNvSpPr/>
      </dsp:nvSpPr>
      <dsp:spPr>
        <a:xfrm>
          <a:off x="4648197" y="2133593"/>
          <a:ext cx="3337551" cy="2026916"/>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AU" sz="1600" b="1" i="0" u="none" kern="1200" dirty="0">
              <a:solidFill>
                <a:schemeClr val="tx1"/>
              </a:solidFill>
              <a:latin typeface="Times New Roman" pitchFamily="18" charset="0"/>
              <a:cs typeface="Times New Roman" pitchFamily="18" charset="0"/>
            </a:rPr>
            <a:t>Threats</a:t>
          </a:r>
          <a:endParaRPr lang="en-AU" sz="1600" b="0" kern="1200" dirty="0">
            <a:solidFill>
              <a:schemeClr val="tx1"/>
            </a:solidFill>
            <a:latin typeface="Times New Roman" pitchFamily="18" charset="0"/>
            <a:cs typeface="Times New Roman" pitchFamily="18" charset="0"/>
          </a:endParaRPr>
        </a:p>
        <a:p>
          <a:pPr marL="0" lvl="0" indent="0" algn="ctr" defTabSz="711200" rtl="0">
            <a:lnSpc>
              <a:spcPct val="90000"/>
            </a:lnSpc>
            <a:spcBef>
              <a:spcPct val="0"/>
            </a:spcBef>
            <a:spcAft>
              <a:spcPct val="35000"/>
            </a:spcAft>
            <a:buNone/>
          </a:pPr>
          <a:r>
            <a:rPr lang="en-AU" sz="1600" b="0" i="0" u="none" kern="1200" dirty="0">
              <a:solidFill>
                <a:schemeClr val="tx1"/>
              </a:solidFill>
              <a:latin typeface="Times New Roman" pitchFamily="18" charset="0"/>
              <a:cs typeface="Times New Roman" pitchFamily="18" charset="0"/>
            </a:rPr>
            <a:t>Changing policies of Government</a:t>
          </a:r>
        </a:p>
        <a:p>
          <a:pPr marL="0" lvl="0" indent="0" algn="ctr" defTabSz="711200" rtl="0">
            <a:lnSpc>
              <a:spcPct val="90000"/>
            </a:lnSpc>
            <a:spcBef>
              <a:spcPct val="0"/>
            </a:spcBef>
            <a:spcAft>
              <a:spcPct val="35000"/>
            </a:spcAft>
            <a:buNone/>
          </a:pPr>
          <a:r>
            <a:rPr lang="en-US" sz="1600" b="0" i="0" u="none" kern="1200" dirty="0">
              <a:solidFill>
                <a:schemeClr val="tx1"/>
              </a:solidFill>
              <a:latin typeface="Times New Roman" pitchFamily="18" charset="0"/>
              <a:cs typeface="Times New Roman" pitchFamily="18" charset="0"/>
            </a:rPr>
            <a:t>Presence of other online retailers</a:t>
          </a:r>
        </a:p>
        <a:p>
          <a:pPr marL="0" lvl="0" indent="0" algn="ctr" defTabSz="711200" rtl="0">
            <a:lnSpc>
              <a:spcPct val="90000"/>
            </a:lnSpc>
            <a:spcBef>
              <a:spcPct val="0"/>
            </a:spcBef>
            <a:spcAft>
              <a:spcPct val="35000"/>
            </a:spcAft>
            <a:buNone/>
          </a:pPr>
          <a:r>
            <a:rPr lang="en-US" sz="1600" b="0" i="0" u="none" kern="1200" dirty="0">
              <a:solidFill>
                <a:schemeClr val="tx1"/>
              </a:solidFill>
              <a:latin typeface="Times New Roman" pitchFamily="18" charset="0"/>
              <a:cs typeface="Times New Roman" pitchFamily="18" charset="0"/>
            </a:rPr>
            <a:t>Price comparison with other operators</a:t>
          </a:r>
        </a:p>
        <a:p>
          <a:pPr marL="0" lvl="0" indent="0" algn="ctr" defTabSz="711200" rtl="0">
            <a:lnSpc>
              <a:spcPct val="90000"/>
            </a:lnSpc>
            <a:spcBef>
              <a:spcPct val="0"/>
            </a:spcBef>
            <a:spcAft>
              <a:spcPct val="35000"/>
            </a:spcAft>
            <a:buNone/>
          </a:pPr>
          <a:endParaRPr lang="en-AU" sz="1600" kern="1200" dirty="0">
            <a:solidFill>
              <a:schemeClr val="tx1"/>
            </a:solidFill>
            <a:latin typeface="Times New Roman" pitchFamily="18" charset="0"/>
            <a:cs typeface="Times New Roman" pitchFamily="18" charset="0"/>
          </a:endParaRPr>
        </a:p>
      </dsp:txBody>
      <dsp:txXfrm>
        <a:off x="4747143" y="2232539"/>
        <a:ext cx="3139659" cy="1829024"/>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4FF00D5-02F9-4837-A4AC-23AC385333AA}" type="datetimeFigureOut">
              <a:rPr lang="en-US" smtClean="0"/>
              <a:pPr/>
              <a:t>3/12/2020</a:t>
            </a:fld>
            <a:endParaRPr lang="en-AU"/>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0F141E-96A1-4E48-A482-7F0A151FAA57}" type="slidenum">
              <a:rPr lang="en-AU" smtClean="0"/>
              <a:pPr/>
              <a:t>‹#›</a:t>
            </a:fld>
            <a:endParaRPr lang="en-AU"/>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US" sz="1200" dirty="0">
                <a:latin typeface="Times New Roman" pitchFamily="18" charset="0"/>
                <a:cs typeface="Times New Roman" pitchFamily="18" charset="0"/>
              </a:rPr>
              <a:t>Enhancing relationships with customers is the main aim of this policy as CRM policy uses several software in order to grow sales and attract potential customers. (</a:t>
            </a:r>
            <a:r>
              <a:rPr lang="en-US" sz="1200" dirty="0"/>
              <a:t>Baker et al. 2019, 4</a:t>
            </a:r>
            <a:r>
              <a:rPr lang="en-US" sz="1200" dirty="0">
                <a:latin typeface="Times New Roman" pitchFamily="18" charset="0"/>
                <a:cs typeface="Times New Roman" pitchFamily="18" charset="0"/>
              </a:rPr>
              <a:t>)</a:t>
            </a:r>
          </a:p>
          <a:p>
            <a:pPr>
              <a:buFont typeface="Arial" pitchFamily="34" charset="0"/>
              <a:buChar char="•"/>
            </a:pPr>
            <a:r>
              <a:rPr lang="en-US" sz="1200" dirty="0">
                <a:latin typeface="Times New Roman" pitchFamily="18" charset="0"/>
                <a:cs typeface="Times New Roman" pitchFamily="18" charset="0"/>
              </a:rPr>
              <a:t>The main tool of this policy is the marketing skill of the company. </a:t>
            </a:r>
            <a:br>
              <a:rPr lang="en-US" sz="1200" dirty="0">
                <a:latin typeface="Times New Roman" pitchFamily="18" charset="0"/>
                <a:cs typeface="Times New Roman" pitchFamily="18" charset="0"/>
              </a:rPr>
            </a:br>
            <a:endParaRPr lang="en-AU" sz="1200" dirty="0">
              <a:latin typeface="Times New Roman" pitchFamily="18" charset="0"/>
              <a:cs typeface="Times New Roman" pitchFamily="18" charset="0"/>
            </a:endParaRPr>
          </a:p>
          <a:p>
            <a:endParaRPr lang="en-AU" dirty="0"/>
          </a:p>
        </p:txBody>
      </p:sp>
      <p:sp>
        <p:nvSpPr>
          <p:cNvPr id="4" name="Slide Number Placeholder 3"/>
          <p:cNvSpPr>
            <a:spLocks noGrp="1"/>
          </p:cNvSpPr>
          <p:nvPr>
            <p:ph type="sldNum" sz="quarter" idx="10"/>
          </p:nvPr>
        </p:nvSpPr>
        <p:spPr/>
        <p:txBody>
          <a:bodyPr/>
          <a:lstStyle/>
          <a:p>
            <a:fld id="{670F141E-96A1-4E48-A482-7F0A151FAA57}" type="slidenum">
              <a:rPr lang="en-AU" smtClean="0"/>
              <a:pPr/>
              <a:t>3</a:t>
            </a:fld>
            <a:endParaRPr lang="en-AU"/>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ctr"/>
            <a:r>
              <a:rPr lang="en-US" sz="1200" b="1" dirty="0">
                <a:latin typeface="Times New Roman" pitchFamily="18" charset="0"/>
                <a:cs typeface="Times New Roman" pitchFamily="18" charset="0"/>
              </a:rPr>
              <a:t>Advantages </a:t>
            </a:r>
            <a:endParaRPr lang="en-AU" sz="1200" b="1" dirty="0">
              <a:latin typeface="Times New Roman" pitchFamily="18" charset="0"/>
              <a:cs typeface="Times New Roman" pitchFamily="18" charset="0"/>
            </a:endParaRPr>
          </a:p>
          <a:p>
            <a:pPr>
              <a:buFont typeface="Arial" pitchFamily="34" charset="0"/>
              <a:buChar char="•"/>
            </a:pPr>
            <a:r>
              <a:rPr lang="en-AU" sz="1200" dirty="0">
                <a:latin typeface="Times New Roman" pitchFamily="18" charset="0"/>
                <a:cs typeface="Times New Roman" pitchFamily="18" charset="0"/>
              </a:rPr>
              <a:t>This policy allows the company to attract customers towards the company by developing the marketing department of the organization. (</a:t>
            </a:r>
            <a:r>
              <a:rPr lang="en-US" sz="1200" dirty="0" err="1"/>
              <a:t>Carvalho</a:t>
            </a:r>
            <a:r>
              <a:rPr lang="en-US" sz="1200" dirty="0"/>
              <a:t> and </a:t>
            </a:r>
            <a:r>
              <a:rPr lang="en-US" sz="1200" dirty="0" err="1"/>
              <a:t>Fernandes</a:t>
            </a:r>
            <a:r>
              <a:rPr lang="en-US" sz="1200" dirty="0"/>
              <a:t>, 2018. ,25</a:t>
            </a:r>
            <a:r>
              <a:rPr lang="en-AU" sz="1200" dirty="0">
                <a:latin typeface="Times New Roman" pitchFamily="18" charset="0"/>
                <a:cs typeface="Times New Roman" pitchFamily="18" charset="0"/>
              </a:rPr>
              <a:t>)</a:t>
            </a:r>
          </a:p>
          <a:p>
            <a:pPr>
              <a:buFont typeface="Arial" pitchFamily="34" charset="0"/>
              <a:buChar char="•"/>
            </a:pPr>
            <a:r>
              <a:rPr lang="en-AU" sz="1200" dirty="0">
                <a:latin typeface="Times New Roman" pitchFamily="18" charset="0"/>
                <a:cs typeface="Times New Roman" pitchFamily="18" charset="0"/>
              </a:rPr>
              <a:t>Customers are greatly helpful in this policy as company provide help through helpline number for 24*7. </a:t>
            </a:r>
          </a:p>
          <a:p>
            <a:pPr>
              <a:buFont typeface="Arial" pitchFamily="34" charset="0"/>
              <a:buChar char="•"/>
            </a:pPr>
            <a:r>
              <a:rPr lang="en-AU" sz="1200" dirty="0">
                <a:latin typeface="Times New Roman" pitchFamily="18" charset="0"/>
                <a:cs typeface="Times New Roman" pitchFamily="18" charset="0"/>
              </a:rPr>
              <a:t>Apart from that customers are able to get there service and product in a faster way. (</a:t>
            </a:r>
            <a:r>
              <a:rPr lang="en-US" sz="1200" dirty="0"/>
              <a:t>Cotton 2017, 190</a:t>
            </a:r>
            <a:r>
              <a:rPr lang="en-AU" sz="1200" dirty="0">
                <a:latin typeface="Times New Roman" pitchFamily="18" charset="0"/>
                <a:cs typeface="Times New Roman" pitchFamily="18" charset="0"/>
              </a:rPr>
              <a:t>)</a:t>
            </a:r>
          </a:p>
          <a:p>
            <a:pPr>
              <a:buFont typeface="Arial" pitchFamily="34" charset="0"/>
              <a:buChar char="•"/>
            </a:pPr>
            <a:r>
              <a:rPr lang="en-AU" sz="1200" dirty="0">
                <a:latin typeface="Times New Roman" pitchFamily="18" charset="0"/>
                <a:cs typeface="Times New Roman" pitchFamily="18" charset="0"/>
              </a:rPr>
              <a:t>Stakeholders are also beneficial in this policy as this it enables the company to get a high profit. </a:t>
            </a:r>
          </a:p>
          <a:p>
            <a:pPr>
              <a:buFont typeface="Arial" pitchFamily="34" charset="0"/>
              <a:buChar char="•"/>
            </a:pPr>
            <a:endParaRPr lang="en-AU" sz="1200" dirty="0">
              <a:latin typeface="Times New Roman" pitchFamily="18" charset="0"/>
              <a:cs typeface="Times New Roman" pitchFamily="18" charset="0"/>
            </a:endParaRPr>
          </a:p>
          <a:p>
            <a:pPr algn="ctr"/>
            <a:r>
              <a:rPr lang="en-US" b="1" dirty="0"/>
              <a:t>Disadvantages </a:t>
            </a:r>
          </a:p>
          <a:p>
            <a:pPr>
              <a:buFont typeface="Arial" pitchFamily="34" charset="0"/>
              <a:buChar char="•"/>
            </a:pPr>
            <a:r>
              <a:rPr lang="en-US" sz="1200" dirty="0">
                <a:latin typeface="Times New Roman" pitchFamily="18" charset="0"/>
                <a:cs typeface="Times New Roman" pitchFamily="18" charset="0"/>
              </a:rPr>
              <a:t>There are several issues that can be observed in the CRM policies of a company.</a:t>
            </a:r>
            <a:endParaRPr lang="en-AU" sz="1200" dirty="0">
              <a:latin typeface="Times New Roman" pitchFamily="18" charset="0"/>
              <a:cs typeface="Times New Roman" pitchFamily="18" charset="0"/>
            </a:endParaRPr>
          </a:p>
          <a:p>
            <a:pPr>
              <a:buFont typeface="Arial" pitchFamily="34" charset="0"/>
              <a:buChar char="•"/>
            </a:pPr>
            <a:r>
              <a:rPr lang="en-US" sz="1200" dirty="0">
                <a:latin typeface="Times New Roman" pitchFamily="18" charset="0"/>
                <a:cs typeface="Times New Roman" pitchFamily="18" charset="0"/>
              </a:rPr>
              <a:t> The major issue is that it increases the cost of the company if the company is unable to make any sale from the market. (</a:t>
            </a:r>
            <a:r>
              <a:rPr lang="en-US" sz="1200" dirty="0" err="1"/>
              <a:t>Dewnarain</a:t>
            </a:r>
            <a:r>
              <a:rPr lang="en-US" sz="1200" dirty="0"/>
              <a:t>, </a:t>
            </a:r>
            <a:r>
              <a:rPr lang="en-US" sz="1200" dirty="0" err="1"/>
              <a:t>Ramkissoon</a:t>
            </a:r>
            <a:r>
              <a:rPr lang="en-US" sz="1200" dirty="0"/>
              <a:t> and </a:t>
            </a:r>
            <a:r>
              <a:rPr lang="en-US" sz="1200" dirty="0" err="1"/>
              <a:t>Mavondo</a:t>
            </a:r>
            <a:r>
              <a:rPr lang="en-US" sz="1200" dirty="0"/>
              <a:t>, 2019, 175</a:t>
            </a:r>
            <a:r>
              <a:rPr lang="en-US" sz="1200" dirty="0">
                <a:latin typeface="Times New Roman" pitchFamily="18" charset="0"/>
                <a:cs typeface="Times New Roman" pitchFamily="18" charset="0"/>
              </a:rPr>
              <a:t>)</a:t>
            </a:r>
            <a:endParaRPr lang="en-AU" sz="1200" dirty="0">
              <a:latin typeface="Times New Roman" pitchFamily="18" charset="0"/>
              <a:cs typeface="Times New Roman" pitchFamily="18" charset="0"/>
            </a:endParaRPr>
          </a:p>
          <a:p>
            <a:pPr>
              <a:buFont typeface="Arial" pitchFamily="34" charset="0"/>
              <a:buChar char="•"/>
            </a:pPr>
            <a:r>
              <a:rPr lang="en-US" sz="1200" dirty="0">
                <a:latin typeface="Times New Roman" pitchFamily="18" charset="0"/>
                <a:cs typeface="Times New Roman" pitchFamily="18" charset="0"/>
              </a:rPr>
              <a:t> It is also observed that close connection with employees comes with few disadvantages as it creates trust issues in the mind of customers.</a:t>
            </a:r>
            <a:endParaRPr lang="en-AU" sz="1200" dirty="0">
              <a:latin typeface="Times New Roman" pitchFamily="18" charset="0"/>
              <a:cs typeface="Times New Roman" pitchFamily="18" charset="0"/>
            </a:endParaRPr>
          </a:p>
          <a:p>
            <a:endParaRPr lang="en-AU" dirty="0"/>
          </a:p>
          <a:p>
            <a:endParaRPr lang="en-US" dirty="0"/>
          </a:p>
        </p:txBody>
      </p:sp>
      <p:sp>
        <p:nvSpPr>
          <p:cNvPr id="4" name="Slide Number Placeholder 3"/>
          <p:cNvSpPr>
            <a:spLocks noGrp="1"/>
          </p:cNvSpPr>
          <p:nvPr>
            <p:ph type="sldNum" sz="quarter" idx="10"/>
          </p:nvPr>
        </p:nvSpPr>
        <p:spPr/>
        <p:txBody>
          <a:bodyPr/>
          <a:lstStyle/>
          <a:p>
            <a:fld id="{670F141E-96A1-4E48-A482-7F0A151FAA57}" type="slidenum">
              <a:rPr lang="en-AU" smtClean="0"/>
              <a:pPr/>
              <a:t>4</a:t>
            </a:fld>
            <a:endParaRPr lang="en-AU"/>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ctr"/>
            <a:r>
              <a:rPr lang="en-US" sz="1200" b="1" dirty="0">
                <a:latin typeface="Times New Roman" pitchFamily="18" charset="0"/>
                <a:cs typeface="Times New Roman" pitchFamily="18" charset="0"/>
              </a:rPr>
              <a:t>Advantages </a:t>
            </a:r>
            <a:endParaRPr lang="en-AU" sz="1200" b="1" dirty="0">
              <a:latin typeface="Times New Roman" pitchFamily="18" charset="0"/>
              <a:cs typeface="Times New Roman" pitchFamily="18" charset="0"/>
            </a:endParaRPr>
          </a:p>
          <a:p>
            <a:pPr>
              <a:buFont typeface="Arial" pitchFamily="34" charset="0"/>
              <a:buChar char="•"/>
            </a:pPr>
            <a:r>
              <a:rPr lang="en-AU" sz="1200" dirty="0">
                <a:latin typeface="Times New Roman" pitchFamily="18" charset="0"/>
                <a:cs typeface="Times New Roman" pitchFamily="18" charset="0"/>
              </a:rPr>
              <a:t>The reputation of a company increases with good ethical policy in the organization. </a:t>
            </a:r>
          </a:p>
          <a:p>
            <a:pPr>
              <a:buFont typeface="Arial" pitchFamily="34" charset="0"/>
              <a:buChar char="•"/>
            </a:pPr>
            <a:r>
              <a:rPr lang="en-AU" sz="1200" dirty="0">
                <a:latin typeface="Times New Roman" pitchFamily="18" charset="0"/>
                <a:cs typeface="Times New Roman" pitchFamily="18" charset="0"/>
              </a:rPr>
              <a:t>It is a huge advantage for a company as a good reputation or goodwill enables a company to make high revenue from the market. (</a:t>
            </a:r>
            <a:r>
              <a:rPr lang="en-US" sz="1200" dirty="0" err="1"/>
              <a:t>Gorsira</a:t>
            </a:r>
            <a:r>
              <a:rPr lang="en-US" sz="1200" dirty="0"/>
              <a:t> et al. 2018</a:t>
            </a:r>
            <a:r>
              <a:rPr lang="en-AU" sz="1200" dirty="0">
                <a:latin typeface="Times New Roman" pitchFamily="18" charset="0"/>
                <a:cs typeface="Times New Roman" pitchFamily="18" charset="0"/>
              </a:rPr>
              <a:t>)</a:t>
            </a:r>
          </a:p>
          <a:p>
            <a:pPr>
              <a:buFont typeface="Arial" pitchFamily="34" charset="0"/>
              <a:buChar char="•"/>
            </a:pPr>
            <a:r>
              <a:rPr lang="en-AU" sz="1200" dirty="0">
                <a:latin typeface="Times New Roman" pitchFamily="18" charset="0"/>
                <a:cs typeface="Times New Roman" pitchFamily="18" charset="0"/>
              </a:rPr>
              <a:t>Rules and regulation are important for an organization because based on these employees and management regulates the company. </a:t>
            </a:r>
          </a:p>
          <a:p>
            <a:pPr>
              <a:buFont typeface="Arial" pitchFamily="34" charset="0"/>
              <a:buChar char="•"/>
            </a:pPr>
            <a:r>
              <a:rPr lang="en-AU" sz="1200" dirty="0">
                <a:latin typeface="Times New Roman" pitchFamily="18" charset="0"/>
                <a:cs typeface="Times New Roman" pitchFamily="18" charset="0"/>
              </a:rPr>
              <a:t>Ethical policies of the organization allow an organization to develop rules and regulation. </a:t>
            </a:r>
          </a:p>
          <a:p>
            <a:pPr algn="ctr"/>
            <a:r>
              <a:rPr lang="en-US" sz="1200" b="1" dirty="0">
                <a:latin typeface="Times New Roman" pitchFamily="18" charset="0"/>
                <a:cs typeface="Times New Roman" pitchFamily="18" charset="0"/>
              </a:rPr>
              <a:t>Disadvantages</a:t>
            </a:r>
          </a:p>
          <a:p>
            <a:pPr>
              <a:buFont typeface="Arial" pitchFamily="34" charset="0"/>
              <a:buChar char="•"/>
            </a:pPr>
            <a:r>
              <a:rPr lang="en-US" sz="1200" dirty="0">
                <a:latin typeface="Times New Roman" pitchFamily="18" charset="0"/>
                <a:cs typeface="Times New Roman" pitchFamily="18" charset="0"/>
              </a:rPr>
              <a:t>Even though there are several advantages to ethical policies, various drawbacks also can be seen. </a:t>
            </a:r>
          </a:p>
          <a:p>
            <a:pPr>
              <a:buFont typeface="Arial" pitchFamily="34" charset="0"/>
              <a:buChar char="•"/>
            </a:pPr>
            <a:r>
              <a:rPr lang="en-US" sz="1200" dirty="0">
                <a:latin typeface="Times New Roman" pitchFamily="18" charset="0"/>
                <a:cs typeface="Times New Roman" pitchFamily="18" charset="0"/>
              </a:rPr>
              <a:t>It is observed that various companies make a profit by suppressing its production and processing cost. However, the cost of overall production increases by implementing this policy and it can be a great issue in a competitive market. (</a:t>
            </a:r>
            <a:r>
              <a:rPr lang="en-US" sz="1200" dirty="0" err="1"/>
              <a:t>Hashim</a:t>
            </a:r>
            <a:r>
              <a:rPr lang="en-US" sz="1200" dirty="0"/>
              <a:t> and </a:t>
            </a:r>
            <a:r>
              <a:rPr lang="en-US" sz="1200" dirty="0" err="1"/>
              <a:t>Fadhil</a:t>
            </a:r>
            <a:r>
              <a:rPr lang="en-US" sz="1200" dirty="0"/>
              <a:t>, 2017</a:t>
            </a:r>
            <a:r>
              <a:rPr lang="en-US" sz="1200" dirty="0">
                <a:latin typeface="Times New Roman" pitchFamily="18" charset="0"/>
                <a:cs typeface="Times New Roman" pitchFamily="18" charset="0"/>
              </a:rPr>
              <a:t>)</a:t>
            </a:r>
          </a:p>
          <a:p>
            <a:pPr>
              <a:buFont typeface="Arial" pitchFamily="34" charset="0"/>
              <a:buChar char="•"/>
            </a:pPr>
            <a:r>
              <a:rPr lang="en-US" sz="1200" dirty="0">
                <a:latin typeface="Times New Roman" pitchFamily="18" charset="0"/>
                <a:cs typeface="Times New Roman" pitchFamily="18" charset="0"/>
              </a:rPr>
              <a:t>Apart from that this policy requires a random update in order to achieve a good result.</a:t>
            </a:r>
            <a:endParaRPr lang="en-AU" sz="1200" dirty="0">
              <a:latin typeface="Times New Roman" pitchFamily="18" charset="0"/>
              <a:cs typeface="Times New Roman" pitchFamily="18" charset="0"/>
            </a:endParaRPr>
          </a:p>
          <a:p>
            <a:endParaRPr lang="en-US" dirty="0"/>
          </a:p>
        </p:txBody>
      </p:sp>
      <p:sp>
        <p:nvSpPr>
          <p:cNvPr id="4" name="Slide Number Placeholder 3"/>
          <p:cNvSpPr>
            <a:spLocks noGrp="1"/>
          </p:cNvSpPr>
          <p:nvPr>
            <p:ph type="sldNum" sz="quarter" idx="10"/>
          </p:nvPr>
        </p:nvSpPr>
        <p:spPr/>
        <p:txBody>
          <a:bodyPr/>
          <a:lstStyle/>
          <a:p>
            <a:fld id="{670F141E-96A1-4E48-A482-7F0A151FAA57}" type="slidenum">
              <a:rPr lang="en-AU" smtClean="0"/>
              <a:pPr/>
              <a:t>6</a:t>
            </a:fld>
            <a:endParaRPr lang="en-AU"/>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AU" sz="1200" dirty="0">
                <a:latin typeface="Times New Roman" pitchFamily="18" charset="0"/>
                <a:cs typeface="Times New Roman" pitchFamily="18" charset="0"/>
              </a:rPr>
              <a:t>Sustainability policies are the sets of policies that ensure several development areas of a company and these areas are economical, environmental and social. (</a:t>
            </a:r>
            <a:r>
              <a:rPr lang="en-US" sz="1200" dirty="0" err="1"/>
              <a:t>Helfaya</a:t>
            </a:r>
            <a:r>
              <a:rPr lang="en-US" sz="1200" dirty="0"/>
              <a:t> and </a:t>
            </a:r>
            <a:r>
              <a:rPr lang="en-US" sz="1200" dirty="0" err="1"/>
              <a:t>Moussa</a:t>
            </a:r>
            <a:r>
              <a:rPr lang="en-US" sz="1200" dirty="0"/>
              <a:t>, 2017</a:t>
            </a:r>
            <a:r>
              <a:rPr lang="en-AU" sz="1200" dirty="0">
                <a:latin typeface="Times New Roman" pitchFamily="18" charset="0"/>
                <a:cs typeface="Times New Roman" pitchFamily="18" charset="0"/>
              </a:rPr>
              <a:t>)</a:t>
            </a:r>
          </a:p>
          <a:p>
            <a:pPr>
              <a:buFont typeface="Arial" pitchFamily="34" charset="0"/>
              <a:buChar char="•"/>
            </a:pPr>
            <a:r>
              <a:rPr lang="en-AU" sz="1200" dirty="0">
                <a:latin typeface="Times New Roman" pitchFamily="18" charset="0"/>
                <a:cs typeface="Times New Roman" pitchFamily="18" charset="0"/>
              </a:rPr>
              <a:t>The aim of sustainability policy is the development of such areas that put impact over the mind of customers as well as stakeholders. </a:t>
            </a:r>
          </a:p>
          <a:p>
            <a:endParaRPr lang="en-US" dirty="0"/>
          </a:p>
        </p:txBody>
      </p:sp>
      <p:sp>
        <p:nvSpPr>
          <p:cNvPr id="4" name="Slide Number Placeholder 3"/>
          <p:cNvSpPr>
            <a:spLocks noGrp="1"/>
          </p:cNvSpPr>
          <p:nvPr>
            <p:ph type="sldNum" sz="quarter" idx="10"/>
          </p:nvPr>
        </p:nvSpPr>
        <p:spPr/>
        <p:txBody>
          <a:bodyPr/>
          <a:lstStyle/>
          <a:p>
            <a:fld id="{670F141E-96A1-4E48-A482-7F0A151FAA57}" type="slidenum">
              <a:rPr lang="en-AU" smtClean="0"/>
              <a:pPr/>
              <a:t>7</a:t>
            </a:fld>
            <a:endParaRPr lang="en-AU"/>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 the company. ASDA needs to implement further policies that will enhance its chances of competitive advantage in the market highly. John &amp; Lewis have also initiated several such ethical policies that helped them to enhance their customer relationship as well as productivity in the company. These policies will not only help the company to gain competitive advantage but will also manage the internal environment of the company. It will help the company to manage its employee motivation and retention plans as well as manage performance in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ASDA needs to revise its policies and rules in ethical as well as sustainable ways to help the company </a:t>
            </a:r>
            <a:r>
              <a:rPr lang="en-US" sz="1200" b="0" i="0" u="none" strike="noStrike" kern="1200" dirty="0" err="1">
                <a:solidFill>
                  <a:schemeClr val="tx1"/>
                </a:solidFill>
                <a:latin typeface="+mn-lt"/>
                <a:ea typeface="+mn-ea"/>
                <a:cs typeface="+mn-cs"/>
              </a:rPr>
              <a:t>organise</a:t>
            </a:r>
            <a:r>
              <a:rPr lang="en-US" sz="1200" b="0" i="0" u="none" strike="noStrike" kern="1200" dirty="0">
                <a:solidFill>
                  <a:schemeClr val="tx1"/>
                </a:solidFill>
                <a:latin typeface="+mn-lt"/>
                <a:ea typeface="+mn-ea"/>
                <a:cs typeface="+mn-cs"/>
              </a:rPr>
              <a:t> and work with string relationship with its stakeholders. Customers and employees ate a major and vocal p[</a:t>
            </a:r>
            <a:r>
              <a:rPr lang="en-US" sz="1200" b="0" i="0" u="none" strike="noStrike" kern="1200">
                <a:solidFill>
                  <a:schemeClr val="tx1"/>
                </a:solidFill>
                <a:latin typeface="+mn-lt"/>
                <a:ea typeface="+mn-ea"/>
                <a:cs typeface="+mn-cs"/>
              </a:rPr>
              <a:t>ar</a:t>
            </a:r>
            <a:endParaRPr lang="en-AU"/>
          </a:p>
        </p:txBody>
      </p:sp>
      <p:sp>
        <p:nvSpPr>
          <p:cNvPr id="4" name="Slide Number Placeholder 3"/>
          <p:cNvSpPr>
            <a:spLocks noGrp="1"/>
          </p:cNvSpPr>
          <p:nvPr>
            <p:ph type="sldNum" sz="quarter" idx="10"/>
          </p:nvPr>
        </p:nvSpPr>
        <p:spPr/>
        <p:txBody>
          <a:bodyPr/>
          <a:lstStyle/>
          <a:p>
            <a:fld id="{670F141E-96A1-4E48-A482-7F0A151FAA57}" type="slidenum">
              <a:rPr lang="en-AU" smtClean="0"/>
              <a:pPr/>
              <a:t>11</a:t>
            </a:fld>
            <a:endParaRPr lang="en-AU"/>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DCF29F1-B632-4E93-9DB4-C7786D656A5D}" type="datetimeFigureOut">
              <a:rPr lang="en-US" smtClean="0"/>
              <a:pPr/>
              <a:t>3/12/2020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16E99-B4E4-4377-8CE8-94F985CBE366}"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CF29F1-B632-4E93-9DB4-C7786D656A5D}" type="datetimeFigureOut">
              <a:rPr lang="en-US" smtClean="0"/>
              <a:pPr/>
              <a:t>3/12/2020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16E99-B4E4-4377-8CE8-94F985CBE36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CF29F1-B632-4E93-9DB4-C7786D656A5D}" type="datetimeFigureOut">
              <a:rPr lang="en-US" smtClean="0"/>
              <a:pPr/>
              <a:t>3/12/2020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16E99-B4E4-4377-8CE8-94F985CBE366}"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DCF29F1-B632-4E93-9DB4-C7786D656A5D}" type="datetimeFigureOut">
              <a:rPr lang="en-US" smtClean="0"/>
              <a:pPr/>
              <a:t>3/12/2020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16E99-B4E4-4377-8CE8-94F985CBE36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DCF29F1-B632-4E93-9DB4-C7786D656A5D}" type="datetimeFigureOut">
              <a:rPr lang="en-US" smtClean="0"/>
              <a:pPr/>
              <a:t>3/12/2020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616E99-B4E4-4377-8CE8-94F985CBE366}"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DCF29F1-B632-4E93-9DB4-C7786D656A5D}" type="datetimeFigureOut">
              <a:rPr lang="en-US" smtClean="0"/>
              <a:pPr/>
              <a:t>3/12/2020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616E99-B4E4-4377-8CE8-94F985CBE36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CF29F1-B632-4E93-9DB4-C7786D656A5D}" type="datetimeFigureOut">
              <a:rPr lang="en-US" smtClean="0"/>
              <a:pPr/>
              <a:t>3/12/2020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616E99-B4E4-4377-8CE8-94F985CBE36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DCF29F1-B632-4E93-9DB4-C7786D656A5D}" type="datetimeFigureOut">
              <a:rPr lang="en-US" smtClean="0"/>
              <a:pPr/>
              <a:t>3/12/2020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16E99-B4E4-4377-8CE8-94F985CBE366}"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DCF29F1-B632-4E93-9DB4-C7786D656A5D}" type="datetimeFigureOut">
              <a:rPr lang="en-US" smtClean="0"/>
              <a:pPr/>
              <a:t>3/12/2020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16E99-B4E4-4377-8CE8-94F985CBE36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CF29F1-B632-4E93-9DB4-C7786D656A5D}" type="datetimeFigureOut">
              <a:rPr lang="en-US" smtClean="0"/>
              <a:pPr/>
              <a:t>3/12/2020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16E99-B4E4-4377-8CE8-94F985CBE36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CF29F1-B632-4E93-9DB4-C7786D656A5D}" type="datetimeFigureOut">
              <a:rPr lang="en-US" smtClean="0"/>
              <a:pPr/>
              <a:t>3/12/2020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16E99-B4E4-4377-8CE8-94F985CBE36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20000"/>
            <a:lum/>
          </a:blip>
          <a:srcRect/>
          <a:stretch>
            <a:fillRect l="-24000" r="-24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F29F1-B632-4E93-9DB4-C7786D656A5D}" type="datetimeFigureOut">
              <a:rPr lang="en-US" smtClean="0"/>
              <a:pPr/>
              <a:t>3/12/2020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616E99-B4E4-4377-8CE8-94F985CBE366}"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2590800"/>
            <a:ext cx="7772400" cy="1470025"/>
          </a:xfrm>
        </p:spPr>
        <p:txBody>
          <a:bodyPr>
            <a:normAutofit fontScale="90000"/>
          </a:bodyPr>
          <a:lstStyle/>
          <a:p>
            <a:r>
              <a:rPr lang="en-US" b="1" dirty="0">
                <a:latin typeface="Times New Roman" pitchFamily="18" charset="0"/>
                <a:cs typeface="Times New Roman" pitchFamily="18" charset="0"/>
              </a:rPr>
              <a:t>UNDERSTANDING AND ENGAGING IN CUSTOMER EXPERIENCE</a:t>
            </a:r>
            <a:br>
              <a:rPr lang="en-US" dirty="0">
                <a:latin typeface="Times New Roman" pitchFamily="18" charset="0"/>
                <a:cs typeface="Times New Roman" pitchFamily="18" charset="0"/>
              </a:rPr>
            </a:b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8D96E-4E3C-4B0C-98FA-4AA41B3FC618}"/>
              </a:ext>
            </a:extLst>
          </p:cNvPr>
          <p:cNvSpPr>
            <a:spLocks noGrp="1"/>
          </p:cNvSpPr>
          <p:nvPr>
            <p:ph type="title"/>
          </p:nvPr>
        </p:nvSpPr>
        <p:spPr/>
        <p:txBody>
          <a:bodyPr/>
          <a:lstStyle/>
          <a:p>
            <a:r>
              <a:rPr lang="en-GB" dirty="0"/>
              <a:t>MOHAMMED SAIFUR RAHMAN </a:t>
            </a:r>
          </a:p>
        </p:txBody>
      </p:sp>
      <p:sp>
        <p:nvSpPr>
          <p:cNvPr id="3" name="Content Placeholder 2">
            <a:extLst>
              <a:ext uri="{FF2B5EF4-FFF2-40B4-BE49-F238E27FC236}">
                <a16:creationId xmlns:a16="http://schemas.microsoft.com/office/drawing/2014/main" id="{345F3908-6E95-4350-B7AA-0C762090589A}"/>
              </a:ext>
            </a:extLst>
          </p:cNvPr>
          <p:cNvSpPr>
            <a:spLocks noGrp="1"/>
          </p:cNvSpPr>
          <p:nvPr>
            <p:ph idx="1"/>
          </p:nvPr>
        </p:nvSpPr>
        <p:spPr/>
        <p:txBody>
          <a:bodyPr/>
          <a:lstStyle/>
          <a:p>
            <a:pPr marL="0" indent="0">
              <a:buNone/>
            </a:pPr>
            <a:endParaRPr lang="en-GB" dirty="0"/>
          </a:p>
          <a:p>
            <a:pPr marL="0" indent="0">
              <a:buNone/>
            </a:pPr>
            <a:r>
              <a:rPr lang="en-GB" dirty="0"/>
              <a:t>STUDENT NUMBER               1708823</a:t>
            </a:r>
          </a:p>
          <a:p>
            <a:pPr marL="0" indent="0">
              <a:buNone/>
            </a:pPr>
            <a:r>
              <a:rPr lang="en-GB" dirty="0"/>
              <a:t>MODULE CODE                      BMSK5003</a:t>
            </a:r>
          </a:p>
          <a:p>
            <a:pPr marL="0" indent="0">
              <a:buNone/>
            </a:pPr>
            <a:r>
              <a:rPr lang="en-GB" dirty="0"/>
              <a:t>GROUP                                     ONE</a:t>
            </a:r>
          </a:p>
          <a:p>
            <a:pPr marL="0" indent="0">
              <a:buNone/>
            </a:pPr>
            <a:r>
              <a:rPr lang="en-GB"/>
              <a:t>LECTURE                                  VAJIRA </a:t>
            </a:r>
            <a:r>
              <a:rPr lang="en-GB" dirty="0"/>
              <a:t>BALASURIYA</a:t>
            </a:r>
          </a:p>
        </p:txBody>
      </p:sp>
    </p:spTree>
    <p:extLst>
      <p:ext uri="{BB962C8B-B14F-4D97-AF65-F5344CB8AC3E}">
        <p14:creationId xmlns:p14="http://schemas.microsoft.com/office/powerpoint/2010/main" val="2961509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8600"/>
            <a:ext cx="7772400" cy="1470025"/>
          </a:xfrm>
        </p:spPr>
        <p:txBody>
          <a:bodyPr>
            <a:normAutofit/>
          </a:bodyPr>
          <a:lstStyle/>
          <a:p>
            <a:r>
              <a:rPr lang="en-US" sz="4000" b="1" dirty="0">
                <a:latin typeface="Times New Roman" pitchFamily="18" charset="0"/>
                <a:cs typeface="Times New Roman" pitchFamily="18" charset="0"/>
              </a:rPr>
              <a:t>CUSTOMER RELATIONSHIP MANAGEMENT</a:t>
            </a:r>
          </a:p>
        </p:txBody>
      </p:sp>
      <p:sp>
        <p:nvSpPr>
          <p:cNvPr id="3" name="TextBox 2"/>
          <p:cNvSpPr txBox="1"/>
          <p:nvPr/>
        </p:nvSpPr>
        <p:spPr>
          <a:xfrm>
            <a:off x="381000" y="1752600"/>
            <a:ext cx="2667000" cy="4401205"/>
          </a:xfrm>
          <a:prstGeom prst="rect">
            <a:avLst/>
          </a:prstGeom>
          <a:noFill/>
        </p:spPr>
        <p:txBody>
          <a:bodyPr wrap="square" rtlCol="0">
            <a:spAutoFit/>
          </a:bodyPr>
          <a:lstStyle/>
          <a:p>
            <a:pPr>
              <a:buFont typeface="Arial" pitchFamily="34" charset="0"/>
              <a:buChar char="•"/>
            </a:pPr>
            <a:r>
              <a:rPr lang="en-US" sz="2000" dirty="0">
                <a:latin typeface="Times New Roman" pitchFamily="18" charset="0"/>
                <a:cs typeface="Times New Roman" pitchFamily="18" charset="0"/>
              </a:rPr>
              <a:t>Enhancing relationships with customers is the main aim of this policy as CRM policy uses several software in order to grow sales and attract potential customers. (</a:t>
            </a:r>
            <a:r>
              <a:rPr lang="en-US" sz="2000" dirty="0"/>
              <a:t>Baker et al. 2019</a:t>
            </a:r>
            <a:r>
              <a:rPr lang="en-US" sz="2000" dirty="0">
                <a:latin typeface="Times New Roman" pitchFamily="18" charset="0"/>
                <a:cs typeface="Times New Roman" pitchFamily="18" charset="0"/>
              </a:rPr>
              <a:t>)</a:t>
            </a:r>
          </a:p>
          <a:p>
            <a:pPr>
              <a:buFont typeface="Arial" pitchFamily="34" charset="0"/>
              <a:buChar char="•"/>
            </a:pPr>
            <a:r>
              <a:rPr lang="en-US" sz="2000" dirty="0">
                <a:latin typeface="Times New Roman" pitchFamily="18" charset="0"/>
                <a:cs typeface="Times New Roman" pitchFamily="18" charset="0"/>
              </a:rPr>
              <a:t>The main tool of this policy is the marketing skill of the company. </a:t>
            </a:r>
            <a:br>
              <a:rPr lang="en-US" sz="2000" dirty="0">
                <a:latin typeface="Times New Roman" pitchFamily="18" charset="0"/>
                <a:cs typeface="Times New Roman" pitchFamily="18" charset="0"/>
              </a:rPr>
            </a:br>
            <a:endParaRPr lang="en-AU" sz="2000" dirty="0">
              <a:latin typeface="Times New Roman" pitchFamily="18" charset="0"/>
              <a:cs typeface="Times New Roman" pitchFamily="18" charset="0"/>
            </a:endParaRPr>
          </a:p>
        </p:txBody>
      </p:sp>
      <p:pic>
        <p:nvPicPr>
          <p:cNvPr id="3075" name="Picture 3" descr="D:\KAUSTAV BISWAS\Feb - Copy\21.2\rohan ppt\Customer-relationship-management-1.png"/>
          <p:cNvPicPr>
            <a:picLocks noChangeAspect="1" noChangeArrowheads="1"/>
          </p:cNvPicPr>
          <p:nvPr/>
        </p:nvPicPr>
        <p:blipFill>
          <a:blip r:embed="rId3" cstate="print"/>
          <a:stretch>
            <a:fillRect/>
          </a:stretch>
        </p:blipFill>
        <p:spPr bwMode="auto">
          <a:xfrm>
            <a:off x="3810000" y="1752600"/>
            <a:ext cx="5105400" cy="48768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8600"/>
            <a:ext cx="7772400" cy="1470025"/>
          </a:xfrm>
        </p:spPr>
        <p:txBody>
          <a:bodyPr>
            <a:normAutofit/>
          </a:bodyPr>
          <a:lstStyle/>
          <a:p>
            <a:r>
              <a:rPr lang="en-US" sz="4000" b="1" dirty="0">
                <a:latin typeface="Times New Roman" pitchFamily="18" charset="0"/>
                <a:cs typeface="Times New Roman" pitchFamily="18" charset="0"/>
              </a:rPr>
              <a:t>ADVANTAGES AND DISADVANTAGES</a:t>
            </a:r>
          </a:p>
        </p:txBody>
      </p:sp>
      <p:sp>
        <p:nvSpPr>
          <p:cNvPr id="3" name="TextBox 2"/>
          <p:cNvSpPr txBox="1"/>
          <p:nvPr/>
        </p:nvSpPr>
        <p:spPr>
          <a:xfrm>
            <a:off x="457200" y="1676400"/>
            <a:ext cx="4191000" cy="5016758"/>
          </a:xfrm>
          <a:prstGeom prst="rect">
            <a:avLst/>
          </a:prstGeom>
          <a:noFill/>
        </p:spPr>
        <p:txBody>
          <a:bodyPr wrap="square" rtlCol="0">
            <a:spAutoFit/>
          </a:bodyPr>
          <a:lstStyle/>
          <a:p>
            <a:pPr algn="ctr"/>
            <a:r>
              <a:rPr lang="en-US" sz="2000" b="1" dirty="0">
                <a:latin typeface="Times New Roman" pitchFamily="18" charset="0"/>
                <a:cs typeface="Times New Roman" pitchFamily="18" charset="0"/>
              </a:rPr>
              <a:t>Advantages </a:t>
            </a:r>
            <a:endParaRPr lang="en-AU" sz="2000" b="1" dirty="0">
              <a:latin typeface="Times New Roman" pitchFamily="18" charset="0"/>
              <a:cs typeface="Times New Roman" pitchFamily="18" charset="0"/>
            </a:endParaRPr>
          </a:p>
          <a:p>
            <a:pPr>
              <a:buFont typeface="Arial" pitchFamily="34" charset="0"/>
              <a:buChar char="•"/>
            </a:pPr>
            <a:r>
              <a:rPr lang="en-AU" sz="2000" dirty="0">
                <a:latin typeface="Times New Roman" pitchFamily="18" charset="0"/>
                <a:cs typeface="Times New Roman" pitchFamily="18" charset="0"/>
              </a:rPr>
              <a:t>This policy allows the company to attract customers towards the company by developing the marketing department of the organization. (</a:t>
            </a:r>
            <a:r>
              <a:rPr lang="en-US" sz="2000" dirty="0" err="1"/>
              <a:t>Carvalho</a:t>
            </a:r>
            <a:r>
              <a:rPr lang="en-US" sz="2000" dirty="0"/>
              <a:t> and </a:t>
            </a:r>
            <a:r>
              <a:rPr lang="en-US" sz="2000" dirty="0" err="1"/>
              <a:t>Fernandes</a:t>
            </a:r>
            <a:r>
              <a:rPr lang="en-US" sz="2000" dirty="0"/>
              <a:t>, 2018.</a:t>
            </a:r>
            <a:r>
              <a:rPr lang="en-AU" sz="2000" dirty="0">
                <a:latin typeface="Times New Roman" pitchFamily="18" charset="0"/>
                <a:cs typeface="Times New Roman" pitchFamily="18" charset="0"/>
              </a:rPr>
              <a:t>)</a:t>
            </a:r>
          </a:p>
          <a:p>
            <a:pPr>
              <a:buFont typeface="Arial" pitchFamily="34" charset="0"/>
              <a:buChar char="•"/>
            </a:pPr>
            <a:r>
              <a:rPr lang="en-AU" sz="2000" dirty="0">
                <a:latin typeface="Times New Roman" pitchFamily="18" charset="0"/>
                <a:cs typeface="Times New Roman" pitchFamily="18" charset="0"/>
              </a:rPr>
              <a:t>Customers are greatly helpful in this policy as company provide help through helpline number for 24*7. </a:t>
            </a:r>
          </a:p>
          <a:p>
            <a:pPr>
              <a:buFont typeface="Arial" pitchFamily="34" charset="0"/>
              <a:buChar char="•"/>
            </a:pPr>
            <a:r>
              <a:rPr lang="en-AU" sz="2000" dirty="0">
                <a:latin typeface="Times New Roman" pitchFamily="18" charset="0"/>
                <a:cs typeface="Times New Roman" pitchFamily="18" charset="0"/>
              </a:rPr>
              <a:t>Apart from that customers are able to get there service and product in a faster way. (</a:t>
            </a:r>
            <a:r>
              <a:rPr lang="en-US" sz="2000" dirty="0"/>
              <a:t>Cotton 2017</a:t>
            </a:r>
            <a:r>
              <a:rPr lang="en-AU" sz="2000" dirty="0">
                <a:latin typeface="Times New Roman" pitchFamily="18" charset="0"/>
                <a:cs typeface="Times New Roman" pitchFamily="18" charset="0"/>
              </a:rPr>
              <a:t>)</a:t>
            </a:r>
          </a:p>
          <a:p>
            <a:pPr>
              <a:buFont typeface="Arial" pitchFamily="34" charset="0"/>
              <a:buChar char="•"/>
            </a:pPr>
            <a:r>
              <a:rPr lang="en-AU" sz="2000" dirty="0">
                <a:latin typeface="Times New Roman" pitchFamily="18" charset="0"/>
                <a:cs typeface="Times New Roman" pitchFamily="18" charset="0"/>
              </a:rPr>
              <a:t>Stakeholders are also beneficial in this policy as this it enables the company to get a high profit. </a:t>
            </a:r>
          </a:p>
          <a:p>
            <a:pPr>
              <a:buFont typeface="Arial" pitchFamily="34" charset="0"/>
              <a:buChar char="•"/>
            </a:pPr>
            <a:endParaRPr lang="en-AU" sz="2000" dirty="0">
              <a:latin typeface="Times New Roman" pitchFamily="18" charset="0"/>
              <a:cs typeface="Times New Roman" pitchFamily="18" charset="0"/>
            </a:endParaRPr>
          </a:p>
        </p:txBody>
      </p:sp>
      <p:sp>
        <p:nvSpPr>
          <p:cNvPr id="5" name="TextBox 4"/>
          <p:cNvSpPr txBox="1"/>
          <p:nvPr/>
        </p:nvSpPr>
        <p:spPr>
          <a:xfrm>
            <a:off x="4953000" y="1676400"/>
            <a:ext cx="3657600" cy="4955203"/>
          </a:xfrm>
          <a:prstGeom prst="rect">
            <a:avLst/>
          </a:prstGeom>
          <a:noFill/>
        </p:spPr>
        <p:txBody>
          <a:bodyPr wrap="square" rtlCol="0">
            <a:spAutoFit/>
          </a:bodyPr>
          <a:lstStyle/>
          <a:p>
            <a:pPr algn="ctr"/>
            <a:r>
              <a:rPr lang="en-US" b="1" dirty="0"/>
              <a:t>Disadvantages </a:t>
            </a:r>
          </a:p>
          <a:p>
            <a:pPr>
              <a:buFont typeface="Arial" pitchFamily="34" charset="0"/>
              <a:buChar char="•"/>
            </a:pPr>
            <a:r>
              <a:rPr lang="en-US" sz="2000" dirty="0">
                <a:latin typeface="Times New Roman" pitchFamily="18" charset="0"/>
                <a:cs typeface="Times New Roman" pitchFamily="18" charset="0"/>
              </a:rPr>
              <a:t>There are several issues that can be observed in the CRM policies of a company.</a:t>
            </a:r>
            <a:endParaRPr lang="en-AU" sz="2000" dirty="0">
              <a:latin typeface="Times New Roman" pitchFamily="18" charset="0"/>
              <a:cs typeface="Times New Roman" pitchFamily="18" charset="0"/>
            </a:endParaRPr>
          </a:p>
          <a:p>
            <a:pPr>
              <a:buFont typeface="Arial" pitchFamily="34" charset="0"/>
              <a:buChar char="•"/>
            </a:pPr>
            <a:r>
              <a:rPr lang="en-US" sz="2000" dirty="0">
                <a:latin typeface="Times New Roman" pitchFamily="18" charset="0"/>
                <a:cs typeface="Times New Roman" pitchFamily="18" charset="0"/>
              </a:rPr>
              <a:t> The major issue is that it increases the cost of the company if the company is unable to make any sale from the market. (</a:t>
            </a:r>
            <a:r>
              <a:rPr lang="en-US" sz="2000" dirty="0" err="1"/>
              <a:t>Dewnarain</a:t>
            </a:r>
            <a:r>
              <a:rPr lang="en-US" sz="2000" dirty="0"/>
              <a:t>, </a:t>
            </a:r>
            <a:r>
              <a:rPr lang="en-US" sz="2000" dirty="0" err="1"/>
              <a:t>Ramkissoon</a:t>
            </a:r>
            <a:r>
              <a:rPr lang="en-US" sz="2000" dirty="0"/>
              <a:t> and </a:t>
            </a:r>
            <a:r>
              <a:rPr lang="en-US" sz="2000" dirty="0" err="1"/>
              <a:t>Mavondo</a:t>
            </a:r>
            <a:r>
              <a:rPr lang="en-US" sz="2000" dirty="0"/>
              <a:t>, 2019</a:t>
            </a:r>
            <a:r>
              <a:rPr lang="en-US" sz="2000" dirty="0">
                <a:latin typeface="Times New Roman" pitchFamily="18" charset="0"/>
                <a:cs typeface="Times New Roman" pitchFamily="18" charset="0"/>
              </a:rPr>
              <a:t>)</a:t>
            </a:r>
            <a:endParaRPr lang="en-AU" sz="2000" dirty="0">
              <a:latin typeface="Times New Roman" pitchFamily="18" charset="0"/>
              <a:cs typeface="Times New Roman" pitchFamily="18" charset="0"/>
            </a:endParaRPr>
          </a:p>
          <a:p>
            <a:pPr>
              <a:buFont typeface="Arial" pitchFamily="34" charset="0"/>
              <a:buChar char="•"/>
            </a:pPr>
            <a:r>
              <a:rPr lang="en-US" sz="2000" dirty="0">
                <a:latin typeface="Times New Roman" pitchFamily="18" charset="0"/>
                <a:cs typeface="Times New Roman" pitchFamily="18" charset="0"/>
              </a:rPr>
              <a:t> It is also observed that close connection with employees comes with few disadvantages as it creates trust issues in the mind of customers.</a:t>
            </a:r>
            <a:endParaRPr lang="en-AU" sz="2000" dirty="0">
              <a:latin typeface="Times New Roman" pitchFamily="18" charset="0"/>
              <a:cs typeface="Times New Roman" pitchFamily="18" charset="0"/>
            </a:endParaRPr>
          </a:p>
          <a:p>
            <a:endParaRPr lang="en-AU"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27000"/>
            <a:lum/>
          </a:blip>
          <a:srcRect/>
          <a:stretch>
            <a:fillRect l="-24000" r="-24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8600"/>
            <a:ext cx="7772400" cy="1470025"/>
          </a:xfrm>
        </p:spPr>
        <p:txBody>
          <a:bodyPr>
            <a:normAutofit/>
          </a:bodyPr>
          <a:lstStyle/>
          <a:p>
            <a:r>
              <a:rPr lang="en-US" sz="4000" b="1" dirty="0">
                <a:latin typeface="Times New Roman" pitchFamily="18" charset="0"/>
                <a:cs typeface="Times New Roman" pitchFamily="18" charset="0"/>
              </a:rPr>
              <a:t>ETHICAL POLICIES</a:t>
            </a:r>
          </a:p>
        </p:txBody>
      </p:sp>
      <p:sp>
        <p:nvSpPr>
          <p:cNvPr id="3" name="TextBox 2"/>
          <p:cNvSpPr txBox="1"/>
          <p:nvPr/>
        </p:nvSpPr>
        <p:spPr>
          <a:xfrm>
            <a:off x="685800" y="1752600"/>
            <a:ext cx="3200400" cy="4708981"/>
          </a:xfrm>
          <a:prstGeom prst="rect">
            <a:avLst/>
          </a:prstGeom>
          <a:noFill/>
        </p:spPr>
        <p:txBody>
          <a:bodyPr wrap="square" rtlCol="0">
            <a:spAutoFit/>
          </a:bodyPr>
          <a:lstStyle/>
          <a:p>
            <a:pPr>
              <a:buFont typeface="Arial" pitchFamily="34" charset="0"/>
              <a:buChar char="•"/>
            </a:pPr>
            <a:r>
              <a:rPr lang="en-US" sz="2000" dirty="0">
                <a:latin typeface="Times New Roman" pitchFamily="18" charset="0"/>
                <a:cs typeface="Times New Roman" pitchFamily="18" charset="0"/>
              </a:rPr>
              <a:t>A guideline which is provided to employees in terms of gaining profit of the organization. </a:t>
            </a:r>
          </a:p>
          <a:p>
            <a:pPr>
              <a:buFont typeface="Arial" pitchFamily="34" charset="0"/>
              <a:buChar char="•"/>
            </a:pPr>
            <a:r>
              <a:rPr lang="en-US" sz="2000" dirty="0">
                <a:latin typeface="Times New Roman" pitchFamily="18" charset="0"/>
                <a:cs typeface="Times New Roman" pitchFamily="18" charset="0"/>
              </a:rPr>
              <a:t>A company expects from employees and management to take part in the company and make it profitable. (</a:t>
            </a:r>
            <a:r>
              <a:rPr lang="en-US" sz="2000" dirty="0" err="1"/>
              <a:t>Fernandes</a:t>
            </a:r>
            <a:r>
              <a:rPr lang="en-US" sz="2000" dirty="0"/>
              <a:t> and Pinto, 2019</a:t>
            </a:r>
            <a:r>
              <a:rPr lang="en-US" sz="2000" dirty="0">
                <a:latin typeface="Times New Roman" pitchFamily="18" charset="0"/>
                <a:cs typeface="Times New Roman" pitchFamily="18" charset="0"/>
              </a:rPr>
              <a:t>)</a:t>
            </a:r>
          </a:p>
          <a:p>
            <a:pPr>
              <a:buFont typeface="Arial" pitchFamily="34" charset="0"/>
              <a:buChar char="•"/>
            </a:pPr>
            <a:r>
              <a:rPr lang="en-US" sz="2000" dirty="0">
                <a:latin typeface="Times New Roman" pitchFamily="18" charset="0"/>
                <a:cs typeface="Times New Roman" pitchFamily="18" charset="0"/>
              </a:rPr>
              <a:t> Numerous times it includes trade practices of organization and safe working conditions. </a:t>
            </a:r>
          </a:p>
          <a:p>
            <a:br>
              <a:rPr lang="en-US" sz="2000" dirty="0">
                <a:latin typeface="Times New Roman" pitchFamily="18" charset="0"/>
                <a:cs typeface="Times New Roman" pitchFamily="18" charset="0"/>
              </a:rPr>
            </a:br>
            <a:endParaRPr lang="en-AU" sz="2000" dirty="0">
              <a:latin typeface="Times New Roman" pitchFamily="18" charset="0"/>
              <a:cs typeface="Times New Roman" pitchFamily="18" charset="0"/>
            </a:endParaRPr>
          </a:p>
        </p:txBody>
      </p:sp>
      <p:pic>
        <p:nvPicPr>
          <p:cNvPr id="1026" name="Picture 2" descr="D:\KAUSTAV BISWAS\Feb - Copy\21.2\rohan ppt\ethical-policy-infographics.jpg"/>
          <p:cNvPicPr>
            <a:picLocks noChangeAspect="1" noChangeArrowheads="1"/>
          </p:cNvPicPr>
          <p:nvPr/>
        </p:nvPicPr>
        <p:blipFill>
          <a:blip r:embed="rId3" cstate="print"/>
          <a:srcRect/>
          <a:stretch>
            <a:fillRect/>
          </a:stretch>
        </p:blipFill>
        <p:spPr bwMode="auto">
          <a:xfrm>
            <a:off x="4114800" y="1524000"/>
            <a:ext cx="4743450" cy="44958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8600"/>
            <a:ext cx="7772400" cy="1470025"/>
          </a:xfrm>
        </p:spPr>
        <p:txBody>
          <a:bodyPr>
            <a:normAutofit/>
          </a:bodyPr>
          <a:lstStyle/>
          <a:p>
            <a:r>
              <a:rPr lang="en-US" sz="4000" b="1" dirty="0">
                <a:latin typeface="Times New Roman" pitchFamily="18" charset="0"/>
                <a:cs typeface="Times New Roman" pitchFamily="18" charset="0"/>
              </a:rPr>
              <a:t>ADVANTAGES AND DISADVANTAGES</a:t>
            </a:r>
          </a:p>
        </p:txBody>
      </p:sp>
      <p:sp>
        <p:nvSpPr>
          <p:cNvPr id="3" name="TextBox 2"/>
          <p:cNvSpPr txBox="1"/>
          <p:nvPr/>
        </p:nvSpPr>
        <p:spPr>
          <a:xfrm>
            <a:off x="304800" y="1676400"/>
            <a:ext cx="4038600" cy="5016758"/>
          </a:xfrm>
          <a:prstGeom prst="rect">
            <a:avLst/>
          </a:prstGeom>
          <a:noFill/>
        </p:spPr>
        <p:txBody>
          <a:bodyPr wrap="square" rtlCol="0">
            <a:spAutoFit/>
          </a:bodyPr>
          <a:lstStyle/>
          <a:p>
            <a:pPr algn="ctr"/>
            <a:r>
              <a:rPr lang="en-US" sz="2000" b="1" dirty="0">
                <a:latin typeface="Times New Roman" pitchFamily="18" charset="0"/>
                <a:cs typeface="Times New Roman" pitchFamily="18" charset="0"/>
              </a:rPr>
              <a:t>Advantages </a:t>
            </a:r>
            <a:endParaRPr lang="en-AU" sz="2000" b="1" dirty="0">
              <a:latin typeface="Times New Roman" pitchFamily="18" charset="0"/>
              <a:cs typeface="Times New Roman" pitchFamily="18" charset="0"/>
            </a:endParaRPr>
          </a:p>
          <a:p>
            <a:pPr>
              <a:buFont typeface="Arial" pitchFamily="34" charset="0"/>
              <a:buChar char="•"/>
            </a:pPr>
            <a:r>
              <a:rPr lang="en-AU" sz="2000" dirty="0">
                <a:latin typeface="Times New Roman" pitchFamily="18" charset="0"/>
                <a:cs typeface="Times New Roman" pitchFamily="18" charset="0"/>
              </a:rPr>
              <a:t>The reputation of a company increases with good ethical policy in the organization. </a:t>
            </a:r>
          </a:p>
          <a:p>
            <a:pPr>
              <a:buFont typeface="Arial" pitchFamily="34" charset="0"/>
              <a:buChar char="•"/>
            </a:pPr>
            <a:r>
              <a:rPr lang="en-AU" sz="2000" dirty="0">
                <a:latin typeface="Times New Roman" pitchFamily="18" charset="0"/>
                <a:cs typeface="Times New Roman" pitchFamily="18" charset="0"/>
              </a:rPr>
              <a:t>It is a huge advantage for a company as a good reputation or goodwill enables a company to make high revenue from the market. (</a:t>
            </a:r>
            <a:r>
              <a:rPr lang="en-US" sz="2000" dirty="0" err="1"/>
              <a:t>Gorsira</a:t>
            </a:r>
            <a:r>
              <a:rPr lang="en-US" sz="2000" dirty="0"/>
              <a:t> et al. 2018</a:t>
            </a:r>
            <a:r>
              <a:rPr lang="en-AU" sz="2000" dirty="0">
                <a:latin typeface="Times New Roman" pitchFamily="18" charset="0"/>
                <a:cs typeface="Times New Roman" pitchFamily="18" charset="0"/>
              </a:rPr>
              <a:t>)</a:t>
            </a:r>
          </a:p>
          <a:p>
            <a:pPr>
              <a:buFont typeface="Arial" pitchFamily="34" charset="0"/>
              <a:buChar char="•"/>
            </a:pPr>
            <a:r>
              <a:rPr lang="en-AU" sz="2000" dirty="0">
                <a:latin typeface="Times New Roman" pitchFamily="18" charset="0"/>
                <a:cs typeface="Times New Roman" pitchFamily="18" charset="0"/>
              </a:rPr>
              <a:t>Rules and regulation are important for an organization because based on these employees and management regulates the company. </a:t>
            </a:r>
          </a:p>
          <a:p>
            <a:pPr>
              <a:buFont typeface="Arial" pitchFamily="34" charset="0"/>
              <a:buChar char="•"/>
            </a:pPr>
            <a:r>
              <a:rPr lang="en-AU" sz="2000" dirty="0">
                <a:latin typeface="Times New Roman" pitchFamily="18" charset="0"/>
                <a:cs typeface="Times New Roman" pitchFamily="18" charset="0"/>
              </a:rPr>
              <a:t>Ethical policies of the organization allow an organization to develop rules and regulation. </a:t>
            </a:r>
          </a:p>
        </p:txBody>
      </p:sp>
      <p:sp>
        <p:nvSpPr>
          <p:cNvPr id="4" name="TextBox 3"/>
          <p:cNvSpPr txBox="1"/>
          <p:nvPr/>
        </p:nvSpPr>
        <p:spPr>
          <a:xfrm>
            <a:off x="4572000" y="1752600"/>
            <a:ext cx="4267200" cy="4708981"/>
          </a:xfrm>
          <a:prstGeom prst="rect">
            <a:avLst/>
          </a:prstGeom>
          <a:noFill/>
        </p:spPr>
        <p:txBody>
          <a:bodyPr wrap="square" rtlCol="0">
            <a:spAutoFit/>
          </a:bodyPr>
          <a:lstStyle/>
          <a:p>
            <a:pPr algn="ctr"/>
            <a:r>
              <a:rPr lang="en-US" sz="2000" b="1" dirty="0">
                <a:latin typeface="Times New Roman" pitchFamily="18" charset="0"/>
                <a:cs typeface="Times New Roman" pitchFamily="18" charset="0"/>
              </a:rPr>
              <a:t>Disadvantages</a:t>
            </a:r>
          </a:p>
          <a:p>
            <a:pPr>
              <a:buFont typeface="Arial" pitchFamily="34" charset="0"/>
              <a:buChar char="•"/>
            </a:pPr>
            <a:r>
              <a:rPr lang="en-US" sz="2000" dirty="0">
                <a:latin typeface="Times New Roman" pitchFamily="18" charset="0"/>
                <a:cs typeface="Times New Roman" pitchFamily="18" charset="0"/>
              </a:rPr>
              <a:t>Even though there are several advantages to ethical policies, various drawbacks also can be seen. </a:t>
            </a:r>
          </a:p>
          <a:p>
            <a:pPr>
              <a:buFont typeface="Arial" pitchFamily="34" charset="0"/>
              <a:buChar char="•"/>
            </a:pPr>
            <a:r>
              <a:rPr lang="en-US" sz="2000" dirty="0">
                <a:latin typeface="Times New Roman" pitchFamily="18" charset="0"/>
                <a:cs typeface="Times New Roman" pitchFamily="18" charset="0"/>
              </a:rPr>
              <a:t>It is observed that various companies make a profit by suppressing its production and processing cost. However, the cost of overall production increases by implementing this policy and it can be a great issue in a competitive market. (</a:t>
            </a:r>
            <a:r>
              <a:rPr lang="en-US" sz="2000" dirty="0" err="1"/>
              <a:t>Hashim</a:t>
            </a:r>
            <a:r>
              <a:rPr lang="en-US" sz="2000" dirty="0"/>
              <a:t> and </a:t>
            </a:r>
            <a:r>
              <a:rPr lang="en-US" sz="2000" dirty="0" err="1"/>
              <a:t>Fadhil</a:t>
            </a:r>
            <a:r>
              <a:rPr lang="en-US" sz="2000" dirty="0"/>
              <a:t>, 2017</a:t>
            </a:r>
            <a:r>
              <a:rPr lang="en-US" sz="2000" dirty="0">
                <a:latin typeface="Times New Roman" pitchFamily="18" charset="0"/>
                <a:cs typeface="Times New Roman" pitchFamily="18" charset="0"/>
              </a:rPr>
              <a:t>)</a:t>
            </a:r>
          </a:p>
          <a:p>
            <a:pPr>
              <a:buFont typeface="Arial" pitchFamily="34" charset="0"/>
              <a:buChar char="•"/>
            </a:pPr>
            <a:r>
              <a:rPr lang="en-US" sz="2000" dirty="0">
                <a:latin typeface="Times New Roman" pitchFamily="18" charset="0"/>
                <a:cs typeface="Times New Roman" pitchFamily="18" charset="0"/>
              </a:rPr>
              <a:t>Apart from that this policy requires a random update in order to achieve a good result.</a:t>
            </a:r>
            <a:endParaRPr lang="en-AU" sz="2000" dirty="0">
              <a:latin typeface="Times New Roman" pitchFamily="18" charset="0"/>
              <a:cs typeface="Times New Roman"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8600"/>
            <a:ext cx="7772400" cy="1470025"/>
          </a:xfrm>
        </p:spPr>
        <p:txBody>
          <a:bodyPr>
            <a:normAutofit/>
          </a:bodyPr>
          <a:lstStyle/>
          <a:p>
            <a:r>
              <a:rPr lang="en-US" sz="4000" b="1" dirty="0">
                <a:latin typeface="Times New Roman" pitchFamily="18" charset="0"/>
                <a:cs typeface="Times New Roman" pitchFamily="18" charset="0"/>
              </a:rPr>
              <a:t>SUSTAINABILITY POLICIES</a:t>
            </a:r>
          </a:p>
        </p:txBody>
      </p:sp>
      <p:sp>
        <p:nvSpPr>
          <p:cNvPr id="3" name="TextBox 2"/>
          <p:cNvSpPr txBox="1"/>
          <p:nvPr/>
        </p:nvSpPr>
        <p:spPr>
          <a:xfrm>
            <a:off x="228600" y="1371600"/>
            <a:ext cx="3352800" cy="3785652"/>
          </a:xfrm>
          <a:prstGeom prst="rect">
            <a:avLst/>
          </a:prstGeom>
          <a:noFill/>
        </p:spPr>
        <p:txBody>
          <a:bodyPr wrap="square" rtlCol="0">
            <a:spAutoFit/>
          </a:bodyPr>
          <a:lstStyle/>
          <a:p>
            <a:pPr>
              <a:buFont typeface="Arial" pitchFamily="34" charset="0"/>
              <a:buChar char="•"/>
            </a:pPr>
            <a:r>
              <a:rPr lang="en-AU" sz="2000" dirty="0">
                <a:latin typeface="Times New Roman" pitchFamily="18" charset="0"/>
                <a:cs typeface="Times New Roman" pitchFamily="18" charset="0"/>
              </a:rPr>
              <a:t>Sustainability policies are the sets of policies that ensure several development areas of a company and these areas are economical, environmental and social. (</a:t>
            </a:r>
            <a:r>
              <a:rPr lang="en-US" sz="2000" dirty="0" err="1"/>
              <a:t>Helfaya</a:t>
            </a:r>
            <a:r>
              <a:rPr lang="en-US" sz="2000" dirty="0"/>
              <a:t> and </a:t>
            </a:r>
            <a:r>
              <a:rPr lang="en-US" sz="2000" dirty="0" err="1"/>
              <a:t>Moussa</a:t>
            </a:r>
            <a:r>
              <a:rPr lang="en-US" sz="2000" dirty="0"/>
              <a:t>, 2017</a:t>
            </a:r>
            <a:r>
              <a:rPr lang="en-AU" sz="2000" dirty="0">
                <a:latin typeface="Times New Roman" pitchFamily="18" charset="0"/>
                <a:cs typeface="Times New Roman" pitchFamily="18" charset="0"/>
              </a:rPr>
              <a:t>)</a:t>
            </a:r>
          </a:p>
          <a:p>
            <a:pPr>
              <a:buFont typeface="Arial" pitchFamily="34" charset="0"/>
              <a:buChar char="•"/>
            </a:pPr>
            <a:r>
              <a:rPr lang="en-AU" sz="2000" dirty="0">
                <a:latin typeface="Times New Roman" pitchFamily="18" charset="0"/>
                <a:cs typeface="Times New Roman" pitchFamily="18" charset="0"/>
              </a:rPr>
              <a:t>The aim of sustainability policy is the development of such areas that put impact over the mind of customers as well as stakeholders. </a:t>
            </a:r>
          </a:p>
        </p:txBody>
      </p:sp>
      <p:pic>
        <p:nvPicPr>
          <p:cNvPr id="2050" name="Picture 2" descr="D:\KAUSTAV BISWAS\Feb - Copy\21.2\rohan ppt\Scope+of+Sustainability+Policy.jpg"/>
          <p:cNvPicPr>
            <a:picLocks noChangeAspect="1" noChangeArrowheads="1"/>
          </p:cNvPicPr>
          <p:nvPr/>
        </p:nvPicPr>
        <p:blipFill>
          <a:blip r:embed="rId3" cstate="print"/>
          <a:srcRect/>
          <a:stretch>
            <a:fillRect/>
          </a:stretch>
        </p:blipFill>
        <p:spPr bwMode="auto">
          <a:xfrm>
            <a:off x="3429000" y="1295400"/>
            <a:ext cx="5562600" cy="48768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8600"/>
            <a:ext cx="7772400" cy="1470025"/>
          </a:xfrm>
        </p:spPr>
        <p:txBody>
          <a:bodyPr>
            <a:normAutofit/>
          </a:bodyPr>
          <a:lstStyle/>
          <a:p>
            <a:r>
              <a:rPr lang="en-US" sz="4000" b="1" dirty="0">
                <a:latin typeface="Times New Roman" pitchFamily="18" charset="0"/>
                <a:cs typeface="Times New Roman" pitchFamily="18" charset="0"/>
              </a:rPr>
              <a:t>ADVANTAGES AND DISADVANTAGES</a:t>
            </a:r>
          </a:p>
        </p:txBody>
      </p:sp>
      <p:sp>
        <p:nvSpPr>
          <p:cNvPr id="3" name="TextBox 2"/>
          <p:cNvSpPr txBox="1"/>
          <p:nvPr/>
        </p:nvSpPr>
        <p:spPr>
          <a:xfrm>
            <a:off x="228600" y="1676400"/>
            <a:ext cx="4419600" cy="5324535"/>
          </a:xfrm>
          <a:prstGeom prst="rect">
            <a:avLst/>
          </a:prstGeom>
          <a:noFill/>
        </p:spPr>
        <p:txBody>
          <a:bodyPr wrap="square" rtlCol="0">
            <a:spAutoFit/>
          </a:bodyPr>
          <a:lstStyle/>
          <a:p>
            <a:pPr algn="ctr"/>
            <a:r>
              <a:rPr lang="en-US" sz="2000" b="1" dirty="0">
                <a:latin typeface="Times New Roman" pitchFamily="18" charset="0"/>
                <a:cs typeface="Times New Roman" pitchFamily="18" charset="0"/>
              </a:rPr>
              <a:t>Advantages </a:t>
            </a:r>
            <a:endParaRPr lang="en-AU" sz="2000" b="1" dirty="0">
              <a:latin typeface="Times New Roman" pitchFamily="18" charset="0"/>
              <a:cs typeface="Times New Roman" pitchFamily="18" charset="0"/>
            </a:endParaRPr>
          </a:p>
          <a:p>
            <a:pPr>
              <a:buFont typeface="Arial" pitchFamily="34" charset="0"/>
              <a:buChar char="•"/>
            </a:pPr>
            <a:r>
              <a:rPr lang="en-AU" sz="2000" dirty="0">
                <a:latin typeface="Times New Roman" pitchFamily="18" charset="0"/>
                <a:cs typeface="Times New Roman" pitchFamily="18" charset="0"/>
              </a:rPr>
              <a:t>It clearly attracts customers towards the organization because of having a good environmental condition. </a:t>
            </a:r>
          </a:p>
          <a:p>
            <a:pPr>
              <a:buFont typeface="Arial" pitchFamily="34" charset="0"/>
              <a:buChar char="•"/>
            </a:pPr>
            <a:r>
              <a:rPr lang="en-AU" sz="2000" dirty="0">
                <a:latin typeface="Times New Roman" pitchFamily="18" charset="0"/>
                <a:cs typeface="Times New Roman" pitchFamily="18" charset="0"/>
              </a:rPr>
              <a:t>The three development areas work in a circular way thus development of one area allows another area to develop. </a:t>
            </a:r>
          </a:p>
          <a:p>
            <a:pPr>
              <a:buFont typeface="Arial" pitchFamily="34" charset="0"/>
              <a:buChar char="•"/>
            </a:pPr>
            <a:r>
              <a:rPr lang="en-AU" sz="2000" dirty="0">
                <a:latin typeface="Times New Roman" pitchFamily="18" charset="0"/>
                <a:cs typeface="Times New Roman" pitchFamily="18" charset="0"/>
              </a:rPr>
              <a:t>A large number of customers increases the popularity of the company as a result company value increases. (</a:t>
            </a:r>
            <a:r>
              <a:rPr lang="en-US" sz="2000" dirty="0" err="1"/>
              <a:t>Kempiak</a:t>
            </a:r>
            <a:r>
              <a:rPr lang="en-US" sz="2000" dirty="0"/>
              <a:t> et al. 2017</a:t>
            </a:r>
            <a:r>
              <a:rPr lang="en-AU" sz="2000" dirty="0">
                <a:latin typeface="Times New Roman" pitchFamily="18" charset="0"/>
                <a:cs typeface="Times New Roman" pitchFamily="18" charset="0"/>
              </a:rPr>
              <a:t>)</a:t>
            </a:r>
          </a:p>
          <a:p>
            <a:pPr>
              <a:buFont typeface="Arial" pitchFamily="34" charset="0"/>
              <a:buChar char="•"/>
            </a:pPr>
            <a:r>
              <a:rPr lang="en-AU" sz="2000" dirty="0">
                <a:latin typeface="Times New Roman" pitchFamily="18" charset="0"/>
                <a:cs typeface="Times New Roman" pitchFamily="18" charset="0"/>
              </a:rPr>
              <a:t>The stock price of a company also varies on this policy as the developed sustained policy increases goodwill of the company. </a:t>
            </a:r>
          </a:p>
          <a:p>
            <a:r>
              <a:rPr lang="en-US" sz="2000" dirty="0">
                <a:latin typeface="Times New Roman" pitchFamily="18" charset="0"/>
                <a:cs typeface="Times New Roman" pitchFamily="18" charset="0"/>
              </a:rPr>
              <a:t> </a:t>
            </a:r>
            <a:endParaRPr lang="en-AU" sz="2000" dirty="0">
              <a:latin typeface="Times New Roman" pitchFamily="18" charset="0"/>
              <a:cs typeface="Times New Roman" pitchFamily="18" charset="0"/>
            </a:endParaRPr>
          </a:p>
          <a:p>
            <a:endParaRPr lang="en-AU" sz="2000" dirty="0">
              <a:latin typeface="Times New Roman" pitchFamily="18" charset="0"/>
              <a:cs typeface="Times New Roman" pitchFamily="18" charset="0"/>
            </a:endParaRPr>
          </a:p>
        </p:txBody>
      </p:sp>
      <p:sp>
        <p:nvSpPr>
          <p:cNvPr id="4" name="TextBox 3"/>
          <p:cNvSpPr txBox="1"/>
          <p:nvPr/>
        </p:nvSpPr>
        <p:spPr>
          <a:xfrm>
            <a:off x="4648200" y="1600200"/>
            <a:ext cx="4038600" cy="5078313"/>
          </a:xfrm>
          <a:prstGeom prst="rect">
            <a:avLst/>
          </a:prstGeom>
          <a:noFill/>
        </p:spPr>
        <p:txBody>
          <a:bodyPr wrap="square" rtlCol="0">
            <a:spAutoFit/>
          </a:bodyPr>
          <a:lstStyle/>
          <a:p>
            <a:pPr algn="ctr"/>
            <a:r>
              <a:rPr lang="en-US" b="1" dirty="0"/>
              <a:t>Disadvantages </a:t>
            </a:r>
            <a:endParaRPr lang="en-AU" b="1" dirty="0"/>
          </a:p>
          <a:p>
            <a:pPr>
              <a:buFont typeface="Arial" pitchFamily="34" charset="0"/>
              <a:buChar char="•"/>
            </a:pPr>
            <a:r>
              <a:rPr lang="en-AU" dirty="0"/>
              <a:t>Based on three areas this policy has been made and these areas are linked with each other thus the whole policy can fail if a company ignores one area. </a:t>
            </a:r>
          </a:p>
          <a:p>
            <a:pPr>
              <a:buFont typeface="Arial" pitchFamily="34" charset="0"/>
              <a:buChar char="•"/>
            </a:pPr>
            <a:r>
              <a:rPr lang="en-AU" dirty="0"/>
              <a:t>Social impact can also have a reverse impact on the organization as bad news of the company can be delivered to all over the world in no time. </a:t>
            </a:r>
          </a:p>
          <a:p>
            <a:pPr>
              <a:buFont typeface="Arial" pitchFamily="34" charset="0"/>
              <a:buChar char="•"/>
            </a:pPr>
            <a:r>
              <a:rPr lang="en-AU" dirty="0"/>
              <a:t>Simultaneously a bad social impact can reduce the brand value and as a result economic condition of the company reduces.  (</a:t>
            </a:r>
            <a:r>
              <a:rPr lang="en-US" dirty="0" err="1"/>
              <a:t>Loh</a:t>
            </a:r>
            <a:r>
              <a:rPr lang="en-US" dirty="0"/>
              <a:t>, Thomas and Wang, 2017</a:t>
            </a:r>
            <a:r>
              <a:rPr lang="en-AU" dirty="0"/>
              <a:t>)</a:t>
            </a:r>
          </a:p>
          <a:p>
            <a:pPr>
              <a:buFont typeface="Arial" pitchFamily="34" charset="0"/>
              <a:buChar char="•"/>
            </a:pPr>
            <a:r>
              <a:rPr lang="en-AU" dirty="0"/>
              <a:t>Apart from that cost of the organization increases as the additional expenses rises through this policy.</a:t>
            </a:r>
          </a:p>
          <a:p>
            <a:r>
              <a:rPr lang="en-US" dirty="0"/>
              <a:t> </a:t>
            </a:r>
            <a:endParaRPr lang="en-AU" dirty="0"/>
          </a:p>
          <a:p>
            <a:endParaRPr lang="en-AU"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8600"/>
            <a:ext cx="7772400" cy="1470025"/>
          </a:xfrm>
        </p:spPr>
        <p:txBody>
          <a:bodyPr>
            <a:normAutofit/>
          </a:bodyPr>
          <a:lstStyle/>
          <a:p>
            <a:r>
              <a:rPr lang="en-US" sz="4000" b="1" dirty="0">
                <a:latin typeface="Times New Roman" pitchFamily="18" charset="0"/>
                <a:cs typeface="Times New Roman" pitchFamily="18" charset="0"/>
              </a:rPr>
              <a:t>ASDA IMPLICATIONS</a:t>
            </a:r>
          </a:p>
        </p:txBody>
      </p:sp>
      <p:sp>
        <p:nvSpPr>
          <p:cNvPr id="3" name="TextBox 2"/>
          <p:cNvSpPr txBox="1"/>
          <p:nvPr/>
        </p:nvSpPr>
        <p:spPr>
          <a:xfrm>
            <a:off x="304800" y="1524000"/>
            <a:ext cx="2971800" cy="4093428"/>
          </a:xfrm>
          <a:prstGeom prst="rect">
            <a:avLst/>
          </a:prstGeom>
          <a:noFill/>
        </p:spPr>
        <p:txBody>
          <a:bodyPr wrap="square" rtlCol="0">
            <a:spAutoFit/>
          </a:bodyPr>
          <a:lstStyle/>
          <a:p>
            <a:pPr>
              <a:buFont typeface="Arial" pitchFamily="34" charset="0"/>
              <a:buChar char="•"/>
            </a:pPr>
            <a:r>
              <a:rPr lang="en-US" sz="2000" dirty="0">
                <a:latin typeface="Times New Roman" pitchFamily="18" charset="0"/>
                <a:cs typeface="Times New Roman" pitchFamily="18" charset="0"/>
              </a:rPr>
              <a:t>ASDA has attempted to reduce excessive packaging in order to reduce uses of plastics.</a:t>
            </a:r>
            <a:endParaRPr lang="en-AU" sz="2000" dirty="0">
              <a:latin typeface="Times New Roman" pitchFamily="18" charset="0"/>
              <a:cs typeface="Times New Roman" pitchFamily="18" charset="0"/>
            </a:endParaRPr>
          </a:p>
          <a:p>
            <a:pPr>
              <a:buFont typeface="Arial" pitchFamily="34" charset="0"/>
              <a:buChar char="•"/>
            </a:pPr>
            <a:r>
              <a:rPr lang="en-US" sz="2000" dirty="0">
                <a:latin typeface="Times New Roman" pitchFamily="18" charset="0"/>
                <a:cs typeface="Times New Roman" pitchFamily="18" charset="0"/>
              </a:rPr>
              <a:t> ASDA not only values customers instead it also provides values to shareholders. (</a:t>
            </a:r>
            <a:r>
              <a:rPr lang="en-US" sz="2000" dirty="0" err="1"/>
              <a:t>Mahrous</a:t>
            </a:r>
            <a:r>
              <a:rPr lang="en-US" sz="2000" dirty="0"/>
              <a:t> and Hassan, 2017</a:t>
            </a:r>
            <a:r>
              <a:rPr lang="en-US" sz="2000" dirty="0">
                <a:latin typeface="Times New Roman" pitchFamily="18" charset="0"/>
                <a:cs typeface="Times New Roman" pitchFamily="18" charset="0"/>
              </a:rPr>
              <a:t>)</a:t>
            </a:r>
            <a:endParaRPr lang="en-AU" sz="2000" dirty="0">
              <a:latin typeface="Times New Roman" pitchFamily="18" charset="0"/>
              <a:cs typeface="Times New Roman" pitchFamily="18" charset="0"/>
            </a:endParaRPr>
          </a:p>
          <a:p>
            <a:pPr>
              <a:buFont typeface="Arial" pitchFamily="34" charset="0"/>
              <a:buChar char="•"/>
            </a:pPr>
            <a:r>
              <a:rPr lang="en-US" sz="2000" dirty="0">
                <a:latin typeface="Times New Roman" pitchFamily="18" charset="0"/>
                <a:cs typeface="Times New Roman" pitchFamily="18" charset="0"/>
              </a:rPr>
              <a:t>The company has focused on various major areas in organizations such as the recycling process</a:t>
            </a:r>
            <a:endParaRPr lang="en-AU" sz="2000" dirty="0">
              <a:latin typeface="Times New Roman" pitchFamily="18" charset="0"/>
              <a:cs typeface="Times New Roman" pitchFamily="18" charset="0"/>
            </a:endParaRPr>
          </a:p>
        </p:txBody>
      </p:sp>
      <p:pic>
        <p:nvPicPr>
          <p:cNvPr id="4098" name="Picture 2" descr="D:\KAUSTAV BISWAS\Feb - Copy\21.2\rohan ppt\Asda.jpg"/>
          <p:cNvPicPr>
            <a:picLocks noChangeAspect="1" noChangeArrowheads="1"/>
          </p:cNvPicPr>
          <p:nvPr/>
        </p:nvPicPr>
        <p:blipFill>
          <a:blip r:embed="rId2" cstate="print"/>
          <a:srcRect/>
          <a:stretch>
            <a:fillRect/>
          </a:stretch>
        </p:blipFill>
        <p:spPr bwMode="auto">
          <a:xfrm>
            <a:off x="3276600" y="1371600"/>
            <a:ext cx="5638800" cy="52578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8600"/>
            <a:ext cx="7772400" cy="1470025"/>
          </a:xfrm>
        </p:spPr>
        <p:txBody>
          <a:bodyPr>
            <a:normAutofit/>
          </a:bodyPr>
          <a:lstStyle/>
          <a:p>
            <a:r>
              <a:rPr lang="en-US" sz="4000" b="1" dirty="0">
                <a:latin typeface="Times New Roman" pitchFamily="18" charset="0"/>
                <a:cs typeface="Times New Roman" pitchFamily="18" charset="0"/>
              </a:rPr>
              <a:t>SWOT ANALYSIS</a:t>
            </a:r>
          </a:p>
        </p:txBody>
      </p:sp>
      <p:graphicFrame>
        <p:nvGraphicFramePr>
          <p:cNvPr id="3" name="Diagram 2"/>
          <p:cNvGraphicFramePr/>
          <p:nvPr/>
        </p:nvGraphicFramePr>
        <p:xfrm>
          <a:off x="152400" y="1752600"/>
          <a:ext cx="86106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8600"/>
            <a:ext cx="7772400" cy="1470025"/>
          </a:xfrm>
        </p:spPr>
        <p:txBody>
          <a:bodyPr>
            <a:normAutofit/>
          </a:bodyPr>
          <a:lstStyle/>
          <a:p>
            <a:r>
              <a:rPr lang="en-US" sz="4000" b="1" dirty="0">
                <a:latin typeface="Times New Roman" pitchFamily="18" charset="0"/>
                <a:cs typeface="Times New Roman" pitchFamily="18" charset="0"/>
              </a:rPr>
              <a:t>RECOMMENDATION</a:t>
            </a:r>
          </a:p>
        </p:txBody>
      </p:sp>
      <p:sp>
        <p:nvSpPr>
          <p:cNvPr id="3" name="TextBox 2"/>
          <p:cNvSpPr txBox="1"/>
          <p:nvPr/>
        </p:nvSpPr>
        <p:spPr>
          <a:xfrm>
            <a:off x="457200" y="1600200"/>
            <a:ext cx="5562600" cy="3170099"/>
          </a:xfrm>
          <a:prstGeom prst="rect">
            <a:avLst/>
          </a:prstGeom>
          <a:noFill/>
        </p:spPr>
        <p:txBody>
          <a:bodyPr wrap="square" rtlCol="0">
            <a:spAutoFit/>
          </a:bodyPr>
          <a:lstStyle/>
          <a:p>
            <a:pPr>
              <a:buFont typeface="Arial" pitchFamily="34" charset="0"/>
              <a:buChar char="•"/>
            </a:pPr>
            <a:r>
              <a:rPr lang="en-US" sz="2000" dirty="0">
                <a:latin typeface="Times New Roman" pitchFamily="18" charset="0"/>
                <a:cs typeface="Times New Roman" pitchFamily="18" charset="0"/>
              </a:rPr>
              <a:t>The company needs to be highly developed and updated in its relations and management system to interact and assist customers.</a:t>
            </a:r>
            <a:endParaRPr lang="en-AU" sz="2000" dirty="0">
              <a:latin typeface="Times New Roman" pitchFamily="18" charset="0"/>
              <a:cs typeface="Times New Roman" pitchFamily="18" charset="0"/>
            </a:endParaRPr>
          </a:p>
          <a:p>
            <a:pPr>
              <a:buFont typeface="Arial" pitchFamily="34" charset="0"/>
              <a:buChar char="•"/>
            </a:pPr>
            <a:r>
              <a:rPr lang="en-US" sz="2000" dirty="0">
                <a:latin typeface="Times New Roman" pitchFamily="18" charset="0"/>
                <a:cs typeface="Times New Roman" pitchFamily="18" charset="0"/>
              </a:rPr>
              <a:t>The company also needs to manage the customer relationship by providing adequate service and products at reasonable prices.</a:t>
            </a:r>
            <a:endParaRPr lang="en-AU" sz="2000" dirty="0">
              <a:latin typeface="Times New Roman" pitchFamily="18" charset="0"/>
              <a:cs typeface="Times New Roman" pitchFamily="18" charset="0"/>
            </a:endParaRPr>
          </a:p>
          <a:p>
            <a:pPr>
              <a:buFont typeface="Arial" pitchFamily="34" charset="0"/>
              <a:buChar char="•"/>
            </a:pPr>
            <a:r>
              <a:rPr lang="en-US" sz="2000" dirty="0">
                <a:latin typeface="Times New Roman" pitchFamily="18" charset="0"/>
                <a:cs typeface="Times New Roman" pitchFamily="18" charset="0"/>
              </a:rPr>
              <a:t>ASDA needs to implement further policies that will enhance its chances of competitive advantage in the market highly.</a:t>
            </a:r>
            <a:endParaRPr lang="en-AU" sz="2000" dirty="0">
              <a:latin typeface="Times New Roman" pitchFamily="18" charset="0"/>
              <a:cs typeface="Times New Roman" pitchFamily="18" charset="0"/>
            </a:endParaRPr>
          </a:p>
          <a:p>
            <a:pPr>
              <a:buFont typeface="Arial" pitchFamily="34" charset="0"/>
              <a:buChar char="•"/>
            </a:pPr>
            <a:endParaRPr lang="en-AU" sz="2000" dirty="0">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8600"/>
            <a:ext cx="7772400" cy="1470025"/>
          </a:xfrm>
        </p:spPr>
        <p:txBody>
          <a:bodyPr>
            <a:normAutofit/>
          </a:bodyPr>
          <a:lstStyle/>
          <a:p>
            <a:r>
              <a:rPr lang="en-US" sz="4000" b="1" dirty="0">
                <a:latin typeface="Times New Roman" pitchFamily="18" charset="0"/>
                <a:cs typeface="Times New Roman" pitchFamily="18" charset="0"/>
              </a:rPr>
              <a:t>REFERENCES</a:t>
            </a:r>
          </a:p>
        </p:txBody>
      </p:sp>
      <p:sp>
        <p:nvSpPr>
          <p:cNvPr id="3" name="TextBox 2"/>
          <p:cNvSpPr txBox="1"/>
          <p:nvPr/>
        </p:nvSpPr>
        <p:spPr>
          <a:xfrm>
            <a:off x="381000" y="1447800"/>
            <a:ext cx="8610600" cy="4939814"/>
          </a:xfrm>
          <a:prstGeom prst="rect">
            <a:avLst/>
          </a:prstGeom>
          <a:noFill/>
        </p:spPr>
        <p:txBody>
          <a:bodyPr wrap="square" rtlCol="0">
            <a:spAutoFit/>
          </a:bodyPr>
          <a:lstStyle/>
          <a:p>
            <a:r>
              <a:rPr lang="en-US" sz="900" dirty="0">
                <a:latin typeface="Times New Roman" pitchFamily="18" charset="0"/>
                <a:cs typeface="Times New Roman" pitchFamily="18" charset="0"/>
              </a:rPr>
              <a:t>Baker, N., </a:t>
            </a:r>
            <a:r>
              <a:rPr lang="en-US" sz="900" dirty="0" err="1">
                <a:latin typeface="Times New Roman" pitchFamily="18" charset="0"/>
                <a:cs typeface="Times New Roman" pitchFamily="18" charset="0"/>
              </a:rPr>
              <a:t>Popay</a:t>
            </a:r>
            <a:r>
              <a:rPr lang="en-US" sz="900" dirty="0">
                <a:latin typeface="Times New Roman" pitchFamily="18" charset="0"/>
                <a:cs typeface="Times New Roman" pitchFamily="18" charset="0"/>
              </a:rPr>
              <a:t>, S., Bennett, J. and </a:t>
            </a:r>
            <a:r>
              <a:rPr lang="en-US" sz="900" dirty="0" err="1">
                <a:latin typeface="Times New Roman" pitchFamily="18" charset="0"/>
                <a:cs typeface="Times New Roman" pitchFamily="18" charset="0"/>
              </a:rPr>
              <a:t>Kneafsey</a:t>
            </a:r>
            <a:r>
              <a:rPr lang="en-US" sz="900" dirty="0">
                <a:latin typeface="Times New Roman" pitchFamily="18" charset="0"/>
                <a:cs typeface="Times New Roman" pitchFamily="18" charset="0"/>
              </a:rPr>
              <a:t>, M., 2019. Net yield efficiency: Comparing salad and vegetable waste between community supported agriculture and supermarkets in the UK. </a:t>
            </a:r>
            <a:r>
              <a:rPr lang="en-US" sz="900" i="1" dirty="0">
                <a:latin typeface="Times New Roman" pitchFamily="18" charset="0"/>
                <a:cs typeface="Times New Roman" pitchFamily="18" charset="0"/>
              </a:rPr>
              <a:t>Journal of Agriculture, Food Systems, and Community Development</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8</a:t>
            </a:r>
            <a:r>
              <a:rPr lang="en-US" sz="900" dirty="0">
                <a:latin typeface="Times New Roman" pitchFamily="18" charset="0"/>
                <a:cs typeface="Times New Roman" pitchFamily="18" charset="0"/>
              </a:rPr>
              <a:t>(4), 1-14.</a:t>
            </a:r>
            <a:endParaRPr lang="en-AU" sz="900" dirty="0">
              <a:latin typeface="Times New Roman" pitchFamily="18" charset="0"/>
              <a:cs typeface="Times New Roman" pitchFamily="18" charset="0"/>
            </a:endParaRPr>
          </a:p>
          <a:p>
            <a:r>
              <a:rPr lang="en-US" sz="900" dirty="0" err="1">
                <a:latin typeface="Times New Roman" pitchFamily="18" charset="0"/>
                <a:cs typeface="Times New Roman" pitchFamily="18" charset="0"/>
              </a:rPr>
              <a:t>Bueno</a:t>
            </a:r>
            <a:r>
              <a:rPr lang="en-US" sz="900" dirty="0">
                <a:latin typeface="Times New Roman" pitchFamily="18" charset="0"/>
                <a:cs typeface="Times New Roman" pitchFamily="18" charset="0"/>
              </a:rPr>
              <a:t>, E.V., Weber, T.B.B., </a:t>
            </a:r>
            <a:r>
              <a:rPr lang="en-US" sz="900" dirty="0" err="1">
                <a:latin typeface="Times New Roman" pitchFamily="18" charset="0"/>
                <a:cs typeface="Times New Roman" pitchFamily="18" charset="0"/>
              </a:rPr>
              <a:t>Bomfim</a:t>
            </a:r>
            <a:r>
              <a:rPr lang="en-US" sz="900" dirty="0">
                <a:latin typeface="Times New Roman" pitchFamily="18" charset="0"/>
                <a:cs typeface="Times New Roman" pitchFamily="18" charset="0"/>
              </a:rPr>
              <a:t>, E.L. and Kato, H.T., 2019. Measuring customer experience in service: A systematic review. </a:t>
            </a:r>
            <a:r>
              <a:rPr lang="en-US" sz="900" i="1" dirty="0">
                <a:latin typeface="Times New Roman" pitchFamily="18" charset="0"/>
                <a:cs typeface="Times New Roman" pitchFamily="18" charset="0"/>
              </a:rPr>
              <a:t>The Service Industries Journal</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39</a:t>
            </a:r>
            <a:r>
              <a:rPr lang="en-US" sz="900" dirty="0">
                <a:latin typeface="Times New Roman" pitchFamily="18" charset="0"/>
                <a:cs typeface="Times New Roman" pitchFamily="18" charset="0"/>
              </a:rPr>
              <a:t>(11-12), 779-798.</a:t>
            </a:r>
            <a:endParaRPr lang="en-AU" sz="900" dirty="0">
              <a:latin typeface="Times New Roman" pitchFamily="18" charset="0"/>
              <a:cs typeface="Times New Roman" pitchFamily="18" charset="0"/>
            </a:endParaRPr>
          </a:p>
          <a:p>
            <a:r>
              <a:rPr lang="en-US" sz="900" dirty="0" err="1">
                <a:latin typeface="Times New Roman" pitchFamily="18" charset="0"/>
                <a:cs typeface="Times New Roman" pitchFamily="18" charset="0"/>
              </a:rPr>
              <a:t>Cambra-Fierro</a:t>
            </a:r>
            <a:r>
              <a:rPr lang="en-US" sz="900" dirty="0">
                <a:latin typeface="Times New Roman" pitchFamily="18" charset="0"/>
                <a:cs typeface="Times New Roman" pitchFamily="18" charset="0"/>
              </a:rPr>
              <a:t>, J.J., </a:t>
            </a:r>
            <a:r>
              <a:rPr lang="en-US" sz="900" dirty="0" err="1">
                <a:latin typeface="Times New Roman" pitchFamily="18" charset="0"/>
                <a:cs typeface="Times New Roman" pitchFamily="18" charset="0"/>
              </a:rPr>
              <a:t>Centeno</a:t>
            </a:r>
            <a:r>
              <a:rPr lang="en-US" sz="900" dirty="0">
                <a:latin typeface="Times New Roman" pitchFamily="18" charset="0"/>
                <a:cs typeface="Times New Roman" pitchFamily="18" charset="0"/>
              </a:rPr>
              <a:t>, E., </a:t>
            </a:r>
            <a:r>
              <a:rPr lang="en-US" sz="900" dirty="0" err="1">
                <a:latin typeface="Times New Roman" pitchFamily="18" charset="0"/>
                <a:cs typeface="Times New Roman" pitchFamily="18" charset="0"/>
              </a:rPr>
              <a:t>Olavarria</a:t>
            </a:r>
            <a:r>
              <a:rPr lang="en-US" sz="900" dirty="0">
                <a:latin typeface="Times New Roman" pitchFamily="18" charset="0"/>
                <a:cs typeface="Times New Roman" pitchFamily="18" charset="0"/>
              </a:rPr>
              <a:t>, A. and Vazquez-Carrasco, R., 2017. Success factors in a CRM strategy: technology is not all. </a:t>
            </a:r>
            <a:r>
              <a:rPr lang="en-US" sz="900" i="1" dirty="0">
                <a:latin typeface="Times New Roman" pitchFamily="18" charset="0"/>
                <a:cs typeface="Times New Roman" pitchFamily="18" charset="0"/>
              </a:rPr>
              <a:t>Journal of Strategic Marketing</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25</a:t>
            </a:r>
            <a:r>
              <a:rPr lang="en-US" sz="900" dirty="0">
                <a:latin typeface="Times New Roman" pitchFamily="18" charset="0"/>
                <a:cs typeface="Times New Roman" pitchFamily="18" charset="0"/>
              </a:rPr>
              <a:t>(4), 316-333.</a:t>
            </a:r>
            <a:endParaRPr lang="en-AU" sz="900" dirty="0">
              <a:latin typeface="Times New Roman" pitchFamily="18" charset="0"/>
              <a:cs typeface="Times New Roman" pitchFamily="18" charset="0"/>
            </a:endParaRPr>
          </a:p>
          <a:p>
            <a:r>
              <a:rPr lang="en-US" sz="900" dirty="0">
                <a:latin typeface="Times New Roman" pitchFamily="18" charset="0"/>
                <a:cs typeface="Times New Roman" pitchFamily="18" charset="0"/>
              </a:rPr>
              <a:t>Carlson, J., </a:t>
            </a:r>
            <a:r>
              <a:rPr lang="en-US" sz="900" dirty="0" err="1">
                <a:latin typeface="Times New Roman" pitchFamily="18" charset="0"/>
                <a:cs typeface="Times New Roman" pitchFamily="18" charset="0"/>
              </a:rPr>
              <a:t>Rahman</a:t>
            </a:r>
            <a:r>
              <a:rPr lang="en-US" sz="900" dirty="0">
                <a:latin typeface="Times New Roman" pitchFamily="18" charset="0"/>
                <a:cs typeface="Times New Roman" pitchFamily="18" charset="0"/>
              </a:rPr>
              <a:t>, M.M., Taylor, A. and </a:t>
            </a:r>
            <a:r>
              <a:rPr lang="en-US" sz="900" dirty="0" err="1">
                <a:latin typeface="Times New Roman" pitchFamily="18" charset="0"/>
                <a:cs typeface="Times New Roman" pitchFamily="18" charset="0"/>
              </a:rPr>
              <a:t>Voola</a:t>
            </a:r>
            <a:r>
              <a:rPr lang="en-US" sz="900" dirty="0">
                <a:latin typeface="Times New Roman" pitchFamily="18" charset="0"/>
                <a:cs typeface="Times New Roman" pitchFamily="18" charset="0"/>
              </a:rPr>
              <a:t>, R., 2019. Feel the VIBE: Examining value-in-the-brand-page-experience and its impact on satisfaction and customer engagement </a:t>
            </a:r>
            <a:r>
              <a:rPr lang="en-US" sz="900" dirty="0" err="1">
                <a:latin typeface="Times New Roman" pitchFamily="18" charset="0"/>
                <a:cs typeface="Times New Roman" pitchFamily="18" charset="0"/>
              </a:rPr>
              <a:t>behaviours</a:t>
            </a:r>
            <a:r>
              <a:rPr lang="en-US" sz="900" dirty="0">
                <a:latin typeface="Times New Roman" pitchFamily="18" charset="0"/>
                <a:cs typeface="Times New Roman" pitchFamily="18" charset="0"/>
              </a:rPr>
              <a:t> in mobile social media. </a:t>
            </a:r>
            <a:r>
              <a:rPr lang="en-US" sz="900" i="1" dirty="0">
                <a:latin typeface="Times New Roman" pitchFamily="18" charset="0"/>
                <a:cs typeface="Times New Roman" pitchFamily="18" charset="0"/>
              </a:rPr>
              <a:t>Journal of Retailing and Consumer Services</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46</a:t>
            </a:r>
            <a:r>
              <a:rPr lang="en-US" sz="900" dirty="0">
                <a:latin typeface="Times New Roman" pitchFamily="18" charset="0"/>
                <a:cs typeface="Times New Roman" pitchFamily="18" charset="0"/>
              </a:rPr>
              <a:t>, 149-162.</a:t>
            </a:r>
            <a:endParaRPr lang="en-AU" sz="900" dirty="0">
              <a:latin typeface="Times New Roman" pitchFamily="18" charset="0"/>
              <a:cs typeface="Times New Roman" pitchFamily="18" charset="0"/>
            </a:endParaRPr>
          </a:p>
          <a:p>
            <a:r>
              <a:rPr lang="en-US" sz="900" dirty="0" err="1">
                <a:latin typeface="Times New Roman" pitchFamily="18" charset="0"/>
                <a:cs typeface="Times New Roman" pitchFamily="18" charset="0"/>
              </a:rPr>
              <a:t>Carvalho</a:t>
            </a:r>
            <a:r>
              <a:rPr lang="en-US" sz="900" dirty="0">
                <a:latin typeface="Times New Roman" pitchFamily="18" charset="0"/>
                <a:cs typeface="Times New Roman" pitchFamily="18" charset="0"/>
              </a:rPr>
              <a:t>, A. and </a:t>
            </a:r>
            <a:r>
              <a:rPr lang="en-US" sz="900" dirty="0" err="1">
                <a:latin typeface="Times New Roman" pitchFamily="18" charset="0"/>
                <a:cs typeface="Times New Roman" pitchFamily="18" charset="0"/>
              </a:rPr>
              <a:t>Fernandes</a:t>
            </a:r>
            <a:r>
              <a:rPr lang="en-US" sz="900" dirty="0">
                <a:latin typeface="Times New Roman" pitchFamily="18" charset="0"/>
                <a:cs typeface="Times New Roman" pitchFamily="18" charset="0"/>
              </a:rPr>
              <a:t>, T., 2018. Understanding customer brand engagement with virtual social communities: A comprehensive model of drivers, outcomes and moderators. </a:t>
            </a:r>
            <a:r>
              <a:rPr lang="en-US" sz="900" i="1" dirty="0">
                <a:latin typeface="Times New Roman" pitchFamily="18" charset="0"/>
                <a:cs typeface="Times New Roman" pitchFamily="18" charset="0"/>
              </a:rPr>
              <a:t>Journal of Marketing Theory and Practice</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26</a:t>
            </a:r>
            <a:r>
              <a:rPr lang="en-US" sz="900" dirty="0">
                <a:latin typeface="Times New Roman" pitchFamily="18" charset="0"/>
                <a:cs typeface="Times New Roman" pitchFamily="18" charset="0"/>
              </a:rPr>
              <a:t>(1-2), 23-37.</a:t>
            </a:r>
            <a:endParaRPr lang="en-AU" sz="900" dirty="0">
              <a:latin typeface="Times New Roman" pitchFamily="18" charset="0"/>
              <a:cs typeface="Times New Roman" pitchFamily="18" charset="0"/>
            </a:endParaRPr>
          </a:p>
          <a:p>
            <a:r>
              <a:rPr lang="en-US" sz="900" dirty="0">
                <a:latin typeface="Times New Roman" pitchFamily="18" charset="0"/>
                <a:cs typeface="Times New Roman" pitchFamily="18" charset="0"/>
              </a:rPr>
              <a:t>Cotton, M., 2017. Fair </a:t>
            </a:r>
            <a:r>
              <a:rPr lang="en-US" sz="900" dirty="0" err="1">
                <a:latin typeface="Times New Roman" pitchFamily="18" charset="0"/>
                <a:cs typeface="Times New Roman" pitchFamily="18" charset="0"/>
              </a:rPr>
              <a:t>fracking</a:t>
            </a:r>
            <a:r>
              <a:rPr lang="en-US" sz="900" dirty="0">
                <a:latin typeface="Times New Roman" pitchFamily="18" charset="0"/>
                <a:cs typeface="Times New Roman" pitchFamily="18" charset="0"/>
              </a:rPr>
              <a:t>? Ethics and environmental justice in United Kingdom shale gas policy and planning. </a:t>
            </a:r>
            <a:r>
              <a:rPr lang="en-US" sz="900" i="1" dirty="0">
                <a:latin typeface="Times New Roman" pitchFamily="18" charset="0"/>
                <a:cs typeface="Times New Roman" pitchFamily="18" charset="0"/>
              </a:rPr>
              <a:t>Local Environment</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22</a:t>
            </a:r>
            <a:r>
              <a:rPr lang="en-US" sz="900" dirty="0">
                <a:latin typeface="Times New Roman" pitchFamily="18" charset="0"/>
                <a:cs typeface="Times New Roman" pitchFamily="18" charset="0"/>
              </a:rPr>
              <a:t>(2), 185-202.</a:t>
            </a:r>
            <a:endParaRPr lang="en-AU" sz="900" dirty="0">
              <a:latin typeface="Times New Roman" pitchFamily="18" charset="0"/>
              <a:cs typeface="Times New Roman" pitchFamily="18" charset="0"/>
            </a:endParaRPr>
          </a:p>
          <a:p>
            <a:r>
              <a:rPr lang="en-US" sz="900" dirty="0" err="1">
                <a:latin typeface="Times New Roman" pitchFamily="18" charset="0"/>
                <a:cs typeface="Times New Roman" pitchFamily="18" charset="0"/>
              </a:rPr>
              <a:t>Dewnarain</a:t>
            </a:r>
            <a:r>
              <a:rPr lang="en-US" sz="900" dirty="0">
                <a:latin typeface="Times New Roman" pitchFamily="18" charset="0"/>
                <a:cs typeface="Times New Roman" pitchFamily="18" charset="0"/>
              </a:rPr>
              <a:t>, S., </a:t>
            </a:r>
            <a:r>
              <a:rPr lang="en-US" sz="900" dirty="0" err="1">
                <a:latin typeface="Times New Roman" pitchFamily="18" charset="0"/>
                <a:cs typeface="Times New Roman" pitchFamily="18" charset="0"/>
              </a:rPr>
              <a:t>Ramkissoon</a:t>
            </a:r>
            <a:r>
              <a:rPr lang="en-US" sz="900" dirty="0">
                <a:latin typeface="Times New Roman" pitchFamily="18" charset="0"/>
                <a:cs typeface="Times New Roman" pitchFamily="18" charset="0"/>
              </a:rPr>
              <a:t>, H. and </a:t>
            </a:r>
            <a:r>
              <a:rPr lang="en-US" sz="900" dirty="0" err="1">
                <a:latin typeface="Times New Roman" pitchFamily="18" charset="0"/>
                <a:cs typeface="Times New Roman" pitchFamily="18" charset="0"/>
              </a:rPr>
              <a:t>Mavondo</a:t>
            </a:r>
            <a:r>
              <a:rPr lang="en-US" sz="900" dirty="0">
                <a:latin typeface="Times New Roman" pitchFamily="18" charset="0"/>
                <a:cs typeface="Times New Roman" pitchFamily="18" charset="0"/>
              </a:rPr>
              <a:t>, F., 2019. Social customer relationship management: An integrated conceptual framework. </a:t>
            </a:r>
            <a:r>
              <a:rPr lang="en-US" sz="900" i="1" dirty="0">
                <a:latin typeface="Times New Roman" pitchFamily="18" charset="0"/>
                <a:cs typeface="Times New Roman" pitchFamily="18" charset="0"/>
              </a:rPr>
              <a:t>Journal of Hospitality Marketing &amp; Management</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28</a:t>
            </a:r>
            <a:r>
              <a:rPr lang="en-US" sz="900" dirty="0">
                <a:latin typeface="Times New Roman" pitchFamily="18" charset="0"/>
                <a:cs typeface="Times New Roman" pitchFamily="18" charset="0"/>
              </a:rPr>
              <a:t>(2), 172-188.</a:t>
            </a:r>
            <a:endParaRPr lang="en-AU" sz="900" dirty="0">
              <a:latin typeface="Times New Roman" pitchFamily="18" charset="0"/>
              <a:cs typeface="Times New Roman" pitchFamily="18" charset="0"/>
            </a:endParaRPr>
          </a:p>
          <a:p>
            <a:r>
              <a:rPr lang="en-US" sz="900" dirty="0" err="1">
                <a:latin typeface="Times New Roman" pitchFamily="18" charset="0"/>
                <a:cs typeface="Times New Roman" pitchFamily="18" charset="0"/>
              </a:rPr>
              <a:t>Fernandes</a:t>
            </a:r>
            <a:r>
              <a:rPr lang="en-US" sz="900" dirty="0">
                <a:latin typeface="Times New Roman" pitchFamily="18" charset="0"/>
                <a:cs typeface="Times New Roman" pitchFamily="18" charset="0"/>
              </a:rPr>
              <a:t>, T. and Pinto, T., 2019. Relationship quality determinants and outcomes in retail banking services: The role of customer experience. </a:t>
            </a:r>
            <a:r>
              <a:rPr lang="en-US" sz="900" i="1" dirty="0">
                <a:latin typeface="Times New Roman" pitchFamily="18" charset="0"/>
                <a:cs typeface="Times New Roman" pitchFamily="18" charset="0"/>
              </a:rPr>
              <a:t>Journal of Retailing and Consumer Services</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50</a:t>
            </a:r>
            <a:r>
              <a:rPr lang="en-US" sz="900" dirty="0">
                <a:latin typeface="Times New Roman" pitchFamily="18" charset="0"/>
                <a:cs typeface="Times New Roman" pitchFamily="18" charset="0"/>
              </a:rPr>
              <a:t>, 30-41.</a:t>
            </a:r>
            <a:endParaRPr lang="en-AU" sz="900" dirty="0">
              <a:latin typeface="Times New Roman" pitchFamily="18" charset="0"/>
              <a:cs typeface="Times New Roman" pitchFamily="18" charset="0"/>
            </a:endParaRPr>
          </a:p>
          <a:p>
            <a:r>
              <a:rPr lang="en-US" sz="900" dirty="0" err="1">
                <a:latin typeface="Times New Roman" pitchFamily="18" charset="0"/>
                <a:cs typeface="Times New Roman" pitchFamily="18" charset="0"/>
              </a:rPr>
              <a:t>Gorsira</a:t>
            </a:r>
            <a:r>
              <a:rPr lang="en-US" sz="900" dirty="0">
                <a:latin typeface="Times New Roman" pitchFamily="18" charset="0"/>
                <a:cs typeface="Times New Roman" pitchFamily="18" charset="0"/>
              </a:rPr>
              <a:t>, M., </a:t>
            </a:r>
            <a:r>
              <a:rPr lang="en-US" sz="900" dirty="0" err="1">
                <a:latin typeface="Times New Roman" pitchFamily="18" charset="0"/>
                <a:cs typeface="Times New Roman" pitchFamily="18" charset="0"/>
              </a:rPr>
              <a:t>Steg</a:t>
            </a:r>
            <a:r>
              <a:rPr lang="en-US" sz="900" dirty="0">
                <a:latin typeface="Times New Roman" pitchFamily="18" charset="0"/>
                <a:cs typeface="Times New Roman" pitchFamily="18" charset="0"/>
              </a:rPr>
              <a:t>, L., </a:t>
            </a:r>
            <a:r>
              <a:rPr lang="en-US" sz="900" dirty="0" err="1">
                <a:latin typeface="Times New Roman" pitchFamily="18" charset="0"/>
                <a:cs typeface="Times New Roman" pitchFamily="18" charset="0"/>
              </a:rPr>
              <a:t>Denkers</a:t>
            </a:r>
            <a:r>
              <a:rPr lang="en-US" sz="900" dirty="0">
                <a:latin typeface="Times New Roman" pitchFamily="18" charset="0"/>
                <a:cs typeface="Times New Roman" pitchFamily="18" charset="0"/>
              </a:rPr>
              <a:t>, A. and </a:t>
            </a:r>
            <a:r>
              <a:rPr lang="en-US" sz="900" dirty="0" err="1">
                <a:latin typeface="Times New Roman" pitchFamily="18" charset="0"/>
                <a:cs typeface="Times New Roman" pitchFamily="18" charset="0"/>
              </a:rPr>
              <a:t>Huisman</a:t>
            </a:r>
            <a:r>
              <a:rPr lang="en-US" sz="900" dirty="0">
                <a:latin typeface="Times New Roman" pitchFamily="18" charset="0"/>
                <a:cs typeface="Times New Roman" pitchFamily="18" charset="0"/>
              </a:rPr>
              <a:t>, W., 2018. Corruption in organizations: Ethical climate and individual motives. </a:t>
            </a:r>
            <a:r>
              <a:rPr lang="en-US" sz="900" i="1" dirty="0">
                <a:latin typeface="Times New Roman" pitchFamily="18" charset="0"/>
                <a:cs typeface="Times New Roman" pitchFamily="18" charset="0"/>
              </a:rPr>
              <a:t>Administrative Sciences</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8</a:t>
            </a:r>
            <a:r>
              <a:rPr lang="en-US" sz="900" dirty="0">
                <a:latin typeface="Times New Roman" pitchFamily="18" charset="0"/>
                <a:cs typeface="Times New Roman" pitchFamily="18" charset="0"/>
              </a:rPr>
              <a:t>(1), 4.</a:t>
            </a:r>
            <a:endParaRPr lang="en-AU" sz="900" dirty="0">
              <a:latin typeface="Times New Roman" pitchFamily="18" charset="0"/>
              <a:cs typeface="Times New Roman" pitchFamily="18" charset="0"/>
            </a:endParaRPr>
          </a:p>
          <a:p>
            <a:r>
              <a:rPr lang="en-US" sz="900" dirty="0" err="1">
                <a:latin typeface="Times New Roman" pitchFamily="18" charset="0"/>
                <a:cs typeface="Times New Roman" pitchFamily="18" charset="0"/>
              </a:rPr>
              <a:t>Hashim</a:t>
            </a:r>
            <a:r>
              <a:rPr lang="en-US" sz="900" dirty="0">
                <a:latin typeface="Times New Roman" pitchFamily="18" charset="0"/>
                <a:cs typeface="Times New Roman" pitchFamily="18" charset="0"/>
              </a:rPr>
              <a:t>, K.F. and </a:t>
            </a:r>
            <a:r>
              <a:rPr lang="en-US" sz="900" dirty="0" err="1">
                <a:latin typeface="Times New Roman" pitchFamily="18" charset="0"/>
                <a:cs typeface="Times New Roman" pitchFamily="18" charset="0"/>
              </a:rPr>
              <a:t>Fadhil</a:t>
            </a:r>
            <a:r>
              <a:rPr lang="en-US" sz="900" dirty="0">
                <a:latin typeface="Times New Roman" pitchFamily="18" charset="0"/>
                <a:cs typeface="Times New Roman" pitchFamily="18" charset="0"/>
              </a:rPr>
              <a:t>, N.A., 2017. Engaging with customer using social media platform: A case study of Malaysia Hotels. </a:t>
            </a:r>
            <a:r>
              <a:rPr lang="en-US" sz="900" i="1" dirty="0" err="1">
                <a:latin typeface="Times New Roman" pitchFamily="18" charset="0"/>
                <a:cs typeface="Times New Roman" pitchFamily="18" charset="0"/>
              </a:rPr>
              <a:t>Procedia</a:t>
            </a:r>
            <a:r>
              <a:rPr lang="en-US" sz="900" i="1" dirty="0">
                <a:latin typeface="Times New Roman" pitchFamily="18" charset="0"/>
                <a:cs typeface="Times New Roman" pitchFamily="18" charset="0"/>
              </a:rPr>
              <a:t> Computer Science</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124</a:t>
            </a:r>
            <a:r>
              <a:rPr lang="en-US" sz="900" dirty="0">
                <a:latin typeface="Times New Roman" pitchFamily="18" charset="0"/>
                <a:cs typeface="Times New Roman" pitchFamily="18" charset="0"/>
              </a:rPr>
              <a:t>, 4-11.</a:t>
            </a:r>
            <a:endParaRPr lang="en-AU" sz="900" dirty="0">
              <a:latin typeface="Times New Roman" pitchFamily="18" charset="0"/>
              <a:cs typeface="Times New Roman" pitchFamily="18" charset="0"/>
            </a:endParaRPr>
          </a:p>
          <a:p>
            <a:r>
              <a:rPr lang="en-US" sz="900" dirty="0" err="1">
                <a:latin typeface="Times New Roman" pitchFamily="18" charset="0"/>
                <a:cs typeface="Times New Roman" pitchFamily="18" charset="0"/>
              </a:rPr>
              <a:t>Helfaya</a:t>
            </a:r>
            <a:r>
              <a:rPr lang="en-US" sz="900" dirty="0">
                <a:latin typeface="Times New Roman" pitchFamily="18" charset="0"/>
                <a:cs typeface="Times New Roman" pitchFamily="18" charset="0"/>
              </a:rPr>
              <a:t>, A. and </a:t>
            </a:r>
            <a:r>
              <a:rPr lang="en-US" sz="900" dirty="0" err="1">
                <a:latin typeface="Times New Roman" pitchFamily="18" charset="0"/>
                <a:cs typeface="Times New Roman" pitchFamily="18" charset="0"/>
              </a:rPr>
              <a:t>Moussa</a:t>
            </a:r>
            <a:r>
              <a:rPr lang="en-US" sz="900" dirty="0">
                <a:latin typeface="Times New Roman" pitchFamily="18" charset="0"/>
                <a:cs typeface="Times New Roman" pitchFamily="18" charset="0"/>
              </a:rPr>
              <a:t>, T., 2017. Do board's corporate social responsibility strategy and orientation influence environmental sustainability disclosure? UK evidence. </a:t>
            </a:r>
            <a:r>
              <a:rPr lang="en-US" sz="900" i="1" dirty="0">
                <a:latin typeface="Times New Roman" pitchFamily="18" charset="0"/>
                <a:cs typeface="Times New Roman" pitchFamily="18" charset="0"/>
              </a:rPr>
              <a:t>Business Strategy and the Environment</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26</a:t>
            </a:r>
            <a:r>
              <a:rPr lang="en-US" sz="900" dirty="0">
                <a:latin typeface="Times New Roman" pitchFamily="18" charset="0"/>
                <a:cs typeface="Times New Roman" pitchFamily="18" charset="0"/>
              </a:rPr>
              <a:t>(8), 1061-1077.</a:t>
            </a:r>
            <a:endParaRPr lang="en-AU" sz="900" dirty="0">
              <a:latin typeface="Times New Roman" pitchFamily="18" charset="0"/>
              <a:cs typeface="Times New Roman" pitchFamily="18" charset="0"/>
            </a:endParaRPr>
          </a:p>
          <a:p>
            <a:r>
              <a:rPr lang="en-US" sz="900" dirty="0" err="1">
                <a:latin typeface="Times New Roman" pitchFamily="18" charset="0"/>
                <a:cs typeface="Times New Roman" pitchFamily="18" charset="0"/>
              </a:rPr>
              <a:t>Kempiak</a:t>
            </a:r>
            <a:r>
              <a:rPr lang="en-US" sz="900" dirty="0">
                <a:latin typeface="Times New Roman" pitchFamily="18" charset="0"/>
                <a:cs typeface="Times New Roman" pitchFamily="18" charset="0"/>
              </a:rPr>
              <a:t>, J., Hollywood, L., Bolan, P. and McMahon-Beattie, U., 2017. The heritage tourist: an understanding of the visitor experience at heritage attractions. </a:t>
            </a:r>
            <a:r>
              <a:rPr lang="en-US" sz="900" i="1" dirty="0">
                <a:latin typeface="Times New Roman" pitchFamily="18" charset="0"/>
                <a:cs typeface="Times New Roman" pitchFamily="18" charset="0"/>
              </a:rPr>
              <a:t>International Journal of Heritage Studies</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23</a:t>
            </a:r>
            <a:r>
              <a:rPr lang="en-US" sz="900" dirty="0">
                <a:latin typeface="Times New Roman" pitchFamily="18" charset="0"/>
                <a:cs typeface="Times New Roman" pitchFamily="18" charset="0"/>
              </a:rPr>
              <a:t>(4), 375-392.</a:t>
            </a:r>
            <a:endParaRPr lang="en-AU" sz="900" dirty="0">
              <a:latin typeface="Times New Roman" pitchFamily="18" charset="0"/>
              <a:cs typeface="Times New Roman" pitchFamily="18" charset="0"/>
            </a:endParaRPr>
          </a:p>
          <a:p>
            <a:r>
              <a:rPr lang="en-US" sz="900" dirty="0" err="1">
                <a:latin typeface="Times New Roman" pitchFamily="18" charset="0"/>
                <a:cs typeface="Times New Roman" pitchFamily="18" charset="0"/>
              </a:rPr>
              <a:t>Lan</a:t>
            </a:r>
            <a:r>
              <a:rPr lang="en-US" sz="900" dirty="0">
                <a:latin typeface="Times New Roman" pitchFamily="18" charset="0"/>
                <a:cs typeface="Times New Roman" pitchFamily="18" charset="0"/>
              </a:rPr>
              <a:t>, H. and Dobson, P.W., 2017. Healthy competition to support healthy eating? An investigation of fruit and vegetable pricing in UK supermarkets. </a:t>
            </a:r>
            <a:r>
              <a:rPr lang="en-US" sz="900" i="1" dirty="0">
                <a:latin typeface="Times New Roman" pitchFamily="18" charset="0"/>
                <a:cs typeface="Times New Roman" pitchFamily="18" charset="0"/>
              </a:rPr>
              <a:t>Journal of Agricultural Economics</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68</a:t>
            </a:r>
            <a:r>
              <a:rPr lang="en-US" sz="900" dirty="0">
                <a:latin typeface="Times New Roman" pitchFamily="18" charset="0"/>
                <a:cs typeface="Times New Roman" pitchFamily="18" charset="0"/>
              </a:rPr>
              <a:t>(3), 881-900.</a:t>
            </a:r>
            <a:endParaRPr lang="en-AU" sz="900" dirty="0">
              <a:latin typeface="Times New Roman" pitchFamily="18" charset="0"/>
              <a:cs typeface="Times New Roman" pitchFamily="18" charset="0"/>
            </a:endParaRPr>
          </a:p>
          <a:p>
            <a:r>
              <a:rPr lang="en-US" sz="900" dirty="0" err="1">
                <a:latin typeface="Times New Roman" pitchFamily="18" charset="0"/>
                <a:cs typeface="Times New Roman" pitchFamily="18" charset="0"/>
              </a:rPr>
              <a:t>Loh</a:t>
            </a:r>
            <a:r>
              <a:rPr lang="en-US" sz="900" dirty="0">
                <a:latin typeface="Times New Roman" pitchFamily="18" charset="0"/>
                <a:cs typeface="Times New Roman" pitchFamily="18" charset="0"/>
              </a:rPr>
              <a:t>, L., Thomas, T. and Wang, Y., 2017. Sustainability reporting and firm value: Evidence from Singapore-listed companies. </a:t>
            </a:r>
            <a:r>
              <a:rPr lang="en-US" sz="900" i="1" dirty="0">
                <a:latin typeface="Times New Roman" pitchFamily="18" charset="0"/>
                <a:cs typeface="Times New Roman" pitchFamily="18" charset="0"/>
              </a:rPr>
              <a:t>Sustainability</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9</a:t>
            </a:r>
            <a:r>
              <a:rPr lang="en-US" sz="900" dirty="0">
                <a:latin typeface="Times New Roman" pitchFamily="18" charset="0"/>
                <a:cs typeface="Times New Roman" pitchFamily="18" charset="0"/>
              </a:rPr>
              <a:t>(11), 2112.</a:t>
            </a:r>
            <a:endParaRPr lang="en-AU" sz="900" dirty="0">
              <a:latin typeface="Times New Roman" pitchFamily="18" charset="0"/>
              <a:cs typeface="Times New Roman" pitchFamily="18" charset="0"/>
            </a:endParaRPr>
          </a:p>
          <a:p>
            <a:r>
              <a:rPr lang="en-US" sz="900" dirty="0" err="1">
                <a:latin typeface="Times New Roman" pitchFamily="18" charset="0"/>
                <a:cs typeface="Times New Roman" pitchFamily="18" charset="0"/>
              </a:rPr>
              <a:t>Mahrous</a:t>
            </a:r>
            <a:r>
              <a:rPr lang="en-US" sz="900" dirty="0">
                <a:latin typeface="Times New Roman" pitchFamily="18" charset="0"/>
                <a:cs typeface="Times New Roman" pitchFamily="18" charset="0"/>
              </a:rPr>
              <a:t>, A.A. and Hassan, S.S., 2017. Achieving superior customer experience: An investigation of multichannel choices in the travel and tourism industry of an emerging market. </a:t>
            </a:r>
            <a:r>
              <a:rPr lang="en-US" sz="900" i="1" dirty="0">
                <a:latin typeface="Times New Roman" pitchFamily="18" charset="0"/>
                <a:cs typeface="Times New Roman" pitchFamily="18" charset="0"/>
              </a:rPr>
              <a:t>Journal of Travel Research</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56</a:t>
            </a:r>
            <a:r>
              <a:rPr lang="en-US" sz="900" dirty="0">
                <a:latin typeface="Times New Roman" pitchFamily="18" charset="0"/>
                <a:cs typeface="Times New Roman" pitchFamily="18" charset="0"/>
              </a:rPr>
              <a:t>(8), 1049-1064.</a:t>
            </a:r>
            <a:endParaRPr lang="en-AU" sz="900" dirty="0">
              <a:latin typeface="Times New Roman" pitchFamily="18" charset="0"/>
              <a:cs typeface="Times New Roman" pitchFamily="18" charset="0"/>
            </a:endParaRPr>
          </a:p>
          <a:p>
            <a:r>
              <a:rPr lang="en-US" sz="900" dirty="0" err="1">
                <a:latin typeface="Times New Roman" pitchFamily="18" charset="0"/>
                <a:cs typeface="Times New Roman" pitchFamily="18" charset="0"/>
              </a:rPr>
              <a:t>Maklan</a:t>
            </a:r>
            <a:r>
              <a:rPr lang="en-US" sz="900" dirty="0">
                <a:latin typeface="Times New Roman" pitchFamily="18" charset="0"/>
                <a:cs typeface="Times New Roman" pitchFamily="18" charset="0"/>
              </a:rPr>
              <a:t>, S., </a:t>
            </a:r>
            <a:r>
              <a:rPr lang="en-US" sz="900" dirty="0" err="1">
                <a:latin typeface="Times New Roman" pitchFamily="18" charset="0"/>
                <a:cs typeface="Times New Roman" pitchFamily="18" charset="0"/>
              </a:rPr>
              <a:t>Antonetti</a:t>
            </a:r>
            <a:r>
              <a:rPr lang="en-US" sz="900" dirty="0">
                <a:latin typeface="Times New Roman" pitchFamily="18" charset="0"/>
                <a:cs typeface="Times New Roman" pitchFamily="18" charset="0"/>
              </a:rPr>
              <a:t>, P. and </a:t>
            </a:r>
            <a:r>
              <a:rPr lang="en-US" sz="900" dirty="0" err="1">
                <a:latin typeface="Times New Roman" pitchFamily="18" charset="0"/>
                <a:cs typeface="Times New Roman" pitchFamily="18" charset="0"/>
              </a:rPr>
              <a:t>Whitty</a:t>
            </a:r>
            <a:r>
              <a:rPr lang="en-US" sz="900" dirty="0">
                <a:latin typeface="Times New Roman" pitchFamily="18" charset="0"/>
                <a:cs typeface="Times New Roman" pitchFamily="18" charset="0"/>
              </a:rPr>
              <a:t>, S., 2017. A better way to manage customer experience: Lessons from the royal bank of Scotland. </a:t>
            </a:r>
            <a:r>
              <a:rPr lang="en-US" sz="900" i="1" dirty="0">
                <a:latin typeface="Times New Roman" pitchFamily="18" charset="0"/>
                <a:cs typeface="Times New Roman" pitchFamily="18" charset="0"/>
              </a:rPr>
              <a:t>California Management Review</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59</a:t>
            </a:r>
            <a:r>
              <a:rPr lang="en-US" sz="900" dirty="0">
                <a:latin typeface="Times New Roman" pitchFamily="18" charset="0"/>
                <a:cs typeface="Times New Roman" pitchFamily="18" charset="0"/>
              </a:rPr>
              <a:t>(2), 92-115.</a:t>
            </a:r>
            <a:endParaRPr lang="en-AU" sz="900" dirty="0">
              <a:latin typeface="Times New Roman" pitchFamily="18" charset="0"/>
              <a:cs typeface="Times New Roman" pitchFamily="18" charset="0"/>
            </a:endParaRPr>
          </a:p>
          <a:p>
            <a:r>
              <a:rPr lang="en-US" sz="900" dirty="0" err="1">
                <a:latin typeface="Times New Roman" pitchFamily="18" charset="0"/>
                <a:cs typeface="Times New Roman" pitchFamily="18" charset="0"/>
              </a:rPr>
              <a:t>Mosquera</a:t>
            </a:r>
            <a:r>
              <a:rPr lang="en-US" sz="900" dirty="0">
                <a:latin typeface="Times New Roman" pitchFamily="18" charset="0"/>
                <a:cs typeface="Times New Roman" pitchFamily="18" charset="0"/>
              </a:rPr>
              <a:t>, A., </a:t>
            </a:r>
            <a:r>
              <a:rPr lang="en-US" sz="900" dirty="0" err="1">
                <a:latin typeface="Times New Roman" pitchFamily="18" charset="0"/>
                <a:cs typeface="Times New Roman" pitchFamily="18" charset="0"/>
              </a:rPr>
              <a:t>Pascual</a:t>
            </a:r>
            <a:r>
              <a:rPr lang="en-US" sz="900" dirty="0">
                <a:latin typeface="Times New Roman" pitchFamily="18" charset="0"/>
                <a:cs typeface="Times New Roman" pitchFamily="18" charset="0"/>
              </a:rPr>
              <a:t>, C.O. and </a:t>
            </a:r>
            <a:r>
              <a:rPr lang="en-US" sz="900" dirty="0" err="1">
                <a:latin typeface="Times New Roman" pitchFamily="18" charset="0"/>
                <a:cs typeface="Times New Roman" pitchFamily="18" charset="0"/>
              </a:rPr>
              <a:t>Ayensa</a:t>
            </a:r>
            <a:r>
              <a:rPr lang="en-US" sz="900" dirty="0">
                <a:latin typeface="Times New Roman" pitchFamily="18" charset="0"/>
                <a:cs typeface="Times New Roman" pitchFamily="18" charset="0"/>
              </a:rPr>
              <a:t>, E.J., 2017. Understanding the customer experience in the age of </a:t>
            </a:r>
            <a:r>
              <a:rPr lang="en-US" sz="900" dirty="0" err="1">
                <a:latin typeface="Times New Roman" pitchFamily="18" charset="0"/>
                <a:cs typeface="Times New Roman" pitchFamily="18" charset="0"/>
              </a:rPr>
              <a:t>omni</a:t>
            </a:r>
            <a:r>
              <a:rPr lang="en-US" sz="900" dirty="0">
                <a:latin typeface="Times New Roman" pitchFamily="18" charset="0"/>
                <a:cs typeface="Times New Roman" pitchFamily="18" charset="0"/>
              </a:rPr>
              <a:t>-channel shopping. </a:t>
            </a:r>
            <a:r>
              <a:rPr lang="en-US" sz="900" i="1" dirty="0">
                <a:latin typeface="Times New Roman" pitchFamily="18" charset="0"/>
                <a:cs typeface="Times New Roman" pitchFamily="18" charset="0"/>
              </a:rPr>
              <a:t>Icono14</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15</a:t>
            </a:r>
            <a:r>
              <a:rPr lang="en-US" sz="900" dirty="0">
                <a:latin typeface="Times New Roman" pitchFamily="18" charset="0"/>
                <a:cs typeface="Times New Roman" pitchFamily="18" charset="0"/>
              </a:rPr>
              <a:t>(2), 5.</a:t>
            </a:r>
            <a:endParaRPr lang="en-AU" sz="900" dirty="0">
              <a:latin typeface="Times New Roman" pitchFamily="18" charset="0"/>
              <a:cs typeface="Times New Roman" pitchFamily="18" charset="0"/>
            </a:endParaRPr>
          </a:p>
          <a:p>
            <a:r>
              <a:rPr lang="en-US" sz="900" dirty="0">
                <a:latin typeface="Times New Roman" pitchFamily="18" charset="0"/>
                <a:cs typeface="Times New Roman" pitchFamily="18" charset="0"/>
              </a:rPr>
              <a:t>Robins, L., Burt, T.P., Bracken, L.J., Boardman, J. and Thompson, D.B.A., 2017. Making water policy work in the United Kingdom: A case study of practical approaches to strengthening complex, multi-tiered systems of water governance. </a:t>
            </a:r>
            <a:r>
              <a:rPr lang="en-US" sz="900" i="1" dirty="0">
                <a:latin typeface="Times New Roman" pitchFamily="18" charset="0"/>
                <a:cs typeface="Times New Roman" pitchFamily="18" charset="0"/>
              </a:rPr>
              <a:t>Environmental Science &amp; Policy</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71</a:t>
            </a:r>
            <a:r>
              <a:rPr lang="en-US" sz="900" dirty="0">
                <a:latin typeface="Times New Roman" pitchFamily="18" charset="0"/>
                <a:cs typeface="Times New Roman" pitchFamily="18" charset="0"/>
              </a:rPr>
              <a:t>, 41-55.</a:t>
            </a:r>
            <a:endParaRPr lang="en-AU" sz="900" dirty="0">
              <a:latin typeface="Times New Roman" pitchFamily="18" charset="0"/>
              <a:cs typeface="Times New Roman" pitchFamily="18" charset="0"/>
            </a:endParaRPr>
          </a:p>
          <a:p>
            <a:r>
              <a:rPr lang="en-US" sz="900" dirty="0">
                <a:latin typeface="Times New Roman" pitchFamily="18" charset="0"/>
                <a:cs typeface="Times New Roman" pitchFamily="18" charset="0"/>
              </a:rPr>
              <a:t>Tong, X.F., 2017. A comparative review on company specific determinants for sustainability reporting in United Kingdom (UK) and Malaysia. In </a:t>
            </a:r>
            <a:r>
              <a:rPr lang="en-US" sz="900" i="1" dirty="0">
                <a:latin typeface="Times New Roman" pitchFamily="18" charset="0"/>
                <a:cs typeface="Times New Roman" pitchFamily="18" charset="0"/>
              </a:rPr>
              <a:t>SHS Web of Conferences</a:t>
            </a:r>
            <a:r>
              <a:rPr lang="en-US" sz="900" dirty="0">
                <a:latin typeface="Times New Roman" pitchFamily="18" charset="0"/>
                <a:cs typeface="Times New Roman" pitchFamily="18" charset="0"/>
              </a:rPr>
              <a:t> Vol. 36, 00012</a:t>
            </a:r>
            <a:endParaRPr lang="en-AU" sz="900" dirty="0">
              <a:latin typeface="Times New Roman" pitchFamily="18" charset="0"/>
              <a:cs typeface="Times New Roman" pitchFamily="18" charset="0"/>
            </a:endParaRPr>
          </a:p>
          <a:p>
            <a:r>
              <a:rPr lang="en-US" sz="900" dirty="0" err="1">
                <a:latin typeface="Times New Roman" pitchFamily="18" charset="0"/>
                <a:cs typeface="Times New Roman" pitchFamily="18" charset="0"/>
              </a:rPr>
              <a:t>Yerpude</a:t>
            </a:r>
            <a:r>
              <a:rPr lang="en-US" sz="900" dirty="0">
                <a:latin typeface="Times New Roman" pitchFamily="18" charset="0"/>
                <a:cs typeface="Times New Roman" pitchFamily="18" charset="0"/>
              </a:rPr>
              <a:t>, S. and </a:t>
            </a:r>
            <a:r>
              <a:rPr lang="en-US" sz="900" dirty="0" err="1">
                <a:latin typeface="Times New Roman" pitchFamily="18" charset="0"/>
                <a:cs typeface="Times New Roman" pitchFamily="18" charset="0"/>
              </a:rPr>
              <a:t>Singhal</a:t>
            </a:r>
            <a:r>
              <a:rPr lang="en-US" sz="900" dirty="0">
                <a:latin typeface="Times New Roman" pitchFamily="18" charset="0"/>
                <a:cs typeface="Times New Roman" pitchFamily="18" charset="0"/>
              </a:rPr>
              <a:t>, T.K., 2018. Internet of things based customer relationship management–a research perspective. </a:t>
            </a:r>
            <a:r>
              <a:rPr lang="en-US" sz="900" i="1" dirty="0">
                <a:latin typeface="Times New Roman" pitchFamily="18" charset="0"/>
                <a:cs typeface="Times New Roman" pitchFamily="18" charset="0"/>
              </a:rPr>
              <a:t>International Journal of Engineering &amp; Technology</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7</a:t>
            </a:r>
            <a:r>
              <a:rPr lang="en-US" sz="900" dirty="0">
                <a:latin typeface="Times New Roman" pitchFamily="18" charset="0"/>
                <a:cs typeface="Times New Roman" pitchFamily="18" charset="0"/>
              </a:rPr>
              <a:t>(2.7), 444-450.</a:t>
            </a:r>
            <a:endParaRPr lang="en-AU" sz="900" dirty="0">
              <a:latin typeface="Times New Roman" pitchFamily="18" charset="0"/>
              <a:cs typeface="Times New Roman" pitchFamily="18" charset="0"/>
            </a:endParaRPr>
          </a:p>
          <a:p>
            <a:endParaRPr lang="en-AU" sz="900"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D:\KAUSTAV BISWAS\Feb - Copy\21.2\rohan ppt\Thank_You_Ppt_PowerPoint_Presentation_Infographics_Graphic_Tips_Slide_1-.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TotalTime>
  <Words>2303</Words>
  <Application>Microsoft Office PowerPoint</Application>
  <PresentationFormat>On-screen Show (4:3)</PresentationFormat>
  <Paragraphs>128</Paragraphs>
  <Slides>13</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Times New Roman</vt:lpstr>
      <vt:lpstr>Office Theme</vt:lpstr>
      <vt:lpstr>UNDERSTANDING AND ENGAGING IN CUSTOMER EXPERIENCE  </vt:lpstr>
      <vt:lpstr>MOHAMMED SAIFUR RAHMAN </vt:lpstr>
      <vt:lpstr>CUSTOMER RELATIONSHIP MANAGEMENT</vt:lpstr>
      <vt:lpstr>ADVANTAGES AND DISADVANTAGES</vt:lpstr>
      <vt:lpstr>ETHICAL POLICIES</vt:lpstr>
      <vt:lpstr>ADVANTAGES AND DISADVANTAGES</vt:lpstr>
      <vt:lpstr>SUSTAINABILITY POLICIES</vt:lpstr>
      <vt:lpstr>ADVANTAGES AND DISADVANTAGES</vt:lpstr>
      <vt:lpstr>ASDA IMPLICATIONS</vt:lpstr>
      <vt:lpstr>SWOT ANALYSIS</vt:lpstr>
      <vt:lpstr>RECOMMENDATION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Night User</dc:creator>
  <cp:lastModifiedBy>saifur rahman</cp:lastModifiedBy>
  <cp:revision>41</cp:revision>
  <dcterms:created xsi:type="dcterms:W3CDTF">2020-02-21T22:17:43Z</dcterms:created>
  <dcterms:modified xsi:type="dcterms:W3CDTF">2020-03-12T14:21:51Z</dcterms:modified>
</cp:coreProperties>
</file>