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0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F8225-325A-473F-A27E-C321062EC844}" v="66" dt="2024-12-05T11:51:14.3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simple3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6B82281A-A792-4D01-A63C-A7EF37BFF8EE}">
      <dgm:prSet phldrT="[Text]"/>
      <dgm:spPr/>
      <dgm:t>
        <a:bodyPr/>
        <a:lstStyle/>
        <a:p>
          <a:r>
            <a:rPr lang="en-GB"/>
            <a:t>Early explanations lacked scientific evidence, leading to stigma and misunderstanding (Busfield, 2011).</a:t>
          </a:r>
          <a:endParaRPr lang="en-GB" dirty="0"/>
        </a:p>
      </dgm:t>
    </dgm:pt>
    <dgm:pt modelId="{29E16E11-7BF7-4654-B8F8-1B450B2AC37B}" type="parTrans" cxnId="{275B2BB0-5A56-4126-89D3-4031A3A6F69C}">
      <dgm:prSet/>
      <dgm:spPr/>
      <dgm:t>
        <a:bodyPr/>
        <a:lstStyle/>
        <a:p>
          <a:endParaRPr lang="en-GB"/>
        </a:p>
      </dgm:t>
    </dgm:pt>
    <dgm:pt modelId="{0B3641F0-4FBA-4850-9598-CA28F3EFD4EE}" type="sibTrans" cxnId="{275B2BB0-5A56-4126-89D3-4031A3A6F69C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/>
      <dgm:spPr/>
      <dgm:t>
        <a:bodyPr/>
        <a:lstStyle/>
        <a:p>
          <a:r>
            <a:rPr lang="en-GB" dirty="0"/>
            <a:t>People have few effective treatment choices and are frequently handled through institutional care (Stein et al., 2019).</a:t>
          </a:r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/>
          <dgm:resizeHandles val="exact"/>
        </dgm:presLayoutVars>
      </dgm:prSet>
      <dgm:spPr/>
    </dgm:pt>
    <dgm:pt modelId="{A909BC16-4F55-47B8-90F1-DB59965C58A3}" type="pres">
      <dgm:prSet presAssocID="{7B85233E-80FE-48D7-9209-58ABF216B312}" presName="node" presStyleLbl="node1" presStyleIdx="0" presStyleCnt="2">
        <dgm:presLayoutVars>
          <dgm:bulletEnabled val="1"/>
        </dgm:presLayoutVars>
      </dgm:prSet>
      <dgm:spPr/>
    </dgm:pt>
    <dgm:pt modelId="{30A0BA0C-D1EE-4C9A-B93C-928B57CBA614}" type="pres">
      <dgm:prSet presAssocID="{80ED0EF7-479A-4B18-B01B-680EF7D4C318}" presName="sibTrans" presStyleCnt="0"/>
      <dgm:spPr/>
    </dgm:pt>
    <dgm:pt modelId="{476EA84F-5156-4B68-97F6-1D0B2171118B}" type="pres">
      <dgm:prSet presAssocID="{6B82281A-A792-4D01-A63C-A7EF37BFF8EE}" presName="node" presStyleLbl="node1" presStyleIdx="1" presStyleCnt="2" custScaleY="80481" custLinFactNeighborY="318">
        <dgm:presLayoutVars>
          <dgm:bulletEnabled val="1"/>
        </dgm:presLayoutVars>
      </dgm:prSet>
      <dgm:spPr/>
    </dgm:pt>
  </dgm:ptLst>
  <dgm:cxnLst>
    <dgm:cxn modelId="{DEF92934-6509-4B26-96EF-990C914B5017}" type="presOf" srcId="{6B82281A-A792-4D01-A63C-A7EF37BFF8EE}" destId="{476EA84F-5156-4B68-97F6-1D0B2171118B}" srcOrd="0" destOrd="0" presId="urn:microsoft.com/office/officeart/2005/8/layout/hList6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275B2BB0-5A56-4126-89D3-4031A3A6F69C}" srcId="{41587EEC-322F-4685-9E72-8E356FA1F4CC}" destId="{6B82281A-A792-4D01-A63C-A7EF37BFF8EE}" srcOrd="1" destOrd="0" parTransId="{29E16E11-7BF7-4654-B8F8-1B450B2AC37B}" sibTransId="{0B3641F0-4FBA-4850-9598-CA28F3EFD4EE}"/>
    <dgm:cxn modelId="{EDF287BA-1CAC-4F71-8C36-B8924E50C6B6}" srcId="{41587EEC-322F-4685-9E72-8E356FA1F4CC}" destId="{7B85233E-80FE-48D7-9209-58ABF216B312}" srcOrd="0" destOrd="0" parTransId="{56A96A66-1AB2-4544-AF32-2DEBC4A593FE}" sibTransId="{80ED0EF7-479A-4B18-B01B-680EF7D4C318}"/>
    <dgm:cxn modelId="{11720A68-6C85-467C-8C2D-42BB692F8063}" type="presParOf" srcId="{2BDC49DD-E86B-41C7-AB4A-19934C20B4DA}" destId="{A909BC16-4F55-47B8-90F1-DB59965C58A3}" srcOrd="0" destOrd="0" presId="urn:microsoft.com/office/officeart/2005/8/layout/hList6"/>
    <dgm:cxn modelId="{1BA70E54-4D5C-482F-A243-419ED365958D}" type="presParOf" srcId="{2BDC49DD-E86B-41C7-AB4A-19934C20B4DA}" destId="{30A0BA0C-D1EE-4C9A-B93C-928B57CBA614}" srcOrd="1" destOrd="0" presId="urn:microsoft.com/office/officeart/2005/8/layout/hList6"/>
    <dgm:cxn modelId="{1EAB105A-C304-463A-AB74-1D9DF8D9E849}" type="presParOf" srcId="{2BDC49DD-E86B-41C7-AB4A-19934C20B4DA}" destId="{476EA84F-5156-4B68-97F6-1D0B2171118B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587EEC-322F-4685-9E72-8E356FA1F4CC}" type="doc">
      <dgm:prSet loTypeId="urn:microsoft.com/office/officeart/2005/8/layout/hList6" loCatId="list" qsTypeId="urn:microsoft.com/office/officeart/2005/8/quickstyle/simple3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AC1BAF26-A01D-4FF7-8E94-A436B776F910}">
      <dgm:prSet phldrT="[Text]" custT="1"/>
      <dgm:spPr/>
      <dgm:t>
        <a:bodyPr/>
        <a:lstStyle/>
        <a:p>
          <a:pPr>
            <a:buNone/>
          </a:pPr>
          <a:r>
            <a:rPr lang="en-GB" sz="1400" dirty="0"/>
            <a:t>Differences in culture might influence the way symptoms are understood and diagnosed (Pilgrim, 2014).</a:t>
          </a:r>
        </a:p>
      </dgm:t>
    </dgm:pt>
    <dgm:pt modelId="{C8E2D712-A6A5-46B8-885E-F9710DAAC005}" type="parTrans" cxnId="{0990A8C5-A77D-46B5-AE9A-FBFB79D76019}">
      <dgm:prSet/>
      <dgm:spPr/>
      <dgm:t>
        <a:bodyPr/>
        <a:lstStyle/>
        <a:p>
          <a:endParaRPr lang="en-GB"/>
        </a:p>
      </dgm:t>
    </dgm:pt>
    <dgm:pt modelId="{2092909E-A455-4234-AB61-8ACFED3F5FAF}" type="sibTrans" cxnId="{0990A8C5-A77D-46B5-AE9A-FBFB79D76019}">
      <dgm:prSet/>
      <dgm:spPr/>
      <dgm:t>
        <a:bodyPr/>
        <a:lstStyle/>
        <a:p>
          <a:endParaRPr lang="en-GB"/>
        </a:p>
      </dgm:t>
    </dgm:pt>
    <dgm:pt modelId="{6B82281A-A792-4D01-A63C-A7EF37BFF8EE}">
      <dgm:prSet phldrT="[Text]"/>
      <dgm:spPr/>
      <dgm:t>
        <a:bodyPr/>
        <a:lstStyle/>
        <a:p>
          <a:r>
            <a:rPr lang="en-GB" dirty="0"/>
            <a:t>Unwanted, intrusive thoughts or cravings that induce distress are known as obsessions (WHO, 2022),</a:t>
          </a:r>
        </a:p>
      </dgm:t>
    </dgm:pt>
    <dgm:pt modelId="{29E16E11-7BF7-4654-B8F8-1B450B2AC37B}" type="parTrans" cxnId="{275B2BB0-5A56-4126-89D3-4031A3A6F69C}">
      <dgm:prSet/>
      <dgm:spPr/>
      <dgm:t>
        <a:bodyPr/>
        <a:lstStyle/>
        <a:p>
          <a:endParaRPr lang="en-GB"/>
        </a:p>
      </dgm:t>
    </dgm:pt>
    <dgm:pt modelId="{0B3641F0-4FBA-4850-9598-CA28F3EFD4EE}" type="sibTrans" cxnId="{275B2BB0-5A56-4126-89D3-4031A3A6F69C}">
      <dgm:prSet/>
      <dgm:spPr/>
      <dgm:t>
        <a:bodyPr/>
        <a:lstStyle/>
        <a:p>
          <a:endParaRPr lang="en-GB"/>
        </a:p>
      </dgm:t>
    </dgm:pt>
    <dgm:pt modelId="{7B85233E-80FE-48D7-9209-58ABF216B312}">
      <dgm:prSet phldrT="[Text]"/>
      <dgm:spPr/>
      <dgm:t>
        <a:bodyPr/>
        <a:lstStyle/>
        <a:p>
          <a:r>
            <a:rPr lang="en-GB"/>
            <a:t>Compulsions are repetitive behaviours or mental acts used to reduce distress (APA, 2013).</a:t>
          </a:r>
          <a:endParaRPr lang="en-GB" dirty="0"/>
        </a:p>
      </dgm:t>
    </dgm:pt>
    <dgm:pt modelId="{56A96A66-1AB2-4544-AF32-2DEBC4A593FE}" type="parTrans" cxnId="{EDF287BA-1CAC-4F71-8C36-B8924E50C6B6}">
      <dgm:prSet/>
      <dgm:spPr/>
      <dgm:t>
        <a:bodyPr/>
        <a:lstStyle/>
        <a:p>
          <a:endParaRPr lang="en-GB"/>
        </a:p>
      </dgm:t>
    </dgm:pt>
    <dgm:pt modelId="{80ED0EF7-479A-4B18-B01B-680EF7D4C318}" type="sibTrans" cxnId="{EDF287BA-1CAC-4F71-8C36-B8924E50C6B6}">
      <dgm:prSet/>
      <dgm:spPr/>
      <dgm:t>
        <a:bodyPr/>
        <a:lstStyle/>
        <a:p>
          <a:endParaRPr lang="en-GB"/>
        </a:p>
      </dgm:t>
    </dgm:pt>
    <dgm:pt modelId="{A1D7A203-48CB-4B1B-8FAC-5632C32E0E18}">
      <dgm:prSet/>
      <dgm:spPr/>
      <dgm:t>
        <a:bodyPr/>
        <a:lstStyle/>
        <a:p>
          <a:pPr>
            <a:buNone/>
          </a:pPr>
          <a:r>
            <a:rPr lang="en-GB" dirty="0"/>
            <a:t>The symptoms take a lot of time and make it difficult to go about everyday tasks (WHO, 2022).</a:t>
          </a:r>
        </a:p>
      </dgm:t>
    </dgm:pt>
    <dgm:pt modelId="{193EAF78-8969-4AE9-9800-934148CC4224}" type="parTrans" cxnId="{DD3A06F1-228B-4E6A-8432-BBAEC1A0E461}">
      <dgm:prSet/>
      <dgm:spPr/>
      <dgm:t>
        <a:bodyPr/>
        <a:lstStyle/>
        <a:p>
          <a:endParaRPr lang="en-GB"/>
        </a:p>
      </dgm:t>
    </dgm:pt>
    <dgm:pt modelId="{0558BBC3-3FE4-4467-A774-1370311B5D04}" type="sibTrans" cxnId="{DD3A06F1-228B-4E6A-8432-BBAEC1A0E461}">
      <dgm:prSet/>
      <dgm:spPr/>
      <dgm:t>
        <a:bodyPr/>
        <a:lstStyle/>
        <a:p>
          <a:endParaRPr lang="en-GB"/>
        </a:p>
      </dgm:t>
    </dgm:pt>
    <dgm:pt modelId="{2BDC49DD-E86B-41C7-AB4A-19934C20B4DA}" type="pres">
      <dgm:prSet presAssocID="{41587EEC-322F-4685-9E72-8E356FA1F4CC}" presName="Name0" presStyleCnt="0">
        <dgm:presLayoutVars>
          <dgm:dir val="rev"/>
          <dgm:resizeHandles val="exact"/>
        </dgm:presLayoutVars>
      </dgm:prSet>
      <dgm:spPr/>
    </dgm:pt>
    <dgm:pt modelId="{56DE465F-954A-4B44-8629-CA35C22BA5E9}" type="pres">
      <dgm:prSet presAssocID="{AC1BAF26-A01D-4FF7-8E94-A436B776F910}" presName="node" presStyleLbl="node1" presStyleIdx="0" presStyleCnt="4">
        <dgm:presLayoutVars>
          <dgm:bulletEnabled val="1"/>
        </dgm:presLayoutVars>
      </dgm:prSet>
      <dgm:spPr/>
    </dgm:pt>
    <dgm:pt modelId="{0751E334-F74F-4882-85B8-9BFCC74CC429}" type="pres">
      <dgm:prSet presAssocID="{2092909E-A455-4234-AB61-8ACFED3F5FAF}" presName="sibTrans" presStyleCnt="0"/>
      <dgm:spPr/>
    </dgm:pt>
    <dgm:pt modelId="{A76B1C1F-62B5-4037-849B-DEE665E89C80}" type="pres">
      <dgm:prSet presAssocID="{A1D7A203-48CB-4B1B-8FAC-5632C32E0E18}" presName="node" presStyleLbl="node1" presStyleIdx="1" presStyleCnt="4">
        <dgm:presLayoutVars>
          <dgm:bulletEnabled val="1"/>
        </dgm:presLayoutVars>
      </dgm:prSet>
      <dgm:spPr/>
    </dgm:pt>
    <dgm:pt modelId="{3ADDF44B-4B7B-4602-A614-6DD12CFB115C}" type="pres">
      <dgm:prSet presAssocID="{0558BBC3-3FE4-4467-A774-1370311B5D04}" presName="sibTrans" presStyleCnt="0"/>
      <dgm:spPr/>
    </dgm:pt>
    <dgm:pt modelId="{A909BC16-4F55-47B8-90F1-DB59965C58A3}" type="pres">
      <dgm:prSet presAssocID="{7B85233E-80FE-48D7-9209-58ABF216B312}" presName="node" presStyleLbl="node1" presStyleIdx="2" presStyleCnt="4">
        <dgm:presLayoutVars>
          <dgm:bulletEnabled val="1"/>
        </dgm:presLayoutVars>
      </dgm:prSet>
      <dgm:spPr/>
    </dgm:pt>
    <dgm:pt modelId="{30A0BA0C-D1EE-4C9A-B93C-928B57CBA614}" type="pres">
      <dgm:prSet presAssocID="{80ED0EF7-479A-4B18-B01B-680EF7D4C318}" presName="sibTrans" presStyleCnt="0"/>
      <dgm:spPr/>
    </dgm:pt>
    <dgm:pt modelId="{476EA84F-5156-4B68-97F6-1D0B2171118B}" type="pres">
      <dgm:prSet presAssocID="{6B82281A-A792-4D01-A63C-A7EF37BFF8EE}" presName="node" presStyleLbl="node1" presStyleIdx="3" presStyleCnt="4" custLinFactNeighborY="318">
        <dgm:presLayoutVars>
          <dgm:bulletEnabled val="1"/>
        </dgm:presLayoutVars>
      </dgm:prSet>
      <dgm:spPr/>
    </dgm:pt>
  </dgm:ptLst>
  <dgm:cxnLst>
    <dgm:cxn modelId="{DEF92934-6509-4B26-96EF-990C914B5017}" type="presOf" srcId="{6B82281A-A792-4D01-A63C-A7EF37BFF8EE}" destId="{476EA84F-5156-4B68-97F6-1D0B2171118B}" srcOrd="0" destOrd="0" presId="urn:microsoft.com/office/officeart/2005/8/layout/hList6"/>
    <dgm:cxn modelId="{1CF06840-3218-4B4F-B5D8-364163C227F8}" type="presOf" srcId="{41587EEC-322F-4685-9E72-8E356FA1F4CC}" destId="{2BDC49DD-E86B-41C7-AB4A-19934C20B4DA}" srcOrd="0" destOrd="0" presId="urn:microsoft.com/office/officeart/2005/8/layout/hList6"/>
    <dgm:cxn modelId="{5081E14B-601A-4B0A-BCF5-495887FC48DE}" type="presOf" srcId="{AC1BAF26-A01D-4FF7-8E94-A436B776F910}" destId="{56DE465F-954A-4B44-8629-CA35C22BA5E9}" srcOrd="0" destOrd="0" presId="urn:microsoft.com/office/officeart/2005/8/layout/hList6"/>
    <dgm:cxn modelId="{783EFB8A-3F62-4191-8605-2732BE04BE91}" type="presOf" srcId="{A1D7A203-48CB-4B1B-8FAC-5632C32E0E18}" destId="{A76B1C1F-62B5-4037-849B-DEE665E89C80}" srcOrd="0" destOrd="0" presId="urn:microsoft.com/office/officeart/2005/8/layout/hList6"/>
    <dgm:cxn modelId="{AF50C993-FEDB-47AB-869E-18D4E94AB430}" type="presOf" srcId="{7B85233E-80FE-48D7-9209-58ABF216B312}" destId="{A909BC16-4F55-47B8-90F1-DB59965C58A3}" srcOrd="0" destOrd="0" presId="urn:microsoft.com/office/officeart/2005/8/layout/hList6"/>
    <dgm:cxn modelId="{275B2BB0-5A56-4126-89D3-4031A3A6F69C}" srcId="{41587EEC-322F-4685-9E72-8E356FA1F4CC}" destId="{6B82281A-A792-4D01-A63C-A7EF37BFF8EE}" srcOrd="3" destOrd="0" parTransId="{29E16E11-7BF7-4654-B8F8-1B450B2AC37B}" sibTransId="{0B3641F0-4FBA-4850-9598-CA28F3EFD4EE}"/>
    <dgm:cxn modelId="{EDF287BA-1CAC-4F71-8C36-B8924E50C6B6}" srcId="{41587EEC-322F-4685-9E72-8E356FA1F4CC}" destId="{7B85233E-80FE-48D7-9209-58ABF216B312}" srcOrd="2" destOrd="0" parTransId="{56A96A66-1AB2-4544-AF32-2DEBC4A593FE}" sibTransId="{80ED0EF7-479A-4B18-B01B-680EF7D4C318}"/>
    <dgm:cxn modelId="{0990A8C5-A77D-46B5-AE9A-FBFB79D76019}" srcId="{41587EEC-322F-4685-9E72-8E356FA1F4CC}" destId="{AC1BAF26-A01D-4FF7-8E94-A436B776F910}" srcOrd="0" destOrd="0" parTransId="{C8E2D712-A6A5-46B8-885E-F9710DAAC005}" sibTransId="{2092909E-A455-4234-AB61-8ACFED3F5FAF}"/>
    <dgm:cxn modelId="{DD3A06F1-228B-4E6A-8432-BBAEC1A0E461}" srcId="{41587EEC-322F-4685-9E72-8E356FA1F4CC}" destId="{A1D7A203-48CB-4B1B-8FAC-5632C32E0E18}" srcOrd="1" destOrd="0" parTransId="{193EAF78-8969-4AE9-9800-934148CC4224}" sibTransId="{0558BBC3-3FE4-4467-A774-1370311B5D04}"/>
    <dgm:cxn modelId="{987E8745-FD90-452A-92E2-5D49641D2D10}" type="presParOf" srcId="{2BDC49DD-E86B-41C7-AB4A-19934C20B4DA}" destId="{56DE465F-954A-4B44-8629-CA35C22BA5E9}" srcOrd="0" destOrd="0" presId="urn:microsoft.com/office/officeart/2005/8/layout/hList6"/>
    <dgm:cxn modelId="{0F2BDDE5-7A16-4504-8506-424531759E4C}" type="presParOf" srcId="{2BDC49DD-E86B-41C7-AB4A-19934C20B4DA}" destId="{0751E334-F74F-4882-85B8-9BFCC74CC429}" srcOrd="1" destOrd="0" presId="urn:microsoft.com/office/officeart/2005/8/layout/hList6"/>
    <dgm:cxn modelId="{676409ED-7C4C-4920-AAE1-DEA2BF3CA60E}" type="presParOf" srcId="{2BDC49DD-E86B-41C7-AB4A-19934C20B4DA}" destId="{A76B1C1F-62B5-4037-849B-DEE665E89C80}" srcOrd="2" destOrd="0" presId="urn:microsoft.com/office/officeart/2005/8/layout/hList6"/>
    <dgm:cxn modelId="{E4B46218-3598-4B8A-B6B7-9ED6D92ADB0E}" type="presParOf" srcId="{2BDC49DD-E86B-41C7-AB4A-19934C20B4DA}" destId="{3ADDF44B-4B7B-4602-A614-6DD12CFB115C}" srcOrd="3" destOrd="0" presId="urn:microsoft.com/office/officeart/2005/8/layout/hList6"/>
    <dgm:cxn modelId="{11720A68-6C85-467C-8C2D-42BB692F8063}" type="presParOf" srcId="{2BDC49DD-E86B-41C7-AB4A-19934C20B4DA}" destId="{A909BC16-4F55-47B8-90F1-DB59965C58A3}" srcOrd="4" destOrd="0" presId="urn:microsoft.com/office/officeart/2005/8/layout/hList6"/>
    <dgm:cxn modelId="{1BA70E54-4D5C-482F-A243-419ED365958D}" type="presParOf" srcId="{2BDC49DD-E86B-41C7-AB4A-19934C20B4DA}" destId="{30A0BA0C-D1EE-4C9A-B93C-928B57CBA614}" srcOrd="5" destOrd="0" presId="urn:microsoft.com/office/officeart/2005/8/layout/hList6"/>
    <dgm:cxn modelId="{1EAB105A-C304-463A-AB74-1D9DF8D9E849}" type="presParOf" srcId="{2BDC49DD-E86B-41C7-AB4A-19934C20B4DA}" destId="{476EA84F-5156-4B68-97F6-1D0B2171118B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C664C7-B4A5-4D9D-B4B3-9804DFB5B2E0}" type="doc">
      <dgm:prSet loTypeId="urn:microsoft.com/office/officeart/2005/8/layout/hList6" loCatId="list" qsTypeId="urn:microsoft.com/office/officeart/2005/8/quickstyle/simple3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3A628203-42AE-48BA-8099-B1EAA6231016}">
      <dgm:prSet phldrT="[Text]" custT="1"/>
      <dgm:spPr/>
      <dgm:t>
        <a:bodyPr/>
        <a:lstStyle/>
        <a:p>
          <a:pPr>
            <a:buNone/>
          </a:pPr>
          <a:r>
            <a:rPr lang="en-GB" sz="2000"/>
            <a:t>Early moral, religious, or supernatural interpretations of OCD led to stigma and misunderstanding (Pilgrim, 2014).</a:t>
          </a:r>
          <a:endParaRPr lang="en-GB" sz="2000" dirty="0"/>
        </a:p>
      </dgm:t>
    </dgm:pt>
    <dgm:pt modelId="{A28F72C7-099E-4BA3-A775-2D14137CEAB5}" type="parTrans" cxnId="{72D4262B-C37C-44A3-B717-152A9CBCB22E}">
      <dgm:prSet/>
      <dgm:spPr/>
      <dgm:t>
        <a:bodyPr/>
        <a:lstStyle/>
        <a:p>
          <a:endParaRPr lang="en-GB"/>
        </a:p>
      </dgm:t>
    </dgm:pt>
    <dgm:pt modelId="{0EDC1A98-8868-45C8-96A3-0843CE2E839E}" type="sibTrans" cxnId="{72D4262B-C37C-44A3-B717-152A9CBCB22E}">
      <dgm:prSet/>
      <dgm:spPr/>
      <dgm:t>
        <a:bodyPr/>
        <a:lstStyle/>
        <a:p>
          <a:endParaRPr lang="en-GB"/>
        </a:p>
      </dgm:t>
    </dgm:pt>
    <dgm:pt modelId="{9CFE2E93-AAA1-4DA2-8775-950DA2119B87}">
      <dgm:prSet custT="1"/>
      <dgm:spPr/>
      <dgm:t>
        <a:bodyPr/>
        <a:lstStyle/>
        <a:p>
          <a:pPr>
            <a:buNone/>
          </a:pPr>
          <a:r>
            <a:rPr lang="en-GB" sz="1800"/>
            <a:t>People with OCD were frequently institutionalised and provided with minimal treatment assistance because of these beliefs, which affected care methods (Busfield, 2011).</a:t>
          </a:r>
          <a:endParaRPr lang="en-GB" sz="1800" dirty="0"/>
        </a:p>
      </dgm:t>
    </dgm:pt>
    <dgm:pt modelId="{74920F34-C296-45FC-A0B0-00C8F45B2059}" type="parTrans" cxnId="{C36D5917-A698-4CA1-B19B-302CDF36DF9F}">
      <dgm:prSet/>
      <dgm:spPr/>
      <dgm:t>
        <a:bodyPr/>
        <a:lstStyle/>
        <a:p>
          <a:endParaRPr lang="en-GB"/>
        </a:p>
      </dgm:t>
    </dgm:pt>
    <dgm:pt modelId="{01C8B4B6-8825-4C8D-BB0F-82DBA55EF032}" type="sibTrans" cxnId="{C36D5917-A698-4CA1-B19B-302CDF36DF9F}">
      <dgm:prSet/>
      <dgm:spPr/>
      <dgm:t>
        <a:bodyPr/>
        <a:lstStyle/>
        <a:p>
          <a:endParaRPr lang="en-GB"/>
        </a:p>
      </dgm:t>
    </dgm:pt>
    <dgm:pt modelId="{619FFC5E-B769-453D-907B-0C842E459F85}">
      <dgm:prSet custT="1"/>
      <dgm:spPr/>
      <dgm:t>
        <a:bodyPr/>
        <a:lstStyle/>
        <a:p>
          <a:pPr>
            <a:buNone/>
          </a:pPr>
          <a:r>
            <a:rPr lang="en-GB" sz="1800"/>
            <a:t>OCD was identified as a mental illness in the 20th century, which led to the development of pharmaceutical and psychological therapies (Stein et al., 2019).</a:t>
          </a:r>
          <a:endParaRPr lang="en-GB" sz="1800" dirty="0"/>
        </a:p>
      </dgm:t>
    </dgm:pt>
    <dgm:pt modelId="{8BD4A0EB-6E69-4829-833B-11868F7CFE5A}" type="parTrans" cxnId="{DB9008A9-0C9D-42AF-AAD6-3A0ADF1AF54F}">
      <dgm:prSet/>
      <dgm:spPr/>
      <dgm:t>
        <a:bodyPr/>
        <a:lstStyle/>
        <a:p>
          <a:endParaRPr lang="en-GB"/>
        </a:p>
      </dgm:t>
    </dgm:pt>
    <dgm:pt modelId="{AFBDF973-0737-4807-92BB-B758A59001E5}" type="sibTrans" cxnId="{DB9008A9-0C9D-42AF-AAD6-3A0ADF1AF54F}">
      <dgm:prSet/>
      <dgm:spPr/>
      <dgm:t>
        <a:bodyPr/>
        <a:lstStyle/>
        <a:p>
          <a:endParaRPr lang="en-GB"/>
        </a:p>
      </dgm:t>
    </dgm:pt>
    <dgm:pt modelId="{32257EEA-A88E-4926-B227-13EC601DB83B}" type="pres">
      <dgm:prSet presAssocID="{EBC664C7-B4A5-4D9D-B4B3-9804DFB5B2E0}" presName="Name0" presStyleCnt="0">
        <dgm:presLayoutVars>
          <dgm:dir/>
          <dgm:resizeHandles val="exact"/>
        </dgm:presLayoutVars>
      </dgm:prSet>
      <dgm:spPr/>
    </dgm:pt>
    <dgm:pt modelId="{ACD3AEB0-3537-4A62-A80D-40243AF45463}" type="pres">
      <dgm:prSet presAssocID="{3A628203-42AE-48BA-8099-B1EAA6231016}" presName="node" presStyleLbl="node1" presStyleIdx="0" presStyleCnt="3">
        <dgm:presLayoutVars>
          <dgm:bulletEnabled val="1"/>
        </dgm:presLayoutVars>
      </dgm:prSet>
      <dgm:spPr/>
    </dgm:pt>
    <dgm:pt modelId="{087A1035-9AD4-4702-8D61-9A2D7511BB43}" type="pres">
      <dgm:prSet presAssocID="{0EDC1A98-8868-45C8-96A3-0843CE2E839E}" presName="sibTrans" presStyleCnt="0"/>
      <dgm:spPr/>
    </dgm:pt>
    <dgm:pt modelId="{E87B7F42-F166-44F0-9B31-C52DAFDD89AF}" type="pres">
      <dgm:prSet presAssocID="{9CFE2E93-AAA1-4DA2-8775-950DA2119B87}" presName="node" presStyleLbl="node1" presStyleIdx="1" presStyleCnt="3">
        <dgm:presLayoutVars>
          <dgm:bulletEnabled val="1"/>
        </dgm:presLayoutVars>
      </dgm:prSet>
      <dgm:spPr/>
    </dgm:pt>
    <dgm:pt modelId="{CDACDDF0-EC77-4669-B3B6-EC714D814F99}" type="pres">
      <dgm:prSet presAssocID="{01C8B4B6-8825-4C8D-BB0F-82DBA55EF032}" presName="sibTrans" presStyleCnt="0"/>
      <dgm:spPr/>
    </dgm:pt>
    <dgm:pt modelId="{F96EAFEA-8EC4-4190-9152-EDB4E956A3F2}" type="pres">
      <dgm:prSet presAssocID="{619FFC5E-B769-453D-907B-0C842E459F85}" presName="node" presStyleLbl="node1" presStyleIdx="2" presStyleCnt="3">
        <dgm:presLayoutVars>
          <dgm:bulletEnabled val="1"/>
        </dgm:presLayoutVars>
      </dgm:prSet>
      <dgm:spPr/>
    </dgm:pt>
  </dgm:ptLst>
  <dgm:cxnLst>
    <dgm:cxn modelId="{C36D5917-A698-4CA1-B19B-302CDF36DF9F}" srcId="{EBC664C7-B4A5-4D9D-B4B3-9804DFB5B2E0}" destId="{9CFE2E93-AAA1-4DA2-8775-950DA2119B87}" srcOrd="1" destOrd="0" parTransId="{74920F34-C296-45FC-A0B0-00C8F45B2059}" sibTransId="{01C8B4B6-8825-4C8D-BB0F-82DBA55EF032}"/>
    <dgm:cxn modelId="{F0710118-E1ED-489E-A904-67265ED536C8}" type="presOf" srcId="{EBC664C7-B4A5-4D9D-B4B3-9804DFB5B2E0}" destId="{32257EEA-A88E-4926-B227-13EC601DB83B}" srcOrd="0" destOrd="0" presId="urn:microsoft.com/office/officeart/2005/8/layout/hList6"/>
    <dgm:cxn modelId="{B9F0C51C-3418-4661-BE0A-CF34A43F4F14}" type="presOf" srcId="{3A628203-42AE-48BA-8099-B1EAA6231016}" destId="{ACD3AEB0-3537-4A62-A80D-40243AF45463}" srcOrd="0" destOrd="0" presId="urn:microsoft.com/office/officeart/2005/8/layout/hList6"/>
    <dgm:cxn modelId="{72D4262B-C37C-44A3-B717-152A9CBCB22E}" srcId="{EBC664C7-B4A5-4D9D-B4B3-9804DFB5B2E0}" destId="{3A628203-42AE-48BA-8099-B1EAA6231016}" srcOrd="0" destOrd="0" parTransId="{A28F72C7-099E-4BA3-A775-2D14137CEAB5}" sibTransId="{0EDC1A98-8868-45C8-96A3-0843CE2E839E}"/>
    <dgm:cxn modelId="{ECD6DE4B-42C2-4C6C-8C0D-A7B70595F0AD}" type="presOf" srcId="{9CFE2E93-AAA1-4DA2-8775-950DA2119B87}" destId="{E87B7F42-F166-44F0-9B31-C52DAFDD89AF}" srcOrd="0" destOrd="0" presId="urn:microsoft.com/office/officeart/2005/8/layout/hList6"/>
    <dgm:cxn modelId="{DB9008A9-0C9D-42AF-AAD6-3A0ADF1AF54F}" srcId="{EBC664C7-B4A5-4D9D-B4B3-9804DFB5B2E0}" destId="{619FFC5E-B769-453D-907B-0C842E459F85}" srcOrd="2" destOrd="0" parTransId="{8BD4A0EB-6E69-4829-833B-11868F7CFE5A}" sibTransId="{AFBDF973-0737-4807-92BB-B758A59001E5}"/>
    <dgm:cxn modelId="{804A33C6-4033-400A-8528-02B15CD7E892}" type="presOf" srcId="{619FFC5E-B769-453D-907B-0C842E459F85}" destId="{F96EAFEA-8EC4-4190-9152-EDB4E956A3F2}" srcOrd="0" destOrd="0" presId="urn:microsoft.com/office/officeart/2005/8/layout/hList6"/>
    <dgm:cxn modelId="{F7B34DC2-B408-46B6-9D05-8C9121DDCB0F}" type="presParOf" srcId="{32257EEA-A88E-4926-B227-13EC601DB83B}" destId="{ACD3AEB0-3537-4A62-A80D-40243AF45463}" srcOrd="0" destOrd="0" presId="urn:microsoft.com/office/officeart/2005/8/layout/hList6"/>
    <dgm:cxn modelId="{AC070D2B-BD7D-4A58-AB9A-B7D1F2D31A2B}" type="presParOf" srcId="{32257EEA-A88E-4926-B227-13EC601DB83B}" destId="{087A1035-9AD4-4702-8D61-9A2D7511BB43}" srcOrd="1" destOrd="0" presId="urn:microsoft.com/office/officeart/2005/8/layout/hList6"/>
    <dgm:cxn modelId="{43870ECB-820D-42B7-B45C-FEBFDB4FE7AE}" type="presParOf" srcId="{32257EEA-A88E-4926-B227-13EC601DB83B}" destId="{E87B7F42-F166-44F0-9B31-C52DAFDD89AF}" srcOrd="2" destOrd="0" presId="urn:microsoft.com/office/officeart/2005/8/layout/hList6"/>
    <dgm:cxn modelId="{6B0A5D81-5F7E-4AAF-A8F3-E19F7B001241}" type="presParOf" srcId="{32257EEA-A88E-4926-B227-13EC601DB83B}" destId="{CDACDDF0-EC77-4669-B3B6-EC714D814F99}" srcOrd="3" destOrd="0" presId="urn:microsoft.com/office/officeart/2005/8/layout/hList6"/>
    <dgm:cxn modelId="{4AD73B8A-B752-4D93-8CAC-19B98CC6D846}" type="presParOf" srcId="{32257EEA-A88E-4926-B227-13EC601DB83B}" destId="{F96EAFEA-8EC4-4190-9152-EDB4E956A3F2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2E22FE-6B3C-4006-898C-45D280CBAC95}" type="doc">
      <dgm:prSet loTypeId="urn:microsoft.com/office/officeart/2005/8/layout/hList6" loCatId="list" qsTypeId="urn:microsoft.com/office/officeart/2005/8/quickstyle/simple3" qsCatId="simple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21E1B627-0644-4893-92C9-E5C36084AD8D}">
      <dgm:prSet phldrT="[Text]" custT="1"/>
      <dgm:spPr/>
      <dgm:t>
        <a:bodyPr/>
        <a:lstStyle/>
        <a:p>
          <a:pPr>
            <a:buNone/>
          </a:pPr>
          <a:r>
            <a:rPr lang="en-GB" sz="2200" dirty="0"/>
            <a:t>OCD is increasingly recognised as a psychiatric and neurological disorder that needs evidence-based treatment (WHO, 2022).</a:t>
          </a:r>
        </a:p>
      </dgm:t>
    </dgm:pt>
    <dgm:pt modelId="{5D69F66A-FAAE-4DE2-8294-EEC21EBD63CC}" type="parTrans" cxnId="{D22FEF22-5428-4B0C-B2E2-03DF326E5643}">
      <dgm:prSet/>
      <dgm:spPr/>
      <dgm:t>
        <a:bodyPr/>
        <a:lstStyle/>
        <a:p>
          <a:endParaRPr lang="en-GB"/>
        </a:p>
      </dgm:t>
    </dgm:pt>
    <dgm:pt modelId="{18801A29-2CF4-48B6-91A2-EBC53EF88821}" type="sibTrans" cxnId="{D22FEF22-5428-4B0C-B2E2-03DF326E5643}">
      <dgm:prSet/>
      <dgm:spPr/>
      <dgm:t>
        <a:bodyPr/>
        <a:lstStyle/>
        <a:p>
          <a:endParaRPr lang="en-GB"/>
        </a:p>
      </dgm:t>
    </dgm:pt>
    <dgm:pt modelId="{1646B4EB-206B-49C8-ADA8-AC1BC4959497}">
      <dgm:prSet custT="1"/>
      <dgm:spPr/>
      <dgm:t>
        <a:bodyPr/>
        <a:lstStyle/>
        <a:p>
          <a:pPr>
            <a:buNone/>
          </a:pPr>
          <a:r>
            <a:rPr lang="en-GB" sz="2200"/>
            <a:t>According to NICE guidelines (NICE, 2022), modern care focuses on CBT with exposure and response prevention (ERP) and medication.</a:t>
          </a:r>
          <a:endParaRPr lang="en-GB" sz="2200" dirty="0"/>
        </a:p>
      </dgm:t>
    </dgm:pt>
    <dgm:pt modelId="{7398092C-86A7-4FF7-88DC-E304E97C3369}" type="parTrans" cxnId="{1D38C2D4-A88E-4A21-A07A-A2B84552C978}">
      <dgm:prSet/>
      <dgm:spPr/>
      <dgm:t>
        <a:bodyPr/>
        <a:lstStyle/>
        <a:p>
          <a:endParaRPr lang="en-GB"/>
        </a:p>
      </dgm:t>
    </dgm:pt>
    <dgm:pt modelId="{DDFE76B9-C9C9-4BFB-A2B6-684AE4E0D8F3}" type="sibTrans" cxnId="{1D38C2D4-A88E-4A21-A07A-A2B84552C978}">
      <dgm:prSet/>
      <dgm:spPr/>
      <dgm:t>
        <a:bodyPr/>
        <a:lstStyle/>
        <a:p>
          <a:endParaRPr lang="en-GB"/>
        </a:p>
      </dgm:t>
    </dgm:pt>
    <dgm:pt modelId="{DE9E345A-640F-4BCF-A6DC-4F879C38BF23}" type="pres">
      <dgm:prSet presAssocID="{EA2E22FE-6B3C-4006-898C-45D280CBAC95}" presName="Name0" presStyleCnt="0">
        <dgm:presLayoutVars>
          <dgm:dir/>
          <dgm:resizeHandles val="exact"/>
        </dgm:presLayoutVars>
      </dgm:prSet>
      <dgm:spPr/>
    </dgm:pt>
    <dgm:pt modelId="{722BBEE7-5CFB-4093-A112-A84F42249C3F}" type="pres">
      <dgm:prSet presAssocID="{21E1B627-0644-4893-92C9-E5C36084AD8D}" presName="node" presStyleLbl="node1" presStyleIdx="0" presStyleCnt="2">
        <dgm:presLayoutVars>
          <dgm:bulletEnabled val="1"/>
        </dgm:presLayoutVars>
      </dgm:prSet>
      <dgm:spPr/>
    </dgm:pt>
    <dgm:pt modelId="{BE57C122-EEFC-48E7-AC26-06610307C33C}" type="pres">
      <dgm:prSet presAssocID="{18801A29-2CF4-48B6-91A2-EBC53EF88821}" presName="sibTrans" presStyleCnt="0"/>
      <dgm:spPr/>
    </dgm:pt>
    <dgm:pt modelId="{95208E3E-5993-428F-9A1B-8C464CE8BE81}" type="pres">
      <dgm:prSet presAssocID="{1646B4EB-206B-49C8-ADA8-AC1BC4959497}" presName="node" presStyleLbl="node1" presStyleIdx="1" presStyleCnt="2">
        <dgm:presLayoutVars>
          <dgm:bulletEnabled val="1"/>
        </dgm:presLayoutVars>
      </dgm:prSet>
      <dgm:spPr/>
    </dgm:pt>
  </dgm:ptLst>
  <dgm:cxnLst>
    <dgm:cxn modelId="{D22FEF22-5428-4B0C-B2E2-03DF326E5643}" srcId="{EA2E22FE-6B3C-4006-898C-45D280CBAC95}" destId="{21E1B627-0644-4893-92C9-E5C36084AD8D}" srcOrd="0" destOrd="0" parTransId="{5D69F66A-FAAE-4DE2-8294-EEC21EBD63CC}" sibTransId="{18801A29-2CF4-48B6-91A2-EBC53EF88821}"/>
    <dgm:cxn modelId="{A89AEC53-CB90-4027-A52A-B9189093886E}" type="presOf" srcId="{21E1B627-0644-4893-92C9-E5C36084AD8D}" destId="{722BBEE7-5CFB-4093-A112-A84F42249C3F}" srcOrd="0" destOrd="0" presId="urn:microsoft.com/office/officeart/2005/8/layout/hList6"/>
    <dgm:cxn modelId="{A90EDBA9-41B1-4C09-A22F-D8507B44A18A}" type="presOf" srcId="{1646B4EB-206B-49C8-ADA8-AC1BC4959497}" destId="{95208E3E-5993-428F-9A1B-8C464CE8BE81}" srcOrd="0" destOrd="0" presId="urn:microsoft.com/office/officeart/2005/8/layout/hList6"/>
    <dgm:cxn modelId="{93E1B9D1-5B6E-4419-AF62-0C60A80D3BEB}" type="presOf" srcId="{EA2E22FE-6B3C-4006-898C-45D280CBAC95}" destId="{DE9E345A-640F-4BCF-A6DC-4F879C38BF23}" srcOrd="0" destOrd="0" presId="urn:microsoft.com/office/officeart/2005/8/layout/hList6"/>
    <dgm:cxn modelId="{1D38C2D4-A88E-4A21-A07A-A2B84552C978}" srcId="{EA2E22FE-6B3C-4006-898C-45D280CBAC95}" destId="{1646B4EB-206B-49C8-ADA8-AC1BC4959497}" srcOrd="1" destOrd="0" parTransId="{7398092C-86A7-4FF7-88DC-E304E97C3369}" sibTransId="{DDFE76B9-C9C9-4BFB-A2B6-684AE4E0D8F3}"/>
    <dgm:cxn modelId="{85551945-00AC-498A-AF61-5321BAE1E0E5}" type="presParOf" srcId="{DE9E345A-640F-4BCF-A6DC-4F879C38BF23}" destId="{722BBEE7-5CFB-4093-A112-A84F42249C3F}" srcOrd="0" destOrd="0" presId="urn:microsoft.com/office/officeart/2005/8/layout/hList6"/>
    <dgm:cxn modelId="{8F575DA9-F489-43A7-BA16-293FE1D1F1A4}" type="presParOf" srcId="{DE9E345A-640F-4BCF-A6DC-4F879C38BF23}" destId="{BE57C122-EEFC-48E7-AC26-06610307C33C}" srcOrd="1" destOrd="0" presId="urn:microsoft.com/office/officeart/2005/8/layout/hList6"/>
    <dgm:cxn modelId="{D583B2C4-F119-4BFF-9BF2-4A8B0ECFC327}" type="presParOf" srcId="{DE9E345A-640F-4BCF-A6DC-4F879C38BF23}" destId="{95208E3E-5993-428F-9A1B-8C464CE8BE81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9BC16-4F55-47B8-90F1-DB59965C58A3}">
      <dsp:nvSpPr>
        <dsp:cNvPr id="0" name=""/>
        <dsp:cNvSpPr/>
      </dsp:nvSpPr>
      <dsp:spPr>
        <a:xfrm rot="16200000">
          <a:off x="67561" y="-64643"/>
          <a:ext cx="2677582" cy="2806869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4594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People have few effective treatment choices and are frequently handled through institutional care (Stein et al., 2019).</a:t>
          </a:r>
        </a:p>
      </dsp:txBody>
      <dsp:txXfrm rot="5400000">
        <a:off x="2918" y="535516"/>
        <a:ext cx="2806869" cy="1606550"/>
      </dsp:txXfrm>
    </dsp:sp>
    <dsp:sp modelId="{476EA84F-5156-4B68-97F6-1D0B2171118B}">
      <dsp:nvSpPr>
        <dsp:cNvPr id="0" name=""/>
        <dsp:cNvSpPr/>
      </dsp:nvSpPr>
      <dsp:spPr>
        <a:xfrm rot="16200000">
          <a:off x="3346264" y="-56129"/>
          <a:ext cx="2154944" cy="2806869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208729"/>
                <a:satOff val="-36367"/>
                <a:lumOff val="4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4594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Early explanations lacked scientific evidence, leading to stigma and misunderstanding (Busfield, 2011).</a:t>
          </a:r>
          <a:endParaRPr lang="en-GB" sz="1800" kern="1200" dirty="0"/>
        </a:p>
      </dsp:txBody>
      <dsp:txXfrm rot="5400000">
        <a:off x="3020302" y="700822"/>
        <a:ext cx="2806869" cy="1292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DE465F-954A-4B44-8629-CA35C22BA5E9}">
      <dsp:nvSpPr>
        <dsp:cNvPr id="0" name=""/>
        <dsp:cNvSpPr/>
      </dsp:nvSpPr>
      <dsp:spPr>
        <a:xfrm rot="5400000">
          <a:off x="3556102" y="892742"/>
          <a:ext cx="3164535" cy="1379050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Differences in culture might influence the way symptoms are understood and diagnosed (Pilgrim, 2014).</a:t>
          </a:r>
        </a:p>
      </dsp:txBody>
      <dsp:txXfrm rot="-5400000">
        <a:off x="4448844" y="632907"/>
        <a:ext cx="1379050" cy="1898721"/>
      </dsp:txXfrm>
    </dsp:sp>
    <dsp:sp modelId="{A76B1C1F-62B5-4037-849B-DEE665E89C80}">
      <dsp:nvSpPr>
        <dsp:cNvPr id="0" name=""/>
        <dsp:cNvSpPr/>
      </dsp:nvSpPr>
      <dsp:spPr>
        <a:xfrm rot="5400000">
          <a:off x="2073622" y="892742"/>
          <a:ext cx="3164535" cy="1379050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04365"/>
                <a:satOff val="-18183"/>
                <a:lumOff val="2411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104365"/>
                <a:satOff val="-18183"/>
                <a:lumOff val="2411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104365"/>
                <a:satOff val="-18183"/>
                <a:lumOff val="2411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0" tIns="0" rIns="87561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symptoms take a lot of time and make it difficult to go about everyday tasks (WHO, 2022).</a:t>
          </a:r>
        </a:p>
      </dsp:txBody>
      <dsp:txXfrm rot="-5400000">
        <a:off x="2966364" y="632907"/>
        <a:ext cx="1379050" cy="1898721"/>
      </dsp:txXfrm>
    </dsp:sp>
    <dsp:sp modelId="{A909BC16-4F55-47B8-90F1-DB59965C58A3}">
      <dsp:nvSpPr>
        <dsp:cNvPr id="0" name=""/>
        <dsp:cNvSpPr/>
      </dsp:nvSpPr>
      <dsp:spPr>
        <a:xfrm rot="5400000">
          <a:off x="591143" y="892742"/>
          <a:ext cx="3164535" cy="1379050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208729"/>
                <a:satOff val="-36367"/>
                <a:lumOff val="4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0" tIns="0" rIns="87561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Compulsions are repetitive behaviours or mental acts used to reduce distress (APA, 2013).</a:t>
          </a:r>
          <a:endParaRPr lang="en-GB" sz="1400" kern="1200" dirty="0"/>
        </a:p>
      </dsp:txBody>
      <dsp:txXfrm rot="-5400000">
        <a:off x="1483885" y="632907"/>
        <a:ext cx="1379050" cy="1898721"/>
      </dsp:txXfrm>
    </dsp:sp>
    <dsp:sp modelId="{476EA84F-5156-4B68-97F6-1D0B2171118B}">
      <dsp:nvSpPr>
        <dsp:cNvPr id="0" name=""/>
        <dsp:cNvSpPr/>
      </dsp:nvSpPr>
      <dsp:spPr>
        <a:xfrm rot="5400000">
          <a:off x="-891336" y="892742"/>
          <a:ext cx="3164535" cy="1379050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04365"/>
                <a:satOff val="-18183"/>
                <a:lumOff val="2411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104365"/>
                <a:satOff val="-18183"/>
                <a:lumOff val="2411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104365"/>
                <a:satOff val="-18183"/>
                <a:lumOff val="2411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0" tIns="0" rIns="87561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Unwanted, intrusive thoughts or cravings that induce distress are known as obsessions (WHO, 2022),</a:t>
          </a:r>
        </a:p>
      </dsp:txBody>
      <dsp:txXfrm rot="-5400000">
        <a:off x="1406" y="632907"/>
        <a:ext cx="1379050" cy="18987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3AEB0-3537-4A62-A80D-40243AF45463}">
      <dsp:nvSpPr>
        <dsp:cNvPr id="0" name=""/>
        <dsp:cNvSpPr/>
      </dsp:nvSpPr>
      <dsp:spPr>
        <a:xfrm rot="16200000">
          <a:off x="-1661856" y="1662585"/>
          <a:ext cx="5220930" cy="189575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Early moral, religious, or supernatural interpretations of OCD led to stigma and misunderstanding (Pilgrim, 2014).</a:t>
          </a:r>
          <a:endParaRPr lang="en-GB" sz="2000" kern="1200" dirty="0"/>
        </a:p>
      </dsp:txBody>
      <dsp:txXfrm rot="5400000">
        <a:off x="730" y="1044185"/>
        <a:ext cx="1895758" cy="3132558"/>
      </dsp:txXfrm>
    </dsp:sp>
    <dsp:sp modelId="{E87B7F42-F166-44F0-9B31-C52DAFDD89AF}">
      <dsp:nvSpPr>
        <dsp:cNvPr id="0" name=""/>
        <dsp:cNvSpPr/>
      </dsp:nvSpPr>
      <dsp:spPr>
        <a:xfrm rot="16200000">
          <a:off x="376082" y="1662585"/>
          <a:ext cx="5220930" cy="189575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39153"/>
                <a:satOff val="-24245"/>
                <a:lumOff val="3215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139153"/>
                <a:satOff val="-24245"/>
                <a:lumOff val="3215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139153"/>
                <a:satOff val="-24245"/>
                <a:lumOff val="3215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People with OCD were frequently institutionalised and provided with minimal treatment assistance because of these beliefs, which affected care methods (Busfield, 2011).</a:t>
          </a:r>
          <a:endParaRPr lang="en-GB" sz="1800" kern="1200" dirty="0"/>
        </a:p>
      </dsp:txBody>
      <dsp:txXfrm rot="5400000">
        <a:off x="2038668" y="1044185"/>
        <a:ext cx="1895758" cy="3132558"/>
      </dsp:txXfrm>
    </dsp:sp>
    <dsp:sp modelId="{F96EAFEA-8EC4-4190-9152-EDB4E956A3F2}">
      <dsp:nvSpPr>
        <dsp:cNvPr id="0" name=""/>
        <dsp:cNvSpPr/>
      </dsp:nvSpPr>
      <dsp:spPr>
        <a:xfrm rot="16200000">
          <a:off x="2414022" y="1662585"/>
          <a:ext cx="5220930" cy="1895758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139153"/>
                <a:satOff val="-24245"/>
                <a:lumOff val="3215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139153"/>
                <a:satOff val="-24245"/>
                <a:lumOff val="3215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139153"/>
                <a:satOff val="-24245"/>
                <a:lumOff val="3215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OCD was identified as a mental illness in the 20th century, which led to the development of pharmaceutical and psychological therapies (Stein et al., 2019).</a:t>
          </a:r>
          <a:endParaRPr lang="en-GB" sz="1800" kern="1200" dirty="0"/>
        </a:p>
      </dsp:txBody>
      <dsp:txXfrm rot="5400000">
        <a:off x="4076608" y="1044185"/>
        <a:ext cx="1895758" cy="31325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BBEE7-5CFB-4093-A112-A84F42249C3F}">
      <dsp:nvSpPr>
        <dsp:cNvPr id="0" name=""/>
        <dsp:cNvSpPr/>
      </dsp:nvSpPr>
      <dsp:spPr>
        <a:xfrm rot="16200000">
          <a:off x="-1236618" y="1239469"/>
          <a:ext cx="5220930" cy="2741991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0" tIns="0" rIns="13970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OCD is increasingly recognised as a psychiatric and neurological disorder that needs evidence-based treatment (WHO, 2022).</a:t>
          </a:r>
        </a:p>
      </dsp:txBody>
      <dsp:txXfrm rot="5400000">
        <a:off x="2851" y="1044186"/>
        <a:ext cx="2741991" cy="3132558"/>
      </dsp:txXfrm>
    </dsp:sp>
    <dsp:sp modelId="{95208E3E-5993-428F-9A1B-8C464CE8BE81}">
      <dsp:nvSpPr>
        <dsp:cNvPr id="0" name=""/>
        <dsp:cNvSpPr/>
      </dsp:nvSpPr>
      <dsp:spPr>
        <a:xfrm rot="16200000">
          <a:off x="1711022" y="1239469"/>
          <a:ext cx="5220930" cy="2741991"/>
        </a:xfrm>
        <a:prstGeom prst="flowChartManualOperation">
          <a:avLst/>
        </a:prstGeom>
        <a:gradFill rotWithShape="0">
          <a:gsLst>
            <a:gs pos="0">
              <a:schemeClr val="accent5">
                <a:shade val="50000"/>
                <a:hueOff val="208729"/>
                <a:satOff val="-36367"/>
                <a:lumOff val="4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shade val="50000"/>
                <a:hueOff val="208729"/>
                <a:satOff val="-36367"/>
                <a:lumOff val="4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9700" tIns="0" rIns="13970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According to NICE guidelines (NICE, 2022), modern care focuses on CBT with exposure and response prevention (ERP) and medication.</a:t>
          </a:r>
          <a:endParaRPr lang="en-GB" sz="2200" kern="1200" dirty="0"/>
        </a:p>
      </dsp:txBody>
      <dsp:txXfrm rot="5400000">
        <a:off x="2950491" y="1044186"/>
        <a:ext cx="2741991" cy="3132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17086-0A7B-B8E6-DE9B-6114277533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67AAA-26F9-8B32-0678-7452490B6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2A465-CD41-C153-D7B4-DC4E5496E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1C78A-785E-C5BE-1DC8-A11A9FACB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85B72-E2C2-E9E0-DF84-E2300BBB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28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E77F6-58FD-1674-FBB7-7B665EBF3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596EE-1FD0-E9BB-0AD0-534F2EE2A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E2B99-32D4-0AE9-E9ED-8879A598B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B858B-6D2B-C25B-DF05-DD735A44F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83244-059A-FFC7-1666-1696E2311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564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8D56-24D5-48AC-4457-EBC6A93BA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F94F9-0FC3-D24E-F236-B837FF2EA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4ACC7-352E-7F53-EA36-6B21E03C9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BC194-4575-5A26-389F-AA592D278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B9179-297C-A850-65FA-99C966770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62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8E98C-E281-E6FB-7669-BD5529BB9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F649E-45DA-F167-F0AF-8607132598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BA1647-C130-C1C9-9E5C-0C668800B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77A71-D2CF-3F0B-960A-14DFEC9E6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8F349-5B17-3B3B-323B-73537170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C9F0B-BF84-9B1F-07FE-4AA658120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4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7FA9-AF50-E374-1CD7-6A3164757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EADF8-33A2-2948-C645-2CADF1979D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BD892-1D74-34C9-5BD5-E05919E99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3B58F7-B674-4EA5-12F2-BA8F84040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C9D8C0-506A-E427-C1D2-788A3B5DA8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40486D-B061-A692-ECB1-674CE6E7A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A86DB8-4688-68A3-BAD0-2DE3221B6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B54931-FF3C-303C-47CA-5BB10616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1F0A-E5FC-C869-6FB4-643EFC4E4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723C00-3F4F-A73B-C468-E0D512AE4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475C5C-05A4-33DF-4685-C5ABB27D3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D8C15D-F12E-6FCB-AEE5-66FD4D3E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17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7341A8-618A-745C-ACF8-16F5F3D82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40A855-E0D0-3048-0794-584BEE3E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46B83A-96B1-01DC-A806-7809F9F6A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96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D3EF-E4D5-643A-BF4F-067081845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345B8-1926-C9DA-D730-EDB6E2D27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D69C87-D890-D23C-6418-D5F447A809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DF4BF-4B35-E3C3-C4C8-9B055F203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7013E-0C48-3BC2-8C58-A9ABE6FB5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F5A03-93DA-A656-3297-42FCA9095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39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3C8B-F61A-2AFD-A28D-B191FD3DC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46556-67B5-18F3-BE76-C121EFBA9F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9A14B4-B172-BCBA-911C-C996DAB08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A2D9A-52B6-24A3-83F5-C25CA194B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27DE7-4575-FB48-8324-13D23B27B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813D-3444-A598-D2CC-C773CA666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75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2AC68-DB7B-9188-5E2B-AED24F5D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E9E37-60F0-D94C-E900-7ACA32E848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DB9A1-BFB7-299B-0756-2467AD40D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FCCA0-A162-44E0-B170-BE5237E0F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11-5F67-0B61-92AC-DF6B1F251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0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6A15E7-8331-DE16-12AA-82D0904FF0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F1A17-E7B2-EDA3-A26F-C46981A056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0515F-E530-3520-AC88-B9AD4D97D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C2A85-C1E1-F474-A77F-8570C0DA8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BAA9F-2510-2118-460C-454F77800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44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500896-471E-0CAA-5BB4-72AC2FEB9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E81BE-EB7E-F9D3-45D8-28F546E5F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8CA30-07B0-46F4-7D56-34523B057A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12CA4-A5B2-8B4E-17EA-2AFA4AB17C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E9CFD-05B7-9819-B608-4DB1049B4D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8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net.apa.org/record/2013-14907-000" TargetMode="External"/><Relationship Id="rId2" Type="http://schemas.openxmlformats.org/officeDocument/2006/relationships/hyperlink" Target="https://doi.org/10.1016/s0140-6736(09)60240-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93/med:psych/9780195335286.001.0001" TargetMode="External"/><Relationship Id="rId4" Type="http://schemas.openxmlformats.org/officeDocument/2006/relationships/hyperlink" Target="https://doi.org/10.1097/yic.000000000000031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conditions/obsessive-compulsive-disorder-ocd/" TargetMode="External"/><Relationship Id="rId2" Type="http://schemas.openxmlformats.org/officeDocument/2006/relationships/hyperlink" Target="https://www.nice.org.uk/guidance/cg3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icd-11" TargetMode="External"/><Relationship Id="rId5" Type="http://schemas.openxmlformats.org/officeDocument/2006/relationships/hyperlink" Target="https://doi.org/10.1136/bmj.g2183" TargetMode="External"/><Relationship Id="rId4" Type="http://schemas.openxmlformats.org/officeDocument/2006/relationships/hyperlink" Target="https://doi.org/10.1038/s41572-019-0102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5A369E-6925-3B01-65BC-7C7473F084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395FA3-93B3-80CC-8DF2-56DCBD04ADEA}"/>
              </a:ext>
            </a:extLst>
          </p:cNvPr>
          <p:cNvSpPr/>
          <p:nvPr/>
        </p:nvSpPr>
        <p:spPr>
          <a:xfrm>
            <a:off x="207854" y="5720262"/>
            <a:ext cx="5888146" cy="89736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Rashida Begum</a:t>
            </a:r>
          </a:p>
          <a:p>
            <a:r>
              <a:rPr lang="en-GB" dirty="0">
                <a:solidFill>
                  <a:schemeClr val="tx1"/>
                </a:solidFill>
              </a:rPr>
              <a:t>Student Number: 2316439 </a:t>
            </a:r>
          </a:p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</a:t>
            </a:r>
          </a:p>
          <a:p>
            <a:r>
              <a:rPr lang="en-GB" dirty="0">
                <a:solidFill>
                  <a:schemeClr val="tx1"/>
                </a:solidFill>
              </a:rPr>
              <a:t>Lecturer:   Neale Haddon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FC8521E-9733-9CC0-852A-DCF465E40F89}"/>
              </a:ext>
            </a:extLst>
          </p:cNvPr>
          <p:cNvSpPr/>
          <p:nvPr/>
        </p:nvSpPr>
        <p:spPr>
          <a:xfrm>
            <a:off x="593967" y="720548"/>
            <a:ext cx="11210544" cy="7772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Obsessive-Compulsive Disorder: </a:t>
            </a:r>
          </a:p>
          <a:p>
            <a:pPr algn="ctr"/>
            <a:r>
              <a:rPr lang="en-GB" sz="3600" b="1" u="sng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Historical and Contemporary Care (ICD-11</a:t>
            </a:r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AF9C6B1-9E16-BE5C-5C14-9AA5A6CA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1432" y="2061326"/>
            <a:ext cx="3296752" cy="3309100"/>
          </a:xfrm>
          <a:prstGeom prst="rect">
            <a:avLst/>
          </a:prstGeom>
        </p:spPr>
      </p:pic>
      <p:pic>
        <p:nvPicPr>
          <p:cNvPr id="1026" name="Picture 2" descr="Obsessive Compulsive Disorder (OCD): Causes, Risk Factors and Treatment ...">
            <a:extLst>
              <a:ext uri="{FF2B5EF4-FFF2-40B4-BE49-F238E27FC236}">
                <a16:creationId xmlns:a16="http://schemas.microsoft.com/office/drawing/2014/main" id="{DCBD7F88-8D8F-5171-7BB4-D308A793A9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712" y="2061326"/>
            <a:ext cx="5095401" cy="330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49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0EBB7A-B6F2-BC3D-A3A2-A69F56721AF6}"/>
              </a:ext>
            </a:extLst>
          </p:cNvPr>
          <p:cNvSpPr/>
          <p:nvPr/>
        </p:nvSpPr>
        <p:spPr>
          <a:xfrm>
            <a:off x="1243011" y="3340513"/>
            <a:ext cx="9705975" cy="581025"/>
          </a:xfrm>
          <a:prstGeom prst="roundRect">
            <a:avLst/>
          </a:prstGeom>
          <a:noFill/>
          <a:ln w="38100">
            <a:solidFill>
              <a:schemeClr val="accent5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Definition and Classification of OCD (ICD-11)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3A58DC-499D-5885-0006-D9F2BFD2F81C}"/>
              </a:ext>
            </a:extLst>
          </p:cNvPr>
          <p:cNvSpPr/>
          <p:nvPr/>
        </p:nvSpPr>
        <p:spPr>
          <a:xfrm>
            <a:off x="266700" y="309987"/>
            <a:ext cx="5571334" cy="2536825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E561C13-9B5E-C4F2-7F50-51A7F36A18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4615856"/>
              </p:ext>
            </p:extLst>
          </p:nvPr>
        </p:nvGraphicFramePr>
        <p:xfrm>
          <a:off x="266700" y="4088479"/>
          <a:ext cx="5830090" cy="26775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C14AAE-9FBB-1A04-99EE-C7DED60F300E}"/>
              </a:ext>
            </a:extLst>
          </p:cNvPr>
          <p:cNvSpPr/>
          <p:nvPr/>
        </p:nvSpPr>
        <p:spPr>
          <a:xfrm>
            <a:off x="6353968" y="4088479"/>
            <a:ext cx="5495924" cy="2677582"/>
          </a:xfrm>
          <a:prstGeom prst="roundRect">
            <a:avLst/>
          </a:prstGeom>
          <a:noFill/>
          <a:ln w="57150">
            <a:solidFill>
              <a:schemeClr val="accent5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  <a:t>OCD was stigmatised and had little treatment in the past since it was seen to be a moral or religious weakness rather than a mental condition (Pilgrim, 2014).</a:t>
            </a: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BDD991DA-A0C6-BF98-C820-7DD384BD2D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5644107"/>
              </p:ext>
            </p:extLst>
          </p:nvPr>
        </p:nvGraphicFramePr>
        <p:xfrm>
          <a:off x="6095999" y="62440"/>
          <a:ext cx="5829301" cy="3164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49F8EA27-B884-F010-9095-4F503864E7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487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C2B649-FFB9-10A0-62EE-979E8B51F24E}"/>
              </a:ext>
            </a:extLst>
          </p:cNvPr>
          <p:cNvSpPr txBox="1"/>
          <p:nvPr/>
        </p:nvSpPr>
        <p:spPr>
          <a:xfrm>
            <a:off x="611509" y="675211"/>
            <a:ext cx="488171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According to WHO (2022), obsessive-compulsive disorder (OCD) is a mental health condition that involves obsessions and/or compulsions.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1C5D7-A618-B7EC-C8D5-A2384B57F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138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Historical and Contemporary Care of OCD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8C41A24-547C-46E1-8675-36793DA4EA4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13893935"/>
              </p:ext>
            </p:extLst>
          </p:nvPr>
        </p:nvGraphicFramePr>
        <p:xfrm>
          <a:off x="147483" y="1504335"/>
          <a:ext cx="5973096" cy="5220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04636AE-BC41-86ED-A934-5E234CA601A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66583681"/>
              </p:ext>
            </p:extLst>
          </p:nvPr>
        </p:nvGraphicFramePr>
        <p:xfrm>
          <a:off x="6172200" y="1504334"/>
          <a:ext cx="5695334" cy="5220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4378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Abramowitz, J.S., Taylor, S. and McKay, D. (2009). Obsessive-compulsive disorder. </a:t>
            </a:r>
            <a:r>
              <a:rPr lang="en-US" i="1" dirty="0"/>
              <a:t>The Lancet</a:t>
            </a:r>
            <a:r>
              <a:rPr lang="en-US" dirty="0"/>
              <a:t>, 374(9688), pp.491–499. </a:t>
            </a:r>
            <a:r>
              <a:rPr lang="en-US" dirty="0" err="1"/>
              <a:t>doi:</a:t>
            </a:r>
            <a:r>
              <a:rPr lang="en-US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://doi.org/10.1016/s0140-6736(09)60240-3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American Psychiatric Association (2013). </a:t>
            </a:r>
            <a:r>
              <a:rPr lang="en-US" i="1" dirty="0"/>
              <a:t>Diagnostic and statistical manual of mental disorders: DSM-5</a:t>
            </a:r>
            <a:r>
              <a:rPr lang="en-US" i="1" baseline="30000" dirty="0"/>
              <a:t>TM</a:t>
            </a:r>
            <a:r>
              <a:rPr lang="en-US" i="1" dirty="0"/>
              <a:t>, 5th ed.</a:t>
            </a:r>
            <a:r>
              <a:rPr lang="en-US" dirty="0"/>
              <a:t> [online] psycnet.apa.org. Available at: </a:t>
            </a:r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https://psycnet.apa.org/record/2013-14907-000</a:t>
            </a:r>
            <a:r>
              <a:rPr lang="en-US" dirty="0"/>
              <a:t> [Accessed 7 Mar. 2026].</a:t>
            </a:r>
            <a:endParaRPr lang="en-GB" dirty="0"/>
          </a:p>
          <a:p>
            <a:r>
              <a:rPr lang="en-US" dirty="0"/>
              <a:t>Busfield, J. (2011). </a:t>
            </a:r>
            <a:r>
              <a:rPr lang="en-US" i="1" dirty="0"/>
              <a:t>Mental illness</a:t>
            </a:r>
            <a:r>
              <a:rPr lang="en-US" dirty="0"/>
              <a:t>. Cambridge: Polity Press.</a:t>
            </a:r>
            <a:endParaRPr lang="en-GB" dirty="0"/>
          </a:p>
          <a:p>
            <a:r>
              <a:rPr lang="en-US" dirty="0"/>
              <a:t>Fineberg, N.A., Hollander, E., </a:t>
            </a:r>
            <a:r>
              <a:rPr lang="en-US" dirty="0" err="1"/>
              <a:t>Pallanti</a:t>
            </a:r>
            <a:r>
              <a:rPr lang="en-US" dirty="0"/>
              <a:t>, S., </a:t>
            </a:r>
            <a:r>
              <a:rPr lang="en-US" dirty="0" err="1"/>
              <a:t>Walitza</a:t>
            </a:r>
            <a:r>
              <a:rPr lang="en-US" dirty="0"/>
              <a:t>, S., Grünblatt, E., </a:t>
            </a:r>
            <a:r>
              <a:rPr lang="en-US" dirty="0" err="1"/>
              <a:t>Dell’Osso</a:t>
            </a:r>
            <a:r>
              <a:rPr lang="en-US" dirty="0"/>
              <a:t>, B.M., Albert, U., Geller, D.A., </a:t>
            </a:r>
            <a:r>
              <a:rPr lang="en-US" dirty="0" err="1"/>
              <a:t>Brakoulias</a:t>
            </a:r>
            <a:r>
              <a:rPr lang="en-US" dirty="0"/>
              <a:t>, V., Janardhan Reddy, Y.C., </a:t>
            </a:r>
            <a:r>
              <a:rPr lang="en-US" dirty="0" err="1"/>
              <a:t>Arumugham</a:t>
            </a:r>
            <a:r>
              <a:rPr lang="en-US" dirty="0"/>
              <a:t>, S.S., </a:t>
            </a:r>
            <a:r>
              <a:rPr lang="en-US" dirty="0" err="1"/>
              <a:t>Shavitt</a:t>
            </a:r>
            <a:r>
              <a:rPr lang="en-US" dirty="0"/>
              <a:t>, R.G., Drummond, L., </a:t>
            </a:r>
            <a:r>
              <a:rPr lang="en-US" dirty="0" err="1"/>
              <a:t>Grancini</a:t>
            </a:r>
            <a:r>
              <a:rPr lang="en-US" dirty="0"/>
              <a:t>, B., De Carlo, V., </a:t>
            </a:r>
            <a:r>
              <a:rPr lang="en-US" dirty="0" err="1"/>
              <a:t>Cinosi</a:t>
            </a:r>
            <a:r>
              <a:rPr lang="en-US" dirty="0"/>
              <a:t>, E., Chamberlain, S.R., Ioannidis, K., Rodriguez, C.I. and Garg, K. (2020). Clinical advances in obsessive-compulsive disorder. </a:t>
            </a:r>
            <a:r>
              <a:rPr lang="en-US" i="1" dirty="0"/>
              <a:t>International Clinical Psychopharmacology</a:t>
            </a:r>
            <a:r>
              <a:rPr lang="en-US" dirty="0"/>
              <a:t>, [online] Publish Ahead of Print(4). </a:t>
            </a:r>
            <a:r>
              <a:rPr lang="en-US" dirty="0" err="1"/>
              <a:t>doi:</a:t>
            </a:r>
            <a:r>
              <a:rPr lang="en-US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://doi.org/10.1097/yic.0000000000000314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Foa, E.B., Yadin, E. and Lichner, T.K. (2012). </a:t>
            </a:r>
            <a:r>
              <a:rPr lang="en-US" i="1" dirty="0"/>
              <a:t>Exposure and Response (Ritual) Prevention for Obsessive Compulsive Disorder</a:t>
            </a:r>
            <a:r>
              <a:rPr lang="en-US" dirty="0"/>
              <a:t>. 2nd ed. Oxford: Oxford University Press . </a:t>
            </a:r>
            <a:r>
              <a:rPr lang="en-US" dirty="0" err="1"/>
              <a:t>doi:</a:t>
            </a:r>
            <a:r>
              <a:rPr lang="en-US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://doi.org/10.1093/</a:t>
            </a:r>
            <a:r>
              <a:rPr lang="en-US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med:psych</a:t>
            </a:r>
            <a:r>
              <a:rPr 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/9780195335286.001.0001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000" dirty="0"/>
              <a:t>National Institute for health and care excellence (NICE) (2005). </a:t>
            </a:r>
            <a:r>
              <a:rPr lang="en-US" sz="2000" i="1" dirty="0"/>
              <a:t> Obsessive-compulsive disorder and body dysmorphic disorder: treatment | Guidance | NICE</a:t>
            </a:r>
            <a:r>
              <a:rPr lang="en-US" sz="2000" dirty="0"/>
              <a:t>. [online] Nice.org.uk. Available at: </a:t>
            </a:r>
            <a:r>
              <a:rPr lang="en-US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https://www.nice.org.uk/guidance/cg31</a:t>
            </a:r>
            <a:r>
              <a:rPr lang="en-US" sz="2000" dirty="0"/>
              <a:t> [Accessed 8 Mar. 2026].</a:t>
            </a:r>
            <a:endParaRPr lang="en-GB" sz="2000" dirty="0"/>
          </a:p>
          <a:p>
            <a:r>
              <a:rPr lang="en-US" sz="2000" dirty="0"/>
              <a:t>NHS (2021). </a:t>
            </a:r>
            <a:r>
              <a:rPr lang="en-US" sz="2000" i="1" dirty="0"/>
              <a:t>Obsessive compulsive disorder (OCD)</a:t>
            </a:r>
            <a:r>
              <a:rPr lang="en-US" sz="2000" dirty="0"/>
              <a:t>. [online] nhs.uk. Available at: </a:t>
            </a:r>
            <a:r>
              <a:rPr lang="en-US" sz="20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https://www.nhs.uk/mental-health/conditions/obsessive-compulsive-disorder-ocd/</a:t>
            </a:r>
            <a:r>
              <a:rPr lang="en-US" sz="2000" dirty="0"/>
              <a:t> [Accessed 8 Mar. 2026].</a:t>
            </a:r>
            <a:endParaRPr lang="en-GB" sz="2000" dirty="0"/>
          </a:p>
          <a:p>
            <a:r>
              <a:rPr lang="en-US" sz="2000" dirty="0"/>
              <a:t>Pilgrim, D. (2014). </a:t>
            </a:r>
            <a:r>
              <a:rPr lang="en-US" sz="2000" i="1" dirty="0"/>
              <a:t>Key concepts in mental health.</a:t>
            </a:r>
            <a:r>
              <a:rPr lang="en-US" sz="2000" dirty="0"/>
              <a:t> 3rd ed. London: Sage Publications.</a:t>
            </a:r>
            <a:endParaRPr lang="en-GB" sz="2000" dirty="0"/>
          </a:p>
          <a:p>
            <a:r>
              <a:rPr lang="en-US" sz="2000" dirty="0"/>
              <a:t>Stein, D.J., Costa, D.L.C., Lochner, C., Miguel, E.C., Reddy, Y.C.J., </a:t>
            </a:r>
            <a:r>
              <a:rPr lang="en-US" sz="2000" dirty="0" err="1"/>
              <a:t>Shavitt</a:t>
            </a:r>
            <a:r>
              <a:rPr lang="en-US" sz="2000" dirty="0"/>
              <a:t>, R.G., van den Heuvel, O.A. and Simpson, H.B. (2019). Obsessive–compulsive disorder. </a:t>
            </a:r>
            <a:r>
              <a:rPr lang="en-US" sz="2000" i="1" dirty="0"/>
              <a:t>Nature Reviews Disease Primers</a:t>
            </a:r>
            <a:r>
              <a:rPr lang="en-US" sz="2000" dirty="0"/>
              <a:t>, [online] 5. </a:t>
            </a:r>
            <a:r>
              <a:rPr lang="en-US" sz="2000" dirty="0" err="1"/>
              <a:t>doi:</a:t>
            </a:r>
            <a:r>
              <a:rPr lang="en-US" sz="200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20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://doi.org/10.1038/s41572-019-0102-3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US" sz="2000" dirty="0"/>
              <a:t>Veale, D. and Roberts, A. (2014). Obsessive-compulsive disorder. </a:t>
            </a:r>
            <a:r>
              <a:rPr lang="en-US" sz="2000" i="1" dirty="0"/>
              <a:t>BMJ</a:t>
            </a:r>
            <a:r>
              <a:rPr lang="en-US" sz="2000" dirty="0"/>
              <a:t>, [online] 348(apr07 6), pp.2183–2183. </a:t>
            </a:r>
            <a:r>
              <a:rPr lang="en-US" sz="2000" dirty="0" err="1"/>
              <a:t>doi:</a:t>
            </a:r>
            <a:r>
              <a:rPr lang="en-US" sz="2000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20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://doi.org/10.1136/bmj.g2183</a:t>
            </a:r>
            <a:r>
              <a:rPr lang="en-US" sz="2000" dirty="0"/>
              <a:t>.</a:t>
            </a:r>
            <a:endParaRPr lang="en-GB" sz="2000" dirty="0"/>
          </a:p>
          <a:p>
            <a:r>
              <a:rPr lang="en-US" sz="2000" dirty="0"/>
              <a:t>World Health Organization (2022). </a:t>
            </a:r>
            <a:r>
              <a:rPr lang="en-US" sz="2000" i="1" dirty="0"/>
              <a:t>ICD-11</a:t>
            </a:r>
            <a:r>
              <a:rPr lang="en-US" sz="2000" dirty="0"/>
              <a:t>. [online] Who.int. Available at: </a:t>
            </a:r>
            <a:r>
              <a:rPr lang="en-US" sz="20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https://www.who.int/news-room/fact-sheets/detail/icd-11</a:t>
            </a:r>
            <a:r>
              <a:rPr lang="en-US" sz="2000" dirty="0"/>
              <a:t> [Accessed 8 Mar. 2026].</a:t>
            </a:r>
            <a:endParaRPr lang="en-GB" sz="20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1903</TotalTime>
  <Words>918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Historical and Contemporary Care of OCD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Rashida Begum (2316439)</cp:lastModifiedBy>
  <cp:revision>7</cp:revision>
  <dcterms:created xsi:type="dcterms:W3CDTF">2024-12-04T18:07:56Z</dcterms:created>
  <dcterms:modified xsi:type="dcterms:W3CDTF">2026-03-08T22:44:23Z</dcterms:modified>
</cp:coreProperties>
</file>