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6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D3E1EA-AE08-48B7-8B63-0F60FF9A62A4}" v="10" dt="2026-06-30T10:59:38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59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2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nah Moriarty (2331924)" userId="ae8c02da-044f-450a-9c20-4bcd8f183fa5" providerId="ADAL" clId="{C75A9641-207C-488B-B1DC-FC9B25FA5E7F}"/>
    <pc:docChg chg="undo custSel modSld">
      <pc:chgData name="Susannah Moriarty (2331924)" userId="ae8c02da-044f-450a-9c20-4bcd8f183fa5" providerId="ADAL" clId="{C75A9641-207C-488B-B1DC-FC9B25FA5E7F}" dt="2026-06-30T11:26:19.607" v="516" actId="20577"/>
      <pc:docMkLst>
        <pc:docMk/>
      </pc:docMkLst>
      <pc:sldChg chg="modSp mod">
        <pc:chgData name="Susannah Moriarty (2331924)" userId="ae8c02da-044f-450a-9c20-4bcd8f183fa5" providerId="ADAL" clId="{C75A9641-207C-488B-B1DC-FC9B25FA5E7F}" dt="2026-06-30T11:26:19.607" v="516" actId="20577"/>
        <pc:sldMkLst>
          <pc:docMk/>
          <pc:sldMk cId="251621724" sldId="256"/>
        </pc:sldMkLst>
        <pc:spChg chg="mod">
          <ac:chgData name="Susannah Moriarty (2331924)" userId="ae8c02da-044f-450a-9c20-4bcd8f183fa5" providerId="ADAL" clId="{C75A9641-207C-488B-B1DC-FC9B25FA5E7F}" dt="2026-06-30T11:01:12.888" v="421" actId="1076"/>
          <ac:spMkLst>
            <pc:docMk/>
            <pc:sldMk cId="251621724" sldId="256"/>
            <ac:spMk id="19" creationId="{795070E1-507E-91F5-40A3-F5AB4694A5DA}"/>
          </ac:spMkLst>
        </pc:spChg>
        <pc:grpChg chg="mod">
          <ac:chgData name="Susannah Moriarty (2331924)" userId="ae8c02da-044f-450a-9c20-4bcd8f183fa5" providerId="ADAL" clId="{C75A9641-207C-488B-B1DC-FC9B25FA5E7F}" dt="2026-06-29T13:16:17.234" v="6" actId="1038"/>
          <ac:grpSpMkLst>
            <pc:docMk/>
            <pc:sldMk cId="251621724" sldId="256"/>
            <ac:grpSpMk id="31" creationId="{60320940-5225-E2BE-8E86-2F988184812F}"/>
          </ac:grpSpMkLst>
        </pc:grpChg>
        <pc:graphicFrameChg chg="mod modGraphic">
          <ac:chgData name="Susannah Moriarty (2331924)" userId="ae8c02da-044f-450a-9c20-4bcd8f183fa5" providerId="ADAL" clId="{C75A9641-207C-488B-B1DC-FC9B25FA5E7F}" dt="2026-06-30T11:00:39.057" v="420" actId="20577"/>
          <ac:graphicFrameMkLst>
            <pc:docMk/>
            <pc:sldMk cId="251621724" sldId="256"/>
            <ac:graphicFrameMk id="24" creationId="{EA34BA5F-6812-30D2-5ED6-20C47C734C7A}"/>
          </ac:graphicFrameMkLst>
        </pc:graphicFrameChg>
        <pc:graphicFrameChg chg="modGraphic">
          <ac:chgData name="Susannah Moriarty (2331924)" userId="ae8c02da-044f-450a-9c20-4bcd8f183fa5" providerId="ADAL" clId="{C75A9641-207C-488B-B1DC-FC9B25FA5E7F}" dt="2026-06-30T11:25:42.924" v="511" actId="20577"/>
          <ac:graphicFrameMkLst>
            <pc:docMk/>
            <pc:sldMk cId="251621724" sldId="256"/>
            <ac:graphicFrameMk id="25" creationId="{6531B509-DBFB-A26C-698B-1211852B990D}"/>
          </ac:graphicFrameMkLst>
        </pc:graphicFrameChg>
        <pc:graphicFrameChg chg="modGraphic">
          <ac:chgData name="Susannah Moriarty (2331924)" userId="ae8c02da-044f-450a-9c20-4bcd8f183fa5" providerId="ADAL" clId="{C75A9641-207C-488B-B1DC-FC9B25FA5E7F}" dt="2026-06-30T11:26:19.607" v="516" actId="20577"/>
          <ac:graphicFrameMkLst>
            <pc:docMk/>
            <pc:sldMk cId="251621724" sldId="256"/>
            <ac:graphicFrameMk id="26" creationId="{1EC5F9CC-1280-1C25-2CD9-9A72A83ACC19}"/>
          </ac:graphicFrameMkLst>
        </pc:graphicFrameChg>
        <pc:graphicFrameChg chg="modGraphic">
          <ac:chgData name="Susannah Moriarty (2331924)" userId="ae8c02da-044f-450a-9c20-4bcd8f183fa5" providerId="ADAL" clId="{C75A9641-207C-488B-B1DC-FC9B25FA5E7F}" dt="2026-06-30T10:53:46.984" v="374" actId="20577"/>
          <ac:graphicFrameMkLst>
            <pc:docMk/>
            <pc:sldMk cId="251621724" sldId="256"/>
            <ac:graphicFrameMk id="27" creationId="{B0BC5727-C440-4B38-2F27-C9C92B1BB165}"/>
          </ac:graphicFrameMkLst>
        </pc:graphicFrameChg>
        <pc:picChg chg="mod">
          <ac:chgData name="Susannah Moriarty (2331924)" userId="ae8c02da-044f-450a-9c20-4bcd8f183fa5" providerId="ADAL" clId="{C75A9641-207C-488B-B1DC-FC9B25FA5E7F}" dt="2026-06-30T10:31:43.585" v="171" actId="14100"/>
          <ac:picMkLst>
            <pc:docMk/>
            <pc:sldMk cId="251621724" sldId="256"/>
            <ac:picMk id="10" creationId="{5FF4EF7B-ABDA-5BDA-4E91-918DA69B49E2}"/>
          </ac:picMkLst>
        </pc:picChg>
      </pc:sldChg>
      <pc:sldChg chg="modSp mod">
        <pc:chgData name="Susannah Moriarty (2331924)" userId="ae8c02da-044f-450a-9c20-4bcd8f183fa5" providerId="ADAL" clId="{C75A9641-207C-488B-B1DC-FC9B25FA5E7F}" dt="2026-06-30T11:09:43.595" v="422" actId="14100"/>
        <pc:sldMkLst>
          <pc:docMk/>
          <pc:sldMk cId="2245730265" sldId="258"/>
        </pc:sldMkLst>
        <pc:spChg chg="mod">
          <ac:chgData name="Susannah Moriarty (2331924)" userId="ae8c02da-044f-450a-9c20-4bcd8f183fa5" providerId="ADAL" clId="{C75A9641-207C-488B-B1DC-FC9B25FA5E7F}" dt="2026-06-30T11:09:43.595" v="422" actId="14100"/>
          <ac:spMkLst>
            <pc:docMk/>
            <pc:sldMk cId="2245730265" sldId="258"/>
            <ac:spMk id="2" creationId="{97E8D49D-1F6E-F0FD-FCD7-89051D655141}"/>
          </ac:spMkLst>
        </pc:spChg>
        <pc:spChg chg="mod">
          <ac:chgData name="Susannah Moriarty (2331924)" userId="ae8c02da-044f-450a-9c20-4bcd8f183fa5" providerId="ADAL" clId="{C75A9641-207C-488B-B1DC-FC9B25FA5E7F}" dt="2026-06-30T10:53:13.895" v="350"/>
          <ac:spMkLst>
            <pc:docMk/>
            <pc:sldMk cId="2245730265" sldId="258"/>
            <ac:spMk id="3" creationId="{C44F92CA-6836-730C-0D3D-598D8BD1D51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sheninger.blogspot.com/2019/06/" TargetMode="External"/><Relationship Id="rId3" Type="http://schemas.openxmlformats.org/officeDocument/2006/relationships/hyperlink" Target="https://fr.wikipedia.org/wiki/Travail_forc%C3%A9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rawpixel.com/search/therapy%20talk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Susannah Moriarty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2331924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  Understanding Alcohol Dependence: Shifting from Personal Weakness to Real Support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287017" y="341240"/>
            <a:ext cx="11658604" cy="6216680"/>
            <a:chOff x="266697" y="358746"/>
            <a:chExt cx="11658604" cy="6216680"/>
          </a:xfrm>
          <a:solidFill>
            <a:schemeClr val="bg2"/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1243011" y="358746"/>
              <a:ext cx="9705975" cy="581025"/>
            </a:xfrm>
            <a:prstGeom prst="roundRect">
              <a:avLst/>
            </a:prstGeom>
            <a:grpFill/>
            <a:ln w="38100">
              <a:solidFill>
                <a:schemeClr val="accent5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b="1" dirty="0">
                  <a:solidFill>
                    <a:schemeClr val="tx1"/>
                  </a:solidFill>
                </a:rPr>
                <a:t>Understanding Alcohol Dependence: Shifting from Personal Weakness to Real Support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A899E3C8-FBC0-BA67-C236-5C1405EA8FAF}"/>
                </a:ext>
              </a:extLst>
            </p:cNvPr>
            <p:cNvGrpSpPr/>
            <p:nvPr/>
          </p:nvGrpSpPr>
          <p:grpSpPr>
            <a:xfrm>
              <a:off x="266697" y="1246908"/>
              <a:ext cx="3623660" cy="5328518"/>
              <a:chOff x="266697" y="1246908"/>
              <a:chExt cx="3623660" cy="5328518"/>
            </a:xfrm>
            <a:grpFill/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4A3A58DC-499D-5885-0006-D9F2BFD2F81C}"/>
                  </a:ext>
                </a:extLst>
              </p:cNvPr>
              <p:cNvSpPr/>
              <p:nvPr/>
            </p:nvSpPr>
            <p:spPr>
              <a:xfrm>
                <a:off x="266701" y="1845425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A98E5413-CA6B-4511-7F6B-FAE5304BD3D6}"/>
                  </a:ext>
                </a:extLst>
              </p:cNvPr>
              <p:cNvSpPr/>
              <p:nvPr/>
            </p:nvSpPr>
            <p:spPr>
              <a:xfrm>
                <a:off x="266697" y="1246908"/>
                <a:ext cx="3533489" cy="931026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b="1" dirty="0">
                    <a:solidFill>
                      <a:schemeClr val="tx1"/>
                    </a:solidFill>
                  </a:rPr>
                  <a:t>WHAT IS ALCOHOL DEPENDENCE?</a:t>
                </a:r>
              </a:p>
              <a:p>
                <a:pPr algn="ctr"/>
                <a:r>
                  <a:rPr lang="en-GB" sz="800" dirty="0">
                    <a:solidFill>
                      <a:schemeClr val="tx1"/>
                    </a:solidFill>
                  </a:rPr>
                  <a:t>Alcohol dependency is a long-term condition where a person feels an overwhelming compulsion to drink alcohol, even when harming their health, relationships and daily life. While society used to view it as moral failing or a lack of will power, modern health care treats it as a complex medical issue shaped by biology, upbringing and social environment.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CAB7B23-2205-4D26-AA83-08E69303A0E7}"/>
                </a:ext>
              </a:extLst>
            </p:cNvPr>
            <p:cNvGrpSpPr/>
            <p:nvPr/>
          </p:nvGrpSpPr>
          <p:grpSpPr>
            <a:xfrm>
              <a:off x="4263851" y="1133303"/>
              <a:ext cx="3643978" cy="5442122"/>
              <a:chOff x="4263851" y="1133303"/>
              <a:chExt cx="3643978" cy="5442122"/>
            </a:xfrm>
            <a:grpFill/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A028C44-DEF5-CF7C-425B-72E17CF2FE44}"/>
                  </a:ext>
                </a:extLst>
              </p:cNvPr>
              <p:cNvSpPr/>
              <p:nvPr/>
            </p:nvSpPr>
            <p:spPr>
              <a:xfrm>
                <a:off x="4284173" y="1845424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795070E1-507E-91F5-40A3-F5AB4694A5DA}"/>
                  </a:ext>
                </a:extLst>
              </p:cNvPr>
              <p:cNvSpPr/>
              <p:nvPr/>
            </p:nvSpPr>
            <p:spPr>
              <a:xfrm>
                <a:off x="4263851" y="1133303"/>
                <a:ext cx="3623656" cy="581025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b="1" dirty="0">
                    <a:solidFill>
                      <a:schemeClr val="tx1"/>
                    </a:solidFill>
                  </a:rPr>
                  <a:t>The Modern Evolution &amp; Present-Day Care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1F412CF-CF89-D823-2DCC-93133C9E1EA7}"/>
                </a:ext>
              </a:extLst>
            </p:cNvPr>
            <p:cNvGrpSpPr/>
            <p:nvPr/>
          </p:nvGrpSpPr>
          <p:grpSpPr>
            <a:xfrm>
              <a:off x="8301643" y="1097920"/>
              <a:ext cx="3623658" cy="5477506"/>
              <a:chOff x="8301643" y="1097920"/>
              <a:chExt cx="3623658" cy="5477506"/>
            </a:xfrm>
            <a:grpFill/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5E5F9FD-F4F2-83B8-96E7-53E103EA5B97}"/>
                  </a:ext>
                </a:extLst>
              </p:cNvPr>
              <p:cNvSpPr/>
              <p:nvPr/>
            </p:nvSpPr>
            <p:spPr>
              <a:xfrm>
                <a:off x="8301645" y="1845425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21" name="Rectangle: Rounded Corners 20">
                <a:extLst>
                  <a:ext uri="{FF2B5EF4-FFF2-40B4-BE49-F238E27FC236}">
                    <a16:creationId xmlns:a16="http://schemas.microsoft.com/office/drawing/2014/main" id="{74EEC248-20B5-B5F1-FD7C-B0BA70C2A99F}"/>
                  </a:ext>
                </a:extLst>
              </p:cNvPr>
              <p:cNvSpPr/>
              <p:nvPr/>
            </p:nvSpPr>
            <p:spPr>
              <a:xfrm>
                <a:off x="8301643" y="1097920"/>
                <a:ext cx="3623656" cy="897775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b="1" dirty="0">
                    <a:solidFill>
                      <a:schemeClr val="tx1"/>
                    </a:solidFill>
                  </a:rPr>
                  <a:t>Stigma &amp; Barriers to Care</a:t>
                </a:r>
              </a:p>
            </p:txBody>
          </p:sp>
        </p:grpSp>
      </p:grp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A732007A-C1AF-C7F4-3F5A-B642678681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942530"/>
              </p:ext>
            </p:extLst>
          </p:nvPr>
        </p:nvGraphicFramePr>
        <p:xfrm>
          <a:off x="356863" y="2100026"/>
          <a:ext cx="3443317" cy="149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274607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ICD-11 DIAGNOSTIC CRITERIA (CODE: 6C40.2)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According to chapter 6 of the World Health organisation (WHO) ICD-11, a diagnosis requires a strong internal drive to use alcohol, manifested by two or more of the following persisting for at least 12 months: 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Impaired control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Increased priority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Physiological features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14CCC79-DE11-DC3F-1877-35C9911B2A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697157"/>
              </p:ext>
            </p:extLst>
          </p:nvPr>
        </p:nvGraphicFramePr>
        <p:xfrm>
          <a:off x="4329256" y="1902764"/>
          <a:ext cx="3533486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3486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2533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Edwards &amp; Guthrie Landmark Study (1977)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</a:rPr>
                        <a:t>Evidence that intensive inpatient admissions show no better outcomes than community focused </a:t>
                      </a:r>
                    </a:p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Community Shift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</a:rPr>
                        <a:t>The systematic closure of long-term asylum wards to treat individuals within their own communities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EA34BA5F-6812-30D2-5ED6-20C47C734C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2103708"/>
              </p:ext>
            </p:extLst>
          </p:nvPr>
        </p:nvGraphicFramePr>
        <p:xfrm>
          <a:off x="8384770" y="2023826"/>
          <a:ext cx="3443317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Judgment Stigma. (</a:t>
                      </a:r>
                      <a:r>
                        <a:rPr lang="en-GB" sz="900" b="0" dirty="0">
                          <a:solidFill>
                            <a:schemeClr val="tx1"/>
                          </a:solidFill>
                        </a:rPr>
                        <a:t>The Lancet 2022))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Social Stigma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Barriers to Seeking Help</a:t>
                      </a:r>
                      <a:r>
                        <a:rPr lang="en-GB" sz="900" b="0" dirty="0">
                          <a:solidFill>
                            <a:schemeClr val="tx1"/>
                          </a:solidFill>
                        </a:rPr>
                        <a:t>(Office for Health Improvement and Disparities [OHID], 2023)                                 </a:t>
                      </a: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Shame and fear of judgment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The Funding “Post Code Lottery</a:t>
                      </a:r>
                      <a:r>
                        <a:rPr lang="en-GB" sz="900" b="1" i="0" dirty="0">
                          <a:solidFill>
                            <a:schemeClr val="tx1"/>
                          </a:solidFill>
                        </a:rPr>
                        <a:t>” (10 y</a:t>
                      </a:r>
                      <a:r>
                        <a:rPr lang="en-GB" sz="900" b="1" dirty="0">
                          <a:solidFill>
                            <a:schemeClr val="tx1"/>
                          </a:solidFill>
                        </a:rPr>
                        <a:t>ear alcohol strategy , 2021)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Shifting funding to local councils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6531B509-DBFB-A26C-698B-1211852B99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4021901"/>
              </p:ext>
            </p:extLst>
          </p:nvPr>
        </p:nvGraphicFramePr>
        <p:xfrm>
          <a:off x="356869" y="4511119"/>
          <a:ext cx="3443317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20719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Historical Perspective of Care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Moral &amp; Criminal Model (18-19</a:t>
                      </a:r>
                      <a:r>
                        <a:rPr lang="en-GB" sz="140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Century)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The Sin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b="1" dirty="0">
                          <a:solidFill>
                            <a:schemeClr val="tx1"/>
                          </a:solidFill>
                        </a:rPr>
                        <a:t>Punitive Responses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First Shift</a:t>
                      </a:r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The Inebriates Act (1879,1898):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Systemic Care (Bronwin Morrison, 2017)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The Inpatient Era (Lucia </a:t>
                      </a:r>
                      <a:r>
                        <a:rPr lang="en-GB" sz="1000" dirty="0" err="1">
                          <a:solidFill>
                            <a:schemeClr val="tx1"/>
                          </a:solidFill>
                        </a:rPr>
                        <a:t>Zedner</a:t>
                      </a: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 , 1998)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The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Duxhurst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Experiment (1895)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</a:rPr>
                        <a:t>Addressing alcoholism through isolation and labour                      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1EC5F9CC-1280-1C25-2CD9-9A72A83ACC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03087"/>
              </p:ext>
            </p:extLst>
          </p:nvPr>
        </p:nvGraphicFramePr>
        <p:xfrm>
          <a:off x="4374342" y="4511119"/>
          <a:ext cx="3443317" cy="19561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9561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Modern NHS Treatment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NICE Clinical Guideline CG115: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900" b="0" dirty="0">
                          <a:solidFill>
                            <a:schemeClr val="tx1"/>
                          </a:solidFill>
                        </a:rPr>
                        <a:t>Framework for managing alcohol dependence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Clinical Detoxification </a:t>
                      </a:r>
                      <a:r>
                        <a:rPr lang="en-GB" sz="900" dirty="0">
                          <a:solidFill>
                            <a:schemeClr val="tx1"/>
                          </a:solidFill>
                        </a:rPr>
                        <a:t>(NHS Long </a:t>
                      </a:r>
                      <a:r>
                        <a:rPr lang="en-GB" sz="900">
                          <a:solidFill>
                            <a:schemeClr val="tx1"/>
                          </a:solidFill>
                        </a:rPr>
                        <a:t>term plan, 2019)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900" b="0" dirty="0">
                          <a:solidFill>
                            <a:schemeClr val="tx1"/>
                          </a:solidFill>
                        </a:rPr>
                        <a:t>Supervised medical detox managing withdrawal safely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Psychosocial support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900" b="0" dirty="0">
                          <a:solidFill>
                            <a:schemeClr val="tx1"/>
                          </a:solidFill>
                        </a:rPr>
                        <a:t>Combined treatments (medical and talking therapies)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Chief Medical Officers (CMO) Guidelines (2016)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900" b="0" dirty="0">
                          <a:solidFill>
                            <a:schemeClr val="tx1"/>
                          </a:solidFill>
                        </a:rPr>
                        <a:t>Low risk limits (Recommended 14 units or less per week)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0BC5727-C440-4B38-2F27-C9C92B1BB1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895909"/>
              </p:ext>
            </p:extLst>
          </p:nvPr>
        </p:nvGraphicFramePr>
        <p:xfrm>
          <a:off x="8391814" y="5129579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Future Recommendations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Stricter Pricing Rules (</a:t>
                      </a:r>
                      <a:r>
                        <a:rPr lang="en-GB" sz="900" dirty="0">
                          <a:solidFill>
                            <a:schemeClr val="tx1"/>
                          </a:solidFill>
                        </a:rPr>
                        <a:t>Alcohol Health Alliance </a:t>
                      </a:r>
                      <a:r>
                        <a:rPr lang="en-GB" sz="900" dirty="0" err="1">
                          <a:solidFill>
                            <a:schemeClr val="tx1"/>
                          </a:solidFill>
                        </a:rPr>
                        <a:t>n,d</a:t>
                      </a:r>
                      <a:r>
                        <a:rPr lang="en-GB" sz="9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</a:rPr>
                        <a:t>Expand minimum unit price across the UK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Anti-Stigma Training (NHS England, </a:t>
                      </a:r>
                      <a:r>
                        <a:rPr lang="en-GB" sz="1200" dirty="0" err="1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</a:rPr>
                        <a:t>Mandatory empathy training for frontline healthcare staff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Better Local Funding (HM Government, 2021)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000" b="0" dirty="0">
                          <a:solidFill>
                            <a:schemeClr val="tx1"/>
                          </a:solidFill>
                        </a:rPr>
                        <a:t>Protect local budgets to stop the “post code lottery”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643EC5DB-E967-2961-439B-641404312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6866" y="3432867"/>
            <a:ext cx="3443317" cy="10782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95B3C9-38D5-D4FF-044D-E1258931630E}"/>
              </a:ext>
            </a:extLst>
          </p:cNvPr>
          <p:cNvSpPr txBox="1"/>
          <p:nvPr/>
        </p:nvSpPr>
        <p:spPr>
          <a:xfrm>
            <a:off x="492128" y="4280287"/>
            <a:ext cx="34433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r.wikipedia.org/wiki/Travail_forc%C3%A9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BB0829-B567-19B5-0B0E-61F98D380C4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74342" y="3230960"/>
            <a:ext cx="3443317" cy="12801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FF4EF7B-ABDA-5BDA-4E91-918DA69B49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84770" y="3686693"/>
            <a:ext cx="3481354" cy="12445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0842C8-83A2-8A25-9570-5284FCB42455}"/>
              </a:ext>
            </a:extLst>
          </p:cNvPr>
          <p:cNvSpPr txBox="1"/>
          <p:nvPr/>
        </p:nvSpPr>
        <p:spPr>
          <a:xfrm>
            <a:off x="8384770" y="4791184"/>
            <a:ext cx="34813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esheninger.blogspot.com/2019/06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39877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725379"/>
            <a:ext cx="10018713" cy="1015539"/>
          </a:xfrm>
          <a:solidFill>
            <a:schemeClr val="bg2"/>
          </a:solidFill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Alcohol Health Alliance UK. (n.d.). Minimum unit pricing. https://ahauk.org/what-we-do/our-priorities/minimum-unit-pricing/</a:t>
            </a:r>
          </a:p>
          <a:p>
            <a:pPr marL="0" indent="0">
              <a:buNone/>
            </a:pPr>
            <a:r>
              <a:rPr lang="en-GB" sz="4400" dirty="0"/>
              <a:t>British Medical Association. (2022). Funding for local authority public health allocations in England. BMA Policy Briefing.</a:t>
            </a:r>
          </a:p>
          <a:p>
            <a:pPr marL="0" indent="0">
              <a:buNone/>
            </a:pPr>
            <a:r>
              <a:rPr lang="en-GB" sz="4400" dirty="0"/>
              <a:t>Edwards, G., &amp; Guthrie, S. (1977). A comparison of inpatient and outpatient treatment of alcohol dependence. Journal of Studies on Alcohol, 38(7), 1245–1256. </a:t>
            </a:r>
          </a:p>
          <a:p>
            <a:pPr marL="0" indent="0">
              <a:buNone/>
            </a:pPr>
            <a:r>
              <a:rPr lang="en-GB" sz="4400" dirty="0"/>
              <a:t>English Heritage. (n.d.). Victorians: Religion. https://www.english-heritage.org.uk/learn/story-of-england/victorian/religion/ </a:t>
            </a:r>
          </a:p>
          <a:p>
            <a:pPr marL="0" indent="0">
              <a:buNone/>
            </a:pPr>
            <a:r>
              <a:rPr lang="en-GB" sz="4400" dirty="0"/>
              <a:t>HM Government. (2021). From harm to hope: A 10-year drugs and alcohol strategy to cut crime and save lives. Department of Health and Social Care. </a:t>
            </a:r>
          </a:p>
          <a:p>
            <a:pPr marL="0" indent="0">
              <a:buNone/>
            </a:pPr>
            <a:r>
              <a:rPr lang="en-GB" sz="4400" dirty="0"/>
              <a:t>Morrison, B. (2017). Inebriate institutions. In J. Turner, P. Taylor, S. Morley, &amp; P. Singh (Eds.), A companion to the history of crime and criminal justice (pp. 115-117). Policy Press. </a:t>
            </a:r>
          </a:p>
          <a:p>
            <a:pPr marL="0" indent="0">
              <a:buNone/>
            </a:pPr>
            <a:r>
              <a:rPr lang="en-GB" sz="4400" dirty="0"/>
              <a:t>NHS England. (n.d.). Handling difficult situations with compassion – e-learning programme. https://www.england.nhs.uk/supporting-our-nhs-people/health-and-wellbeing-programmes/handling-difficult-situations-with-compassion-e-learning-programme</a:t>
            </a:r>
          </a:p>
          <a:p>
            <a:pPr marL="0" indent="0">
              <a:buNone/>
            </a:pPr>
            <a:r>
              <a:rPr lang="en-GB" sz="4400" dirty="0"/>
              <a:t>National Health Service. (2019). The NHS Long Term Plan. https://www.longtermplan.nhs.uk/ </a:t>
            </a:r>
          </a:p>
          <a:p>
            <a:pPr marL="0" indent="0">
              <a:buNone/>
            </a:pPr>
            <a:r>
              <a:rPr lang="en-GB" sz="4400" dirty="0"/>
              <a:t>National Institute for Health and Care Excellence. (2011). Alcohol-use disorders: Diagnosis, assessment and management of harmful drinking (severe alcohol dependence) (Clinical Guideline CG115). https://www.nice.org.uk/guidance/cg115 </a:t>
            </a:r>
          </a:p>
          <a:p>
            <a:pPr marL="0" indent="0">
              <a:buNone/>
            </a:pPr>
            <a:r>
              <a:rPr lang="en-GB" sz="4400" dirty="0"/>
              <a:t>HM Government. (2021). From harm to hope: A 10-year drugs strategy to cut crime and save lives. https://www.gov.uk/government/publications/from-harm-to-hope-a-10-year-drugs-strategy-to-cut-crime-and-save-lives</a:t>
            </a:r>
          </a:p>
          <a:p>
            <a:pPr marL="0" indent="0">
              <a:buNone/>
            </a:pPr>
            <a:r>
              <a:rPr lang="en-GB" sz="4400" dirty="0"/>
              <a:t>Office for Health Improvement and Disparities. (2022). Alcohol and drug treatment in England: Statistics commentary. Department of Health and Social Care. </a:t>
            </a:r>
          </a:p>
          <a:p>
            <a:pPr marL="0" indent="0">
              <a:buNone/>
            </a:pPr>
            <a:r>
              <a:rPr lang="en-GB" sz="4400" dirty="0"/>
              <a:t>Ratzinger, J. (2003). Circular letter to all presidents of the episcopal conferences concerning the use of low-gluten altar breads and </a:t>
            </a:r>
            <a:r>
              <a:rPr lang="en-GB" sz="4400" dirty="0" err="1"/>
              <a:t>mustum</a:t>
            </a:r>
            <a:r>
              <a:rPr lang="en-GB" sz="4400" dirty="0"/>
              <a:t> as matter for the celebration of the Eucharist. Congregation for the Doctrine of the Faith. https://www.vatican.va/ </a:t>
            </a:r>
          </a:p>
          <a:p>
            <a:pPr marL="0" indent="0">
              <a:buNone/>
            </a:pPr>
            <a:r>
              <a:rPr lang="en-GB" sz="4400" dirty="0"/>
              <a:t>Somerset, H. (1897). The industrial training of women in farm colonies for inebriety. British Medical Journal, 2(1918), 899–901. </a:t>
            </a:r>
          </a:p>
          <a:p>
            <a:pPr marL="0" indent="0">
              <a:buNone/>
            </a:pPr>
            <a:r>
              <a:rPr lang="en-GB" sz="4400" dirty="0"/>
              <a:t>The Lancet. (2022). Stigma and addiction: A barrier to recovery. The Lancet, 399(10332), 1275. https://doi.org/10.1016/S0140-6736(22)00570-5 </a:t>
            </a:r>
          </a:p>
          <a:p>
            <a:pPr marL="0" indent="0">
              <a:buNone/>
            </a:pPr>
            <a:r>
              <a:rPr lang="en-GB" sz="4400" dirty="0"/>
              <a:t>UK Chief Medical Officers. (2016). UK Chief Medical Officers’ alcohol guidelines review: Summary of the proposed new guidelines. Department of Health. </a:t>
            </a:r>
          </a:p>
          <a:p>
            <a:pPr marL="0" indent="0">
              <a:buNone/>
            </a:pPr>
            <a:r>
              <a:rPr lang="en-GB" sz="4400" dirty="0"/>
              <a:t>Valverde, M. (1998). Diseases of the will: Alcohol and the dilemmas of freedom. Cambridge University Press. </a:t>
            </a:r>
          </a:p>
          <a:p>
            <a:pPr marL="0" indent="0">
              <a:buNone/>
            </a:pPr>
            <a:r>
              <a:rPr lang="en-GB" sz="4400" dirty="0"/>
              <a:t>World Health Organization. (2019). International statistical classification of diseases and related health problems (11th ed.). https://icd.who.int/ </a:t>
            </a:r>
          </a:p>
          <a:p>
            <a:pPr marL="0" indent="0">
              <a:buNone/>
            </a:pPr>
            <a:r>
              <a:rPr lang="en-GB" sz="4400" dirty="0" err="1"/>
              <a:t>Zedner</a:t>
            </a:r>
            <a:r>
              <a:rPr lang="en-GB" sz="4400" dirty="0"/>
              <a:t>, L. (1991). Women, crime, and penal responses in Victorian and Edwardian England. Oxford University Press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039857"/>
            <a:ext cx="10018713" cy="110697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2" ma:contentTypeDescription="Create a new document." ma:contentTypeScope="" ma:versionID="139bf1d4e6e6f02805a90d7126cd9cfa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d141eafac75bad00fe925901508014e9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D5CF031E-7E86-4148-A03D-E4EE2AD462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A74E14E-48DB-4401-9DD9-158DA32E265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E183B8-1EDF-4BDB-A1AA-2D70723803DA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6642d537-5170-4cd9-a3f2-9ec198ee3eac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4276</TotalTime>
  <Words>1040</Words>
  <Application>Microsoft Office PowerPoint</Application>
  <PresentationFormat>Widescreen</PresentationFormat>
  <Paragraphs>81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Corbel</vt:lpstr>
      <vt:lpstr>Wingdings</vt:lpstr>
      <vt:lpstr>Parallax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Susannah Moriarty (2331924)</cp:lastModifiedBy>
  <cp:revision>8</cp:revision>
  <dcterms:created xsi:type="dcterms:W3CDTF">2024-12-04T18:07:56Z</dcterms:created>
  <dcterms:modified xsi:type="dcterms:W3CDTF">2026-06-30T11:26:28Z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