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1"/>
  </p:notesMasterIdLst>
  <p:handoutMasterIdLst>
    <p:handoutMasterId r:id="rId22"/>
  </p:handoutMasterIdLst>
  <p:sldIdLst>
    <p:sldId id="256" r:id="rId5"/>
    <p:sldId id="257" r:id="rId6"/>
    <p:sldId id="258"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171" autoAdjust="0"/>
  </p:normalViewPr>
  <p:slideViewPr>
    <p:cSldViewPr>
      <p:cViewPr varScale="1">
        <p:scale>
          <a:sx n="48" d="100"/>
          <a:sy n="48" d="100"/>
        </p:scale>
        <p:origin x="2016"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17/05/2016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6213ED-61EF-45AB-A82C-986F5F8F8F17}" type="datetimeFigureOut">
              <a:rPr lang="en-GB" smtClean="0"/>
              <a:t>17/05/2016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BF0DF-262F-4709-9153-9ED2A52C448E}" type="slidenum">
              <a:rPr lang="en-GB" smtClean="0"/>
              <a:t>‹#›</a:t>
            </a:fld>
            <a:endParaRPr lang="en-GB"/>
          </a:p>
        </p:txBody>
      </p:sp>
    </p:spTree>
    <p:extLst>
      <p:ext uri="{BB962C8B-B14F-4D97-AF65-F5344CB8AC3E}">
        <p14:creationId xmlns:p14="http://schemas.microsoft.com/office/powerpoint/2010/main" val="1456881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BFBF0DF-262F-4709-9153-9ED2A52C448E}" type="slidenum">
              <a:rPr lang="en-GB" smtClean="0"/>
              <a:t>1</a:t>
            </a:fld>
            <a:endParaRPr lang="en-GB"/>
          </a:p>
        </p:txBody>
      </p:sp>
    </p:spTree>
    <p:extLst>
      <p:ext uri="{BB962C8B-B14F-4D97-AF65-F5344CB8AC3E}">
        <p14:creationId xmlns:p14="http://schemas.microsoft.com/office/powerpoint/2010/main" val="1774562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FBF0DF-262F-4709-9153-9ED2A52C448E}" type="slidenum">
              <a:rPr lang="en-GB" smtClean="0"/>
              <a:t>7</a:t>
            </a:fld>
            <a:endParaRPr lang="en-GB"/>
          </a:p>
        </p:txBody>
      </p:sp>
    </p:spTree>
    <p:extLst>
      <p:ext uri="{BB962C8B-B14F-4D97-AF65-F5344CB8AC3E}">
        <p14:creationId xmlns:p14="http://schemas.microsoft.com/office/powerpoint/2010/main" val="363824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538C7EE4-AF62-4B59-8E5D-3E40DE43F777}" type="slidenum">
              <a:rPr lang="en-US" smtClean="0"/>
              <a:pPr>
                <a:defRPr/>
              </a:pPr>
              <a:t>8</a:t>
            </a:fld>
            <a:endParaRPr lang="en-US"/>
          </a:p>
        </p:txBody>
      </p:sp>
    </p:spTree>
    <p:extLst>
      <p:ext uri="{BB962C8B-B14F-4D97-AF65-F5344CB8AC3E}">
        <p14:creationId xmlns:p14="http://schemas.microsoft.com/office/powerpoint/2010/main" val="9608609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D4181A06-E414-41DC-8024-FE46670AB391}" type="datetime1">
              <a:rPr lang="en-GB" smtClean="0"/>
              <a:t>17/05/2016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4572419-BE2A-47B9-A701-725E00FBED4A}" type="datetime1">
              <a:rPr lang="en-GB" smtClean="0"/>
              <a:t>17/05/2016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E837978-5C0B-4522-97C1-B4CEB14862AE}" type="datetime1">
              <a:rPr lang="en-GB" smtClean="0"/>
              <a:t>17/05/2016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9F1A07B-E7C3-476C-A7ED-A521878C9840}" type="datetime1">
              <a:rPr lang="en-GB" smtClean="0"/>
              <a:t>17/05/2016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08AEF8-D85C-4BF9-8527-CEC85E710C51}"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AF08C7-2C47-4701-8E99-5EA0ACB1417C}" type="datetime1">
              <a:rPr lang="en-GB" smtClean="0"/>
              <a:t>17/05/2016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D15D83-11BA-4F27-8688-7EA679ECA453}" type="datetime1">
              <a:rPr lang="en-GB" smtClean="0"/>
              <a:t>17/05/2016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BDBF8F-C14E-4767-A809-9FA1BE06ACCF}" type="datetime1">
              <a:rPr lang="en-GB" smtClean="0"/>
              <a:t>17/05/2016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370EE9-3ED4-4611-82F2-C605EC78E1B5}" type="datetime1">
              <a:rPr lang="en-GB" smtClean="0"/>
              <a:t>17/05/2016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8C9DC8A-60C2-4BDB-83D1-410CBAFC99B8}" type="datetime1">
              <a:rPr lang="en-GB" smtClean="0"/>
              <a:t>17/05/2016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8A97594-7E7C-4195-8D10-35C944B1D3F1}" type="datetime1">
              <a:rPr lang="en-GB" smtClean="0"/>
              <a:t>17/05/2016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le.ac.uk/se/ESI/doc1f.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67744" y="1268760"/>
            <a:ext cx="5760640" cy="1470025"/>
          </a:xfrm>
        </p:spPr>
        <p:txBody>
          <a:bodyPr/>
          <a:lstStyle/>
          <a:p>
            <a:r>
              <a:rPr lang="en-GB" dirty="0" smtClean="0"/>
              <a:t>Developing the Team</a:t>
            </a:r>
            <a:endParaRPr lang="en-GB" dirty="0"/>
          </a:p>
        </p:txBody>
      </p:sp>
      <p:sp>
        <p:nvSpPr>
          <p:cNvPr id="3" name="Subtitle 2"/>
          <p:cNvSpPr>
            <a:spLocks noGrp="1"/>
          </p:cNvSpPr>
          <p:nvPr>
            <p:ph type="subTitle" idx="1"/>
          </p:nvPr>
        </p:nvSpPr>
        <p:spPr>
          <a:xfrm>
            <a:off x="2051720" y="2564904"/>
            <a:ext cx="6400800" cy="1752600"/>
          </a:xfrm>
        </p:spPr>
        <p:txBody>
          <a:bodyPr/>
          <a:lstStyle/>
          <a:p>
            <a:r>
              <a:rPr lang="en-GB" dirty="0" smtClean="0">
                <a:solidFill>
                  <a:schemeClr val="tx1"/>
                </a:solidFill>
              </a:rPr>
              <a:t>N Cleevely</a:t>
            </a:r>
          </a:p>
          <a:p>
            <a:r>
              <a:rPr lang="en-GB" dirty="0" smtClean="0">
                <a:solidFill>
                  <a:schemeClr val="tx1"/>
                </a:solidFill>
              </a:rPr>
              <a:t>17</a:t>
            </a:r>
            <a:r>
              <a:rPr lang="en-GB" baseline="30000" dirty="0" smtClean="0">
                <a:solidFill>
                  <a:schemeClr val="tx1"/>
                </a:solidFill>
              </a:rPr>
              <a:t>th</a:t>
            </a:r>
            <a:r>
              <a:rPr lang="en-GB" dirty="0" smtClean="0">
                <a:solidFill>
                  <a:schemeClr val="tx1"/>
                </a:solidFill>
              </a:rPr>
              <a:t> May 2016 </a:t>
            </a:r>
            <a:endParaRPr lang="en-GB" dirty="0">
              <a:solidFill>
                <a:schemeClr val="tx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2</a:t>
            </a:fld>
            <a:endParaRPr lang="en-GB"/>
          </a:p>
        </p:txBody>
      </p:sp>
      <p:sp>
        <p:nvSpPr>
          <p:cNvPr id="6" name="Content Placeholder 2"/>
          <p:cNvSpPr>
            <a:spLocks noGrp="1"/>
          </p:cNvSpPr>
          <p:nvPr>
            <p:ph idx="1"/>
          </p:nvPr>
        </p:nvSpPr>
        <p:spPr/>
        <p:txBody>
          <a:bodyPr>
            <a:normAutofit/>
          </a:bodyPr>
          <a:lstStyle/>
          <a:p>
            <a:pPr marL="0" indent="0">
              <a:buNone/>
            </a:pPr>
            <a:r>
              <a:rPr lang="en-GB" sz="2400" dirty="0"/>
              <a:t>"Effective educational leaders help their schools to develop or endorse visions that embody the best thinking about teaching and learning. School leaders inspire others to reach for ambitious goals" </a:t>
            </a:r>
            <a:endParaRPr lang="en-GB" sz="2400" dirty="0" smtClean="0"/>
          </a:p>
          <a:p>
            <a:pPr marL="0" indent="0">
              <a:buNone/>
            </a:pPr>
            <a:endParaRPr lang="en-GB" sz="2400" dirty="0" smtClean="0"/>
          </a:p>
          <a:p>
            <a:pPr marL="0" indent="0">
              <a:buNone/>
            </a:pPr>
            <a:r>
              <a:rPr lang="en-GB" sz="2400" i="1" dirty="0"/>
              <a:t>What We Know about Successful School </a:t>
            </a:r>
            <a:r>
              <a:rPr lang="en-GB" sz="2400" i="1" dirty="0" smtClean="0"/>
              <a:t>Leadership</a:t>
            </a:r>
            <a:r>
              <a:rPr lang="en-GB" sz="2400" i="1" dirty="0"/>
              <a:t> </a:t>
            </a:r>
            <a:r>
              <a:rPr lang="en-GB" sz="2400" i="1" dirty="0" smtClean="0"/>
              <a:t> (</a:t>
            </a:r>
            <a:r>
              <a:rPr lang="en-GB" sz="2400" i="1" dirty="0"/>
              <a:t>2003)</a:t>
            </a:r>
          </a:p>
        </p:txBody>
      </p:sp>
    </p:spTree>
    <p:extLst>
      <p:ext uri="{BB962C8B-B14F-4D97-AF65-F5344CB8AC3E}">
        <p14:creationId xmlns:p14="http://schemas.microsoft.com/office/powerpoint/2010/main" val="25165745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3</a:t>
            </a:fld>
            <a:endParaRPr lang="en-GB"/>
          </a:p>
        </p:txBody>
      </p:sp>
      <p:sp>
        <p:nvSpPr>
          <p:cNvPr id="6" name="Title 1"/>
          <p:cNvSpPr txBox="1">
            <a:spLocks/>
          </p:cNvSpPr>
          <p:nvPr/>
        </p:nvSpPr>
        <p:spPr>
          <a:xfrm>
            <a:off x="1043608" y="64302"/>
            <a:ext cx="7543800" cy="693737"/>
          </a:xfrm>
          <a:prstGeom prst="rect">
            <a:avLst/>
          </a:prstGeom>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What is Leadership ?</a:t>
            </a:r>
            <a:endParaRPr lang="en-GB" dirty="0"/>
          </a:p>
        </p:txBody>
      </p:sp>
      <p:sp>
        <p:nvSpPr>
          <p:cNvPr id="7" name="Content Placeholder 2"/>
          <p:cNvSpPr txBox="1">
            <a:spLocks/>
          </p:cNvSpPr>
          <p:nvPr/>
        </p:nvSpPr>
        <p:spPr>
          <a:xfrm>
            <a:off x="406336" y="2914094"/>
            <a:ext cx="4846638" cy="2493963"/>
          </a:xfrm>
          <a:prstGeom prst="rect">
            <a:avLst/>
          </a:prstGeom>
          <a:solidFill>
            <a:schemeClr val="accent4">
              <a:lumMod val="50000"/>
            </a:schemeClr>
          </a:solidFill>
        </p:spPr>
        <p:txBody>
          <a:bodyPr vert="horz" lIns="91440" tIns="45720" rIns="91440" bIns="45720" rtlCol="0" anchor="ctr" anchorCtr="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2800" b="1" i="1" smtClean="0">
                <a:solidFill>
                  <a:schemeClr val="bg1"/>
                </a:solidFill>
              </a:rPr>
              <a:t>“The ability to influence a group toward the achievement of goals” </a:t>
            </a:r>
          </a:p>
          <a:p>
            <a:pPr algn="ctr"/>
            <a:r>
              <a:rPr lang="en-GB" sz="1000" b="1" i="1" smtClean="0">
                <a:solidFill>
                  <a:schemeClr val="bg1"/>
                </a:solidFill>
              </a:rPr>
              <a:t>(Robbins 2003)</a:t>
            </a:r>
            <a:endParaRPr lang="en-GB" b="1" i="1" dirty="0">
              <a:solidFill>
                <a:schemeClr val="bg1"/>
              </a:solidFill>
            </a:endParaRPr>
          </a:p>
        </p:txBody>
      </p:sp>
      <p:sp>
        <p:nvSpPr>
          <p:cNvPr id="8" name="TextBox 7"/>
          <p:cNvSpPr txBox="1"/>
          <p:nvPr/>
        </p:nvSpPr>
        <p:spPr bwMode="gray">
          <a:xfrm>
            <a:off x="156939" y="5485454"/>
            <a:ext cx="8077200" cy="184666"/>
          </a:xfrm>
          <a:prstGeom prst="rect">
            <a:avLst/>
          </a:prstGeom>
          <a:noFill/>
          <a:ln w="9525" algn="ctr">
            <a:noFill/>
            <a:miter lim="800000"/>
            <a:headEnd/>
            <a:tailEnd/>
          </a:ln>
        </p:spPr>
        <p:txBody>
          <a:bodyPr wrap="square" lIns="0" tIns="0" rIns="0" bIns="0" rtlCol="0">
            <a:spAutoFit/>
          </a:bodyPr>
          <a:lstStyle/>
          <a:p>
            <a:pPr>
              <a:spcBef>
                <a:spcPct val="20000"/>
              </a:spcBef>
              <a:spcAft>
                <a:spcPct val="20000"/>
              </a:spcAft>
              <a:buSzPct val="90000"/>
            </a:pPr>
            <a:r>
              <a:rPr lang="en-MY" sz="1200" dirty="0" smtClean="0">
                <a:solidFill>
                  <a:srgbClr val="3A4972"/>
                </a:solidFill>
              </a:rPr>
              <a:t>Robbins, Stephen. Organizational </a:t>
            </a:r>
            <a:r>
              <a:rPr lang="en-MY" sz="1200" dirty="0" err="1" smtClean="0">
                <a:solidFill>
                  <a:srgbClr val="3A4972"/>
                </a:solidFill>
              </a:rPr>
              <a:t>Behavior</a:t>
            </a:r>
            <a:r>
              <a:rPr lang="en-MY" sz="1200" dirty="0" smtClean="0">
                <a:solidFill>
                  <a:srgbClr val="3A4972"/>
                </a:solidFill>
              </a:rPr>
              <a:t>. 10</a:t>
            </a:r>
            <a:r>
              <a:rPr lang="en-MY" sz="1200" baseline="30000" dirty="0" smtClean="0">
                <a:solidFill>
                  <a:srgbClr val="3A4972"/>
                </a:solidFill>
              </a:rPr>
              <a:t>th</a:t>
            </a:r>
            <a:r>
              <a:rPr lang="en-MY" sz="1200" dirty="0" smtClean="0">
                <a:solidFill>
                  <a:srgbClr val="3A4972"/>
                </a:solidFill>
              </a:rPr>
              <a:t> ed. Upper Saddle River, NJ: Prentice, Hall, 2003.</a:t>
            </a:r>
            <a:endParaRPr lang="en-GB" sz="1200" dirty="0" smtClean="0">
              <a:solidFill>
                <a:srgbClr val="3A4972"/>
              </a:solidFill>
            </a:endParaRPr>
          </a:p>
        </p:txBody>
      </p:sp>
      <p:sp>
        <p:nvSpPr>
          <p:cNvPr id="9" name="Rectangle 8"/>
          <p:cNvSpPr/>
          <p:nvPr/>
        </p:nvSpPr>
        <p:spPr bwMode="ltGray">
          <a:xfrm>
            <a:off x="406108" y="897512"/>
            <a:ext cx="4846866" cy="1877472"/>
          </a:xfrm>
          <a:prstGeom prst="rect">
            <a:avLst/>
          </a:prstGeom>
          <a:solidFill>
            <a:schemeClr val="tx2"/>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smtClean="0">
                <a:latin typeface="+mj-lt"/>
              </a:rPr>
              <a:t>“Management is doing things right, leadership is doing the right things”</a:t>
            </a:r>
          </a:p>
          <a:p>
            <a:pPr algn="ctr"/>
            <a:r>
              <a:rPr lang="en-GB" sz="1000" b="1" i="1" dirty="0" smtClean="0">
                <a:latin typeface="+mj-lt"/>
              </a:rPr>
              <a:t> (Warren </a:t>
            </a:r>
            <a:r>
              <a:rPr lang="en-GB" sz="1000" b="1" i="1" dirty="0" err="1" smtClean="0">
                <a:latin typeface="+mj-lt"/>
              </a:rPr>
              <a:t>Bennis</a:t>
            </a:r>
            <a:r>
              <a:rPr lang="en-GB" sz="1000" b="1" i="1" dirty="0" smtClean="0">
                <a:latin typeface="+mj-lt"/>
              </a:rPr>
              <a:t> and Peter </a:t>
            </a:r>
            <a:r>
              <a:rPr lang="en-GB" sz="1000" b="1" i="1" dirty="0" err="1" smtClean="0">
                <a:latin typeface="+mj-lt"/>
              </a:rPr>
              <a:t>Drucker</a:t>
            </a:r>
            <a:r>
              <a:rPr lang="en-GB" sz="1000" b="1" i="1" dirty="0" smtClean="0">
                <a:latin typeface="+mj-lt"/>
              </a:rPr>
              <a:t>)</a:t>
            </a:r>
          </a:p>
        </p:txBody>
      </p:sp>
      <p:grpSp>
        <p:nvGrpSpPr>
          <p:cNvPr id="10" name="Group 9"/>
          <p:cNvGrpSpPr/>
          <p:nvPr/>
        </p:nvGrpSpPr>
        <p:grpSpPr>
          <a:xfrm>
            <a:off x="6059354" y="684252"/>
            <a:ext cx="2627446" cy="4459683"/>
            <a:chOff x="5621736" y="1015763"/>
            <a:chExt cx="3276600" cy="4921019"/>
          </a:xfrm>
        </p:grpSpPr>
        <p:pic>
          <p:nvPicPr>
            <p:cNvPr id="11" name="Picture 6"/>
            <p:cNvPicPr>
              <a:picLocks noChangeAspect="1" noChangeArrowheads="1"/>
            </p:cNvPicPr>
            <p:nvPr/>
          </p:nvPicPr>
          <p:blipFill>
            <a:blip r:embed="rId2" cstate="print"/>
            <a:srcRect/>
            <a:stretch>
              <a:fillRect/>
            </a:stretch>
          </p:blipFill>
          <p:spPr bwMode="auto">
            <a:xfrm>
              <a:off x="5621736" y="3207223"/>
              <a:ext cx="3276600" cy="2729559"/>
            </a:xfrm>
            <a:prstGeom prst="rect">
              <a:avLst/>
            </a:prstGeom>
            <a:noFill/>
            <a:ln w="9525">
              <a:solidFill>
                <a:schemeClr val="tx1"/>
              </a:solidFill>
              <a:miter lim="800000"/>
              <a:headEnd/>
              <a:tailEnd/>
            </a:ln>
          </p:spPr>
        </p:pic>
        <p:pic>
          <p:nvPicPr>
            <p:cNvPr id="12" name="Picture 7"/>
            <p:cNvPicPr>
              <a:picLocks noChangeAspect="1" noChangeArrowheads="1"/>
            </p:cNvPicPr>
            <p:nvPr/>
          </p:nvPicPr>
          <p:blipFill>
            <a:blip r:embed="rId3" cstate="print"/>
            <a:srcRect/>
            <a:stretch>
              <a:fillRect/>
            </a:stretch>
          </p:blipFill>
          <p:spPr bwMode="auto">
            <a:xfrm>
              <a:off x="6286474" y="1015763"/>
              <a:ext cx="1682139" cy="2472235"/>
            </a:xfrm>
            <a:prstGeom prst="rect">
              <a:avLst/>
            </a:prstGeom>
            <a:noFill/>
            <a:ln w="9525">
              <a:solidFill>
                <a:schemeClr val="tx1"/>
              </a:solidFill>
              <a:miter lim="800000"/>
              <a:headEnd/>
              <a:tailEnd/>
            </a:ln>
          </p:spPr>
        </p:pic>
      </p:grpSp>
    </p:spTree>
    <p:extLst>
      <p:ext uri="{BB962C8B-B14F-4D97-AF65-F5344CB8AC3E}">
        <p14:creationId xmlns:p14="http://schemas.microsoft.com/office/powerpoint/2010/main" val="12780230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Text Box 3"/>
          <p:cNvSpPr txBox="1">
            <a:spLocks noChangeArrowheads="1"/>
          </p:cNvSpPr>
          <p:nvPr/>
        </p:nvSpPr>
        <p:spPr bwMode="auto">
          <a:xfrm>
            <a:off x="453306" y="4746625"/>
            <a:ext cx="8280400" cy="739775"/>
          </a:xfrm>
          <a:prstGeom prst="rect">
            <a:avLst/>
          </a:prstGeom>
          <a:solidFill>
            <a:schemeClr val="bg2"/>
          </a:solidFill>
          <a:ln w="38100">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000" dirty="0">
                <a:solidFill>
                  <a:schemeClr val="tx2"/>
                </a:solidFill>
                <a:latin typeface="Arial" charset="0"/>
              </a:rPr>
              <a:t>1995, Sammons, </a:t>
            </a:r>
            <a:r>
              <a:rPr lang="en-US" altLang="en-US" sz="2000" dirty="0" err="1">
                <a:solidFill>
                  <a:schemeClr val="tx2"/>
                </a:solidFill>
                <a:latin typeface="Arial" charset="0"/>
              </a:rPr>
              <a:t>Hilman</a:t>
            </a:r>
            <a:r>
              <a:rPr lang="en-US" altLang="en-US" sz="2000" dirty="0">
                <a:solidFill>
                  <a:schemeClr val="tx2"/>
                </a:solidFill>
                <a:latin typeface="Arial" charset="0"/>
              </a:rPr>
              <a:t> and Mortimore – Research Findings ~ </a:t>
            </a:r>
            <a:r>
              <a:rPr lang="en-US" altLang="en-US" sz="2000" dirty="0">
                <a:solidFill>
                  <a:schemeClr val="tx2"/>
                </a:solidFill>
                <a:latin typeface="Arial" charset="0"/>
                <a:hlinkClick r:id="rId2"/>
              </a:rPr>
              <a:t>summary available in article from Leicester University</a:t>
            </a:r>
            <a:endParaRPr lang="en-US" altLang="en-US" sz="2000" dirty="0">
              <a:solidFill>
                <a:schemeClr val="tx2"/>
              </a:solidFill>
              <a:effectLst>
                <a:outerShdw blurRad="38100" dist="38100" dir="2700000" algn="tl">
                  <a:srgbClr val="C0C0C0"/>
                </a:outerShdw>
              </a:effectLst>
              <a:latin typeface="Arial" charset="0"/>
            </a:endParaRPr>
          </a:p>
        </p:txBody>
      </p:sp>
      <p:sp>
        <p:nvSpPr>
          <p:cNvPr id="26631" name="Text Box 7"/>
          <p:cNvSpPr txBox="1">
            <a:spLocks noChangeArrowheads="1"/>
          </p:cNvSpPr>
          <p:nvPr/>
        </p:nvSpPr>
        <p:spPr bwMode="auto">
          <a:xfrm>
            <a:off x="7391400" y="5029200"/>
            <a:ext cx="3365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b="1"/>
              <a:t>1</a:t>
            </a:r>
          </a:p>
        </p:txBody>
      </p:sp>
      <p:sp>
        <p:nvSpPr>
          <p:cNvPr id="26633" name="Rectangle 9"/>
          <p:cNvSpPr>
            <a:spLocks noChangeArrowheads="1"/>
          </p:cNvSpPr>
          <p:nvPr/>
        </p:nvSpPr>
        <p:spPr bwMode="auto">
          <a:xfrm>
            <a:off x="468313" y="304800"/>
            <a:ext cx="8496300" cy="1251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kumimoji="1" sz="4400">
                <a:solidFill>
                  <a:schemeClr val="tx2"/>
                </a:solidFill>
                <a:latin typeface="Tahoma" pitchFamily="34" charset="0"/>
              </a:defRPr>
            </a:lvl1pPr>
            <a:lvl2pPr>
              <a:defRPr kumimoji="1" sz="4400">
                <a:solidFill>
                  <a:schemeClr val="tx2"/>
                </a:solidFill>
                <a:latin typeface="Tahoma" pitchFamily="34" charset="0"/>
              </a:defRPr>
            </a:lvl2pPr>
            <a:lvl3pPr>
              <a:defRPr kumimoji="1" sz="4400">
                <a:solidFill>
                  <a:schemeClr val="tx2"/>
                </a:solidFill>
                <a:latin typeface="Tahoma" pitchFamily="34" charset="0"/>
              </a:defRPr>
            </a:lvl3pPr>
            <a:lvl4pPr>
              <a:defRPr kumimoji="1" sz="4400">
                <a:solidFill>
                  <a:schemeClr val="tx2"/>
                </a:solidFill>
                <a:latin typeface="Tahoma" pitchFamily="34" charset="0"/>
              </a:defRPr>
            </a:lvl4pPr>
            <a:lvl5pPr>
              <a:defRPr kumimoji="1" sz="4400">
                <a:solidFill>
                  <a:schemeClr val="tx2"/>
                </a:solidFill>
                <a:latin typeface="Tahoma" pitchFamily="34" charset="0"/>
              </a:defRPr>
            </a:lvl5pPr>
            <a:lvl6pPr marL="457200" eaLnBrk="0" fontAlgn="base" hangingPunct="0">
              <a:spcBef>
                <a:spcPct val="0"/>
              </a:spcBef>
              <a:spcAft>
                <a:spcPct val="0"/>
              </a:spcAft>
              <a:defRPr kumimoji="1" sz="4400">
                <a:solidFill>
                  <a:schemeClr val="tx2"/>
                </a:solidFill>
                <a:latin typeface="Tahoma" pitchFamily="34" charset="0"/>
              </a:defRPr>
            </a:lvl6pPr>
            <a:lvl7pPr marL="914400" eaLnBrk="0" fontAlgn="base" hangingPunct="0">
              <a:spcBef>
                <a:spcPct val="0"/>
              </a:spcBef>
              <a:spcAft>
                <a:spcPct val="0"/>
              </a:spcAft>
              <a:defRPr kumimoji="1" sz="4400">
                <a:solidFill>
                  <a:schemeClr val="tx2"/>
                </a:solidFill>
                <a:latin typeface="Tahoma" pitchFamily="34" charset="0"/>
              </a:defRPr>
            </a:lvl7pPr>
            <a:lvl8pPr marL="1371600" eaLnBrk="0" fontAlgn="base" hangingPunct="0">
              <a:spcBef>
                <a:spcPct val="0"/>
              </a:spcBef>
              <a:spcAft>
                <a:spcPct val="0"/>
              </a:spcAft>
              <a:defRPr kumimoji="1" sz="4400">
                <a:solidFill>
                  <a:schemeClr val="tx2"/>
                </a:solidFill>
                <a:latin typeface="Tahoma" pitchFamily="34" charset="0"/>
              </a:defRPr>
            </a:lvl8pPr>
            <a:lvl9pPr marL="1828800" eaLnBrk="0" fontAlgn="base" hangingPunct="0">
              <a:spcBef>
                <a:spcPct val="0"/>
              </a:spcBef>
              <a:spcAft>
                <a:spcPct val="0"/>
              </a:spcAft>
              <a:defRPr kumimoji="1" sz="4400">
                <a:solidFill>
                  <a:schemeClr val="tx2"/>
                </a:solidFill>
                <a:latin typeface="Tahoma" pitchFamily="34" charset="0"/>
              </a:defRPr>
            </a:lvl9pPr>
          </a:lstStyle>
          <a:p>
            <a:r>
              <a:rPr lang="en-US" altLang="en-US" sz="3600" b="1" dirty="0">
                <a:latin typeface="Arial" charset="0"/>
              </a:rPr>
              <a:t>Key Factors of Effective Leadership are:</a:t>
            </a:r>
          </a:p>
        </p:txBody>
      </p:sp>
      <p:sp>
        <p:nvSpPr>
          <p:cNvPr id="26635" name="Text Box 11"/>
          <p:cNvSpPr txBox="1">
            <a:spLocks noChangeArrowheads="1"/>
          </p:cNvSpPr>
          <p:nvPr/>
        </p:nvSpPr>
        <p:spPr bwMode="auto">
          <a:xfrm>
            <a:off x="453306" y="1558925"/>
            <a:ext cx="8291513" cy="2862322"/>
          </a:xfrm>
          <a:prstGeom prst="rect">
            <a:avLst/>
          </a:prstGeom>
          <a:solidFill>
            <a:schemeClr val="bg2"/>
          </a:solidFill>
          <a:ln w="25400">
            <a:solidFill>
              <a:schemeClr val="tx2"/>
            </a:solidFill>
            <a:miter lim="800000"/>
            <a:headEnd/>
            <a:tailEnd/>
          </a:ln>
          <a:effectLst>
            <a:outerShdw dist="107763" dir="13500000" algn="ctr" rotWithShape="0">
              <a:schemeClr val="bg2"/>
            </a:outerShdw>
          </a:effectLst>
        </p:spPr>
        <p:txBody>
          <a:bodyPr>
            <a:spAutoFit/>
          </a:bodyPr>
          <a:lstStyle>
            <a:lvl1pPr>
              <a:defRPr sz="2400">
                <a:solidFill>
                  <a:schemeClr val="tx1"/>
                </a:solidFill>
                <a:latin typeface="Times New Roman" pitchFamily="18" charset="0"/>
              </a:defRPr>
            </a:lvl1pPr>
            <a:lvl2pPr marL="269875">
              <a:defRPr sz="2400">
                <a:solidFill>
                  <a:schemeClr val="tx1"/>
                </a:solidFill>
                <a:latin typeface="Times New Roman" pitchFamily="18" charset="0"/>
              </a:defRPr>
            </a:lvl2pPr>
            <a:lvl3pPr marL="900113" indent="14288">
              <a:defRPr sz="2400">
                <a:solidFill>
                  <a:schemeClr val="tx1"/>
                </a:solidFill>
                <a:latin typeface="Times New Roman" pitchFamily="18" charset="0"/>
              </a:defRPr>
            </a:lvl3pPr>
            <a:lvl4pPr>
              <a:defRPr sz="2400">
                <a:solidFill>
                  <a:schemeClr val="tx1"/>
                </a:solidFill>
                <a:latin typeface="Times New Roman" pitchFamily="18" charset="0"/>
              </a:defRPr>
            </a:lvl4pPr>
            <a:lvl5pPr>
              <a:defRPr sz="2400">
                <a:solidFill>
                  <a:schemeClr val="tx1"/>
                </a:solidFill>
                <a:latin typeface="Times New Roman" pitchFamily="18" charset="0"/>
              </a:defRPr>
            </a:lvl5pPr>
            <a:lvl6pPr eaLnBrk="0" fontAlgn="base" hangingPunct="0">
              <a:spcBef>
                <a:spcPct val="0"/>
              </a:spcBef>
              <a:spcAft>
                <a:spcPct val="0"/>
              </a:spcAft>
              <a:defRPr sz="2400">
                <a:solidFill>
                  <a:schemeClr val="tx1"/>
                </a:solidFill>
                <a:latin typeface="Times New Roman" pitchFamily="18" charset="0"/>
              </a:defRPr>
            </a:lvl6pPr>
            <a:lvl7pPr eaLnBrk="0" fontAlgn="base" hangingPunct="0">
              <a:spcBef>
                <a:spcPct val="0"/>
              </a:spcBef>
              <a:spcAft>
                <a:spcPct val="0"/>
              </a:spcAft>
              <a:defRPr sz="2400">
                <a:solidFill>
                  <a:schemeClr val="tx1"/>
                </a:solidFill>
                <a:latin typeface="Times New Roman" pitchFamily="18" charset="0"/>
              </a:defRPr>
            </a:lvl7pPr>
            <a:lvl8pPr eaLnBrk="0" fontAlgn="base" hangingPunct="0">
              <a:spcBef>
                <a:spcPct val="0"/>
              </a:spcBef>
              <a:spcAft>
                <a:spcPct val="0"/>
              </a:spcAft>
              <a:defRPr sz="2400">
                <a:solidFill>
                  <a:schemeClr val="tx1"/>
                </a:solidFill>
                <a:latin typeface="Times New Roman" pitchFamily="18" charset="0"/>
              </a:defRPr>
            </a:lvl8pPr>
            <a:lvl9pPr eaLnBrk="0" fontAlgn="base" hangingPunct="0">
              <a:spcBef>
                <a:spcPct val="0"/>
              </a:spcBef>
              <a:spcAft>
                <a:spcPct val="0"/>
              </a:spcAft>
              <a:defRPr sz="2400">
                <a:solidFill>
                  <a:schemeClr val="tx1"/>
                </a:solidFill>
                <a:latin typeface="Times New Roman" pitchFamily="18" charset="0"/>
              </a:defRPr>
            </a:lvl9pPr>
          </a:lstStyle>
          <a:p>
            <a:pPr>
              <a:buFont typeface="Wingdings" pitchFamily="2" charset="2"/>
              <a:buChar char="§"/>
            </a:pPr>
            <a:r>
              <a:rPr kumimoji="1" lang="en-US" altLang="en-US" sz="2000" b="1" dirty="0">
                <a:solidFill>
                  <a:schemeClr val="tx2"/>
                </a:solidFill>
                <a:latin typeface="Arial" charset="0"/>
              </a:rPr>
              <a:t>   </a:t>
            </a:r>
            <a:r>
              <a:rPr kumimoji="1" lang="en-US" altLang="en-US" sz="2000" dirty="0">
                <a:solidFill>
                  <a:schemeClr val="tx2"/>
                </a:solidFill>
                <a:latin typeface="Arial" charset="0"/>
              </a:rPr>
              <a:t>Professional leadership</a:t>
            </a:r>
          </a:p>
          <a:p>
            <a:pPr>
              <a:buFont typeface="Wingdings" pitchFamily="2" charset="2"/>
              <a:buChar char="§"/>
            </a:pPr>
            <a:r>
              <a:rPr kumimoji="1" lang="en-US" altLang="en-US" sz="2000" dirty="0">
                <a:solidFill>
                  <a:schemeClr val="tx2"/>
                </a:solidFill>
                <a:latin typeface="Arial" charset="0"/>
              </a:rPr>
              <a:t>   Shared vision and goals</a:t>
            </a:r>
          </a:p>
          <a:p>
            <a:pPr>
              <a:buFont typeface="Wingdings" pitchFamily="2" charset="2"/>
              <a:buChar char="§"/>
            </a:pPr>
            <a:r>
              <a:rPr kumimoji="1" lang="en-US" altLang="en-US" sz="2000" dirty="0">
                <a:solidFill>
                  <a:schemeClr val="tx2"/>
                </a:solidFill>
                <a:latin typeface="Arial" charset="0"/>
              </a:rPr>
              <a:t>   An effective learning environment</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Focus </a:t>
            </a:r>
            <a:r>
              <a:rPr kumimoji="1" lang="en-US" altLang="en-US" sz="2000" dirty="0">
                <a:solidFill>
                  <a:schemeClr val="tx2"/>
                </a:solidFill>
                <a:latin typeface="Arial" charset="0"/>
              </a:rPr>
              <a:t>on learning and teaching</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Purposeful </a:t>
            </a:r>
            <a:r>
              <a:rPr kumimoji="1" lang="en-US" altLang="en-US" sz="2000" dirty="0">
                <a:solidFill>
                  <a:schemeClr val="tx2"/>
                </a:solidFill>
                <a:latin typeface="Arial" charset="0"/>
              </a:rPr>
              <a:t>teaching</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High </a:t>
            </a:r>
            <a:r>
              <a:rPr kumimoji="1" lang="en-US" altLang="en-US" sz="2000" dirty="0">
                <a:solidFill>
                  <a:schemeClr val="tx2"/>
                </a:solidFill>
                <a:latin typeface="Arial" charset="0"/>
              </a:rPr>
              <a:t>expectations</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Positive </a:t>
            </a:r>
            <a:r>
              <a:rPr kumimoji="1" lang="en-US" altLang="en-US" sz="2000" dirty="0">
                <a:solidFill>
                  <a:schemeClr val="tx2"/>
                </a:solidFill>
                <a:latin typeface="Arial" charset="0"/>
              </a:rPr>
              <a:t>reinforcement</a:t>
            </a:r>
          </a:p>
          <a:p>
            <a:pPr>
              <a:buFont typeface="Wingdings" pitchFamily="2" charset="2"/>
              <a:buChar char="§"/>
            </a:pPr>
            <a:r>
              <a:rPr kumimoji="1" lang="en-US" altLang="en-US" sz="2000" dirty="0">
                <a:solidFill>
                  <a:schemeClr val="tx2"/>
                </a:solidFill>
                <a:latin typeface="Arial" charset="0"/>
              </a:rPr>
              <a:t>   </a:t>
            </a:r>
            <a:r>
              <a:rPr kumimoji="1" lang="en-US" altLang="en-US" sz="2000" dirty="0" smtClean="0">
                <a:solidFill>
                  <a:schemeClr val="tx2"/>
                </a:solidFill>
                <a:latin typeface="Arial" charset="0"/>
              </a:rPr>
              <a:t>Monitoring progress</a:t>
            </a:r>
          </a:p>
          <a:p>
            <a:pPr>
              <a:buFont typeface="Wingdings" pitchFamily="2" charset="2"/>
              <a:buChar char="§"/>
            </a:pPr>
            <a:r>
              <a:rPr kumimoji="1" lang="en-US" altLang="en-US" sz="2000" dirty="0" smtClean="0">
                <a:solidFill>
                  <a:schemeClr val="tx2"/>
                </a:solidFill>
                <a:latin typeface="Arial" charset="0"/>
              </a:rPr>
              <a:t>  Creation </a:t>
            </a:r>
            <a:r>
              <a:rPr kumimoji="1" lang="en-US" altLang="en-US" sz="2000" dirty="0">
                <a:solidFill>
                  <a:schemeClr val="tx2"/>
                </a:solidFill>
                <a:latin typeface="Arial" charset="0"/>
              </a:rPr>
              <a:t>of a learning </a:t>
            </a:r>
            <a:r>
              <a:rPr kumimoji="1" lang="en-US" altLang="en-US" sz="2000" dirty="0" err="1" smtClean="0">
                <a:solidFill>
                  <a:schemeClr val="tx2"/>
                </a:solidFill>
                <a:latin typeface="Arial" charset="0"/>
              </a:rPr>
              <a:t>organisation</a:t>
            </a:r>
            <a:endParaRPr kumimoji="1" lang="en-US" altLang="en-US" sz="2000" dirty="0">
              <a:solidFill>
                <a:schemeClr val="tx2"/>
              </a:solidFill>
              <a:latin typeface="Arial" charset="0"/>
            </a:endParaRPr>
          </a:p>
        </p:txBody>
      </p:sp>
    </p:spTree>
    <p:extLst>
      <p:ext uri="{BB962C8B-B14F-4D97-AF65-F5344CB8AC3E}">
        <p14:creationId xmlns:p14="http://schemas.microsoft.com/office/powerpoint/2010/main" val="23571461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build a winning team </a:t>
            </a:r>
            <a:endParaRPr lang="en-GB" dirty="0"/>
          </a:p>
        </p:txBody>
      </p:sp>
      <p:sp>
        <p:nvSpPr>
          <p:cNvPr id="3" name="Content Placeholder 2"/>
          <p:cNvSpPr>
            <a:spLocks noGrp="1"/>
          </p:cNvSpPr>
          <p:nvPr>
            <p:ph idx="1"/>
          </p:nvPr>
        </p:nvSpPr>
        <p:spPr>
          <a:xfrm>
            <a:off x="107504" y="1600201"/>
            <a:ext cx="9036496" cy="3917032"/>
          </a:xfrm>
        </p:spPr>
        <p:txBody>
          <a:bodyPr/>
          <a:lstStyle/>
          <a:p>
            <a:pPr marL="0" indent="0">
              <a:buNone/>
            </a:pPr>
            <a:r>
              <a:rPr lang="en-GB" dirty="0" smtClean="0"/>
              <a:t>10 top tips from outstanding school leaders</a:t>
            </a:r>
            <a:endParaRPr lang="en-GB" dirty="0"/>
          </a:p>
          <a:p>
            <a:pPr marL="0" indent="0">
              <a:buNone/>
            </a:pP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5</a:t>
            </a:fld>
            <a:endParaRPr lang="en-GB"/>
          </a:p>
        </p:txBody>
      </p:sp>
      <p:sp>
        <p:nvSpPr>
          <p:cNvPr id="6" name="Rectangle 1"/>
          <p:cNvSpPr>
            <a:spLocks noChangeArrowheads="1"/>
          </p:cNvSpPr>
          <p:nvPr/>
        </p:nvSpPr>
        <p:spPr bwMode="auto">
          <a:xfrm>
            <a:off x="341276" y="3575259"/>
            <a:ext cx="8568952"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Sutcliffe, J. (2013). </a:t>
            </a:r>
            <a:r>
              <a:rPr kumimoji="0" lang="en-US" altLang="en-US" sz="2400" b="0" i="1"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8 Qualities of Successful School Leaders: The desert island challenge.</a:t>
            </a:r>
            <a:r>
              <a:rPr kumimoji="0" lang="en-US" altLang="en-US" sz="24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 London:</a:t>
            </a:r>
            <a:r>
              <a:rPr kumimoji="0" lang="en-US" altLang="en-US" sz="2400" b="0" i="0" u="none" strike="noStrike" cap="none" normalizeH="0" dirty="0" smtClean="0">
                <a:ln>
                  <a:noFill/>
                </a:ln>
                <a:solidFill>
                  <a:schemeClr val="tx1"/>
                </a:solidFill>
                <a:effectLst/>
                <a:ea typeface="Calibri" panose="020F0502020204030204" pitchFamily="34" charset="0"/>
                <a:cs typeface="Times New Roman" panose="02020603050405020304" pitchFamily="18" charset="0"/>
              </a:rPr>
              <a:t> </a:t>
            </a:r>
            <a:r>
              <a:rPr kumimoji="0" lang="en-US" altLang="en-US" sz="2400" b="0" i="0" u="none" strike="noStrike" cap="none" normalizeH="0" baseline="0" dirty="0" smtClean="0">
                <a:ln>
                  <a:noFill/>
                </a:ln>
                <a:solidFill>
                  <a:schemeClr val="tx1"/>
                </a:solidFill>
                <a:effectLst/>
                <a:ea typeface="Calibri" panose="020F0502020204030204" pitchFamily="34" charset="0"/>
                <a:cs typeface="Times New Roman" panose="02020603050405020304" pitchFamily="18" charset="0"/>
              </a:rPr>
              <a:t>Bloomsbury .</a:t>
            </a:r>
            <a:endParaRPr kumimoji="0" lang="en-GB" altLang="en-US" sz="24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301110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 </a:t>
            </a:r>
            <a:endParaRPr lang="en-GB" dirty="0"/>
          </a:p>
        </p:txBody>
      </p:sp>
      <p:sp>
        <p:nvSpPr>
          <p:cNvPr id="3" name="Content Placeholder 2"/>
          <p:cNvSpPr>
            <a:spLocks noGrp="1"/>
          </p:cNvSpPr>
          <p:nvPr>
            <p:ph idx="1"/>
          </p:nvPr>
        </p:nvSpPr>
        <p:spPr/>
        <p:txBody>
          <a:bodyPr/>
          <a:lstStyle/>
          <a:p>
            <a:r>
              <a:rPr lang="en-GB" dirty="0" smtClean="0"/>
              <a:t>20 successful </a:t>
            </a:r>
            <a:r>
              <a:rPr lang="en-GB" dirty="0" err="1" smtClean="0"/>
              <a:t>headteachers</a:t>
            </a:r>
            <a:r>
              <a:rPr lang="en-GB" dirty="0" smtClean="0"/>
              <a:t> interviewed, </a:t>
            </a:r>
          </a:p>
          <a:p>
            <a:r>
              <a:rPr lang="en-GB" dirty="0" smtClean="0"/>
              <a:t>High on their list was need for emotional intelligence</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2239642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 </a:t>
            </a:r>
            <a:endParaRPr lang="en-GB" dirty="0"/>
          </a:p>
        </p:txBody>
      </p:sp>
      <p:sp>
        <p:nvSpPr>
          <p:cNvPr id="3" name="Content Placeholder 2"/>
          <p:cNvSpPr>
            <a:spLocks noGrp="1"/>
          </p:cNvSpPr>
          <p:nvPr>
            <p:ph idx="1"/>
          </p:nvPr>
        </p:nvSpPr>
        <p:spPr>
          <a:xfrm>
            <a:off x="457200" y="4437112"/>
            <a:ext cx="8229600" cy="1080120"/>
          </a:xfrm>
        </p:spPr>
        <p:txBody>
          <a:bodyPr/>
          <a:lstStyle/>
          <a:p>
            <a:pPr marL="0" indent="0">
              <a:buNone/>
            </a:pPr>
            <a:r>
              <a:rPr lang="en-GB" sz="2000" dirty="0" smtClean="0"/>
              <a:t>Emotional </a:t>
            </a:r>
            <a:r>
              <a:rPr lang="en-GB" sz="2000" dirty="0"/>
              <a:t>Intelligence contributes 80 to 90% of the competencies that distinguish outstanding leaders from average </a:t>
            </a:r>
            <a:r>
              <a:rPr lang="en-GB" sz="2000" dirty="0" smtClean="0"/>
              <a:t>Goleman (1998)</a:t>
            </a:r>
            <a:endParaRPr lang="en-GB" sz="2000"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7</a:t>
            </a:fld>
            <a:endParaRPr lang="en-GB"/>
          </a:p>
        </p:txBody>
      </p:sp>
      <p:sp>
        <p:nvSpPr>
          <p:cNvPr id="6" name="Content Placeholder 2"/>
          <p:cNvSpPr txBox="1">
            <a:spLocks/>
          </p:cNvSpPr>
          <p:nvPr/>
        </p:nvSpPr>
        <p:spPr>
          <a:xfrm>
            <a:off x="1194858" y="1417638"/>
            <a:ext cx="7827208" cy="380824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3600" dirty="0" smtClean="0"/>
              <a:t>Self awareness </a:t>
            </a:r>
          </a:p>
          <a:p>
            <a:r>
              <a:rPr lang="en-GB" sz="3600" dirty="0" smtClean="0"/>
              <a:t>Self management </a:t>
            </a:r>
          </a:p>
          <a:p>
            <a:r>
              <a:rPr lang="en-GB" sz="3600" dirty="0" smtClean="0"/>
              <a:t>Social awareness </a:t>
            </a:r>
          </a:p>
          <a:p>
            <a:r>
              <a:rPr lang="en-GB" sz="3600" dirty="0" smtClean="0"/>
              <a:t>Relationship management </a:t>
            </a:r>
            <a:endParaRPr lang="en-GB" sz="3600" dirty="0"/>
          </a:p>
        </p:txBody>
      </p:sp>
    </p:spTree>
    <p:extLst>
      <p:ext uri="{BB962C8B-B14F-4D97-AF65-F5344CB8AC3E}">
        <p14:creationId xmlns:p14="http://schemas.microsoft.com/office/powerpoint/2010/main" val="32752046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a:defRPr/>
            </a:pPr>
            <a:fld id="{E0690B51-731A-4668-A7BD-7EBAAA1114DA}" type="slidenum">
              <a:rPr lang="en-US" smtClean="0"/>
              <a:pPr>
                <a:defRPr/>
              </a:pPr>
              <a:t>8</a:t>
            </a:fld>
            <a:endParaRPr lang="en-US"/>
          </a:p>
        </p:txBody>
      </p:sp>
      <p:sp>
        <p:nvSpPr>
          <p:cNvPr id="6146" name="Title 1"/>
          <p:cNvSpPr>
            <a:spLocks noGrp="1"/>
          </p:cNvSpPr>
          <p:nvPr>
            <p:ph type="title" idx="4294967295"/>
          </p:nvPr>
        </p:nvSpPr>
        <p:spPr>
          <a:xfrm>
            <a:off x="755576" y="116632"/>
            <a:ext cx="6858000" cy="1143000"/>
          </a:xfrm>
        </p:spPr>
        <p:txBody>
          <a:bodyPr/>
          <a:lstStyle/>
          <a:p>
            <a:pPr algn="ctr"/>
            <a:r>
              <a:rPr lang="en-US" sz="2800" dirty="0" smtClean="0">
                <a:solidFill>
                  <a:srgbClr val="000000"/>
                </a:solidFill>
                <a:latin typeface="Tahoma" pitchFamily="112" charset="0"/>
                <a:cs typeface="Tahoma" pitchFamily="112" charset="0"/>
              </a:rPr>
              <a:t>A Definition</a:t>
            </a:r>
          </a:p>
        </p:txBody>
      </p:sp>
      <p:sp>
        <p:nvSpPr>
          <p:cNvPr id="6147" name="Content Placeholder 2"/>
          <p:cNvSpPr>
            <a:spLocks noGrp="1"/>
          </p:cNvSpPr>
          <p:nvPr>
            <p:ph idx="4294967295"/>
          </p:nvPr>
        </p:nvSpPr>
        <p:spPr>
          <a:xfrm>
            <a:off x="481088" y="1124744"/>
            <a:ext cx="8208963" cy="4114800"/>
          </a:xfrm>
        </p:spPr>
        <p:txBody>
          <a:bodyPr>
            <a:normAutofit fontScale="85000" lnSpcReduction="20000"/>
          </a:bodyPr>
          <a:lstStyle/>
          <a:p>
            <a:pPr algn="just">
              <a:lnSpc>
                <a:spcPct val="90000"/>
              </a:lnSpc>
              <a:buNone/>
            </a:pPr>
            <a:r>
              <a:rPr lang="en-US" dirty="0">
                <a:solidFill>
                  <a:srgbClr val="FF0066"/>
                </a:solidFill>
                <a:cs typeface="Times New Roman" pitchFamily="18" charset="0"/>
              </a:rPr>
              <a:t>	</a:t>
            </a:r>
            <a:r>
              <a:rPr lang="en-US" dirty="0"/>
              <a:t>The term </a:t>
            </a:r>
            <a:r>
              <a:rPr lang="en-US" i="1" dirty="0"/>
              <a:t>emotional intelligence </a:t>
            </a:r>
            <a:r>
              <a:rPr lang="en-US" dirty="0"/>
              <a:t>was officially coined in 1990 by </a:t>
            </a:r>
            <a:r>
              <a:rPr lang="en-US" dirty="0" err="1">
                <a:solidFill>
                  <a:schemeClr val="tx1"/>
                </a:solidFill>
              </a:rPr>
              <a:t>Salovey</a:t>
            </a:r>
            <a:r>
              <a:rPr lang="en-US" dirty="0">
                <a:solidFill>
                  <a:schemeClr val="tx1"/>
                </a:solidFill>
              </a:rPr>
              <a:t> and Mayer</a:t>
            </a:r>
          </a:p>
          <a:p>
            <a:pPr algn="just">
              <a:lnSpc>
                <a:spcPct val="90000"/>
              </a:lnSpc>
              <a:buNone/>
            </a:pPr>
            <a:endParaRPr lang="en-US" dirty="0" smtClean="0">
              <a:solidFill>
                <a:schemeClr val="tx1"/>
              </a:solidFill>
              <a:cs typeface="Times New Roman" pitchFamily="18" charset="0"/>
            </a:endParaRPr>
          </a:p>
          <a:p>
            <a:pPr>
              <a:lnSpc>
                <a:spcPct val="90000"/>
              </a:lnSpc>
              <a:buNone/>
            </a:pPr>
            <a:r>
              <a:rPr lang="en-US" dirty="0" smtClean="0">
                <a:solidFill>
                  <a:schemeClr val="tx1"/>
                </a:solidFill>
                <a:cs typeface="Times New Roman" pitchFamily="18" charset="0"/>
              </a:rPr>
              <a:t>    Emotional Intelligence/Quotient </a:t>
            </a:r>
            <a:r>
              <a:rPr lang="en-US" dirty="0">
                <a:solidFill>
                  <a:schemeClr val="tx1"/>
                </a:solidFill>
                <a:cs typeface="Times New Roman" pitchFamily="18" charset="0"/>
              </a:rPr>
              <a:t>is  “the capacity for recognizing our own feelings and those of others, for motivating ourselves, and for managing emotions well in ourselves and in our relationships. Emotional intelligence describes abilities distinct from, but complementary to, academic intelligence</a:t>
            </a:r>
            <a:r>
              <a:rPr lang="en-US" dirty="0" smtClean="0">
                <a:solidFill>
                  <a:schemeClr val="tx1"/>
                </a:solidFill>
                <a:cs typeface="Times New Roman" pitchFamily="18" charset="0"/>
              </a:rPr>
              <a:t>.”</a:t>
            </a:r>
          </a:p>
          <a:p>
            <a:pPr algn="just">
              <a:lnSpc>
                <a:spcPct val="90000"/>
              </a:lnSpc>
              <a:buNone/>
            </a:pPr>
            <a:endParaRPr lang="en-US" dirty="0">
              <a:solidFill>
                <a:schemeClr val="tx1"/>
              </a:solidFill>
              <a:cs typeface="Times New Roman" pitchFamily="18" charset="0"/>
            </a:endParaRPr>
          </a:p>
          <a:p>
            <a:pPr algn="just">
              <a:lnSpc>
                <a:spcPct val="90000"/>
              </a:lnSpc>
              <a:buNone/>
            </a:pPr>
            <a:r>
              <a:rPr lang="en-US" dirty="0" smtClean="0">
                <a:solidFill>
                  <a:schemeClr val="tx1"/>
                </a:solidFill>
                <a:cs typeface="Times New Roman" pitchFamily="18" charset="0"/>
              </a:rPr>
              <a:t>       -  Daniel </a:t>
            </a:r>
            <a:r>
              <a:rPr lang="en-US" dirty="0" err="1">
                <a:solidFill>
                  <a:schemeClr val="tx1"/>
                </a:solidFill>
                <a:cs typeface="Times New Roman" pitchFamily="18" charset="0"/>
              </a:rPr>
              <a:t>Goleman</a:t>
            </a:r>
            <a:r>
              <a:rPr lang="en-US" dirty="0">
                <a:solidFill>
                  <a:schemeClr val="tx1"/>
                </a:solidFill>
                <a:cs typeface="Times New Roman" pitchFamily="18" charset="0"/>
              </a:rPr>
              <a:t> (1998) </a:t>
            </a:r>
            <a:endParaRPr lang="en-US" dirty="0" smtClean="0">
              <a:solidFill>
                <a:schemeClr val="tx1"/>
              </a:solidFill>
              <a:cs typeface="Times New Roman" pitchFamily="18" charset="0"/>
            </a:endParaRPr>
          </a:p>
          <a:p>
            <a:pPr algn="just">
              <a:lnSpc>
                <a:spcPct val="90000"/>
              </a:lnSpc>
              <a:buNone/>
            </a:pPr>
            <a:endParaRPr lang="en-US" dirty="0">
              <a:solidFill>
                <a:srgbClr val="0000CC"/>
              </a:solidFill>
            </a:endParaRPr>
          </a:p>
          <a:p>
            <a:pPr marL="0" indent="0">
              <a:buNone/>
            </a:pPr>
            <a:endParaRPr lang="en-US" dirty="0" smtClean="0">
              <a:solidFill>
                <a:srgbClr val="000000"/>
              </a:solidFill>
            </a:endParaRPr>
          </a:p>
        </p:txBody>
      </p:sp>
    </p:spTree>
    <p:extLst>
      <p:ext uri="{BB962C8B-B14F-4D97-AF65-F5344CB8AC3E}">
        <p14:creationId xmlns:p14="http://schemas.microsoft.com/office/powerpoint/2010/main" val="28280310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9</a:t>
            </a:fld>
            <a:endParaRPr lang="en-GB"/>
          </a:p>
        </p:txBody>
      </p:sp>
      <p:sp>
        <p:nvSpPr>
          <p:cNvPr id="3" name="Content Placeholder 2"/>
          <p:cNvSpPr>
            <a:spLocks noGrp="1"/>
          </p:cNvSpPr>
          <p:nvPr>
            <p:ph idx="4294967295"/>
          </p:nvPr>
        </p:nvSpPr>
        <p:spPr>
          <a:xfrm>
            <a:off x="464470" y="188640"/>
            <a:ext cx="8229600" cy="5500688"/>
          </a:xfrm>
        </p:spPr>
        <p:txBody>
          <a:bodyPr>
            <a:normAutofit/>
          </a:bodyPr>
          <a:lstStyle/>
          <a:p>
            <a:endParaRPr lang="en-US" sz="2400" dirty="0"/>
          </a:p>
          <a:p>
            <a:pPr marL="0" indent="0">
              <a:buNone/>
            </a:pPr>
            <a:r>
              <a:rPr lang="en-US" sz="2800" dirty="0"/>
              <a:t>50% of work satisfaction is determined by the relationship a worker has with… his/her boss.</a:t>
            </a:r>
          </a:p>
          <a:p>
            <a:pPr marL="0" indent="0">
              <a:buNone/>
            </a:pPr>
            <a:r>
              <a:rPr lang="en-US" sz="1400" i="1" dirty="0"/>
              <a:t>The workforce challenge and education &amp; training’s strategic response</a:t>
            </a:r>
            <a:r>
              <a:rPr lang="en-US" sz="1400" dirty="0"/>
              <a:t>.  American Society for Training and Development International Conference, Atlanta, GA, June 1999</a:t>
            </a:r>
            <a:r>
              <a:rPr lang="en-US" sz="1400" dirty="0" smtClean="0"/>
              <a:t>.</a:t>
            </a:r>
          </a:p>
          <a:p>
            <a:pPr marL="0" indent="0">
              <a:buNone/>
            </a:pPr>
            <a:endParaRPr lang="en-US" sz="1400" dirty="0" smtClean="0"/>
          </a:p>
          <a:p>
            <a:pPr marL="0" indent="0">
              <a:buNone/>
            </a:pPr>
            <a:endParaRPr lang="en-US" sz="1400" dirty="0" smtClean="0"/>
          </a:p>
          <a:p>
            <a:pPr marL="0" indent="0">
              <a:buNone/>
            </a:pPr>
            <a:endParaRPr lang="en-US" sz="1400" dirty="0"/>
          </a:p>
          <a:p>
            <a:pPr marL="0" indent="0">
              <a:buNone/>
            </a:pPr>
            <a:r>
              <a:rPr lang="en-US" sz="2400" dirty="0"/>
              <a:t>EI is a prerequisite for effective leadership across </a:t>
            </a:r>
            <a:r>
              <a:rPr lang="en-US" sz="2400" dirty="0" smtClean="0"/>
              <a:t>borders.</a:t>
            </a:r>
          </a:p>
          <a:p>
            <a:pPr marL="0" indent="0">
              <a:buNone/>
            </a:pPr>
            <a:r>
              <a:rPr lang="en-US" sz="2400" dirty="0" smtClean="0"/>
              <a:t>Requires </a:t>
            </a:r>
            <a:r>
              <a:rPr lang="en-US" sz="2400" dirty="0"/>
              <a:t>a high level of self-mastery and people skills; ability to put yourself into the positions of others.</a:t>
            </a:r>
          </a:p>
          <a:p>
            <a:pPr marL="0" indent="0">
              <a:buNone/>
            </a:pPr>
            <a:r>
              <a:rPr lang="en-US" sz="1400" dirty="0" err="1"/>
              <a:t>Rhinesmith</a:t>
            </a:r>
            <a:r>
              <a:rPr lang="en-US" sz="1400" dirty="0"/>
              <a:t>, S. H., (1999).  Leading across borders.  American Society for Training and Development International Conference, Atlanta, GA, June 1999</a:t>
            </a:r>
            <a:endParaRPr lang="en-GB" sz="1400" dirty="0"/>
          </a:p>
        </p:txBody>
      </p:sp>
    </p:spTree>
    <p:extLst>
      <p:ext uri="{BB962C8B-B14F-4D97-AF65-F5344CB8AC3E}">
        <p14:creationId xmlns:p14="http://schemas.microsoft.com/office/powerpoint/2010/main" val="11050214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build successful teams</a:t>
            </a:r>
            <a:endParaRPr lang="en-GB" dirty="0"/>
          </a:p>
        </p:txBody>
      </p:sp>
      <p:sp>
        <p:nvSpPr>
          <p:cNvPr id="3" name="Content Placeholder 2"/>
          <p:cNvSpPr>
            <a:spLocks noGrp="1"/>
          </p:cNvSpPr>
          <p:nvPr>
            <p:ph idx="1"/>
          </p:nvPr>
        </p:nvSpPr>
        <p:spPr/>
        <p:txBody>
          <a:bodyPr/>
          <a:lstStyle/>
          <a:p>
            <a:pPr marL="0" indent="0">
              <a:buNone/>
            </a:pPr>
            <a:r>
              <a:rPr lang="en-GB" b="1" dirty="0" smtClean="0"/>
              <a:t>Identify skills gaps</a:t>
            </a:r>
          </a:p>
          <a:p>
            <a:endParaRPr lang="en-GB" dirty="0"/>
          </a:p>
          <a:p>
            <a:r>
              <a:rPr lang="en-GB" dirty="0" smtClean="0"/>
              <a:t>Find people who complement each other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42740196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p:txBody>
          <a:bodyPr/>
          <a:lstStyle/>
          <a:p>
            <a:pPr marL="0" indent="0">
              <a:buNone/>
            </a:pPr>
            <a:r>
              <a:rPr lang="en-GB" b="1" dirty="0" smtClean="0"/>
              <a:t>Build friendships </a:t>
            </a:r>
            <a:endParaRPr lang="en-GB" b="1" dirty="0"/>
          </a:p>
          <a:p>
            <a:pPr marL="0" indent="0">
              <a:buNone/>
            </a:pPr>
            <a:endParaRPr lang="en-GB" dirty="0" smtClean="0"/>
          </a:p>
          <a:p>
            <a:r>
              <a:rPr lang="en-GB" dirty="0" smtClean="0"/>
              <a:t>Trust and spending time together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7494910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a:xfrm>
            <a:off x="437318" y="1404937"/>
            <a:ext cx="8229600" cy="3917032"/>
          </a:xfrm>
        </p:spPr>
        <p:txBody>
          <a:bodyPr/>
          <a:lstStyle/>
          <a:p>
            <a:pPr marL="0" indent="0">
              <a:buNone/>
            </a:pPr>
            <a:r>
              <a:rPr lang="en-GB" b="1" dirty="0" smtClean="0"/>
              <a:t>Identify and promote talent</a:t>
            </a:r>
          </a:p>
          <a:p>
            <a:pPr marL="0" indent="0">
              <a:buNone/>
            </a:pPr>
            <a:endParaRPr lang="en-GB" b="1" dirty="0"/>
          </a:p>
          <a:p>
            <a:r>
              <a:rPr lang="en-GB" dirty="0" smtClean="0"/>
              <a:t>Spot talent and provide opportunities</a:t>
            </a:r>
          </a:p>
          <a:p>
            <a:pPr marL="0" indent="0">
              <a:buNone/>
            </a:pPr>
            <a:endParaRPr lang="en-GB" dirty="0"/>
          </a:p>
          <a:p>
            <a:pPr marL="0" indent="0">
              <a:buNone/>
            </a:pPr>
            <a:r>
              <a:rPr lang="en-GB" b="1" dirty="0" smtClean="0"/>
              <a:t>Play to people’s strengths </a:t>
            </a:r>
          </a:p>
          <a:p>
            <a:pPr marL="0" indent="0">
              <a:buNone/>
            </a:pPr>
            <a:r>
              <a:rPr lang="en-GB" dirty="0" smtClean="0"/>
              <a:t>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25937410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p:txBody>
          <a:bodyPr/>
          <a:lstStyle/>
          <a:p>
            <a:pPr marL="0" indent="0">
              <a:buNone/>
            </a:pPr>
            <a:r>
              <a:rPr lang="en-GB" b="1" dirty="0" smtClean="0"/>
              <a:t>Help people to develop </a:t>
            </a:r>
          </a:p>
          <a:p>
            <a:endParaRPr lang="en-GB" dirty="0"/>
          </a:p>
          <a:p>
            <a:r>
              <a:rPr lang="en-GB" dirty="0" smtClean="0"/>
              <a:t>Help them to overcome their areas </a:t>
            </a:r>
            <a:r>
              <a:rPr lang="en-GB" dirty="0"/>
              <a:t> </a:t>
            </a:r>
            <a:r>
              <a:rPr lang="en-GB" dirty="0" smtClean="0"/>
              <a:t>for development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7679726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243"/>
            <a:ext cx="8229600" cy="1143000"/>
          </a:xfrm>
        </p:spPr>
        <p:txBody>
          <a:bodyPr/>
          <a:lstStyle/>
          <a:p>
            <a:r>
              <a:rPr lang="en-GB" dirty="0"/>
              <a:t>How to build successful teams</a:t>
            </a:r>
          </a:p>
        </p:txBody>
      </p:sp>
      <p:sp>
        <p:nvSpPr>
          <p:cNvPr id="3" name="Content Placeholder 2"/>
          <p:cNvSpPr>
            <a:spLocks noGrp="1"/>
          </p:cNvSpPr>
          <p:nvPr>
            <p:ph idx="1"/>
          </p:nvPr>
        </p:nvSpPr>
        <p:spPr>
          <a:xfrm>
            <a:off x="457200" y="1340768"/>
            <a:ext cx="8229600" cy="3917032"/>
          </a:xfrm>
        </p:spPr>
        <p:txBody>
          <a:bodyPr>
            <a:normAutofit lnSpcReduction="10000"/>
          </a:bodyPr>
          <a:lstStyle/>
          <a:p>
            <a:pPr marL="0" indent="0">
              <a:buNone/>
            </a:pPr>
            <a:r>
              <a:rPr lang="en-GB" b="1" dirty="0" smtClean="0"/>
              <a:t>Lead by example</a:t>
            </a:r>
          </a:p>
          <a:p>
            <a:pPr marL="0" indent="0">
              <a:buNone/>
            </a:pPr>
            <a:endParaRPr lang="en-GB" sz="2400" b="1" dirty="0"/>
          </a:p>
          <a:p>
            <a:r>
              <a:rPr lang="en-GB" dirty="0" smtClean="0"/>
              <a:t>Act as a role model for staff and pupils </a:t>
            </a:r>
            <a:endParaRPr lang="en-GB" dirty="0"/>
          </a:p>
          <a:p>
            <a:pPr marL="0" indent="0">
              <a:buNone/>
            </a:pPr>
            <a:endParaRPr lang="en-GB" dirty="0" smtClean="0"/>
          </a:p>
          <a:p>
            <a:pPr marL="0" indent="0">
              <a:buNone/>
            </a:pPr>
            <a:r>
              <a:rPr lang="en-GB" b="1" dirty="0" smtClean="0"/>
              <a:t>Delegate </a:t>
            </a:r>
          </a:p>
          <a:p>
            <a:pPr marL="0" indent="0">
              <a:buNone/>
            </a:pPr>
            <a:endParaRPr lang="en-GB" dirty="0" smtClean="0"/>
          </a:p>
          <a:p>
            <a:r>
              <a:rPr lang="en-GB" dirty="0" smtClean="0"/>
              <a:t>Don’t try to do everything</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5954480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a:xfrm>
            <a:off x="435496" y="1268760"/>
            <a:ext cx="8229600" cy="4170655"/>
          </a:xfrm>
        </p:spPr>
        <p:txBody>
          <a:bodyPr/>
          <a:lstStyle/>
          <a:p>
            <a:pPr marL="0" indent="0">
              <a:buNone/>
            </a:pPr>
            <a:r>
              <a:rPr lang="en-GB" b="1" dirty="0" smtClean="0"/>
              <a:t>Be prepared to move people on</a:t>
            </a:r>
          </a:p>
          <a:p>
            <a:pPr marL="0" indent="0">
              <a:buNone/>
            </a:pPr>
            <a:endParaRPr lang="en-GB" dirty="0" smtClean="0"/>
          </a:p>
          <a:p>
            <a:r>
              <a:rPr lang="en-GB" dirty="0" smtClean="0"/>
              <a:t>Hold people to account</a:t>
            </a:r>
          </a:p>
          <a:p>
            <a:endParaRPr lang="en-GB" dirty="0"/>
          </a:p>
          <a:p>
            <a:pPr marL="0" indent="0">
              <a:buNone/>
            </a:pPr>
            <a:r>
              <a:rPr lang="en-GB" b="1" dirty="0" smtClean="0"/>
              <a:t>Take collective responsibility </a:t>
            </a:r>
          </a:p>
          <a:p>
            <a:pPr marL="0" indent="0">
              <a:buNone/>
            </a:pPr>
            <a:endParaRPr lang="en-GB" b="1" dirty="0" smtClean="0"/>
          </a:p>
          <a:p>
            <a:r>
              <a:rPr lang="en-GB" dirty="0" smtClean="0"/>
              <a:t>Everybody has to abide by the decision </a:t>
            </a:r>
            <a:endParaRPr lang="en-GB"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1939396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build successful teams</a:t>
            </a:r>
          </a:p>
        </p:txBody>
      </p:sp>
      <p:sp>
        <p:nvSpPr>
          <p:cNvPr id="3" name="Content Placeholder 2"/>
          <p:cNvSpPr>
            <a:spLocks noGrp="1"/>
          </p:cNvSpPr>
          <p:nvPr>
            <p:ph idx="1"/>
          </p:nvPr>
        </p:nvSpPr>
        <p:spPr/>
        <p:txBody>
          <a:bodyPr/>
          <a:lstStyle/>
          <a:p>
            <a:pPr marL="0" indent="0" algn="ctr">
              <a:buNone/>
            </a:pPr>
            <a:r>
              <a:rPr lang="en-GB" sz="4000" b="1" dirty="0" smtClean="0"/>
              <a:t>Be positive </a:t>
            </a:r>
          </a:p>
          <a:p>
            <a:pPr marL="0" indent="0" algn="ctr">
              <a:buNone/>
            </a:pPr>
            <a:endParaRPr lang="en-GB" sz="4000" b="1" dirty="0"/>
          </a:p>
          <a:p>
            <a:r>
              <a:rPr lang="en-GB" sz="4000" dirty="0" smtClean="0"/>
              <a:t>Never underestimate the impact of your words on  a person </a:t>
            </a:r>
            <a:endParaRPr lang="en-GB" sz="4000" dirty="0"/>
          </a:p>
        </p:txBody>
      </p:sp>
      <p:sp>
        <p:nvSpPr>
          <p:cNvPr id="4" name="Date Placeholder 3"/>
          <p:cNvSpPr>
            <a:spLocks noGrp="1"/>
          </p:cNvSpPr>
          <p:nvPr>
            <p:ph type="dt" sz="half" idx="10"/>
          </p:nvPr>
        </p:nvSpPr>
        <p:spPr/>
        <p:txBody>
          <a:bodyPr/>
          <a:lstStyle/>
          <a:p>
            <a:fld id="{F4B181FC-54F2-4F80-A398-764CEDC98F80}" type="datetime1">
              <a:rPr lang="en-GB" smtClean="0"/>
              <a:t>17/05/2016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92893677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schemas.microsoft.com/office/2006/metadata/properties"/>
    <ds:schemaRef ds:uri="http://purl.org/dc/terms/"/>
    <ds:schemaRef ds:uri="http://purl.org/dc/elements/1.1/"/>
    <ds:schemaRef ds:uri="http://schemas.microsoft.com/office/2006/documentManagement/types"/>
    <ds:schemaRef ds:uri="http://schemas.openxmlformats.org/package/2006/metadata/core-properties"/>
    <ds:schemaRef ds:uri="http://www.w3.org/XML/1998/namespace"/>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195</TotalTime>
  <Words>521</Words>
  <Application>Microsoft Office PowerPoint</Application>
  <PresentationFormat>On-screen Show (4:3)</PresentationFormat>
  <Paragraphs>120</Paragraphs>
  <Slides>16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Tahoma</vt:lpstr>
      <vt:lpstr>Times New Roman</vt:lpstr>
      <vt:lpstr>Wingdings</vt:lpstr>
      <vt:lpstr>20140311PresentationUWTSDTemplate</vt:lpstr>
      <vt:lpstr>Developing the Team</vt:lpstr>
      <vt:lpstr>PowerPoint Presentation</vt:lpstr>
      <vt:lpstr>PowerPoint Presentation</vt:lpstr>
      <vt:lpstr>PowerPoint Presentation</vt:lpstr>
      <vt:lpstr>How to build a winning team </vt:lpstr>
      <vt:lpstr>Emotional Intelligence </vt:lpstr>
      <vt:lpstr>Emotional Intelligence </vt:lpstr>
      <vt:lpstr>A Definition</vt:lpstr>
      <vt:lpstr>PowerPoint Presentation</vt:lpstr>
      <vt:lpstr>How to build successful teams</vt:lpstr>
      <vt:lpstr>How to build successful teams</vt:lpstr>
      <vt:lpstr>How to build successful teams</vt:lpstr>
      <vt:lpstr>How to build successful teams</vt:lpstr>
      <vt:lpstr>How to build successful teams</vt:lpstr>
      <vt:lpstr>How to build successful teams</vt:lpstr>
      <vt:lpstr>How to build successful teams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Nicola Cleevely</cp:lastModifiedBy>
  <cp:revision>16</cp:revision>
  <dcterms:created xsi:type="dcterms:W3CDTF">2015-04-14T15:21:28Z</dcterms:created>
  <dcterms:modified xsi:type="dcterms:W3CDTF">2016-05-17T10:52:47Z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