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2"/>
  </p:notesMasterIdLst>
  <p:handoutMasterIdLst>
    <p:handoutMasterId r:id="rId13"/>
  </p:handoutMasterIdLst>
  <p:sldIdLst>
    <p:sldId id="260" r:id="rId2"/>
    <p:sldId id="261" r:id="rId3"/>
    <p:sldId id="262" r:id="rId4"/>
    <p:sldId id="263" r:id="rId5"/>
    <p:sldId id="265" r:id="rId6"/>
    <p:sldId id="266" r:id="rId7"/>
    <p:sldId id="267" r:id="rId8"/>
    <p:sldId id="268" r:id="rId9"/>
    <p:sldId id="269"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7757F1-1F81-47F8-9253-076AC5083898}" v="157" dt="2026-07-03T16:47:36.684"/>
    <p1510:client id="{DB690688-2F33-CDF2-081D-B6F09D83E7D1}" v="5" dt="2026-07-03T17:59:24.9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6936DA-92F5-4F59-ACDA-B936813EFEE7}"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89592644-0BEC-405C-8F2A-0B86D6CF3A58}">
      <dgm:prSet/>
      <dgm:spPr/>
      <dgm:t>
        <a:bodyPr/>
        <a:lstStyle/>
        <a:p>
          <a:r>
            <a:rPr lang="en-GB"/>
            <a:t>Automated version of individual's medical history. Its contain diagnoses, prescriptions, allergies, analysis plans, test results and care notes. Reachable by authorised healthcare professionals across different organisations. Its also replace traditional paper records (Phin.org.uk, 2026).</a:t>
          </a:r>
          <a:endParaRPr lang="en-US"/>
        </a:p>
      </dgm:t>
    </dgm:pt>
    <dgm:pt modelId="{1527F17C-C39F-42C4-8ABF-43389F5E46DB}" type="parTrans" cxnId="{AC7D15F4-6E8C-47DA-BBB6-CF1F1318C65C}">
      <dgm:prSet/>
      <dgm:spPr/>
      <dgm:t>
        <a:bodyPr/>
        <a:lstStyle/>
        <a:p>
          <a:endParaRPr lang="en-US"/>
        </a:p>
      </dgm:t>
    </dgm:pt>
    <dgm:pt modelId="{BE3AA2EA-6208-4C60-A844-B212F39AA2AF}" type="sibTrans" cxnId="{AC7D15F4-6E8C-47DA-BBB6-CF1F1318C65C}">
      <dgm:prSet/>
      <dgm:spPr/>
      <dgm:t>
        <a:bodyPr/>
        <a:lstStyle/>
        <a:p>
          <a:endParaRPr lang="en-US"/>
        </a:p>
      </dgm:t>
    </dgm:pt>
    <dgm:pt modelId="{1E6FA905-2393-4F5F-9BC2-69D7C30E548F}">
      <dgm:prSet/>
      <dgm:spPr/>
      <dgm:t>
        <a:bodyPr/>
        <a:lstStyle/>
        <a:p>
          <a:r>
            <a:rPr lang="en-US"/>
            <a:t>Electronic Health Records are IT systems designed to deliver and maintain patient safely. They allow healthcare professionals to access accurate information quickly, supporting continuity of care across hospital, GP practices, community services and social care organisations (Phin.org.uk, 2026).</a:t>
          </a:r>
        </a:p>
      </dgm:t>
    </dgm:pt>
    <dgm:pt modelId="{E28327B4-17D4-4E68-9FB9-80BA9A9B469C}" type="parTrans" cxnId="{96314B9F-59EF-470E-B30A-810EDBE532D9}">
      <dgm:prSet/>
      <dgm:spPr/>
      <dgm:t>
        <a:bodyPr/>
        <a:lstStyle/>
        <a:p>
          <a:endParaRPr lang="en-US"/>
        </a:p>
      </dgm:t>
    </dgm:pt>
    <dgm:pt modelId="{3E6145FC-4747-4C4E-8DFF-2B265C0A748F}" type="sibTrans" cxnId="{96314B9F-59EF-470E-B30A-810EDBE532D9}">
      <dgm:prSet/>
      <dgm:spPr/>
      <dgm:t>
        <a:bodyPr/>
        <a:lstStyle/>
        <a:p>
          <a:endParaRPr lang="en-US"/>
        </a:p>
      </dgm:t>
    </dgm:pt>
    <dgm:pt modelId="{19F5CD15-363F-41C7-B2DB-BD09C3860BFC}" type="pres">
      <dgm:prSet presAssocID="{416936DA-92F5-4F59-ACDA-B936813EFEE7}" presName="linear" presStyleCnt="0">
        <dgm:presLayoutVars>
          <dgm:animLvl val="lvl"/>
          <dgm:resizeHandles val="exact"/>
        </dgm:presLayoutVars>
      </dgm:prSet>
      <dgm:spPr/>
    </dgm:pt>
    <dgm:pt modelId="{19AF2A7C-0A3C-4F52-917C-E06155DF30FB}" type="pres">
      <dgm:prSet presAssocID="{89592644-0BEC-405C-8F2A-0B86D6CF3A58}" presName="parentText" presStyleLbl="node1" presStyleIdx="0" presStyleCnt="2">
        <dgm:presLayoutVars>
          <dgm:chMax val="0"/>
          <dgm:bulletEnabled val="1"/>
        </dgm:presLayoutVars>
      </dgm:prSet>
      <dgm:spPr/>
    </dgm:pt>
    <dgm:pt modelId="{381B5221-D0ED-4929-8807-2F2BCD051DFA}" type="pres">
      <dgm:prSet presAssocID="{BE3AA2EA-6208-4C60-A844-B212F39AA2AF}" presName="spacer" presStyleCnt="0"/>
      <dgm:spPr/>
    </dgm:pt>
    <dgm:pt modelId="{BBA829D1-53C0-4E54-8482-58E85C5ECAE6}" type="pres">
      <dgm:prSet presAssocID="{1E6FA905-2393-4F5F-9BC2-69D7C30E548F}" presName="parentText" presStyleLbl="node1" presStyleIdx="1" presStyleCnt="2">
        <dgm:presLayoutVars>
          <dgm:chMax val="0"/>
          <dgm:bulletEnabled val="1"/>
        </dgm:presLayoutVars>
      </dgm:prSet>
      <dgm:spPr/>
    </dgm:pt>
  </dgm:ptLst>
  <dgm:cxnLst>
    <dgm:cxn modelId="{8C445614-95E6-44E0-84BD-60729BE00E3B}" type="presOf" srcId="{1E6FA905-2393-4F5F-9BC2-69D7C30E548F}" destId="{BBA829D1-53C0-4E54-8482-58E85C5ECAE6}" srcOrd="0" destOrd="0" presId="urn:microsoft.com/office/officeart/2005/8/layout/vList2"/>
    <dgm:cxn modelId="{A23D7A89-3966-4A0D-89D2-201BE189E4FF}" type="presOf" srcId="{416936DA-92F5-4F59-ACDA-B936813EFEE7}" destId="{19F5CD15-363F-41C7-B2DB-BD09C3860BFC}" srcOrd="0" destOrd="0" presId="urn:microsoft.com/office/officeart/2005/8/layout/vList2"/>
    <dgm:cxn modelId="{96314B9F-59EF-470E-B30A-810EDBE532D9}" srcId="{416936DA-92F5-4F59-ACDA-B936813EFEE7}" destId="{1E6FA905-2393-4F5F-9BC2-69D7C30E548F}" srcOrd="1" destOrd="0" parTransId="{E28327B4-17D4-4E68-9FB9-80BA9A9B469C}" sibTransId="{3E6145FC-4747-4C4E-8DFF-2B265C0A748F}"/>
    <dgm:cxn modelId="{862D7CD0-70E7-4215-8CFC-430B18CF90F6}" type="presOf" srcId="{89592644-0BEC-405C-8F2A-0B86D6CF3A58}" destId="{19AF2A7C-0A3C-4F52-917C-E06155DF30FB}" srcOrd="0" destOrd="0" presId="urn:microsoft.com/office/officeart/2005/8/layout/vList2"/>
    <dgm:cxn modelId="{AC7D15F4-6E8C-47DA-BBB6-CF1F1318C65C}" srcId="{416936DA-92F5-4F59-ACDA-B936813EFEE7}" destId="{89592644-0BEC-405C-8F2A-0B86D6CF3A58}" srcOrd="0" destOrd="0" parTransId="{1527F17C-C39F-42C4-8ABF-43389F5E46DB}" sibTransId="{BE3AA2EA-6208-4C60-A844-B212F39AA2AF}"/>
    <dgm:cxn modelId="{544F7C70-8AAF-40B7-B76A-A893D899A3F0}" type="presParOf" srcId="{19F5CD15-363F-41C7-B2DB-BD09C3860BFC}" destId="{19AF2A7C-0A3C-4F52-917C-E06155DF30FB}" srcOrd="0" destOrd="0" presId="urn:microsoft.com/office/officeart/2005/8/layout/vList2"/>
    <dgm:cxn modelId="{E21070AB-30E1-4EA2-B1A4-453453466BA0}" type="presParOf" srcId="{19F5CD15-363F-41C7-B2DB-BD09C3860BFC}" destId="{381B5221-D0ED-4929-8807-2F2BCD051DFA}" srcOrd="1" destOrd="0" presId="urn:microsoft.com/office/officeart/2005/8/layout/vList2"/>
    <dgm:cxn modelId="{0264FB16-497E-4E5D-83E9-6A2ACB38DD9C}" type="presParOf" srcId="{19F5CD15-363F-41C7-B2DB-BD09C3860BFC}" destId="{BBA829D1-53C0-4E54-8482-58E85C5ECAE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C9071B-D705-497B-89C2-000C59AA089D}" type="doc">
      <dgm:prSet loTypeId="urn:microsoft.com/office/officeart/2005/8/layout/process4" loCatId="process" qsTypeId="urn:microsoft.com/office/officeart/2005/8/quickstyle/simple1" qsCatId="simple" csTypeId="urn:microsoft.com/office/officeart/2005/8/colors/accent2_2" csCatId="accent2"/>
      <dgm:spPr/>
      <dgm:t>
        <a:bodyPr/>
        <a:lstStyle/>
        <a:p>
          <a:endParaRPr lang="en-US"/>
        </a:p>
      </dgm:t>
    </dgm:pt>
    <dgm:pt modelId="{BE088C6E-7127-4D71-A85B-D2F82CB89948}">
      <dgm:prSet/>
      <dgm:spPr/>
      <dgm:t>
        <a:bodyPr/>
        <a:lstStyle/>
        <a:p>
          <a:r>
            <a:rPr lang="en-GB"/>
            <a:t>EHRs are valuable because they support integrated working across health and social care services. This is increasingly important as many patients receive care from multiple professionals and organisations (Department of Health and Social Care, 2022).</a:t>
          </a:r>
          <a:endParaRPr lang="en-US"/>
        </a:p>
      </dgm:t>
    </dgm:pt>
    <dgm:pt modelId="{4D78C3BE-055A-4DFF-B9DB-A10433670043}" type="parTrans" cxnId="{DFD8EB6F-3447-4561-B14F-6F1EC8061FFE}">
      <dgm:prSet/>
      <dgm:spPr/>
      <dgm:t>
        <a:bodyPr/>
        <a:lstStyle/>
        <a:p>
          <a:endParaRPr lang="en-US"/>
        </a:p>
      </dgm:t>
    </dgm:pt>
    <dgm:pt modelId="{060EFF62-2AC6-4B0C-992B-F3C83077EC83}" type="sibTrans" cxnId="{DFD8EB6F-3447-4561-B14F-6F1EC8061FFE}">
      <dgm:prSet/>
      <dgm:spPr/>
      <dgm:t>
        <a:bodyPr/>
        <a:lstStyle/>
        <a:p>
          <a:endParaRPr lang="en-US"/>
        </a:p>
      </dgm:t>
    </dgm:pt>
    <dgm:pt modelId="{62E6E6EF-165C-4556-93D4-B1973AEEE099}">
      <dgm:prSet/>
      <dgm:spPr/>
      <dgm:t>
        <a:bodyPr/>
        <a:lstStyle/>
        <a:p>
          <a:r>
            <a:rPr lang="en-GB"/>
            <a:t>Positive impact – supports multidisciplinary teamwork, enables person-centred care, facilitates coordinated care planning, improves safeguarding and risk management (Department of Health and Social Care, 2022).</a:t>
          </a:r>
          <a:endParaRPr lang="en-US"/>
        </a:p>
      </dgm:t>
    </dgm:pt>
    <dgm:pt modelId="{86D52FFB-AE12-4F6C-90BA-CD9F4FF95E53}" type="parTrans" cxnId="{F00DFC9B-7F65-49DE-A637-82BAE9E80B89}">
      <dgm:prSet/>
      <dgm:spPr/>
      <dgm:t>
        <a:bodyPr/>
        <a:lstStyle/>
        <a:p>
          <a:endParaRPr lang="en-US"/>
        </a:p>
      </dgm:t>
    </dgm:pt>
    <dgm:pt modelId="{B2BDD5B5-DE46-4E10-A2A5-67FA76179CE7}" type="sibTrans" cxnId="{F00DFC9B-7F65-49DE-A637-82BAE9E80B89}">
      <dgm:prSet/>
      <dgm:spPr/>
      <dgm:t>
        <a:bodyPr/>
        <a:lstStyle/>
        <a:p>
          <a:endParaRPr lang="en-US"/>
        </a:p>
      </dgm:t>
    </dgm:pt>
    <dgm:pt modelId="{463E26B7-20A9-42CC-9586-98CCB3BB5289}">
      <dgm:prSet/>
      <dgm:spPr/>
      <dgm:t>
        <a:bodyPr/>
        <a:lstStyle/>
        <a:p>
          <a:r>
            <a:rPr lang="en-GB"/>
            <a:t>Example </a:t>
          </a:r>
          <a:endParaRPr lang="en-US"/>
        </a:p>
      </dgm:t>
    </dgm:pt>
    <dgm:pt modelId="{9EE5B6C5-A142-4B3D-96B4-F1BEC8C3BA08}" type="parTrans" cxnId="{4E0637F0-59E7-4DBA-A1E7-B8F94AB0CBDE}">
      <dgm:prSet/>
      <dgm:spPr/>
      <dgm:t>
        <a:bodyPr/>
        <a:lstStyle/>
        <a:p>
          <a:endParaRPr lang="en-US"/>
        </a:p>
      </dgm:t>
    </dgm:pt>
    <dgm:pt modelId="{D429B941-D7C1-4952-B7F6-C78BECA7456D}" type="sibTrans" cxnId="{4E0637F0-59E7-4DBA-A1E7-B8F94AB0CBDE}">
      <dgm:prSet/>
      <dgm:spPr/>
      <dgm:t>
        <a:bodyPr/>
        <a:lstStyle/>
        <a:p>
          <a:endParaRPr lang="en-US"/>
        </a:p>
      </dgm:t>
    </dgm:pt>
    <dgm:pt modelId="{ACD556C7-FF28-42EB-93E5-B4C88118A306}">
      <dgm:prSet/>
      <dgm:spPr/>
      <dgm:t>
        <a:bodyPr/>
        <a:lstStyle/>
        <a:p>
          <a:r>
            <a:rPr lang="en-GB"/>
            <a:t>A serivce user discharged from hospital can have their information immediately shared with community nurses and social workers by ensuring smooth continuity of care(Department of Health and Social Care, 2022).</a:t>
          </a:r>
          <a:endParaRPr lang="en-US"/>
        </a:p>
      </dgm:t>
    </dgm:pt>
    <dgm:pt modelId="{32041108-DAB8-487F-8F34-81F15EF3FCC3}" type="parTrans" cxnId="{230EB0C6-BB62-4907-9741-0CA06758D6AE}">
      <dgm:prSet/>
      <dgm:spPr/>
      <dgm:t>
        <a:bodyPr/>
        <a:lstStyle/>
        <a:p>
          <a:endParaRPr lang="en-US"/>
        </a:p>
      </dgm:t>
    </dgm:pt>
    <dgm:pt modelId="{3413D747-2A1C-49A9-9FC2-CA1E355AA1F7}" type="sibTrans" cxnId="{230EB0C6-BB62-4907-9741-0CA06758D6AE}">
      <dgm:prSet/>
      <dgm:spPr/>
      <dgm:t>
        <a:bodyPr/>
        <a:lstStyle/>
        <a:p>
          <a:endParaRPr lang="en-US"/>
        </a:p>
      </dgm:t>
    </dgm:pt>
    <dgm:pt modelId="{4F2F324D-1092-405D-805D-2F964DCF7869}" type="pres">
      <dgm:prSet presAssocID="{0BC9071B-D705-497B-89C2-000C59AA089D}" presName="Name0" presStyleCnt="0">
        <dgm:presLayoutVars>
          <dgm:dir/>
          <dgm:animLvl val="lvl"/>
          <dgm:resizeHandles val="exact"/>
        </dgm:presLayoutVars>
      </dgm:prSet>
      <dgm:spPr/>
    </dgm:pt>
    <dgm:pt modelId="{26819D76-3842-4447-8203-C6B2D67884C0}" type="pres">
      <dgm:prSet presAssocID="{ACD556C7-FF28-42EB-93E5-B4C88118A306}" presName="boxAndChildren" presStyleCnt="0"/>
      <dgm:spPr/>
    </dgm:pt>
    <dgm:pt modelId="{9A6996EA-6BCD-4D32-97F2-12C98983607B}" type="pres">
      <dgm:prSet presAssocID="{ACD556C7-FF28-42EB-93E5-B4C88118A306}" presName="parentTextBox" presStyleLbl="node1" presStyleIdx="0" presStyleCnt="3"/>
      <dgm:spPr/>
    </dgm:pt>
    <dgm:pt modelId="{945EF18F-05A2-451B-B8EA-FE6098F66463}" type="pres">
      <dgm:prSet presAssocID="{B2BDD5B5-DE46-4E10-A2A5-67FA76179CE7}" presName="sp" presStyleCnt="0"/>
      <dgm:spPr/>
    </dgm:pt>
    <dgm:pt modelId="{04D45DB3-5B86-4276-9C51-B663196420FC}" type="pres">
      <dgm:prSet presAssocID="{62E6E6EF-165C-4556-93D4-B1973AEEE099}" presName="arrowAndChildren" presStyleCnt="0"/>
      <dgm:spPr/>
    </dgm:pt>
    <dgm:pt modelId="{A6CF1CAB-5318-4F1E-8E0C-F40E0DE3293A}" type="pres">
      <dgm:prSet presAssocID="{62E6E6EF-165C-4556-93D4-B1973AEEE099}" presName="parentTextArrow" presStyleLbl="node1" presStyleIdx="0" presStyleCnt="3"/>
      <dgm:spPr/>
    </dgm:pt>
    <dgm:pt modelId="{8774BE78-A183-462E-833A-F316BA1A30C9}" type="pres">
      <dgm:prSet presAssocID="{62E6E6EF-165C-4556-93D4-B1973AEEE099}" presName="arrow" presStyleLbl="node1" presStyleIdx="1" presStyleCnt="3"/>
      <dgm:spPr/>
    </dgm:pt>
    <dgm:pt modelId="{1687D1E3-419A-44E0-9379-A90C7B68049D}" type="pres">
      <dgm:prSet presAssocID="{62E6E6EF-165C-4556-93D4-B1973AEEE099}" presName="descendantArrow" presStyleCnt="0"/>
      <dgm:spPr/>
    </dgm:pt>
    <dgm:pt modelId="{09D0662D-1736-49C9-9664-D118CC83BB18}" type="pres">
      <dgm:prSet presAssocID="{463E26B7-20A9-42CC-9586-98CCB3BB5289}" presName="childTextArrow" presStyleLbl="fgAccFollowNode1" presStyleIdx="0" presStyleCnt="1">
        <dgm:presLayoutVars>
          <dgm:bulletEnabled val="1"/>
        </dgm:presLayoutVars>
      </dgm:prSet>
      <dgm:spPr/>
    </dgm:pt>
    <dgm:pt modelId="{428652F8-882A-4458-A48B-D274135E9878}" type="pres">
      <dgm:prSet presAssocID="{060EFF62-2AC6-4B0C-992B-F3C83077EC83}" presName="sp" presStyleCnt="0"/>
      <dgm:spPr/>
    </dgm:pt>
    <dgm:pt modelId="{57ECBCFB-3530-4400-BD07-6384C9B017BF}" type="pres">
      <dgm:prSet presAssocID="{BE088C6E-7127-4D71-A85B-D2F82CB89948}" presName="arrowAndChildren" presStyleCnt="0"/>
      <dgm:spPr/>
    </dgm:pt>
    <dgm:pt modelId="{42300E4C-4E2D-410C-991D-8492DB81DFD9}" type="pres">
      <dgm:prSet presAssocID="{BE088C6E-7127-4D71-A85B-D2F82CB89948}" presName="parentTextArrow" presStyleLbl="node1" presStyleIdx="2" presStyleCnt="3"/>
      <dgm:spPr/>
    </dgm:pt>
  </dgm:ptLst>
  <dgm:cxnLst>
    <dgm:cxn modelId="{39AAED00-AF1F-4CE1-93A3-E3482C4E457B}" type="presOf" srcId="{ACD556C7-FF28-42EB-93E5-B4C88118A306}" destId="{9A6996EA-6BCD-4D32-97F2-12C98983607B}" srcOrd="0" destOrd="0" presId="urn:microsoft.com/office/officeart/2005/8/layout/process4"/>
    <dgm:cxn modelId="{43C60207-604E-42D8-A85F-B7427C8871C6}" type="presOf" srcId="{0BC9071B-D705-497B-89C2-000C59AA089D}" destId="{4F2F324D-1092-405D-805D-2F964DCF7869}" srcOrd="0" destOrd="0" presId="urn:microsoft.com/office/officeart/2005/8/layout/process4"/>
    <dgm:cxn modelId="{EAE45614-38EB-4574-8EAC-036ED7BA45BB}" type="presOf" srcId="{BE088C6E-7127-4D71-A85B-D2F82CB89948}" destId="{42300E4C-4E2D-410C-991D-8492DB81DFD9}" srcOrd="0" destOrd="0" presId="urn:microsoft.com/office/officeart/2005/8/layout/process4"/>
    <dgm:cxn modelId="{DF52633B-8CEE-4906-A00A-28828004025E}" type="presOf" srcId="{62E6E6EF-165C-4556-93D4-B1973AEEE099}" destId="{8774BE78-A183-462E-833A-F316BA1A30C9}" srcOrd="1" destOrd="0" presId="urn:microsoft.com/office/officeart/2005/8/layout/process4"/>
    <dgm:cxn modelId="{4F1A303C-4ACD-422A-A8C0-64BB154FC33C}" type="presOf" srcId="{62E6E6EF-165C-4556-93D4-B1973AEEE099}" destId="{A6CF1CAB-5318-4F1E-8E0C-F40E0DE3293A}" srcOrd="0" destOrd="0" presId="urn:microsoft.com/office/officeart/2005/8/layout/process4"/>
    <dgm:cxn modelId="{DFD8EB6F-3447-4561-B14F-6F1EC8061FFE}" srcId="{0BC9071B-D705-497B-89C2-000C59AA089D}" destId="{BE088C6E-7127-4D71-A85B-D2F82CB89948}" srcOrd="0" destOrd="0" parTransId="{4D78C3BE-055A-4DFF-B9DB-A10433670043}" sibTransId="{060EFF62-2AC6-4B0C-992B-F3C83077EC83}"/>
    <dgm:cxn modelId="{5B577473-6DB3-4AC8-BF23-7D94AF8B44E0}" type="presOf" srcId="{463E26B7-20A9-42CC-9586-98CCB3BB5289}" destId="{09D0662D-1736-49C9-9664-D118CC83BB18}" srcOrd="0" destOrd="0" presId="urn:microsoft.com/office/officeart/2005/8/layout/process4"/>
    <dgm:cxn modelId="{F00DFC9B-7F65-49DE-A637-82BAE9E80B89}" srcId="{0BC9071B-D705-497B-89C2-000C59AA089D}" destId="{62E6E6EF-165C-4556-93D4-B1973AEEE099}" srcOrd="1" destOrd="0" parTransId="{86D52FFB-AE12-4F6C-90BA-CD9F4FF95E53}" sibTransId="{B2BDD5B5-DE46-4E10-A2A5-67FA76179CE7}"/>
    <dgm:cxn modelId="{230EB0C6-BB62-4907-9741-0CA06758D6AE}" srcId="{0BC9071B-D705-497B-89C2-000C59AA089D}" destId="{ACD556C7-FF28-42EB-93E5-B4C88118A306}" srcOrd="2" destOrd="0" parTransId="{32041108-DAB8-487F-8F34-81F15EF3FCC3}" sibTransId="{3413D747-2A1C-49A9-9FC2-CA1E355AA1F7}"/>
    <dgm:cxn modelId="{4E0637F0-59E7-4DBA-A1E7-B8F94AB0CBDE}" srcId="{62E6E6EF-165C-4556-93D4-B1973AEEE099}" destId="{463E26B7-20A9-42CC-9586-98CCB3BB5289}" srcOrd="0" destOrd="0" parTransId="{9EE5B6C5-A142-4B3D-96B4-F1BEC8C3BA08}" sibTransId="{D429B941-D7C1-4952-B7F6-C78BECA7456D}"/>
    <dgm:cxn modelId="{743F6B96-D4C1-4B5C-99F2-1E53A2FA27B3}" type="presParOf" srcId="{4F2F324D-1092-405D-805D-2F964DCF7869}" destId="{26819D76-3842-4447-8203-C6B2D67884C0}" srcOrd="0" destOrd="0" presId="urn:microsoft.com/office/officeart/2005/8/layout/process4"/>
    <dgm:cxn modelId="{20A21A44-4F8E-4586-9628-3094918DC616}" type="presParOf" srcId="{26819D76-3842-4447-8203-C6B2D67884C0}" destId="{9A6996EA-6BCD-4D32-97F2-12C98983607B}" srcOrd="0" destOrd="0" presId="urn:microsoft.com/office/officeart/2005/8/layout/process4"/>
    <dgm:cxn modelId="{9D317FB3-A982-4CC5-8CEF-21783632BA5B}" type="presParOf" srcId="{4F2F324D-1092-405D-805D-2F964DCF7869}" destId="{945EF18F-05A2-451B-B8EA-FE6098F66463}" srcOrd="1" destOrd="0" presId="urn:microsoft.com/office/officeart/2005/8/layout/process4"/>
    <dgm:cxn modelId="{9D836DE3-0EA4-4083-92B0-81A09E2549A1}" type="presParOf" srcId="{4F2F324D-1092-405D-805D-2F964DCF7869}" destId="{04D45DB3-5B86-4276-9C51-B663196420FC}" srcOrd="2" destOrd="0" presId="urn:microsoft.com/office/officeart/2005/8/layout/process4"/>
    <dgm:cxn modelId="{B7579E12-522F-4A99-9B1B-FD54D7DB15E5}" type="presParOf" srcId="{04D45DB3-5B86-4276-9C51-B663196420FC}" destId="{A6CF1CAB-5318-4F1E-8E0C-F40E0DE3293A}" srcOrd="0" destOrd="0" presId="urn:microsoft.com/office/officeart/2005/8/layout/process4"/>
    <dgm:cxn modelId="{73A84965-1203-4DCB-B84D-247B20BD0C74}" type="presParOf" srcId="{04D45DB3-5B86-4276-9C51-B663196420FC}" destId="{8774BE78-A183-462E-833A-F316BA1A30C9}" srcOrd="1" destOrd="0" presId="urn:microsoft.com/office/officeart/2005/8/layout/process4"/>
    <dgm:cxn modelId="{F703B8DC-1973-46CD-BF4D-858A4B74C2F8}" type="presParOf" srcId="{04D45DB3-5B86-4276-9C51-B663196420FC}" destId="{1687D1E3-419A-44E0-9379-A90C7B68049D}" srcOrd="2" destOrd="0" presId="urn:microsoft.com/office/officeart/2005/8/layout/process4"/>
    <dgm:cxn modelId="{C2455F5A-3B15-4F9C-A91B-CAA548043B71}" type="presParOf" srcId="{1687D1E3-419A-44E0-9379-A90C7B68049D}" destId="{09D0662D-1736-49C9-9664-D118CC83BB18}" srcOrd="0" destOrd="0" presId="urn:microsoft.com/office/officeart/2005/8/layout/process4"/>
    <dgm:cxn modelId="{4AA54AB2-689C-443D-ABAC-EBE365153FEC}" type="presParOf" srcId="{4F2F324D-1092-405D-805D-2F964DCF7869}" destId="{428652F8-882A-4458-A48B-D274135E9878}" srcOrd="3" destOrd="0" presId="urn:microsoft.com/office/officeart/2005/8/layout/process4"/>
    <dgm:cxn modelId="{B8A33BF9-F0B0-463B-B39E-D5A706B67310}" type="presParOf" srcId="{4F2F324D-1092-405D-805D-2F964DCF7869}" destId="{57ECBCFB-3530-4400-BD07-6384C9B017BF}" srcOrd="4" destOrd="0" presId="urn:microsoft.com/office/officeart/2005/8/layout/process4"/>
    <dgm:cxn modelId="{F0BB5988-CC2D-41EC-A2D1-A654A913FC4F}" type="presParOf" srcId="{57ECBCFB-3530-4400-BD07-6384C9B017BF}" destId="{42300E4C-4E2D-410C-991D-8492DB81DFD9}"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93D0F8A-E7B1-431B-A335-07463CCB919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5DC97DB-FAF0-4D82-BA40-9CA30ABA017F}">
      <dgm:prSet/>
      <dgm:spPr/>
      <dgm:t>
        <a:bodyPr/>
        <a:lstStyle/>
        <a:p>
          <a:pPr>
            <a:lnSpc>
              <a:spcPct val="100000"/>
            </a:lnSpc>
          </a:pPr>
          <a:r>
            <a:rPr lang="en-GB"/>
            <a:t>Key challenges – Information security and confidentiality concerns, cybersecurity threats, high implementation costs, staff trainings requirements and technical system failures (E-sign, 2025).</a:t>
          </a:r>
          <a:endParaRPr lang="en-US"/>
        </a:p>
      </dgm:t>
    </dgm:pt>
    <dgm:pt modelId="{4749D8AB-8E7E-455C-8C9A-095BA83E49FC}" type="parTrans" cxnId="{25DF4C1D-C4EE-441F-9B4B-A68B6A32B831}">
      <dgm:prSet/>
      <dgm:spPr/>
      <dgm:t>
        <a:bodyPr/>
        <a:lstStyle/>
        <a:p>
          <a:endParaRPr lang="en-US"/>
        </a:p>
      </dgm:t>
    </dgm:pt>
    <dgm:pt modelId="{2B7E8D5B-FAB7-48F8-A853-A2DF5E1EC94A}" type="sibTrans" cxnId="{25DF4C1D-C4EE-441F-9B4B-A68B6A32B831}">
      <dgm:prSet/>
      <dgm:spPr/>
      <dgm:t>
        <a:bodyPr/>
        <a:lstStyle/>
        <a:p>
          <a:endParaRPr lang="en-US"/>
        </a:p>
      </dgm:t>
    </dgm:pt>
    <dgm:pt modelId="{AAB9057A-D7E6-4C00-99FA-41EC29DA5987}">
      <dgm:prSet/>
      <dgm:spPr/>
      <dgm:t>
        <a:bodyPr/>
        <a:lstStyle/>
        <a:p>
          <a:pPr>
            <a:lnSpc>
              <a:spcPct val="100000"/>
            </a:lnSpc>
          </a:pPr>
          <a:r>
            <a:rPr lang="en-GB"/>
            <a:t>EHRs offer important benefits, there are challenges. Data protection is critical because patient information is sensitive. Organisation must comply with regulation such as the UK GDPR and Data Protection </a:t>
          </a:r>
          <a:r>
            <a:rPr lang="en-GB">
              <a:latin typeface="Chamberi Super Display"/>
            </a:rPr>
            <a:t>Act</a:t>
          </a:r>
          <a:r>
            <a:rPr lang="en-GB"/>
            <a:t> 2018 (NHS England, 2024).</a:t>
          </a:r>
          <a:endParaRPr lang="en-US"/>
        </a:p>
      </dgm:t>
    </dgm:pt>
    <dgm:pt modelId="{7662E261-F42E-4433-83F9-0A67B9DB62F7}" type="parTrans" cxnId="{48629F0D-D496-4BB9-B274-4C317DB3AA94}">
      <dgm:prSet/>
      <dgm:spPr/>
      <dgm:t>
        <a:bodyPr/>
        <a:lstStyle/>
        <a:p>
          <a:endParaRPr lang="en-US"/>
        </a:p>
      </dgm:t>
    </dgm:pt>
    <dgm:pt modelId="{2C4A0BF8-CAA1-4995-91EF-417338590624}" type="sibTrans" cxnId="{48629F0D-D496-4BB9-B274-4C317DB3AA94}">
      <dgm:prSet/>
      <dgm:spPr/>
      <dgm:t>
        <a:bodyPr/>
        <a:lstStyle/>
        <a:p>
          <a:endParaRPr lang="en-US"/>
        </a:p>
      </dgm:t>
    </dgm:pt>
    <dgm:pt modelId="{1F07975C-769A-4B86-83CE-E710F875DDD1}">
      <dgm:prSet/>
      <dgm:spPr/>
      <dgm:t>
        <a:bodyPr/>
        <a:lstStyle/>
        <a:p>
          <a:pPr>
            <a:lnSpc>
              <a:spcPct val="100000"/>
            </a:lnSpc>
          </a:pPr>
          <a:r>
            <a:rPr lang="en-GB"/>
            <a:t>Staff also require ongoing training to use systems effectively(NHS England, 2023).</a:t>
          </a:r>
          <a:endParaRPr lang="en-US"/>
        </a:p>
      </dgm:t>
    </dgm:pt>
    <dgm:pt modelId="{4966BB23-0FA2-4B85-A38B-608822D00F51}" type="parTrans" cxnId="{E77CE9D2-7776-4A60-8B36-C39414C998CF}">
      <dgm:prSet/>
      <dgm:spPr/>
      <dgm:t>
        <a:bodyPr/>
        <a:lstStyle/>
        <a:p>
          <a:endParaRPr lang="en-US"/>
        </a:p>
      </dgm:t>
    </dgm:pt>
    <dgm:pt modelId="{81B825CB-52BB-4D3D-BB4F-7250630CD9E6}" type="sibTrans" cxnId="{E77CE9D2-7776-4A60-8B36-C39414C998CF}">
      <dgm:prSet/>
      <dgm:spPr/>
      <dgm:t>
        <a:bodyPr/>
        <a:lstStyle/>
        <a:p>
          <a:endParaRPr lang="en-US"/>
        </a:p>
      </dgm:t>
    </dgm:pt>
    <dgm:pt modelId="{9D44CA60-4FA1-402F-9049-1DE339EE5ECB}" type="pres">
      <dgm:prSet presAssocID="{593D0F8A-E7B1-431B-A335-07463CCB919C}" presName="linear" presStyleCnt="0">
        <dgm:presLayoutVars>
          <dgm:animLvl val="lvl"/>
          <dgm:resizeHandles val="exact"/>
        </dgm:presLayoutVars>
      </dgm:prSet>
      <dgm:spPr/>
    </dgm:pt>
    <dgm:pt modelId="{3978BDD3-DE13-4A1E-9998-40A464478D51}" type="pres">
      <dgm:prSet presAssocID="{85DC97DB-FAF0-4D82-BA40-9CA30ABA017F}" presName="parentText" presStyleLbl="node1" presStyleIdx="0" presStyleCnt="3">
        <dgm:presLayoutVars>
          <dgm:chMax val="0"/>
          <dgm:bulletEnabled val="1"/>
        </dgm:presLayoutVars>
      </dgm:prSet>
      <dgm:spPr/>
    </dgm:pt>
    <dgm:pt modelId="{6A38A039-63AB-44F1-BF88-E184F8E15F34}" type="pres">
      <dgm:prSet presAssocID="{2B7E8D5B-FAB7-48F8-A853-A2DF5E1EC94A}" presName="spacer" presStyleCnt="0"/>
      <dgm:spPr/>
    </dgm:pt>
    <dgm:pt modelId="{8ECAA72D-7BCF-4C21-B1BA-3DAC5CBA1751}" type="pres">
      <dgm:prSet presAssocID="{AAB9057A-D7E6-4C00-99FA-41EC29DA5987}" presName="parentText" presStyleLbl="node1" presStyleIdx="1" presStyleCnt="3">
        <dgm:presLayoutVars>
          <dgm:chMax val="0"/>
          <dgm:bulletEnabled val="1"/>
        </dgm:presLayoutVars>
      </dgm:prSet>
      <dgm:spPr/>
    </dgm:pt>
    <dgm:pt modelId="{22C6F7DE-474A-4EB7-AFEA-D407F886B1C0}" type="pres">
      <dgm:prSet presAssocID="{2C4A0BF8-CAA1-4995-91EF-417338590624}" presName="spacer" presStyleCnt="0"/>
      <dgm:spPr/>
    </dgm:pt>
    <dgm:pt modelId="{CD50F78B-F7E5-4A60-B562-DD0DA23E5011}" type="pres">
      <dgm:prSet presAssocID="{1F07975C-769A-4B86-83CE-E710F875DDD1}" presName="parentText" presStyleLbl="node1" presStyleIdx="2" presStyleCnt="3">
        <dgm:presLayoutVars>
          <dgm:chMax val="0"/>
          <dgm:bulletEnabled val="1"/>
        </dgm:presLayoutVars>
      </dgm:prSet>
      <dgm:spPr/>
    </dgm:pt>
  </dgm:ptLst>
  <dgm:cxnLst>
    <dgm:cxn modelId="{48629F0D-D496-4BB9-B274-4C317DB3AA94}" srcId="{593D0F8A-E7B1-431B-A335-07463CCB919C}" destId="{AAB9057A-D7E6-4C00-99FA-41EC29DA5987}" srcOrd="1" destOrd="0" parTransId="{7662E261-F42E-4433-83F9-0A67B9DB62F7}" sibTransId="{2C4A0BF8-CAA1-4995-91EF-417338590624}"/>
    <dgm:cxn modelId="{25DF4C1D-C4EE-441F-9B4B-A68B6A32B831}" srcId="{593D0F8A-E7B1-431B-A335-07463CCB919C}" destId="{85DC97DB-FAF0-4D82-BA40-9CA30ABA017F}" srcOrd="0" destOrd="0" parTransId="{4749D8AB-8E7E-455C-8C9A-095BA83E49FC}" sibTransId="{2B7E8D5B-FAB7-48F8-A853-A2DF5E1EC94A}"/>
    <dgm:cxn modelId="{52D3DA77-550E-4A29-BD39-7AEF37717FE0}" type="presOf" srcId="{AAB9057A-D7E6-4C00-99FA-41EC29DA5987}" destId="{8ECAA72D-7BCF-4C21-B1BA-3DAC5CBA1751}" srcOrd="0" destOrd="0" presId="urn:microsoft.com/office/officeart/2005/8/layout/vList2"/>
    <dgm:cxn modelId="{65B2CCA4-88F9-477E-A0BB-8212F90E4EA1}" type="presOf" srcId="{593D0F8A-E7B1-431B-A335-07463CCB919C}" destId="{9D44CA60-4FA1-402F-9049-1DE339EE5ECB}" srcOrd="0" destOrd="0" presId="urn:microsoft.com/office/officeart/2005/8/layout/vList2"/>
    <dgm:cxn modelId="{E7CEE6AD-E706-4E28-B035-AC12339DD2CD}" type="presOf" srcId="{85DC97DB-FAF0-4D82-BA40-9CA30ABA017F}" destId="{3978BDD3-DE13-4A1E-9998-40A464478D51}" srcOrd="0" destOrd="0" presId="urn:microsoft.com/office/officeart/2005/8/layout/vList2"/>
    <dgm:cxn modelId="{E77CE9D2-7776-4A60-8B36-C39414C998CF}" srcId="{593D0F8A-E7B1-431B-A335-07463CCB919C}" destId="{1F07975C-769A-4B86-83CE-E710F875DDD1}" srcOrd="2" destOrd="0" parTransId="{4966BB23-0FA2-4B85-A38B-608822D00F51}" sibTransId="{81B825CB-52BB-4D3D-BB4F-7250630CD9E6}"/>
    <dgm:cxn modelId="{D10862E8-B703-46A9-9DE6-154F1A6C1E95}" type="presOf" srcId="{1F07975C-769A-4B86-83CE-E710F875DDD1}" destId="{CD50F78B-F7E5-4A60-B562-DD0DA23E5011}" srcOrd="0" destOrd="0" presId="urn:microsoft.com/office/officeart/2005/8/layout/vList2"/>
    <dgm:cxn modelId="{F8E80BB9-7996-4960-A48B-555754737362}" type="presParOf" srcId="{9D44CA60-4FA1-402F-9049-1DE339EE5ECB}" destId="{3978BDD3-DE13-4A1E-9998-40A464478D51}" srcOrd="0" destOrd="0" presId="urn:microsoft.com/office/officeart/2005/8/layout/vList2"/>
    <dgm:cxn modelId="{1E06ED5E-9492-4E60-BA1B-76BB294A077C}" type="presParOf" srcId="{9D44CA60-4FA1-402F-9049-1DE339EE5ECB}" destId="{6A38A039-63AB-44F1-BF88-E184F8E15F34}" srcOrd="1" destOrd="0" presId="urn:microsoft.com/office/officeart/2005/8/layout/vList2"/>
    <dgm:cxn modelId="{4937BD20-BB85-4B98-A57C-E26F46EAFC1D}" type="presParOf" srcId="{9D44CA60-4FA1-402F-9049-1DE339EE5ECB}" destId="{8ECAA72D-7BCF-4C21-B1BA-3DAC5CBA1751}" srcOrd="2" destOrd="0" presId="urn:microsoft.com/office/officeart/2005/8/layout/vList2"/>
    <dgm:cxn modelId="{1B51BCB0-3E01-4FD9-8D9E-AC9344F0AE2E}" type="presParOf" srcId="{9D44CA60-4FA1-402F-9049-1DE339EE5ECB}" destId="{22C6F7DE-474A-4EB7-AFEA-D407F886B1C0}" srcOrd="3" destOrd="0" presId="urn:microsoft.com/office/officeart/2005/8/layout/vList2"/>
    <dgm:cxn modelId="{F30B48B1-9F9A-4A9B-BA9F-6351EC155DE2}" type="presParOf" srcId="{9D44CA60-4FA1-402F-9049-1DE339EE5ECB}" destId="{CD50F78B-F7E5-4A60-B562-DD0DA23E501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AF2A7C-0A3C-4F52-917C-E06155DF30FB}">
      <dsp:nvSpPr>
        <dsp:cNvPr id="0" name=""/>
        <dsp:cNvSpPr/>
      </dsp:nvSpPr>
      <dsp:spPr>
        <a:xfrm>
          <a:off x="0" y="69130"/>
          <a:ext cx="6629400" cy="2368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Automated version of individual's medical history. Its contain diagnoses, prescriptions, allergies, analysis plans, test results and care notes. Reachable by authorised healthcare professionals across different organisations. Its also replace traditional paper records (Phin.org.uk, 2026).</a:t>
          </a:r>
          <a:endParaRPr lang="en-US" sz="2300" kern="1200"/>
        </a:p>
      </dsp:txBody>
      <dsp:txXfrm>
        <a:off x="115600" y="184730"/>
        <a:ext cx="6398200" cy="2136880"/>
      </dsp:txXfrm>
    </dsp:sp>
    <dsp:sp modelId="{BBA829D1-53C0-4E54-8482-58E85C5ECAE6}">
      <dsp:nvSpPr>
        <dsp:cNvPr id="0" name=""/>
        <dsp:cNvSpPr/>
      </dsp:nvSpPr>
      <dsp:spPr>
        <a:xfrm>
          <a:off x="0" y="2503450"/>
          <a:ext cx="6629400" cy="2368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Electronic Health Records are IT systems designed to deliver and maintain patient safely. They allow healthcare professionals to access accurate information quickly, supporting continuity of care across hospital, GP practices, community services and social care organisations (Phin.org.uk, 2026).</a:t>
          </a:r>
        </a:p>
      </dsp:txBody>
      <dsp:txXfrm>
        <a:off x="115600" y="2619050"/>
        <a:ext cx="6398200" cy="2136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6996EA-6BCD-4D32-97F2-12C98983607B}">
      <dsp:nvSpPr>
        <dsp:cNvPr id="0" name=""/>
        <dsp:cNvSpPr/>
      </dsp:nvSpPr>
      <dsp:spPr>
        <a:xfrm>
          <a:off x="0" y="4474062"/>
          <a:ext cx="8077200" cy="14684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A serivce user discharged from hospital can have their information immediately shared with community nurses and social workers by ensuring smooth continuity of care(Department of Health and Social Care, 2022).</a:t>
          </a:r>
          <a:endParaRPr lang="en-US" sz="1400" kern="1200"/>
        </a:p>
      </dsp:txBody>
      <dsp:txXfrm>
        <a:off x="0" y="4474062"/>
        <a:ext cx="8077200" cy="1468487"/>
      </dsp:txXfrm>
    </dsp:sp>
    <dsp:sp modelId="{8774BE78-A183-462E-833A-F316BA1A30C9}">
      <dsp:nvSpPr>
        <dsp:cNvPr id="0" name=""/>
        <dsp:cNvSpPr/>
      </dsp:nvSpPr>
      <dsp:spPr>
        <a:xfrm rot="10800000">
          <a:off x="0" y="2237556"/>
          <a:ext cx="8077200" cy="2258533"/>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Positive impact – supports multidisciplinary teamwork, enables person-centred care, facilitates coordinated care planning, improves safeguarding and risk management (Department of Health and Social Care, 2022).</a:t>
          </a:r>
          <a:endParaRPr lang="en-US" sz="1400" kern="1200"/>
        </a:p>
      </dsp:txBody>
      <dsp:txXfrm rot="-10800000">
        <a:off x="0" y="2237556"/>
        <a:ext cx="8077200" cy="792745"/>
      </dsp:txXfrm>
    </dsp:sp>
    <dsp:sp modelId="{09D0662D-1736-49C9-9664-D118CC83BB18}">
      <dsp:nvSpPr>
        <dsp:cNvPr id="0" name=""/>
        <dsp:cNvSpPr/>
      </dsp:nvSpPr>
      <dsp:spPr>
        <a:xfrm>
          <a:off x="0" y="3030301"/>
          <a:ext cx="8077200" cy="675301"/>
        </a:xfrm>
        <a:prstGeom prst="rect">
          <a:avLst/>
        </a:prstGeom>
        <a:solidFill>
          <a:schemeClr val="accent2">
            <a:alpha val="90000"/>
            <a:tint val="40000"/>
            <a:hueOff val="0"/>
            <a:satOff val="0"/>
            <a:lumOff val="0"/>
            <a:alphaOff val="0"/>
          </a:schemeClr>
        </a:solidFill>
        <a:ln w="1270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84480" tIns="50800" rIns="284480" bIns="50800" numCol="1" spcCol="1270" anchor="ctr" anchorCtr="0">
          <a:noAutofit/>
        </a:bodyPr>
        <a:lstStyle/>
        <a:p>
          <a:pPr marL="0" lvl="0" indent="0" algn="ctr" defTabSz="1778000">
            <a:lnSpc>
              <a:spcPct val="90000"/>
            </a:lnSpc>
            <a:spcBef>
              <a:spcPct val="0"/>
            </a:spcBef>
            <a:spcAft>
              <a:spcPct val="35000"/>
            </a:spcAft>
            <a:buNone/>
          </a:pPr>
          <a:r>
            <a:rPr lang="en-GB" sz="4000" kern="1200"/>
            <a:t>Example </a:t>
          </a:r>
          <a:endParaRPr lang="en-US" sz="4000" kern="1200"/>
        </a:p>
      </dsp:txBody>
      <dsp:txXfrm>
        <a:off x="0" y="3030301"/>
        <a:ext cx="8077200" cy="675301"/>
      </dsp:txXfrm>
    </dsp:sp>
    <dsp:sp modelId="{42300E4C-4E2D-410C-991D-8492DB81DFD9}">
      <dsp:nvSpPr>
        <dsp:cNvPr id="0" name=""/>
        <dsp:cNvSpPr/>
      </dsp:nvSpPr>
      <dsp:spPr>
        <a:xfrm rot="10800000">
          <a:off x="0" y="1050"/>
          <a:ext cx="8077200" cy="2258533"/>
        </a:xfrm>
        <a:prstGeom prst="upArrowCallou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EHRs are valuable because they support integrated working across health and social care services. This is increasingly important as many patients receive care from multiple professionals and organisations (Department of Health and Social Care, 2022).</a:t>
          </a:r>
          <a:endParaRPr lang="en-US" sz="1400" kern="1200"/>
        </a:p>
      </dsp:txBody>
      <dsp:txXfrm rot="10800000">
        <a:off x="0" y="1050"/>
        <a:ext cx="8077200" cy="14675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8BDD3-DE13-4A1E-9998-40A464478D51}">
      <dsp:nvSpPr>
        <dsp:cNvPr id="0" name=""/>
        <dsp:cNvSpPr/>
      </dsp:nvSpPr>
      <dsp:spPr>
        <a:xfrm>
          <a:off x="0" y="214840"/>
          <a:ext cx="6629400" cy="14671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a:t>Key challenges – Information security and confidentiality concerns, cybersecurity threats, high implementation costs, staff trainings requirements and technical system failures (E-sign, 2025).</a:t>
          </a:r>
          <a:endParaRPr lang="en-US" sz="1900" kern="1200"/>
        </a:p>
      </dsp:txBody>
      <dsp:txXfrm>
        <a:off x="71622" y="286462"/>
        <a:ext cx="6486156" cy="1323936"/>
      </dsp:txXfrm>
    </dsp:sp>
    <dsp:sp modelId="{8ECAA72D-7BCF-4C21-B1BA-3DAC5CBA1751}">
      <dsp:nvSpPr>
        <dsp:cNvPr id="0" name=""/>
        <dsp:cNvSpPr/>
      </dsp:nvSpPr>
      <dsp:spPr>
        <a:xfrm>
          <a:off x="0" y="1736740"/>
          <a:ext cx="6629400" cy="14671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a:t>EHRs offer important benefits, there are challenges. Data protection is critical because patient information is sensitive. Organisation must comply with regulation such as the UK GDPR and Data Protection </a:t>
          </a:r>
          <a:r>
            <a:rPr lang="en-GB" sz="1900" kern="1200">
              <a:latin typeface="Chamberi Super Display"/>
            </a:rPr>
            <a:t>Act</a:t>
          </a:r>
          <a:r>
            <a:rPr lang="en-GB" sz="1900" kern="1200"/>
            <a:t> 2018 (NHS England, 2024).</a:t>
          </a:r>
          <a:endParaRPr lang="en-US" sz="1900" kern="1200"/>
        </a:p>
      </dsp:txBody>
      <dsp:txXfrm>
        <a:off x="71622" y="1808362"/>
        <a:ext cx="6486156" cy="1323936"/>
      </dsp:txXfrm>
    </dsp:sp>
    <dsp:sp modelId="{CD50F78B-F7E5-4A60-B562-DD0DA23E5011}">
      <dsp:nvSpPr>
        <dsp:cNvPr id="0" name=""/>
        <dsp:cNvSpPr/>
      </dsp:nvSpPr>
      <dsp:spPr>
        <a:xfrm>
          <a:off x="0" y="3258640"/>
          <a:ext cx="6629400" cy="14671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100000"/>
            </a:lnSpc>
            <a:spcBef>
              <a:spcPct val="0"/>
            </a:spcBef>
            <a:spcAft>
              <a:spcPct val="35000"/>
            </a:spcAft>
            <a:buNone/>
          </a:pPr>
          <a:r>
            <a:rPr lang="en-GB" sz="1900" kern="1200"/>
            <a:t>Staff also require ongoing training to use systems effectively(NHS England, 2023).</a:t>
          </a:r>
          <a:endParaRPr lang="en-US" sz="1900" kern="1200"/>
        </a:p>
      </dsp:txBody>
      <dsp:txXfrm>
        <a:off x="71622" y="3330262"/>
        <a:ext cx="6486156" cy="13239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7/3/2026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7/3/2026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7/3/2026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7/3/2026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7/3/2026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7/3/2026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7/3/2026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7/3/2026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7/3/2026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7/3/2026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7/3/2026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7/3/2026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7/3/2026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7/3/2026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7/3/2026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7/3/2026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7/3/2026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7/3/2026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7/3/2026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7/3/2026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7/3/2026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7/3/2026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7/3/2026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7/3/2026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7/3/2026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7/3/2026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7/3/2026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7/3/2026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7/3/2026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7/3/2026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7/3/2026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7/3/2026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7/3/2026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7/3/2026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digital.nhs.uk/services/national-data-opt-out/understanding-the-national-data-opt-out/protecting-patient-data" TargetMode="External"/><Relationship Id="rId3" Type="http://schemas.openxmlformats.org/officeDocument/2006/relationships/hyperlink" Target="http://www.england.nhs.uk" TargetMode="External"/><Relationship Id="rId7" Type="http://schemas.openxmlformats.org/officeDocument/2006/relationships/hyperlink" Target="https://www.esign.co.uk/resources/news-and-insights/what-are-the-challenges-of-electronic-health-records-ehrs/" TargetMode="External"/><Relationship Id="rId12" Type="http://schemas.openxmlformats.org/officeDocument/2006/relationships/hyperlink" Target="https://www.gmc-uk.org/professional-standards/the-professional-standards/confidentiality/managing-and-protecting-personal-information" TargetMode="External"/><Relationship Id="rId2" Type="http://schemas.openxmlformats.org/officeDocument/2006/relationships/hyperlink" Target="https://www.phin.org.uk/news/health-innovations-electronic-patient-records"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ata-saves-lives-reshaping-health-and-social-care-with-data/data-saves-lives-reshaping-health-and-social-care-with-data" TargetMode="External"/><Relationship Id="rId11" Type="http://schemas.openxmlformats.org/officeDocument/2006/relationships/hyperlink" Target="https://pmc.ncbi.nlm.nih.gov/articles/PMC4394583/" TargetMode="External"/><Relationship Id="rId5" Type="http://schemas.openxmlformats.org/officeDocument/2006/relationships/hyperlink" Target="https://pmc.ncbi.nlm.nih.gov/articles/PMC11594038/" TargetMode="External"/><Relationship Id="rId10" Type="http://schemas.openxmlformats.org/officeDocument/2006/relationships/hyperlink" Target="https://www.england.nhs.uk/long-read/data-protection-policy/" TargetMode="External"/><Relationship Id="rId4" Type="http://schemas.openxmlformats.org/officeDocument/2006/relationships/hyperlink" Target="https://www.england.nhs.uk/long-read/supporting-clinical-decisions-with-health-information-technology/" TargetMode="External"/><Relationship Id="rId9" Type="http://schemas.openxmlformats.org/officeDocument/2006/relationships/hyperlink" Target="https://www.england.nhs.uk/long-read/digital-education-and-trai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a:xfrm>
            <a:off x="1717588" y="457200"/>
            <a:ext cx="8723871" cy="4419600"/>
          </a:xfrm>
        </p:spPr>
        <p:txBody>
          <a:bodyPr anchor="b">
            <a:normAutofit/>
          </a:bodyPr>
          <a:lstStyle/>
          <a:p>
            <a:r>
              <a:rPr lang="en-US" sz="5000" b="1"/>
              <a:t>Farah Ahmed</a:t>
            </a:r>
            <a:br>
              <a:rPr lang="en-US" sz="5000" b="1"/>
            </a:br>
            <a:r>
              <a:rPr lang="en-US" sz="5000" b="1"/>
              <a:t>2328256</a:t>
            </a:r>
            <a:br>
              <a:rPr lang="en-US" sz="5000" b="1"/>
            </a:br>
            <a:r>
              <a:rPr lang="en-US" sz="5000" b="1"/>
              <a:t>Digital Transformation in Health and Social Care</a:t>
            </a:r>
            <a:br>
              <a:rPr lang="en-US" sz="5000" b="1"/>
            </a:br>
            <a:r>
              <a:rPr lang="en-US" sz="5000" b="1"/>
              <a:t>BMHP6026</a:t>
            </a:r>
            <a:br>
              <a:rPr lang="en-US" sz="5000" b="1"/>
            </a:br>
            <a:r>
              <a:rPr lang="en-US" sz="5000" b="1"/>
              <a:t>Component 2 Viva Voce </a:t>
            </a:r>
            <a:br>
              <a:rPr lang="en-US" sz="5000"/>
            </a:br>
            <a:r>
              <a:rPr lang="en-US" sz="5000"/>
              <a:t> </a:t>
            </a:r>
          </a:p>
        </p:txBody>
      </p:sp>
    </p:spTree>
    <p:extLst>
      <p:ext uri="{BB962C8B-B14F-4D97-AF65-F5344CB8AC3E}">
        <p14:creationId xmlns:p14="http://schemas.microsoft.com/office/powerpoint/2010/main" val="232961423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86828-8097-3901-FC61-F976C2701C61}"/>
              </a:ext>
            </a:extLst>
          </p:cNvPr>
          <p:cNvSpPr>
            <a:spLocks noGrp="1"/>
          </p:cNvSpPr>
          <p:nvPr>
            <p:ph type="title"/>
          </p:nvPr>
        </p:nvSpPr>
        <p:spPr>
          <a:xfrm>
            <a:off x="6934200" y="457200"/>
            <a:ext cx="4800600" cy="2540756"/>
          </a:xfrm>
        </p:spPr>
        <p:txBody>
          <a:bodyPr anchor="b">
            <a:normAutofit/>
          </a:bodyPr>
          <a:lstStyle/>
          <a:p>
            <a:r>
              <a:rPr lang="en-GB" b="1"/>
              <a:t>Electronic Health Records</a:t>
            </a:r>
          </a:p>
        </p:txBody>
      </p:sp>
      <p:sp>
        <p:nvSpPr>
          <p:cNvPr id="3" name="Content Placeholder 2">
            <a:extLst>
              <a:ext uri="{FF2B5EF4-FFF2-40B4-BE49-F238E27FC236}">
                <a16:creationId xmlns:a16="http://schemas.microsoft.com/office/drawing/2014/main" id="{D08BB17B-4CF6-DCAE-BCC8-3CC42F354151}"/>
              </a:ext>
            </a:extLst>
          </p:cNvPr>
          <p:cNvSpPr>
            <a:spLocks noGrp="1"/>
          </p:cNvSpPr>
          <p:nvPr>
            <p:ph sz="quarter" idx="13"/>
          </p:nvPr>
        </p:nvSpPr>
        <p:spPr>
          <a:xfrm>
            <a:off x="6934200" y="3455158"/>
            <a:ext cx="4800600" cy="2945641"/>
          </a:xfrm>
        </p:spPr>
        <p:txBody>
          <a:bodyPr vert="horz" lIns="91440" tIns="45720" rIns="91440" bIns="45720" rtlCol="0">
            <a:normAutofit/>
          </a:bodyPr>
          <a:lstStyle/>
          <a:p>
            <a:pPr>
              <a:lnSpc>
                <a:spcPct val="110000"/>
              </a:lnSpc>
              <a:spcAft>
                <a:spcPts val="600"/>
              </a:spcAft>
            </a:pPr>
            <a:r>
              <a:rPr lang="en-GB"/>
              <a:t>Good Morning. Today I will present my findings on Electronic Health Records, commonly known as EHRs. This presentation will summarise my research, explain the importance of EHRs within health and social care, and evaluate both benefits and challenges.</a:t>
            </a:r>
          </a:p>
        </p:txBody>
      </p:sp>
    </p:spTree>
    <p:extLst>
      <p:ext uri="{BB962C8B-B14F-4D97-AF65-F5344CB8AC3E}">
        <p14:creationId xmlns:p14="http://schemas.microsoft.com/office/powerpoint/2010/main" val="414886218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229DB-DC9C-6636-D1C2-01F3E4EFF6C6}"/>
              </a:ext>
            </a:extLst>
          </p:cNvPr>
          <p:cNvSpPr>
            <a:spLocks noGrp="1"/>
          </p:cNvSpPr>
          <p:nvPr>
            <p:ph type="title"/>
          </p:nvPr>
        </p:nvSpPr>
        <p:spPr>
          <a:xfrm>
            <a:off x="457200" y="1386993"/>
            <a:ext cx="3657600" cy="4083579"/>
          </a:xfrm>
        </p:spPr>
        <p:txBody>
          <a:bodyPr anchor="ctr">
            <a:normAutofit/>
          </a:bodyPr>
          <a:lstStyle/>
          <a:p>
            <a:r>
              <a:rPr lang="en-GB" b="1"/>
              <a:t>Introduction – EHRs </a:t>
            </a:r>
          </a:p>
        </p:txBody>
      </p:sp>
      <p:graphicFrame>
        <p:nvGraphicFramePr>
          <p:cNvPr id="5" name="Content Placeholder 2">
            <a:extLst>
              <a:ext uri="{FF2B5EF4-FFF2-40B4-BE49-F238E27FC236}">
                <a16:creationId xmlns:a16="http://schemas.microsoft.com/office/drawing/2014/main" id="{A1F473B4-F8BE-3ED5-90FC-592EBC6F4C08}"/>
              </a:ext>
            </a:extLst>
          </p:cNvPr>
          <p:cNvGraphicFramePr>
            <a:graphicFrameLocks noGrp="1"/>
          </p:cNvGraphicFramePr>
          <p:nvPr>
            <p:ph sz="quarter" idx="13"/>
            <p:extLst>
              <p:ext uri="{D42A27DB-BD31-4B8C-83A1-F6EECF244321}">
                <p14:modId xmlns:p14="http://schemas.microsoft.com/office/powerpoint/2010/main" val="2918239473"/>
              </p:ext>
            </p:extLst>
          </p:nvPr>
        </p:nvGraphicFramePr>
        <p:xfrm>
          <a:off x="5105400" y="1050111"/>
          <a:ext cx="6629400" cy="4940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505653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46F44-C931-F430-2B5E-49E5429AD071}"/>
              </a:ext>
            </a:extLst>
          </p:cNvPr>
          <p:cNvSpPr>
            <a:spLocks noGrp="1"/>
          </p:cNvSpPr>
          <p:nvPr>
            <p:ph type="ctrTitle"/>
          </p:nvPr>
        </p:nvSpPr>
        <p:spPr/>
        <p:txBody>
          <a:bodyPr>
            <a:normAutofit/>
          </a:bodyPr>
          <a:lstStyle/>
          <a:p>
            <a:br>
              <a:rPr lang="en-GB" sz="2400">
                <a:latin typeface="Arial"/>
                <a:cs typeface="Arial"/>
              </a:rPr>
            </a:br>
            <a:r>
              <a:rPr lang="en-GB" sz="2400">
                <a:solidFill>
                  <a:schemeClr val="tx2"/>
                </a:solidFill>
                <a:latin typeface="Arial"/>
                <a:cs typeface="Arial"/>
              </a:rPr>
              <a:t>The primary purpose is to ensure that healthcare professionals have access up to date patient information. This helps improve clinical decisions, reduce errors, and enables more coordinated care, particularly for patients with complex health needs </a:t>
            </a:r>
            <a:r>
              <a:rPr lang="en-GB" sz="2400">
                <a:solidFill>
                  <a:schemeClr val="tx2"/>
                </a:solidFill>
                <a:latin typeface="Arial"/>
                <a:ea typeface="Roboto"/>
                <a:cs typeface="Arial"/>
              </a:rPr>
              <a:t>(NHS England, 2023).</a:t>
            </a:r>
            <a:br>
              <a:rPr lang="en-GB" sz="2400">
                <a:solidFill>
                  <a:schemeClr val="tx2"/>
                </a:solidFill>
                <a:latin typeface="Arial"/>
                <a:cs typeface="Arial"/>
              </a:rPr>
            </a:br>
            <a:br>
              <a:rPr lang="en-GB" sz="2400">
                <a:latin typeface="Arial"/>
                <a:cs typeface="Arial"/>
              </a:rPr>
            </a:br>
            <a:br>
              <a:rPr lang="en-GB" sz="2400">
                <a:latin typeface="Arial"/>
                <a:cs typeface="Arial"/>
              </a:rPr>
            </a:br>
            <a:br>
              <a:rPr lang="en-GB" sz="2400">
                <a:latin typeface="Arial"/>
                <a:cs typeface="Arial"/>
              </a:rPr>
            </a:br>
            <a:br>
              <a:rPr lang="en-GB" sz="2400">
                <a:latin typeface="Arial"/>
                <a:cs typeface="Arial"/>
              </a:rPr>
            </a:br>
            <a:br>
              <a:rPr lang="en-GB" sz="2400">
                <a:latin typeface="Arial"/>
                <a:cs typeface="Arial"/>
              </a:rPr>
            </a:br>
            <a:br>
              <a:rPr lang="en-GB" sz="2400">
                <a:latin typeface="Arial"/>
                <a:cs typeface="Arial"/>
              </a:rPr>
            </a:br>
            <a:endParaRPr lang="en-GB" sz="2400">
              <a:latin typeface="Arial"/>
              <a:cs typeface="Arial"/>
            </a:endParaRPr>
          </a:p>
        </p:txBody>
      </p:sp>
      <p:sp>
        <p:nvSpPr>
          <p:cNvPr id="3" name="Subtitle 2">
            <a:extLst>
              <a:ext uri="{FF2B5EF4-FFF2-40B4-BE49-F238E27FC236}">
                <a16:creationId xmlns:a16="http://schemas.microsoft.com/office/drawing/2014/main" id="{0AC79656-C11F-E50E-E100-9B614392E20D}"/>
              </a:ext>
            </a:extLst>
          </p:cNvPr>
          <p:cNvSpPr>
            <a:spLocks noGrp="1"/>
          </p:cNvSpPr>
          <p:nvPr>
            <p:ph type="subTitle" idx="1"/>
          </p:nvPr>
        </p:nvSpPr>
        <p:spPr>
          <a:xfrm>
            <a:off x="457200" y="457200"/>
            <a:ext cx="5021089" cy="1176110"/>
          </a:xfrm>
        </p:spPr>
        <p:txBody>
          <a:bodyPr>
            <a:noAutofit/>
          </a:bodyPr>
          <a:lstStyle/>
          <a:p>
            <a:r>
              <a:rPr lang="en-GB" sz="4000" b="1">
                <a:latin typeface="Chamberi Super Display"/>
                <a:cs typeface="Arial"/>
              </a:rPr>
              <a:t>Purpose of EHRs</a:t>
            </a:r>
          </a:p>
        </p:txBody>
      </p:sp>
    </p:spTree>
    <p:extLst>
      <p:ext uri="{BB962C8B-B14F-4D97-AF65-F5344CB8AC3E}">
        <p14:creationId xmlns:p14="http://schemas.microsoft.com/office/powerpoint/2010/main" val="19299561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641CF-40B3-F0BF-D586-8BCC3873B945}"/>
              </a:ext>
            </a:extLst>
          </p:cNvPr>
          <p:cNvSpPr>
            <a:spLocks noGrp="1"/>
          </p:cNvSpPr>
          <p:nvPr>
            <p:ph type="title"/>
          </p:nvPr>
        </p:nvSpPr>
        <p:spPr/>
        <p:txBody>
          <a:bodyPr/>
          <a:lstStyle/>
          <a:p>
            <a:r>
              <a:rPr lang="en-GB" b="1">
                <a:latin typeface="Chamberi Super Display"/>
                <a:cs typeface="Arial"/>
              </a:rPr>
              <a:t>Benefits</a:t>
            </a:r>
          </a:p>
        </p:txBody>
      </p:sp>
      <p:sp>
        <p:nvSpPr>
          <p:cNvPr id="3" name="Content Placeholder 2">
            <a:extLst>
              <a:ext uri="{FF2B5EF4-FFF2-40B4-BE49-F238E27FC236}">
                <a16:creationId xmlns:a16="http://schemas.microsoft.com/office/drawing/2014/main" id="{251B59D0-D90E-2EB3-FE4D-257B6557155D}"/>
              </a:ext>
            </a:extLst>
          </p:cNvPr>
          <p:cNvSpPr>
            <a:spLocks noGrp="1"/>
          </p:cNvSpPr>
          <p:nvPr>
            <p:ph idx="1"/>
          </p:nvPr>
        </p:nvSpPr>
        <p:spPr>
          <a:xfrm>
            <a:off x="457200" y="1157785"/>
            <a:ext cx="11277599" cy="4539072"/>
          </a:xfrm>
        </p:spPr>
        <p:txBody>
          <a:bodyPr vert="horz" lIns="91440" tIns="45720" rIns="91440" bIns="45720" rtlCol="0" anchor="t">
            <a:noAutofit/>
          </a:bodyPr>
          <a:lstStyle/>
          <a:p>
            <a:r>
              <a:rPr lang="en-GB" sz="2400" dirty="0">
                <a:solidFill>
                  <a:schemeClr val="tx2"/>
                </a:solidFill>
                <a:latin typeface="Arial"/>
                <a:cs typeface="Arial"/>
              </a:rPr>
              <a:t>Research consistently shows that EHRs improve patient outcomes by reducing clinical errors and enhancing communication. Organisations also benefits through </a:t>
            </a:r>
            <a:r>
              <a:rPr lang="en-GB" sz="2400">
                <a:solidFill>
                  <a:schemeClr val="tx2"/>
                </a:solidFill>
                <a:latin typeface="Arial"/>
                <a:cs typeface="Arial"/>
              </a:rPr>
              <a:t>up-to-date processes, reduced administrative burdens, and improved access to health information </a:t>
            </a:r>
            <a:r>
              <a:rPr lang="en-GB" sz="2400">
                <a:solidFill>
                  <a:schemeClr val="tx2"/>
                </a:solidFill>
                <a:latin typeface="Arial"/>
                <a:ea typeface="Roboto"/>
                <a:cs typeface="Arial"/>
              </a:rPr>
              <a:t>(Provenzano et al., 2024).</a:t>
            </a:r>
            <a:endParaRPr lang="en-GB" sz="2400" dirty="0">
              <a:solidFill>
                <a:schemeClr val="tx2"/>
              </a:solidFill>
              <a:latin typeface="Arial"/>
              <a:cs typeface="Arial"/>
            </a:endParaRPr>
          </a:p>
          <a:p>
            <a:endParaRPr lang="en-GB" sz="2400" dirty="0">
              <a:solidFill>
                <a:schemeClr val="tx2"/>
              </a:solidFill>
              <a:latin typeface="Arial"/>
              <a:cs typeface="Arial"/>
            </a:endParaRPr>
          </a:p>
          <a:p>
            <a:pPr marL="342900" indent="-342900">
              <a:buFont typeface="Wingdings" panose="020B0604020202020204" pitchFamily="34" charset="0"/>
              <a:buChar char="ü"/>
            </a:pPr>
            <a:r>
              <a:rPr lang="en-GB" sz="2400" dirty="0">
                <a:solidFill>
                  <a:schemeClr val="tx2"/>
                </a:solidFill>
                <a:latin typeface="Arial"/>
                <a:cs typeface="Arial"/>
              </a:rPr>
              <a:t>Benefits for patients – improved quality of care, reduced medication errors, faster diagnosis and treatment and better continuity </a:t>
            </a:r>
            <a:r>
              <a:rPr lang="en-GB" sz="2400">
                <a:solidFill>
                  <a:schemeClr val="tx2"/>
                </a:solidFill>
                <a:latin typeface="Arial"/>
                <a:cs typeface="Arial"/>
              </a:rPr>
              <a:t>of care </a:t>
            </a:r>
            <a:r>
              <a:rPr lang="en-GB" sz="2400">
                <a:solidFill>
                  <a:schemeClr val="tx2"/>
                </a:solidFill>
                <a:latin typeface="Arial"/>
                <a:ea typeface="Roboto"/>
                <a:cs typeface="Arial"/>
              </a:rPr>
              <a:t>(Provenzano et al., 2024).</a:t>
            </a:r>
          </a:p>
          <a:p>
            <a:pPr marL="342900" indent="-342900">
              <a:buFont typeface="Wingdings" panose="020B0604020202020204" pitchFamily="34" charset="0"/>
              <a:buChar char="ü"/>
            </a:pPr>
            <a:endParaRPr lang="en-GB" sz="2400" dirty="0">
              <a:solidFill>
                <a:schemeClr val="tx2"/>
              </a:solidFill>
              <a:latin typeface="Arial"/>
              <a:cs typeface="Arial"/>
            </a:endParaRPr>
          </a:p>
          <a:p>
            <a:pPr marL="342900" indent="-342900">
              <a:buFont typeface="Wingdings" panose="020B0604020202020204" pitchFamily="34" charset="0"/>
              <a:buChar char="ü"/>
            </a:pPr>
            <a:r>
              <a:rPr lang="en-GB" sz="2400" dirty="0">
                <a:solidFill>
                  <a:schemeClr val="tx2"/>
                </a:solidFill>
                <a:latin typeface="Arial"/>
                <a:cs typeface="Arial"/>
              </a:rPr>
              <a:t>Benefits for organisations – increased efficiency, reduced paperwork, easier data sharing and improved record </a:t>
            </a:r>
            <a:r>
              <a:rPr lang="en-GB" sz="2400">
                <a:solidFill>
                  <a:schemeClr val="tx2"/>
                </a:solidFill>
                <a:latin typeface="Arial"/>
                <a:cs typeface="Arial"/>
              </a:rPr>
              <a:t>accuracy </a:t>
            </a:r>
            <a:r>
              <a:rPr lang="en-GB" sz="2400">
                <a:solidFill>
                  <a:schemeClr val="tx2"/>
                </a:solidFill>
                <a:latin typeface="Arial"/>
                <a:ea typeface="Roboto"/>
                <a:cs typeface="Arial"/>
              </a:rPr>
              <a:t>(Provenzano et al., 2024).</a:t>
            </a:r>
            <a:endParaRPr lang="en-GB" sz="2400" dirty="0">
              <a:solidFill>
                <a:schemeClr val="tx2"/>
              </a:solidFill>
              <a:latin typeface="Arial"/>
              <a:cs typeface="Arial"/>
            </a:endParaRPr>
          </a:p>
        </p:txBody>
      </p:sp>
    </p:spTree>
    <p:extLst>
      <p:ext uri="{BB962C8B-B14F-4D97-AF65-F5344CB8AC3E}">
        <p14:creationId xmlns:p14="http://schemas.microsoft.com/office/powerpoint/2010/main" val="158107014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4044-FA20-6843-CAD2-7103A6BF21A0}"/>
              </a:ext>
            </a:extLst>
          </p:cNvPr>
          <p:cNvSpPr>
            <a:spLocks noGrp="1"/>
          </p:cNvSpPr>
          <p:nvPr>
            <p:ph type="title"/>
          </p:nvPr>
        </p:nvSpPr>
        <p:spPr>
          <a:xfrm>
            <a:off x="8991600" y="457200"/>
            <a:ext cx="2743200" cy="5943600"/>
          </a:xfrm>
        </p:spPr>
        <p:txBody>
          <a:bodyPr anchor="ctr">
            <a:normAutofit/>
          </a:bodyPr>
          <a:lstStyle/>
          <a:p>
            <a:r>
              <a:rPr lang="en-GB" b="1"/>
              <a:t>Impact on Health and Social Care Practice</a:t>
            </a:r>
          </a:p>
        </p:txBody>
      </p:sp>
      <p:graphicFrame>
        <p:nvGraphicFramePr>
          <p:cNvPr id="7" name="Content Placeholder 2">
            <a:extLst>
              <a:ext uri="{FF2B5EF4-FFF2-40B4-BE49-F238E27FC236}">
                <a16:creationId xmlns:a16="http://schemas.microsoft.com/office/drawing/2014/main" id="{44E795BE-6D7C-68D2-0ECC-8477214F5471}"/>
              </a:ext>
            </a:extLst>
          </p:cNvPr>
          <p:cNvGraphicFramePr>
            <a:graphicFrameLocks noGrp="1"/>
          </p:cNvGraphicFramePr>
          <p:nvPr>
            <p:ph sz="quarter" idx="14"/>
            <p:extLst>
              <p:ext uri="{D42A27DB-BD31-4B8C-83A1-F6EECF244321}">
                <p14:modId xmlns:p14="http://schemas.microsoft.com/office/powerpoint/2010/main" val="4028846773"/>
              </p:ext>
            </p:extLst>
          </p:nvPr>
        </p:nvGraphicFramePr>
        <p:xfrm>
          <a:off x="457200" y="762000"/>
          <a:ext cx="80772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88042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89533-01DA-E20F-6C7F-F6178B7E1C8D}"/>
              </a:ext>
            </a:extLst>
          </p:cNvPr>
          <p:cNvSpPr>
            <a:spLocks noGrp="1"/>
          </p:cNvSpPr>
          <p:nvPr>
            <p:ph type="title"/>
          </p:nvPr>
        </p:nvSpPr>
        <p:spPr>
          <a:xfrm>
            <a:off x="457200" y="1386993"/>
            <a:ext cx="3657600" cy="4083579"/>
          </a:xfrm>
        </p:spPr>
        <p:txBody>
          <a:bodyPr anchor="ctr">
            <a:normAutofit/>
          </a:bodyPr>
          <a:lstStyle/>
          <a:p>
            <a:r>
              <a:rPr lang="en-GB" b="1"/>
              <a:t>Challenges &amp; Limitations </a:t>
            </a:r>
          </a:p>
        </p:txBody>
      </p:sp>
      <p:graphicFrame>
        <p:nvGraphicFramePr>
          <p:cNvPr id="5" name="Content Placeholder 2">
            <a:extLst>
              <a:ext uri="{FF2B5EF4-FFF2-40B4-BE49-F238E27FC236}">
                <a16:creationId xmlns:a16="http://schemas.microsoft.com/office/drawing/2014/main" id="{3307762F-B9E4-D66B-111D-5C2D9948F8E2}"/>
              </a:ext>
            </a:extLst>
          </p:cNvPr>
          <p:cNvGraphicFramePr>
            <a:graphicFrameLocks noGrp="1"/>
          </p:cNvGraphicFramePr>
          <p:nvPr>
            <p:ph sz="quarter" idx="13"/>
            <p:extLst>
              <p:ext uri="{D42A27DB-BD31-4B8C-83A1-F6EECF244321}">
                <p14:modId xmlns:p14="http://schemas.microsoft.com/office/powerpoint/2010/main" val="3411705230"/>
              </p:ext>
            </p:extLst>
          </p:nvPr>
        </p:nvGraphicFramePr>
        <p:xfrm>
          <a:off x="5105400" y="1050111"/>
          <a:ext cx="6629400" cy="49406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7008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94C4A-6D7F-6EE0-0C4F-9134F5131265}"/>
              </a:ext>
            </a:extLst>
          </p:cNvPr>
          <p:cNvSpPr>
            <a:spLocks noGrp="1"/>
          </p:cNvSpPr>
          <p:nvPr>
            <p:ph type="title"/>
          </p:nvPr>
        </p:nvSpPr>
        <p:spPr>
          <a:xfrm>
            <a:off x="457200" y="457200"/>
            <a:ext cx="8718468" cy="2540756"/>
          </a:xfrm>
        </p:spPr>
        <p:txBody>
          <a:bodyPr anchor="b">
            <a:normAutofit/>
          </a:bodyPr>
          <a:lstStyle/>
          <a:p>
            <a:r>
              <a:rPr lang="en-GB" b="1"/>
              <a:t>Legal and Ethical Considerations </a:t>
            </a:r>
            <a:endParaRPr lang="en-GB"/>
          </a:p>
        </p:txBody>
      </p:sp>
      <p:sp>
        <p:nvSpPr>
          <p:cNvPr id="3" name="Content Placeholder 2">
            <a:extLst>
              <a:ext uri="{FF2B5EF4-FFF2-40B4-BE49-F238E27FC236}">
                <a16:creationId xmlns:a16="http://schemas.microsoft.com/office/drawing/2014/main" id="{E02D3D21-AA92-9816-CCC9-559162CEEB14}"/>
              </a:ext>
            </a:extLst>
          </p:cNvPr>
          <p:cNvSpPr>
            <a:spLocks noGrp="1"/>
          </p:cNvSpPr>
          <p:nvPr>
            <p:ph sz="quarter" idx="13"/>
          </p:nvPr>
        </p:nvSpPr>
        <p:spPr>
          <a:xfrm>
            <a:off x="457200" y="3455158"/>
            <a:ext cx="8718468" cy="2945641"/>
          </a:xfrm>
        </p:spPr>
        <p:txBody>
          <a:bodyPr vert="horz" lIns="91440" tIns="45720" rIns="91440" bIns="45720" rtlCol="0">
            <a:normAutofit/>
          </a:bodyPr>
          <a:lstStyle/>
          <a:p>
            <a:pPr>
              <a:lnSpc>
                <a:spcPct val="110000"/>
              </a:lnSpc>
              <a:spcAft>
                <a:spcPts val="600"/>
              </a:spcAft>
            </a:pPr>
            <a:r>
              <a:rPr lang="en-GB" sz="1700"/>
              <a:t>Relevant Legislation – Data Protection Act 2018, UK General Data Protection Regulation, Caldicott Principles and NHS Data Security Standards (England.nhs.uk, 2026).</a:t>
            </a:r>
          </a:p>
          <a:p>
            <a:pPr>
              <a:lnSpc>
                <a:spcPct val="110000"/>
              </a:lnSpc>
              <a:spcAft>
                <a:spcPts val="600"/>
              </a:spcAft>
            </a:pPr>
            <a:r>
              <a:rPr lang="en-GB" sz="1700"/>
              <a:t>Ethical Principles – Confidentiality, Privacy, Accountability and Informed consent(Jamshed et al., 2018).</a:t>
            </a:r>
          </a:p>
          <a:p>
            <a:pPr>
              <a:lnSpc>
                <a:spcPct val="110000"/>
              </a:lnSpc>
              <a:spcAft>
                <a:spcPts val="600"/>
              </a:spcAft>
            </a:pPr>
            <a:endParaRPr lang="en-GB" sz="1700"/>
          </a:p>
          <a:p>
            <a:pPr>
              <a:lnSpc>
                <a:spcPct val="110000"/>
              </a:lnSpc>
              <a:spcAft>
                <a:spcPts val="600"/>
              </a:spcAft>
            </a:pPr>
            <a:r>
              <a:rPr lang="en-GB" sz="1700"/>
              <a:t>Healthcare organisations must ensure patient information remains confidential and secure. Ethical practice requires professionals to access information only when necessary and to protect patient privacy at all the times(General Medical Council, 2024).</a:t>
            </a:r>
          </a:p>
        </p:txBody>
      </p:sp>
    </p:spTree>
    <p:extLst>
      <p:ext uri="{BB962C8B-B14F-4D97-AF65-F5344CB8AC3E}">
        <p14:creationId xmlns:p14="http://schemas.microsoft.com/office/powerpoint/2010/main" val="24838946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A8C9B-6DCE-0B8B-0264-2F7F6BCD532E}"/>
              </a:ext>
            </a:extLst>
          </p:cNvPr>
          <p:cNvSpPr>
            <a:spLocks noGrp="1"/>
          </p:cNvSpPr>
          <p:nvPr>
            <p:ph type="ctrTitle"/>
          </p:nvPr>
        </p:nvSpPr>
        <p:spPr>
          <a:xfrm>
            <a:off x="7918702" y="1856835"/>
            <a:ext cx="3816098" cy="3048276"/>
          </a:xfrm>
        </p:spPr>
        <p:txBody>
          <a:bodyPr anchor="b">
            <a:normAutofit/>
          </a:bodyPr>
          <a:lstStyle/>
          <a:p>
            <a:r>
              <a:rPr lang="en-GB" b="1"/>
              <a:t>Thank you for listening.</a:t>
            </a:r>
            <a:br>
              <a:rPr lang="en-GB" b="1"/>
            </a:br>
            <a:r>
              <a:rPr lang="en-GB" b="1"/>
              <a:t>Any questions?</a:t>
            </a:r>
          </a:p>
        </p:txBody>
      </p:sp>
      <p:pic>
        <p:nvPicPr>
          <p:cNvPr id="4" name="Picture 3" descr="Different colored question marks">
            <a:extLst>
              <a:ext uri="{FF2B5EF4-FFF2-40B4-BE49-F238E27FC236}">
                <a16:creationId xmlns:a16="http://schemas.microsoft.com/office/drawing/2014/main" id="{0634B8A6-6B60-C8E9-36BF-70FD61091D4A}"/>
              </a:ext>
            </a:extLst>
          </p:cNvPr>
          <p:cNvPicPr>
            <a:picLocks noChangeAspect="1"/>
          </p:cNvPicPr>
          <p:nvPr/>
        </p:nvPicPr>
        <p:blipFill>
          <a:blip r:embed="rId2"/>
          <a:srcRect l="14304" r="15428" b="-7"/>
          <a:stretch>
            <a:fillRect/>
          </a:stretch>
        </p:blipFill>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3559522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5BC5-438D-C8F4-930D-E43F38DBA8BA}"/>
              </a:ext>
            </a:extLst>
          </p:cNvPr>
          <p:cNvSpPr>
            <a:spLocks noGrp="1"/>
          </p:cNvSpPr>
          <p:nvPr>
            <p:ph type="title"/>
          </p:nvPr>
        </p:nvSpPr>
        <p:spPr/>
        <p:txBody>
          <a:bodyPr/>
          <a:lstStyle/>
          <a:p>
            <a:r>
              <a:rPr lang="en-GB" b="1">
                <a:latin typeface="Chamberi Super Display"/>
                <a:cs typeface="Arial"/>
              </a:rPr>
              <a:t>References</a:t>
            </a:r>
          </a:p>
        </p:txBody>
      </p:sp>
      <p:sp>
        <p:nvSpPr>
          <p:cNvPr id="3" name="Content Placeholder 2">
            <a:extLst>
              <a:ext uri="{FF2B5EF4-FFF2-40B4-BE49-F238E27FC236}">
                <a16:creationId xmlns:a16="http://schemas.microsoft.com/office/drawing/2014/main" id="{8F083ABF-ED92-A98E-D5F5-1F97E66BA671}"/>
              </a:ext>
            </a:extLst>
          </p:cNvPr>
          <p:cNvSpPr>
            <a:spLocks noGrp="1"/>
          </p:cNvSpPr>
          <p:nvPr>
            <p:ph idx="1"/>
          </p:nvPr>
        </p:nvSpPr>
        <p:spPr/>
        <p:txBody>
          <a:bodyPr vert="horz" lIns="91440" tIns="45720" rIns="91440" bIns="45720" rtlCol="0" anchor="t">
            <a:normAutofit fontScale="25000" lnSpcReduction="20000"/>
          </a:bodyPr>
          <a:lstStyle/>
          <a:p>
            <a:r>
              <a:rPr lang="en-GB" sz="4000">
                <a:solidFill>
                  <a:schemeClr val="tx2"/>
                </a:solidFill>
                <a:latin typeface="Arial"/>
                <a:ea typeface="Calibri"/>
                <a:cs typeface="Arial"/>
              </a:rPr>
              <a:t>Phin.org.uk. 2026) Available at: </a:t>
            </a:r>
            <a:r>
              <a:rPr lang="en-GB" sz="4000" dirty="0">
                <a:solidFill>
                  <a:schemeClr val="tx2"/>
                </a:solidFill>
                <a:latin typeface="Arial"/>
                <a:ea typeface="Calibri"/>
                <a:cs typeface="Arial"/>
                <a:hlinkClick r:id="rId2">
                  <a:extLst>
                    <a:ext uri="{A12FA001-AC4F-418D-AE19-62706E023703}">
                      <ahyp:hlinkClr xmlns:ahyp="http://schemas.microsoft.com/office/drawing/2018/hyperlinkcolor" val="tx"/>
                    </a:ext>
                  </a:extLst>
                </a:hlinkClick>
              </a:rPr>
              <a:t>https://www.phin.org.uk/news/health-innovations-electronic-patient-records</a:t>
            </a:r>
            <a:r>
              <a:rPr lang="en-GB" sz="4000">
                <a:solidFill>
                  <a:schemeClr val="tx2"/>
                </a:solidFill>
                <a:latin typeface="Arial"/>
                <a:ea typeface="Calibri"/>
                <a:cs typeface="Arial"/>
              </a:rPr>
              <a:t>. (Accessed 23 June 2026)</a:t>
            </a:r>
            <a:endParaRPr lang="en-US" sz="4000">
              <a:solidFill>
                <a:schemeClr val="tx2"/>
              </a:solidFill>
              <a:latin typeface="Arial"/>
              <a:ea typeface="Calibri"/>
              <a:cs typeface="Arial"/>
            </a:endParaRPr>
          </a:p>
          <a:p>
            <a:r>
              <a:rPr lang="en-GB" sz="4000">
                <a:solidFill>
                  <a:schemeClr val="tx2"/>
                </a:solidFill>
                <a:latin typeface="Arial"/>
                <a:ea typeface="Calibri"/>
                <a:cs typeface="Arial"/>
              </a:rPr>
              <a:t>NHS England (2023). </a:t>
            </a:r>
            <a:r>
              <a:rPr lang="en-GB" sz="4000" i="1">
                <a:solidFill>
                  <a:schemeClr val="tx2"/>
                </a:solidFill>
                <a:latin typeface="Arial"/>
                <a:ea typeface="Calibri"/>
                <a:cs typeface="Arial"/>
              </a:rPr>
              <a:t>Supporting Clinical Decisions with Health Information Technology</a:t>
            </a:r>
            <a:r>
              <a:rPr lang="en-GB" sz="4000">
                <a:solidFill>
                  <a:schemeClr val="tx2"/>
                </a:solidFill>
                <a:latin typeface="Arial"/>
                <a:ea typeface="Calibri"/>
                <a:cs typeface="Arial"/>
              </a:rPr>
              <a:t>. [online] </a:t>
            </a:r>
            <a:r>
              <a:rPr lang="en-GB" sz="4000" dirty="0">
                <a:solidFill>
                  <a:schemeClr val="tx2"/>
                </a:solidFill>
                <a:latin typeface="Arial"/>
                <a:ea typeface="Calibri"/>
                <a:cs typeface="Arial"/>
                <a:hlinkClick r:id="rId3">
                  <a:extLst>
                    <a:ext uri="{A12FA001-AC4F-418D-AE19-62706E023703}">
                      <ahyp:hlinkClr xmlns:ahyp="http://schemas.microsoft.com/office/drawing/2018/hyperlinkcolor" val="tx"/>
                    </a:ext>
                  </a:extLst>
                </a:hlinkClick>
              </a:rPr>
              <a:t>www.england.nhs.uk</a:t>
            </a:r>
            <a:r>
              <a:rPr lang="en-GB" sz="4000">
                <a:solidFill>
                  <a:schemeClr val="tx2"/>
                </a:solidFill>
                <a:latin typeface="Arial"/>
                <a:ea typeface="Calibri"/>
                <a:cs typeface="Arial"/>
              </a:rPr>
              <a:t>. Available at: </a:t>
            </a:r>
            <a:r>
              <a:rPr lang="en-GB" sz="4000" dirty="0">
                <a:solidFill>
                  <a:schemeClr val="tx2"/>
                </a:solidFill>
                <a:latin typeface="Arial"/>
                <a:ea typeface="Calibri"/>
                <a:cs typeface="Arial"/>
                <a:hlinkClick r:id="rId4">
                  <a:extLst>
                    <a:ext uri="{A12FA001-AC4F-418D-AE19-62706E023703}">
                      <ahyp:hlinkClr xmlns:ahyp="http://schemas.microsoft.com/office/drawing/2018/hyperlinkcolor" val="tx"/>
                    </a:ext>
                  </a:extLst>
                </a:hlinkClick>
              </a:rPr>
              <a:t>https://www.england.nhs.uk/long-read/supporting-clinical-decisions-with-health-information-technology/</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Roboto"/>
                <a:cs typeface="Arial"/>
              </a:rPr>
              <a:t>(Provenzano et al., (2024) Available at: </a:t>
            </a:r>
            <a:r>
              <a:rPr lang="en-GB" sz="4000" dirty="0">
                <a:solidFill>
                  <a:schemeClr val="tx2"/>
                </a:solidFill>
                <a:latin typeface="Arial"/>
                <a:ea typeface="+mn-lt"/>
                <a:cs typeface="Arial"/>
                <a:hlinkClick r:id="rId5">
                  <a:extLst>
                    <a:ext uri="{A12FA001-AC4F-418D-AE19-62706E023703}">
                      <ahyp:hlinkClr xmlns:ahyp="http://schemas.microsoft.com/office/drawing/2018/hyperlinkcolor" val="tx"/>
                    </a:ext>
                  </a:extLst>
                </a:hlinkClick>
              </a:rPr>
              <a:t>https://pmc.ncbi.nlm.nih.gov/articles/PMC11594038/</a:t>
            </a:r>
            <a:r>
              <a:rPr lang="en-GB" sz="4000">
                <a:solidFill>
                  <a:schemeClr val="tx2"/>
                </a:solidFill>
                <a:latin typeface="Arial"/>
                <a:ea typeface="+mn-lt"/>
                <a:cs typeface="Arial"/>
              </a:rPr>
              <a:t> (Accessed 23 June 2026)</a:t>
            </a:r>
            <a:endParaRPr lang="en-GB" sz="4000">
              <a:solidFill>
                <a:schemeClr val="tx2"/>
              </a:solidFill>
              <a:latin typeface="Arial"/>
              <a:cs typeface="Arial"/>
              <a:hlinkClick r:id="" action="ppaction://noaction">
                <a:extLst>
                  <a:ext uri="{A12FA001-AC4F-418D-AE19-62706E023703}">
                    <ahyp:hlinkClr xmlns:ahyp="http://schemas.microsoft.com/office/drawing/2018/hyperlinkcolor" val="tx"/>
                  </a:ext>
                </a:extLst>
              </a:hlinkClick>
            </a:endParaRPr>
          </a:p>
          <a:p>
            <a:r>
              <a:rPr lang="en-GB" sz="4000">
                <a:solidFill>
                  <a:schemeClr val="tx2"/>
                </a:solidFill>
                <a:latin typeface="Arial"/>
                <a:ea typeface="Calibri"/>
                <a:cs typeface="Arial"/>
              </a:rPr>
              <a:t>Department of Health and Social Care (2022). </a:t>
            </a:r>
            <a:r>
              <a:rPr lang="en-GB" sz="4000" i="1">
                <a:solidFill>
                  <a:schemeClr val="tx2"/>
                </a:solidFill>
                <a:latin typeface="Arial"/>
                <a:ea typeface="Calibri"/>
                <a:cs typeface="Arial"/>
              </a:rPr>
              <a:t>Data saves lives: reshaping health and social care with data</a:t>
            </a:r>
            <a:r>
              <a:rPr lang="en-GB" sz="4000">
                <a:solidFill>
                  <a:schemeClr val="tx2"/>
                </a:solidFill>
                <a:latin typeface="Arial"/>
                <a:ea typeface="Calibri"/>
                <a:cs typeface="Arial"/>
              </a:rPr>
              <a:t>. [online] GOV.UK. Available at: </a:t>
            </a:r>
            <a:r>
              <a:rPr lang="en-GB" sz="4000" dirty="0">
                <a:solidFill>
                  <a:schemeClr val="tx2"/>
                </a:solidFill>
                <a:latin typeface="Arial"/>
                <a:ea typeface="Calibri"/>
                <a:cs typeface="Arial"/>
                <a:hlinkClick r:id="rId6">
                  <a:extLst>
                    <a:ext uri="{A12FA001-AC4F-418D-AE19-62706E023703}">
                      <ahyp:hlinkClr xmlns:ahyp="http://schemas.microsoft.com/office/drawing/2018/hyperlinkcolor" val="tx"/>
                    </a:ext>
                  </a:extLst>
                </a:hlinkClick>
              </a:rPr>
              <a:t>https://www.gov.uk/government/publications/data-saves-lives-reshaping-health-and-social-care-with-data/data-saves-lives-reshaping-health-and-social-care-with-data</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E-sign. (2025). </a:t>
            </a:r>
            <a:r>
              <a:rPr lang="en-GB" sz="4000" i="1">
                <a:solidFill>
                  <a:schemeClr val="tx2"/>
                </a:solidFill>
                <a:latin typeface="Arial"/>
                <a:ea typeface="Calibri"/>
                <a:cs typeface="Arial"/>
              </a:rPr>
              <a:t>What are the Challenges of Electronic Health Records (EHRs)?</a:t>
            </a:r>
            <a:r>
              <a:rPr lang="en-GB" sz="4000">
                <a:solidFill>
                  <a:schemeClr val="tx2"/>
                </a:solidFill>
                <a:latin typeface="Arial"/>
                <a:ea typeface="Calibri"/>
                <a:cs typeface="Arial"/>
              </a:rPr>
              <a:t> [online] Available at: </a:t>
            </a:r>
            <a:r>
              <a:rPr lang="en-GB" sz="4000" dirty="0">
                <a:solidFill>
                  <a:schemeClr val="tx2"/>
                </a:solidFill>
                <a:latin typeface="Arial"/>
                <a:ea typeface="Calibri"/>
                <a:cs typeface="Arial"/>
                <a:hlinkClick r:id="rId7">
                  <a:extLst>
                    <a:ext uri="{A12FA001-AC4F-418D-AE19-62706E023703}">
                      <ahyp:hlinkClr xmlns:ahyp="http://schemas.microsoft.com/office/drawing/2018/hyperlinkcolor" val="tx"/>
                    </a:ext>
                  </a:extLst>
                </a:hlinkClick>
              </a:rPr>
              <a:t>https://www.esign.co.uk/resources/news-and-insights/what-are-the-challenges-of-electronic-health-records-ehrs/</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‌NHS England (2024). </a:t>
            </a:r>
            <a:r>
              <a:rPr lang="en-GB" sz="4000" i="1">
                <a:solidFill>
                  <a:schemeClr val="tx2"/>
                </a:solidFill>
                <a:latin typeface="Arial"/>
                <a:ea typeface="Calibri"/>
                <a:cs typeface="Arial"/>
              </a:rPr>
              <a:t>Protecting Patient Data - NHS Digital</a:t>
            </a:r>
            <a:r>
              <a:rPr lang="en-GB" sz="4000">
                <a:solidFill>
                  <a:schemeClr val="tx2"/>
                </a:solidFill>
                <a:latin typeface="Arial"/>
                <a:ea typeface="Calibri"/>
                <a:cs typeface="Arial"/>
              </a:rPr>
              <a:t>. [online] NHS Digital. Available at: </a:t>
            </a:r>
            <a:r>
              <a:rPr lang="en-GB" sz="4000" dirty="0">
                <a:solidFill>
                  <a:schemeClr val="tx2"/>
                </a:solidFill>
                <a:latin typeface="Arial"/>
                <a:ea typeface="Calibri"/>
                <a:cs typeface="Arial"/>
                <a:hlinkClick r:id="rId8">
                  <a:extLst>
                    <a:ext uri="{A12FA001-AC4F-418D-AE19-62706E023703}">
                      <ahyp:hlinkClr xmlns:ahyp="http://schemas.microsoft.com/office/drawing/2018/hyperlinkcolor" val="tx"/>
                    </a:ext>
                  </a:extLst>
                </a:hlinkClick>
              </a:rPr>
              <a:t>https://digital.nhs.uk/services/national-data-opt-out/understanding-the-national-data-opt-out/protecting-patient-data</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NHS England (2023). </a:t>
            </a:r>
            <a:r>
              <a:rPr lang="en-GB" sz="4000" i="1">
                <a:solidFill>
                  <a:schemeClr val="tx2"/>
                </a:solidFill>
                <a:latin typeface="Arial"/>
                <a:ea typeface="Calibri"/>
                <a:cs typeface="Arial"/>
              </a:rPr>
              <a:t>NHS England» Digital education and training</a:t>
            </a:r>
            <a:r>
              <a:rPr lang="en-GB" sz="4000">
                <a:solidFill>
                  <a:schemeClr val="tx2"/>
                </a:solidFill>
                <a:latin typeface="Arial"/>
                <a:ea typeface="Calibri"/>
                <a:cs typeface="Arial"/>
              </a:rPr>
              <a:t>. [online] </a:t>
            </a:r>
            <a:r>
              <a:rPr lang="en-GB" sz="4000" dirty="0">
                <a:solidFill>
                  <a:schemeClr val="tx2"/>
                </a:solidFill>
                <a:latin typeface="Arial"/>
                <a:ea typeface="Calibri"/>
                <a:cs typeface="Arial"/>
                <a:hlinkClick r:id="rId3">
                  <a:extLst>
                    <a:ext uri="{A12FA001-AC4F-418D-AE19-62706E023703}">
                      <ahyp:hlinkClr xmlns:ahyp="http://schemas.microsoft.com/office/drawing/2018/hyperlinkcolor" val="tx"/>
                    </a:ext>
                  </a:extLst>
                </a:hlinkClick>
              </a:rPr>
              <a:t>www.england.nhs.uk</a:t>
            </a:r>
            <a:r>
              <a:rPr lang="en-GB" sz="4000">
                <a:solidFill>
                  <a:schemeClr val="tx2"/>
                </a:solidFill>
                <a:latin typeface="Arial"/>
                <a:ea typeface="Calibri"/>
                <a:cs typeface="Arial"/>
              </a:rPr>
              <a:t>. Available at: </a:t>
            </a:r>
            <a:r>
              <a:rPr lang="en-GB" sz="4000" dirty="0">
                <a:solidFill>
                  <a:schemeClr val="tx2"/>
                </a:solidFill>
                <a:latin typeface="Arial"/>
                <a:ea typeface="Calibri"/>
                <a:cs typeface="Arial"/>
                <a:hlinkClick r:id="rId9">
                  <a:extLst>
                    <a:ext uri="{A12FA001-AC4F-418D-AE19-62706E023703}">
                      <ahyp:hlinkClr xmlns:ahyp="http://schemas.microsoft.com/office/drawing/2018/hyperlinkcolor" val="tx"/>
                    </a:ext>
                  </a:extLst>
                </a:hlinkClick>
              </a:rPr>
              <a:t>https://www.england.nhs.uk/long-read/digital-education-and-training/</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Calibri"/>
                <a:cs typeface="Arial"/>
              </a:rPr>
              <a:t>England.nhs.uk. (2026). </a:t>
            </a:r>
            <a:r>
              <a:rPr lang="en-GB" sz="4000" i="1">
                <a:solidFill>
                  <a:schemeClr val="tx2"/>
                </a:solidFill>
                <a:latin typeface="Arial"/>
                <a:ea typeface="Calibri"/>
                <a:cs typeface="Arial"/>
              </a:rPr>
              <a:t>Welcome To Zscaler Directory Authentication</a:t>
            </a:r>
            <a:r>
              <a:rPr lang="en-GB" sz="4000">
                <a:solidFill>
                  <a:schemeClr val="tx2"/>
                </a:solidFill>
                <a:latin typeface="Arial"/>
                <a:ea typeface="Calibri"/>
                <a:cs typeface="Arial"/>
              </a:rPr>
              <a:t>. [online] Available at: </a:t>
            </a:r>
            <a:r>
              <a:rPr lang="en-GB" sz="4000" dirty="0">
                <a:solidFill>
                  <a:schemeClr val="tx2"/>
                </a:solidFill>
                <a:latin typeface="Arial"/>
                <a:ea typeface="Calibri"/>
                <a:cs typeface="Arial"/>
                <a:hlinkClick r:id="rId10">
                  <a:extLst>
                    <a:ext uri="{A12FA001-AC4F-418D-AE19-62706E023703}">
                      <ahyp:hlinkClr xmlns:ahyp="http://schemas.microsoft.com/office/drawing/2018/hyperlinkcolor" val="tx"/>
                    </a:ext>
                  </a:extLst>
                </a:hlinkClick>
              </a:rPr>
              <a:t>https://www.england.nhs.uk/long-read/data-protection-policy/</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chemeClr val="tx2"/>
                </a:solidFill>
                <a:latin typeface="Arial"/>
                <a:ea typeface="Roboto"/>
                <a:cs typeface="Arial"/>
              </a:rPr>
              <a:t>(Jamshed et al., (2018) Available at: </a:t>
            </a:r>
            <a:r>
              <a:rPr lang="en-GB" sz="4000" dirty="0">
                <a:solidFill>
                  <a:schemeClr val="tx2"/>
                </a:solidFill>
                <a:latin typeface="Arial"/>
                <a:ea typeface="+mn-lt"/>
                <a:cs typeface="Arial"/>
                <a:hlinkClick r:id="rId11">
                  <a:extLst>
                    <a:ext uri="{A12FA001-AC4F-418D-AE19-62706E023703}">
                      <ahyp:hlinkClr xmlns:ahyp="http://schemas.microsoft.com/office/drawing/2018/hyperlinkcolor" val="tx"/>
                    </a:ext>
                  </a:extLst>
                </a:hlinkClick>
              </a:rPr>
              <a:t>https://pmc.ncbi.nlm.nih.gov/articles/PMC4394583/</a:t>
            </a:r>
            <a:r>
              <a:rPr lang="en-GB" sz="4000">
                <a:solidFill>
                  <a:schemeClr val="tx2"/>
                </a:solidFill>
                <a:latin typeface="Arial"/>
                <a:ea typeface="+mn-lt"/>
                <a:cs typeface="Arial"/>
              </a:rPr>
              <a:t> (Accessed 23 June 2026)</a:t>
            </a:r>
            <a:endParaRPr lang="en-GB" sz="4000">
              <a:solidFill>
                <a:schemeClr val="tx2"/>
              </a:solidFill>
              <a:latin typeface="Arial"/>
              <a:cs typeface="Arial"/>
              <a:hlinkClick r:id="" action="ppaction://noaction">
                <a:extLst>
                  <a:ext uri="{A12FA001-AC4F-418D-AE19-62706E023703}">
                    <ahyp:hlinkClr xmlns:ahyp="http://schemas.microsoft.com/office/drawing/2018/hyperlinkcolor" val="tx"/>
                  </a:ext>
                </a:extLst>
              </a:hlinkClick>
            </a:endParaRPr>
          </a:p>
          <a:p>
            <a:r>
              <a:rPr lang="en-GB" sz="4000">
                <a:solidFill>
                  <a:schemeClr val="tx2"/>
                </a:solidFill>
                <a:latin typeface="Arial"/>
                <a:ea typeface="Calibri"/>
                <a:cs typeface="Arial"/>
              </a:rPr>
              <a:t>General Medical Council (2024). </a:t>
            </a:r>
            <a:r>
              <a:rPr lang="en-GB" sz="4000" i="1">
                <a:solidFill>
                  <a:schemeClr val="tx2"/>
                </a:solidFill>
                <a:latin typeface="Arial"/>
                <a:ea typeface="Calibri"/>
                <a:cs typeface="Arial"/>
              </a:rPr>
              <a:t>Managing and protecting personal information</a:t>
            </a:r>
            <a:r>
              <a:rPr lang="en-GB" sz="4000">
                <a:solidFill>
                  <a:schemeClr val="tx2"/>
                </a:solidFill>
                <a:latin typeface="Arial"/>
                <a:ea typeface="Calibri"/>
                <a:cs typeface="Arial"/>
              </a:rPr>
              <a:t>. [online] Gmc-uk.org. Available at: </a:t>
            </a:r>
            <a:r>
              <a:rPr lang="en-GB" sz="4000" dirty="0">
                <a:solidFill>
                  <a:schemeClr val="tx2"/>
                </a:solidFill>
                <a:latin typeface="Arial"/>
                <a:ea typeface="Calibri"/>
                <a:cs typeface="Arial"/>
                <a:hlinkClick r:id="rId12">
                  <a:extLst>
                    <a:ext uri="{A12FA001-AC4F-418D-AE19-62706E023703}">
                      <ahyp:hlinkClr xmlns:ahyp="http://schemas.microsoft.com/office/drawing/2018/hyperlinkcolor" val="tx"/>
                    </a:ext>
                  </a:extLst>
                </a:hlinkClick>
              </a:rPr>
              <a:t>https://www.gmc-uk.org/professional-standards/the-professional-standards/confidentiality/managing-and-protecting-personal-information</a:t>
            </a:r>
            <a:r>
              <a:rPr lang="en-GB" sz="4000">
                <a:solidFill>
                  <a:schemeClr val="tx2"/>
                </a:solidFill>
                <a:latin typeface="Arial"/>
                <a:ea typeface="Calibri"/>
                <a:cs typeface="Arial"/>
              </a:rPr>
              <a:t>. (Accessed 23 June 2026)</a:t>
            </a:r>
            <a:endParaRPr lang="en-GB" sz="4000">
              <a:solidFill>
                <a:schemeClr val="tx2"/>
              </a:solidFill>
              <a:latin typeface="Arial"/>
              <a:cs typeface="Arial"/>
            </a:endParaRPr>
          </a:p>
          <a:p>
            <a:r>
              <a:rPr lang="en-GB" sz="4000">
                <a:solidFill>
                  <a:srgbClr val="000000"/>
                </a:solidFill>
                <a:highlight>
                  <a:srgbClr val="FFFFFF"/>
                </a:highlight>
                <a:latin typeface="Calibri"/>
                <a:ea typeface="Calibri"/>
                <a:cs typeface="Calibri"/>
              </a:rPr>
              <a:t>‌</a:t>
            </a:r>
            <a:endParaRPr lang="en-GB" sz="4000"/>
          </a:p>
          <a:p>
            <a:endParaRPr lang="en-GB" sz="2300" dirty="0">
              <a:solidFill>
                <a:srgbClr val="2C3E50"/>
              </a:solidFill>
              <a:highlight>
                <a:srgbClr val="FFFFFF"/>
              </a:highlight>
              <a:ea typeface="+mn-lt"/>
              <a:cs typeface="+mn-lt"/>
            </a:endParaRPr>
          </a:p>
          <a:p>
            <a:endParaRPr lang="en-GB" sz="2300" dirty="0">
              <a:solidFill>
                <a:srgbClr val="2C3E50"/>
              </a:solidFill>
              <a:highlight>
                <a:srgbClr val="FFFFFF"/>
              </a:highlight>
              <a:latin typeface="Aptos Light"/>
              <a:ea typeface="Calibri"/>
              <a:cs typeface="Calibri"/>
            </a:endParaRPr>
          </a:p>
          <a:p>
            <a:r>
              <a:rPr lang="en-GB" sz="1500">
                <a:solidFill>
                  <a:srgbClr val="000000"/>
                </a:solidFill>
                <a:highlight>
                  <a:srgbClr val="FFFFFF"/>
                </a:highlight>
                <a:latin typeface="Calibri"/>
                <a:ea typeface="Calibri"/>
                <a:cs typeface="Calibri"/>
              </a:rPr>
              <a:t>‌</a:t>
            </a:r>
            <a:endParaRPr lang="en-GB"/>
          </a:p>
          <a:p>
            <a:endParaRPr lang="en-GB" sz="1500" dirty="0">
              <a:solidFill>
                <a:srgbClr val="000000"/>
              </a:solidFill>
              <a:highlight>
                <a:srgbClr val="FFFFFF"/>
              </a:highlight>
              <a:latin typeface="Calibri"/>
              <a:ea typeface="Calibri"/>
              <a:cs typeface="Calibri"/>
            </a:endParaRPr>
          </a:p>
          <a:p>
            <a:r>
              <a:rPr lang="en-GB">
                <a:solidFill>
                  <a:srgbClr val="000000"/>
                </a:solidFill>
                <a:highlight>
                  <a:srgbClr val="FFFFFF"/>
                </a:highlight>
                <a:latin typeface="Calibri"/>
                <a:ea typeface="Calibri"/>
                <a:cs typeface="Calibri"/>
              </a:rPr>
              <a:t>‌</a:t>
            </a:r>
            <a:endParaRPr lang="en-GB"/>
          </a:p>
          <a:p>
            <a:endParaRPr lang="en-GB" dirty="0">
              <a:solidFill>
                <a:srgbClr val="000000"/>
              </a:solidFill>
              <a:highlight>
                <a:srgbClr val="FFFFFF"/>
              </a:highlight>
              <a:latin typeface="Calibri"/>
              <a:ea typeface="Calibri"/>
              <a:cs typeface="Calibri"/>
            </a:endParaRPr>
          </a:p>
          <a:p>
            <a:r>
              <a:rPr lang="en-GB">
                <a:solidFill>
                  <a:srgbClr val="000000"/>
                </a:solidFill>
                <a:highlight>
                  <a:srgbClr val="FFFFFF"/>
                </a:highlight>
                <a:latin typeface="Calibri"/>
                <a:ea typeface="Calibri"/>
                <a:cs typeface="Calibri"/>
              </a:rPr>
              <a:t>‌</a:t>
            </a:r>
            <a:endParaRPr lang="en-GB"/>
          </a:p>
          <a:p>
            <a:endParaRPr lang="en-GB" dirty="0">
              <a:solidFill>
                <a:srgbClr val="000000"/>
              </a:solidFill>
              <a:highlight>
                <a:srgbClr val="FFFFFF"/>
              </a:highlight>
              <a:latin typeface="Calibri"/>
              <a:ea typeface="Calibri"/>
              <a:cs typeface="Calibri"/>
            </a:endParaRPr>
          </a:p>
          <a:p>
            <a:r>
              <a:rPr lang="en-GB" sz="1100">
                <a:solidFill>
                  <a:srgbClr val="000000"/>
                </a:solidFill>
                <a:highlight>
                  <a:srgbClr val="FFFFFF"/>
                </a:highlight>
                <a:latin typeface="Calibri"/>
                <a:ea typeface="Calibri"/>
                <a:cs typeface="Calibri"/>
              </a:rPr>
              <a:t>‌</a:t>
            </a:r>
            <a:endParaRPr lang="en-GB"/>
          </a:p>
          <a:p>
            <a:endParaRPr lang="en-GB" sz="1100" dirty="0">
              <a:solidFill>
                <a:srgbClr val="2C3E50"/>
              </a:solidFill>
              <a:highlight>
                <a:srgbClr val="FFFFFF"/>
              </a:highlight>
              <a:latin typeface="Aptos Light"/>
              <a:ea typeface="Calibri"/>
              <a:cs typeface="Calibri"/>
            </a:endParaRPr>
          </a:p>
          <a:p>
            <a:endParaRPr lang="en-GB" sz="1100" dirty="0">
              <a:solidFill>
                <a:srgbClr val="2C3E50"/>
              </a:solidFill>
              <a:highlight>
                <a:srgbClr val="FFFFFF"/>
              </a:highlight>
              <a:latin typeface="Aptos Light"/>
              <a:ea typeface="Calibri"/>
              <a:cs typeface="Calibri"/>
            </a:endParaRPr>
          </a:p>
          <a:p>
            <a:r>
              <a:rPr lang="en-GB">
                <a:solidFill>
                  <a:srgbClr val="000000"/>
                </a:solidFill>
                <a:latin typeface="Calibri"/>
                <a:ea typeface="Calibri"/>
                <a:cs typeface="Calibri"/>
              </a:rPr>
              <a:t>‌</a:t>
            </a:r>
            <a:endParaRPr lang="en-GB"/>
          </a:p>
          <a:p>
            <a:endParaRPr lang="en-GB" dirty="0">
              <a:solidFill>
                <a:srgbClr val="000000"/>
              </a:solidFill>
              <a:latin typeface="Calibri"/>
              <a:ea typeface="Calibri"/>
              <a:cs typeface="Calibri"/>
            </a:endParaRPr>
          </a:p>
        </p:txBody>
      </p:sp>
    </p:spTree>
    <p:extLst>
      <p:ext uri="{BB962C8B-B14F-4D97-AF65-F5344CB8AC3E}">
        <p14:creationId xmlns:p14="http://schemas.microsoft.com/office/powerpoint/2010/main" val="130100995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Prismatic polygons</vt:lpstr>
      <vt:lpstr>Farah Ahmed 2328256 Digital Transformation in Health and Social Care BMHP6026 Component 2 Viva Voce   </vt:lpstr>
      <vt:lpstr>Electronic Health Records</vt:lpstr>
      <vt:lpstr>Introduction – EHRs </vt:lpstr>
      <vt:lpstr> The primary purpose is to ensure that healthcare professionals have access up to date patient information. This helps improve clinical decisions, reduce errors, and enables more coordinated care, particularly for patients with complex health needs (NHS England, 2023).       </vt:lpstr>
      <vt:lpstr>Benefits</vt:lpstr>
      <vt:lpstr>Impact on Health and Social Care Practice</vt:lpstr>
      <vt:lpstr>Challenges &amp; Limitations </vt:lpstr>
      <vt:lpstr>Legal and Ethical Considerations </vt:lpstr>
      <vt:lpstr>Thank you for listening. 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430</cp:revision>
  <dcterms:created xsi:type="dcterms:W3CDTF">2026-06-23T21:31:07Z</dcterms:created>
  <dcterms:modified xsi:type="dcterms:W3CDTF">2026-07-03T18:11:56Z</dcterms:modified>
</cp:coreProperties>
</file>