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8" r:id="rId3"/>
  </p:sldIdLst>
  <p:sldSz cx="7559675" cy="10691813"/>
  <p:notesSz cx="6858000" cy="9144000"/>
  <p:embeddedFontLst>
    <p:embeddedFont>
      <p:font typeface="Times New Roman Bold" panose="02020803070505020304" pitchFamily="18" charset="0"/>
      <p:regular r:id="rId4"/>
      <p:bold r:id="rId5"/>
    </p:embeddedFont>
  </p:embeddedFontLst>
  <p:defaultTextStyle>
    <a:defPPr>
      <a:defRPr lang="en-US"/>
    </a:defPPr>
    <a:lvl1pPr marL="0" algn="l" defTabSz="575798" rtl="0" eaLnBrk="1" latinLnBrk="0" hangingPunct="1">
      <a:defRPr sz="1133" kern="1200">
        <a:solidFill>
          <a:schemeClr val="tx1"/>
        </a:solidFill>
        <a:latin typeface="+mn-lt"/>
        <a:ea typeface="+mn-ea"/>
        <a:cs typeface="+mn-cs"/>
      </a:defRPr>
    </a:lvl1pPr>
    <a:lvl2pPr marL="287899" algn="l" defTabSz="575798" rtl="0" eaLnBrk="1" latinLnBrk="0" hangingPunct="1">
      <a:defRPr sz="1133" kern="1200">
        <a:solidFill>
          <a:schemeClr val="tx1"/>
        </a:solidFill>
        <a:latin typeface="+mn-lt"/>
        <a:ea typeface="+mn-ea"/>
        <a:cs typeface="+mn-cs"/>
      </a:defRPr>
    </a:lvl2pPr>
    <a:lvl3pPr marL="575798" algn="l" defTabSz="575798" rtl="0" eaLnBrk="1" latinLnBrk="0" hangingPunct="1">
      <a:defRPr sz="1133" kern="1200">
        <a:solidFill>
          <a:schemeClr val="tx1"/>
        </a:solidFill>
        <a:latin typeface="+mn-lt"/>
        <a:ea typeface="+mn-ea"/>
        <a:cs typeface="+mn-cs"/>
      </a:defRPr>
    </a:lvl3pPr>
    <a:lvl4pPr marL="863697" algn="l" defTabSz="575798" rtl="0" eaLnBrk="1" latinLnBrk="0" hangingPunct="1">
      <a:defRPr sz="1133" kern="1200">
        <a:solidFill>
          <a:schemeClr val="tx1"/>
        </a:solidFill>
        <a:latin typeface="+mn-lt"/>
        <a:ea typeface="+mn-ea"/>
        <a:cs typeface="+mn-cs"/>
      </a:defRPr>
    </a:lvl4pPr>
    <a:lvl5pPr marL="1151595" algn="l" defTabSz="575798" rtl="0" eaLnBrk="1" latinLnBrk="0" hangingPunct="1">
      <a:defRPr sz="1133" kern="1200">
        <a:solidFill>
          <a:schemeClr val="tx1"/>
        </a:solidFill>
        <a:latin typeface="+mn-lt"/>
        <a:ea typeface="+mn-ea"/>
        <a:cs typeface="+mn-cs"/>
      </a:defRPr>
    </a:lvl5pPr>
    <a:lvl6pPr marL="1439494" algn="l" defTabSz="575798" rtl="0" eaLnBrk="1" latinLnBrk="0" hangingPunct="1">
      <a:defRPr sz="1133" kern="1200">
        <a:solidFill>
          <a:schemeClr val="tx1"/>
        </a:solidFill>
        <a:latin typeface="+mn-lt"/>
        <a:ea typeface="+mn-ea"/>
        <a:cs typeface="+mn-cs"/>
      </a:defRPr>
    </a:lvl6pPr>
    <a:lvl7pPr marL="1727393" algn="l" defTabSz="575798" rtl="0" eaLnBrk="1" latinLnBrk="0" hangingPunct="1">
      <a:defRPr sz="1133" kern="1200">
        <a:solidFill>
          <a:schemeClr val="tx1"/>
        </a:solidFill>
        <a:latin typeface="+mn-lt"/>
        <a:ea typeface="+mn-ea"/>
        <a:cs typeface="+mn-cs"/>
      </a:defRPr>
    </a:lvl7pPr>
    <a:lvl8pPr marL="2015292" algn="l" defTabSz="575798" rtl="0" eaLnBrk="1" latinLnBrk="0" hangingPunct="1">
      <a:defRPr sz="1133" kern="1200">
        <a:solidFill>
          <a:schemeClr val="tx1"/>
        </a:solidFill>
        <a:latin typeface="+mn-lt"/>
        <a:ea typeface="+mn-ea"/>
        <a:cs typeface="+mn-cs"/>
      </a:defRPr>
    </a:lvl8pPr>
    <a:lvl9pPr marL="2303191" algn="l" defTabSz="575798" rtl="0" eaLnBrk="1" latinLnBrk="0" hangingPunct="1">
      <a:defRPr sz="1133"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1191"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68" d="100"/>
          <a:sy n="68" d="100"/>
        </p:scale>
        <p:origin x="3186" y="90"/>
      </p:cViewPr>
      <p:guideLst>
        <p:guide orient="horz" pos="2160"/>
        <p:guide pos="1191"/>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83488" y="2130109"/>
            <a:ext cx="3212862" cy="1469807"/>
          </a:xfrm>
        </p:spPr>
        <p:txBody>
          <a:bodyPr/>
          <a:lstStyle/>
          <a:p>
            <a:r>
              <a:rPr lang="en-US"/>
              <a:t>Click to edit Master title style</a:t>
            </a:r>
          </a:p>
        </p:txBody>
      </p:sp>
      <p:sp>
        <p:nvSpPr>
          <p:cNvPr id="3" name="Subtitle 2"/>
          <p:cNvSpPr>
            <a:spLocks noGrp="1"/>
          </p:cNvSpPr>
          <p:nvPr>
            <p:ph type="subTitle" idx="1"/>
          </p:nvPr>
        </p:nvSpPr>
        <p:spPr>
          <a:xfrm>
            <a:off x="566976" y="3885623"/>
            <a:ext cx="2645886" cy="175234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8581" y="4406246"/>
            <a:ext cx="3212862" cy="1361873"/>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298581" y="2906282"/>
            <a:ext cx="3212862" cy="1499964"/>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88992"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921418" y="1599963"/>
            <a:ext cx="1669428" cy="4525291"/>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88992" y="1534885"/>
            <a:ext cx="1670085"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88992" y="2174552"/>
            <a:ext cx="1670085"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920105" y="1534885"/>
            <a:ext cx="1670741" cy="63966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1920105" y="2174552"/>
            <a:ext cx="1670741" cy="395070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05-Apr-26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05-Apr-26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05-Apr-26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92" y="273009"/>
            <a:ext cx="1243540" cy="116187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1477812" y="273010"/>
            <a:ext cx="2113034" cy="58522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88992" y="1434887"/>
            <a:ext cx="1243540" cy="469036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0874" y="4799887"/>
            <a:ext cx="2267903" cy="5666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740874" y="612684"/>
            <a:ext cx="2267903" cy="411418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740874" y="5366541"/>
            <a:ext cx="2267903" cy="80474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05-Apr-26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0382" y="274598"/>
            <a:ext cx="850463" cy="585065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88992" y="274598"/>
            <a:ext cx="2488393" cy="58506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05-Apr-26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88992" y="274597"/>
            <a:ext cx="3401854" cy="114283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88992" y="1599963"/>
            <a:ext cx="3401854" cy="45252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88992" y="6355407"/>
            <a:ext cx="881962" cy="365071"/>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05-Apr-26</a:t>
            </a:fld>
            <a:endParaRPr lang="en-US"/>
          </a:p>
        </p:txBody>
      </p:sp>
      <p:sp>
        <p:nvSpPr>
          <p:cNvPr id="5" name="Footer Placeholder 4"/>
          <p:cNvSpPr>
            <a:spLocks noGrp="1"/>
          </p:cNvSpPr>
          <p:nvPr>
            <p:ph type="ftr" sz="quarter" idx="3"/>
          </p:nvPr>
        </p:nvSpPr>
        <p:spPr>
          <a:xfrm>
            <a:off x="1291444" y="6355407"/>
            <a:ext cx="1196949" cy="365071"/>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08884" y="6355407"/>
            <a:ext cx="881962" cy="365071"/>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svg"/><Relationship Id="rId12" Type="http://schemas.openxmlformats.org/officeDocument/2006/relationships/image" Target="../media/image12.sv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6.svg"/><Relationship Id="rId11" Type="http://schemas.openxmlformats.org/officeDocument/2006/relationships/image" Target="../media/image11.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2F0FE7FD-2BA7-A672-BABC-360DFD2ABA82}"/>
              </a:ext>
            </a:extLst>
          </p:cNvPr>
          <p:cNvSpPr>
            <a:spLocks noChangeArrowheads="1"/>
          </p:cNvSpPr>
          <p:nvPr/>
        </p:nvSpPr>
        <p:spPr bwMode="auto">
          <a:xfrm>
            <a:off x="0" y="0"/>
            <a:ext cx="7559675"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1">
            <a:extLst>
              <a:ext uri="{FF2B5EF4-FFF2-40B4-BE49-F238E27FC236}">
                <a16:creationId xmlns:a16="http://schemas.microsoft.com/office/drawing/2014/main" id="{43DFF83A-7E60-7D09-5CAE-83B231BD7D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992" y="850106"/>
            <a:ext cx="3382963" cy="135572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287573D4-5CE8-7972-DEE9-5B9A4D3AA81A}"/>
              </a:ext>
            </a:extLst>
          </p:cNvPr>
          <p:cNvSpPr>
            <a:spLocks noChangeArrowheads="1"/>
          </p:cNvSpPr>
          <p:nvPr/>
        </p:nvSpPr>
        <p:spPr bwMode="auto">
          <a:xfrm>
            <a:off x="808037" y="3741588"/>
            <a:ext cx="5943600" cy="32086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algn="ctr" defTabSz="914400" eaLnBrk="0" fontAlgn="base" hangingPunct="0">
              <a:lnSpc>
                <a:spcPct val="300000"/>
              </a:lnSpc>
              <a:spcBef>
                <a:spcPct val="0"/>
              </a:spcBef>
              <a:spcAft>
                <a:spcPct val="0"/>
              </a:spcAf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Name: </a:t>
            </a:r>
            <a:r>
              <a:rPr lang="en-US" altLang="en-US" sz="1400" dirty="0">
                <a:latin typeface="Times New Roman" panose="02020603050405020304" pitchFamily="18" charset="0"/>
                <a:ea typeface="Calibri" panose="020F0502020204030204" pitchFamily="34" charset="0"/>
                <a:cs typeface="Times New Roman" panose="02020603050405020304" pitchFamily="18" charset="0"/>
              </a:rPr>
              <a:t>Tania Sultana</a:t>
            </a:r>
            <a:endParaRPr kumimoji="0" lang="en-US" altLang="en-US" sz="1400" i="0" u="none" strike="noStrike" cap="none" normalizeH="0" baseline="0" dirty="0">
              <a:ln>
                <a:noFill/>
              </a:ln>
              <a:solidFill>
                <a:schemeClr val="tx1"/>
              </a:solidFill>
              <a:effectLst/>
            </a:endParaRPr>
          </a:p>
          <a:p>
            <a:pPr lvl="0" algn="ctr" defTabSz="914400" eaLnBrk="0" fontAlgn="base" hangingPunct="0">
              <a:lnSpc>
                <a:spcPct val="300000"/>
              </a:lnSpc>
              <a:spcBef>
                <a:spcPct val="0"/>
              </a:spcBef>
              <a:spcAft>
                <a:spcPct val="0"/>
              </a:spcAf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Student ID:</a:t>
            </a:r>
            <a:r>
              <a:rPr lang="en-US" altLang="en-US" sz="1400" dirty="0">
                <a:latin typeface="Times New Roman" panose="02020603050405020304" pitchFamily="18" charset="0"/>
                <a:ea typeface="Calibri" panose="020F0502020204030204" pitchFamily="34" charset="0"/>
                <a:cs typeface="Times New Roman" panose="02020603050405020304" pitchFamily="18" charset="0"/>
              </a:rPr>
              <a:t> 2516332</a:t>
            </a:r>
            <a:endParaRPr kumimoji="0" lang="en-US" altLang="en-US" sz="1400" i="0" u="none" strike="noStrike" cap="none" normalizeH="0" baseline="0" dirty="0">
              <a:ln>
                <a:noFill/>
              </a:ln>
              <a:solidFill>
                <a:schemeClr val="tx1"/>
              </a:solidFill>
              <a:effectLst/>
            </a:endParaRPr>
          </a:p>
          <a:p>
            <a:pPr marL="0" marR="0" lvl="0" indent="0" algn="ctr" defTabSz="914400" rtl="0" eaLnBrk="0" fontAlgn="base" latinLnBrk="0" hangingPunct="0">
              <a:lnSpc>
                <a:spcPct val="3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Name: Marketing Management</a:t>
            </a:r>
            <a:endParaRPr kumimoji="0" lang="en-US" altLang="en-US" sz="1400" i="0" u="none" strike="noStrike" cap="none" normalizeH="0" baseline="0" dirty="0">
              <a:ln>
                <a:noFill/>
              </a:ln>
              <a:solidFill>
                <a:schemeClr val="tx1"/>
              </a:solidFill>
              <a:effectLst/>
            </a:endParaRPr>
          </a:p>
          <a:p>
            <a:pPr marL="0" marR="0" lvl="0" indent="0" algn="ctr" defTabSz="914400" rtl="0" eaLnBrk="0" fontAlgn="base" latinLnBrk="0" hangingPunct="0">
              <a:lnSpc>
                <a:spcPct val="3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Module Code: LCMB7024</a:t>
            </a:r>
            <a:endParaRPr kumimoji="0" lang="en-US" altLang="en-US" sz="1400" i="0" u="none" strike="noStrike" cap="none" normalizeH="0" baseline="0" dirty="0">
              <a:ln>
                <a:noFill/>
              </a:ln>
              <a:solidFill>
                <a:schemeClr val="tx1"/>
              </a:solidFill>
              <a:effectLst/>
            </a:endParaRPr>
          </a:p>
          <a:p>
            <a:pPr marL="0" marR="0" lvl="0" indent="0" algn="ctr" defTabSz="914400" rtl="0" eaLnBrk="0" fontAlgn="base" latinLnBrk="0" hangingPunct="0">
              <a:lnSpc>
                <a:spcPct val="300000"/>
              </a:lnSpc>
              <a:spcBef>
                <a:spcPct val="0"/>
              </a:spcBef>
              <a:spcAft>
                <a:spcPct val="0"/>
              </a:spcAft>
              <a:buClrTx/>
              <a:buSzTx/>
              <a:buFontTx/>
              <a:buNone/>
              <a:tabLst/>
            </a:pPr>
            <a:r>
              <a:rPr kumimoji="0" lang="en-US" altLang="en-US" sz="140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Lecturer’s Name: Dr. </a:t>
            </a:r>
            <a:r>
              <a:rPr lang="" altLang="en-US" sz="1400" dirty="0">
                <a:latin typeface="Times New Roman" panose="02020603050405020304" pitchFamily="18" charset="0"/>
                <a:ea typeface="Calibri" panose="020F0502020204030204" pitchFamily="34" charset="0"/>
                <a:cs typeface="Times New Roman" panose="02020603050405020304" pitchFamily="18" charset="0"/>
              </a:rPr>
              <a:t>Laila Maazouz</a:t>
            </a:r>
            <a:endParaRPr kumimoji="0" lang="en-US" altLang="en-US" sz="140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5661174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pple Ring - Concept :: Behance">
            <a:extLst>
              <a:ext uri="{FF2B5EF4-FFF2-40B4-BE49-F238E27FC236}">
                <a16:creationId xmlns:a16="http://schemas.microsoft.com/office/drawing/2014/main" id="{A5FB83BC-03E5-8061-E7AD-DFA7B25D9EE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7782" b="19091"/>
          <a:stretch>
            <a:fillRect/>
          </a:stretch>
        </p:blipFill>
        <p:spPr bwMode="auto">
          <a:xfrm>
            <a:off x="-5496" y="0"/>
            <a:ext cx="7570666" cy="2689615"/>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A248758C-ADC4-008B-EAB4-C2326FD9034C}"/>
              </a:ext>
            </a:extLst>
          </p:cNvPr>
          <p:cNvGrpSpPr/>
          <p:nvPr/>
        </p:nvGrpSpPr>
        <p:grpSpPr>
          <a:xfrm>
            <a:off x="0" y="-179020"/>
            <a:ext cx="8538401" cy="10870833"/>
            <a:chOff x="5364000" y="-175328"/>
            <a:chExt cx="8538401" cy="10870833"/>
          </a:xfrm>
        </p:grpSpPr>
        <p:grpSp>
          <p:nvGrpSpPr>
            <p:cNvPr id="4" name="Group 3">
              <a:extLst>
                <a:ext uri="{FF2B5EF4-FFF2-40B4-BE49-F238E27FC236}">
                  <a16:creationId xmlns:a16="http://schemas.microsoft.com/office/drawing/2014/main" id="{7CDC7313-1DB4-1350-85CE-1FFFBCCCB4BE}"/>
                </a:ext>
              </a:extLst>
            </p:cNvPr>
            <p:cNvGrpSpPr/>
            <p:nvPr/>
          </p:nvGrpSpPr>
          <p:grpSpPr>
            <a:xfrm rot="-2473887">
              <a:off x="6500355" y="43268"/>
              <a:ext cx="7382428" cy="4207195"/>
              <a:chOff x="0" y="0"/>
              <a:chExt cx="2645696" cy="1507764"/>
            </a:xfrm>
          </p:grpSpPr>
          <p:sp>
            <p:nvSpPr>
              <p:cNvPr id="45" name="Freeform 4">
                <a:extLst>
                  <a:ext uri="{FF2B5EF4-FFF2-40B4-BE49-F238E27FC236}">
                    <a16:creationId xmlns:a16="http://schemas.microsoft.com/office/drawing/2014/main" id="{499C4174-8C96-DDE7-D16C-DE507770D0FB}"/>
                  </a:ext>
                </a:extLst>
              </p:cNvPr>
              <p:cNvSpPr/>
              <p:nvPr/>
            </p:nvSpPr>
            <p:spPr>
              <a:xfrm>
                <a:off x="0" y="0"/>
                <a:ext cx="2645695" cy="1507764"/>
              </a:xfrm>
              <a:custGeom>
                <a:avLst/>
                <a:gdLst/>
                <a:ahLst/>
                <a:cxnLst/>
                <a:rect l="l" t="t" r="r" b="b"/>
                <a:pathLst>
                  <a:path w="2645695" h="1507764">
                    <a:moveTo>
                      <a:pt x="0" y="0"/>
                    </a:moveTo>
                    <a:lnTo>
                      <a:pt x="2645695" y="0"/>
                    </a:lnTo>
                    <a:lnTo>
                      <a:pt x="2645695" y="1507764"/>
                    </a:lnTo>
                    <a:lnTo>
                      <a:pt x="0" y="1507764"/>
                    </a:lnTo>
                    <a:close/>
                  </a:path>
                </a:pathLst>
              </a:custGeom>
              <a:gradFill rotWithShape="1">
                <a:gsLst>
                  <a:gs pos="0">
                    <a:srgbClr val="FFFFFF">
                      <a:alpha val="0"/>
                    </a:srgbClr>
                  </a:gs>
                  <a:gs pos="100000">
                    <a:srgbClr val="FFFFFF">
                      <a:alpha val="100000"/>
                    </a:srgbClr>
                  </a:gs>
                </a:gsLst>
                <a:lin ang="5400000"/>
              </a:gradFill>
              <a:ln cap="sq">
                <a:noFill/>
                <a:prstDash val="solid"/>
                <a:miter/>
              </a:ln>
            </p:spPr>
          </p:sp>
          <p:sp>
            <p:nvSpPr>
              <p:cNvPr id="46" name="TextBox 5">
                <a:extLst>
                  <a:ext uri="{FF2B5EF4-FFF2-40B4-BE49-F238E27FC236}">
                    <a16:creationId xmlns:a16="http://schemas.microsoft.com/office/drawing/2014/main" id="{31A04A50-0CAF-F80C-56B6-96EA97346398}"/>
                  </a:ext>
                </a:extLst>
              </p:cNvPr>
              <p:cNvSpPr txBox="1"/>
              <p:nvPr/>
            </p:nvSpPr>
            <p:spPr>
              <a:xfrm>
                <a:off x="0" y="-28575"/>
                <a:ext cx="2645696" cy="1536339"/>
              </a:xfrm>
              <a:prstGeom prst="rect">
                <a:avLst/>
              </a:prstGeom>
            </p:spPr>
            <p:txBody>
              <a:bodyPr lIns="50800" tIns="50800" rIns="50800" bIns="50800" rtlCol="0" anchor="ctr"/>
              <a:lstStyle/>
              <a:p>
                <a:pPr algn="ctr">
                  <a:lnSpc>
                    <a:spcPts val="1960"/>
                  </a:lnSpc>
                  <a:spcBef>
                    <a:spcPct val="0"/>
                  </a:spcBef>
                </a:pPr>
                <a:endParaRPr/>
              </a:p>
            </p:txBody>
          </p:sp>
        </p:grpSp>
        <p:grpSp>
          <p:nvGrpSpPr>
            <p:cNvPr id="5" name="Group 6">
              <a:extLst>
                <a:ext uri="{FF2B5EF4-FFF2-40B4-BE49-F238E27FC236}">
                  <a16:creationId xmlns:a16="http://schemas.microsoft.com/office/drawing/2014/main" id="{25542B3E-108F-A775-ACF4-FA12BF1BFCF6}"/>
                </a:ext>
              </a:extLst>
            </p:cNvPr>
            <p:cNvGrpSpPr/>
            <p:nvPr/>
          </p:nvGrpSpPr>
          <p:grpSpPr>
            <a:xfrm>
              <a:off x="5369055" y="2594380"/>
              <a:ext cx="3780000" cy="2752898"/>
              <a:chOff x="0" y="-28575"/>
              <a:chExt cx="1354667" cy="986577"/>
            </a:xfrm>
          </p:grpSpPr>
          <p:sp>
            <p:nvSpPr>
              <p:cNvPr id="43" name="Freeform 7">
                <a:extLst>
                  <a:ext uri="{FF2B5EF4-FFF2-40B4-BE49-F238E27FC236}">
                    <a16:creationId xmlns:a16="http://schemas.microsoft.com/office/drawing/2014/main" id="{98671237-E067-68F7-D5B4-EB0D5B2D1C2D}"/>
                  </a:ext>
                </a:extLst>
              </p:cNvPr>
              <p:cNvSpPr/>
              <p:nvPr/>
            </p:nvSpPr>
            <p:spPr>
              <a:xfrm>
                <a:off x="0" y="0"/>
                <a:ext cx="1354667" cy="958002"/>
              </a:xfrm>
              <a:custGeom>
                <a:avLst/>
                <a:gdLst/>
                <a:ahLst/>
                <a:cxnLst/>
                <a:rect l="l" t="t" r="r" b="b"/>
                <a:pathLst>
                  <a:path w="1354667" h="958002">
                    <a:moveTo>
                      <a:pt x="0" y="0"/>
                    </a:moveTo>
                    <a:lnTo>
                      <a:pt x="1354667" y="0"/>
                    </a:lnTo>
                    <a:lnTo>
                      <a:pt x="1354667" y="958002"/>
                    </a:lnTo>
                    <a:lnTo>
                      <a:pt x="0" y="958002"/>
                    </a:lnTo>
                    <a:close/>
                  </a:path>
                </a:pathLst>
              </a:custGeom>
              <a:solidFill>
                <a:srgbClr val="FFF0F0"/>
              </a:solidFill>
              <a:ln cap="sq">
                <a:noFill/>
                <a:prstDash val="solid"/>
                <a:miter/>
              </a:ln>
            </p:spPr>
          </p:sp>
          <p:sp>
            <p:nvSpPr>
              <p:cNvPr id="44" name="TextBox 8">
                <a:extLst>
                  <a:ext uri="{FF2B5EF4-FFF2-40B4-BE49-F238E27FC236}">
                    <a16:creationId xmlns:a16="http://schemas.microsoft.com/office/drawing/2014/main" id="{2CF434C4-580C-FDA6-1B2D-5CB338DE7BE9}"/>
                  </a:ext>
                </a:extLst>
              </p:cNvPr>
              <p:cNvSpPr txBox="1"/>
              <p:nvPr/>
            </p:nvSpPr>
            <p:spPr>
              <a:xfrm>
                <a:off x="0" y="-28575"/>
                <a:ext cx="1354667" cy="986577"/>
              </a:xfrm>
              <a:prstGeom prst="rect">
                <a:avLst/>
              </a:prstGeom>
            </p:spPr>
            <p:txBody>
              <a:bodyPr lIns="50800" tIns="50800" rIns="50800" bIns="50800" rtlCol="0" anchor="ctr"/>
              <a:lstStyle/>
              <a:p>
                <a:pPr algn="ctr">
                  <a:lnSpc>
                    <a:spcPts val="1960"/>
                  </a:lnSpc>
                  <a:spcBef>
                    <a:spcPct val="0"/>
                  </a:spcBef>
                </a:pPr>
                <a:endParaRPr/>
              </a:p>
            </p:txBody>
          </p:sp>
        </p:grpSp>
        <p:grpSp>
          <p:nvGrpSpPr>
            <p:cNvPr id="6" name="Group 9">
              <a:extLst>
                <a:ext uri="{FF2B5EF4-FFF2-40B4-BE49-F238E27FC236}">
                  <a16:creationId xmlns:a16="http://schemas.microsoft.com/office/drawing/2014/main" id="{8E0828F1-17F3-B7B4-7100-1AFBC4DB8C10}"/>
                </a:ext>
              </a:extLst>
            </p:cNvPr>
            <p:cNvGrpSpPr/>
            <p:nvPr/>
          </p:nvGrpSpPr>
          <p:grpSpPr>
            <a:xfrm>
              <a:off x="9133890" y="5348228"/>
              <a:ext cx="3780000" cy="2673164"/>
              <a:chOff x="0" y="0"/>
              <a:chExt cx="1354667" cy="958002"/>
            </a:xfrm>
          </p:grpSpPr>
          <p:sp>
            <p:nvSpPr>
              <p:cNvPr id="41" name="Freeform 10">
                <a:extLst>
                  <a:ext uri="{FF2B5EF4-FFF2-40B4-BE49-F238E27FC236}">
                    <a16:creationId xmlns:a16="http://schemas.microsoft.com/office/drawing/2014/main" id="{EEF5F3D4-E81B-A5BF-8543-29CED0063458}"/>
                  </a:ext>
                </a:extLst>
              </p:cNvPr>
              <p:cNvSpPr/>
              <p:nvPr/>
            </p:nvSpPr>
            <p:spPr>
              <a:xfrm>
                <a:off x="0" y="0"/>
                <a:ext cx="1354667" cy="958002"/>
              </a:xfrm>
              <a:custGeom>
                <a:avLst/>
                <a:gdLst/>
                <a:ahLst/>
                <a:cxnLst/>
                <a:rect l="l" t="t" r="r" b="b"/>
                <a:pathLst>
                  <a:path w="1354667" h="958002">
                    <a:moveTo>
                      <a:pt x="0" y="0"/>
                    </a:moveTo>
                    <a:lnTo>
                      <a:pt x="1354667" y="0"/>
                    </a:lnTo>
                    <a:lnTo>
                      <a:pt x="1354667" y="958002"/>
                    </a:lnTo>
                    <a:lnTo>
                      <a:pt x="0" y="958002"/>
                    </a:lnTo>
                    <a:close/>
                  </a:path>
                </a:pathLst>
              </a:custGeom>
              <a:solidFill>
                <a:srgbClr val="F7F0FF"/>
              </a:solidFill>
              <a:ln cap="sq">
                <a:noFill/>
                <a:prstDash val="solid"/>
                <a:miter/>
              </a:ln>
            </p:spPr>
          </p:sp>
          <p:sp>
            <p:nvSpPr>
              <p:cNvPr id="42" name="TextBox 11">
                <a:extLst>
                  <a:ext uri="{FF2B5EF4-FFF2-40B4-BE49-F238E27FC236}">
                    <a16:creationId xmlns:a16="http://schemas.microsoft.com/office/drawing/2014/main" id="{D9EBBC19-4587-A11D-D458-9A6E6611011D}"/>
                  </a:ext>
                </a:extLst>
              </p:cNvPr>
              <p:cNvSpPr txBox="1"/>
              <p:nvPr/>
            </p:nvSpPr>
            <p:spPr>
              <a:xfrm>
                <a:off x="0" y="-28575"/>
                <a:ext cx="1354667" cy="986577"/>
              </a:xfrm>
              <a:prstGeom prst="rect">
                <a:avLst/>
              </a:prstGeom>
            </p:spPr>
            <p:txBody>
              <a:bodyPr lIns="50800" tIns="50800" rIns="50800" bIns="50800" rtlCol="0" anchor="ctr"/>
              <a:lstStyle/>
              <a:p>
                <a:pPr algn="ctr">
                  <a:lnSpc>
                    <a:spcPts val="1960"/>
                  </a:lnSpc>
                  <a:spcBef>
                    <a:spcPct val="0"/>
                  </a:spcBef>
                </a:pPr>
                <a:endParaRPr/>
              </a:p>
            </p:txBody>
          </p:sp>
        </p:grpSp>
        <p:grpSp>
          <p:nvGrpSpPr>
            <p:cNvPr id="7" name="Group 12">
              <a:extLst>
                <a:ext uri="{FF2B5EF4-FFF2-40B4-BE49-F238E27FC236}">
                  <a16:creationId xmlns:a16="http://schemas.microsoft.com/office/drawing/2014/main" id="{2859B853-9745-162F-13DC-BBF4842119DE}"/>
                </a:ext>
              </a:extLst>
            </p:cNvPr>
            <p:cNvGrpSpPr/>
            <p:nvPr/>
          </p:nvGrpSpPr>
          <p:grpSpPr>
            <a:xfrm>
              <a:off x="5364000" y="8022341"/>
              <a:ext cx="3780000" cy="2673164"/>
              <a:chOff x="0" y="0"/>
              <a:chExt cx="1354667" cy="958002"/>
            </a:xfrm>
          </p:grpSpPr>
          <p:sp>
            <p:nvSpPr>
              <p:cNvPr id="39" name="Freeform 13">
                <a:extLst>
                  <a:ext uri="{FF2B5EF4-FFF2-40B4-BE49-F238E27FC236}">
                    <a16:creationId xmlns:a16="http://schemas.microsoft.com/office/drawing/2014/main" id="{E8CD1978-A560-B401-89ED-2552018AECD4}"/>
                  </a:ext>
                </a:extLst>
              </p:cNvPr>
              <p:cNvSpPr/>
              <p:nvPr/>
            </p:nvSpPr>
            <p:spPr>
              <a:xfrm>
                <a:off x="0" y="0"/>
                <a:ext cx="1354667" cy="958002"/>
              </a:xfrm>
              <a:custGeom>
                <a:avLst/>
                <a:gdLst/>
                <a:ahLst/>
                <a:cxnLst/>
                <a:rect l="l" t="t" r="r" b="b"/>
                <a:pathLst>
                  <a:path w="1354667" h="958002">
                    <a:moveTo>
                      <a:pt x="0" y="0"/>
                    </a:moveTo>
                    <a:lnTo>
                      <a:pt x="1354667" y="0"/>
                    </a:lnTo>
                    <a:lnTo>
                      <a:pt x="1354667" y="958002"/>
                    </a:lnTo>
                    <a:lnTo>
                      <a:pt x="0" y="958002"/>
                    </a:lnTo>
                    <a:close/>
                  </a:path>
                </a:pathLst>
              </a:custGeom>
              <a:solidFill>
                <a:srgbClr val="F0FFFE"/>
              </a:solidFill>
              <a:ln cap="sq">
                <a:noFill/>
                <a:prstDash val="solid"/>
                <a:miter/>
              </a:ln>
            </p:spPr>
          </p:sp>
          <p:sp>
            <p:nvSpPr>
              <p:cNvPr id="40" name="TextBox 14">
                <a:extLst>
                  <a:ext uri="{FF2B5EF4-FFF2-40B4-BE49-F238E27FC236}">
                    <a16:creationId xmlns:a16="http://schemas.microsoft.com/office/drawing/2014/main" id="{B4DA7832-DC5A-9A14-9BDB-2D507CC20B5A}"/>
                  </a:ext>
                </a:extLst>
              </p:cNvPr>
              <p:cNvSpPr txBox="1"/>
              <p:nvPr/>
            </p:nvSpPr>
            <p:spPr>
              <a:xfrm>
                <a:off x="0" y="-28575"/>
                <a:ext cx="1354667" cy="986577"/>
              </a:xfrm>
              <a:prstGeom prst="rect">
                <a:avLst/>
              </a:prstGeom>
            </p:spPr>
            <p:txBody>
              <a:bodyPr lIns="50800" tIns="50800" rIns="50800" bIns="50800" rtlCol="0" anchor="ctr"/>
              <a:lstStyle/>
              <a:p>
                <a:pPr algn="ctr">
                  <a:lnSpc>
                    <a:spcPts val="1960"/>
                  </a:lnSpc>
                  <a:spcBef>
                    <a:spcPct val="0"/>
                  </a:spcBef>
                </a:pPr>
                <a:endParaRPr/>
              </a:p>
            </p:txBody>
          </p:sp>
        </p:grpSp>
        <p:sp>
          <p:nvSpPr>
            <p:cNvPr id="8" name="Freeform 15">
              <a:extLst>
                <a:ext uri="{FF2B5EF4-FFF2-40B4-BE49-F238E27FC236}">
                  <a16:creationId xmlns:a16="http://schemas.microsoft.com/office/drawing/2014/main" id="{91D99E7C-FFFA-925C-3C2E-15DD0A269417}"/>
                </a:ext>
              </a:extLst>
            </p:cNvPr>
            <p:cNvSpPr/>
            <p:nvPr/>
          </p:nvSpPr>
          <p:spPr>
            <a:xfrm>
              <a:off x="9149055" y="8022341"/>
              <a:ext cx="3774945" cy="2669659"/>
            </a:xfrm>
            <a:custGeom>
              <a:avLst/>
              <a:gdLst/>
              <a:ahLst/>
              <a:cxnLst/>
              <a:rect l="l" t="t" r="r" b="b"/>
              <a:pathLst>
                <a:path w="3774945" h="2669659">
                  <a:moveTo>
                    <a:pt x="0" y="0"/>
                  </a:moveTo>
                  <a:lnTo>
                    <a:pt x="3774945" y="0"/>
                  </a:lnTo>
                  <a:lnTo>
                    <a:pt x="3774945" y="2669659"/>
                  </a:lnTo>
                  <a:lnTo>
                    <a:pt x="0" y="2669659"/>
                  </a:lnTo>
                  <a:lnTo>
                    <a:pt x="0" y="0"/>
                  </a:lnTo>
                  <a:close/>
                </a:path>
              </a:pathLst>
            </a:custGeom>
            <a:blipFill>
              <a:blip r:embed="rId3"/>
              <a:stretch>
                <a:fillRect l="-20926" r="-2831" b="-16590"/>
              </a:stretch>
            </a:blipFill>
          </p:spPr>
        </p:sp>
        <p:sp>
          <p:nvSpPr>
            <p:cNvPr id="9" name="Freeform 16">
              <a:extLst>
                <a:ext uri="{FF2B5EF4-FFF2-40B4-BE49-F238E27FC236}">
                  <a16:creationId xmlns:a16="http://schemas.microsoft.com/office/drawing/2014/main" id="{891E0235-1436-4C91-C3B1-3C8D3C6BCFD6}"/>
                </a:ext>
              </a:extLst>
            </p:cNvPr>
            <p:cNvSpPr/>
            <p:nvPr/>
          </p:nvSpPr>
          <p:spPr>
            <a:xfrm>
              <a:off x="9133890" y="2673000"/>
              <a:ext cx="3790110" cy="2675228"/>
            </a:xfrm>
            <a:custGeom>
              <a:avLst/>
              <a:gdLst/>
              <a:ahLst/>
              <a:cxnLst/>
              <a:rect l="l" t="t" r="r" b="b"/>
              <a:pathLst>
                <a:path w="3790110" h="2675228">
                  <a:moveTo>
                    <a:pt x="0" y="0"/>
                  </a:moveTo>
                  <a:lnTo>
                    <a:pt x="3790110" y="0"/>
                  </a:lnTo>
                  <a:lnTo>
                    <a:pt x="3790110" y="2675228"/>
                  </a:lnTo>
                  <a:lnTo>
                    <a:pt x="0" y="2675228"/>
                  </a:lnTo>
                  <a:lnTo>
                    <a:pt x="0" y="0"/>
                  </a:lnTo>
                  <a:close/>
                </a:path>
              </a:pathLst>
            </a:custGeom>
            <a:blipFill>
              <a:blip r:embed="rId4"/>
              <a:stretch>
                <a:fillRect l="-52395" t="-22639" b="-37806"/>
              </a:stretch>
            </a:blipFill>
          </p:spPr>
        </p:sp>
        <p:grpSp>
          <p:nvGrpSpPr>
            <p:cNvPr id="10" name="Group 17">
              <a:extLst>
                <a:ext uri="{FF2B5EF4-FFF2-40B4-BE49-F238E27FC236}">
                  <a16:creationId xmlns:a16="http://schemas.microsoft.com/office/drawing/2014/main" id="{FCD18068-B23E-BFB7-A53F-8673C5A0AF52}"/>
                </a:ext>
              </a:extLst>
            </p:cNvPr>
            <p:cNvGrpSpPr/>
            <p:nvPr/>
          </p:nvGrpSpPr>
          <p:grpSpPr>
            <a:xfrm>
              <a:off x="9424226" y="8316667"/>
              <a:ext cx="3199116" cy="2122548"/>
              <a:chOff x="0" y="0"/>
              <a:chExt cx="1146491" cy="760673"/>
            </a:xfrm>
          </p:grpSpPr>
          <p:sp>
            <p:nvSpPr>
              <p:cNvPr id="37" name="Freeform 18">
                <a:extLst>
                  <a:ext uri="{FF2B5EF4-FFF2-40B4-BE49-F238E27FC236}">
                    <a16:creationId xmlns:a16="http://schemas.microsoft.com/office/drawing/2014/main" id="{337DE555-A7D3-2CC5-5043-9A72354A16F9}"/>
                  </a:ext>
                </a:extLst>
              </p:cNvPr>
              <p:cNvSpPr/>
              <p:nvPr/>
            </p:nvSpPr>
            <p:spPr>
              <a:xfrm>
                <a:off x="0" y="0"/>
                <a:ext cx="1146491" cy="760673"/>
              </a:xfrm>
              <a:custGeom>
                <a:avLst/>
                <a:gdLst/>
                <a:ahLst/>
                <a:cxnLst/>
                <a:rect l="l" t="t" r="r" b="b"/>
                <a:pathLst>
                  <a:path w="1146491" h="760673">
                    <a:moveTo>
                      <a:pt x="19360" y="0"/>
                    </a:moveTo>
                    <a:lnTo>
                      <a:pt x="1127131" y="0"/>
                    </a:lnTo>
                    <a:cubicBezTo>
                      <a:pt x="1132265" y="0"/>
                      <a:pt x="1137190" y="2040"/>
                      <a:pt x="1140820" y="5670"/>
                    </a:cubicBezTo>
                    <a:cubicBezTo>
                      <a:pt x="1144451" y="9301"/>
                      <a:pt x="1146491" y="14226"/>
                      <a:pt x="1146491" y="19360"/>
                    </a:cubicBezTo>
                    <a:lnTo>
                      <a:pt x="1146491" y="741313"/>
                    </a:lnTo>
                    <a:cubicBezTo>
                      <a:pt x="1146491" y="752005"/>
                      <a:pt x="1137823" y="760673"/>
                      <a:pt x="1127131" y="760673"/>
                    </a:cubicBezTo>
                    <a:lnTo>
                      <a:pt x="19360" y="760673"/>
                    </a:lnTo>
                    <a:cubicBezTo>
                      <a:pt x="8668" y="760673"/>
                      <a:pt x="0" y="752005"/>
                      <a:pt x="0" y="741313"/>
                    </a:cubicBezTo>
                    <a:lnTo>
                      <a:pt x="0" y="19360"/>
                    </a:lnTo>
                    <a:cubicBezTo>
                      <a:pt x="0" y="8668"/>
                      <a:pt x="8668" y="0"/>
                      <a:pt x="19360" y="0"/>
                    </a:cubicBezTo>
                    <a:close/>
                  </a:path>
                </a:pathLst>
              </a:custGeom>
              <a:solidFill>
                <a:srgbClr val="F0F6FF">
                  <a:alpha val="58824"/>
                </a:srgbClr>
              </a:solidFill>
              <a:ln w="9525" cap="sq">
                <a:solidFill>
                  <a:srgbClr val="000000">
                    <a:alpha val="58824"/>
                  </a:srgbClr>
                </a:solidFill>
                <a:prstDash val="solid"/>
                <a:miter/>
              </a:ln>
            </p:spPr>
          </p:sp>
          <p:sp>
            <p:nvSpPr>
              <p:cNvPr id="38" name="TextBox 19">
                <a:extLst>
                  <a:ext uri="{FF2B5EF4-FFF2-40B4-BE49-F238E27FC236}">
                    <a16:creationId xmlns:a16="http://schemas.microsoft.com/office/drawing/2014/main" id="{76854B72-DDD9-72B9-ADC9-DCE09FCDB661}"/>
                  </a:ext>
                </a:extLst>
              </p:cNvPr>
              <p:cNvSpPr txBox="1"/>
              <p:nvPr/>
            </p:nvSpPr>
            <p:spPr>
              <a:xfrm>
                <a:off x="0" y="-28575"/>
                <a:ext cx="1146491" cy="789248"/>
              </a:xfrm>
              <a:prstGeom prst="rect">
                <a:avLst/>
              </a:prstGeom>
            </p:spPr>
            <p:txBody>
              <a:bodyPr lIns="50800" tIns="50800" rIns="50800" bIns="50800" rtlCol="0" anchor="ctr"/>
              <a:lstStyle/>
              <a:p>
                <a:pPr marL="0" lvl="0" indent="0" algn="ctr">
                  <a:lnSpc>
                    <a:spcPts val="1960"/>
                  </a:lnSpc>
                  <a:spcBef>
                    <a:spcPct val="0"/>
                  </a:spcBef>
                </a:pPr>
                <a:endParaRPr/>
              </a:p>
            </p:txBody>
          </p:sp>
        </p:grpSp>
        <p:sp>
          <p:nvSpPr>
            <p:cNvPr id="11" name="TextBox 20">
              <a:extLst>
                <a:ext uri="{FF2B5EF4-FFF2-40B4-BE49-F238E27FC236}">
                  <a16:creationId xmlns:a16="http://schemas.microsoft.com/office/drawing/2014/main" id="{29D47A6F-8CD9-D905-548A-39F5F88828B8}"/>
                </a:ext>
              </a:extLst>
            </p:cNvPr>
            <p:cNvSpPr txBox="1"/>
            <p:nvPr/>
          </p:nvSpPr>
          <p:spPr>
            <a:xfrm>
              <a:off x="9461484" y="8249408"/>
              <a:ext cx="3115689" cy="2123781"/>
            </a:xfrm>
            <a:prstGeom prst="rect">
              <a:avLst/>
            </a:prstGeom>
          </p:spPr>
          <p:txBody>
            <a:bodyPr lIns="0" tIns="0" rIns="0" bIns="0" rtlCol="0" anchor="t">
              <a:spAutoFit/>
            </a:body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REFERENCES</a:t>
              </a:r>
            </a:p>
            <a:p>
              <a:pPr marL="151130" lvl="1" indent="-75565" algn="l">
                <a:lnSpc>
                  <a:spcPts val="1218"/>
                </a:lnSpc>
                <a:buFont typeface="Arial"/>
                <a:buChar char="•"/>
              </a:pPr>
              <a:r>
                <a:rPr lang="en-US" sz="700" u="none" strike="noStrike" spc="17">
                  <a:solidFill>
                    <a:srgbClr val="000000"/>
                  </a:solidFill>
                  <a:latin typeface="Times New Roman"/>
                  <a:ea typeface="Times New Roman"/>
                  <a:cs typeface="Times New Roman"/>
                  <a:sym typeface="Times New Roman"/>
                </a:rPr>
                <a:t>Zhang, X. (2023). Comparative analysis: features, user experience and market competition of Meizu mobile phones and Apple mobile phones. In 2023 International Conference on Image, Algorithms and Artificial Intelligence (ICIAAI 2023) (pp. 825-833). Atlantis Press.</a:t>
              </a:r>
            </a:p>
            <a:p>
              <a:pPr marL="151130" lvl="1" indent="-75565" algn="l">
                <a:lnSpc>
                  <a:spcPts val="1218"/>
                </a:lnSpc>
                <a:buFont typeface="Arial"/>
                <a:buChar char="•"/>
              </a:pPr>
              <a:r>
                <a:rPr lang="en-US" sz="700" u="none" strike="noStrike" spc="17">
                  <a:solidFill>
                    <a:srgbClr val="000000"/>
                  </a:solidFill>
                  <a:latin typeface="Times New Roman"/>
                  <a:ea typeface="Times New Roman"/>
                  <a:cs typeface="Times New Roman"/>
                  <a:sym typeface="Times New Roman"/>
                </a:rPr>
                <a:t>Xu, W., Yang, H., Chen, J., Luo, C., Zhang, J., Zhao, Y. and Li, W.J. (2022). Washring: An energy-efficient and highly accurate handwashing monitoring system via smart ring. IEEE Transactions on Mobile Computing, 23(1), pp.971-984.</a:t>
              </a:r>
            </a:p>
            <a:p>
              <a:pPr marL="151130" lvl="1" indent="-75565" algn="l">
                <a:lnSpc>
                  <a:spcPts val="1218"/>
                </a:lnSpc>
                <a:buFont typeface="Arial"/>
                <a:buChar char="•"/>
              </a:pPr>
              <a:r>
                <a:rPr lang="en-US" sz="700" u="none" strike="noStrike" spc="17">
                  <a:solidFill>
                    <a:srgbClr val="000000"/>
                  </a:solidFill>
                  <a:latin typeface="Times New Roman"/>
                  <a:ea typeface="Times New Roman"/>
                  <a:cs typeface="Times New Roman"/>
                  <a:sym typeface="Times New Roman"/>
                </a:rPr>
                <a:t>Kushwaha, B.P., Shiva, A. and Tyagi, V. (2023). How investors’ financial well-being influences enterprises and individual’s psychological fitness? Moderating role of experience under uncertainty. Sustainability, 15(2), p.1699.</a:t>
              </a:r>
            </a:p>
          </p:txBody>
        </p:sp>
        <p:grpSp>
          <p:nvGrpSpPr>
            <p:cNvPr id="12" name="Group 21">
              <a:extLst>
                <a:ext uri="{FF2B5EF4-FFF2-40B4-BE49-F238E27FC236}">
                  <a16:creationId xmlns:a16="http://schemas.microsoft.com/office/drawing/2014/main" id="{82644C60-A201-F1CF-CF59-9056D9D7257D}"/>
                </a:ext>
              </a:extLst>
            </p:cNvPr>
            <p:cNvGrpSpPr/>
            <p:nvPr/>
          </p:nvGrpSpPr>
          <p:grpSpPr>
            <a:xfrm>
              <a:off x="9391692" y="3470517"/>
              <a:ext cx="3265674" cy="1677686"/>
              <a:chOff x="0" y="0"/>
              <a:chExt cx="1170344" cy="601245"/>
            </a:xfrm>
          </p:grpSpPr>
          <p:sp>
            <p:nvSpPr>
              <p:cNvPr id="35" name="Freeform 22">
                <a:extLst>
                  <a:ext uri="{FF2B5EF4-FFF2-40B4-BE49-F238E27FC236}">
                    <a16:creationId xmlns:a16="http://schemas.microsoft.com/office/drawing/2014/main" id="{C7EA4D59-BAA8-A269-6203-A1293A89F540}"/>
                  </a:ext>
                </a:extLst>
              </p:cNvPr>
              <p:cNvSpPr/>
              <p:nvPr/>
            </p:nvSpPr>
            <p:spPr>
              <a:xfrm>
                <a:off x="0" y="0"/>
                <a:ext cx="1170344" cy="601245"/>
              </a:xfrm>
              <a:custGeom>
                <a:avLst/>
                <a:gdLst/>
                <a:ahLst/>
                <a:cxnLst/>
                <a:rect l="l" t="t" r="r" b="b"/>
                <a:pathLst>
                  <a:path w="1170344" h="601245">
                    <a:moveTo>
                      <a:pt x="18966" y="0"/>
                    </a:moveTo>
                    <a:lnTo>
                      <a:pt x="1151378" y="0"/>
                    </a:lnTo>
                    <a:cubicBezTo>
                      <a:pt x="1161853" y="0"/>
                      <a:pt x="1170344" y="8491"/>
                      <a:pt x="1170344" y="18966"/>
                    </a:cubicBezTo>
                    <a:lnTo>
                      <a:pt x="1170344" y="582279"/>
                    </a:lnTo>
                    <a:cubicBezTo>
                      <a:pt x="1170344" y="592754"/>
                      <a:pt x="1161853" y="601245"/>
                      <a:pt x="1151378" y="601245"/>
                    </a:cubicBezTo>
                    <a:lnTo>
                      <a:pt x="18966" y="601245"/>
                    </a:lnTo>
                    <a:cubicBezTo>
                      <a:pt x="8491" y="601245"/>
                      <a:pt x="0" y="592754"/>
                      <a:pt x="0" y="582279"/>
                    </a:cubicBezTo>
                    <a:lnTo>
                      <a:pt x="0" y="18966"/>
                    </a:lnTo>
                    <a:cubicBezTo>
                      <a:pt x="0" y="8491"/>
                      <a:pt x="8491" y="0"/>
                      <a:pt x="18966" y="0"/>
                    </a:cubicBezTo>
                    <a:close/>
                  </a:path>
                </a:pathLst>
              </a:custGeom>
              <a:solidFill>
                <a:srgbClr val="F0F6FF">
                  <a:alpha val="58824"/>
                </a:srgbClr>
              </a:solidFill>
              <a:ln w="9525" cap="sq">
                <a:solidFill>
                  <a:srgbClr val="000000">
                    <a:alpha val="58824"/>
                  </a:srgbClr>
                </a:solidFill>
                <a:prstDash val="solid"/>
                <a:miter/>
              </a:ln>
            </p:spPr>
          </p:sp>
          <p:sp>
            <p:nvSpPr>
              <p:cNvPr id="36" name="TextBox 23">
                <a:extLst>
                  <a:ext uri="{FF2B5EF4-FFF2-40B4-BE49-F238E27FC236}">
                    <a16:creationId xmlns:a16="http://schemas.microsoft.com/office/drawing/2014/main" id="{758C95B8-11DE-94E3-4717-918FB90C81BB}"/>
                  </a:ext>
                </a:extLst>
              </p:cNvPr>
              <p:cNvSpPr txBox="1"/>
              <p:nvPr/>
            </p:nvSpPr>
            <p:spPr>
              <a:xfrm>
                <a:off x="0" y="-28575"/>
                <a:ext cx="1170344" cy="629820"/>
              </a:xfrm>
              <a:prstGeom prst="rect">
                <a:avLst/>
              </a:prstGeom>
            </p:spPr>
            <p:txBody>
              <a:bodyPr lIns="50800" tIns="50800" rIns="50800" bIns="50800" rtlCol="0" anchor="ctr"/>
              <a:lstStyle/>
              <a:p>
                <a:pPr algn="ctr">
                  <a:lnSpc>
                    <a:spcPts val="1960"/>
                  </a:lnSpc>
                  <a:spcBef>
                    <a:spcPct val="0"/>
                  </a:spcBef>
                </a:pPr>
                <a:endParaRPr/>
              </a:p>
            </p:txBody>
          </p:sp>
        </p:grpSp>
        <p:sp>
          <p:nvSpPr>
            <p:cNvPr id="13" name="Freeform 24">
              <a:extLst>
                <a:ext uri="{FF2B5EF4-FFF2-40B4-BE49-F238E27FC236}">
                  <a16:creationId xmlns:a16="http://schemas.microsoft.com/office/drawing/2014/main" id="{F93F9C26-2F01-CC20-48CC-E07B4748828D}"/>
                </a:ext>
              </a:extLst>
            </p:cNvPr>
            <p:cNvSpPr/>
            <p:nvPr/>
          </p:nvSpPr>
          <p:spPr>
            <a:xfrm>
              <a:off x="5369055" y="5348228"/>
              <a:ext cx="3764835" cy="2674114"/>
            </a:xfrm>
            <a:custGeom>
              <a:avLst/>
              <a:gdLst/>
              <a:ahLst/>
              <a:cxnLst/>
              <a:rect l="l" t="t" r="r" b="b"/>
              <a:pathLst>
                <a:path w="3764835" h="2674114">
                  <a:moveTo>
                    <a:pt x="0" y="0"/>
                  </a:moveTo>
                  <a:lnTo>
                    <a:pt x="3764835" y="0"/>
                  </a:lnTo>
                  <a:lnTo>
                    <a:pt x="3764835" y="2674113"/>
                  </a:lnTo>
                  <a:lnTo>
                    <a:pt x="0" y="2674113"/>
                  </a:lnTo>
                  <a:lnTo>
                    <a:pt x="0" y="0"/>
                  </a:lnTo>
                  <a:close/>
                </a:path>
              </a:pathLst>
            </a:custGeom>
            <a:blipFill>
              <a:blip r:embed="rId5"/>
              <a:stretch>
                <a:fillRect l="-41140" t="-62031" r="-657" b="-87513"/>
              </a:stretch>
            </a:blipFill>
          </p:spPr>
        </p:sp>
        <p:sp>
          <p:nvSpPr>
            <p:cNvPr id="14" name="Freeform 25">
              <a:extLst>
                <a:ext uri="{FF2B5EF4-FFF2-40B4-BE49-F238E27FC236}">
                  <a16:creationId xmlns:a16="http://schemas.microsoft.com/office/drawing/2014/main" id="{E495F97B-6FCC-FE6E-FFCD-73F9F7542264}"/>
                </a:ext>
              </a:extLst>
            </p:cNvPr>
            <p:cNvSpPr/>
            <p:nvPr/>
          </p:nvSpPr>
          <p:spPr>
            <a:xfrm>
              <a:off x="11601117" y="2822024"/>
              <a:ext cx="976056" cy="933354"/>
            </a:xfrm>
            <a:custGeom>
              <a:avLst/>
              <a:gdLst/>
              <a:ahLst/>
              <a:cxnLst/>
              <a:rect l="l" t="t" r="r" b="b"/>
              <a:pathLst>
                <a:path w="976056" h="933354">
                  <a:moveTo>
                    <a:pt x="0" y="0"/>
                  </a:moveTo>
                  <a:lnTo>
                    <a:pt x="976057" y="0"/>
                  </a:lnTo>
                  <a:lnTo>
                    <a:pt x="976057" y="933354"/>
                  </a:lnTo>
                  <a:lnTo>
                    <a:pt x="0" y="933354"/>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Freeform 26">
              <a:extLst>
                <a:ext uri="{FF2B5EF4-FFF2-40B4-BE49-F238E27FC236}">
                  <a16:creationId xmlns:a16="http://schemas.microsoft.com/office/drawing/2014/main" id="{59B6EAED-5220-BD0A-C62C-883F78123E62}"/>
                </a:ext>
              </a:extLst>
            </p:cNvPr>
            <p:cNvSpPr/>
            <p:nvPr/>
          </p:nvSpPr>
          <p:spPr>
            <a:xfrm>
              <a:off x="9911358" y="5586945"/>
              <a:ext cx="2235175" cy="2235175"/>
            </a:xfrm>
            <a:custGeom>
              <a:avLst/>
              <a:gdLst/>
              <a:ahLst/>
              <a:cxnLst/>
              <a:rect l="l" t="t" r="r" b="b"/>
              <a:pathLst>
                <a:path w="2235175" h="2235175">
                  <a:moveTo>
                    <a:pt x="0" y="0"/>
                  </a:moveTo>
                  <a:lnTo>
                    <a:pt x="2235174" y="0"/>
                  </a:lnTo>
                  <a:lnTo>
                    <a:pt x="2235174" y="2235175"/>
                  </a:lnTo>
                  <a:lnTo>
                    <a:pt x="0" y="2235175"/>
                  </a:lnTo>
                  <a:lnTo>
                    <a:pt x="0" y="0"/>
                  </a:lnTo>
                  <a:close/>
                </a:path>
              </a:pathLst>
            </a:custGeom>
            <a:blipFill>
              <a:blip>
                <a:alphaModFix amt="10999"/>
                <a:extLst>
                  <a:ext uri="{96DAC541-7B7A-43D3-8B79-37D633B846F1}">
                    <asvg:svgBlip xmlns:asvg="http://schemas.microsoft.com/office/drawing/2016/SVG/main" r:embed="rId7"/>
                  </a:ext>
                </a:extLst>
              </a:blip>
              <a:stretch>
                <a:fillRect/>
              </a:stretch>
            </a:blipFill>
          </p:spPr>
        </p:sp>
        <p:sp>
          <p:nvSpPr>
            <p:cNvPr id="16" name="Freeform 27">
              <a:extLst>
                <a:ext uri="{FF2B5EF4-FFF2-40B4-BE49-F238E27FC236}">
                  <a16:creationId xmlns:a16="http://schemas.microsoft.com/office/drawing/2014/main" id="{48FAF51D-6156-0665-8AC3-1CCA3C977C00}"/>
                </a:ext>
              </a:extLst>
            </p:cNvPr>
            <p:cNvSpPr/>
            <p:nvPr/>
          </p:nvSpPr>
          <p:spPr>
            <a:xfrm>
              <a:off x="6235918" y="2984995"/>
              <a:ext cx="2046274" cy="2051402"/>
            </a:xfrm>
            <a:custGeom>
              <a:avLst/>
              <a:gdLst/>
              <a:ahLst/>
              <a:cxnLst/>
              <a:rect l="l" t="t" r="r" b="b"/>
              <a:pathLst>
                <a:path w="2046274" h="2051402">
                  <a:moveTo>
                    <a:pt x="0" y="0"/>
                  </a:moveTo>
                  <a:lnTo>
                    <a:pt x="2046274" y="0"/>
                  </a:lnTo>
                  <a:lnTo>
                    <a:pt x="2046274" y="2051402"/>
                  </a:lnTo>
                  <a:lnTo>
                    <a:pt x="0" y="2051402"/>
                  </a:lnTo>
                  <a:lnTo>
                    <a:pt x="0" y="0"/>
                  </a:lnTo>
                  <a:close/>
                </a:path>
              </a:pathLst>
            </a:custGeom>
            <a:blipFill>
              <a:blip>
                <a:alphaModFix amt="35000"/>
                <a:extLst>
                  <a:ext uri="{96DAC541-7B7A-43D3-8B79-37D633B846F1}">
                    <asvg:svgBlip xmlns:asvg="http://schemas.microsoft.com/office/drawing/2016/SVG/main" r:embed="rId8"/>
                  </a:ext>
                </a:extLst>
              </a:blip>
              <a:stretch>
                <a:fillRect/>
              </a:stretch>
            </a:blipFill>
          </p:spPr>
        </p:sp>
        <p:sp>
          <p:nvSpPr>
            <p:cNvPr id="17" name="Freeform 28">
              <a:extLst>
                <a:ext uri="{FF2B5EF4-FFF2-40B4-BE49-F238E27FC236}">
                  <a16:creationId xmlns:a16="http://schemas.microsoft.com/office/drawing/2014/main" id="{727668B2-8E02-2070-1B57-CA854F247FC6}"/>
                </a:ext>
              </a:extLst>
            </p:cNvPr>
            <p:cNvSpPr/>
            <p:nvPr/>
          </p:nvSpPr>
          <p:spPr>
            <a:xfrm>
              <a:off x="8900814" y="-175328"/>
              <a:ext cx="5001587" cy="1770962"/>
            </a:xfrm>
            <a:custGeom>
              <a:avLst/>
              <a:gdLst/>
              <a:ahLst/>
              <a:cxnLst/>
              <a:rect l="l" t="t" r="r" b="b"/>
              <a:pathLst>
                <a:path w="6887026" h="2353067">
                  <a:moveTo>
                    <a:pt x="0" y="0"/>
                  </a:moveTo>
                  <a:lnTo>
                    <a:pt x="6887026" y="0"/>
                  </a:lnTo>
                  <a:lnTo>
                    <a:pt x="6887026" y="2353067"/>
                  </a:lnTo>
                  <a:lnTo>
                    <a:pt x="0" y="2353067"/>
                  </a:lnTo>
                  <a:lnTo>
                    <a:pt x="0" y="0"/>
                  </a:lnTo>
                  <a:close/>
                </a:path>
              </a:pathLst>
            </a:custGeom>
            <a:blipFill>
              <a:blip r:embed="rId9"/>
              <a:stretch>
                <a:fillRect/>
              </a:stretch>
            </a:blipFill>
          </p:spPr>
          <p:txBody>
            <a:bodyPr/>
            <a:lstStyle/>
            <a:p>
              <a:endParaRPr lang="en-US" dirty="0"/>
            </a:p>
          </p:txBody>
        </p:sp>
        <p:sp>
          <p:nvSpPr>
            <p:cNvPr id="18" name="Freeform 29">
              <a:extLst>
                <a:ext uri="{FF2B5EF4-FFF2-40B4-BE49-F238E27FC236}">
                  <a16:creationId xmlns:a16="http://schemas.microsoft.com/office/drawing/2014/main" id="{226C889B-BC7C-763E-9EC0-B012C43383E5}"/>
                </a:ext>
              </a:extLst>
            </p:cNvPr>
            <p:cNvSpPr/>
            <p:nvPr/>
          </p:nvSpPr>
          <p:spPr>
            <a:xfrm>
              <a:off x="7885806" y="2822024"/>
              <a:ext cx="936867" cy="933354"/>
            </a:xfrm>
            <a:custGeom>
              <a:avLst/>
              <a:gdLst/>
              <a:ahLst/>
              <a:cxnLst/>
              <a:rect l="l" t="t" r="r" b="b"/>
              <a:pathLst>
                <a:path w="936867" h="933354">
                  <a:moveTo>
                    <a:pt x="0" y="0"/>
                  </a:moveTo>
                  <a:lnTo>
                    <a:pt x="936868" y="0"/>
                  </a:lnTo>
                  <a:lnTo>
                    <a:pt x="936868" y="933354"/>
                  </a:lnTo>
                  <a:lnTo>
                    <a:pt x="0" y="933354"/>
                  </a:lnTo>
                  <a:lnTo>
                    <a:pt x="0" y="0"/>
                  </a:lnTo>
                  <a:close/>
                </a:path>
              </a:pathLst>
            </a:custGeom>
            <a:blipFill>
              <a:blip>
                <a:extLst>
                  <a:ext uri="{96DAC541-7B7A-43D3-8B79-37D633B846F1}">
                    <asvg:svgBlip xmlns:asvg="http://schemas.microsoft.com/office/drawing/2016/SVG/main" r:embed="rId10"/>
                  </a:ext>
                </a:extLst>
              </a:blip>
              <a:stretch>
                <a:fillRect/>
              </a:stretch>
            </a:blipFill>
          </p:spPr>
        </p:sp>
        <p:sp>
          <p:nvSpPr>
            <p:cNvPr id="19" name="Freeform 30">
              <a:extLst>
                <a:ext uri="{FF2B5EF4-FFF2-40B4-BE49-F238E27FC236}">
                  <a16:creationId xmlns:a16="http://schemas.microsoft.com/office/drawing/2014/main" id="{05DCC0A4-ABA3-5400-AD82-DE85ECEA3288}"/>
                </a:ext>
              </a:extLst>
            </p:cNvPr>
            <p:cNvSpPr/>
            <p:nvPr/>
          </p:nvSpPr>
          <p:spPr>
            <a:xfrm rot="2700000">
              <a:off x="11781847" y="6187149"/>
              <a:ext cx="1215784" cy="1044054"/>
            </a:xfrm>
            <a:custGeom>
              <a:avLst/>
              <a:gdLst/>
              <a:ahLst/>
              <a:cxnLst/>
              <a:rect l="l" t="t" r="r" b="b"/>
              <a:pathLst>
                <a:path w="1215784" h="1044054">
                  <a:moveTo>
                    <a:pt x="0" y="0"/>
                  </a:moveTo>
                  <a:lnTo>
                    <a:pt x="1215784" y="0"/>
                  </a:lnTo>
                  <a:lnTo>
                    <a:pt x="1215784" y="1044054"/>
                  </a:lnTo>
                  <a:lnTo>
                    <a:pt x="0" y="1044054"/>
                  </a:lnTo>
                  <a:lnTo>
                    <a:pt x="0" y="0"/>
                  </a:lnTo>
                  <a:close/>
                </a:path>
              </a:pathLst>
            </a:custGeom>
            <a:blipFill>
              <a:blip>
                <a:extLst>
                  <a:ext uri="{96DAC541-7B7A-43D3-8B79-37D633B846F1}">
                    <asvg:svgBlip xmlns:asvg="http://schemas.microsoft.com/office/drawing/2016/SVG/main" r:embed="rId11"/>
                  </a:ext>
                </a:extLst>
              </a:blip>
              <a:stretch>
                <a:fillRect/>
              </a:stretch>
            </a:blipFill>
          </p:spPr>
        </p:sp>
        <p:sp>
          <p:nvSpPr>
            <p:cNvPr id="20" name="Freeform 31">
              <a:extLst>
                <a:ext uri="{FF2B5EF4-FFF2-40B4-BE49-F238E27FC236}">
                  <a16:creationId xmlns:a16="http://schemas.microsoft.com/office/drawing/2014/main" id="{35B2962D-9574-A564-49BC-064EDEBE4B79}"/>
                </a:ext>
              </a:extLst>
            </p:cNvPr>
            <p:cNvSpPr/>
            <p:nvPr/>
          </p:nvSpPr>
          <p:spPr>
            <a:xfrm>
              <a:off x="7885806" y="8169722"/>
              <a:ext cx="936867" cy="991394"/>
            </a:xfrm>
            <a:custGeom>
              <a:avLst/>
              <a:gdLst/>
              <a:ahLst/>
              <a:cxnLst/>
              <a:rect l="l" t="t" r="r" b="b"/>
              <a:pathLst>
                <a:path w="936867" h="991394">
                  <a:moveTo>
                    <a:pt x="0" y="0"/>
                  </a:moveTo>
                  <a:lnTo>
                    <a:pt x="936868" y="0"/>
                  </a:lnTo>
                  <a:lnTo>
                    <a:pt x="936868" y="991394"/>
                  </a:lnTo>
                  <a:lnTo>
                    <a:pt x="0" y="991394"/>
                  </a:lnTo>
                  <a:lnTo>
                    <a:pt x="0" y="0"/>
                  </a:lnTo>
                  <a:close/>
                </a:path>
              </a:pathLst>
            </a:custGeom>
            <a:blipFill>
              <a:blip>
                <a:extLst>
                  <a:ext uri="{96DAC541-7B7A-43D3-8B79-37D633B846F1}">
                    <asvg:svgBlip xmlns:asvg="http://schemas.microsoft.com/office/drawing/2016/SVG/main" r:embed="rId12"/>
                  </a:ext>
                </a:extLst>
              </a:blip>
              <a:stretch>
                <a:fillRect/>
              </a:stretch>
            </a:blipFill>
          </p:spPr>
        </p:sp>
        <p:sp>
          <p:nvSpPr>
            <p:cNvPr id="21" name="Freeform 32">
              <a:extLst>
                <a:ext uri="{FF2B5EF4-FFF2-40B4-BE49-F238E27FC236}">
                  <a16:creationId xmlns:a16="http://schemas.microsoft.com/office/drawing/2014/main" id="{B6226FE5-1F0C-449B-38EC-2AE32D844E80}"/>
                </a:ext>
              </a:extLst>
            </p:cNvPr>
            <p:cNvSpPr/>
            <p:nvPr/>
          </p:nvSpPr>
          <p:spPr>
            <a:xfrm>
              <a:off x="8035779" y="5457906"/>
              <a:ext cx="841272" cy="904594"/>
            </a:xfrm>
            <a:custGeom>
              <a:avLst/>
              <a:gdLst/>
              <a:ahLst/>
              <a:cxnLst/>
              <a:rect l="l" t="t" r="r" b="b"/>
              <a:pathLst>
                <a:path w="841272" h="904594">
                  <a:moveTo>
                    <a:pt x="0" y="0"/>
                  </a:moveTo>
                  <a:lnTo>
                    <a:pt x="841272" y="0"/>
                  </a:lnTo>
                  <a:lnTo>
                    <a:pt x="841272" y="904593"/>
                  </a:lnTo>
                  <a:lnTo>
                    <a:pt x="0" y="904593"/>
                  </a:lnTo>
                  <a:lnTo>
                    <a:pt x="0" y="0"/>
                  </a:lnTo>
                  <a:close/>
                </a:path>
              </a:pathLst>
            </a:custGeom>
            <a:blipFill>
              <a:blip r:embed="rId13"/>
              <a:stretch>
                <a:fillRect/>
              </a:stretch>
            </a:blipFill>
          </p:spPr>
        </p:sp>
        <p:grpSp>
          <p:nvGrpSpPr>
            <p:cNvPr id="22" name="Group 33">
              <a:extLst>
                <a:ext uri="{FF2B5EF4-FFF2-40B4-BE49-F238E27FC236}">
                  <a16:creationId xmlns:a16="http://schemas.microsoft.com/office/drawing/2014/main" id="{F3CAA253-8C71-B6E2-D8D6-3D77AAEA9718}"/>
                </a:ext>
              </a:extLst>
            </p:cNvPr>
            <p:cNvGrpSpPr/>
            <p:nvPr/>
          </p:nvGrpSpPr>
          <p:grpSpPr>
            <a:xfrm>
              <a:off x="5643912" y="6271203"/>
              <a:ext cx="3233140" cy="1558728"/>
              <a:chOff x="0" y="0"/>
              <a:chExt cx="4310853" cy="2078304"/>
            </a:xfrm>
          </p:grpSpPr>
          <p:grpSp>
            <p:nvGrpSpPr>
              <p:cNvPr id="31" name="Group 34">
                <a:extLst>
                  <a:ext uri="{FF2B5EF4-FFF2-40B4-BE49-F238E27FC236}">
                    <a16:creationId xmlns:a16="http://schemas.microsoft.com/office/drawing/2014/main" id="{06031399-F2D1-CA3E-F318-2C874A0BC7FA}"/>
                  </a:ext>
                </a:extLst>
              </p:cNvPr>
              <p:cNvGrpSpPr/>
              <p:nvPr/>
            </p:nvGrpSpPr>
            <p:grpSpPr>
              <a:xfrm>
                <a:off x="0" y="0"/>
                <a:ext cx="4310853" cy="2078304"/>
                <a:chOff x="0" y="0"/>
                <a:chExt cx="1158684" cy="558613"/>
              </a:xfrm>
            </p:grpSpPr>
            <p:sp>
              <p:nvSpPr>
                <p:cNvPr id="33" name="Freeform 35">
                  <a:extLst>
                    <a:ext uri="{FF2B5EF4-FFF2-40B4-BE49-F238E27FC236}">
                      <a16:creationId xmlns:a16="http://schemas.microsoft.com/office/drawing/2014/main" id="{8EDC8929-4D18-B05C-77DB-8B9597B57A8F}"/>
                    </a:ext>
                  </a:extLst>
                </p:cNvPr>
                <p:cNvSpPr/>
                <p:nvPr/>
              </p:nvSpPr>
              <p:spPr>
                <a:xfrm>
                  <a:off x="0" y="0"/>
                  <a:ext cx="1158684" cy="558613"/>
                </a:xfrm>
                <a:custGeom>
                  <a:avLst/>
                  <a:gdLst/>
                  <a:ahLst/>
                  <a:cxnLst/>
                  <a:rect l="l" t="t" r="r" b="b"/>
                  <a:pathLst>
                    <a:path w="1158684" h="558613">
                      <a:moveTo>
                        <a:pt x="19156" y="0"/>
                      </a:moveTo>
                      <a:lnTo>
                        <a:pt x="1139528" y="0"/>
                      </a:lnTo>
                      <a:cubicBezTo>
                        <a:pt x="1150108" y="0"/>
                        <a:pt x="1158684" y="8577"/>
                        <a:pt x="1158684" y="19156"/>
                      </a:cubicBezTo>
                      <a:lnTo>
                        <a:pt x="1158684" y="539457"/>
                      </a:lnTo>
                      <a:cubicBezTo>
                        <a:pt x="1158684" y="544537"/>
                        <a:pt x="1156666" y="549410"/>
                        <a:pt x="1153073" y="553002"/>
                      </a:cubicBezTo>
                      <a:cubicBezTo>
                        <a:pt x="1149481" y="556595"/>
                        <a:pt x="1144608" y="558613"/>
                        <a:pt x="1139528" y="558613"/>
                      </a:cubicBezTo>
                      <a:lnTo>
                        <a:pt x="19156" y="558613"/>
                      </a:lnTo>
                      <a:cubicBezTo>
                        <a:pt x="14076" y="558613"/>
                        <a:pt x="9203" y="556595"/>
                        <a:pt x="5611" y="553002"/>
                      </a:cubicBezTo>
                      <a:cubicBezTo>
                        <a:pt x="2018" y="549410"/>
                        <a:pt x="0" y="544537"/>
                        <a:pt x="0" y="539457"/>
                      </a:cubicBezTo>
                      <a:lnTo>
                        <a:pt x="0" y="19156"/>
                      </a:lnTo>
                      <a:cubicBezTo>
                        <a:pt x="0" y="14076"/>
                        <a:pt x="2018" y="9203"/>
                        <a:pt x="5611" y="5611"/>
                      </a:cubicBezTo>
                      <a:cubicBezTo>
                        <a:pt x="9203" y="2018"/>
                        <a:pt x="14076" y="0"/>
                        <a:pt x="19156" y="0"/>
                      </a:cubicBezTo>
                      <a:close/>
                    </a:path>
                  </a:pathLst>
                </a:custGeom>
                <a:solidFill>
                  <a:srgbClr val="F0F6FF">
                    <a:alpha val="58824"/>
                  </a:srgbClr>
                </a:solidFill>
                <a:ln w="9525" cap="sq">
                  <a:solidFill>
                    <a:srgbClr val="000000">
                      <a:alpha val="58824"/>
                    </a:srgbClr>
                  </a:solidFill>
                  <a:prstDash val="solid"/>
                  <a:miter/>
                </a:ln>
              </p:spPr>
            </p:sp>
            <p:sp>
              <p:nvSpPr>
                <p:cNvPr id="34" name="TextBox 36">
                  <a:extLst>
                    <a:ext uri="{FF2B5EF4-FFF2-40B4-BE49-F238E27FC236}">
                      <a16:creationId xmlns:a16="http://schemas.microsoft.com/office/drawing/2014/main" id="{8863D2DF-14B9-AF34-F79C-10DDBCC923A0}"/>
                    </a:ext>
                  </a:extLst>
                </p:cNvPr>
                <p:cNvSpPr txBox="1"/>
                <p:nvPr/>
              </p:nvSpPr>
              <p:spPr>
                <a:xfrm>
                  <a:off x="0" y="-28575"/>
                  <a:ext cx="1158684" cy="587188"/>
                </a:xfrm>
                <a:prstGeom prst="rect">
                  <a:avLst/>
                </a:prstGeom>
              </p:spPr>
              <p:txBody>
                <a:bodyPr lIns="50800" tIns="50800" rIns="50800" bIns="50800" rtlCol="0" anchor="ctr"/>
                <a:lstStyle/>
                <a:p>
                  <a:pPr marL="0" lvl="0" indent="0" algn="ctr">
                    <a:lnSpc>
                      <a:spcPts val="1960"/>
                    </a:lnSpc>
                    <a:spcBef>
                      <a:spcPct val="0"/>
                    </a:spcBef>
                  </a:pPr>
                  <a:endParaRPr/>
                </a:p>
              </p:txBody>
            </p:sp>
          </p:grpSp>
          <p:sp>
            <p:nvSpPr>
              <p:cNvPr id="32" name="TextBox 37">
                <a:extLst>
                  <a:ext uri="{FF2B5EF4-FFF2-40B4-BE49-F238E27FC236}">
                    <a16:creationId xmlns:a16="http://schemas.microsoft.com/office/drawing/2014/main" id="{4EC99914-CF58-6C6D-8F65-9CFD16D53006}"/>
                  </a:ext>
                </a:extLst>
              </p:cNvPr>
              <p:cNvSpPr txBox="1"/>
              <p:nvPr/>
            </p:nvSpPr>
            <p:spPr>
              <a:xfrm>
                <a:off x="74451" y="-29299"/>
                <a:ext cx="4161951" cy="2060702"/>
              </a:xfrm>
              <a:prstGeom prst="rect">
                <a:avLst/>
              </a:prstGeom>
            </p:spPr>
            <p:txBody>
              <a:bodyPr lIns="0" tIns="0" rIns="0" bIns="0" rtlCol="0" anchor="t">
                <a:spAutoFit/>
              </a:bodyPr>
              <a:lstStyle/>
              <a:p>
                <a:pPr marL="0" lvl="0" indent="0" algn="just">
                  <a:lnSpc>
                    <a:spcPts val="2000"/>
                  </a:lnSpc>
                  <a:spcBef>
                    <a:spcPct val="0"/>
                  </a:spcBef>
                </a:pPr>
                <a:r>
                  <a:rPr lang="en-US" sz="1149" b="1" u="none" strike="noStrike" spc="28" dirty="0">
                    <a:solidFill>
                      <a:srgbClr val="000000"/>
                    </a:solidFill>
                    <a:latin typeface="Times New Roman Bold"/>
                    <a:ea typeface="Times New Roman Bold"/>
                    <a:cs typeface="Times New Roman Bold"/>
                    <a:sym typeface="Times New Roman Bold"/>
                  </a:rPr>
                  <a:t>BRAND EXTENSION &amp; CURRENT TRENDS</a:t>
                </a:r>
              </a:p>
              <a:p>
                <a:pPr marL="0" lvl="0" indent="0" algn="just">
                  <a:lnSpc>
                    <a:spcPts val="1739"/>
                  </a:lnSpc>
                  <a:spcBef>
                    <a:spcPct val="0"/>
                  </a:spcBef>
                </a:pPr>
                <a:r>
                  <a:rPr lang="en-US" sz="999" u="none" strike="noStrike" spc="24" dirty="0">
                    <a:solidFill>
                      <a:srgbClr val="000000"/>
                    </a:solidFill>
                    <a:latin typeface="Times New Roman"/>
                    <a:ea typeface="Times New Roman"/>
                    <a:cs typeface="Times New Roman"/>
                    <a:sym typeface="Times New Roman"/>
                  </a:rPr>
                  <a:t>This concept is in line with the increasing need of wearable technology and health monitoring. Consumers are becoming very financial on fitness and wellbeing(Kushwaha, Shiva and Tyagi, 2023). A smart ring also is a more compact and comfortable substitute to smart watches.</a:t>
                </a:r>
              </a:p>
            </p:txBody>
          </p:sp>
        </p:grpSp>
        <p:sp>
          <p:nvSpPr>
            <p:cNvPr id="23" name="TextBox 38">
              <a:extLst>
                <a:ext uri="{FF2B5EF4-FFF2-40B4-BE49-F238E27FC236}">
                  <a16:creationId xmlns:a16="http://schemas.microsoft.com/office/drawing/2014/main" id="{74D89058-0DCB-5712-6942-AFC3AA424BBC}"/>
                </a:ext>
              </a:extLst>
            </p:cNvPr>
            <p:cNvSpPr txBox="1"/>
            <p:nvPr/>
          </p:nvSpPr>
          <p:spPr>
            <a:xfrm>
              <a:off x="5690607" y="8958793"/>
              <a:ext cx="3115689" cy="1428750"/>
            </a:xfrm>
            <a:prstGeom prst="rect">
              <a:avLst/>
            </a:prstGeom>
          </p:spPr>
          <p:txBody>
            <a:bodyPr lIns="0" tIns="0" rIns="0" bIns="0" rtlCol="0" anchor="t">
              <a:spAutoFit/>
            </a:body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CONCLUSION</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To summarize, Apple Health Smart Ring is innovative, convenient, and sustainable. It improves personal health monitoring besides fitting well in daily life. This brand extension makes Apple better in the wearable technology and it attracts the customers and investors.</a:t>
              </a:r>
            </a:p>
          </p:txBody>
        </p:sp>
        <p:grpSp>
          <p:nvGrpSpPr>
            <p:cNvPr id="24" name="Group 39">
              <a:extLst>
                <a:ext uri="{FF2B5EF4-FFF2-40B4-BE49-F238E27FC236}">
                  <a16:creationId xmlns:a16="http://schemas.microsoft.com/office/drawing/2014/main" id="{1FA4337D-1623-993A-E539-AB6537CDF1A6}"/>
                </a:ext>
              </a:extLst>
            </p:cNvPr>
            <p:cNvGrpSpPr/>
            <p:nvPr/>
          </p:nvGrpSpPr>
          <p:grpSpPr>
            <a:xfrm>
              <a:off x="5374829" y="1749148"/>
              <a:ext cx="7539061" cy="923852"/>
              <a:chOff x="0" y="0"/>
              <a:chExt cx="2701829" cy="331088"/>
            </a:xfrm>
          </p:grpSpPr>
          <p:sp>
            <p:nvSpPr>
              <p:cNvPr id="29" name="Freeform 40">
                <a:extLst>
                  <a:ext uri="{FF2B5EF4-FFF2-40B4-BE49-F238E27FC236}">
                    <a16:creationId xmlns:a16="http://schemas.microsoft.com/office/drawing/2014/main" id="{B9C4978F-56AC-6147-6527-523CBDA144BA}"/>
                  </a:ext>
                </a:extLst>
              </p:cNvPr>
              <p:cNvSpPr/>
              <p:nvPr/>
            </p:nvSpPr>
            <p:spPr>
              <a:xfrm>
                <a:off x="0" y="0"/>
                <a:ext cx="2701829" cy="331088"/>
              </a:xfrm>
              <a:custGeom>
                <a:avLst/>
                <a:gdLst/>
                <a:ahLst/>
                <a:cxnLst/>
                <a:rect l="l" t="t" r="r" b="b"/>
                <a:pathLst>
                  <a:path w="2701829" h="331088">
                    <a:moveTo>
                      <a:pt x="0" y="0"/>
                    </a:moveTo>
                    <a:lnTo>
                      <a:pt x="2701829" y="0"/>
                    </a:lnTo>
                    <a:lnTo>
                      <a:pt x="2701829" y="331088"/>
                    </a:lnTo>
                    <a:lnTo>
                      <a:pt x="0" y="331088"/>
                    </a:lnTo>
                    <a:close/>
                  </a:path>
                </a:pathLst>
              </a:custGeom>
              <a:gradFill rotWithShape="1">
                <a:gsLst>
                  <a:gs pos="0">
                    <a:srgbClr val="FFFFFF">
                      <a:alpha val="0"/>
                    </a:srgbClr>
                  </a:gs>
                  <a:gs pos="100000">
                    <a:srgbClr val="FFFFFF">
                      <a:alpha val="100000"/>
                    </a:srgbClr>
                  </a:gs>
                </a:gsLst>
                <a:lin ang="5400000"/>
              </a:gradFill>
              <a:ln cap="sq">
                <a:noFill/>
                <a:prstDash val="solid"/>
                <a:miter/>
              </a:ln>
            </p:spPr>
          </p:sp>
          <p:sp>
            <p:nvSpPr>
              <p:cNvPr id="30" name="TextBox 41">
                <a:extLst>
                  <a:ext uri="{FF2B5EF4-FFF2-40B4-BE49-F238E27FC236}">
                    <a16:creationId xmlns:a16="http://schemas.microsoft.com/office/drawing/2014/main" id="{23E9AD17-B2FB-D527-7EE0-582C800BA5FF}"/>
                  </a:ext>
                </a:extLst>
              </p:cNvPr>
              <p:cNvSpPr txBox="1"/>
              <p:nvPr/>
            </p:nvSpPr>
            <p:spPr>
              <a:xfrm>
                <a:off x="0" y="-28575"/>
                <a:ext cx="2701829" cy="359663"/>
              </a:xfrm>
              <a:prstGeom prst="rect">
                <a:avLst/>
              </a:prstGeom>
            </p:spPr>
            <p:txBody>
              <a:bodyPr lIns="50800" tIns="50800" rIns="50800" bIns="50800" rtlCol="0" anchor="ctr"/>
              <a:lstStyle/>
              <a:p>
                <a:pPr algn="ctr">
                  <a:lnSpc>
                    <a:spcPts val="1960"/>
                  </a:lnSpc>
                  <a:spcBef>
                    <a:spcPct val="0"/>
                  </a:spcBef>
                </a:pPr>
                <a:endParaRPr/>
              </a:p>
            </p:txBody>
          </p:sp>
        </p:grpSp>
        <p:sp>
          <p:nvSpPr>
            <p:cNvPr id="25" name="TextBox 42">
              <a:extLst>
                <a:ext uri="{FF2B5EF4-FFF2-40B4-BE49-F238E27FC236}">
                  <a16:creationId xmlns:a16="http://schemas.microsoft.com/office/drawing/2014/main" id="{9F728EB9-C428-872C-3248-6B5BC9A7B63D}"/>
                </a:ext>
              </a:extLst>
            </p:cNvPr>
            <p:cNvSpPr txBox="1"/>
            <p:nvPr/>
          </p:nvSpPr>
          <p:spPr>
            <a:xfrm>
              <a:off x="5700717" y="2051687"/>
              <a:ext cx="6886567" cy="468913"/>
            </a:xfrm>
            <a:prstGeom prst="rect">
              <a:avLst/>
            </a:prstGeom>
          </p:spPr>
          <p:txBody>
            <a:bodyPr lIns="0" tIns="0" rIns="0" bIns="0" rtlCol="0" anchor="t">
              <a:spAutoFit/>
            </a:bodyPr>
            <a:lstStyle/>
            <a:p>
              <a:pPr algn="ctr">
                <a:lnSpc>
                  <a:spcPts val="3676"/>
                </a:lnSpc>
              </a:pPr>
              <a:r>
                <a:rPr lang="en-US" sz="2827" b="1" spc="70" dirty="0">
                  <a:solidFill>
                    <a:srgbClr val="000000"/>
                  </a:solidFill>
                  <a:latin typeface="Times New Roman Bold"/>
                  <a:ea typeface="Times New Roman Bold"/>
                  <a:cs typeface="Times New Roman Bold"/>
                  <a:sym typeface="Times New Roman Bold"/>
                </a:rPr>
                <a:t>BRAND EXTENSION PRESENTATION</a:t>
              </a:r>
            </a:p>
          </p:txBody>
        </p:sp>
        <p:sp>
          <p:nvSpPr>
            <p:cNvPr id="26" name="TextBox 43">
              <a:extLst>
                <a:ext uri="{FF2B5EF4-FFF2-40B4-BE49-F238E27FC236}">
                  <a16:creationId xmlns:a16="http://schemas.microsoft.com/office/drawing/2014/main" id="{FDA9EF9F-A418-A874-D90C-9EED0DFD2FB3}"/>
                </a:ext>
              </a:extLst>
            </p:cNvPr>
            <p:cNvSpPr txBox="1"/>
            <p:nvPr/>
          </p:nvSpPr>
          <p:spPr>
            <a:xfrm>
              <a:off x="5706984" y="3501028"/>
              <a:ext cx="3115689" cy="1647825"/>
            </a:xfrm>
            <a:prstGeom prst="rect">
              <a:avLst/>
            </a:prstGeom>
          </p:spPr>
          <p:txBody>
            <a:bodyPr lIns="0" tIns="0" rIns="0" bIns="0" rtlCol="0" anchor="t">
              <a:spAutoFit/>
            </a:body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INTRODUCTION </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This presentation proposes a new line of innovation in the brand of Apple, which is wearable health technology. The concept dwells upon the possibility of a small and portable gadget to be used by the users to track their health in their real-time and enhance lifestyle and wellbeing.</a:t>
              </a:r>
            </a:p>
          </p:txBody>
        </p:sp>
        <p:sp>
          <p:nvSpPr>
            <p:cNvPr id="27" name="TextBox 44">
              <a:extLst>
                <a:ext uri="{FF2B5EF4-FFF2-40B4-BE49-F238E27FC236}">
                  <a16:creationId xmlns:a16="http://schemas.microsoft.com/office/drawing/2014/main" id="{900177F3-7CB1-8F35-132F-E43DCE94B546}"/>
                </a:ext>
              </a:extLst>
            </p:cNvPr>
            <p:cNvSpPr txBox="1"/>
            <p:nvPr/>
          </p:nvSpPr>
          <p:spPr>
            <a:xfrm>
              <a:off x="9461484" y="3420146"/>
              <a:ext cx="3115689" cy="1647825"/>
            </a:xfrm>
            <a:prstGeom prst="rect">
              <a:avLst/>
            </a:prstGeom>
          </p:spPr>
          <p:txBody>
            <a:bodyPr lIns="0" tIns="0" rIns="0" bIns="0" rtlCol="0" anchor="t">
              <a:spAutoFit/>
            </a:bodyPr>
            <a:lstStyle/>
            <a:p>
              <a:pPr marL="0" lvl="0" indent="0" algn="just">
                <a:lnSpc>
                  <a:spcPts val="2610"/>
                </a:lnSpc>
                <a:spcBef>
                  <a:spcPct val="0"/>
                </a:spcBef>
              </a:pPr>
              <a:r>
                <a:rPr lang="en-US" sz="1500" b="1" u="none" strike="noStrike" spc="37">
                  <a:solidFill>
                    <a:srgbClr val="000000"/>
                  </a:solidFill>
                  <a:latin typeface="Times New Roman Bold"/>
                  <a:ea typeface="Times New Roman Bold"/>
                  <a:cs typeface="Times New Roman Bold"/>
                  <a:sym typeface="Times New Roman Bold"/>
                </a:rPr>
                <a:t>BRAND EXTENSION</a:t>
              </a:r>
            </a:p>
            <a:p>
              <a:pPr marL="0" lvl="0" indent="0" algn="just">
                <a:lnSpc>
                  <a:spcPts val="1739"/>
                </a:lnSpc>
                <a:spcBef>
                  <a:spcPct val="0"/>
                </a:spcBef>
              </a:pPr>
              <a:r>
                <a:rPr lang="en-US" sz="999" u="none" strike="noStrike" spc="24">
                  <a:solidFill>
                    <a:srgbClr val="000000"/>
                  </a:solidFill>
                  <a:latin typeface="Times New Roman"/>
                  <a:ea typeface="Times New Roman"/>
                  <a:cs typeface="Times New Roman"/>
                  <a:sym typeface="Times New Roman"/>
                </a:rPr>
                <a:t>Apple is a tech-based company with an international presence, which features innovation and a friendly design (Zhang, 2023). This proposal suggests the Apple Health Smart Ring- a wearable computer that monitors health information including heart rate, sleeping patterns and physical activity.</a:t>
              </a:r>
            </a:p>
          </p:txBody>
        </p:sp>
        <p:sp>
          <p:nvSpPr>
            <p:cNvPr id="28" name="TextBox 45">
              <a:extLst>
                <a:ext uri="{FF2B5EF4-FFF2-40B4-BE49-F238E27FC236}">
                  <a16:creationId xmlns:a16="http://schemas.microsoft.com/office/drawing/2014/main" id="{D4D91196-86A1-3E4F-2F0C-3DD5C692CF21}"/>
                </a:ext>
              </a:extLst>
            </p:cNvPr>
            <p:cNvSpPr txBox="1"/>
            <p:nvPr/>
          </p:nvSpPr>
          <p:spPr>
            <a:xfrm>
              <a:off x="9471100" y="5550703"/>
              <a:ext cx="2505835" cy="2172963"/>
            </a:xfrm>
            <a:prstGeom prst="rect">
              <a:avLst/>
            </a:prstGeom>
          </p:spPr>
          <p:txBody>
            <a:bodyPr lIns="0" tIns="0" rIns="0" bIns="0" rtlCol="0" anchor="t">
              <a:spAutoFit/>
            </a:bodyPr>
            <a:lstStyle/>
            <a:p>
              <a:pPr marL="0" lvl="0" indent="0" algn="just">
                <a:lnSpc>
                  <a:spcPts val="2669"/>
                </a:lnSpc>
                <a:spcBef>
                  <a:spcPct val="0"/>
                </a:spcBef>
              </a:pPr>
              <a:r>
                <a:rPr lang="en-US" sz="1534" b="1" u="none" strike="noStrike" spc="38">
                  <a:solidFill>
                    <a:srgbClr val="000000"/>
                  </a:solidFill>
                  <a:latin typeface="Times New Roman Bold"/>
                  <a:ea typeface="Times New Roman Bold"/>
                  <a:cs typeface="Times New Roman Bold"/>
                  <a:sym typeface="Times New Roman Bold"/>
                </a:rPr>
                <a:t>BRAND EXTENSION &amp; SUSTAINABILITY</a:t>
              </a:r>
            </a:p>
            <a:p>
              <a:pPr marL="0" lvl="0" indent="0" algn="just">
                <a:lnSpc>
                  <a:spcPts val="1483"/>
                </a:lnSpc>
                <a:spcBef>
                  <a:spcPct val="0"/>
                </a:spcBef>
              </a:pPr>
              <a:r>
                <a:rPr lang="en-US" sz="852" u="none" strike="noStrike" spc="21">
                  <a:solidFill>
                    <a:srgbClr val="000000"/>
                  </a:solidFill>
                  <a:latin typeface="Times New Roman"/>
                  <a:ea typeface="Times New Roman"/>
                  <a:cs typeface="Times New Roman"/>
                  <a:sym typeface="Times New Roman"/>
                </a:rPr>
                <a:t>The fact that the smart ring is designed to be energy-efficient and has a long battery life aids in sustainability since the users will not have to charge their rings quickly (Xu et al., 2022). It is small in size, consuming less material, reducing environmental effects. This is in line with the efforts of Apple in dealing with carbon emissions by facilitating sustainability in innovation.</a:t>
              </a:r>
            </a:p>
          </p:txBody>
        </p:sp>
      </p:grpSp>
    </p:spTree>
    <p:extLst>
      <p:ext uri="{BB962C8B-B14F-4D97-AF65-F5344CB8AC3E}">
        <p14:creationId xmlns:p14="http://schemas.microsoft.com/office/powerpoint/2010/main" val="36882288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TotalTime>
  <Words>460</Words>
  <Application>Microsoft Office PowerPoint</Application>
  <PresentationFormat>Custom</PresentationFormat>
  <Paragraphs>20</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Times New Roman</vt:lpstr>
      <vt:lpstr>Times New Roman Bold</vt:lpstr>
      <vt:lpstr>Calibri</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Shajdul Islam Nihad</cp:lastModifiedBy>
  <cp:revision>8</cp:revision>
  <dcterms:created xsi:type="dcterms:W3CDTF">2026-04-04T20:39:43Z</dcterms:created>
  <dcterms:modified xsi:type="dcterms:W3CDTF">2026-04-05T05:02:05Z</dcterms:modified>
  <dc:identifier/>
</cp:coreProperties>
</file>