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73" r:id="rId2"/>
    <p:sldId id="270" r:id="rId3"/>
    <p:sldId id="257" r:id="rId4"/>
    <p:sldId id="258" r:id="rId5"/>
    <p:sldId id="260" r:id="rId6"/>
    <p:sldId id="261" r:id="rId7"/>
    <p:sldId id="262" r:id="rId8"/>
    <p:sldId id="263" r:id="rId9"/>
    <p:sldId id="264" r:id="rId10"/>
    <p:sldId id="265" r:id="rId11"/>
    <p:sldId id="266" r:id="rId12"/>
    <p:sldId id="267" r:id="rId13"/>
    <p:sldId id="268" r:id="rId14"/>
    <p:sldId id="269" r:id="rId15"/>
    <p:sldId id="259" r:id="rId16"/>
    <p:sldId id="272" r:id="rId17"/>
  </p:sldIdLst>
  <p:sldSz cx="12192000" cy="6858000"/>
  <p:notesSz cx="6858000" cy="9144000"/>
  <p:defaultText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43" autoAdjust="0"/>
    <p:restoredTop sz="72549" autoAdjust="0"/>
  </p:normalViewPr>
  <p:slideViewPr>
    <p:cSldViewPr snapToGrid="0">
      <p:cViewPr varScale="1">
        <p:scale>
          <a:sx n="60" d="100"/>
          <a:sy n="60" d="100"/>
        </p:scale>
        <p:origin x="547" y="3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6.xml.rels><?xml version="1.0" encoding="UTF-8" standalone="yes"?>
<Relationships xmlns="http://schemas.openxmlformats.org/package/2006/relationships"><Relationship Id="rId1" Type="http://schemas.openxmlformats.org/officeDocument/2006/relationships/image" Target="../media/image18.jpg"/></Relationships>
</file>

<file path=ppt/diagrams/_rels/data7.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6.xml.rels><?xml version="1.0" encoding="UTF-8" standalone="yes"?>
<Relationships xmlns="http://schemas.openxmlformats.org/package/2006/relationships"><Relationship Id="rId1" Type="http://schemas.openxmlformats.org/officeDocument/2006/relationships/image" Target="../media/image18.jpg"/></Relationships>
</file>

<file path=ppt/diagrams/_rels/drawing7.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9A1AA8-89F5-4B60-BD46-82C14D19918D}" type="doc">
      <dgm:prSet loTypeId="urn:diagrams.loki3.com/BracketList" loCatId="list" qsTypeId="urn:microsoft.com/office/officeart/2005/8/quickstyle/simple1" qsCatId="simple" csTypeId="urn:microsoft.com/office/officeart/2005/8/colors/accent1_2" csCatId="accent1" phldr="1"/>
      <dgm:spPr/>
      <dgm:t>
        <a:bodyPr/>
        <a:lstStyle/>
        <a:p>
          <a:endParaRPr lang="en-US"/>
        </a:p>
      </dgm:t>
    </dgm:pt>
    <dgm:pt modelId="{95FF4774-A5B7-4B1A-A12E-C2C1F15C0C51}">
      <dgm:prSet phldrT="[Text]" phldr="0"/>
      <dgm:spPr/>
      <dgm:t>
        <a:bodyPr/>
        <a:lstStyle/>
        <a:p>
          <a:r>
            <a:rPr lang="en-US" dirty="0"/>
            <a:t>EI</a:t>
          </a:r>
        </a:p>
      </dgm:t>
    </dgm:pt>
    <dgm:pt modelId="{DE794B4C-AE32-4FD5-A5B7-D6D733DD89F7}" type="parTrans" cxnId="{24A5887D-8ED3-4603-9E54-5D643A24A674}">
      <dgm:prSet/>
      <dgm:spPr/>
      <dgm:t>
        <a:bodyPr/>
        <a:lstStyle/>
        <a:p>
          <a:endParaRPr lang="en-US"/>
        </a:p>
      </dgm:t>
    </dgm:pt>
    <dgm:pt modelId="{E7AF9C40-2D39-4511-942A-3D2F784F6A5F}" type="sibTrans" cxnId="{24A5887D-8ED3-4603-9E54-5D643A24A674}">
      <dgm:prSet/>
      <dgm:spPr/>
      <dgm:t>
        <a:bodyPr/>
        <a:lstStyle/>
        <a:p>
          <a:endParaRPr lang="en-US"/>
        </a:p>
      </dgm:t>
    </dgm:pt>
    <dgm:pt modelId="{399289D1-4300-4895-BC5A-DE566E07AF54}">
      <dgm:prSet phldrT="[Text]" phldr="0" custT="1"/>
      <dgm:spPr>
        <a:solidFill>
          <a:schemeClr val="accent2"/>
        </a:solidFill>
      </dgm:spPr>
      <dgm:t>
        <a:bodyPr vert="horz" lIns="91440" tIns="45720" rIns="91440" bIns="45720" rtlCol="0" anchor="ctr"/>
        <a:lstStyle/>
        <a:p>
          <a:pPr marL="0" algn="l" defTabSz="914400" rtl="0" eaLnBrk="1" latinLnBrk="0" hangingPunct="1">
            <a:lnSpc>
              <a:spcPct val="90000"/>
            </a:lnSpc>
            <a:spcBef>
              <a:spcPct val="0"/>
            </a:spcBef>
            <a:buFont typeface="Arial" panose="020B0604020202020204" pitchFamily="34" charset="0"/>
            <a:buChar char="•"/>
          </a:pPr>
          <a:r>
            <a:rPr lang="en-US" sz="3000" kern="1200" dirty="0">
              <a:solidFill>
                <a:schemeClr val="bg1"/>
              </a:solidFill>
              <a:latin typeface="+mj-lt"/>
              <a:ea typeface="+mj-ea"/>
              <a:cs typeface="+mj-cs"/>
            </a:rPr>
            <a:t>Self awareness</a:t>
          </a:r>
        </a:p>
      </dgm:t>
    </dgm:pt>
    <dgm:pt modelId="{01B28290-3107-4CC5-93A7-8FB302C74ECB}" type="parTrans" cxnId="{467492C7-F0B6-4A2E-9204-EBFEC75D627C}">
      <dgm:prSet/>
      <dgm:spPr/>
      <dgm:t>
        <a:bodyPr/>
        <a:lstStyle/>
        <a:p>
          <a:endParaRPr lang="en-US"/>
        </a:p>
      </dgm:t>
    </dgm:pt>
    <dgm:pt modelId="{AF17DE7B-6A7E-477E-8010-98FEFA550876}" type="sibTrans" cxnId="{467492C7-F0B6-4A2E-9204-EBFEC75D627C}">
      <dgm:prSet/>
      <dgm:spPr/>
      <dgm:t>
        <a:bodyPr/>
        <a:lstStyle/>
        <a:p>
          <a:endParaRPr lang="en-US"/>
        </a:p>
      </dgm:t>
    </dgm:pt>
    <dgm:pt modelId="{63649D72-3FE3-4D02-A568-658CD170F9CE}">
      <dgm:prSet phldrT="[Text]" phldr="0" custT="1"/>
      <dgm:spPr>
        <a:solidFill>
          <a:schemeClr val="accent2"/>
        </a:solidFill>
      </dgm:spPr>
      <dgm:t>
        <a:bodyPr vert="horz" lIns="91440" tIns="45720" rIns="91440" bIns="45720" rtlCol="0" anchor="ctr"/>
        <a:lstStyle/>
        <a:p>
          <a:pPr marL="0" algn="l" defTabSz="914400" rtl="0" eaLnBrk="1" latinLnBrk="0" hangingPunct="1">
            <a:lnSpc>
              <a:spcPct val="90000"/>
            </a:lnSpc>
            <a:spcBef>
              <a:spcPct val="0"/>
            </a:spcBef>
            <a:buFont typeface="Arial" panose="020B0604020202020204" pitchFamily="34" charset="0"/>
            <a:buChar char="•"/>
          </a:pPr>
          <a:r>
            <a:rPr lang="en-US" sz="3000" kern="1200" dirty="0">
              <a:solidFill>
                <a:schemeClr val="bg1"/>
              </a:solidFill>
              <a:latin typeface="+mj-lt"/>
              <a:ea typeface="+mj-ea"/>
              <a:cs typeface="+mj-cs"/>
            </a:rPr>
            <a:t>Self regulation</a:t>
          </a:r>
        </a:p>
      </dgm:t>
    </dgm:pt>
    <dgm:pt modelId="{01FCFFEA-95F4-47DA-AC95-00BDD60FCEA6}" type="parTrans" cxnId="{419FD628-7500-41DA-8C00-C6A54AD691A2}">
      <dgm:prSet/>
      <dgm:spPr/>
      <dgm:t>
        <a:bodyPr/>
        <a:lstStyle/>
        <a:p>
          <a:endParaRPr lang="en-US"/>
        </a:p>
      </dgm:t>
    </dgm:pt>
    <dgm:pt modelId="{98E6F0D9-59BA-48EB-96B9-EF998A7EA3D8}" type="sibTrans" cxnId="{419FD628-7500-41DA-8C00-C6A54AD691A2}">
      <dgm:prSet/>
      <dgm:spPr/>
      <dgm:t>
        <a:bodyPr/>
        <a:lstStyle/>
        <a:p>
          <a:endParaRPr lang="en-US"/>
        </a:p>
      </dgm:t>
    </dgm:pt>
    <dgm:pt modelId="{DC4CEE60-7A7E-42B8-8634-7A04EC266C27}">
      <dgm:prSet phldrT="[Text]" phldr="0" custT="1"/>
      <dgm:spPr>
        <a:solidFill>
          <a:schemeClr val="accent2"/>
        </a:solidFill>
      </dgm:spPr>
      <dgm:t>
        <a:bodyPr vert="horz" lIns="91440" tIns="45720" rIns="91440" bIns="45720" rtlCol="0" anchor="ctr"/>
        <a:lstStyle/>
        <a:p>
          <a:pPr marL="0" algn="l" defTabSz="914400" rtl="0" eaLnBrk="1" latinLnBrk="0" hangingPunct="1">
            <a:lnSpc>
              <a:spcPct val="90000"/>
            </a:lnSpc>
            <a:spcBef>
              <a:spcPct val="0"/>
            </a:spcBef>
            <a:buFont typeface="Arial" panose="020B0604020202020204" pitchFamily="34" charset="0"/>
            <a:buChar char="•"/>
          </a:pPr>
          <a:r>
            <a:rPr lang="en-US" sz="3000" kern="1200" dirty="0">
              <a:solidFill>
                <a:schemeClr val="bg1"/>
              </a:solidFill>
              <a:latin typeface="+mj-lt"/>
              <a:ea typeface="+mj-ea"/>
              <a:cs typeface="+mj-cs"/>
            </a:rPr>
            <a:t>Motivation</a:t>
          </a:r>
        </a:p>
      </dgm:t>
    </dgm:pt>
    <dgm:pt modelId="{140B3E5A-8842-4069-959C-B2032347F655}" type="parTrans" cxnId="{B8F1EC7E-E79F-46B2-B7BF-7F646FE44DE7}">
      <dgm:prSet/>
      <dgm:spPr/>
      <dgm:t>
        <a:bodyPr/>
        <a:lstStyle/>
        <a:p>
          <a:endParaRPr lang="en-US"/>
        </a:p>
      </dgm:t>
    </dgm:pt>
    <dgm:pt modelId="{76123EBE-E23A-4A68-999C-E39CAF56E593}" type="sibTrans" cxnId="{B8F1EC7E-E79F-46B2-B7BF-7F646FE44DE7}">
      <dgm:prSet/>
      <dgm:spPr/>
      <dgm:t>
        <a:bodyPr/>
        <a:lstStyle/>
        <a:p>
          <a:endParaRPr lang="en-US"/>
        </a:p>
      </dgm:t>
    </dgm:pt>
    <dgm:pt modelId="{2A30778A-FD1F-424E-B3BF-86DA7580A1C1}">
      <dgm:prSet phldrT="[Text]" phldr="0" custT="1"/>
      <dgm:spPr>
        <a:solidFill>
          <a:schemeClr val="accent2"/>
        </a:solidFill>
      </dgm:spPr>
      <dgm:t>
        <a:bodyPr vert="horz" lIns="91440" tIns="45720" rIns="91440" bIns="45720" rtlCol="0" anchor="ctr"/>
        <a:lstStyle/>
        <a:p>
          <a:pPr marL="0" algn="l" defTabSz="914400" rtl="0" eaLnBrk="1" latinLnBrk="0" hangingPunct="1">
            <a:lnSpc>
              <a:spcPct val="90000"/>
            </a:lnSpc>
            <a:spcBef>
              <a:spcPct val="0"/>
            </a:spcBef>
            <a:buFont typeface="Arial" panose="020B0604020202020204" pitchFamily="34" charset="0"/>
            <a:buChar char="•"/>
          </a:pPr>
          <a:r>
            <a:rPr lang="en-US" sz="3000" kern="1200" dirty="0">
              <a:solidFill>
                <a:schemeClr val="bg1"/>
              </a:solidFill>
              <a:latin typeface="+mj-lt"/>
              <a:ea typeface="+mj-ea"/>
              <a:cs typeface="+mj-cs"/>
            </a:rPr>
            <a:t>Empathy</a:t>
          </a:r>
        </a:p>
      </dgm:t>
    </dgm:pt>
    <dgm:pt modelId="{D81831B0-3428-464C-B7AD-7525E65EEABC}" type="parTrans" cxnId="{3CFDA17F-250B-400B-B024-800AAC15CE62}">
      <dgm:prSet/>
      <dgm:spPr/>
      <dgm:t>
        <a:bodyPr/>
        <a:lstStyle/>
        <a:p>
          <a:endParaRPr lang="en-US"/>
        </a:p>
      </dgm:t>
    </dgm:pt>
    <dgm:pt modelId="{91E2B6CF-36B6-4BBE-A6EF-CDDC9375CBE3}" type="sibTrans" cxnId="{3CFDA17F-250B-400B-B024-800AAC15CE62}">
      <dgm:prSet/>
      <dgm:spPr/>
      <dgm:t>
        <a:bodyPr/>
        <a:lstStyle/>
        <a:p>
          <a:endParaRPr lang="en-US"/>
        </a:p>
      </dgm:t>
    </dgm:pt>
    <dgm:pt modelId="{21033300-6EFE-47D0-AB01-7044EC65F3CA}">
      <dgm:prSet phldrT="[Text]" phldr="0" custT="1"/>
      <dgm:spPr>
        <a:solidFill>
          <a:schemeClr val="accent2"/>
        </a:solidFill>
      </dgm:spPr>
      <dgm:t>
        <a:bodyPr vert="horz" lIns="91440" tIns="45720" rIns="91440" bIns="45720" rtlCol="0" anchor="ctr"/>
        <a:lstStyle/>
        <a:p>
          <a:pPr marL="0" algn="l" defTabSz="914400" rtl="0" eaLnBrk="1" latinLnBrk="0" hangingPunct="1">
            <a:lnSpc>
              <a:spcPct val="90000"/>
            </a:lnSpc>
            <a:spcBef>
              <a:spcPct val="0"/>
            </a:spcBef>
            <a:buFont typeface="Arial" panose="020B0604020202020204" pitchFamily="34" charset="0"/>
            <a:buChar char="•"/>
          </a:pPr>
          <a:r>
            <a:rPr lang="en-US" sz="3000" kern="1200" dirty="0">
              <a:solidFill>
                <a:schemeClr val="bg1"/>
              </a:solidFill>
              <a:latin typeface="+mj-lt"/>
              <a:ea typeface="+mj-ea"/>
              <a:cs typeface="+mj-cs"/>
            </a:rPr>
            <a:t>Social skills</a:t>
          </a:r>
        </a:p>
      </dgm:t>
    </dgm:pt>
    <dgm:pt modelId="{A8456E99-831F-4F94-81F4-A76E3B29D544}" type="parTrans" cxnId="{A9D1C225-63BF-420F-8993-4DA55723FEB4}">
      <dgm:prSet/>
      <dgm:spPr/>
      <dgm:t>
        <a:bodyPr/>
        <a:lstStyle/>
        <a:p>
          <a:endParaRPr lang="en-US"/>
        </a:p>
      </dgm:t>
    </dgm:pt>
    <dgm:pt modelId="{3757542E-F218-48EF-8A00-D23EF7093C92}" type="sibTrans" cxnId="{A9D1C225-63BF-420F-8993-4DA55723FEB4}">
      <dgm:prSet/>
      <dgm:spPr/>
      <dgm:t>
        <a:bodyPr/>
        <a:lstStyle/>
        <a:p>
          <a:endParaRPr lang="en-US"/>
        </a:p>
      </dgm:t>
    </dgm:pt>
    <dgm:pt modelId="{C1707F01-1F39-489E-81EF-F5304A00FC2B}" type="pres">
      <dgm:prSet presAssocID="{919A1AA8-89F5-4B60-BD46-82C14D19918D}" presName="Name0" presStyleCnt="0">
        <dgm:presLayoutVars>
          <dgm:dir/>
          <dgm:animLvl val="lvl"/>
          <dgm:resizeHandles val="exact"/>
        </dgm:presLayoutVars>
      </dgm:prSet>
      <dgm:spPr/>
    </dgm:pt>
    <dgm:pt modelId="{D304F519-D711-4313-BEE7-583ACF58F4A5}" type="pres">
      <dgm:prSet presAssocID="{95FF4774-A5B7-4B1A-A12E-C2C1F15C0C51}" presName="linNode" presStyleCnt="0"/>
      <dgm:spPr/>
    </dgm:pt>
    <dgm:pt modelId="{87092A60-17FF-4423-8FBE-13BF89F064AC}" type="pres">
      <dgm:prSet presAssocID="{95FF4774-A5B7-4B1A-A12E-C2C1F15C0C51}" presName="parTx" presStyleLbl="revTx" presStyleIdx="0" presStyleCnt="1" custLinFactNeighborX="-14599" custLinFactNeighborY="15986">
        <dgm:presLayoutVars>
          <dgm:chMax val="1"/>
          <dgm:bulletEnabled val="1"/>
        </dgm:presLayoutVars>
      </dgm:prSet>
      <dgm:spPr/>
    </dgm:pt>
    <dgm:pt modelId="{BB719E4C-2013-400C-BD01-5EA94B7BD1E6}" type="pres">
      <dgm:prSet presAssocID="{95FF4774-A5B7-4B1A-A12E-C2C1F15C0C51}" presName="bracket" presStyleLbl="parChTrans1D1" presStyleIdx="0" presStyleCnt="1" custLinFactX="-25693" custLinFactNeighborX="-100000" custLinFactNeighborY="3352"/>
      <dgm:spPr/>
    </dgm:pt>
    <dgm:pt modelId="{C8ACA471-16CC-4703-A3AC-8C6DAB81EE33}" type="pres">
      <dgm:prSet presAssocID="{95FF4774-A5B7-4B1A-A12E-C2C1F15C0C51}" presName="spH" presStyleCnt="0"/>
      <dgm:spPr/>
    </dgm:pt>
    <dgm:pt modelId="{7FCDCE2B-EBD9-4B7F-9A6D-78FA774FDAE3}" type="pres">
      <dgm:prSet presAssocID="{95FF4774-A5B7-4B1A-A12E-C2C1F15C0C51}" presName="desTx" presStyleLbl="node1" presStyleIdx="0" presStyleCnt="1" custLinFactNeighborX="1" custLinFactNeighborY="3352">
        <dgm:presLayoutVars>
          <dgm:bulletEnabled val="1"/>
        </dgm:presLayoutVars>
      </dgm:prSet>
      <dgm:spPr>
        <a:xfrm>
          <a:off x="1670303" y="1693340"/>
          <a:ext cx="3549396" cy="2178000"/>
        </a:xfrm>
        <a:prstGeom prst="rect">
          <a:avLst/>
        </a:prstGeom>
      </dgm:spPr>
    </dgm:pt>
  </dgm:ptLst>
  <dgm:cxnLst>
    <dgm:cxn modelId="{A9D1C225-63BF-420F-8993-4DA55723FEB4}" srcId="{95FF4774-A5B7-4B1A-A12E-C2C1F15C0C51}" destId="{21033300-6EFE-47D0-AB01-7044EC65F3CA}" srcOrd="4" destOrd="0" parTransId="{A8456E99-831F-4F94-81F4-A76E3B29D544}" sibTransId="{3757542E-F218-48EF-8A00-D23EF7093C92}"/>
    <dgm:cxn modelId="{419FD628-7500-41DA-8C00-C6A54AD691A2}" srcId="{95FF4774-A5B7-4B1A-A12E-C2C1F15C0C51}" destId="{63649D72-3FE3-4D02-A568-658CD170F9CE}" srcOrd="1" destOrd="0" parTransId="{01FCFFEA-95F4-47DA-AC95-00BDD60FCEA6}" sibTransId="{98E6F0D9-59BA-48EB-96B9-EF998A7EA3D8}"/>
    <dgm:cxn modelId="{B6DABA32-79DE-4537-B18C-12C879736B55}" type="presOf" srcId="{DC4CEE60-7A7E-42B8-8634-7A04EC266C27}" destId="{7FCDCE2B-EBD9-4B7F-9A6D-78FA774FDAE3}" srcOrd="0" destOrd="2" presId="urn:diagrams.loki3.com/BracketList"/>
    <dgm:cxn modelId="{0050925C-A527-4B6E-BF43-5D8AAC32EEF9}" type="presOf" srcId="{21033300-6EFE-47D0-AB01-7044EC65F3CA}" destId="{7FCDCE2B-EBD9-4B7F-9A6D-78FA774FDAE3}" srcOrd="0" destOrd="4" presId="urn:diagrams.loki3.com/BracketList"/>
    <dgm:cxn modelId="{15244B66-911B-49BF-93B1-9FB6D3FFE34C}" type="presOf" srcId="{2A30778A-FD1F-424E-B3BF-86DA7580A1C1}" destId="{7FCDCE2B-EBD9-4B7F-9A6D-78FA774FDAE3}" srcOrd="0" destOrd="3" presId="urn:diagrams.loki3.com/BracketList"/>
    <dgm:cxn modelId="{A65E5479-61C4-4943-AA00-E9D270DB0059}" type="presOf" srcId="{399289D1-4300-4895-BC5A-DE566E07AF54}" destId="{7FCDCE2B-EBD9-4B7F-9A6D-78FA774FDAE3}" srcOrd="0" destOrd="0" presId="urn:diagrams.loki3.com/BracketList"/>
    <dgm:cxn modelId="{24A5887D-8ED3-4603-9E54-5D643A24A674}" srcId="{919A1AA8-89F5-4B60-BD46-82C14D19918D}" destId="{95FF4774-A5B7-4B1A-A12E-C2C1F15C0C51}" srcOrd="0" destOrd="0" parTransId="{DE794B4C-AE32-4FD5-A5B7-D6D733DD89F7}" sibTransId="{E7AF9C40-2D39-4511-942A-3D2F784F6A5F}"/>
    <dgm:cxn modelId="{B8F1EC7E-E79F-46B2-B7BF-7F646FE44DE7}" srcId="{95FF4774-A5B7-4B1A-A12E-C2C1F15C0C51}" destId="{DC4CEE60-7A7E-42B8-8634-7A04EC266C27}" srcOrd="2" destOrd="0" parTransId="{140B3E5A-8842-4069-959C-B2032347F655}" sibTransId="{76123EBE-E23A-4A68-999C-E39CAF56E593}"/>
    <dgm:cxn modelId="{3CFDA17F-250B-400B-B024-800AAC15CE62}" srcId="{95FF4774-A5B7-4B1A-A12E-C2C1F15C0C51}" destId="{2A30778A-FD1F-424E-B3BF-86DA7580A1C1}" srcOrd="3" destOrd="0" parTransId="{D81831B0-3428-464C-B7AD-7525E65EEABC}" sibTransId="{91E2B6CF-36B6-4BBE-A6EF-CDDC9375CBE3}"/>
    <dgm:cxn modelId="{6D9DBC97-74D1-4730-9051-3D3B4AFADC68}" type="presOf" srcId="{919A1AA8-89F5-4B60-BD46-82C14D19918D}" destId="{C1707F01-1F39-489E-81EF-F5304A00FC2B}" srcOrd="0" destOrd="0" presId="urn:diagrams.loki3.com/BracketList"/>
    <dgm:cxn modelId="{9F3E399F-8F62-4A3B-B9D4-2F0B5A86FDA7}" type="presOf" srcId="{63649D72-3FE3-4D02-A568-658CD170F9CE}" destId="{7FCDCE2B-EBD9-4B7F-9A6D-78FA774FDAE3}" srcOrd="0" destOrd="1" presId="urn:diagrams.loki3.com/BracketList"/>
    <dgm:cxn modelId="{467492C7-F0B6-4A2E-9204-EBFEC75D627C}" srcId="{95FF4774-A5B7-4B1A-A12E-C2C1F15C0C51}" destId="{399289D1-4300-4895-BC5A-DE566E07AF54}" srcOrd="0" destOrd="0" parTransId="{01B28290-3107-4CC5-93A7-8FB302C74ECB}" sibTransId="{AF17DE7B-6A7E-477E-8010-98FEFA550876}"/>
    <dgm:cxn modelId="{206C39EC-F789-43E5-AB18-185C32B2B727}" type="presOf" srcId="{95FF4774-A5B7-4B1A-A12E-C2C1F15C0C51}" destId="{87092A60-17FF-4423-8FBE-13BF89F064AC}" srcOrd="0" destOrd="0" presId="urn:diagrams.loki3.com/BracketList"/>
    <dgm:cxn modelId="{2A1D2E0A-55BD-47A3-9978-B9B95801A407}" type="presParOf" srcId="{C1707F01-1F39-489E-81EF-F5304A00FC2B}" destId="{D304F519-D711-4313-BEE7-583ACF58F4A5}" srcOrd="0" destOrd="0" presId="urn:diagrams.loki3.com/BracketList"/>
    <dgm:cxn modelId="{D70973B2-54D6-4F2A-A8F3-DAE9E3502989}" type="presParOf" srcId="{D304F519-D711-4313-BEE7-583ACF58F4A5}" destId="{87092A60-17FF-4423-8FBE-13BF89F064AC}" srcOrd="0" destOrd="0" presId="urn:diagrams.loki3.com/BracketList"/>
    <dgm:cxn modelId="{44266B02-958B-4052-B288-6E6FD040AF81}" type="presParOf" srcId="{D304F519-D711-4313-BEE7-583ACF58F4A5}" destId="{BB719E4C-2013-400C-BD01-5EA94B7BD1E6}" srcOrd="1" destOrd="0" presId="urn:diagrams.loki3.com/BracketList"/>
    <dgm:cxn modelId="{C2446EC3-7180-4770-A4E8-DCE220994292}" type="presParOf" srcId="{D304F519-D711-4313-BEE7-583ACF58F4A5}" destId="{C8ACA471-16CC-4703-A3AC-8C6DAB81EE33}" srcOrd="2" destOrd="0" presId="urn:diagrams.loki3.com/BracketList"/>
    <dgm:cxn modelId="{2ED251F1-8D09-4159-9E32-B46E4C63476B}" type="presParOf" srcId="{D304F519-D711-4313-BEE7-583ACF58F4A5}" destId="{7FCDCE2B-EBD9-4B7F-9A6D-78FA774FDAE3}"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3BF9E0-F349-4C67-9F36-5C7A92C2953D}"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US"/>
        </a:p>
      </dgm:t>
    </dgm:pt>
    <dgm:pt modelId="{D9FA40FF-2085-4D39-8B8C-E49D332E3FE3}">
      <dgm:prSet phldrT="[Text]" phldr="0" custT="1"/>
      <dgm:spPr/>
      <dgm:t>
        <a:bodyPr/>
        <a:lstStyle/>
        <a:p>
          <a:r>
            <a:rPr lang="en-US" sz="2000" dirty="0"/>
            <a:t>Metacognitive</a:t>
          </a:r>
        </a:p>
      </dgm:t>
    </dgm:pt>
    <dgm:pt modelId="{9E70C965-A140-42F7-BC1A-C42CB5CC0742}" type="parTrans" cxnId="{16E4DA3C-3FE1-4D17-BEBE-E84559AC6353}">
      <dgm:prSet/>
      <dgm:spPr/>
      <dgm:t>
        <a:bodyPr/>
        <a:lstStyle/>
        <a:p>
          <a:endParaRPr lang="en-US" sz="2000"/>
        </a:p>
      </dgm:t>
    </dgm:pt>
    <dgm:pt modelId="{502BF0BD-207D-4139-B76A-10388F6CCE8C}" type="sibTrans" cxnId="{16E4DA3C-3FE1-4D17-BEBE-E84559AC6353}">
      <dgm:prSet/>
      <dgm:spPr/>
      <dgm:t>
        <a:bodyPr/>
        <a:lstStyle/>
        <a:p>
          <a:endParaRPr lang="en-US" sz="2000"/>
        </a:p>
      </dgm:t>
    </dgm:pt>
    <dgm:pt modelId="{A79F7405-4389-4563-9DC6-F89DD11E9370}">
      <dgm:prSet phldrT="[Text]" phldr="0" custT="1"/>
      <dgm:spPr/>
      <dgm:t>
        <a:bodyPr/>
        <a:lstStyle/>
        <a:p>
          <a:r>
            <a:rPr lang="en-US" sz="2000" dirty="0"/>
            <a:t>Knowledge</a:t>
          </a:r>
        </a:p>
      </dgm:t>
    </dgm:pt>
    <dgm:pt modelId="{60385EDF-B7ED-45E6-8C7D-35C8AC3E813E}" type="parTrans" cxnId="{D7920394-068B-4D4C-A255-2CCA3CA026F5}">
      <dgm:prSet/>
      <dgm:spPr/>
      <dgm:t>
        <a:bodyPr/>
        <a:lstStyle/>
        <a:p>
          <a:endParaRPr lang="en-US" sz="2000"/>
        </a:p>
      </dgm:t>
    </dgm:pt>
    <dgm:pt modelId="{F44DCF14-6583-41D6-A656-5CC4AB26A838}" type="sibTrans" cxnId="{D7920394-068B-4D4C-A255-2CCA3CA026F5}">
      <dgm:prSet/>
      <dgm:spPr/>
      <dgm:t>
        <a:bodyPr/>
        <a:lstStyle/>
        <a:p>
          <a:endParaRPr lang="en-US" sz="2000"/>
        </a:p>
      </dgm:t>
    </dgm:pt>
    <dgm:pt modelId="{747EB5EA-DFEE-4159-8535-EFEA96FDAB23}">
      <dgm:prSet phldrT="[Text]" phldr="0" custT="1"/>
      <dgm:spPr/>
      <dgm:t>
        <a:bodyPr/>
        <a:lstStyle/>
        <a:p>
          <a:r>
            <a:rPr lang="en-US" sz="2000" dirty="0"/>
            <a:t>Cognitive</a:t>
          </a:r>
        </a:p>
      </dgm:t>
    </dgm:pt>
    <dgm:pt modelId="{F5429420-64F0-4182-816A-552F6A3C487D}" type="parTrans" cxnId="{7E7D423E-2C81-4BF7-947F-40B47A25027D}">
      <dgm:prSet/>
      <dgm:spPr/>
      <dgm:t>
        <a:bodyPr/>
        <a:lstStyle/>
        <a:p>
          <a:endParaRPr lang="en-US" sz="2000"/>
        </a:p>
      </dgm:t>
    </dgm:pt>
    <dgm:pt modelId="{99065AFC-0D2E-4206-AF19-881FE94342D2}" type="sibTrans" cxnId="{7E7D423E-2C81-4BF7-947F-40B47A25027D}">
      <dgm:prSet/>
      <dgm:spPr/>
      <dgm:t>
        <a:bodyPr/>
        <a:lstStyle/>
        <a:p>
          <a:endParaRPr lang="en-US" sz="2000"/>
        </a:p>
      </dgm:t>
    </dgm:pt>
    <dgm:pt modelId="{D16BF431-87D2-4CA6-9CBA-AA3ADAC785D0}">
      <dgm:prSet phldrT="[Text]" phldr="0" custT="1"/>
      <dgm:spPr/>
      <dgm:t>
        <a:bodyPr/>
        <a:lstStyle/>
        <a:p>
          <a:r>
            <a:rPr lang="en-US" sz="2000" dirty="0"/>
            <a:t>Strategy </a:t>
          </a:r>
        </a:p>
      </dgm:t>
    </dgm:pt>
    <dgm:pt modelId="{4A594044-1F8C-40CB-BD28-165F79E346CC}" type="parTrans" cxnId="{2576DE8E-84EA-4D54-B6BD-B21D3A06F7B2}">
      <dgm:prSet/>
      <dgm:spPr/>
      <dgm:t>
        <a:bodyPr/>
        <a:lstStyle/>
        <a:p>
          <a:endParaRPr lang="en-US" sz="2000"/>
        </a:p>
      </dgm:t>
    </dgm:pt>
    <dgm:pt modelId="{7AC4DFE3-BF3E-4D44-8E07-9095F34A9AC0}" type="sibTrans" cxnId="{2576DE8E-84EA-4D54-B6BD-B21D3A06F7B2}">
      <dgm:prSet/>
      <dgm:spPr/>
      <dgm:t>
        <a:bodyPr/>
        <a:lstStyle/>
        <a:p>
          <a:endParaRPr lang="en-US" sz="2000"/>
        </a:p>
      </dgm:t>
    </dgm:pt>
    <dgm:pt modelId="{835C5094-8590-482A-94BA-C6434BE8BEA2}">
      <dgm:prSet phldrT="[Text]" phldr="0" custT="1"/>
      <dgm:spPr/>
      <dgm:t>
        <a:bodyPr/>
        <a:lstStyle/>
        <a:p>
          <a:r>
            <a:rPr lang="en-US" sz="2000" dirty="0"/>
            <a:t>Motivation</a:t>
          </a:r>
        </a:p>
      </dgm:t>
    </dgm:pt>
    <dgm:pt modelId="{E4B2D71F-DA09-465A-9420-9BF3AF2AF286}" type="parTrans" cxnId="{5CCE7ACF-E891-4841-B60B-71469664788F}">
      <dgm:prSet/>
      <dgm:spPr/>
      <dgm:t>
        <a:bodyPr/>
        <a:lstStyle/>
        <a:p>
          <a:endParaRPr lang="en-US" sz="2000"/>
        </a:p>
      </dgm:t>
    </dgm:pt>
    <dgm:pt modelId="{2AADFA93-D92C-454F-B668-A4814001C2C3}" type="sibTrans" cxnId="{5CCE7ACF-E891-4841-B60B-71469664788F}">
      <dgm:prSet/>
      <dgm:spPr/>
      <dgm:t>
        <a:bodyPr/>
        <a:lstStyle/>
        <a:p>
          <a:endParaRPr lang="en-US" sz="2000"/>
        </a:p>
      </dgm:t>
    </dgm:pt>
    <dgm:pt modelId="{5398C0D5-8770-4DA9-B836-56AC83B7D93D}">
      <dgm:prSet phldrT="[Text]" phldr="0" custT="1"/>
      <dgm:spPr/>
      <dgm:t>
        <a:bodyPr/>
        <a:lstStyle/>
        <a:p>
          <a:r>
            <a:rPr lang="en-US" sz="2000" dirty="0"/>
            <a:t>Drive</a:t>
          </a:r>
        </a:p>
      </dgm:t>
    </dgm:pt>
    <dgm:pt modelId="{5D26D7FA-BEE3-40A0-9B5A-6976232B85B8}" type="parTrans" cxnId="{91DDBC7B-50C2-4616-AAEE-A7AECA8BC7DA}">
      <dgm:prSet/>
      <dgm:spPr/>
      <dgm:t>
        <a:bodyPr/>
        <a:lstStyle/>
        <a:p>
          <a:endParaRPr lang="en-US" sz="2000"/>
        </a:p>
      </dgm:t>
    </dgm:pt>
    <dgm:pt modelId="{C28F2668-094F-4023-A243-3A3D1923A258}" type="sibTrans" cxnId="{91DDBC7B-50C2-4616-AAEE-A7AECA8BC7DA}">
      <dgm:prSet/>
      <dgm:spPr/>
      <dgm:t>
        <a:bodyPr/>
        <a:lstStyle/>
        <a:p>
          <a:endParaRPr lang="en-US" sz="2000"/>
        </a:p>
      </dgm:t>
    </dgm:pt>
    <dgm:pt modelId="{ACDB264F-9039-4C1F-9CB1-6DD3B3C15C34}">
      <dgm:prSet phldrT="[Text]" phldr="0" custT="1"/>
      <dgm:spPr/>
      <dgm:t>
        <a:bodyPr/>
        <a:lstStyle/>
        <a:p>
          <a:r>
            <a:rPr lang="en-US" sz="2000" dirty="0"/>
            <a:t>Behaviour</a:t>
          </a:r>
        </a:p>
      </dgm:t>
    </dgm:pt>
    <dgm:pt modelId="{7C73A832-6509-40B5-B923-37B556CB571E}" type="parTrans" cxnId="{A0635A7A-AD2A-4F9E-937C-029F433141BC}">
      <dgm:prSet/>
      <dgm:spPr/>
      <dgm:t>
        <a:bodyPr/>
        <a:lstStyle/>
        <a:p>
          <a:endParaRPr lang="en-US" sz="2000"/>
        </a:p>
      </dgm:t>
    </dgm:pt>
    <dgm:pt modelId="{30406E73-850D-4DF9-8E44-1E038EED4583}" type="sibTrans" cxnId="{A0635A7A-AD2A-4F9E-937C-029F433141BC}">
      <dgm:prSet/>
      <dgm:spPr/>
      <dgm:t>
        <a:bodyPr/>
        <a:lstStyle/>
        <a:p>
          <a:endParaRPr lang="en-US" sz="2000"/>
        </a:p>
      </dgm:t>
    </dgm:pt>
    <dgm:pt modelId="{682FDC68-90D1-4890-AE09-DA25A7A1F099}">
      <dgm:prSet phldrT="[Text]" phldr="0" custT="1"/>
      <dgm:spPr/>
      <dgm:t>
        <a:bodyPr/>
        <a:lstStyle/>
        <a:p>
          <a:r>
            <a:rPr lang="en-US" sz="2000" dirty="0"/>
            <a:t>Action</a:t>
          </a:r>
        </a:p>
      </dgm:t>
    </dgm:pt>
    <dgm:pt modelId="{19D10EA5-BD75-4EE5-9814-05AB2F6345B6}" type="parTrans" cxnId="{64373039-AB19-4A5E-BB3D-5DF38DC5CB7F}">
      <dgm:prSet/>
      <dgm:spPr/>
      <dgm:t>
        <a:bodyPr/>
        <a:lstStyle/>
        <a:p>
          <a:endParaRPr lang="en-US" sz="2000"/>
        </a:p>
      </dgm:t>
    </dgm:pt>
    <dgm:pt modelId="{3B44F83B-B026-4196-B075-248C9819281D}" type="sibTrans" cxnId="{64373039-AB19-4A5E-BB3D-5DF38DC5CB7F}">
      <dgm:prSet/>
      <dgm:spPr/>
      <dgm:t>
        <a:bodyPr/>
        <a:lstStyle/>
        <a:p>
          <a:endParaRPr lang="en-US" sz="2000"/>
        </a:p>
      </dgm:t>
    </dgm:pt>
    <dgm:pt modelId="{FFBD832D-0A5E-49C7-8B3A-C48DF3F4A550}" type="pres">
      <dgm:prSet presAssocID="{EB3BF9E0-F349-4C67-9F36-5C7A92C2953D}" presName="cycleMatrixDiagram" presStyleCnt="0">
        <dgm:presLayoutVars>
          <dgm:chMax val="1"/>
          <dgm:dir/>
          <dgm:animLvl val="lvl"/>
          <dgm:resizeHandles val="exact"/>
        </dgm:presLayoutVars>
      </dgm:prSet>
      <dgm:spPr/>
    </dgm:pt>
    <dgm:pt modelId="{C8C0945C-CCB7-429D-8951-7D1F25D0D70C}" type="pres">
      <dgm:prSet presAssocID="{EB3BF9E0-F349-4C67-9F36-5C7A92C2953D}" presName="children" presStyleCnt="0"/>
      <dgm:spPr/>
    </dgm:pt>
    <dgm:pt modelId="{D82F2FA7-3C3C-4BA8-945F-D2ABFD80E783}" type="pres">
      <dgm:prSet presAssocID="{EB3BF9E0-F349-4C67-9F36-5C7A92C2953D}" presName="child1group" presStyleCnt="0"/>
      <dgm:spPr/>
    </dgm:pt>
    <dgm:pt modelId="{DDC9DEF9-E5F7-41B4-BF4A-44CA5620B3A4}" type="pres">
      <dgm:prSet presAssocID="{EB3BF9E0-F349-4C67-9F36-5C7A92C2953D}" presName="child1" presStyleLbl="bgAcc1" presStyleIdx="0" presStyleCnt="4"/>
      <dgm:spPr/>
    </dgm:pt>
    <dgm:pt modelId="{601CB8FE-BF7E-42B0-B91E-E0321F26ACC1}" type="pres">
      <dgm:prSet presAssocID="{EB3BF9E0-F349-4C67-9F36-5C7A92C2953D}" presName="child1Text" presStyleLbl="bgAcc1" presStyleIdx="0" presStyleCnt="4">
        <dgm:presLayoutVars>
          <dgm:bulletEnabled val="1"/>
        </dgm:presLayoutVars>
      </dgm:prSet>
      <dgm:spPr/>
    </dgm:pt>
    <dgm:pt modelId="{80437A7A-2A0E-476B-B961-72E351D58ADC}" type="pres">
      <dgm:prSet presAssocID="{EB3BF9E0-F349-4C67-9F36-5C7A92C2953D}" presName="child2group" presStyleCnt="0"/>
      <dgm:spPr/>
    </dgm:pt>
    <dgm:pt modelId="{54602887-2314-4A31-BA9D-5592B1087C04}" type="pres">
      <dgm:prSet presAssocID="{EB3BF9E0-F349-4C67-9F36-5C7A92C2953D}" presName="child2" presStyleLbl="bgAcc1" presStyleIdx="1" presStyleCnt="4"/>
      <dgm:spPr/>
    </dgm:pt>
    <dgm:pt modelId="{75E219CD-1919-416C-8FAE-4AC3BBFC6108}" type="pres">
      <dgm:prSet presAssocID="{EB3BF9E0-F349-4C67-9F36-5C7A92C2953D}" presName="child2Text" presStyleLbl="bgAcc1" presStyleIdx="1" presStyleCnt="4">
        <dgm:presLayoutVars>
          <dgm:bulletEnabled val="1"/>
        </dgm:presLayoutVars>
      </dgm:prSet>
      <dgm:spPr/>
    </dgm:pt>
    <dgm:pt modelId="{61BB02CE-A52A-4EAC-98AC-82ADDADE26D0}" type="pres">
      <dgm:prSet presAssocID="{EB3BF9E0-F349-4C67-9F36-5C7A92C2953D}" presName="child3group" presStyleCnt="0"/>
      <dgm:spPr/>
    </dgm:pt>
    <dgm:pt modelId="{AE05FA86-9068-4523-9C24-F174842C6BCC}" type="pres">
      <dgm:prSet presAssocID="{EB3BF9E0-F349-4C67-9F36-5C7A92C2953D}" presName="child3" presStyleLbl="bgAcc1" presStyleIdx="2" presStyleCnt="4"/>
      <dgm:spPr/>
    </dgm:pt>
    <dgm:pt modelId="{73A3FC40-8D4E-4F05-8606-B1079B62B5AE}" type="pres">
      <dgm:prSet presAssocID="{EB3BF9E0-F349-4C67-9F36-5C7A92C2953D}" presName="child3Text" presStyleLbl="bgAcc1" presStyleIdx="2" presStyleCnt="4">
        <dgm:presLayoutVars>
          <dgm:bulletEnabled val="1"/>
        </dgm:presLayoutVars>
      </dgm:prSet>
      <dgm:spPr/>
    </dgm:pt>
    <dgm:pt modelId="{52AD29DC-02EC-4271-995A-A18CBE6BDAD5}" type="pres">
      <dgm:prSet presAssocID="{EB3BF9E0-F349-4C67-9F36-5C7A92C2953D}" presName="child4group" presStyleCnt="0"/>
      <dgm:spPr/>
    </dgm:pt>
    <dgm:pt modelId="{341DE3F0-EAFC-4C01-89AF-9172719D4EA9}" type="pres">
      <dgm:prSet presAssocID="{EB3BF9E0-F349-4C67-9F36-5C7A92C2953D}" presName="child4" presStyleLbl="bgAcc1" presStyleIdx="3" presStyleCnt="4"/>
      <dgm:spPr/>
    </dgm:pt>
    <dgm:pt modelId="{1108DF14-C33F-4137-89B1-1947EB98CF83}" type="pres">
      <dgm:prSet presAssocID="{EB3BF9E0-F349-4C67-9F36-5C7A92C2953D}" presName="child4Text" presStyleLbl="bgAcc1" presStyleIdx="3" presStyleCnt="4">
        <dgm:presLayoutVars>
          <dgm:bulletEnabled val="1"/>
        </dgm:presLayoutVars>
      </dgm:prSet>
      <dgm:spPr/>
    </dgm:pt>
    <dgm:pt modelId="{D84C5B6C-8012-4AAC-857B-E3CF5F292EA1}" type="pres">
      <dgm:prSet presAssocID="{EB3BF9E0-F349-4C67-9F36-5C7A92C2953D}" presName="childPlaceholder" presStyleCnt="0"/>
      <dgm:spPr/>
    </dgm:pt>
    <dgm:pt modelId="{5A7BE990-AA60-46BD-8A48-CF1A44EE273E}" type="pres">
      <dgm:prSet presAssocID="{EB3BF9E0-F349-4C67-9F36-5C7A92C2953D}" presName="circle" presStyleCnt="0"/>
      <dgm:spPr/>
    </dgm:pt>
    <dgm:pt modelId="{83213B62-2C39-4EE7-9A9A-FB77941AE78B}" type="pres">
      <dgm:prSet presAssocID="{EB3BF9E0-F349-4C67-9F36-5C7A92C2953D}" presName="quadrant1" presStyleLbl="node1" presStyleIdx="0" presStyleCnt="4">
        <dgm:presLayoutVars>
          <dgm:chMax val="1"/>
          <dgm:bulletEnabled val="1"/>
        </dgm:presLayoutVars>
      </dgm:prSet>
      <dgm:spPr/>
    </dgm:pt>
    <dgm:pt modelId="{F8C2D237-481E-4F46-AA80-968DAFC0E804}" type="pres">
      <dgm:prSet presAssocID="{EB3BF9E0-F349-4C67-9F36-5C7A92C2953D}" presName="quadrant2" presStyleLbl="node1" presStyleIdx="1" presStyleCnt="4">
        <dgm:presLayoutVars>
          <dgm:chMax val="1"/>
          <dgm:bulletEnabled val="1"/>
        </dgm:presLayoutVars>
      </dgm:prSet>
      <dgm:spPr/>
    </dgm:pt>
    <dgm:pt modelId="{157187F7-00D3-4233-8E7D-A214F9C38758}" type="pres">
      <dgm:prSet presAssocID="{EB3BF9E0-F349-4C67-9F36-5C7A92C2953D}" presName="quadrant3" presStyleLbl="node1" presStyleIdx="2" presStyleCnt="4">
        <dgm:presLayoutVars>
          <dgm:chMax val="1"/>
          <dgm:bulletEnabled val="1"/>
        </dgm:presLayoutVars>
      </dgm:prSet>
      <dgm:spPr/>
    </dgm:pt>
    <dgm:pt modelId="{1C6B8E53-5889-4C23-B26A-14834654AB54}" type="pres">
      <dgm:prSet presAssocID="{EB3BF9E0-F349-4C67-9F36-5C7A92C2953D}" presName="quadrant4" presStyleLbl="node1" presStyleIdx="3" presStyleCnt="4">
        <dgm:presLayoutVars>
          <dgm:chMax val="1"/>
          <dgm:bulletEnabled val="1"/>
        </dgm:presLayoutVars>
      </dgm:prSet>
      <dgm:spPr/>
    </dgm:pt>
    <dgm:pt modelId="{58CBCD00-9345-46FE-955A-079184E934D6}" type="pres">
      <dgm:prSet presAssocID="{EB3BF9E0-F349-4C67-9F36-5C7A92C2953D}" presName="quadrantPlaceholder" presStyleCnt="0"/>
      <dgm:spPr/>
    </dgm:pt>
    <dgm:pt modelId="{91983B43-C691-4B8E-B3CE-D18DEDA4B4E0}" type="pres">
      <dgm:prSet presAssocID="{EB3BF9E0-F349-4C67-9F36-5C7A92C2953D}" presName="center1" presStyleLbl="fgShp" presStyleIdx="0" presStyleCnt="2"/>
      <dgm:spPr/>
    </dgm:pt>
    <dgm:pt modelId="{FD92C3FF-ECAF-49D4-A678-911B6889C794}" type="pres">
      <dgm:prSet presAssocID="{EB3BF9E0-F349-4C67-9F36-5C7A92C2953D}" presName="center2" presStyleLbl="fgShp" presStyleIdx="1" presStyleCnt="2"/>
      <dgm:spPr/>
    </dgm:pt>
  </dgm:ptLst>
  <dgm:cxnLst>
    <dgm:cxn modelId="{EBD38C07-7CC4-4DAF-948C-AB2430D2C841}" type="presOf" srcId="{D16BF431-87D2-4CA6-9CBA-AA3ADAC785D0}" destId="{75E219CD-1919-416C-8FAE-4AC3BBFC6108}" srcOrd="1" destOrd="0" presId="urn:microsoft.com/office/officeart/2005/8/layout/cycle4"/>
    <dgm:cxn modelId="{4B0F900A-9E6A-4663-B094-62977D44E22C}" type="presOf" srcId="{ACDB264F-9039-4C1F-9CB1-6DD3B3C15C34}" destId="{1C6B8E53-5889-4C23-B26A-14834654AB54}" srcOrd="0" destOrd="0" presId="urn:microsoft.com/office/officeart/2005/8/layout/cycle4"/>
    <dgm:cxn modelId="{E67B4937-7727-4D17-AB9C-2DE4F250D1F0}" type="presOf" srcId="{D9FA40FF-2085-4D39-8B8C-E49D332E3FE3}" destId="{83213B62-2C39-4EE7-9A9A-FB77941AE78B}" srcOrd="0" destOrd="0" presId="urn:microsoft.com/office/officeart/2005/8/layout/cycle4"/>
    <dgm:cxn modelId="{64373039-AB19-4A5E-BB3D-5DF38DC5CB7F}" srcId="{ACDB264F-9039-4C1F-9CB1-6DD3B3C15C34}" destId="{682FDC68-90D1-4890-AE09-DA25A7A1F099}" srcOrd="0" destOrd="0" parTransId="{19D10EA5-BD75-4EE5-9814-05AB2F6345B6}" sibTransId="{3B44F83B-B026-4196-B075-248C9819281D}"/>
    <dgm:cxn modelId="{16E4DA3C-3FE1-4D17-BEBE-E84559AC6353}" srcId="{EB3BF9E0-F349-4C67-9F36-5C7A92C2953D}" destId="{D9FA40FF-2085-4D39-8B8C-E49D332E3FE3}" srcOrd="0" destOrd="0" parTransId="{9E70C965-A140-42F7-BC1A-C42CB5CC0742}" sibTransId="{502BF0BD-207D-4139-B76A-10388F6CCE8C}"/>
    <dgm:cxn modelId="{7E7D423E-2C81-4BF7-947F-40B47A25027D}" srcId="{EB3BF9E0-F349-4C67-9F36-5C7A92C2953D}" destId="{747EB5EA-DFEE-4159-8535-EFEA96FDAB23}" srcOrd="1" destOrd="0" parTransId="{F5429420-64F0-4182-816A-552F6A3C487D}" sibTransId="{99065AFC-0D2E-4206-AF19-881FE94342D2}"/>
    <dgm:cxn modelId="{191DD03F-33B2-43F8-9D5F-42165D2841EE}" type="presOf" srcId="{A79F7405-4389-4563-9DC6-F89DD11E9370}" destId="{DDC9DEF9-E5F7-41B4-BF4A-44CA5620B3A4}" srcOrd="0" destOrd="0" presId="urn:microsoft.com/office/officeart/2005/8/layout/cycle4"/>
    <dgm:cxn modelId="{C59B5A5F-F0D1-46EE-9142-A3261AABE00F}" type="presOf" srcId="{5398C0D5-8770-4DA9-B836-56AC83B7D93D}" destId="{73A3FC40-8D4E-4F05-8606-B1079B62B5AE}" srcOrd="1" destOrd="0" presId="urn:microsoft.com/office/officeart/2005/8/layout/cycle4"/>
    <dgm:cxn modelId="{A0635A7A-AD2A-4F9E-937C-029F433141BC}" srcId="{EB3BF9E0-F349-4C67-9F36-5C7A92C2953D}" destId="{ACDB264F-9039-4C1F-9CB1-6DD3B3C15C34}" srcOrd="3" destOrd="0" parTransId="{7C73A832-6509-40B5-B923-37B556CB571E}" sibTransId="{30406E73-850D-4DF9-8E44-1E038EED4583}"/>
    <dgm:cxn modelId="{6E950C7B-914E-4865-9421-BEFD257316A5}" type="presOf" srcId="{747EB5EA-DFEE-4159-8535-EFEA96FDAB23}" destId="{F8C2D237-481E-4F46-AA80-968DAFC0E804}" srcOrd="0" destOrd="0" presId="urn:microsoft.com/office/officeart/2005/8/layout/cycle4"/>
    <dgm:cxn modelId="{190AA07B-148D-4267-AC7F-F11E15B4DB90}" type="presOf" srcId="{682FDC68-90D1-4890-AE09-DA25A7A1F099}" destId="{1108DF14-C33F-4137-89B1-1947EB98CF83}" srcOrd="1" destOrd="0" presId="urn:microsoft.com/office/officeart/2005/8/layout/cycle4"/>
    <dgm:cxn modelId="{91DDBC7B-50C2-4616-AAEE-A7AECA8BC7DA}" srcId="{835C5094-8590-482A-94BA-C6434BE8BEA2}" destId="{5398C0D5-8770-4DA9-B836-56AC83B7D93D}" srcOrd="0" destOrd="0" parTransId="{5D26D7FA-BEE3-40A0-9B5A-6976232B85B8}" sibTransId="{C28F2668-094F-4023-A243-3A3D1923A258}"/>
    <dgm:cxn modelId="{F0E7967C-E61D-4535-B756-CAA38AE58624}" type="presOf" srcId="{D16BF431-87D2-4CA6-9CBA-AA3ADAC785D0}" destId="{54602887-2314-4A31-BA9D-5592B1087C04}" srcOrd="0" destOrd="0" presId="urn:microsoft.com/office/officeart/2005/8/layout/cycle4"/>
    <dgm:cxn modelId="{2576DE8E-84EA-4D54-B6BD-B21D3A06F7B2}" srcId="{747EB5EA-DFEE-4159-8535-EFEA96FDAB23}" destId="{D16BF431-87D2-4CA6-9CBA-AA3ADAC785D0}" srcOrd="0" destOrd="0" parTransId="{4A594044-1F8C-40CB-BD28-165F79E346CC}" sibTransId="{7AC4DFE3-BF3E-4D44-8E07-9095F34A9AC0}"/>
    <dgm:cxn modelId="{D7920394-068B-4D4C-A255-2CCA3CA026F5}" srcId="{D9FA40FF-2085-4D39-8B8C-E49D332E3FE3}" destId="{A79F7405-4389-4563-9DC6-F89DD11E9370}" srcOrd="0" destOrd="0" parTransId="{60385EDF-B7ED-45E6-8C7D-35C8AC3E813E}" sibTransId="{F44DCF14-6583-41D6-A656-5CC4AB26A838}"/>
    <dgm:cxn modelId="{300BC79C-B9C7-496D-8BEA-2B51A2F77387}" type="presOf" srcId="{EB3BF9E0-F349-4C67-9F36-5C7A92C2953D}" destId="{FFBD832D-0A5E-49C7-8B3A-C48DF3F4A550}" srcOrd="0" destOrd="0" presId="urn:microsoft.com/office/officeart/2005/8/layout/cycle4"/>
    <dgm:cxn modelId="{FC8E13A4-0956-4747-AAFC-42030C2E05BD}" type="presOf" srcId="{A79F7405-4389-4563-9DC6-F89DD11E9370}" destId="{601CB8FE-BF7E-42B0-B91E-E0321F26ACC1}" srcOrd="1" destOrd="0" presId="urn:microsoft.com/office/officeart/2005/8/layout/cycle4"/>
    <dgm:cxn modelId="{D1AA74C5-C3B3-4014-8997-9889ECB2B21F}" type="presOf" srcId="{5398C0D5-8770-4DA9-B836-56AC83B7D93D}" destId="{AE05FA86-9068-4523-9C24-F174842C6BCC}" srcOrd="0" destOrd="0" presId="urn:microsoft.com/office/officeart/2005/8/layout/cycle4"/>
    <dgm:cxn modelId="{5CCE7ACF-E891-4841-B60B-71469664788F}" srcId="{EB3BF9E0-F349-4C67-9F36-5C7A92C2953D}" destId="{835C5094-8590-482A-94BA-C6434BE8BEA2}" srcOrd="2" destOrd="0" parTransId="{E4B2D71F-DA09-465A-9420-9BF3AF2AF286}" sibTransId="{2AADFA93-D92C-454F-B668-A4814001C2C3}"/>
    <dgm:cxn modelId="{C194ECE2-2716-453E-BBC9-AEDBDAD39A3D}" type="presOf" srcId="{835C5094-8590-482A-94BA-C6434BE8BEA2}" destId="{157187F7-00D3-4233-8E7D-A214F9C38758}" srcOrd="0" destOrd="0" presId="urn:microsoft.com/office/officeart/2005/8/layout/cycle4"/>
    <dgm:cxn modelId="{D0AB57FD-0A88-4432-AAE2-C91632143726}" type="presOf" srcId="{682FDC68-90D1-4890-AE09-DA25A7A1F099}" destId="{341DE3F0-EAFC-4C01-89AF-9172719D4EA9}" srcOrd="0" destOrd="0" presId="urn:microsoft.com/office/officeart/2005/8/layout/cycle4"/>
    <dgm:cxn modelId="{26720768-6EA6-4E0B-B115-A621E2E540BF}" type="presParOf" srcId="{FFBD832D-0A5E-49C7-8B3A-C48DF3F4A550}" destId="{C8C0945C-CCB7-429D-8951-7D1F25D0D70C}" srcOrd="0" destOrd="0" presId="urn:microsoft.com/office/officeart/2005/8/layout/cycle4"/>
    <dgm:cxn modelId="{BF8C44FB-244E-461C-A86C-D368851E6692}" type="presParOf" srcId="{C8C0945C-CCB7-429D-8951-7D1F25D0D70C}" destId="{D82F2FA7-3C3C-4BA8-945F-D2ABFD80E783}" srcOrd="0" destOrd="0" presId="urn:microsoft.com/office/officeart/2005/8/layout/cycle4"/>
    <dgm:cxn modelId="{94215A8F-C0C1-450C-AA7D-0F45A02FFD23}" type="presParOf" srcId="{D82F2FA7-3C3C-4BA8-945F-D2ABFD80E783}" destId="{DDC9DEF9-E5F7-41B4-BF4A-44CA5620B3A4}" srcOrd="0" destOrd="0" presId="urn:microsoft.com/office/officeart/2005/8/layout/cycle4"/>
    <dgm:cxn modelId="{98F1DF64-564D-4841-87AD-FCBDF124929F}" type="presParOf" srcId="{D82F2FA7-3C3C-4BA8-945F-D2ABFD80E783}" destId="{601CB8FE-BF7E-42B0-B91E-E0321F26ACC1}" srcOrd="1" destOrd="0" presId="urn:microsoft.com/office/officeart/2005/8/layout/cycle4"/>
    <dgm:cxn modelId="{94AB5398-3FE3-444F-9F22-9D20873B8F54}" type="presParOf" srcId="{C8C0945C-CCB7-429D-8951-7D1F25D0D70C}" destId="{80437A7A-2A0E-476B-B961-72E351D58ADC}" srcOrd="1" destOrd="0" presId="urn:microsoft.com/office/officeart/2005/8/layout/cycle4"/>
    <dgm:cxn modelId="{699325CB-A21C-4A50-9BA7-0BF07399EFCA}" type="presParOf" srcId="{80437A7A-2A0E-476B-B961-72E351D58ADC}" destId="{54602887-2314-4A31-BA9D-5592B1087C04}" srcOrd="0" destOrd="0" presId="urn:microsoft.com/office/officeart/2005/8/layout/cycle4"/>
    <dgm:cxn modelId="{74EC419D-0E34-44EA-875C-58BCB26CBA76}" type="presParOf" srcId="{80437A7A-2A0E-476B-B961-72E351D58ADC}" destId="{75E219CD-1919-416C-8FAE-4AC3BBFC6108}" srcOrd="1" destOrd="0" presId="urn:microsoft.com/office/officeart/2005/8/layout/cycle4"/>
    <dgm:cxn modelId="{A43E53FB-D0AB-4916-A1D3-AF836E71EC18}" type="presParOf" srcId="{C8C0945C-CCB7-429D-8951-7D1F25D0D70C}" destId="{61BB02CE-A52A-4EAC-98AC-82ADDADE26D0}" srcOrd="2" destOrd="0" presId="urn:microsoft.com/office/officeart/2005/8/layout/cycle4"/>
    <dgm:cxn modelId="{D426B4C2-4C5C-45DA-B8B5-92AC027F40F4}" type="presParOf" srcId="{61BB02CE-A52A-4EAC-98AC-82ADDADE26D0}" destId="{AE05FA86-9068-4523-9C24-F174842C6BCC}" srcOrd="0" destOrd="0" presId="urn:microsoft.com/office/officeart/2005/8/layout/cycle4"/>
    <dgm:cxn modelId="{F1A60768-F84C-4F20-A6A2-5ADAA9E201B7}" type="presParOf" srcId="{61BB02CE-A52A-4EAC-98AC-82ADDADE26D0}" destId="{73A3FC40-8D4E-4F05-8606-B1079B62B5AE}" srcOrd="1" destOrd="0" presId="urn:microsoft.com/office/officeart/2005/8/layout/cycle4"/>
    <dgm:cxn modelId="{E705DE2E-F4B7-4115-9D13-DF3BF0454BEE}" type="presParOf" srcId="{C8C0945C-CCB7-429D-8951-7D1F25D0D70C}" destId="{52AD29DC-02EC-4271-995A-A18CBE6BDAD5}" srcOrd="3" destOrd="0" presId="urn:microsoft.com/office/officeart/2005/8/layout/cycle4"/>
    <dgm:cxn modelId="{E724FD56-6F01-489F-A756-6C71CE6ED17C}" type="presParOf" srcId="{52AD29DC-02EC-4271-995A-A18CBE6BDAD5}" destId="{341DE3F0-EAFC-4C01-89AF-9172719D4EA9}" srcOrd="0" destOrd="0" presId="urn:microsoft.com/office/officeart/2005/8/layout/cycle4"/>
    <dgm:cxn modelId="{AC1460AA-0A85-450E-925A-AB03C9D90501}" type="presParOf" srcId="{52AD29DC-02EC-4271-995A-A18CBE6BDAD5}" destId="{1108DF14-C33F-4137-89B1-1947EB98CF83}" srcOrd="1" destOrd="0" presId="urn:microsoft.com/office/officeart/2005/8/layout/cycle4"/>
    <dgm:cxn modelId="{2C99E20B-3AC2-4F56-B55A-4BC3FCA48213}" type="presParOf" srcId="{C8C0945C-CCB7-429D-8951-7D1F25D0D70C}" destId="{D84C5B6C-8012-4AAC-857B-E3CF5F292EA1}" srcOrd="4" destOrd="0" presId="urn:microsoft.com/office/officeart/2005/8/layout/cycle4"/>
    <dgm:cxn modelId="{05199348-EDDC-4D6D-B879-254F4E3D1B30}" type="presParOf" srcId="{FFBD832D-0A5E-49C7-8B3A-C48DF3F4A550}" destId="{5A7BE990-AA60-46BD-8A48-CF1A44EE273E}" srcOrd="1" destOrd="0" presId="urn:microsoft.com/office/officeart/2005/8/layout/cycle4"/>
    <dgm:cxn modelId="{2BB0D916-E4AD-4D8E-940E-F71C8E022CB6}" type="presParOf" srcId="{5A7BE990-AA60-46BD-8A48-CF1A44EE273E}" destId="{83213B62-2C39-4EE7-9A9A-FB77941AE78B}" srcOrd="0" destOrd="0" presId="urn:microsoft.com/office/officeart/2005/8/layout/cycle4"/>
    <dgm:cxn modelId="{4849D8AD-F59A-4B38-8504-62851956780A}" type="presParOf" srcId="{5A7BE990-AA60-46BD-8A48-CF1A44EE273E}" destId="{F8C2D237-481E-4F46-AA80-968DAFC0E804}" srcOrd="1" destOrd="0" presId="urn:microsoft.com/office/officeart/2005/8/layout/cycle4"/>
    <dgm:cxn modelId="{694C8A7A-288D-4965-AEED-76D0A666112F}" type="presParOf" srcId="{5A7BE990-AA60-46BD-8A48-CF1A44EE273E}" destId="{157187F7-00D3-4233-8E7D-A214F9C38758}" srcOrd="2" destOrd="0" presId="urn:microsoft.com/office/officeart/2005/8/layout/cycle4"/>
    <dgm:cxn modelId="{B603FDB8-02E2-42CD-9959-DDD0E901F33A}" type="presParOf" srcId="{5A7BE990-AA60-46BD-8A48-CF1A44EE273E}" destId="{1C6B8E53-5889-4C23-B26A-14834654AB54}" srcOrd="3" destOrd="0" presId="urn:microsoft.com/office/officeart/2005/8/layout/cycle4"/>
    <dgm:cxn modelId="{193703B1-97F3-478D-BE9E-B7F769297291}" type="presParOf" srcId="{5A7BE990-AA60-46BD-8A48-CF1A44EE273E}" destId="{58CBCD00-9345-46FE-955A-079184E934D6}" srcOrd="4" destOrd="0" presId="urn:microsoft.com/office/officeart/2005/8/layout/cycle4"/>
    <dgm:cxn modelId="{1893F571-73AB-4286-A417-95C471C37DAE}" type="presParOf" srcId="{FFBD832D-0A5E-49C7-8B3A-C48DF3F4A550}" destId="{91983B43-C691-4B8E-B3CE-D18DEDA4B4E0}" srcOrd="2" destOrd="0" presId="urn:microsoft.com/office/officeart/2005/8/layout/cycle4"/>
    <dgm:cxn modelId="{9AC94C20-7D62-4B0B-8C57-8134A76B1979}" type="presParOf" srcId="{FFBD832D-0A5E-49C7-8B3A-C48DF3F4A550}" destId="{FD92C3FF-ECAF-49D4-A678-911B6889C794}"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ABFB4D-11E3-4022-9461-6C71BAF54E6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0953E0C-4CD6-433A-A8DB-6BC6EA190AD7}">
      <dgm:prSet/>
      <dgm:spPr/>
      <dgm:t>
        <a:bodyPr/>
        <a:lstStyle/>
        <a:p>
          <a:pPr>
            <a:lnSpc>
              <a:spcPct val="100000"/>
            </a:lnSpc>
          </a:pPr>
          <a:r>
            <a:rPr lang="en-US"/>
            <a:t>Bias and discrimination</a:t>
          </a:r>
        </a:p>
      </dgm:t>
    </dgm:pt>
    <dgm:pt modelId="{A3DC04D3-A670-4CF8-8A08-AF25C5AAAAEC}" type="parTrans" cxnId="{4E6EB16B-1208-4FF8-B0B0-E4302A089E2B}">
      <dgm:prSet/>
      <dgm:spPr/>
      <dgm:t>
        <a:bodyPr/>
        <a:lstStyle/>
        <a:p>
          <a:endParaRPr lang="en-US"/>
        </a:p>
      </dgm:t>
    </dgm:pt>
    <dgm:pt modelId="{3CB6A6C9-A43B-4B94-9127-6E62BA2DF139}" type="sibTrans" cxnId="{4E6EB16B-1208-4FF8-B0B0-E4302A089E2B}">
      <dgm:prSet/>
      <dgm:spPr/>
      <dgm:t>
        <a:bodyPr/>
        <a:lstStyle/>
        <a:p>
          <a:pPr>
            <a:lnSpc>
              <a:spcPct val="100000"/>
            </a:lnSpc>
          </a:pPr>
          <a:endParaRPr lang="en-US"/>
        </a:p>
      </dgm:t>
    </dgm:pt>
    <dgm:pt modelId="{B9C7459B-9575-4E6D-934A-DB928662A262}">
      <dgm:prSet/>
      <dgm:spPr/>
      <dgm:t>
        <a:bodyPr/>
        <a:lstStyle/>
        <a:p>
          <a:pPr>
            <a:lnSpc>
              <a:spcPct val="100000"/>
            </a:lnSpc>
          </a:pPr>
          <a:r>
            <a:rPr lang="en-US"/>
            <a:t>Lower trust</a:t>
          </a:r>
        </a:p>
      </dgm:t>
    </dgm:pt>
    <dgm:pt modelId="{F8E833A4-3CBA-408C-A8BD-1C9AE2A68BE3}" type="parTrans" cxnId="{DCBD2E9D-248E-46DD-B70D-EA53DCBC4F50}">
      <dgm:prSet/>
      <dgm:spPr/>
      <dgm:t>
        <a:bodyPr/>
        <a:lstStyle/>
        <a:p>
          <a:endParaRPr lang="en-US"/>
        </a:p>
      </dgm:t>
    </dgm:pt>
    <dgm:pt modelId="{ECE4EBCA-D75F-4FE5-9186-8A1972A0DA60}" type="sibTrans" cxnId="{DCBD2E9D-248E-46DD-B70D-EA53DCBC4F50}">
      <dgm:prSet/>
      <dgm:spPr/>
      <dgm:t>
        <a:bodyPr/>
        <a:lstStyle/>
        <a:p>
          <a:pPr>
            <a:lnSpc>
              <a:spcPct val="100000"/>
            </a:lnSpc>
          </a:pPr>
          <a:endParaRPr lang="en-US"/>
        </a:p>
      </dgm:t>
    </dgm:pt>
    <dgm:pt modelId="{616910F6-C7C7-4742-9C3B-682C174AF6A3}">
      <dgm:prSet/>
      <dgm:spPr/>
      <dgm:t>
        <a:bodyPr/>
        <a:lstStyle/>
        <a:p>
          <a:pPr>
            <a:lnSpc>
              <a:spcPct val="100000"/>
            </a:lnSpc>
          </a:pPr>
          <a:r>
            <a:rPr lang="en-US"/>
            <a:t>Inconsistencies in regulations</a:t>
          </a:r>
        </a:p>
      </dgm:t>
    </dgm:pt>
    <dgm:pt modelId="{BEE1FFB6-A76F-4785-93F1-3CA949FBE1F2}" type="parTrans" cxnId="{82CE47B0-7FE9-45D5-9FE7-07A6F5C4AF09}">
      <dgm:prSet/>
      <dgm:spPr/>
      <dgm:t>
        <a:bodyPr/>
        <a:lstStyle/>
        <a:p>
          <a:endParaRPr lang="en-US"/>
        </a:p>
      </dgm:t>
    </dgm:pt>
    <dgm:pt modelId="{606EB4C6-04AC-4BF0-82A3-1D7FA03EFB43}" type="sibTrans" cxnId="{82CE47B0-7FE9-45D5-9FE7-07A6F5C4AF09}">
      <dgm:prSet/>
      <dgm:spPr/>
      <dgm:t>
        <a:bodyPr/>
        <a:lstStyle/>
        <a:p>
          <a:pPr>
            <a:lnSpc>
              <a:spcPct val="100000"/>
            </a:lnSpc>
          </a:pPr>
          <a:endParaRPr lang="en-US"/>
        </a:p>
      </dgm:t>
    </dgm:pt>
    <dgm:pt modelId="{36B4A39C-A682-40C7-84CC-A01DE279BFBD}">
      <dgm:prSet/>
      <dgm:spPr/>
      <dgm:t>
        <a:bodyPr/>
        <a:lstStyle/>
        <a:p>
          <a:pPr>
            <a:lnSpc>
              <a:spcPct val="100000"/>
            </a:lnSpc>
          </a:pPr>
          <a:r>
            <a:rPr lang="en-US"/>
            <a:t>Disconnect in culture</a:t>
          </a:r>
        </a:p>
      </dgm:t>
    </dgm:pt>
    <dgm:pt modelId="{2447544C-4C59-4B17-B922-30C9A9B30050}" type="parTrans" cxnId="{520A3092-FDE4-4038-AD1B-52330C7CD0B7}">
      <dgm:prSet/>
      <dgm:spPr/>
      <dgm:t>
        <a:bodyPr/>
        <a:lstStyle/>
        <a:p>
          <a:endParaRPr lang="en-US"/>
        </a:p>
      </dgm:t>
    </dgm:pt>
    <dgm:pt modelId="{A15C76A7-3E07-4B2E-B5CC-DC3A0471D8B3}" type="sibTrans" cxnId="{520A3092-FDE4-4038-AD1B-52330C7CD0B7}">
      <dgm:prSet/>
      <dgm:spPr/>
      <dgm:t>
        <a:bodyPr/>
        <a:lstStyle/>
        <a:p>
          <a:pPr>
            <a:lnSpc>
              <a:spcPct val="100000"/>
            </a:lnSpc>
          </a:pPr>
          <a:endParaRPr lang="en-US"/>
        </a:p>
      </dgm:t>
    </dgm:pt>
    <dgm:pt modelId="{87A059FC-A896-4043-A940-CC08D2E1579E}">
      <dgm:prSet/>
      <dgm:spPr/>
      <dgm:t>
        <a:bodyPr/>
        <a:lstStyle/>
        <a:p>
          <a:pPr>
            <a:lnSpc>
              <a:spcPct val="100000"/>
            </a:lnSpc>
          </a:pPr>
          <a:r>
            <a:rPr lang="en-US"/>
            <a:t>Barriers in communication</a:t>
          </a:r>
        </a:p>
      </dgm:t>
    </dgm:pt>
    <dgm:pt modelId="{88170CCB-1901-42F4-A1FD-22FDE9E2275D}" type="parTrans" cxnId="{656FEAFE-ADC6-463D-B91C-51E1E37FFAF5}">
      <dgm:prSet/>
      <dgm:spPr/>
      <dgm:t>
        <a:bodyPr/>
        <a:lstStyle/>
        <a:p>
          <a:endParaRPr lang="en-US"/>
        </a:p>
      </dgm:t>
    </dgm:pt>
    <dgm:pt modelId="{D2ACA258-E730-4BCF-885B-6235D2161377}" type="sibTrans" cxnId="{656FEAFE-ADC6-463D-B91C-51E1E37FFAF5}">
      <dgm:prSet/>
      <dgm:spPr/>
      <dgm:t>
        <a:bodyPr/>
        <a:lstStyle/>
        <a:p>
          <a:endParaRPr lang="en-US"/>
        </a:p>
      </dgm:t>
    </dgm:pt>
    <dgm:pt modelId="{D221032C-98B9-44B6-AC4D-6C2476E21A34}" type="pres">
      <dgm:prSet presAssocID="{2BABFB4D-11E3-4022-9461-6C71BAF54E6F}" presName="root" presStyleCnt="0">
        <dgm:presLayoutVars>
          <dgm:dir/>
          <dgm:resizeHandles val="exact"/>
        </dgm:presLayoutVars>
      </dgm:prSet>
      <dgm:spPr/>
    </dgm:pt>
    <dgm:pt modelId="{2362E44B-CCE1-492E-AD23-B7B31E147449}" type="pres">
      <dgm:prSet presAssocID="{2BABFB4D-11E3-4022-9461-6C71BAF54E6F}" presName="container" presStyleCnt="0">
        <dgm:presLayoutVars>
          <dgm:dir/>
          <dgm:resizeHandles val="exact"/>
        </dgm:presLayoutVars>
      </dgm:prSet>
      <dgm:spPr/>
    </dgm:pt>
    <dgm:pt modelId="{07537313-A252-4AD1-86B8-0B968CE0ABD8}" type="pres">
      <dgm:prSet presAssocID="{30953E0C-4CD6-433A-A8DB-6BC6EA190AD7}" presName="compNode" presStyleCnt="0"/>
      <dgm:spPr/>
    </dgm:pt>
    <dgm:pt modelId="{EAE39BC1-5294-4D2A-AA2C-D6DD88AF8846}" type="pres">
      <dgm:prSet presAssocID="{30953E0C-4CD6-433A-A8DB-6BC6EA190AD7}" presName="iconBgRect" presStyleLbl="bgShp" presStyleIdx="0" presStyleCnt="5"/>
      <dgm:spPr/>
    </dgm:pt>
    <dgm:pt modelId="{120504B6-AE59-44A8-9773-264464775EB9}" type="pres">
      <dgm:prSet presAssocID="{30953E0C-4CD6-433A-A8DB-6BC6EA190AD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0CBCD285-89BA-4DF4-8775-8357C04A1019}" type="pres">
      <dgm:prSet presAssocID="{30953E0C-4CD6-433A-A8DB-6BC6EA190AD7}" presName="spaceRect" presStyleCnt="0"/>
      <dgm:spPr/>
    </dgm:pt>
    <dgm:pt modelId="{150A19CD-2E35-4F1B-9071-7D62F25D4B0D}" type="pres">
      <dgm:prSet presAssocID="{30953E0C-4CD6-433A-A8DB-6BC6EA190AD7}" presName="textRect" presStyleLbl="revTx" presStyleIdx="0" presStyleCnt="5">
        <dgm:presLayoutVars>
          <dgm:chMax val="1"/>
          <dgm:chPref val="1"/>
        </dgm:presLayoutVars>
      </dgm:prSet>
      <dgm:spPr/>
    </dgm:pt>
    <dgm:pt modelId="{8AFAC755-4F30-4F81-92F4-A741CA6A373E}" type="pres">
      <dgm:prSet presAssocID="{3CB6A6C9-A43B-4B94-9127-6E62BA2DF139}" presName="sibTrans" presStyleLbl="sibTrans2D1" presStyleIdx="0" presStyleCnt="0"/>
      <dgm:spPr/>
    </dgm:pt>
    <dgm:pt modelId="{E30B39CF-0B36-4D48-B47F-755182505E3A}" type="pres">
      <dgm:prSet presAssocID="{B9C7459B-9575-4E6D-934A-DB928662A262}" presName="compNode" presStyleCnt="0"/>
      <dgm:spPr/>
    </dgm:pt>
    <dgm:pt modelId="{867F6944-9C72-4616-B080-9403EB8DEC17}" type="pres">
      <dgm:prSet presAssocID="{B9C7459B-9575-4E6D-934A-DB928662A262}" presName="iconBgRect" presStyleLbl="bgShp" presStyleIdx="1" presStyleCnt="5"/>
      <dgm:spPr/>
    </dgm:pt>
    <dgm:pt modelId="{E8F9FBD1-B643-4F54-80E0-1234F70F921B}" type="pres">
      <dgm:prSet presAssocID="{B9C7459B-9575-4E6D-934A-DB928662A26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B22FB799-DBB8-4EFF-8F50-E38BAD04CCDE}" type="pres">
      <dgm:prSet presAssocID="{B9C7459B-9575-4E6D-934A-DB928662A262}" presName="spaceRect" presStyleCnt="0"/>
      <dgm:spPr/>
    </dgm:pt>
    <dgm:pt modelId="{C977592A-E5B8-4612-BC09-2D2EF6821B48}" type="pres">
      <dgm:prSet presAssocID="{B9C7459B-9575-4E6D-934A-DB928662A262}" presName="textRect" presStyleLbl="revTx" presStyleIdx="1" presStyleCnt="5">
        <dgm:presLayoutVars>
          <dgm:chMax val="1"/>
          <dgm:chPref val="1"/>
        </dgm:presLayoutVars>
      </dgm:prSet>
      <dgm:spPr/>
    </dgm:pt>
    <dgm:pt modelId="{243CD552-9A11-426A-B60A-9948138AE42E}" type="pres">
      <dgm:prSet presAssocID="{ECE4EBCA-D75F-4FE5-9186-8A1972A0DA60}" presName="sibTrans" presStyleLbl="sibTrans2D1" presStyleIdx="0" presStyleCnt="0"/>
      <dgm:spPr/>
    </dgm:pt>
    <dgm:pt modelId="{4EB60B4C-595B-4FBE-A284-359D437F6B8B}" type="pres">
      <dgm:prSet presAssocID="{616910F6-C7C7-4742-9C3B-682C174AF6A3}" presName="compNode" presStyleCnt="0"/>
      <dgm:spPr/>
    </dgm:pt>
    <dgm:pt modelId="{678236BB-C365-41D3-A470-5447334C24A1}" type="pres">
      <dgm:prSet presAssocID="{616910F6-C7C7-4742-9C3B-682C174AF6A3}" presName="iconBgRect" presStyleLbl="bgShp" presStyleIdx="2" presStyleCnt="5"/>
      <dgm:spPr/>
    </dgm:pt>
    <dgm:pt modelId="{B2E4F607-A277-4BDF-A8AE-1E2A28F6D24C}" type="pres">
      <dgm:prSet presAssocID="{616910F6-C7C7-4742-9C3B-682C174AF6A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3EFE2BA9-59F9-437E-8B99-B3AA4F8E9620}" type="pres">
      <dgm:prSet presAssocID="{616910F6-C7C7-4742-9C3B-682C174AF6A3}" presName="spaceRect" presStyleCnt="0"/>
      <dgm:spPr/>
    </dgm:pt>
    <dgm:pt modelId="{1B51D38A-D52E-479B-A897-41AF03A470B5}" type="pres">
      <dgm:prSet presAssocID="{616910F6-C7C7-4742-9C3B-682C174AF6A3}" presName="textRect" presStyleLbl="revTx" presStyleIdx="2" presStyleCnt="5">
        <dgm:presLayoutVars>
          <dgm:chMax val="1"/>
          <dgm:chPref val="1"/>
        </dgm:presLayoutVars>
      </dgm:prSet>
      <dgm:spPr/>
    </dgm:pt>
    <dgm:pt modelId="{34268EBB-8A70-425F-8CD2-5A20B7480ED5}" type="pres">
      <dgm:prSet presAssocID="{606EB4C6-04AC-4BF0-82A3-1D7FA03EFB43}" presName="sibTrans" presStyleLbl="sibTrans2D1" presStyleIdx="0" presStyleCnt="0"/>
      <dgm:spPr/>
    </dgm:pt>
    <dgm:pt modelId="{0D6AF757-8697-4D96-9743-1D58615BD76C}" type="pres">
      <dgm:prSet presAssocID="{36B4A39C-A682-40C7-84CC-A01DE279BFBD}" presName="compNode" presStyleCnt="0"/>
      <dgm:spPr/>
    </dgm:pt>
    <dgm:pt modelId="{47CE0A81-4EB0-4138-836E-DC35B6C501C4}" type="pres">
      <dgm:prSet presAssocID="{36B4A39C-A682-40C7-84CC-A01DE279BFBD}" presName="iconBgRect" presStyleLbl="bgShp" presStyleIdx="3" presStyleCnt="5"/>
      <dgm:spPr/>
    </dgm:pt>
    <dgm:pt modelId="{9501A93D-DAE6-426C-9119-F5F540720BA9}" type="pres">
      <dgm:prSet presAssocID="{36B4A39C-A682-40C7-84CC-A01DE279BFB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isconnected"/>
        </a:ext>
      </dgm:extLst>
    </dgm:pt>
    <dgm:pt modelId="{0A5FA42A-BC12-4885-9B1B-C59E5E2FCE48}" type="pres">
      <dgm:prSet presAssocID="{36B4A39C-A682-40C7-84CC-A01DE279BFBD}" presName="spaceRect" presStyleCnt="0"/>
      <dgm:spPr/>
    </dgm:pt>
    <dgm:pt modelId="{737E18F1-F40C-4CAA-AE79-695BBDEEDAC0}" type="pres">
      <dgm:prSet presAssocID="{36B4A39C-A682-40C7-84CC-A01DE279BFBD}" presName="textRect" presStyleLbl="revTx" presStyleIdx="3" presStyleCnt="5">
        <dgm:presLayoutVars>
          <dgm:chMax val="1"/>
          <dgm:chPref val="1"/>
        </dgm:presLayoutVars>
      </dgm:prSet>
      <dgm:spPr/>
    </dgm:pt>
    <dgm:pt modelId="{C1FEE3D6-37AC-47E2-B6F6-6CAD1E8CCBB6}" type="pres">
      <dgm:prSet presAssocID="{A15C76A7-3E07-4B2E-B5CC-DC3A0471D8B3}" presName="sibTrans" presStyleLbl="sibTrans2D1" presStyleIdx="0" presStyleCnt="0"/>
      <dgm:spPr/>
    </dgm:pt>
    <dgm:pt modelId="{21BC835D-C848-4605-9575-5F17A8CABC79}" type="pres">
      <dgm:prSet presAssocID="{87A059FC-A896-4043-A940-CC08D2E1579E}" presName="compNode" presStyleCnt="0"/>
      <dgm:spPr/>
    </dgm:pt>
    <dgm:pt modelId="{688261EA-989C-480B-9B3B-74820A126262}" type="pres">
      <dgm:prSet presAssocID="{87A059FC-A896-4043-A940-CC08D2E1579E}" presName="iconBgRect" presStyleLbl="bgShp" presStyleIdx="4" presStyleCnt="5"/>
      <dgm:spPr/>
    </dgm:pt>
    <dgm:pt modelId="{2959462C-596B-400E-AFCB-89F140916B13}" type="pres">
      <dgm:prSet presAssocID="{87A059FC-A896-4043-A940-CC08D2E1579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at"/>
        </a:ext>
      </dgm:extLst>
    </dgm:pt>
    <dgm:pt modelId="{01E3867E-1E98-4C4B-8FC1-6A90DF03860E}" type="pres">
      <dgm:prSet presAssocID="{87A059FC-A896-4043-A940-CC08D2E1579E}" presName="spaceRect" presStyleCnt="0"/>
      <dgm:spPr/>
    </dgm:pt>
    <dgm:pt modelId="{83C87F04-9663-41DD-A4E4-30DDAD6B566C}" type="pres">
      <dgm:prSet presAssocID="{87A059FC-A896-4043-A940-CC08D2E1579E}" presName="textRect" presStyleLbl="revTx" presStyleIdx="4" presStyleCnt="5">
        <dgm:presLayoutVars>
          <dgm:chMax val="1"/>
          <dgm:chPref val="1"/>
        </dgm:presLayoutVars>
      </dgm:prSet>
      <dgm:spPr/>
    </dgm:pt>
  </dgm:ptLst>
  <dgm:cxnLst>
    <dgm:cxn modelId="{FADB1525-5017-41DC-9D4E-26B50E280463}" type="presOf" srcId="{A15C76A7-3E07-4B2E-B5CC-DC3A0471D8B3}" destId="{C1FEE3D6-37AC-47E2-B6F6-6CAD1E8CCBB6}" srcOrd="0" destOrd="0" presId="urn:microsoft.com/office/officeart/2018/2/layout/IconCircleList"/>
    <dgm:cxn modelId="{2D0BA634-2056-433C-947D-840D940B2CE4}" type="presOf" srcId="{36B4A39C-A682-40C7-84CC-A01DE279BFBD}" destId="{737E18F1-F40C-4CAA-AE79-695BBDEEDAC0}" srcOrd="0" destOrd="0" presId="urn:microsoft.com/office/officeart/2018/2/layout/IconCircleList"/>
    <dgm:cxn modelId="{67B48B5C-8961-404B-A388-03E3BEF7E857}" type="presOf" srcId="{87A059FC-A896-4043-A940-CC08D2E1579E}" destId="{83C87F04-9663-41DD-A4E4-30DDAD6B566C}" srcOrd="0" destOrd="0" presId="urn:microsoft.com/office/officeart/2018/2/layout/IconCircleList"/>
    <dgm:cxn modelId="{4E6EB16B-1208-4FF8-B0B0-E4302A089E2B}" srcId="{2BABFB4D-11E3-4022-9461-6C71BAF54E6F}" destId="{30953E0C-4CD6-433A-A8DB-6BC6EA190AD7}" srcOrd="0" destOrd="0" parTransId="{A3DC04D3-A670-4CF8-8A08-AF25C5AAAAEC}" sibTransId="{3CB6A6C9-A43B-4B94-9127-6E62BA2DF139}"/>
    <dgm:cxn modelId="{D4E1727B-CD20-48EE-AEA3-D1EEF3BA7189}" type="presOf" srcId="{B9C7459B-9575-4E6D-934A-DB928662A262}" destId="{C977592A-E5B8-4612-BC09-2D2EF6821B48}" srcOrd="0" destOrd="0" presId="urn:microsoft.com/office/officeart/2018/2/layout/IconCircleList"/>
    <dgm:cxn modelId="{F36D3984-18F8-491E-A8F2-45A7238B248A}" type="presOf" srcId="{2BABFB4D-11E3-4022-9461-6C71BAF54E6F}" destId="{D221032C-98B9-44B6-AC4D-6C2476E21A34}" srcOrd="0" destOrd="0" presId="urn:microsoft.com/office/officeart/2018/2/layout/IconCircleList"/>
    <dgm:cxn modelId="{520A3092-FDE4-4038-AD1B-52330C7CD0B7}" srcId="{2BABFB4D-11E3-4022-9461-6C71BAF54E6F}" destId="{36B4A39C-A682-40C7-84CC-A01DE279BFBD}" srcOrd="3" destOrd="0" parTransId="{2447544C-4C59-4B17-B922-30C9A9B30050}" sibTransId="{A15C76A7-3E07-4B2E-B5CC-DC3A0471D8B3}"/>
    <dgm:cxn modelId="{DCBD2E9D-248E-46DD-B70D-EA53DCBC4F50}" srcId="{2BABFB4D-11E3-4022-9461-6C71BAF54E6F}" destId="{B9C7459B-9575-4E6D-934A-DB928662A262}" srcOrd="1" destOrd="0" parTransId="{F8E833A4-3CBA-408C-A8BD-1C9AE2A68BE3}" sibTransId="{ECE4EBCA-D75F-4FE5-9186-8A1972A0DA60}"/>
    <dgm:cxn modelId="{EE98F69F-5EBE-4069-BE4A-20E2A67F50DD}" type="presOf" srcId="{ECE4EBCA-D75F-4FE5-9186-8A1972A0DA60}" destId="{243CD552-9A11-426A-B60A-9948138AE42E}" srcOrd="0" destOrd="0" presId="urn:microsoft.com/office/officeart/2018/2/layout/IconCircleList"/>
    <dgm:cxn modelId="{26BA2EAD-8652-4D25-8CDC-B94A0D367112}" type="presOf" srcId="{3CB6A6C9-A43B-4B94-9127-6E62BA2DF139}" destId="{8AFAC755-4F30-4F81-92F4-A741CA6A373E}" srcOrd="0" destOrd="0" presId="urn:microsoft.com/office/officeart/2018/2/layout/IconCircleList"/>
    <dgm:cxn modelId="{07EB3DAF-0DB1-4FBC-93AB-EDD366D63FD5}" type="presOf" srcId="{606EB4C6-04AC-4BF0-82A3-1D7FA03EFB43}" destId="{34268EBB-8A70-425F-8CD2-5A20B7480ED5}" srcOrd="0" destOrd="0" presId="urn:microsoft.com/office/officeart/2018/2/layout/IconCircleList"/>
    <dgm:cxn modelId="{82CE47B0-7FE9-45D5-9FE7-07A6F5C4AF09}" srcId="{2BABFB4D-11E3-4022-9461-6C71BAF54E6F}" destId="{616910F6-C7C7-4742-9C3B-682C174AF6A3}" srcOrd="2" destOrd="0" parTransId="{BEE1FFB6-A76F-4785-93F1-3CA949FBE1F2}" sibTransId="{606EB4C6-04AC-4BF0-82A3-1D7FA03EFB43}"/>
    <dgm:cxn modelId="{3FE36DB2-192E-4719-A61A-CECD09A2F738}" type="presOf" srcId="{30953E0C-4CD6-433A-A8DB-6BC6EA190AD7}" destId="{150A19CD-2E35-4F1B-9071-7D62F25D4B0D}" srcOrd="0" destOrd="0" presId="urn:microsoft.com/office/officeart/2018/2/layout/IconCircleList"/>
    <dgm:cxn modelId="{656FEAFE-ADC6-463D-B91C-51E1E37FFAF5}" srcId="{2BABFB4D-11E3-4022-9461-6C71BAF54E6F}" destId="{87A059FC-A896-4043-A940-CC08D2E1579E}" srcOrd="4" destOrd="0" parTransId="{88170CCB-1901-42F4-A1FD-22FDE9E2275D}" sibTransId="{D2ACA258-E730-4BCF-885B-6235D2161377}"/>
    <dgm:cxn modelId="{AB5815FF-FCEF-4EB4-8AE0-F218CE504E01}" type="presOf" srcId="{616910F6-C7C7-4742-9C3B-682C174AF6A3}" destId="{1B51D38A-D52E-479B-A897-41AF03A470B5}" srcOrd="0" destOrd="0" presId="urn:microsoft.com/office/officeart/2018/2/layout/IconCircleList"/>
    <dgm:cxn modelId="{D0041220-A3D6-4E76-9600-E9927A3E852D}" type="presParOf" srcId="{D221032C-98B9-44B6-AC4D-6C2476E21A34}" destId="{2362E44B-CCE1-492E-AD23-B7B31E147449}" srcOrd="0" destOrd="0" presId="urn:microsoft.com/office/officeart/2018/2/layout/IconCircleList"/>
    <dgm:cxn modelId="{227C6598-8042-4656-ABBA-B20EE00B15D5}" type="presParOf" srcId="{2362E44B-CCE1-492E-AD23-B7B31E147449}" destId="{07537313-A252-4AD1-86B8-0B968CE0ABD8}" srcOrd="0" destOrd="0" presId="urn:microsoft.com/office/officeart/2018/2/layout/IconCircleList"/>
    <dgm:cxn modelId="{BA10F210-42BC-46D3-8735-43E520EBC627}" type="presParOf" srcId="{07537313-A252-4AD1-86B8-0B968CE0ABD8}" destId="{EAE39BC1-5294-4D2A-AA2C-D6DD88AF8846}" srcOrd="0" destOrd="0" presId="urn:microsoft.com/office/officeart/2018/2/layout/IconCircleList"/>
    <dgm:cxn modelId="{E475143A-2BD1-424B-AEB6-97B75B586C85}" type="presParOf" srcId="{07537313-A252-4AD1-86B8-0B968CE0ABD8}" destId="{120504B6-AE59-44A8-9773-264464775EB9}" srcOrd="1" destOrd="0" presId="urn:microsoft.com/office/officeart/2018/2/layout/IconCircleList"/>
    <dgm:cxn modelId="{787ADC3D-ABE5-494F-AAFE-7919374AB647}" type="presParOf" srcId="{07537313-A252-4AD1-86B8-0B968CE0ABD8}" destId="{0CBCD285-89BA-4DF4-8775-8357C04A1019}" srcOrd="2" destOrd="0" presId="urn:microsoft.com/office/officeart/2018/2/layout/IconCircleList"/>
    <dgm:cxn modelId="{BB9C1B6E-8AD6-4271-9453-258AA0851E2A}" type="presParOf" srcId="{07537313-A252-4AD1-86B8-0B968CE0ABD8}" destId="{150A19CD-2E35-4F1B-9071-7D62F25D4B0D}" srcOrd="3" destOrd="0" presId="urn:microsoft.com/office/officeart/2018/2/layout/IconCircleList"/>
    <dgm:cxn modelId="{1F1746E7-47B7-4B4F-8FEB-4987AC2E61F9}" type="presParOf" srcId="{2362E44B-CCE1-492E-AD23-B7B31E147449}" destId="{8AFAC755-4F30-4F81-92F4-A741CA6A373E}" srcOrd="1" destOrd="0" presId="urn:microsoft.com/office/officeart/2018/2/layout/IconCircleList"/>
    <dgm:cxn modelId="{B0A078A7-0F8A-4403-BF7B-487711D385AF}" type="presParOf" srcId="{2362E44B-CCE1-492E-AD23-B7B31E147449}" destId="{E30B39CF-0B36-4D48-B47F-755182505E3A}" srcOrd="2" destOrd="0" presId="urn:microsoft.com/office/officeart/2018/2/layout/IconCircleList"/>
    <dgm:cxn modelId="{AC61ACAA-A5EA-4CF2-B384-88E6089E0D42}" type="presParOf" srcId="{E30B39CF-0B36-4D48-B47F-755182505E3A}" destId="{867F6944-9C72-4616-B080-9403EB8DEC17}" srcOrd="0" destOrd="0" presId="urn:microsoft.com/office/officeart/2018/2/layout/IconCircleList"/>
    <dgm:cxn modelId="{98D1ECA5-3B70-44E4-8E61-25A16D136925}" type="presParOf" srcId="{E30B39CF-0B36-4D48-B47F-755182505E3A}" destId="{E8F9FBD1-B643-4F54-80E0-1234F70F921B}" srcOrd="1" destOrd="0" presId="urn:microsoft.com/office/officeart/2018/2/layout/IconCircleList"/>
    <dgm:cxn modelId="{FD97C637-729F-4CDE-B562-E739C0399F64}" type="presParOf" srcId="{E30B39CF-0B36-4D48-B47F-755182505E3A}" destId="{B22FB799-DBB8-4EFF-8F50-E38BAD04CCDE}" srcOrd="2" destOrd="0" presId="urn:microsoft.com/office/officeart/2018/2/layout/IconCircleList"/>
    <dgm:cxn modelId="{1B5E5B93-F4CA-41D1-99BD-894AB0869396}" type="presParOf" srcId="{E30B39CF-0B36-4D48-B47F-755182505E3A}" destId="{C977592A-E5B8-4612-BC09-2D2EF6821B48}" srcOrd="3" destOrd="0" presId="urn:microsoft.com/office/officeart/2018/2/layout/IconCircleList"/>
    <dgm:cxn modelId="{414458BC-C4DF-4130-BBEE-B502A77F37F4}" type="presParOf" srcId="{2362E44B-CCE1-492E-AD23-B7B31E147449}" destId="{243CD552-9A11-426A-B60A-9948138AE42E}" srcOrd="3" destOrd="0" presId="urn:microsoft.com/office/officeart/2018/2/layout/IconCircleList"/>
    <dgm:cxn modelId="{368EC912-BE3D-4AD3-922B-82E90CC89BC3}" type="presParOf" srcId="{2362E44B-CCE1-492E-AD23-B7B31E147449}" destId="{4EB60B4C-595B-4FBE-A284-359D437F6B8B}" srcOrd="4" destOrd="0" presId="urn:microsoft.com/office/officeart/2018/2/layout/IconCircleList"/>
    <dgm:cxn modelId="{4FB07096-6FFE-4D46-955A-6084B05CB521}" type="presParOf" srcId="{4EB60B4C-595B-4FBE-A284-359D437F6B8B}" destId="{678236BB-C365-41D3-A470-5447334C24A1}" srcOrd="0" destOrd="0" presId="urn:microsoft.com/office/officeart/2018/2/layout/IconCircleList"/>
    <dgm:cxn modelId="{8175EAAE-4D18-411F-8E31-42BCD33371F1}" type="presParOf" srcId="{4EB60B4C-595B-4FBE-A284-359D437F6B8B}" destId="{B2E4F607-A277-4BDF-A8AE-1E2A28F6D24C}" srcOrd="1" destOrd="0" presId="urn:microsoft.com/office/officeart/2018/2/layout/IconCircleList"/>
    <dgm:cxn modelId="{70F417F4-A4D2-45A2-ACDB-8E55A208FBD0}" type="presParOf" srcId="{4EB60B4C-595B-4FBE-A284-359D437F6B8B}" destId="{3EFE2BA9-59F9-437E-8B99-B3AA4F8E9620}" srcOrd="2" destOrd="0" presId="urn:microsoft.com/office/officeart/2018/2/layout/IconCircleList"/>
    <dgm:cxn modelId="{DD9CA9E4-B67E-4CCD-855E-E671CD1B3DCE}" type="presParOf" srcId="{4EB60B4C-595B-4FBE-A284-359D437F6B8B}" destId="{1B51D38A-D52E-479B-A897-41AF03A470B5}" srcOrd="3" destOrd="0" presId="urn:microsoft.com/office/officeart/2018/2/layout/IconCircleList"/>
    <dgm:cxn modelId="{868DE362-2CFF-4DFC-9D65-0FEFFA66353F}" type="presParOf" srcId="{2362E44B-CCE1-492E-AD23-B7B31E147449}" destId="{34268EBB-8A70-425F-8CD2-5A20B7480ED5}" srcOrd="5" destOrd="0" presId="urn:microsoft.com/office/officeart/2018/2/layout/IconCircleList"/>
    <dgm:cxn modelId="{E4915D7B-A746-4225-ABFA-5804F8205926}" type="presParOf" srcId="{2362E44B-CCE1-492E-AD23-B7B31E147449}" destId="{0D6AF757-8697-4D96-9743-1D58615BD76C}" srcOrd="6" destOrd="0" presId="urn:microsoft.com/office/officeart/2018/2/layout/IconCircleList"/>
    <dgm:cxn modelId="{48ED8423-7ACF-4987-A63A-929FDAD812E8}" type="presParOf" srcId="{0D6AF757-8697-4D96-9743-1D58615BD76C}" destId="{47CE0A81-4EB0-4138-836E-DC35B6C501C4}" srcOrd="0" destOrd="0" presId="urn:microsoft.com/office/officeart/2018/2/layout/IconCircleList"/>
    <dgm:cxn modelId="{0B83F9DB-7ED7-480D-90D4-1E94311F4964}" type="presParOf" srcId="{0D6AF757-8697-4D96-9743-1D58615BD76C}" destId="{9501A93D-DAE6-426C-9119-F5F540720BA9}" srcOrd="1" destOrd="0" presId="urn:microsoft.com/office/officeart/2018/2/layout/IconCircleList"/>
    <dgm:cxn modelId="{354D0B84-F4C1-4AC9-9EDF-7C788AE73155}" type="presParOf" srcId="{0D6AF757-8697-4D96-9743-1D58615BD76C}" destId="{0A5FA42A-BC12-4885-9B1B-C59E5E2FCE48}" srcOrd="2" destOrd="0" presId="urn:microsoft.com/office/officeart/2018/2/layout/IconCircleList"/>
    <dgm:cxn modelId="{92115F39-5E42-44B7-BA93-D4943FA470C0}" type="presParOf" srcId="{0D6AF757-8697-4D96-9743-1D58615BD76C}" destId="{737E18F1-F40C-4CAA-AE79-695BBDEEDAC0}" srcOrd="3" destOrd="0" presId="urn:microsoft.com/office/officeart/2018/2/layout/IconCircleList"/>
    <dgm:cxn modelId="{60B1B1BD-2C4C-4006-8716-7DE9A44B7B54}" type="presParOf" srcId="{2362E44B-CCE1-492E-AD23-B7B31E147449}" destId="{C1FEE3D6-37AC-47E2-B6F6-6CAD1E8CCBB6}" srcOrd="7" destOrd="0" presId="urn:microsoft.com/office/officeart/2018/2/layout/IconCircleList"/>
    <dgm:cxn modelId="{10876B8D-0944-485D-9EAF-1FB72B93F620}" type="presParOf" srcId="{2362E44B-CCE1-492E-AD23-B7B31E147449}" destId="{21BC835D-C848-4605-9575-5F17A8CABC79}" srcOrd="8" destOrd="0" presId="urn:microsoft.com/office/officeart/2018/2/layout/IconCircleList"/>
    <dgm:cxn modelId="{6DD0D57D-3681-408B-9B93-1CEE08CC3E14}" type="presParOf" srcId="{21BC835D-C848-4605-9575-5F17A8CABC79}" destId="{688261EA-989C-480B-9B3B-74820A126262}" srcOrd="0" destOrd="0" presId="urn:microsoft.com/office/officeart/2018/2/layout/IconCircleList"/>
    <dgm:cxn modelId="{CC78529C-DF88-45D5-AB40-49EF3E9E79D0}" type="presParOf" srcId="{21BC835D-C848-4605-9575-5F17A8CABC79}" destId="{2959462C-596B-400E-AFCB-89F140916B13}" srcOrd="1" destOrd="0" presId="urn:microsoft.com/office/officeart/2018/2/layout/IconCircleList"/>
    <dgm:cxn modelId="{08A6AE73-5C2B-43C6-8A89-4BCB9CF4DFB1}" type="presParOf" srcId="{21BC835D-C848-4605-9575-5F17A8CABC79}" destId="{01E3867E-1E98-4C4B-8FC1-6A90DF03860E}" srcOrd="2" destOrd="0" presId="urn:microsoft.com/office/officeart/2018/2/layout/IconCircleList"/>
    <dgm:cxn modelId="{FFD4D831-83E6-4BC6-AFA3-72FB7796D34A}" type="presParOf" srcId="{21BC835D-C848-4605-9575-5F17A8CABC79}" destId="{83C87F04-9663-41DD-A4E4-30DDAD6B566C}"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355AF7F-20BA-43B7-8DFC-EB447002B941}"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US"/>
        </a:p>
      </dgm:t>
    </dgm:pt>
    <dgm:pt modelId="{86AB41A6-15AC-424A-B62C-F76F285107B9}">
      <dgm:prSet/>
      <dgm:spPr/>
      <dgm:t>
        <a:bodyPr/>
        <a:lstStyle/>
        <a:p>
          <a:pPr rtl="0"/>
          <a:r>
            <a:rPr lang="en-US" dirty="0"/>
            <a:t>Makes decisions alone</a:t>
          </a:r>
        </a:p>
      </dgm:t>
    </dgm:pt>
    <dgm:pt modelId="{B0DB17B9-1C6C-4431-8E39-BFB986D06334}" type="parTrans" cxnId="{54FD49C3-E3FB-41A8-AFBC-198096D3A33A}">
      <dgm:prSet/>
      <dgm:spPr/>
      <dgm:t>
        <a:bodyPr/>
        <a:lstStyle/>
        <a:p>
          <a:endParaRPr lang="en-US"/>
        </a:p>
      </dgm:t>
    </dgm:pt>
    <dgm:pt modelId="{A5F3FA31-D63D-47CD-AA3F-5A0721653E8A}" type="sibTrans" cxnId="{54FD49C3-E3FB-41A8-AFBC-198096D3A33A}">
      <dgm:prSet/>
      <dgm:spPr/>
      <dgm:t>
        <a:bodyPr/>
        <a:lstStyle/>
        <a:p>
          <a:endParaRPr lang="en-US"/>
        </a:p>
      </dgm:t>
    </dgm:pt>
    <dgm:pt modelId="{8E239648-8559-42B6-85E7-131E2A002D01}">
      <dgm:prSet/>
      <dgm:spPr/>
      <dgm:t>
        <a:bodyPr/>
        <a:lstStyle/>
        <a:p>
          <a:pPr rtl="0"/>
          <a:r>
            <a:rPr lang="en-US" dirty="0"/>
            <a:t>High level of control</a:t>
          </a:r>
        </a:p>
      </dgm:t>
    </dgm:pt>
    <dgm:pt modelId="{28780150-D8FD-4631-B9B3-2802ED3C2F84}" type="parTrans" cxnId="{A6E00FBC-6314-438E-A5DA-424674C976B9}">
      <dgm:prSet/>
      <dgm:spPr/>
      <dgm:t>
        <a:bodyPr/>
        <a:lstStyle/>
        <a:p>
          <a:endParaRPr lang="en-US"/>
        </a:p>
      </dgm:t>
    </dgm:pt>
    <dgm:pt modelId="{00A72A35-362E-4092-84B7-2162A075BB77}" type="sibTrans" cxnId="{A6E00FBC-6314-438E-A5DA-424674C976B9}">
      <dgm:prSet/>
      <dgm:spPr/>
      <dgm:t>
        <a:bodyPr/>
        <a:lstStyle/>
        <a:p>
          <a:endParaRPr lang="en-US"/>
        </a:p>
      </dgm:t>
    </dgm:pt>
    <dgm:pt modelId="{991538C7-BAAB-43D5-951C-339C26BEA656}">
      <dgm:prSet/>
      <dgm:spPr/>
      <dgm:t>
        <a:bodyPr/>
        <a:lstStyle/>
        <a:p>
          <a:pPr rtl="0"/>
          <a:r>
            <a:rPr lang="en-US" dirty="0"/>
            <a:t>Instructions are clear</a:t>
          </a:r>
        </a:p>
      </dgm:t>
    </dgm:pt>
    <dgm:pt modelId="{28198AC9-2ED8-4550-ADCF-7F93636189C5}" type="parTrans" cxnId="{4E8B07BB-ACB1-477B-9D24-48BC5F4F0A43}">
      <dgm:prSet/>
      <dgm:spPr/>
      <dgm:t>
        <a:bodyPr/>
        <a:lstStyle/>
        <a:p>
          <a:endParaRPr lang="en-US"/>
        </a:p>
      </dgm:t>
    </dgm:pt>
    <dgm:pt modelId="{6444AF39-A733-4C08-BBF4-C7FE3DA87A23}" type="sibTrans" cxnId="{4E8B07BB-ACB1-477B-9D24-48BC5F4F0A43}">
      <dgm:prSet/>
      <dgm:spPr/>
      <dgm:t>
        <a:bodyPr/>
        <a:lstStyle/>
        <a:p>
          <a:endParaRPr lang="en-US"/>
        </a:p>
      </dgm:t>
    </dgm:pt>
    <dgm:pt modelId="{92AC0A36-5CDB-4ACA-B36C-F82A7AF9E098}">
      <dgm:prSet/>
      <dgm:spPr/>
      <dgm:t>
        <a:bodyPr/>
        <a:lstStyle/>
        <a:p>
          <a:pPr rtl="0"/>
          <a:r>
            <a:rPr lang="en-US" dirty="0"/>
            <a:t>Employees have limited input</a:t>
          </a:r>
        </a:p>
      </dgm:t>
    </dgm:pt>
    <dgm:pt modelId="{6B40F972-3B52-41B9-9964-49138D3A0BFE}" type="parTrans" cxnId="{2BDC4AB7-8C82-4C43-908D-489ACD31DBDF}">
      <dgm:prSet/>
      <dgm:spPr/>
      <dgm:t>
        <a:bodyPr/>
        <a:lstStyle/>
        <a:p>
          <a:endParaRPr lang="en-US"/>
        </a:p>
      </dgm:t>
    </dgm:pt>
    <dgm:pt modelId="{4D96AF95-F3B0-41BA-B4E2-8F9154C46CAB}" type="sibTrans" cxnId="{2BDC4AB7-8C82-4C43-908D-489ACD31DBDF}">
      <dgm:prSet/>
      <dgm:spPr/>
      <dgm:t>
        <a:bodyPr/>
        <a:lstStyle/>
        <a:p>
          <a:endParaRPr lang="en-US"/>
        </a:p>
      </dgm:t>
    </dgm:pt>
    <dgm:pt modelId="{DE135ACE-EE6F-4927-B195-F726D6D96305}">
      <dgm:prSet/>
      <dgm:spPr/>
      <dgm:t>
        <a:bodyPr/>
        <a:lstStyle/>
        <a:p>
          <a:pPr rtl="0"/>
          <a:r>
            <a:rPr lang="en-US" dirty="0"/>
            <a:t>Lacks creativity and innovation</a:t>
          </a:r>
        </a:p>
      </dgm:t>
    </dgm:pt>
    <dgm:pt modelId="{99C7B946-744F-4527-BA73-A4B603CF30D7}" type="parTrans" cxnId="{1608FACE-8299-4111-BF2F-572A25945731}">
      <dgm:prSet/>
      <dgm:spPr/>
      <dgm:t>
        <a:bodyPr/>
        <a:lstStyle/>
        <a:p>
          <a:endParaRPr lang="en-US"/>
        </a:p>
      </dgm:t>
    </dgm:pt>
    <dgm:pt modelId="{9FD3D511-FCE7-4798-BCD4-C2FC386C5666}" type="sibTrans" cxnId="{1608FACE-8299-4111-BF2F-572A25945731}">
      <dgm:prSet/>
      <dgm:spPr/>
      <dgm:t>
        <a:bodyPr/>
        <a:lstStyle/>
        <a:p>
          <a:endParaRPr lang="en-US"/>
        </a:p>
      </dgm:t>
    </dgm:pt>
    <dgm:pt modelId="{C45A68D8-9230-4D2E-AE86-04C35E469C37}" type="pres">
      <dgm:prSet presAssocID="{D355AF7F-20BA-43B7-8DFC-EB447002B941}" presName="linear" presStyleCnt="0">
        <dgm:presLayoutVars>
          <dgm:animLvl val="lvl"/>
          <dgm:resizeHandles val="exact"/>
        </dgm:presLayoutVars>
      </dgm:prSet>
      <dgm:spPr/>
    </dgm:pt>
    <dgm:pt modelId="{75139D2E-CC6B-408A-B0FF-D7C83BB22C54}" type="pres">
      <dgm:prSet presAssocID="{86AB41A6-15AC-424A-B62C-F76F285107B9}" presName="parentText" presStyleLbl="node1" presStyleIdx="0" presStyleCnt="5">
        <dgm:presLayoutVars>
          <dgm:chMax val="0"/>
          <dgm:bulletEnabled val="1"/>
        </dgm:presLayoutVars>
      </dgm:prSet>
      <dgm:spPr/>
    </dgm:pt>
    <dgm:pt modelId="{0E4D3F48-183B-41C7-AAA0-787D8DCF7E0E}" type="pres">
      <dgm:prSet presAssocID="{A5F3FA31-D63D-47CD-AA3F-5A0721653E8A}" presName="spacer" presStyleCnt="0"/>
      <dgm:spPr/>
    </dgm:pt>
    <dgm:pt modelId="{DED50BF9-F7F0-4EE4-9B2C-435F4CE0B69E}" type="pres">
      <dgm:prSet presAssocID="{8E239648-8559-42B6-85E7-131E2A002D01}" presName="parentText" presStyleLbl="node1" presStyleIdx="1" presStyleCnt="5">
        <dgm:presLayoutVars>
          <dgm:chMax val="0"/>
          <dgm:bulletEnabled val="1"/>
        </dgm:presLayoutVars>
      </dgm:prSet>
      <dgm:spPr/>
    </dgm:pt>
    <dgm:pt modelId="{F8B7F3A1-3878-405F-85EA-52C11CC76F84}" type="pres">
      <dgm:prSet presAssocID="{00A72A35-362E-4092-84B7-2162A075BB77}" presName="spacer" presStyleCnt="0"/>
      <dgm:spPr/>
    </dgm:pt>
    <dgm:pt modelId="{4C7114CF-DCBF-48B2-9298-DA5D26D524C4}" type="pres">
      <dgm:prSet presAssocID="{991538C7-BAAB-43D5-951C-339C26BEA656}" presName="parentText" presStyleLbl="node1" presStyleIdx="2" presStyleCnt="5">
        <dgm:presLayoutVars>
          <dgm:chMax val="0"/>
          <dgm:bulletEnabled val="1"/>
        </dgm:presLayoutVars>
      </dgm:prSet>
      <dgm:spPr/>
    </dgm:pt>
    <dgm:pt modelId="{98BB3A5C-2D1C-4033-8FEA-724BAAB82D03}" type="pres">
      <dgm:prSet presAssocID="{6444AF39-A733-4C08-BBF4-C7FE3DA87A23}" presName="spacer" presStyleCnt="0"/>
      <dgm:spPr/>
    </dgm:pt>
    <dgm:pt modelId="{697B2233-5492-4C00-B251-22F4EBE83150}" type="pres">
      <dgm:prSet presAssocID="{92AC0A36-5CDB-4ACA-B36C-F82A7AF9E098}" presName="parentText" presStyleLbl="node1" presStyleIdx="3" presStyleCnt="5">
        <dgm:presLayoutVars>
          <dgm:chMax val="0"/>
          <dgm:bulletEnabled val="1"/>
        </dgm:presLayoutVars>
      </dgm:prSet>
      <dgm:spPr/>
    </dgm:pt>
    <dgm:pt modelId="{67E250A6-8EA1-4247-A675-F41BBE38ECE2}" type="pres">
      <dgm:prSet presAssocID="{4D96AF95-F3B0-41BA-B4E2-8F9154C46CAB}" presName="spacer" presStyleCnt="0"/>
      <dgm:spPr/>
    </dgm:pt>
    <dgm:pt modelId="{026860CF-2472-42C8-948C-5481649035A9}" type="pres">
      <dgm:prSet presAssocID="{DE135ACE-EE6F-4927-B195-F726D6D96305}" presName="parentText" presStyleLbl="node1" presStyleIdx="4" presStyleCnt="5">
        <dgm:presLayoutVars>
          <dgm:chMax val="0"/>
          <dgm:bulletEnabled val="1"/>
        </dgm:presLayoutVars>
      </dgm:prSet>
      <dgm:spPr/>
    </dgm:pt>
  </dgm:ptLst>
  <dgm:cxnLst>
    <dgm:cxn modelId="{C48F2709-700F-4730-97C8-BC0F633C5E61}" type="presOf" srcId="{8E239648-8559-42B6-85E7-131E2A002D01}" destId="{DED50BF9-F7F0-4EE4-9B2C-435F4CE0B69E}" srcOrd="0" destOrd="0" presId="urn:microsoft.com/office/officeart/2005/8/layout/vList2"/>
    <dgm:cxn modelId="{6975F317-7FA8-42F0-8C5C-381E0E699CAA}" type="presOf" srcId="{991538C7-BAAB-43D5-951C-339C26BEA656}" destId="{4C7114CF-DCBF-48B2-9298-DA5D26D524C4}" srcOrd="0" destOrd="0" presId="urn:microsoft.com/office/officeart/2005/8/layout/vList2"/>
    <dgm:cxn modelId="{6BD14C25-63CB-4157-9FB7-8B75A7533BB7}" type="presOf" srcId="{86AB41A6-15AC-424A-B62C-F76F285107B9}" destId="{75139D2E-CC6B-408A-B0FF-D7C83BB22C54}" srcOrd="0" destOrd="0" presId="urn:microsoft.com/office/officeart/2005/8/layout/vList2"/>
    <dgm:cxn modelId="{342500B5-46E3-4769-AEEA-34E08336D206}" type="presOf" srcId="{D355AF7F-20BA-43B7-8DFC-EB447002B941}" destId="{C45A68D8-9230-4D2E-AE86-04C35E469C37}" srcOrd="0" destOrd="0" presId="urn:microsoft.com/office/officeart/2005/8/layout/vList2"/>
    <dgm:cxn modelId="{042E3CB5-DE2B-4D43-9D81-2D7FBC9FFDC7}" type="presOf" srcId="{DE135ACE-EE6F-4927-B195-F726D6D96305}" destId="{026860CF-2472-42C8-948C-5481649035A9}" srcOrd="0" destOrd="0" presId="urn:microsoft.com/office/officeart/2005/8/layout/vList2"/>
    <dgm:cxn modelId="{2BDC4AB7-8C82-4C43-908D-489ACD31DBDF}" srcId="{D355AF7F-20BA-43B7-8DFC-EB447002B941}" destId="{92AC0A36-5CDB-4ACA-B36C-F82A7AF9E098}" srcOrd="3" destOrd="0" parTransId="{6B40F972-3B52-41B9-9964-49138D3A0BFE}" sibTransId="{4D96AF95-F3B0-41BA-B4E2-8F9154C46CAB}"/>
    <dgm:cxn modelId="{4E8B07BB-ACB1-477B-9D24-48BC5F4F0A43}" srcId="{D355AF7F-20BA-43B7-8DFC-EB447002B941}" destId="{991538C7-BAAB-43D5-951C-339C26BEA656}" srcOrd="2" destOrd="0" parTransId="{28198AC9-2ED8-4550-ADCF-7F93636189C5}" sibTransId="{6444AF39-A733-4C08-BBF4-C7FE3DA87A23}"/>
    <dgm:cxn modelId="{A6E00FBC-6314-438E-A5DA-424674C976B9}" srcId="{D355AF7F-20BA-43B7-8DFC-EB447002B941}" destId="{8E239648-8559-42B6-85E7-131E2A002D01}" srcOrd="1" destOrd="0" parTransId="{28780150-D8FD-4631-B9B3-2802ED3C2F84}" sibTransId="{00A72A35-362E-4092-84B7-2162A075BB77}"/>
    <dgm:cxn modelId="{54FD49C3-E3FB-41A8-AFBC-198096D3A33A}" srcId="{D355AF7F-20BA-43B7-8DFC-EB447002B941}" destId="{86AB41A6-15AC-424A-B62C-F76F285107B9}" srcOrd="0" destOrd="0" parTransId="{B0DB17B9-1C6C-4431-8E39-BFB986D06334}" sibTransId="{A5F3FA31-D63D-47CD-AA3F-5A0721653E8A}"/>
    <dgm:cxn modelId="{64852BC7-4BF1-4EEA-AE82-D19353CB0E3A}" type="presOf" srcId="{92AC0A36-5CDB-4ACA-B36C-F82A7AF9E098}" destId="{697B2233-5492-4C00-B251-22F4EBE83150}" srcOrd="0" destOrd="0" presId="urn:microsoft.com/office/officeart/2005/8/layout/vList2"/>
    <dgm:cxn modelId="{1608FACE-8299-4111-BF2F-572A25945731}" srcId="{D355AF7F-20BA-43B7-8DFC-EB447002B941}" destId="{DE135ACE-EE6F-4927-B195-F726D6D96305}" srcOrd="4" destOrd="0" parTransId="{99C7B946-744F-4527-BA73-A4B603CF30D7}" sibTransId="{9FD3D511-FCE7-4798-BCD4-C2FC386C5666}"/>
    <dgm:cxn modelId="{3A2C22F6-24F1-4B10-BD1C-B3339D3A79B2}" type="presParOf" srcId="{C45A68D8-9230-4D2E-AE86-04C35E469C37}" destId="{75139D2E-CC6B-408A-B0FF-D7C83BB22C54}" srcOrd="0" destOrd="0" presId="urn:microsoft.com/office/officeart/2005/8/layout/vList2"/>
    <dgm:cxn modelId="{D91910FB-B60B-497C-B9FE-203EEADF7FCD}" type="presParOf" srcId="{C45A68D8-9230-4D2E-AE86-04C35E469C37}" destId="{0E4D3F48-183B-41C7-AAA0-787D8DCF7E0E}" srcOrd="1" destOrd="0" presId="urn:microsoft.com/office/officeart/2005/8/layout/vList2"/>
    <dgm:cxn modelId="{4CD1C2FD-6358-478F-B646-C5E9E88821B1}" type="presParOf" srcId="{C45A68D8-9230-4D2E-AE86-04C35E469C37}" destId="{DED50BF9-F7F0-4EE4-9B2C-435F4CE0B69E}" srcOrd="2" destOrd="0" presId="urn:microsoft.com/office/officeart/2005/8/layout/vList2"/>
    <dgm:cxn modelId="{E185BD92-7DFF-434A-AA50-55EE13C42716}" type="presParOf" srcId="{C45A68D8-9230-4D2E-AE86-04C35E469C37}" destId="{F8B7F3A1-3878-405F-85EA-52C11CC76F84}" srcOrd="3" destOrd="0" presId="urn:microsoft.com/office/officeart/2005/8/layout/vList2"/>
    <dgm:cxn modelId="{1BF76B68-D263-402F-873B-975ADC5032A8}" type="presParOf" srcId="{C45A68D8-9230-4D2E-AE86-04C35E469C37}" destId="{4C7114CF-DCBF-48B2-9298-DA5D26D524C4}" srcOrd="4" destOrd="0" presId="urn:microsoft.com/office/officeart/2005/8/layout/vList2"/>
    <dgm:cxn modelId="{64272574-30A2-4568-89A6-CF1515764574}" type="presParOf" srcId="{C45A68D8-9230-4D2E-AE86-04C35E469C37}" destId="{98BB3A5C-2D1C-4033-8FEA-724BAAB82D03}" srcOrd="5" destOrd="0" presId="urn:microsoft.com/office/officeart/2005/8/layout/vList2"/>
    <dgm:cxn modelId="{C4D2A0A7-1929-4269-A865-34655F8A8DD8}" type="presParOf" srcId="{C45A68D8-9230-4D2E-AE86-04C35E469C37}" destId="{697B2233-5492-4C00-B251-22F4EBE83150}" srcOrd="6" destOrd="0" presId="urn:microsoft.com/office/officeart/2005/8/layout/vList2"/>
    <dgm:cxn modelId="{F430C679-D7FD-4B9E-9DFE-7793C977927F}" type="presParOf" srcId="{C45A68D8-9230-4D2E-AE86-04C35E469C37}" destId="{67E250A6-8EA1-4247-A675-F41BBE38ECE2}" srcOrd="7" destOrd="0" presId="urn:microsoft.com/office/officeart/2005/8/layout/vList2"/>
    <dgm:cxn modelId="{CCDB612D-9F2D-46C6-B25A-28459A760260}" type="presParOf" srcId="{C45A68D8-9230-4D2E-AE86-04C35E469C37}" destId="{026860CF-2472-42C8-948C-5481649035A9}"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F798CB-5AEE-4B66-A16A-D26909DB4A4C}"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US"/>
        </a:p>
      </dgm:t>
    </dgm:pt>
    <dgm:pt modelId="{7FB67089-53EA-4096-BCB3-DE6408FD4ECD}">
      <dgm:prSet/>
      <dgm:spPr/>
      <dgm:t>
        <a:bodyPr/>
        <a:lstStyle/>
        <a:p>
          <a:pPr rtl="0"/>
          <a:r>
            <a:rPr lang="en-US" dirty="0"/>
            <a:t>Employees participate in decision-making</a:t>
          </a:r>
        </a:p>
      </dgm:t>
    </dgm:pt>
    <dgm:pt modelId="{18849DC5-70B2-4488-B7E2-7F0FC0C55D72}" type="parTrans" cxnId="{BC8F0320-7851-4B04-8C83-21B335C30B54}">
      <dgm:prSet/>
      <dgm:spPr/>
      <dgm:t>
        <a:bodyPr/>
        <a:lstStyle/>
        <a:p>
          <a:endParaRPr lang="en-US"/>
        </a:p>
      </dgm:t>
    </dgm:pt>
    <dgm:pt modelId="{573E17B9-5C7A-4276-8766-6A802E16CB74}" type="sibTrans" cxnId="{BC8F0320-7851-4B04-8C83-21B335C30B54}">
      <dgm:prSet/>
      <dgm:spPr/>
      <dgm:t>
        <a:bodyPr/>
        <a:lstStyle/>
        <a:p>
          <a:endParaRPr lang="en-US"/>
        </a:p>
      </dgm:t>
    </dgm:pt>
    <dgm:pt modelId="{3073214F-ED02-4316-83BD-0762FEFC491A}">
      <dgm:prSet/>
      <dgm:spPr/>
      <dgm:t>
        <a:bodyPr/>
        <a:lstStyle/>
        <a:p>
          <a:pPr rtl="0"/>
          <a:r>
            <a:rPr lang="en-US" dirty="0"/>
            <a:t>There is little or no control</a:t>
          </a:r>
        </a:p>
      </dgm:t>
    </dgm:pt>
    <dgm:pt modelId="{CEACD971-52F7-4139-A48B-2D0D153B6A61}" type="parTrans" cxnId="{845A4A2A-E28B-414C-BA40-27017308001E}">
      <dgm:prSet/>
      <dgm:spPr/>
      <dgm:t>
        <a:bodyPr/>
        <a:lstStyle/>
        <a:p>
          <a:endParaRPr lang="en-US"/>
        </a:p>
      </dgm:t>
    </dgm:pt>
    <dgm:pt modelId="{F2CB8A52-64BC-4D29-9780-9CDE3FF02C1C}" type="sibTrans" cxnId="{845A4A2A-E28B-414C-BA40-27017308001E}">
      <dgm:prSet/>
      <dgm:spPr/>
      <dgm:t>
        <a:bodyPr/>
        <a:lstStyle/>
        <a:p>
          <a:endParaRPr lang="en-US"/>
        </a:p>
      </dgm:t>
    </dgm:pt>
    <dgm:pt modelId="{2AA0330F-4E58-4645-A554-213015C7F9AD}">
      <dgm:prSet/>
      <dgm:spPr/>
      <dgm:t>
        <a:bodyPr/>
        <a:lstStyle/>
        <a:p>
          <a:pPr rtl="0"/>
          <a:r>
            <a:rPr lang="en-US" dirty="0"/>
            <a:t>Employees have full control of what they do</a:t>
          </a:r>
        </a:p>
      </dgm:t>
    </dgm:pt>
    <dgm:pt modelId="{DBA5454E-809B-48AE-95F9-C3D8FDBE3DFA}" type="parTrans" cxnId="{A20548E3-172F-4C72-B214-E99302E09A08}">
      <dgm:prSet/>
      <dgm:spPr/>
      <dgm:t>
        <a:bodyPr/>
        <a:lstStyle/>
        <a:p>
          <a:endParaRPr lang="en-US"/>
        </a:p>
      </dgm:t>
    </dgm:pt>
    <dgm:pt modelId="{DBD5E697-DDC6-4A65-B885-13998566327D}" type="sibTrans" cxnId="{A20548E3-172F-4C72-B214-E99302E09A08}">
      <dgm:prSet/>
      <dgm:spPr/>
      <dgm:t>
        <a:bodyPr/>
        <a:lstStyle/>
        <a:p>
          <a:endParaRPr lang="en-US"/>
        </a:p>
      </dgm:t>
    </dgm:pt>
    <dgm:pt modelId="{0F9F9E24-9F31-40BA-9AF2-3BCA4F0663FC}">
      <dgm:prSet/>
      <dgm:spPr/>
      <dgm:t>
        <a:bodyPr/>
        <a:lstStyle/>
        <a:p>
          <a:pPr rtl="0"/>
          <a:r>
            <a:rPr lang="en-US" dirty="0"/>
            <a:t>High level of creativity </a:t>
          </a:r>
        </a:p>
      </dgm:t>
    </dgm:pt>
    <dgm:pt modelId="{CA54020C-253C-4B0F-89EA-F79D5EF1E0EA}" type="parTrans" cxnId="{28930AD5-C203-419D-B7F2-DE0AC1B11CD1}">
      <dgm:prSet/>
      <dgm:spPr/>
      <dgm:t>
        <a:bodyPr/>
        <a:lstStyle/>
        <a:p>
          <a:endParaRPr lang="en-US"/>
        </a:p>
      </dgm:t>
    </dgm:pt>
    <dgm:pt modelId="{426DA626-A959-4580-8E83-BA077683BD4F}" type="sibTrans" cxnId="{28930AD5-C203-419D-B7F2-DE0AC1B11CD1}">
      <dgm:prSet/>
      <dgm:spPr/>
      <dgm:t>
        <a:bodyPr/>
        <a:lstStyle/>
        <a:p>
          <a:endParaRPr lang="en-US"/>
        </a:p>
      </dgm:t>
    </dgm:pt>
    <dgm:pt modelId="{A27B5F71-25EA-4A57-A9EE-F964A89530D5}" type="pres">
      <dgm:prSet presAssocID="{BDF798CB-5AEE-4B66-A16A-D26909DB4A4C}" presName="linear" presStyleCnt="0">
        <dgm:presLayoutVars>
          <dgm:animLvl val="lvl"/>
          <dgm:resizeHandles val="exact"/>
        </dgm:presLayoutVars>
      </dgm:prSet>
      <dgm:spPr/>
    </dgm:pt>
    <dgm:pt modelId="{0BAC5E93-F94C-4986-9556-E9C731599824}" type="pres">
      <dgm:prSet presAssocID="{7FB67089-53EA-4096-BCB3-DE6408FD4ECD}" presName="parentText" presStyleLbl="node1" presStyleIdx="0" presStyleCnt="4">
        <dgm:presLayoutVars>
          <dgm:chMax val="0"/>
          <dgm:bulletEnabled val="1"/>
        </dgm:presLayoutVars>
      </dgm:prSet>
      <dgm:spPr/>
    </dgm:pt>
    <dgm:pt modelId="{5B9FFC52-41EE-43DA-B30A-03E1A58CD70F}" type="pres">
      <dgm:prSet presAssocID="{573E17B9-5C7A-4276-8766-6A802E16CB74}" presName="spacer" presStyleCnt="0"/>
      <dgm:spPr/>
    </dgm:pt>
    <dgm:pt modelId="{54CB7F96-FC25-4627-9C28-C6CF073CA5C1}" type="pres">
      <dgm:prSet presAssocID="{3073214F-ED02-4316-83BD-0762FEFC491A}" presName="parentText" presStyleLbl="node1" presStyleIdx="1" presStyleCnt="4">
        <dgm:presLayoutVars>
          <dgm:chMax val="0"/>
          <dgm:bulletEnabled val="1"/>
        </dgm:presLayoutVars>
      </dgm:prSet>
      <dgm:spPr/>
    </dgm:pt>
    <dgm:pt modelId="{0A6C972B-74FA-4F11-86C5-BB6D2744533D}" type="pres">
      <dgm:prSet presAssocID="{F2CB8A52-64BC-4D29-9780-9CDE3FF02C1C}" presName="spacer" presStyleCnt="0"/>
      <dgm:spPr/>
    </dgm:pt>
    <dgm:pt modelId="{47DD541B-37B1-4690-8969-2D52FE807109}" type="pres">
      <dgm:prSet presAssocID="{2AA0330F-4E58-4645-A554-213015C7F9AD}" presName="parentText" presStyleLbl="node1" presStyleIdx="2" presStyleCnt="4">
        <dgm:presLayoutVars>
          <dgm:chMax val="0"/>
          <dgm:bulletEnabled val="1"/>
        </dgm:presLayoutVars>
      </dgm:prSet>
      <dgm:spPr/>
    </dgm:pt>
    <dgm:pt modelId="{043350D8-A7DB-48E3-B2F5-2D61E6572A11}" type="pres">
      <dgm:prSet presAssocID="{DBD5E697-DDC6-4A65-B885-13998566327D}" presName="spacer" presStyleCnt="0"/>
      <dgm:spPr/>
    </dgm:pt>
    <dgm:pt modelId="{F792EEED-5FAD-4051-87C6-8E2548C4928B}" type="pres">
      <dgm:prSet presAssocID="{0F9F9E24-9F31-40BA-9AF2-3BCA4F0663FC}" presName="parentText" presStyleLbl="node1" presStyleIdx="3" presStyleCnt="4">
        <dgm:presLayoutVars>
          <dgm:chMax val="0"/>
          <dgm:bulletEnabled val="1"/>
        </dgm:presLayoutVars>
      </dgm:prSet>
      <dgm:spPr/>
    </dgm:pt>
  </dgm:ptLst>
  <dgm:cxnLst>
    <dgm:cxn modelId="{BC8F0320-7851-4B04-8C83-21B335C30B54}" srcId="{BDF798CB-5AEE-4B66-A16A-D26909DB4A4C}" destId="{7FB67089-53EA-4096-BCB3-DE6408FD4ECD}" srcOrd="0" destOrd="0" parTransId="{18849DC5-70B2-4488-B7E2-7F0FC0C55D72}" sibTransId="{573E17B9-5C7A-4276-8766-6A802E16CB74}"/>
    <dgm:cxn modelId="{845A4A2A-E28B-414C-BA40-27017308001E}" srcId="{BDF798CB-5AEE-4B66-A16A-D26909DB4A4C}" destId="{3073214F-ED02-4316-83BD-0762FEFC491A}" srcOrd="1" destOrd="0" parTransId="{CEACD971-52F7-4139-A48B-2D0D153B6A61}" sibTransId="{F2CB8A52-64BC-4D29-9780-9CDE3FF02C1C}"/>
    <dgm:cxn modelId="{E0D67A57-22D1-4BB7-A8C5-C63A30A7A794}" type="presOf" srcId="{7FB67089-53EA-4096-BCB3-DE6408FD4ECD}" destId="{0BAC5E93-F94C-4986-9556-E9C731599824}" srcOrd="0" destOrd="0" presId="urn:microsoft.com/office/officeart/2005/8/layout/vList2"/>
    <dgm:cxn modelId="{3112857F-D0A2-40A6-8A07-7653326E5266}" type="presOf" srcId="{0F9F9E24-9F31-40BA-9AF2-3BCA4F0663FC}" destId="{F792EEED-5FAD-4051-87C6-8E2548C4928B}" srcOrd="0" destOrd="0" presId="urn:microsoft.com/office/officeart/2005/8/layout/vList2"/>
    <dgm:cxn modelId="{689082A3-1BB0-4459-85EB-9968C61CC585}" type="presOf" srcId="{3073214F-ED02-4316-83BD-0762FEFC491A}" destId="{54CB7F96-FC25-4627-9C28-C6CF073CA5C1}" srcOrd="0" destOrd="0" presId="urn:microsoft.com/office/officeart/2005/8/layout/vList2"/>
    <dgm:cxn modelId="{28930AD5-C203-419D-B7F2-DE0AC1B11CD1}" srcId="{BDF798CB-5AEE-4B66-A16A-D26909DB4A4C}" destId="{0F9F9E24-9F31-40BA-9AF2-3BCA4F0663FC}" srcOrd="3" destOrd="0" parTransId="{CA54020C-253C-4B0F-89EA-F79D5EF1E0EA}" sibTransId="{426DA626-A959-4580-8E83-BA077683BD4F}"/>
    <dgm:cxn modelId="{309E61E3-30F3-4F10-A606-BE134AAEF8E8}" type="presOf" srcId="{BDF798CB-5AEE-4B66-A16A-D26909DB4A4C}" destId="{A27B5F71-25EA-4A57-A9EE-F964A89530D5}" srcOrd="0" destOrd="0" presId="urn:microsoft.com/office/officeart/2005/8/layout/vList2"/>
    <dgm:cxn modelId="{A20548E3-172F-4C72-B214-E99302E09A08}" srcId="{BDF798CB-5AEE-4B66-A16A-D26909DB4A4C}" destId="{2AA0330F-4E58-4645-A554-213015C7F9AD}" srcOrd="2" destOrd="0" parTransId="{DBA5454E-809B-48AE-95F9-C3D8FDBE3DFA}" sibTransId="{DBD5E697-DDC6-4A65-B885-13998566327D}"/>
    <dgm:cxn modelId="{EC8468FB-CAEC-4354-B0CB-1048CFD333AA}" type="presOf" srcId="{2AA0330F-4E58-4645-A554-213015C7F9AD}" destId="{47DD541B-37B1-4690-8969-2D52FE807109}" srcOrd="0" destOrd="0" presId="urn:microsoft.com/office/officeart/2005/8/layout/vList2"/>
    <dgm:cxn modelId="{5400AFBB-66A1-4736-A14C-9AC334CD85FB}" type="presParOf" srcId="{A27B5F71-25EA-4A57-A9EE-F964A89530D5}" destId="{0BAC5E93-F94C-4986-9556-E9C731599824}" srcOrd="0" destOrd="0" presId="urn:microsoft.com/office/officeart/2005/8/layout/vList2"/>
    <dgm:cxn modelId="{E1C1EF1E-BDEC-404E-AD23-98063959334D}" type="presParOf" srcId="{A27B5F71-25EA-4A57-A9EE-F964A89530D5}" destId="{5B9FFC52-41EE-43DA-B30A-03E1A58CD70F}" srcOrd="1" destOrd="0" presId="urn:microsoft.com/office/officeart/2005/8/layout/vList2"/>
    <dgm:cxn modelId="{6E50A6BE-8B12-499B-8FA9-434F616CE68D}" type="presParOf" srcId="{A27B5F71-25EA-4A57-A9EE-F964A89530D5}" destId="{54CB7F96-FC25-4627-9C28-C6CF073CA5C1}" srcOrd="2" destOrd="0" presId="urn:microsoft.com/office/officeart/2005/8/layout/vList2"/>
    <dgm:cxn modelId="{25C36285-C9A9-46C2-8ABE-0B5DF2F1A2C5}" type="presParOf" srcId="{A27B5F71-25EA-4A57-A9EE-F964A89530D5}" destId="{0A6C972B-74FA-4F11-86C5-BB6D2744533D}" srcOrd="3" destOrd="0" presId="urn:microsoft.com/office/officeart/2005/8/layout/vList2"/>
    <dgm:cxn modelId="{BE4D4958-D0E6-4445-B042-C0AC3E627BB2}" type="presParOf" srcId="{A27B5F71-25EA-4A57-A9EE-F964A89530D5}" destId="{47DD541B-37B1-4690-8969-2D52FE807109}" srcOrd="4" destOrd="0" presId="urn:microsoft.com/office/officeart/2005/8/layout/vList2"/>
    <dgm:cxn modelId="{DE715F5D-3052-4470-9B4B-646FF1EBBBCB}" type="presParOf" srcId="{A27B5F71-25EA-4A57-A9EE-F964A89530D5}" destId="{043350D8-A7DB-48E3-B2F5-2D61E6572A11}" srcOrd="5" destOrd="0" presId="urn:microsoft.com/office/officeart/2005/8/layout/vList2"/>
    <dgm:cxn modelId="{85983FAE-9120-407C-938A-AFCE7939B8B0}" type="presParOf" srcId="{A27B5F71-25EA-4A57-A9EE-F964A89530D5}" destId="{F792EEED-5FAD-4051-87C6-8E2548C4928B}" srcOrd="6"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BB38B3-9FB8-41E7-9E35-32DC868D93F7}" type="doc">
      <dgm:prSet loTypeId="urn:microsoft.com/office/officeart/2008/layout/AlternatingPictureBlocks" loCatId="picture" qsTypeId="urn:microsoft.com/office/officeart/2005/8/quickstyle/simple1" qsCatId="simple" csTypeId="urn:microsoft.com/office/officeart/2005/8/colors/accent1_2" csCatId="accent1" phldr="1"/>
      <dgm:spPr/>
    </dgm:pt>
    <dgm:pt modelId="{D40AB33D-03F5-4FF8-8216-B7633D70BE74}">
      <dgm:prSet custT="1"/>
      <dgm:spPr>
        <a:solidFill>
          <a:schemeClr val="bg1"/>
        </a:solidFill>
      </dgm:spPr>
      <dgm:t>
        <a:bodyPr/>
        <a:lstStyle/>
        <a:p>
          <a:pPr algn="l"/>
          <a:r>
            <a:rPr lang="en-US" sz="2800" dirty="0">
              <a:solidFill>
                <a:schemeClr val="tx1"/>
              </a:solidFill>
            </a:rPr>
            <a:t>- </a:t>
          </a:r>
          <a:r>
            <a:rPr lang="en-US" sz="2400" dirty="0">
              <a:solidFill>
                <a:schemeClr val="tx1"/>
              </a:solidFill>
            </a:rPr>
            <a:t>Employees have an inner motivation to work on their  responsibilities</a:t>
          </a:r>
        </a:p>
        <a:p>
          <a:pPr algn="l"/>
          <a:r>
            <a:rPr lang="en-US" sz="2400" dirty="0">
              <a:solidFill>
                <a:schemeClr val="tx1"/>
              </a:solidFill>
            </a:rPr>
            <a:t>- Employees enjoy every bit of their work</a:t>
          </a:r>
        </a:p>
        <a:p>
          <a:pPr algn="l" rtl="0"/>
          <a:r>
            <a:rPr lang="en-US" sz="2400" dirty="0">
              <a:solidFill>
                <a:schemeClr val="tx1"/>
              </a:solidFill>
            </a:rPr>
            <a:t>- Employees work to become better every day </a:t>
          </a:r>
        </a:p>
        <a:p>
          <a:pPr algn="l" rtl="0"/>
          <a:r>
            <a:rPr lang="en-US" sz="2400" dirty="0">
              <a:solidFill>
                <a:schemeClr val="tx1"/>
              </a:solidFill>
            </a:rPr>
            <a:t>- Employees do not focus on money as an internal motivator </a:t>
          </a:r>
        </a:p>
      </dgm:t>
    </dgm:pt>
    <dgm:pt modelId="{00D310FA-CF5A-4AED-BCE9-6A093F91B7B3}" type="parTrans" cxnId="{1414F07D-41A7-4425-92C0-F7A6307D7D7A}">
      <dgm:prSet/>
      <dgm:spPr/>
      <dgm:t>
        <a:bodyPr/>
        <a:lstStyle/>
        <a:p>
          <a:endParaRPr lang="en-US"/>
        </a:p>
      </dgm:t>
    </dgm:pt>
    <dgm:pt modelId="{A72E9AD7-27D7-45A6-97C6-967821C74DDE}" type="sibTrans" cxnId="{1414F07D-41A7-4425-92C0-F7A6307D7D7A}">
      <dgm:prSet/>
      <dgm:spPr/>
      <dgm:t>
        <a:bodyPr/>
        <a:lstStyle/>
        <a:p>
          <a:endParaRPr lang="en-US"/>
        </a:p>
      </dgm:t>
    </dgm:pt>
    <dgm:pt modelId="{5B149FA1-6C41-4ABC-BDBA-8D832DF03B4D}" type="pres">
      <dgm:prSet presAssocID="{E9BB38B3-9FB8-41E7-9E35-32DC868D93F7}" presName="linearFlow" presStyleCnt="0">
        <dgm:presLayoutVars>
          <dgm:dir/>
          <dgm:resizeHandles val="exact"/>
        </dgm:presLayoutVars>
      </dgm:prSet>
      <dgm:spPr/>
    </dgm:pt>
    <dgm:pt modelId="{E9A3C782-CDB6-4F00-A9FD-00514AD0D3A8}" type="pres">
      <dgm:prSet presAssocID="{D40AB33D-03F5-4FF8-8216-B7633D70BE74}" presName="comp" presStyleCnt="0"/>
      <dgm:spPr/>
    </dgm:pt>
    <dgm:pt modelId="{CBD9034D-0AC2-46DF-98E0-C5290A6D76A3}" type="pres">
      <dgm:prSet presAssocID="{D40AB33D-03F5-4FF8-8216-B7633D70BE74}" presName="rect2" presStyleLbl="node1" presStyleIdx="0" presStyleCnt="1" custScaleX="106656" custScaleY="110733">
        <dgm:presLayoutVars>
          <dgm:bulletEnabled val="1"/>
        </dgm:presLayoutVars>
      </dgm:prSet>
      <dgm:spPr/>
    </dgm:pt>
    <dgm:pt modelId="{14F8285B-D332-4741-BB6E-C71F98E68A1C}" type="pres">
      <dgm:prSet presAssocID="{D40AB33D-03F5-4FF8-8216-B7633D70BE74}" presName="rect1" presStyleLbl="lnNode1" presStyleIdx="0" presStyleCnt="1"/>
      <dgm:spPr>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dgm:spPr>
    </dgm:pt>
  </dgm:ptLst>
  <dgm:cxnLst>
    <dgm:cxn modelId="{7267812B-B83C-470F-BD0A-CE76B26BADE6}" type="presOf" srcId="{D40AB33D-03F5-4FF8-8216-B7633D70BE74}" destId="{CBD9034D-0AC2-46DF-98E0-C5290A6D76A3}" srcOrd="0" destOrd="0" presId="urn:microsoft.com/office/officeart/2008/layout/AlternatingPictureBlocks"/>
    <dgm:cxn modelId="{1414F07D-41A7-4425-92C0-F7A6307D7D7A}" srcId="{E9BB38B3-9FB8-41E7-9E35-32DC868D93F7}" destId="{D40AB33D-03F5-4FF8-8216-B7633D70BE74}" srcOrd="0" destOrd="0" parTransId="{00D310FA-CF5A-4AED-BCE9-6A093F91B7B3}" sibTransId="{A72E9AD7-27D7-45A6-97C6-967821C74DDE}"/>
    <dgm:cxn modelId="{02D38BEA-5D6B-4796-AD46-E6BF65863285}" type="presOf" srcId="{E9BB38B3-9FB8-41E7-9E35-32DC868D93F7}" destId="{5B149FA1-6C41-4ABC-BDBA-8D832DF03B4D}" srcOrd="0" destOrd="0" presId="urn:microsoft.com/office/officeart/2008/layout/AlternatingPictureBlocks"/>
    <dgm:cxn modelId="{52754E8F-B95B-463D-9595-48275CFADF81}" type="presParOf" srcId="{5B149FA1-6C41-4ABC-BDBA-8D832DF03B4D}" destId="{E9A3C782-CDB6-4F00-A9FD-00514AD0D3A8}" srcOrd="0" destOrd="0" presId="urn:microsoft.com/office/officeart/2008/layout/AlternatingPictureBlocks"/>
    <dgm:cxn modelId="{6898178A-F9D2-4CE0-9AC1-80F693B6A935}" type="presParOf" srcId="{E9A3C782-CDB6-4F00-A9FD-00514AD0D3A8}" destId="{CBD9034D-0AC2-46DF-98E0-C5290A6D76A3}" srcOrd="0" destOrd="0" presId="urn:microsoft.com/office/officeart/2008/layout/AlternatingPictureBlocks"/>
    <dgm:cxn modelId="{E0CDA126-182B-41F6-BE40-576AB8C9049E}" type="presParOf" srcId="{E9A3C782-CDB6-4F00-A9FD-00514AD0D3A8}" destId="{14F8285B-D332-4741-BB6E-C71F98E68A1C}" srcOrd="1" destOrd="0" presId="urn:microsoft.com/office/officeart/2008/layout/AlternatingPictureBlock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4A68808-E3FF-4AF0-BDC7-A1B5830C173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21FC441-B247-4213-863B-CD7FA0CF4645}">
      <dgm:prSet/>
      <dgm:spPr/>
      <dgm:t>
        <a:bodyPr/>
        <a:lstStyle/>
        <a:p>
          <a:pPr>
            <a:lnSpc>
              <a:spcPct val="100000"/>
            </a:lnSpc>
          </a:pPr>
          <a:r>
            <a:rPr lang="en-US"/>
            <a:t>Leaders should adopt components of EI </a:t>
          </a:r>
        </a:p>
      </dgm:t>
    </dgm:pt>
    <dgm:pt modelId="{128A3160-1575-4288-A11F-4DF77278D3F2}" type="parTrans" cxnId="{E1E5E04F-C4DB-4575-8E16-2FF0CF21B63D}">
      <dgm:prSet/>
      <dgm:spPr/>
      <dgm:t>
        <a:bodyPr/>
        <a:lstStyle/>
        <a:p>
          <a:endParaRPr lang="en-US"/>
        </a:p>
      </dgm:t>
    </dgm:pt>
    <dgm:pt modelId="{EC34916D-1E39-4738-9F84-68DAF4E62F53}" type="sibTrans" cxnId="{E1E5E04F-C4DB-4575-8E16-2FF0CF21B63D}">
      <dgm:prSet/>
      <dgm:spPr/>
      <dgm:t>
        <a:bodyPr/>
        <a:lstStyle/>
        <a:p>
          <a:endParaRPr lang="en-US"/>
        </a:p>
      </dgm:t>
    </dgm:pt>
    <dgm:pt modelId="{42E3E313-BF01-44FC-A69E-6D0D28714CF0}">
      <dgm:prSet/>
      <dgm:spPr/>
      <dgm:t>
        <a:bodyPr/>
        <a:lstStyle/>
        <a:p>
          <a:pPr>
            <a:lnSpc>
              <a:spcPct val="100000"/>
            </a:lnSpc>
          </a:pPr>
          <a:r>
            <a:rPr lang="en-US"/>
            <a:t>Leaders should consider applying emotions instead of relying on expertise along</a:t>
          </a:r>
        </a:p>
      </dgm:t>
    </dgm:pt>
    <dgm:pt modelId="{E6EC498F-39DA-421D-A261-09502CD8DD6A}" type="parTrans" cxnId="{9977FB32-843F-47CA-ACF7-C7DFD68590C6}">
      <dgm:prSet/>
      <dgm:spPr/>
      <dgm:t>
        <a:bodyPr/>
        <a:lstStyle/>
        <a:p>
          <a:endParaRPr lang="en-US"/>
        </a:p>
      </dgm:t>
    </dgm:pt>
    <dgm:pt modelId="{2CCFA930-D542-4A4C-8199-20D9549C7186}" type="sibTrans" cxnId="{9977FB32-843F-47CA-ACF7-C7DFD68590C6}">
      <dgm:prSet/>
      <dgm:spPr/>
      <dgm:t>
        <a:bodyPr/>
        <a:lstStyle/>
        <a:p>
          <a:endParaRPr lang="en-US"/>
        </a:p>
      </dgm:t>
    </dgm:pt>
    <dgm:pt modelId="{EBE38807-85C3-4A6E-9461-E320406519BE}">
      <dgm:prSet/>
      <dgm:spPr/>
      <dgm:t>
        <a:bodyPr/>
        <a:lstStyle/>
        <a:p>
          <a:pPr>
            <a:lnSpc>
              <a:spcPct val="100000"/>
            </a:lnSpc>
          </a:pPr>
          <a:r>
            <a:rPr lang="en-US"/>
            <a:t>Leaders should also focus on shaping their behaviour by adopting features of CQ</a:t>
          </a:r>
        </a:p>
      </dgm:t>
    </dgm:pt>
    <dgm:pt modelId="{89C03246-557F-4C2A-9A23-835DB8E9473B}" type="parTrans" cxnId="{6D4F35BD-059D-45D1-9F33-FBAEE07A2036}">
      <dgm:prSet/>
      <dgm:spPr/>
      <dgm:t>
        <a:bodyPr/>
        <a:lstStyle/>
        <a:p>
          <a:endParaRPr lang="en-US"/>
        </a:p>
      </dgm:t>
    </dgm:pt>
    <dgm:pt modelId="{200E9CE2-0C84-42E3-8C45-A8D4FC3E8781}" type="sibTrans" cxnId="{6D4F35BD-059D-45D1-9F33-FBAEE07A2036}">
      <dgm:prSet/>
      <dgm:spPr/>
      <dgm:t>
        <a:bodyPr/>
        <a:lstStyle/>
        <a:p>
          <a:endParaRPr lang="en-US"/>
        </a:p>
      </dgm:t>
    </dgm:pt>
    <dgm:pt modelId="{FF15AF59-3E41-4A42-A827-5CB3F1E8A706}">
      <dgm:prSet/>
      <dgm:spPr/>
      <dgm:t>
        <a:bodyPr/>
        <a:lstStyle/>
        <a:p>
          <a:pPr>
            <a:lnSpc>
              <a:spcPct val="100000"/>
            </a:lnSpc>
          </a:pPr>
          <a:r>
            <a:rPr lang="en-US"/>
            <a:t>Leaders should train employees on elements of EI and CQ</a:t>
          </a:r>
        </a:p>
      </dgm:t>
    </dgm:pt>
    <dgm:pt modelId="{45F3EFE9-435C-40B3-A4A1-B9E4CA54E97A}" type="parTrans" cxnId="{DCD12B30-BCEB-43B5-B5B5-3503E587A036}">
      <dgm:prSet/>
      <dgm:spPr/>
      <dgm:t>
        <a:bodyPr/>
        <a:lstStyle/>
        <a:p>
          <a:endParaRPr lang="en-US"/>
        </a:p>
      </dgm:t>
    </dgm:pt>
    <dgm:pt modelId="{E8C94A67-DC1B-42E8-9B23-48710B4C5F55}" type="sibTrans" cxnId="{DCD12B30-BCEB-43B5-B5B5-3503E587A036}">
      <dgm:prSet/>
      <dgm:spPr/>
      <dgm:t>
        <a:bodyPr/>
        <a:lstStyle/>
        <a:p>
          <a:endParaRPr lang="en-US"/>
        </a:p>
      </dgm:t>
    </dgm:pt>
    <dgm:pt modelId="{B33F70A8-A037-4325-80C5-0A14C1962DAD}" type="pres">
      <dgm:prSet presAssocID="{C4A68808-E3FF-4AF0-BDC7-A1B5830C173D}" presName="root" presStyleCnt="0">
        <dgm:presLayoutVars>
          <dgm:dir/>
          <dgm:resizeHandles val="exact"/>
        </dgm:presLayoutVars>
      </dgm:prSet>
      <dgm:spPr/>
    </dgm:pt>
    <dgm:pt modelId="{C81DE335-232B-45A1-80C2-C24D6A4E09AE}" type="pres">
      <dgm:prSet presAssocID="{421FC441-B247-4213-863B-CD7FA0CF4645}" presName="compNode" presStyleCnt="0"/>
      <dgm:spPr/>
    </dgm:pt>
    <dgm:pt modelId="{DBBAEB21-E78E-4C36-96DC-FAD8C3A978CD}" type="pres">
      <dgm:prSet presAssocID="{421FC441-B247-4213-863B-CD7FA0CF4645}" presName="bgRect" presStyleLbl="bgShp" presStyleIdx="0" presStyleCnt="4"/>
      <dgm:spPr/>
    </dgm:pt>
    <dgm:pt modelId="{D167B9DA-E0F6-4099-9046-81C082EBDD8D}" type="pres">
      <dgm:prSet presAssocID="{421FC441-B247-4213-863B-CD7FA0CF464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3E31360E-1969-42F3-ADBC-6330234CFB7F}" type="pres">
      <dgm:prSet presAssocID="{421FC441-B247-4213-863B-CD7FA0CF4645}" presName="spaceRect" presStyleCnt="0"/>
      <dgm:spPr/>
    </dgm:pt>
    <dgm:pt modelId="{3A23F4C7-D728-4EB7-8FD8-710A50A0EB8F}" type="pres">
      <dgm:prSet presAssocID="{421FC441-B247-4213-863B-CD7FA0CF4645}" presName="parTx" presStyleLbl="revTx" presStyleIdx="0" presStyleCnt="4">
        <dgm:presLayoutVars>
          <dgm:chMax val="0"/>
          <dgm:chPref val="0"/>
        </dgm:presLayoutVars>
      </dgm:prSet>
      <dgm:spPr/>
    </dgm:pt>
    <dgm:pt modelId="{362C30B4-FD5C-45DC-A84F-534B94BBC7E6}" type="pres">
      <dgm:prSet presAssocID="{EC34916D-1E39-4738-9F84-68DAF4E62F53}" presName="sibTrans" presStyleCnt="0"/>
      <dgm:spPr/>
    </dgm:pt>
    <dgm:pt modelId="{2E0733F9-7129-4056-8F96-B5ACBFEC506D}" type="pres">
      <dgm:prSet presAssocID="{42E3E313-BF01-44FC-A69E-6D0D28714CF0}" presName="compNode" presStyleCnt="0"/>
      <dgm:spPr/>
    </dgm:pt>
    <dgm:pt modelId="{EB2FEBCB-C0A6-4B75-9D98-B844587581E5}" type="pres">
      <dgm:prSet presAssocID="{42E3E313-BF01-44FC-A69E-6D0D28714CF0}" presName="bgRect" presStyleLbl="bgShp" presStyleIdx="1" presStyleCnt="4"/>
      <dgm:spPr/>
    </dgm:pt>
    <dgm:pt modelId="{BC4F4E1C-FDF4-470E-BDB8-FB57A540518D}" type="pres">
      <dgm:prSet presAssocID="{42E3E313-BF01-44FC-A69E-6D0D28714CF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0B1A8D63-3D36-435C-BD7C-76448A0C49EC}" type="pres">
      <dgm:prSet presAssocID="{42E3E313-BF01-44FC-A69E-6D0D28714CF0}" presName="spaceRect" presStyleCnt="0"/>
      <dgm:spPr/>
    </dgm:pt>
    <dgm:pt modelId="{1C050093-A1A2-43E3-AD2F-F459C9872262}" type="pres">
      <dgm:prSet presAssocID="{42E3E313-BF01-44FC-A69E-6D0D28714CF0}" presName="parTx" presStyleLbl="revTx" presStyleIdx="1" presStyleCnt="4">
        <dgm:presLayoutVars>
          <dgm:chMax val="0"/>
          <dgm:chPref val="0"/>
        </dgm:presLayoutVars>
      </dgm:prSet>
      <dgm:spPr/>
    </dgm:pt>
    <dgm:pt modelId="{8DA2AFE9-4108-4B11-84C2-B3E547E6EE65}" type="pres">
      <dgm:prSet presAssocID="{2CCFA930-D542-4A4C-8199-20D9549C7186}" presName="sibTrans" presStyleCnt="0"/>
      <dgm:spPr/>
    </dgm:pt>
    <dgm:pt modelId="{01BA8F6F-A856-4122-BA68-B4A79E2F2A9B}" type="pres">
      <dgm:prSet presAssocID="{EBE38807-85C3-4A6E-9461-E320406519BE}" presName="compNode" presStyleCnt="0"/>
      <dgm:spPr/>
    </dgm:pt>
    <dgm:pt modelId="{0A60E2D1-312E-489A-AEEB-945EC521D612}" type="pres">
      <dgm:prSet presAssocID="{EBE38807-85C3-4A6E-9461-E320406519BE}" presName="bgRect" presStyleLbl="bgShp" presStyleIdx="2" presStyleCnt="4"/>
      <dgm:spPr/>
    </dgm:pt>
    <dgm:pt modelId="{E10E9388-62CF-491D-A67B-2AE443655DC8}" type="pres">
      <dgm:prSet presAssocID="{EBE38807-85C3-4A6E-9461-E320406519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D23E96E2-383B-444F-90D5-9BD4A8E1E03D}" type="pres">
      <dgm:prSet presAssocID="{EBE38807-85C3-4A6E-9461-E320406519BE}" presName="spaceRect" presStyleCnt="0"/>
      <dgm:spPr/>
    </dgm:pt>
    <dgm:pt modelId="{02E7C90E-A6E4-478B-A9D0-E1E676B13B94}" type="pres">
      <dgm:prSet presAssocID="{EBE38807-85C3-4A6E-9461-E320406519BE}" presName="parTx" presStyleLbl="revTx" presStyleIdx="2" presStyleCnt="4">
        <dgm:presLayoutVars>
          <dgm:chMax val="0"/>
          <dgm:chPref val="0"/>
        </dgm:presLayoutVars>
      </dgm:prSet>
      <dgm:spPr/>
    </dgm:pt>
    <dgm:pt modelId="{D9FA1377-8934-4284-A245-64DF33E6D7A0}" type="pres">
      <dgm:prSet presAssocID="{200E9CE2-0C84-42E3-8C45-A8D4FC3E8781}" presName="sibTrans" presStyleCnt="0"/>
      <dgm:spPr/>
    </dgm:pt>
    <dgm:pt modelId="{676945F7-0CB9-4472-A748-C63B15BA892E}" type="pres">
      <dgm:prSet presAssocID="{FF15AF59-3E41-4A42-A827-5CB3F1E8A706}" presName="compNode" presStyleCnt="0"/>
      <dgm:spPr/>
    </dgm:pt>
    <dgm:pt modelId="{4599BA5D-E246-4BCC-B60C-F6018B9957E1}" type="pres">
      <dgm:prSet presAssocID="{FF15AF59-3E41-4A42-A827-5CB3F1E8A706}" presName="bgRect" presStyleLbl="bgShp" presStyleIdx="3" presStyleCnt="4"/>
      <dgm:spPr/>
    </dgm:pt>
    <dgm:pt modelId="{B3B9C1EE-E383-418B-8DE5-51668ECB385E}" type="pres">
      <dgm:prSet presAssocID="{FF15AF59-3E41-4A42-A827-5CB3F1E8A70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23EEECF1-9B58-4F52-820D-753C46BFD9BD}" type="pres">
      <dgm:prSet presAssocID="{FF15AF59-3E41-4A42-A827-5CB3F1E8A706}" presName="spaceRect" presStyleCnt="0"/>
      <dgm:spPr/>
    </dgm:pt>
    <dgm:pt modelId="{1AD1CC76-E6F5-4F42-9DBF-3289E556CD8B}" type="pres">
      <dgm:prSet presAssocID="{FF15AF59-3E41-4A42-A827-5CB3F1E8A706}" presName="parTx" presStyleLbl="revTx" presStyleIdx="3" presStyleCnt="4">
        <dgm:presLayoutVars>
          <dgm:chMax val="0"/>
          <dgm:chPref val="0"/>
        </dgm:presLayoutVars>
      </dgm:prSet>
      <dgm:spPr/>
    </dgm:pt>
  </dgm:ptLst>
  <dgm:cxnLst>
    <dgm:cxn modelId="{01519701-D1CC-4996-9892-DCFFBB16E24E}" type="presOf" srcId="{EBE38807-85C3-4A6E-9461-E320406519BE}" destId="{02E7C90E-A6E4-478B-A9D0-E1E676B13B94}" srcOrd="0" destOrd="0" presId="urn:microsoft.com/office/officeart/2018/2/layout/IconVerticalSolidList"/>
    <dgm:cxn modelId="{8849B32F-4E01-4035-83A5-51173CA7E808}" type="presOf" srcId="{42E3E313-BF01-44FC-A69E-6D0D28714CF0}" destId="{1C050093-A1A2-43E3-AD2F-F459C9872262}" srcOrd="0" destOrd="0" presId="urn:microsoft.com/office/officeart/2018/2/layout/IconVerticalSolidList"/>
    <dgm:cxn modelId="{DCD12B30-BCEB-43B5-B5B5-3503E587A036}" srcId="{C4A68808-E3FF-4AF0-BDC7-A1B5830C173D}" destId="{FF15AF59-3E41-4A42-A827-5CB3F1E8A706}" srcOrd="3" destOrd="0" parTransId="{45F3EFE9-435C-40B3-A4A1-B9E4CA54E97A}" sibTransId="{E8C94A67-DC1B-42E8-9B23-48710B4C5F55}"/>
    <dgm:cxn modelId="{9977FB32-843F-47CA-ACF7-C7DFD68590C6}" srcId="{C4A68808-E3FF-4AF0-BDC7-A1B5830C173D}" destId="{42E3E313-BF01-44FC-A69E-6D0D28714CF0}" srcOrd="1" destOrd="0" parTransId="{E6EC498F-39DA-421D-A261-09502CD8DD6A}" sibTransId="{2CCFA930-D542-4A4C-8199-20D9549C7186}"/>
    <dgm:cxn modelId="{1D5C9D66-E94A-4B81-B48A-74F67FF067B4}" type="presOf" srcId="{FF15AF59-3E41-4A42-A827-5CB3F1E8A706}" destId="{1AD1CC76-E6F5-4F42-9DBF-3289E556CD8B}" srcOrd="0" destOrd="0" presId="urn:microsoft.com/office/officeart/2018/2/layout/IconVerticalSolidList"/>
    <dgm:cxn modelId="{E1E5E04F-C4DB-4575-8E16-2FF0CF21B63D}" srcId="{C4A68808-E3FF-4AF0-BDC7-A1B5830C173D}" destId="{421FC441-B247-4213-863B-CD7FA0CF4645}" srcOrd="0" destOrd="0" parTransId="{128A3160-1575-4288-A11F-4DF77278D3F2}" sibTransId="{EC34916D-1E39-4738-9F84-68DAF4E62F53}"/>
    <dgm:cxn modelId="{4B3D7156-55AE-455B-A261-DB58CB6C8502}" type="presOf" srcId="{421FC441-B247-4213-863B-CD7FA0CF4645}" destId="{3A23F4C7-D728-4EB7-8FD8-710A50A0EB8F}" srcOrd="0" destOrd="0" presId="urn:microsoft.com/office/officeart/2018/2/layout/IconVerticalSolidList"/>
    <dgm:cxn modelId="{6D4F35BD-059D-45D1-9F33-FBAEE07A2036}" srcId="{C4A68808-E3FF-4AF0-BDC7-A1B5830C173D}" destId="{EBE38807-85C3-4A6E-9461-E320406519BE}" srcOrd="2" destOrd="0" parTransId="{89C03246-557F-4C2A-9A23-835DB8E9473B}" sibTransId="{200E9CE2-0C84-42E3-8C45-A8D4FC3E8781}"/>
    <dgm:cxn modelId="{62BE43E6-1658-4257-98C2-8B4FD98FB9F6}" type="presOf" srcId="{C4A68808-E3FF-4AF0-BDC7-A1B5830C173D}" destId="{B33F70A8-A037-4325-80C5-0A14C1962DAD}" srcOrd="0" destOrd="0" presId="urn:microsoft.com/office/officeart/2018/2/layout/IconVerticalSolidList"/>
    <dgm:cxn modelId="{70CCA214-294D-49A9-A14C-C9D204A4F8DE}" type="presParOf" srcId="{B33F70A8-A037-4325-80C5-0A14C1962DAD}" destId="{C81DE335-232B-45A1-80C2-C24D6A4E09AE}" srcOrd="0" destOrd="0" presId="urn:microsoft.com/office/officeart/2018/2/layout/IconVerticalSolidList"/>
    <dgm:cxn modelId="{9A1979EC-CD27-4746-A2F5-AC3C90DEB7BB}" type="presParOf" srcId="{C81DE335-232B-45A1-80C2-C24D6A4E09AE}" destId="{DBBAEB21-E78E-4C36-96DC-FAD8C3A978CD}" srcOrd="0" destOrd="0" presId="urn:microsoft.com/office/officeart/2018/2/layout/IconVerticalSolidList"/>
    <dgm:cxn modelId="{249DC1E6-817D-4C5F-B8B2-BCFBA03E5EB4}" type="presParOf" srcId="{C81DE335-232B-45A1-80C2-C24D6A4E09AE}" destId="{D167B9DA-E0F6-4099-9046-81C082EBDD8D}" srcOrd="1" destOrd="0" presId="urn:microsoft.com/office/officeart/2018/2/layout/IconVerticalSolidList"/>
    <dgm:cxn modelId="{38625993-450A-4F0A-83D7-973A3F108DF1}" type="presParOf" srcId="{C81DE335-232B-45A1-80C2-C24D6A4E09AE}" destId="{3E31360E-1969-42F3-ADBC-6330234CFB7F}" srcOrd="2" destOrd="0" presId="urn:microsoft.com/office/officeart/2018/2/layout/IconVerticalSolidList"/>
    <dgm:cxn modelId="{9BFEA879-E9D7-4ADB-93EF-EEDB956BC7B3}" type="presParOf" srcId="{C81DE335-232B-45A1-80C2-C24D6A4E09AE}" destId="{3A23F4C7-D728-4EB7-8FD8-710A50A0EB8F}" srcOrd="3" destOrd="0" presId="urn:microsoft.com/office/officeart/2018/2/layout/IconVerticalSolidList"/>
    <dgm:cxn modelId="{E498F14D-7C65-4FC8-94B3-AFFDCEEF4EF8}" type="presParOf" srcId="{B33F70A8-A037-4325-80C5-0A14C1962DAD}" destId="{362C30B4-FD5C-45DC-A84F-534B94BBC7E6}" srcOrd="1" destOrd="0" presId="urn:microsoft.com/office/officeart/2018/2/layout/IconVerticalSolidList"/>
    <dgm:cxn modelId="{94ACD442-C2EA-4EE6-A368-C7C53DBAB18E}" type="presParOf" srcId="{B33F70A8-A037-4325-80C5-0A14C1962DAD}" destId="{2E0733F9-7129-4056-8F96-B5ACBFEC506D}" srcOrd="2" destOrd="0" presId="urn:microsoft.com/office/officeart/2018/2/layout/IconVerticalSolidList"/>
    <dgm:cxn modelId="{4F370B9E-AE29-4AD4-92D8-E82A4B43D350}" type="presParOf" srcId="{2E0733F9-7129-4056-8F96-B5ACBFEC506D}" destId="{EB2FEBCB-C0A6-4B75-9D98-B844587581E5}" srcOrd="0" destOrd="0" presId="urn:microsoft.com/office/officeart/2018/2/layout/IconVerticalSolidList"/>
    <dgm:cxn modelId="{5BDCCD86-A743-44D6-B155-FF11B9FBE6E7}" type="presParOf" srcId="{2E0733F9-7129-4056-8F96-B5ACBFEC506D}" destId="{BC4F4E1C-FDF4-470E-BDB8-FB57A540518D}" srcOrd="1" destOrd="0" presId="urn:microsoft.com/office/officeart/2018/2/layout/IconVerticalSolidList"/>
    <dgm:cxn modelId="{F511CF33-85CF-42A4-98C2-AB5A15D22983}" type="presParOf" srcId="{2E0733F9-7129-4056-8F96-B5ACBFEC506D}" destId="{0B1A8D63-3D36-435C-BD7C-76448A0C49EC}" srcOrd="2" destOrd="0" presId="urn:microsoft.com/office/officeart/2018/2/layout/IconVerticalSolidList"/>
    <dgm:cxn modelId="{B8B112C6-1F25-4275-9AE9-4552B9ECE823}" type="presParOf" srcId="{2E0733F9-7129-4056-8F96-B5ACBFEC506D}" destId="{1C050093-A1A2-43E3-AD2F-F459C9872262}" srcOrd="3" destOrd="0" presId="urn:microsoft.com/office/officeart/2018/2/layout/IconVerticalSolidList"/>
    <dgm:cxn modelId="{AA57E8CC-3783-453E-A371-1BBC477C1533}" type="presParOf" srcId="{B33F70A8-A037-4325-80C5-0A14C1962DAD}" destId="{8DA2AFE9-4108-4B11-84C2-B3E547E6EE65}" srcOrd="3" destOrd="0" presId="urn:microsoft.com/office/officeart/2018/2/layout/IconVerticalSolidList"/>
    <dgm:cxn modelId="{F1901CE5-78AA-4321-A934-7B7B9192A8FE}" type="presParOf" srcId="{B33F70A8-A037-4325-80C5-0A14C1962DAD}" destId="{01BA8F6F-A856-4122-BA68-B4A79E2F2A9B}" srcOrd="4" destOrd="0" presId="urn:microsoft.com/office/officeart/2018/2/layout/IconVerticalSolidList"/>
    <dgm:cxn modelId="{443BB638-D0D9-455B-9C2C-E631A4037123}" type="presParOf" srcId="{01BA8F6F-A856-4122-BA68-B4A79E2F2A9B}" destId="{0A60E2D1-312E-489A-AEEB-945EC521D612}" srcOrd="0" destOrd="0" presId="urn:microsoft.com/office/officeart/2018/2/layout/IconVerticalSolidList"/>
    <dgm:cxn modelId="{6F036811-224C-4A7D-B2CF-7157EAF511E6}" type="presParOf" srcId="{01BA8F6F-A856-4122-BA68-B4A79E2F2A9B}" destId="{E10E9388-62CF-491D-A67B-2AE443655DC8}" srcOrd="1" destOrd="0" presId="urn:microsoft.com/office/officeart/2018/2/layout/IconVerticalSolidList"/>
    <dgm:cxn modelId="{92932A60-F656-434B-8837-713D289BA61C}" type="presParOf" srcId="{01BA8F6F-A856-4122-BA68-B4A79E2F2A9B}" destId="{D23E96E2-383B-444F-90D5-9BD4A8E1E03D}" srcOrd="2" destOrd="0" presId="urn:microsoft.com/office/officeart/2018/2/layout/IconVerticalSolidList"/>
    <dgm:cxn modelId="{11342A42-F954-40FB-8D0E-CCAB233DE51F}" type="presParOf" srcId="{01BA8F6F-A856-4122-BA68-B4A79E2F2A9B}" destId="{02E7C90E-A6E4-478B-A9D0-E1E676B13B94}" srcOrd="3" destOrd="0" presId="urn:microsoft.com/office/officeart/2018/2/layout/IconVerticalSolidList"/>
    <dgm:cxn modelId="{E8BBDCF7-C700-4C07-9BB1-B8B3864F2090}" type="presParOf" srcId="{B33F70A8-A037-4325-80C5-0A14C1962DAD}" destId="{D9FA1377-8934-4284-A245-64DF33E6D7A0}" srcOrd="5" destOrd="0" presId="urn:microsoft.com/office/officeart/2018/2/layout/IconVerticalSolidList"/>
    <dgm:cxn modelId="{E84F30BC-4EB8-4B51-AEA7-28F5067FB552}" type="presParOf" srcId="{B33F70A8-A037-4325-80C5-0A14C1962DAD}" destId="{676945F7-0CB9-4472-A748-C63B15BA892E}" srcOrd="6" destOrd="0" presId="urn:microsoft.com/office/officeart/2018/2/layout/IconVerticalSolidList"/>
    <dgm:cxn modelId="{0DFECBA1-4D64-47ED-BA74-823415CA67C8}" type="presParOf" srcId="{676945F7-0CB9-4472-A748-C63B15BA892E}" destId="{4599BA5D-E246-4BCC-B60C-F6018B9957E1}" srcOrd="0" destOrd="0" presId="urn:microsoft.com/office/officeart/2018/2/layout/IconVerticalSolidList"/>
    <dgm:cxn modelId="{81EAC1EE-4FCA-4AB1-BAE9-6F8FD0F501DD}" type="presParOf" srcId="{676945F7-0CB9-4472-A748-C63B15BA892E}" destId="{B3B9C1EE-E383-418B-8DE5-51668ECB385E}" srcOrd="1" destOrd="0" presId="urn:microsoft.com/office/officeart/2018/2/layout/IconVerticalSolidList"/>
    <dgm:cxn modelId="{63FDFE86-24C9-44D6-A87B-15F809DAC91F}" type="presParOf" srcId="{676945F7-0CB9-4472-A748-C63B15BA892E}" destId="{23EEECF1-9B58-4F52-820D-753C46BFD9BD}" srcOrd="2" destOrd="0" presId="urn:microsoft.com/office/officeart/2018/2/layout/IconVerticalSolidList"/>
    <dgm:cxn modelId="{10ACA1BE-0E81-4991-B391-23C71C8DA9CC}" type="presParOf" srcId="{676945F7-0CB9-4472-A748-C63B15BA892E}" destId="{1AD1CC76-E6F5-4F42-9DBF-3289E556CD8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C6FBEE1-9BAC-4DC2-A94F-CBAAE21C75C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BC7121B-DBA4-4CF3-86A2-031623EDC582}">
      <dgm:prSet/>
      <dgm:spPr/>
      <dgm:t>
        <a:bodyPr/>
        <a:lstStyle/>
        <a:p>
          <a:pPr rtl="0"/>
          <a:r>
            <a:rPr lang="en-US" dirty="0"/>
            <a:t>The leadership story of Edith Heard at EMBL shows the importance of empathy and working together with teams</a:t>
          </a:r>
        </a:p>
      </dgm:t>
    </dgm:pt>
    <dgm:pt modelId="{609E9D84-C977-43F8-853B-695D0B8CDE2E}" type="parTrans" cxnId="{8A2E8A33-56D5-4BD8-A574-8113D3D11DF8}">
      <dgm:prSet/>
      <dgm:spPr/>
      <dgm:t>
        <a:bodyPr/>
        <a:lstStyle/>
        <a:p>
          <a:endParaRPr lang="en-US"/>
        </a:p>
      </dgm:t>
    </dgm:pt>
    <dgm:pt modelId="{AF4CA24F-AF1D-47FB-AF3F-039A50FCEFA7}" type="sibTrans" cxnId="{8A2E8A33-56D5-4BD8-A574-8113D3D11DF8}">
      <dgm:prSet/>
      <dgm:spPr/>
      <dgm:t>
        <a:bodyPr/>
        <a:lstStyle/>
        <a:p>
          <a:endParaRPr lang="en-US"/>
        </a:p>
      </dgm:t>
    </dgm:pt>
    <dgm:pt modelId="{88BE563B-123A-427D-92C6-FA735413251C}">
      <dgm:prSet/>
      <dgm:spPr/>
      <dgm:t>
        <a:bodyPr/>
        <a:lstStyle/>
        <a:p>
          <a:pPr rtl="0"/>
          <a:r>
            <a:rPr lang="en-US" dirty="0"/>
            <a:t>Both EI and CQ presents practices that shape how leaders can interact with followers, grow their leadership styles, and respond to new cultural setting </a:t>
          </a:r>
        </a:p>
      </dgm:t>
    </dgm:pt>
    <dgm:pt modelId="{F179D295-19D4-449D-B77D-8C8C4E86BA39}" type="parTrans" cxnId="{B1A627DF-A0D3-4081-9F0D-6DB92C46B3B6}">
      <dgm:prSet/>
      <dgm:spPr/>
      <dgm:t>
        <a:bodyPr/>
        <a:lstStyle/>
        <a:p>
          <a:endParaRPr lang="en-US"/>
        </a:p>
      </dgm:t>
    </dgm:pt>
    <dgm:pt modelId="{5F57CA69-DFAB-4158-A08C-B65502BB43C8}" type="sibTrans" cxnId="{B1A627DF-A0D3-4081-9F0D-6DB92C46B3B6}">
      <dgm:prSet/>
      <dgm:spPr/>
      <dgm:t>
        <a:bodyPr/>
        <a:lstStyle/>
        <a:p>
          <a:endParaRPr lang="en-US"/>
        </a:p>
      </dgm:t>
    </dgm:pt>
    <dgm:pt modelId="{BE0D7B2E-D792-4E1A-986C-0AA690E4D752}">
      <dgm:prSet/>
      <dgm:spPr/>
      <dgm:t>
        <a:bodyPr/>
        <a:lstStyle/>
        <a:p>
          <a:pPr rtl="0"/>
          <a:r>
            <a:rPr lang="en-US" dirty="0"/>
            <a:t>It is therefore, recommended that Edith and other leaders adopt both EI and CQ as part of their leadership practices. </a:t>
          </a:r>
        </a:p>
      </dgm:t>
    </dgm:pt>
    <dgm:pt modelId="{1B9EB113-5B6B-4065-A9CD-1DCD8015E284}" type="parTrans" cxnId="{C5BCF686-B650-4AE9-A4C3-5B44D40A713D}">
      <dgm:prSet/>
      <dgm:spPr/>
      <dgm:t>
        <a:bodyPr/>
        <a:lstStyle/>
        <a:p>
          <a:endParaRPr lang="en-US"/>
        </a:p>
      </dgm:t>
    </dgm:pt>
    <dgm:pt modelId="{400F5A49-E349-4C02-996A-5240B42FD03E}" type="sibTrans" cxnId="{C5BCF686-B650-4AE9-A4C3-5B44D40A713D}">
      <dgm:prSet/>
      <dgm:spPr/>
      <dgm:t>
        <a:bodyPr/>
        <a:lstStyle/>
        <a:p>
          <a:endParaRPr lang="en-US"/>
        </a:p>
      </dgm:t>
    </dgm:pt>
    <dgm:pt modelId="{84DD4DE0-739F-4C90-A2A6-AD77E197972F}" type="pres">
      <dgm:prSet presAssocID="{EC6FBEE1-9BAC-4DC2-A94F-CBAAE21C75C5}" presName="outerComposite" presStyleCnt="0">
        <dgm:presLayoutVars>
          <dgm:chMax val="5"/>
          <dgm:dir/>
          <dgm:resizeHandles val="exact"/>
        </dgm:presLayoutVars>
      </dgm:prSet>
      <dgm:spPr/>
    </dgm:pt>
    <dgm:pt modelId="{6D7D25F1-0CAF-4577-A3DD-382A5037B447}" type="pres">
      <dgm:prSet presAssocID="{EC6FBEE1-9BAC-4DC2-A94F-CBAAE21C75C5}" presName="dummyMaxCanvas" presStyleCnt="0">
        <dgm:presLayoutVars/>
      </dgm:prSet>
      <dgm:spPr/>
    </dgm:pt>
    <dgm:pt modelId="{BC566E0C-FEC1-4DC8-9F67-4552B6281779}" type="pres">
      <dgm:prSet presAssocID="{EC6FBEE1-9BAC-4DC2-A94F-CBAAE21C75C5}" presName="ThreeNodes_1" presStyleLbl="node1" presStyleIdx="0" presStyleCnt="3">
        <dgm:presLayoutVars>
          <dgm:bulletEnabled val="1"/>
        </dgm:presLayoutVars>
      </dgm:prSet>
      <dgm:spPr/>
    </dgm:pt>
    <dgm:pt modelId="{9FE1BE90-C56C-4339-ACEB-2ABA71A96FFE}" type="pres">
      <dgm:prSet presAssocID="{EC6FBEE1-9BAC-4DC2-A94F-CBAAE21C75C5}" presName="ThreeNodes_2" presStyleLbl="node1" presStyleIdx="1" presStyleCnt="3">
        <dgm:presLayoutVars>
          <dgm:bulletEnabled val="1"/>
        </dgm:presLayoutVars>
      </dgm:prSet>
      <dgm:spPr/>
    </dgm:pt>
    <dgm:pt modelId="{42096096-B832-4B3F-A38A-29D0EE7FB9DC}" type="pres">
      <dgm:prSet presAssocID="{EC6FBEE1-9BAC-4DC2-A94F-CBAAE21C75C5}" presName="ThreeNodes_3" presStyleLbl="node1" presStyleIdx="2" presStyleCnt="3">
        <dgm:presLayoutVars>
          <dgm:bulletEnabled val="1"/>
        </dgm:presLayoutVars>
      </dgm:prSet>
      <dgm:spPr/>
    </dgm:pt>
    <dgm:pt modelId="{8554A3E9-3159-477D-8D09-4EA9FB5D750F}" type="pres">
      <dgm:prSet presAssocID="{EC6FBEE1-9BAC-4DC2-A94F-CBAAE21C75C5}" presName="ThreeConn_1-2" presStyleLbl="fgAccFollowNode1" presStyleIdx="0" presStyleCnt="2">
        <dgm:presLayoutVars>
          <dgm:bulletEnabled val="1"/>
        </dgm:presLayoutVars>
      </dgm:prSet>
      <dgm:spPr/>
    </dgm:pt>
    <dgm:pt modelId="{9704469F-20F6-4CA3-8EA4-BE8C8463EF73}" type="pres">
      <dgm:prSet presAssocID="{EC6FBEE1-9BAC-4DC2-A94F-CBAAE21C75C5}" presName="ThreeConn_2-3" presStyleLbl="fgAccFollowNode1" presStyleIdx="1" presStyleCnt="2">
        <dgm:presLayoutVars>
          <dgm:bulletEnabled val="1"/>
        </dgm:presLayoutVars>
      </dgm:prSet>
      <dgm:spPr/>
    </dgm:pt>
    <dgm:pt modelId="{315BB9DC-73FA-4DCD-8F90-0C1CB745721B}" type="pres">
      <dgm:prSet presAssocID="{EC6FBEE1-9BAC-4DC2-A94F-CBAAE21C75C5}" presName="ThreeNodes_1_text" presStyleLbl="node1" presStyleIdx="2" presStyleCnt="3">
        <dgm:presLayoutVars>
          <dgm:bulletEnabled val="1"/>
        </dgm:presLayoutVars>
      </dgm:prSet>
      <dgm:spPr/>
    </dgm:pt>
    <dgm:pt modelId="{CBE68E78-B786-44A4-9E48-6F10CBC26F6A}" type="pres">
      <dgm:prSet presAssocID="{EC6FBEE1-9BAC-4DC2-A94F-CBAAE21C75C5}" presName="ThreeNodes_2_text" presStyleLbl="node1" presStyleIdx="2" presStyleCnt="3">
        <dgm:presLayoutVars>
          <dgm:bulletEnabled val="1"/>
        </dgm:presLayoutVars>
      </dgm:prSet>
      <dgm:spPr/>
    </dgm:pt>
    <dgm:pt modelId="{AA08103A-26B7-4E42-8369-1A098F89581F}" type="pres">
      <dgm:prSet presAssocID="{EC6FBEE1-9BAC-4DC2-A94F-CBAAE21C75C5}" presName="ThreeNodes_3_text" presStyleLbl="node1" presStyleIdx="2" presStyleCnt="3">
        <dgm:presLayoutVars>
          <dgm:bulletEnabled val="1"/>
        </dgm:presLayoutVars>
      </dgm:prSet>
      <dgm:spPr/>
    </dgm:pt>
  </dgm:ptLst>
  <dgm:cxnLst>
    <dgm:cxn modelId="{8A2E8A33-56D5-4BD8-A574-8113D3D11DF8}" srcId="{EC6FBEE1-9BAC-4DC2-A94F-CBAAE21C75C5}" destId="{CBC7121B-DBA4-4CF3-86A2-031623EDC582}" srcOrd="0" destOrd="0" parTransId="{609E9D84-C977-43F8-853B-695D0B8CDE2E}" sibTransId="{AF4CA24F-AF1D-47FB-AF3F-039A50FCEFA7}"/>
    <dgm:cxn modelId="{DE9FA538-6501-47E6-B36D-AF478F904E06}" type="presOf" srcId="{88BE563B-123A-427D-92C6-FA735413251C}" destId="{9FE1BE90-C56C-4339-ACEB-2ABA71A96FFE}" srcOrd="0" destOrd="0" presId="urn:microsoft.com/office/officeart/2005/8/layout/vProcess5"/>
    <dgm:cxn modelId="{C6E7B85B-B29F-4EA8-A5D0-48E8D1699EA4}" type="presOf" srcId="{CBC7121B-DBA4-4CF3-86A2-031623EDC582}" destId="{315BB9DC-73FA-4DCD-8F90-0C1CB745721B}" srcOrd="1" destOrd="0" presId="urn:microsoft.com/office/officeart/2005/8/layout/vProcess5"/>
    <dgm:cxn modelId="{FBAB6645-AEF9-43E5-8745-58388E607178}" type="presOf" srcId="{5F57CA69-DFAB-4158-A08C-B65502BB43C8}" destId="{9704469F-20F6-4CA3-8EA4-BE8C8463EF73}" srcOrd="0" destOrd="0" presId="urn:microsoft.com/office/officeart/2005/8/layout/vProcess5"/>
    <dgm:cxn modelId="{1BA5216D-AD57-4050-84C2-09BECD510627}" type="presOf" srcId="{AF4CA24F-AF1D-47FB-AF3F-039A50FCEFA7}" destId="{8554A3E9-3159-477D-8D09-4EA9FB5D750F}" srcOrd="0" destOrd="0" presId="urn:microsoft.com/office/officeart/2005/8/layout/vProcess5"/>
    <dgm:cxn modelId="{E5D5347E-BC35-4930-A59D-F16C27EEB74C}" type="presOf" srcId="{BE0D7B2E-D792-4E1A-986C-0AA690E4D752}" destId="{AA08103A-26B7-4E42-8369-1A098F89581F}" srcOrd="1" destOrd="0" presId="urn:microsoft.com/office/officeart/2005/8/layout/vProcess5"/>
    <dgm:cxn modelId="{C5BCF686-B650-4AE9-A4C3-5B44D40A713D}" srcId="{EC6FBEE1-9BAC-4DC2-A94F-CBAAE21C75C5}" destId="{BE0D7B2E-D792-4E1A-986C-0AA690E4D752}" srcOrd="2" destOrd="0" parTransId="{1B9EB113-5B6B-4065-A9CD-1DCD8015E284}" sibTransId="{400F5A49-E349-4C02-996A-5240B42FD03E}"/>
    <dgm:cxn modelId="{016FC2A5-568B-4627-A201-03AB037E686D}" type="presOf" srcId="{88BE563B-123A-427D-92C6-FA735413251C}" destId="{CBE68E78-B786-44A4-9E48-6F10CBC26F6A}" srcOrd="1" destOrd="0" presId="urn:microsoft.com/office/officeart/2005/8/layout/vProcess5"/>
    <dgm:cxn modelId="{21DBA8A8-42AB-49BA-8D82-D106DC708D91}" type="presOf" srcId="{EC6FBEE1-9BAC-4DC2-A94F-CBAAE21C75C5}" destId="{84DD4DE0-739F-4C90-A2A6-AD77E197972F}" srcOrd="0" destOrd="0" presId="urn:microsoft.com/office/officeart/2005/8/layout/vProcess5"/>
    <dgm:cxn modelId="{AFB8DFBE-535F-42A3-A378-2C6842B33474}" type="presOf" srcId="{BE0D7B2E-D792-4E1A-986C-0AA690E4D752}" destId="{42096096-B832-4B3F-A38A-29D0EE7FB9DC}" srcOrd="0" destOrd="0" presId="urn:microsoft.com/office/officeart/2005/8/layout/vProcess5"/>
    <dgm:cxn modelId="{487D49C6-6669-4B22-A673-1D5D02647FF3}" type="presOf" srcId="{CBC7121B-DBA4-4CF3-86A2-031623EDC582}" destId="{BC566E0C-FEC1-4DC8-9F67-4552B6281779}" srcOrd="0" destOrd="0" presId="urn:microsoft.com/office/officeart/2005/8/layout/vProcess5"/>
    <dgm:cxn modelId="{B1A627DF-A0D3-4081-9F0D-6DB92C46B3B6}" srcId="{EC6FBEE1-9BAC-4DC2-A94F-CBAAE21C75C5}" destId="{88BE563B-123A-427D-92C6-FA735413251C}" srcOrd="1" destOrd="0" parTransId="{F179D295-19D4-449D-B77D-8C8C4E86BA39}" sibTransId="{5F57CA69-DFAB-4158-A08C-B65502BB43C8}"/>
    <dgm:cxn modelId="{82331C05-93CC-4B15-92AF-429CDF5B8DAD}" type="presParOf" srcId="{84DD4DE0-739F-4C90-A2A6-AD77E197972F}" destId="{6D7D25F1-0CAF-4577-A3DD-382A5037B447}" srcOrd="0" destOrd="0" presId="urn:microsoft.com/office/officeart/2005/8/layout/vProcess5"/>
    <dgm:cxn modelId="{1B8BEC01-7013-4725-889A-DB513AB39581}" type="presParOf" srcId="{84DD4DE0-739F-4C90-A2A6-AD77E197972F}" destId="{BC566E0C-FEC1-4DC8-9F67-4552B6281779}" srcOrd="1" destOrd="0" presId="urn:microsoft.com/office/officeart/2005/8/layout/vProcess5"/>
    <dgm:cxn modelId="{173A5656-25D1-448F-9BF3-94D48145BDE2}" type="presParOf" srcId="{84DD4DE0-739F-4C90-A2A6-AD77E197972F}" destId="{9FE1BE90-C56C-4339-ACEB-2ABA71A96FFE}" srcOrd="2" destOrd="0" presId="urn:microsoft.com/office/officeart/2005/8/layout/vProcess5"/>
    <dgm:cxn modelId="{BC68B878-413D-413A-989F-A08A3E04BB91}" type="presParOf" srcId="{84DD4DE0-739F-4C90-A2A6-AD77E197972F}" destId="{42096096-B832-4B3F-A38A-29D0EE7FB9DC}" srcOrd="3" destOrd="0" presId="urn:microsoft.com/office/officeart/2005/8/layout/vProcess5"/>
    <dgm:cxn modelId="{B62F5740-D83A-4D4E-8AAA-D9E61837344B}" type="presParOf" srcId="{84DD4DE0-739F-4C90-A2A6-AD77E197972F}" destId="{8554A3E9-3159-477D-8D09-4EA9FB5D750F}" srcOrd="4" destOrd="0" presId="urn:microsoft.com/office/officeart/2005/8/layout/vProcess5"/>
    <dgm:cxn modelId="{B2C4BAC9-CC8C-4E03-B38E-2C652AC75E53}" type="presParOf" srcId="{84DD4DE0-739F-4C90-A2A6-AD77E197972F}" destId="{9704469F-20F6-4CA3-8EA4-BE8C8463EF73}" srcOrd="5" destOrd="0" presId="urn:microsoft.com/office/officeart/2005/8/layout/vProcess5"/>
    <dgm:cxn modelId="{FE7CF18B-C59C-42F4-BEDA-81821542649A}" type="presParOf" srcId="{84DD4DE0-739F-4C90-A2A6-AD77E197972F}" destId="{315BB9DC-73FA-4DCD-8F90-0C1CB745721B}" srcOrd="6" destOrd="0" presId="urn:microsoft.com/office/officeart/2005/8/layout/vProcess5"/>
    <dgm:cxn modelId="{3E583201-FECB-4136-92D6-79D9C9BD8BA7}" type="presParOf" srcId="{84DD4DE0-739F-4C90-A2A6-AD77E197972F}" destId="{CBE68E78-B786-44A4-9E48-6F10CBC26F6A}" srcOrd="7" destOrd="0" presId="urn:microsoft.com/office/officeart/2005/8/layout/vProcess5"/>
    <dgm:cxn modelId="{48CF6522-AA40-45D9-AF35-103C840F40D7}" type="presParOf" srcId="{84DD4DE0-739F-4C90-A2A6-AD77E197972F}" destId="{AA08103A-26B7-4E42-8369-1A098F89581F}"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92A60-17FF-4423-8FBE-13BF89F064AC}">
      <dsp:nvSpPr>
        <dsp:cNvPr id="0" name=""/>
        <dsp:cNvSpPr/>
      </dsp:nvSpPr>
      <dsp:spPr>
        <a:xfrm>
          <a:off x="0" y="2338921"/>
          <a:ext cx="1304925" cy="108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1160" tIns="139700" rIns="391160" bIns="139700" numCol="1" spcCol="1270" anchor="ctr" anchorCtr="0">
          <a:noAutofit/>
        </a:bodyPr>
        <a:lstStyle/>
        <a:p>
          <a:pPr marL="0" lvl="0" indent="0" algn="r" defTabSz="2444750">
            <a:lnSpc>
              <a:spcPct val="90000"/>
            </a:lnSpc>
            <a:spcBef>
              <a:spcPct val="0"/>
            </a:spcBef>
            <a:spcAft>
              <a:spcPct val="35000"/>
            </a:spcAft>
            <a:buNone/>
          </a:pPr>
          <a:r>
            <a:rPr lang="en-US" sz="5500" kern="1200" dirty="0"/>
            <a:t>EI</a:t>
          </a:r>
        </a:p>
      </dsp:txBody>
      <dsp:txXfrm>
        <a:off x="0" y="2338921"/>
        <a:ext cx="1304925" cy="1089000"/>
      </dsp:txXfrm>
    </dsp:sp>
    <dsp:sp modelId="{BB719E4C-2013-400C-BD01-5EA94B7BD1E6}">
      <dsp:nvSpPr>
        <dsp:cNvPr id="0" name=""/>
        <dsp:cNvSpPr/>
      </dsp:nvSpPr>
      <dsp:spPr>
        <a:xfrm>
          <a:off x="1133476" y="1534591"/>
          <a:ext cx="260985" cy="2518312"/>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CDCE2B-EBD9-4B7F-9A6D-78FA774FDAE3}">
      <dsp:nvSpPr>
        <dsp:cNvPr id="0" name=""/>
        <dsp:cNvSpPr/>
      </dsp:nvSpPr>
      <dsp:spPr>
        <a:xfrm>
          <a:off x="1670303" y="1534591"/>
          <a:ext cx="3549396" cy="2518312"/>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rtlCol="0" anchor="ctr" anchorCtr="0">
          <a:noAutofit/>
        </a:bodyPr>
        <a:lstStyle/>
        <a:p>
          <a:pPr marL="0" lvl="1" indent="-285750" algn="l" defTabSz="914400" rtl="0" eaLnBrk="1" latinLnBrk="0" hangingPunct="1">
            <a:lnSpc>
              <a:spcPct val="90000"/>
            </a:lnSpc>
            <a:spcBef>
              <a:spcPct val="0"/>
            </a:spcBef>
            <a:spcAft>
              <a:spcPct val="15000"/>
            </a:spcAft>
            <a:buFont typeface="Arial" panose="020B0604020202020204" pitchFamily="34" charset="0"/>
            <a:buChar char="•"/>
          </a:pPr>
          <a:r>
            <a:rPr lang="en-US" sz="3000" kern="1200" dirty="0">
              <a:solidFill>
                <a:schemeClr val="bg1"/>
              </a:solidFill>
              <a:latin typeface="+mj-lt"/>
              <a:ea typeface="+mj-ea"/>
              <a:cs typeface="+mj-cs"/>
            </a:rPr>
            <a:t>Self awareness</a:t>
          </a:r>
        </a:p>
        <a:p>
          <a:pPr marL="0" lvl="1" indent="-285750" algn="l" defTabSz="914400" rtl="0" eaLnBrk="1" latinLnBrk="0" hangingPunct="1">
            <a:lnSpc>
              <a:spcPct val="90000"/>
            </a:lnSpc>
            <a:spcBef>
              <a:spcPct val="0"/>
            </a:spcBef>
            <a:spcAft>
              <a:spcPct val="15000"/>
            </a:spcAft>
            <a:buFont typeface="Arial" panose="020B0604020202020204" pitchFamily="34" charset="0"/>
            <a:buChar char="•"/>
          </a:pPr>
          <a:r>
            <a:rPr lang="en-US" sz="3000" kern="1200" dirty="0">
              <a:solidFill>
                <a:schemeClr val="bg1"/>
              </a:solidFill>
              <a:latin typeface="+mj-lt"/>
              <a:ea typeface="+mj-ea"/>
              <a:cs typeface="+mj-cs"/>
            </a:rPr>
            <a:t>Self regulation</a:t>
          </a:r>
        </a:p>
        <a:p>
          <a:pPr marL="0" lvl="1" indent="-285750" algn="l" defTabSz="914400" rtl="0" eaLnBrk="1" latinLnBrk="0" hangingPunct="1">
            <a:lnSpc>
              <a:spcPct val="90000"/>
            </a:lnSpc>
            <a:spcBef>
              <a:spcPct val="0"/>
            </a:spcBef>
            <a:spcAft>
              <a:spcPct val="15000"/>
            </a:spcAft>
            <a:buFont typeface="Arial" panose="020B0604020202020204" pitchFamily="34" charset="0"/>
            <a:buChar char="•"/>
          </a:pPr>
          <a:r>
            <a:rPr lang="en-US" sz="3000" kern="1200" dirty="0">
              <a:solidFill>
                <a:schemeClr val="bg1"/>
              </a:solidFill>
              <a:latin typeface="+mj-lt"/>
              <a:ea typeface="+mj-ea"/>
              <a:cs typeface="+mj-cs"/>
            </a:rPr>
            <a:t>Motivation</a:t>
          </a:r>
        </a:p>
        <a:p>
          <a:pPr marL="0" lvl="1" indent="-285750" algn="l" defTabSz="914400" rtl="0" eaLnBrk="1" latinLnBrk="0" hangingPunct="1">
            <a:lnSpc>
              <a:spcPct val="90000"/>
            </a:lnSpc>
            <a:spcBef>
              <a:spcPct val="0"/>
            </a:spcBef>
            <a:spcAft>
              <a:spcPct val="15000"/>
            </a:spcAft>
            <a:buFont typeface="Arial" panose="020B0604020202020204" pitchFamily="34" charset="0"/>
            <a:buChar char="•"/>
          </a:pPr>
          <a:r>
            <a:rPr lang="en-US" sz="3000" kern="1200" dirty="0">
              <a:solidFill>
                <a:schemeClr val="bg1"/>
              </a:solidFill>
              <a:latin typeface="+mj-lt"/>
              <a:ea typeface="+mj-ea"/>
              <a:cs typeface="+mj-cs"/>
            </a:rPr>
            <a:t>Empathy</a:t>
          </a:r>
        </a:p>
        <a:p>
          <a:pPr marL="0" lvl="1" indent="-285750" algn="l" defTabSz="914400" rtl="0" eaLnBrk="1" latinLnBrk="0" hangingPunct="1">
            <a:lnSpc>
              <a:spcPct val="90000"/>
            </a:lnSpc>
            <a:spcBef>
              <a:spcPct val="0"/>
            </a:spcBef>
            <a:spcAft>
              <a:spcPct val="15000"/>
            </a:spcAft>
            <a:buFont typeface="Arial" panose="020B0604020202020204" pitchFamily="34" charset="0"/>
            <a:buChar char="•"/>
          </a:pPr>
          <a:r>
            <a:rPr lang="en-US" sz="3000" kern="1200" dirty="0">
              <a:solidFill>
                <a:schemeClr val="bg1"/>
              </a:solidFill>
              <a:latin typeface="+mj-lt"/>
              <a:ea typeface="+mj-ea"/>
              <a:cs typeface="+mj-cs"/>
            </a:rPr>
            <a:t>Social skills</a:t>
          </a:r>
        </a:p>
      </dsp:txBody>
      <dsp:txXfrm>
        <a:off x="1670303" y="1534591"/>
        <a:ext cx="3549396" cy="25183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5FA86-9068-4523-9C24-F174842C6BCC}">
      <dsp:nvSpPr>
        <dsp:cNvPr id="0" name=""/>
        <dsp:cNvSpPr/>
      </dsp:nvSpPr>
      <dsp:spPr>
        <a:xfrm>
          <a:off x="4667715" y="3157486"/>
          <a:ext cx="2293821" cy="14858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Drive</a:t>
          </a:r>
        </a:p>
      </dsp:txBody>
      <dsp:txXfrm>
        <a:off x="5388501" y="3561595"/>
        <a:ext cx="1540394" cy="1049127"/>
      </dsp:txXfrm>
    </dsp:sp>
    <dsp:sp modelId="{341DE3F0-EAFC-4C01-89AF-9172719D4EA9}">
      <dsp:nvSpPr>
        <dsp:cNvPr id="0" name=""/>
        <dsp:cNvSpPr/>
      </dsp:nvSpPr>
      <dsp:spPr>
        <a:xfrm>
          <a:off x="925164" y="3157486"/>
          <a:ext cx="2293821" cy="14858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Action</a:t>
          </a:r>
        </a:p>
      </dsp:txBody>
      <dsp:txXfrm>
        <a:off x="957804" y="3561595"/>
        <a:ext cx="1540394" cy="1049127"/>
      </dsp:txXfrm>
    </dsp:sp>
    <dsp:sp modelId="{54602887-2314-4A31-BA9D-5592B1087C04}">
      <dsp:nvSpPr>
        <dsp:cNvPr id="0" name=""/>
        <dsp:cNvSpPr/>
      </dsp:nvSpPr>
      <dsp:spPr>
        <a:xfrm>
          <a:off x="4667715" y="0"/>
          <a:ext cx="2293821" cy="14858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Strategy </a:t>
          </a:r>
        </a:p>
      </dsp:txBody>
      <dsp:txXfrm>
        <a:off x="5388501" y="32640"/>
        <a:ext cx="1540394" cy="1049127"/>
      </dsp:txXfrm>
    </dsp:sp>
    <dsp:sp modelId="{DDC9DEF9-E5F7-41B4-BF4A-44CA5620B3A4}">
      <dsp:nvSpPr>
        <dsp:cNvPr id="0" name=""/>
        <dsp:cNvSpPr/>
      </dsp:nvSpPr>
      <dsp:spPr>
        <a:xfrm>
          <a:off x="925164" y="0"/>
          <a:ext cx="2293821" cy="14858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Knowledge</a:t>
          </a:r>
        </a:p>
      </dsp:txBody>
      <dsp:txXfrm>
        <a:off x="957804" y="32640"/>
        <a:ext cx="1540394" cy="1049127"/>
      </dsp:txXfrm>
    </dsp:sp>
    <dsp:sp modelId="{83213B62-2C39-4EE7-9A9A-FB77941AE78B}">
      <dsp:nvSpPr>
        <dsp:cNvPr id="0" name=""/>
        <dsp:cNvSpPr/>
      </dsp:nvSpPr>
      <dsp:spPr>
        <a:xfrm>
          <a:off x="1886340" y="264671"/>
          <a:ext cx="2010576" cy="2010576"/>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Metacognitive</a:t>
          </a:r>
        </a:p>
      </dsp:txBody>
      <dsp:txXfrm>
        <a:off x="2475224" y="853555"/>
        <a:ext cx="1421692" cy="1421692"/>
      </dsp:txXfrm>
    </dsp:sp>
    <dsp:sp modelId="{F8C2D237-481E-4F46-AA80-968DAFC0E804}">
      <dsp:nvSpPr>
        <dsp:cNvPr id="0" name=""/>
        <dsp:cNvSpPr/>
      </dsp:nvSpPr>
      <dsp:spPr>
        <a:xfrm rot="5400000">
          <a:off x="3989784" y="264671"/>
          <a:ext cx="2010576" cy="2010576"/>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Cognitive</a:t>
          </a:r>
        </a:p>
      </dsp:txBody>
      <dsp:txXfrm rot="-5400000">
        <a:off x="3989784" y="853555"/>
        <a:ext cx="1421692" cy="1421692"/>
      </dsp:txXfrm>
    </dsp:sp>
    <dsp:sp modelId="{157187F7-00D3-4233-8E7D-A214F9C38758}">
      <dsp:nvSpPr>
        <dsp:cNvPr id="0" name=""/>
        <dsp:cNvSpPr/>
      </dsp:nvSpPr>
      <dsp:spPr>
        <a:xfrm rot="10800000">
          <a:off x="3989784" y="2368115"/>
          <a:ext cx="2010576" cy="2010576"/>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Motivation</a:t>
          </a:r>
        </a:p>
      </dsp:txBody>
      <dsp:txXfrm rot="10800000">
        <a:off x="3989784" y="2368115"/>
        <a:ext cx="1421692" cy="1421692"/>
      </dsp:txXfrm>
    </dsp:sp>
    <dsp:sp modelId="{1C6B8E53-5889-4C23-B26A-14834654AB54}">
      <dsp:nvSpPr>
        <dsp:cNvPr id="0" name=""/>
        <dsp:cNvSpPr/>
      </dsp:nvSpPr>
      <dsp:spPr>
        <a:xfrm rot="16200000">
          <a:off x="1886340" y="2368115"/>
          <a:ext cx="2010576" cy="2010576"/>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Behaviour</a:t>
          </a:r>
        </a:p>
      </dsp:txBody>
      <dsp:txXfrm rot="5400000">
        <a:off x="2475224" y="2368115"/>
        <a:ext cx="1421692" cy="1421692"/>
      </dsp:txXfrm>
    </dsp:sp>
    <dsp:sp modelId="{91983B43-C691-4B8E-B3CE-D18DEDA4B4E0}">
      <dsp:nvSpPr>
        <dsp:cNvPr id="0" name=""/>
        <dsp:cNvSpPr/>
      </dsp:nvSpPr>
      <dsp:spPr>
        <a:xfrm>
          <a:off x="3596259" y="1903778"/>
          <a:ext cx="694182" cy="603637"/>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92C3FF-ECAF-49D4-A678-911B6889C794}">
      <dsp:nvSpPr>
        <dsp:cNvPr id="0" name=""/>
        <dsp:cNvSpPr/>
      </dsp:nvSpPr>
      <dsp:spPr>
        <a:xfrm rot="10800000">
          <a:off x="3596259" y="2135946"/>
          <a:ext cx="694182" cy="603637"/>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39BC1-5294-4D2A-AA2C-D6DD88AF8846}">
      <dsp:nvSpPr>
        <dsp:cNvPr id="0" name=""/>
        <dsp:cNvSpPr/>
      </dsp:nvSpPr>
      <dsp:spPr>
        <a:xfrm>
          <a:off x="32658" y="74780"/>
          <a:ext cx="766443" cy="7664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0504B6-AE59-44A8-9773-264464775EB9}">
      <dsp:nvSpPr>
        <dsp:cNvPr id="0" name=""/>
        <dsp:cNvSpPr/>
      </dsp:nvSpPr>
      <dsp:spPr>
        <a:xfrm>
          <a:off x="193611" y="235733"/>
          <a:ext cx="444537" cy="4445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0A19CD-2E35-4F1B-9071-7D62F25D4B0D}">
      <dsp:nvSpPr>
        <dsp:cNvPr id="0" name=""/>
        <dsp:cNvSpPr/>
      </dsp:nvSpPr>
      <dsp:spPr>
        <a:xfrm>
          <a:off x="963339" y="74780"/>
          <a:ext cx="1806615" cy="76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Bias and discrimination</a:t>
          </a:r>
        </a:p>
      </dsp:txBody>
      <dsp:txXfrm>
        <a:off x="963339" y="74780"/>
        <a:ext cx="1806615" cy="766443"/>
      </dsp:txXfrm>
    </dsp:sp>
    <dsp:sp modelId="{867F6944-9C72-4616-B080-9403EB8DEC17}">
      <dsp:nvSpPr>
        <dsp:cNvPr id="0" name=""/>
        <dsp:cNvSpPr/>
      </dsp:nvSpPr>
      <dsp:spPr>
        <a:xfrm>
          <a:off x="3084744" y="74780"/>
          <a:ext cx="766443" cy="7664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F9FBD1-B643-4F54-80E0-1234F70F921B}">
      <dsp:nvSpPr>
        <dsp:cNvPr id="0" name=""/>
        <dsp:cNvSpPr/>
      </dsp:nvSpPr>
      <dsp:spPr>
        <a:xfrm>
          <a:off x="3245697" y="235733"/>
          <a:ext cx="444537" cy="4445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77592A-E5B8-4612-BC09-2D2EF6821B48}">
      <dsp:nvSpPr>
        <dsp:cNvPr id="0" name=""/>
        <dsp:cNvSpPr/>
      </dsp:nvSpPr>
      <dsp:spPr>
        <a:xfrm>
          <a:off x="4015425" y="74780"/>
          <a:ext cx="1806615" cy="76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Lower trust</a:t>
          </a:r>
        </a:p>
      </dsp:txBody>
      <dsp:txXfrm>
        <a:off x="4015425" y="74780"/>
        <a:ext cx="1806615" cy="766443"/>
      </dsp:txXfrm>
    </dsp:sp>
    <dsp:sp modelId="{678236BB-C365-41D3-A470-5447334C24A1}">
      <dsp:nvSpPr>
        <dsp:cNvPr id="0" name=""/>
        <dsp:cNvSpPr/>
      </dsp:nvSpPr>
      <dsp:spPr>
        <a:xfrm>
          <a:off x="32658" y="1471998"/>
          <a:ext cx="766443" cy="7664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E4F607-A277-4BDF-A8AE-1E2A28F6D24C}">
      <dsp:nvSpPr>
        <dsp:cNvPr id="0" name=""/>
        <dsp:cNvSpPr/>
      </dsp:nvSpPr>
      <dsp:spPr>
        <a:xfrm>
          <a:off x="193611" y="1632951"/>
          <a:ext cx="444537" cy="4445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51D38A-D52E-479B-A897-41AF03A470B5}">
      <dsp:nvSpPr>
        <dsp:cNvPr id="0" name=""/>
        <dsp:cNvSpPr/>
      </dsp:nvSpPr>
      <dsp:spPr>
        <a:xfrm>
          <a:off x="963339" y="1471998"/>
          <a:ext cx="1806615" cy="76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Inconsistencies in regulations</a:t>
          </a:r>
        </a:p>
      </dsp:txBody>
      <dsp:txXfrm>
        <a:off x="963339" y="1471998"/>
        <a:ext cx="1806615" cy="766443"/>
      </dsp:txXfrm>
    </dsp:sp>
    <dsp:sp modelId="{47CE0A81-4EB0-4138-836E-DC35B6C501C4}">
      <dsp:nvSpPr>
        <dsp:cNvPr id="0" name=""/>
        <dsp:cNvSpPr/>
      </dsp:nvSpPr>
      <dsp:spPr>
        <a:xfrm>
          <a:off x="3084744" y="1471998"/>
          <a:ext cx="766443" cy="7664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01A93D-DAE6-426C-9119-F5F540720BA9}">
      <dsp:nvSpPr>
        <dsp:cNvPr id="0" name=""/>
        <dsp:cNvSpPr/>
      </dsp:nvSpPr>
      <dsp:spPr>
        <a:xfrm>
          <a:off x="3245697" y="1632951"/>
          <a:ext cx="444537" cy="4445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7E18F1-F40C-4CAA-AE79-695BBDEEDAC0}">
      <dsp:nvSpPr>
        <dsp:cNvPr id="0" name=""/>
        <dsp:cNvSpPr/>
      </dsp:nvSpPr>
      <dsp:spPr>
        <a:xfrm>
          <a:off x="4015425" y="1471998"/>
          <a:ext cx="1806615" cy="76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Disconnect in culture</a:t>
          </a:r>
        </a:p>
      </dsp:txBody>
      <dsp:txXfrm>
        <a:off x="4015425" y="1471998"/>
        <a:ext cx="1806615" cy="766443"/>
      </dsp:txXfrm>
    </dsp:sp>
    <dsp:sp modelId="{688261EA-989C-480B-9B3B-74820A126262}">
      <dsp:nvSpPr>
        <dsp:cNvPr id="0" name=""/>
        <dsp:cNvSpPr/>
      </dsp:nvSpPr>
      <dsp:spPr>
        <a:xfrm>
          <a:off x="32658" y="2869217"/>
          <a:ext cx="766443" cy="7664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59462C-596B-400E-AFCB-89F140916B13}">
      <dsp:nvSpPr>
        <dsp:cNvPr id="0" name=""/>
        <dsp:cNvSpPr/>
      </dsp:nvSpPr>
      <dsp:spPr>
        <a:xfrm>
          <a:off x="193611" y="3030170"/>
          <a:ext cx="444537" cy="4445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C87F04-9663-41DD-A4E4-30DDAD6B566C}">
      <dsp:nvSpPr>
        <dsp:cNvPr id="0" name=""/>
        <dsp:cNvSpPr/>
      </dsp:nvSpPr>
      <dsp:spPr>
        <a:xfrm>
          <a:off x="963339" y="2869217"/>
          <a:ext cx="1806615" cy="76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Barriers in communication</a:t>
          </a:r>
        </a:p>
      </dsp:txBody>
      <dsp:txXfrm>
        <a:off x="963339" y="2869217"/>
        <a:ext cx="1806615" cy="7664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139D2E-CC6B-408A-B0FF-D7C83BB22C54}">
      <dsp:nvSpPr>
        <dsp:cNvPr id="0" name=""/>
        <dsp:cNvSpPr/>
      </dsp:nvSpPr>
      <dsp:spPr>
        <a:xfrm>
          <a:off x="0" y="19231"/>
          <a:ext cx="6298292" cy="33579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t>Makes decisions alone</a:t>
          </a:r>
        </a:p>
      </dsp:txBody>
      <dsp:txXfrm>
        <a:off x="16392" y="35623"/>
        <a:ext cx="6265508" cy="303006"/>
      </dsp:txXfrm>
    </dsp:sp>
    <dsp:sp modelId="{DED50BF9-F7F0-4EE4-9B2C-435F4CE0B69E}">
      <dsp:nvSpPr>
        <dsp:cNvPr id="0" name=""/>
        <dsp:cNvSpPr/>
      </dsp:nvSpPr>
      <dsp:spPr>
        <a:xfrm>
          <a:off x="0" y="395341"/>
          <a:ext cx="6298292" cy="33579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t>High level of control</a:t>
          </a:r>
        </a:p>
      </dsp:txBody>
      <dsp:txXfrm>
        <a:off x="16392" y="411733"/>
        <a:ext cx="6265508" cy="303006"/>
      </dsp:txXfrm>
    </dsp:sp>
    <dsp:sp modelId="{4C7114CF-DCBF-48B2-9298-DA5D26D524C4}">
      <dsp:nvSpPr>
        <dsp:cNvPr id="0" name=""/>
        <dsp:cNvSpPr/>
      </dsp:nvSpPr>
      <dsp:spPr>
        <a:xfrm>
          <a:off x="0" y="771451"/>
          <a:ext cx="6298292" cy="33579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t>Instructions are clear</a:t>
          </a:r>
        </a:p>
      </dsp:txBody>
      <dsp:txXfrm>
        <a:off x="16392" y="787843"/>
        <a:ext cx="6265508" cy="303006"/>
      </dsp:txXfrm>
    </dsp:sp>
    <dsp:sp modelId="{697B2233-5492-4C00-B251-22F4EBE83150}">
      <dsp:nvSpPr>
        <dsp:cNvPr id="0" name=""/>
        <dsp:cNvSpPr/>
      </dsp:nvSpPr>
      <dsp:spPr>
        <a:xfrm>
          <a:off x="0" y="1147561"/>
          <a:ext cx="6298292" cy="33579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t>Employees have limited input</a:t>
          </a:r>
        </a:p>
      </dsp:txBody>
      <dsp:txXfrm>
        <a:off x="16392" y="1163953"/>
        <a:ext cx="6265508" cy="303006"/>
      </dsp:txXfrm>
    </dsp:sp>
    <dsp:sp modelId="{026860CF-2472-42C8-948C-5481649035A9}">
      <dsp:nvSpPr>
        <dsp:cNvPr id="0" name=""/>
        <dsp:cNvSpPr/>
      </dsp:nvSpPr>
      <dsp:spPr>
        <a:xfrm>
          <a:off x="0" y="1523671"/>
          <a:ext cx="6298292" cy="33579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t>Lacks creativity and innovation</a:t>
          </a:r>
        </a:p>
      </dsp:txBody>
      <dsp:txXfrm>
        <a:off x="16392" y="1540063"/>
        <a:ext cx="6265508" cy="3030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C5E93-F94C-4986-9556-E9C731599824}">
      <dsp:nvSpPr>
        <dsp:cNvPr id="0" name=""/>
        <dsp:cNvSpPr/>
      </dsp:nvSpPr>
      <dsp:spPr>
        <a:xfrm>
          <a:off x="0" y="47701"/>
          <a:ext cx="6298291" cy="311805"/>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Employees participate in decision-making</a:t>
          </a:r>
        </a:p>
      </dsp:txBody>
      <dsp:txXfrm>
        <a:off x="15221" y="62922"/>
        <a:ext cx="6267849" cy="281363"/>
      </dsp:txXfrm>
    </dsp:sp>
    <dsp:sp modelId="{54CB7F96-FC25-4627-9C28-C6CF073CA5C1}">
      <dsp:nvSpPr>
        <dsp:cNvPr id="0" name=""/>
        <dsp:cNvSpPr/>
      </dsp:nvSpPr>
      <dsp:spPr>
        <a:xfrm>
          <a:off x="0" y="396946"/>
          <a:ext cx="6298291" cy="311805"/>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There is little or no control</a:t>
          </a:r>
        </a:p>
      </dsp:txBody>
      <dsp:txXfrm>
        <a:off x="15221" y="412167"/>
        <a:ext cx="6267849" cy="281363"/>
      </dsp:txXfrm>
    </dsp:sp>
    <dsp:sp modelId="{47DD541B-37B1-4690-8969-2D52FE807109}">
      <dsp:nvSpPr>
        <dsp:cNvPr id="0" name=""/>
        <dsp:cNvSpPr/>
      </dsp:nvSpPr>
      <dsp:spPr>
        <a:xfrm>
          <a:off x="0" y="746191"/>
          <a:ext cx="6298291" cy="311805"/>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Employees have full control of what they do</a:t>
          </a:r>
        </a:p>
      </dsp:txBody>
      <dsp:txXfrm>
        <a:off x="15221" y="761412"/>
        <a:ext cx="6267849" cy="281363"/>
      </dsp:txXfrm>
    </dsp:sp>
    <dsp:sp modelId="{F792EEED-5FAD-4051-87C6-8E2548C4928B}">
      <dsp:nvSpPr>
        <dsp:cNvPr id="0" name=""/>
        <dsp:cNvSpPr/>
      </dsp:nvSpPr>
      <dsp:spPr>
        <a:xfrm>
          <a:off x="0" y="1095437"/>
          <a:ext cx="6298291" cy="311805"/>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High level of creativity </a:t>
          </a:r>
        </a:p>
      </dsp:txBody>
      <dsp:txXfrm>
        <a:off x="15221" y="1110658"/>
        <a:ext cx="6267849" cy="2813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D9034D-0AC2-46DF-98E0-C5290A6D76A3}">
      <dsp:nvSpPr>
        <dsp:cNvPr id="0" name=""/>
        <dsp:cNvSpPr/>
      </dsp:nvSpPr>
      <dsp:spPr>
        <a:xfrm>
          <a:off x="3485558" y="197522"/>
          <a:ext cx="8385213" cy="3937469"/>
        </a:xfrm>
        <a:prstGeom prst="rect">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 </a:t>
          </a:r>
          <a:r>
            <a:rPr lang="en-US" sz="2400" kern="1200" dirty="0">
              <a:solidFill>
                <a:schemeClr val="tx1"/>
              </a:solidFill>
            </a:rPr>
            <a:t>Employees have an inner motivation to work on their  responsibilities</a:t>
          </a:r>
        </a:p>
        <a:p>
          <a:pPr marL="0" lvl="0" indent="0" algn="l" defTabSz="1244600">
            <a:lnSpc>
              <a:spcPct val="90000"/>
            </a:lnSpc>
            <a:spcBef>
              <a:spcPct val="0"/>
            </a:spcBef>
            <a:spcAft>
              <a:spcPct val="35000"/>
            </a:spcAft>
            <a:buNone/>
          </a:pPr>
          <a:r>
            <a:rPr lang="en-US" sz="2400" kern="1200" dirty="0">
              <a:solidFill>
                <a:schemeClr val="tx1"/>
              </a:solidFill>
            </a:rPr>
            <a:t>- Employees enjoy every bit of their work</a:t>
          </a:r>
        </a:p>
        <a:p>
          <a:pPr marL="0" lvl="0" indent="0" algn="l" defTabSz="1244600" rtl="0">
            <a:lnSpc>
              <a:spcPct val="90000"/>
            </a:lnSpc>
            <a:spcBef>
              <a:spcPct val="0"/>
            </a:spcBef>
            <a:spcAft>
              <a:spcPct val="35000"/>
            </a:spcAft>
            <a:buNone/>
          </a:pPr>
          <a:r>
            <a:rPr lang="en-US" sz="2400" kern="1200" dirty="0">
              <a:solidFill>
                <a:schemeClr val="tx1"/>
              </a:solidFill>
            </a:rPr>
            <a:t>- Employees work to become better every day </a:t>
          </a:r>
        </a:p>
        <a:p>
          <a:pPr marL="0" lvl="0" indent="0" algn="l" defTabSz="1244600" rtl="0">
            <a:lnSpc>
              <a:spcPct val="90000"/>
            </a:lnSpc>
            <a:spcBef>
              <a:spcPct val="0"/>
            </a:spcBef>
            <a:spcAft>
              <a:spcPct val="35000"/>
            </a:spcAft>
            <a:buNone/>
          </a:pPr>
          <a:r>
            <a:rPr lang="en-US" sz="2400" kern="1200" dirty="0">
              <a:solidFill>
                <a:schemeClr val="tx1"/>
              </a:solidFill>
            </a:rPr>
            <a:t>- Employees do not focus on money as an internal motivator </a:t>
          </a:r>
        </a:p>
      </dsp:txBody>
      <dsp:txXfrm>
        <a:off x="3485558" y="197522"/>
        <a:ext cx="8385213" cy="3937469"/>
      </dsp:txXfrm>
    </dsp:sp>
    <dsp:sp modelId="{14F8285B-D332-4741-BB6E-C71F98E68A1C}">
      <dsp:nvSpPr>
        <dsp:cNvPr id="0" name=""/>
        <dsp:cNvSpPr/>
      </dsp:nvSpPr>
      <dsp:spPr>
        <a:xfrm>
          <a:off x="-125087" y="388346"/>
          <a:ext cx="3520264" cy="3555822"/>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BAEB21-E78E-4C36-96DC-FAD8C3A978CD}">
      <dsp:nvSpPr>
        <dsp:cNvPr id="0" name=""/>
        <dsp:cNvSpPr/>
      </dsp:nvSpPr>
      <dsp:spPr>
        <a:xfrm>
          <a:off x="0" y="1545"/>
          <a:ext cx="5842000" cy="7834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67B9DA-E0F6-4099-9046-81C082EBDD8D}">
      <dsp:nvSpPr>
        <dsp:cNvPr id="0" name=""/>
        <dsp:cNvSpPr/>
      </dsp:nvSpPr>
      <dsp:spPr>
        <a:xfrm>
          <a:off x="236980" y="177812"/>
          <a:ext cx="430873" cy="4308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23F4C7-D728-4EB7-8FD8-710A50A0EB8F}">
      <dsp:nvSpPr>
        <dsp:cNvPr id="0" name=""/>
        <dsp:cNvSpPr/>
      </dsp:nvSpPr>
      <dsp:spPr>
        <a:xfrm>
          <a:off x="904835" y="1545"/>
          <a:ext cx="4937164" cy="783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11" tIns="82911" rIns="82911" bIns="82911" numCol="1" spcCol="1270" anchor="ctr" anchorCtr="0">
          <a:noAutofit/>
        </a:bodyPr>
        <a:lstStyle/>
        <a:p>
          <a:pPr marL="0" lvl="0" indent="0" algn="l" defTabSz="844550">
            <a:lnSpc>
              <a:spcPct val="100000"/>
            </a:lnSpc>
            <a:spcBef>
              <a:spcPct val="0"/>
            </a:spcBef>
            <a:spcAft>
              <a:spcPct val="35000"/>
            </a:spcAft>
            <a:buNone/>
          </a:pPr>
          <a:r>
            <a:rPr lang="en-US" sz="1900" kern="1200"/>
            <a:t>Leaders should adopt components of EI </a:t>
          </a:r>
        </a:p>
      </dsp:txBody>
      <dsp:txXfrm>
        <a:off x="904835" y="1545"/>
        <a:ext cx="4937164" cy="783407"/>
      </dsp:txXfrm>
    </dsp:sp>
    <dsp:sp modelId="{EB2FEBCB-C0A6-4B75-9D98-B844587581E5}">
      <dsp:nvSpPr>
        <dsp:cNvPr id="0" name=""/>
        <dsp:cNvSpPr/>
      </dsp:nvSpPr>
      <dsp:spPr>
        <a:xfrm>
          <a:off x="0" y="980804"/>
          <a:ext cx="5842000" cy="7834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4F4E1C-FDF4-470E-BDB8-FB57A540518D}">
      <dsp:nvSpPr>
        <dsp:cNvPr id="0" name=""/>
        <dsp:cNvSpPr/>
      </dsp:nvSpPr>
      <dsp:spPr>
        <a:xfrm>
          <a:off x="236980" y="1157071"/>
          <a:ext cx="430873" cy="4308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050093-A1A2-43E3-AD2F-F459C9872262}">
      <dsp:nvSpPr>
        <dsp:cNvPr id="0" name=""/>
        <dsp:cNvSpPr/>
      </dsp:nvSpPr>
      <dsp:spPr>
        <a:xfrm>
          <a:off x="904835" y="980804"/>
          <a:ext cx="4937164" cy="783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11" tIns="82911" rIns="82911" bIns="82911" numCol="1" spcCol="1270" anchor="ctr" anchorCtr="0">
          <a:noAutofit/>
        </a:bodyPr>
        <a:lstStyle/>
        <a:p>
          <a:pPr marL="0" lvl="0" indent="0" algn="l" defTabSz="844550">
            <a:lnSpc>
              <a:spcPct val="100000"/>
            </a:lnSpc>
            <a:spcBef>
              <a:spcPct val="0"/>
            </a:spcBef>
            <a:spcAft>
              <a:spcPct val="35000"/>
            </a:spcAft>
            <a:buNone/>
          </a:pPr>
          <a:r>
            <a:rPr lang="en-US" sz="1900" kern="1200"/>
            <a:t>Leaders should consider applying emotions instead of relying on expertise along</a:t>
          </a:r>
        </a:p>
      </dsp:txBody>
      <dsp:txXfrm>
        <a:off x="904835" y="980804"/>
        <a:ext cx="4937164" cy="783407"/>
      </dsp:txXfrm>
    </dsp:sp>
    <dsp:sp modelId="{0A60E2D1-312E-489A-AEEB-945EC521D612}">
      <dsp:nvSpPr>
        <dsp:cNvPr id="0" name=""/>
        <dsp:cNvSpPr/>
      </dsp:nvSpPr>
      <dsp:spPr>
        <a:xfrm>
          <a:off x="0" y="1960063"/>
          <a:ext cx="5842000" cy="7834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0E9388-62CF-491D-A67B-2AE443655DC8}">
      <dsp:nvSpPr>
        <dsp:cNvPr id="0" name=""/>
        <dsp:cNvSpPr/>
      </dsp:nvSpPr>
      <dsp:spPr>
        <a:xfrm>
          <a:off x="236980" y="2136329"/>
          <a:ext cx="430873" cy="4308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E7C90E-A6E4-478B-A9D0-E1E676B13B94}">
      <dsp:nvSpPr>
        <dsp:cNvPr id="0" name=""/>
        <dsp:cNvSpPr/>
      </dsp:nvSpPr>
      <dsp:spPr>
        <a:xfrm>
          <a:off x="904835" y="1960063"/>
          <a:ext cx="4937164" cy="783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11" tIns="82911" rIns="82911" bIns="82911" numCol="1" spcCol="1270" anchor="ctr" anchorCtr="0">
          <a:noAutofit/>
        </a:bodyPr>
        <a:lstStyle/>
        <a:p>
          <a:pPr marL="0" lvl="0" indent="0" algn="l" defTabSz="844550">
            <a:lnSpc>
              <a:spcPct val="100000"/>
            </a:lnSpc>
            <a:spcBef>
              <a:spcPct val="0"/>
            </a:spcBef>
            <a:spcAft>
              <a:spcPct val="35000"/>
            </a:spcAft>
            <a:buNone/>
          </a:pPr>
          <a:r>
            <a:rPr lang="en-US" sz="1900" kern="1200"/>
            <a:t>Leaders should also focus on shaping their behaviour by adopting features of CQ</a:t>
          </a:r>
        </a:p>
      </dsp:txBody>
      <dsp:txXfrm>
        <a:off x="904835" y="1960063"/>
        <a:ext cx="4937164" cy="783407"/>
      </dsp:txXfrm>
    </dsp:sp>
    <dsp:sp modelId="{4599BA5D-E246-4BCC-B60C-F6018B9957E1}">
      <dsp:nvSpPr>
        <dsp:cNvPr id="0" name=""/>
        <dsp:cNvSpPr/>
      </dsp:nvSpPr>
      <dsp:spPr>
        <a:xfrm>
          <a:off x="0" y="2939322"/>
          <a:ext cx="5842000" cy="7834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B9C1EE-E383-418B-8DE5-51668ECB385E}">
      <dsp:nvSpPr>
        <dsp:cNvPr id="0" name=""/>
        <dsp:cNvSpPr/>
      </dsp:nvSpPr>
      <dsp:spPr>
        <a:xfrm>
          <a:off x="236980" y="3115588"/>
          <a:ext cx="430873" cy="43087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D1CC76-E6F5-4F42-9DBF-3289E556CD8B}">
      <dsp:nvSpPr>
        <dsp:cNvPr id="0" name=""/>
        <dsp:cNvSpPr/>
      </dsp:nvSpPr>
      <dsp:spPr>
        <a:xfrm>
          <a:off x="904835" y="2939322"/>
          <a:ext cx="4937164" cy="783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11" tIns="82911" rIns="82911" bIns="82911" numCol="1" spcCol="1270" anchor="ctr" anchorCtr="0">
          <a:noAutofit/>
        </a:bodyPr>
        <a:lstStyle/>
        <a:p>
          <a:pPr marL="0" lvl="0" indent="0" algn="l" defTabSz="844550">
            <a:lnSpc>
              <a:spcPct val="100000"/>
            </a:lnSpc>
            <a:spcBef>
              <a:spcPct val="0"/>
            </a:spcBef>
            <a:spcAft>
              <a:spcPct val="35000"/>
            </a:spcAft>
            <a:buNone/>
          </a:pPr>
          <a:r>
            <a:rPr lang="en-US" sz="1900" kern="1200"/>
            <a:t>Leaders should train employees on elements of EI and CQ</a:t>
          </a:r>
        </a:p>
      </dsp:txBody>
      <dsp:txXfrm>
        <a:off x="904835" y="2939322"/>
        <a:ext cx="4937164" cy="7834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66E0C-FEC1-4DC8-9F67-4552B6281779}">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The leadership story of Edith Heard at EMBL shows the importance of empathy and working together with teams</a:t>
          </a:r>
        </a:p>
      </dsp:txBody>
      <dsp:txXfrm>
        <a:off x="38234" y="38234"/>
        <a:ext cx="7529629" cy="1228933"/>
      </dsp:txXfrm>
    </dsp:sp>
    <dsp:sp modelId="{9FE1BE90-C56C-4339-ACEB-2ABA71A96FFE}">
      <dsp:nvSpPr>
        <dsp:cNvPr id="0" name=""/>
        <dsp:cNvSpPr/>
      </dsp:nvSpPr>
      <dsp:spPr>
        <a:xfrm>
          <a:off x="788669" y="1522968"/>
          <a:ext cx="8938260" cy="130540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Both EI and CQ presents practices that shape how leaders can interact with followers, grow their leadership styles, and respond to new cultural setting </a:t>
          </a:r>
        </a:p>
      </dsp:txBody>
      <dsp:txXfrm>
        <a:off x="826903" y="1561202"/>
        <a:ext cx="7224611" cy="1228933"/>
      </dsp:txXfrm>
    </dsp:sp>
    <dsp:sp modelId="{42096096-B832-4B3F-A38A-29D0EE7FB9DC}">
      <dsp:nvSpPr>
        <dsp:cNvPr id="0" name=""/>
        <dsp:cNvSpPr/>
      </dsp:nvSpPr>
      <dsp:spPr>
        <a:xfrm>
          <a:off x="1577339" y="3045936"/>
          <a:ext cx="8938260" cy="130540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It is therefore, recommended that Edith and other leaders adopt both EI and CQ as part of their leadership practices. </a:t>
          </a:r>
        </a:p>
      </dsp:txBody>
      <dsp:txXfrm>
        <a:off x="1615573" y="3084170"/>
        <a:ext cx="7224611" cy="1228933"/>
      </dsp:txXfrm>
    </dsp:sp>
    <dsp:sp modelId="{8554A3E9-3159-477D-8D09-4EA9FB5D750F}">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9704469F-20F6-4CA3-8EA4-BE8C8463EF73}">
      <dsp:nvSpPr>
        <dsp:cNvPr id="0" name=""/>
        <dsp:cNvSpPr/>
      </dsp:nvSpPr>
      <dsp:spPr>
        <a:xfrm>
          <a:off x="8878419" y="2504195"/>
          <a:ext cx="848510" cy="84851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layout1.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01555A-E9CF-462E-9410-871EE6BBAE53}" type="datetimeFigureOut">
              <a:rPr lang="en-US" smtClean="0"/>
              <a:t>2/26/2026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98E47B-FF15-4CBD-B502-1FE322D54519}" type="slidenum">
              <a:rPr lang="en-US" smtClean="0"/>
              <a:t>‹#›</a:t>
            </a:fld>
            <a:endParaRPr lang="en-US" dirty="0"/>
          </a:p>
        </p:txBody>
      </p:sp>
    </p:spTree>
    <p:extLst>
      <p:ext uri="{BB962C8B-B14F-4D97-AF65-F5344CB8AC3E}">
        <p14:creationId xmlns:p14="http://schemas.microsoft.com/office/powerpoint/2010/main" val="1763108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Welcome to my presentation. I have adopted a case led narrative structure to understand practical relevance of having CQ and EI in international companies. </a:t>
            </a:r>
          </a:p>
          <a:p>
            <a:endParaRPr lang="en-GB" dirty="0"/>
          </a:p>
        </p:txBody>
      </p:sp>
      <p:sp>
        <p:nvSpPr>
          <p:cNvPr id="4" name="Slide Number Placeholder 3"/>
          <p:cNvSpPr>
            <a:spLocks noGrp="1"/>
          </p:cNvSpPr>
          <p:nvPr>
            <p:ph type="sldNum" sz="quarter" idx="5"/>
          </p:nvPr>
        </p:nvSpPr>
        <p:spPr/>
        <p:txBody>
          <a:bodyPr/>
          <a:lstStyle/>
          <a:p>
            <a:fld id="{1098E47B-FF15-4CBD-B502-1FE322D54519}" type="slidenum">
              <a:rPr lang="en-US" smtClean="0"/>
              <a:t>1</a:t>
            </a:fld>
            <a:endParaRPr lang="en-US" dirty="0"/>
          </a:p>
        </p:txBody>
      </p:sp>
    </p:spTree>
    <p:extLst>
      <p:ext uri="{BB962C8B-B14F-4D97-AF65-F5344CB8AC3E}">
        <p14:creationId xmlns:p14="http://schemas.microsoft.com/office/powerpoint/2010/main" val="60087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covers several areas core among them explanation of how four international companies have adopted CQ and EI. The presentation also focuses on the leadership style comparisons and management theory integration. The strategy lessons explains what we can learn from the case studies. </a:t>
            </a:r>
          </a:p>
        </p:txBody>
      </p:sp>
      <p:sp>
        <p:nvSpPr>
          <p:cNvPr id="4" name="Slide Number Placeholder 3"/>
          <p:cNvSpPr>
            <a:spLocks noGrp="1"/>
          </p:cNvSpPr>
          <p:nvPr>
            <p:ph type="sldNum" sz="quarter" idx="5"/>
          </p:nvPr>
        </p:nvSpPr>
        <p:spPr/>
        <p:txBody>
          <a:bodyPr/>
          <a:lstStyle/>
          <a:p>
            <a:fld id="{1098E47B-FF15-4CBD-B502-1FE322D54519}" type="slidenum">
              <a:rPr lang="en-US" smtClean="0"/>
              <a:t>2</a:t>
            </a:fld>
            <a:endParaRPr lang="en-US" dirty="0"/>
          </a:p>
        </p:txBody>
      </p:sp>
    </p:spTree>
    <p:extLst>
      <p:ext uri="{BB962C8B-B14F-4D97-AF65-F5344CB8AC3E}">
        <p14:creationId xmlns:p14="http://schemas.microsoft.com/office/powerpoint/2010/main" val="3742029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leadership story explains about the position and responsibility of Edith Heard who currently holds the position of a Director General at European Molecular Biology Laboratory.</a:t>
            </a:r>
          </a:p>
          <a:p>
            <a:r>
              <a:rPr lang="en-US" dirty="0"/>
              <a:t>During her leadership reign, she had used horizontal leadership style. This has enabled her to work with her lab members.</a:t>
            </a:r>
          </a:p>
          <a:p>
            <a:r>
              <a:rPr lang="en-US" dirty="0"/>
              <a:t>She beliefs in the importance of empathy. The listens and tune into people because of what she sees as the importance of bringing them on board. </a:t>
            </a:r>
          </a:p>
        </p:txBody>
      </p:sp>
      <p:sp>
        <p:nvSpPr>
          <p:cNvPr id="4" name="Slide Number Placeholder 3"/>
          <p:cNvSpPr>
            <a:spLocks noGrp="1"/>
          </p:cNvSpPr>
          <p:nvPr>
            <p:ph type="sldNum" sz="quarter" idx="5"/>
          </p:nvPr>
        </p:nvSpPr>
        <p:spPr/>
        <p:txBody>
          <a:bodyPr/>
          <a:lstStyle/>
          <a:p>
            <a:fld id="{1098E47B-FF15-4CBD-B502-1FE322D54519}" type="slidenum">
              <a:rPr lang="en-US" smtClean="0"/>
              <a:t>3</a:t>
            </a:fld>
            <a:endParaRPr lang="en-US" dirty="0"/>
          </a:p>
        </p:txBody>
      </p:sp>
    </p:spTree>
    <p:extLst>
      <p:ext uri="{BB962C8B-B14F-4D97-AF65-F5344CB8AC3E}">
        <p14:creationId xmlns:p14="http://schemas.microsoft.com/office/powerpoint/2010/main" val="4265492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analyzing Google experimental results, it was evident that despite Google having recruited most smart people on the planet, having most training and expertise than any other company, team collaboration showed some challenges. </a:t>
            </a:r>
          </a:p>
          <a:p>
            <a:endParaRPr lang="en-US" dirty="0"/>
          </a:p>
          <a:p>
            <a:r>
              <a:rPr lang="en-US" dirty="0"/>
              <a:t>Six of such challenges showed siloed teams where teams could be isolated from each other, creating difficulties in the sharing of information. When the company introduced hybrid work, it led to what was termed “proximity bias” and disparities. A majority of remote workers felt left out of most decisions as compared to those working from the office. Even among high performing teams, Project Aristotle revealed designing an environment that could give members safety to take risks without fear of reprimand or embarrassment remained difficult. </a:t>
            </a:r>
          </a:p>
          <a:p>
            <a:endParaRPr lang="en-US" dirty="0"/>
          </a:p>
          <a:p>
            <a:r>
              <a:rPr lang="en-US" dirty="0"/>
              <a:t>Additionally, members experienced collaboration overload. As the company has grown over time, there has also been a significant growth in the time members spend on activities. However, this has created collaboration overload among members. </a:t>
            </a:r>
          </a:p>
          <a:p>
            <a:r>
              <a:rPr lang="en-US" dirty="0"/>
              <a:t>Members also experience communication gaps especially in areas where there are lack of clear goals, differences in time zones, as well as those who work remotely hence, limiting the degree of productivity. </a:t>
            </a:r>
          </a:p>
          <a:p>
            <a:endParaRPr lang="en-US" dirty="0"/>
          </a:p>
          <a:p>
            <a:r>
              <a:rPr lang="en-US" dirty="0"/>
              <a:t> these external metrics, Goleman (2006) introduced the concept of emotional intelligence (EI). It serves as a new yardstick for measuring beyond how smart people are. While most of the measures focus on training, expertise, and other school-related metrics, EI measures how well people can handle themselves and others. Goleman argues that it focuses on personality traits such as the ability to take initiative, persuasiveness, adaptability, and empathy. </a:t>
            </a:r>
          </a:p>
        </p:txBody>
      </p:sp>
      <p:sp>
        <p:nvSpPr>
          <p:cNvPr id="4" name="Slide Number Placeholder 3"/>
          <p:cNvSpPr>
            <a:spLocks noGrp="1"/>
          </p:cNvSpPr>
          <p:nvPr>
            <p:ph type="sldNum" sz="quarter" idx="5"/>
          </p:nvPr>
        </p:nvSpPr>
        <p:spPr/>
        <p:txBody>
          <a:bodyPr/>
          <a:lstStyle/>
          <a:p>
            <a:fld id="{1098E47B-FF15-4CBD-B502-1FE322D54519}" type="slidenum">
              <a:rPr lang="en-US" smtClean="0"/>
              <a:t>4</a:t>
            </a:fld>
            <a:endParaRPr lang="en-US" dirty="0"/>
          </a:p>
        </p:txBody>
      </p:sp>
    </p:spTree>
    <p:extLst>
      <p:ext uri="{BB962C8B-B14F-4D97-AF65-F5344CB8AC3E}">
        <p14:creationId xmlns:p14="http://schemas.microsoft.com/office/powerpoint/2010/main" val="3374457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Goleman (2006) refers to EI as the ability to recognise one’s own feelings and those of others. Accordingly, he developed a model with five elements. </a:t>
            </a:r>
          </a:p>
          <a:p>
            <a:r>
              <a:rPr lang="en-US" dirty="0"/>
              <a:t>Self-awareness – understanding our feelings in the moment to guide decisions </a:t>
            </a:r>
          </a:p>
          <a:p>
            <a:r>
              <a:rPr lang="en-US" dirty="0"/>
              <a:t>Self-regulation – handling emotions to support instead of interfering with tasks at hand</a:t>
            </a:r>
          </a:p>
          <a:p>
            <a:r>
              <a:rPr lang="en-US" dirty="0"/>
              <a:t>Motivation -  apply our deepest preferences, to take initiatives, improve, and preserve</a:t>
            </a:r>
          </a:p>
          <a:p>
            <a:r>
              <a:rPr lang="en-US" dirty="0"/>
              <a:t>Empathy – sense other people’s feelings and build rapport</a:t>
            </a:r>
          </a:p>
          <a:p>
            <a:r>
              <a:rPr lang="en-US" dirty="0"/>
              <a:t>Social skills – handle emotions in relationships, read situations</a:t>
            </a:r>
          </a:p>
          <a:p>
            <a:endParaRPr lang="en-US" dirty="0"/>
          </a:p>
          <a:p>
            <a:r>
              <a:rPr lang="en-US" dirty="0"/>
              <a:t>The five components help shape and enhance behavours of democratic leaders (Roman and Roman, 2017). Through empathy, for example, democratic leaders learn how to sense the feelings of their followers. They position themselves to take perspectives and cultivate rapport with their followers. They get attuned to the broader diversity of other people. Additionally, democratic leaders learn social skills allowing them learn how to handle emotions in a relationship while at the same time, read scenario. Democratic leaders learn how to work with other members when participating in a meeting. </a:t>
            </a:r>
          </a:p>
          <a:p>
            <a:endParaRPr lang="en-US" dirty="0"/>
          </a:p>
        </p:txBody>
      </p:sp>
      <p:sp>
        <p:nvSpPr>
          <p:cNvPr id="4" name="Slide Number Placeholder 3"/>
          <p:cNvSpPr>
            <a:spLocks noGrp="1"/>
          </p:cNvSpPr>
          <p:nvPr>
            <p:ph type="sldNum" sz="quarter" idx="5"/>
          </p:nvPr>
        </p:nvSpPr>
        <p:spPr/>
        <p:txBody>
          <a:bodyPr/>
          <a:lstStyle/>
          <a:p>
            <a:fld id="{1098E47B-FF15-4CBD-B502-1FE322D54519}" type="slidenum">
              <a:rPr lang="en-US" smtClean="0"/>
              <a:t>5</a:t>
            </a:fld>
            <a:endParaRPr lang="en-US" dirty="0"/>
          </a:p>
        </p:txBody>
      </p:sp>
    </p:spTree>
    <p:extLst>
      <p:ext uri="{BB962C8B-B14F-4D97-AF65-F5344CB8AC3E}">
        <p14:creationId xmlns:p14="http://schemas.microsoft.com/office/powerpoint/2010/main" val="26470168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Satya Nadella joined Microsoft as a CEO at the beginning of 2014. While the company operated as a global technology incorporation, there were internal challenges that limited its growth (Dewar, Keller, and Malhotra, 2022). Many challenges revolved around issues of individual performance, siloed culture, and internal competition. Moreover, internal politics and risks to take innovation projects acted as barriers to its growth. </a:t>
            </a:r>
          </a:p>
          <a:p>
            <a:r>
              <a:rPr lang="en-US" dirty="0"/>
              <a:t> </a:t>
            </a:r>
          </a:p>
          <a:p>
            <a:r>
              <a:rPr lang="en-US" dirty="0"/>
              <a:t>Nadella began by implementing a cultural reset to transform the company’s culture from control to collaboration. </a:t>
            </a:r>
          </a:p>
          <a:p>
            <a:r>
              <a:rPr lang="en-US" dirty="0"/>
              <a:t>Therefore, he modelled leadership of empathy, learning, and openness. </a:t>
            </a:r>
          </a:p>
          <a:p>
            <a:endParaRPr lang="en-US" dirty="0"/>
          </a:p>
          <a:p>
            <a:r>
              <a:rPr lang="en-US" dirty="0"/>
              <a:t> also advocated for a communication strategy that encouraged every employee to foster transparent messaging and storytelling. The move helped employees to gain insights into what they needed to change. </a:t>
            </a:r>
          </a:p>
          <a:p>
            <a:r>
              <a:rPr lang="en-US" dirty="0"/>
              <a:t>The company also began to use digital collaboration tools such as Yammer and Microsoft Teams. They encouraged members to share knowledge and support engagement.</a:t>
            </a:r>
          </a:p>
          <a:p>
            <a:endParaRPr lang="en-US" dirty="0"/>
          </a:p>
          <a:p>
            <a:r>
              <a:rPr lang="en-US" dirty="0"/>
              <a:t> </a:t>
            </a:r>
          </a:p>
        </p:txBody>
      </p:sp>
      <p:sp>
        <p:nvSpPr>
          <p:cNvPr id="4" name="Slide Number Placeholder 3"/>
          <p:cNvSpPr>
            <a:spLocks noGrp="1"/>
          </p:cNvSpPr>
          <p:nvPr>
            <p:ph type="sldNum" sz="quarter" idx="5"/>
          </p:nvPr>
        </p:nvSpPr>
        <p:spPr/>
        <p:txBody>
          <a:bodyPr/>
          <a:lstStyle/>
          <a:p>
            <a:fld id="{1098E47B-FF15-4CBD-B502-1FE322D54519}" type="slidenum">
              <a:rPr lang="en-US" smtClean="0"/>
              <a:t>6</a:t>
            </a:fld>
            <a:endParaRPr lang="en-US" dirty="0"/>
          </a:p>
        </p:txBody>
      </p:sp>
    </p:spTree>
    <p:extLst>
      <p:ext uri="{BB962C8B-B14F-4D97-AF65-F5344CB8AC3E}">
        <p14:creationId xmlns:p14="http://schemas.microsoft.com/office/powerpoint/2010/main" val="3231566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A73A5-4959-B40F-D617-129974A28D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6B243D-9ECC-9F3A-2DDE-4C60B4078F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3F1981-3BE6-73F8-2B05-37489FC2E293}"/>
              </a:ext>
            </a:extLst>
          </p:cNvPr>
          <p:cNvSpPr>
            <a:spLocks noGrp="1"/>
          </p:cNvSpPr>
          <p:nvPr>
            <p:ph type="body" idx="1"/>
          </p:nvPr>
        </p:nvSpPr>
        <p:spPr/>
        <p:txBody>
          <a:bodyPr/>
          <a:lstStyle/>
          <a:p>
            <a:r>
              <a:rPr lang="en-US" dirty="0"/>
              <a:t>  Earley and Ang (2003) CQ model explain about four important components – the metacognitive, cognitive, motivation and behaviour</a:t>
            </a:r>
          </a:p>
          <a:p>
            <a:r>
              <a:rPr lang="en-US" dirty="0"/>
              <a:t>The metacognitive dimension demands that leaders have knowledge about the implications of a culture to themselves and others.</a:t>
            </a:r>
          </a:p>
          <a:p>
            <a:r>
              <a:rPr lang="en-US" dirty="0"/>
              <a:t>Cognitive is about the strategy that leaders use when they want to adapt to other people’s new culture. While motivation explains about what drives people to adapt and engage with other cultures. Motivations can include values, expectations of efficacy, and goals.</a:t>
            </a:r>
          </a:p>
          <a:p>
            <a:r>
              <a:rPr lang="en-US" dirty="0"/>
              <a:t>Behaviours are now the actual actions that one undertakes to adapt to other cultures (Earley and Ang, 2003). </a:t>
            </a:r>
          </a:p>
          <a:p>
            <a:r>
              <a:rPr lang="en-US" dirty="0"/>
              <a:t>Even though both CQ model and theory Z were developed at different times and years, we can find the impact of having CQ among leaders and how it shapes Theory Z perspectives. The four components support leaders in implementing theory Z perspectives. </a:t>
            </a:r>
          </a:p>
          <a:p>
            <a:endParaRPr lang="en-US" dirty="0"/>
          </a:p>
          <a:p>
            <a:r>
              <a:rPr lang="en-US" dirty="0"/>
              <a:t>My understanding metacognitive CQ gives leaders the opportunity to become aware of their cultures at the time of interaction. Leaders can then recognise cultural differences and adjust accordingly. Cognitive CQ enables leaders to develop a holistic concern for followers. </a:t>
            </a:r>
          </a:p>
          <a:p>
            <a:endParaRPr lang="en-US" dirty="0"/>
          </a:p>
          <a:p>
            <a:r>
              <a:rPr lang="en-US" dirty="0"/>
              <a:t>Cognitive CQ allows leaders to understand cultural norms and meaning. This helps support authentic interaction. </a:t>
            </a:r>
          </a:p>
          <a:p>
            <a:r>
              <a:rPr lang="en-US" dirty="0"/>
              <a:t>Motivational CQ creates long-term loyalty between leaders and followers. Leaders can have intrinsic interests across different cultures. Hence, leaders are likely to build strong intimacy. On the other hand, motivational CQ allows leaders to adapt how they speak to followers </a:t>
            </a:r>
          </a:p>
          <a:p>
            <a:endParaRPr lang="en-US" dirty="0"/>
          </a:p>
          <a:p>
            <a:endParaRPr lang="en-US" dirty="0"/>
          </a:p>
        </p:txBody>
      </p:sp>
      <p:sp>
        <p:nvSpPr>
          <p:cNvPr id="4" name="Slide Number Placeholder 3">
            <a:extLst>
              <a:ext uri="{FF2B5EF4-FFF2-40B4-BE49-F238E27FC236}">
                <a16:creationId xmlns:a16="http://schemas.microsoft.com/office/drawing/2014/main" id="{829DC48B-DFD3-D45C-3D06-BCAC1FF82482}"/>
              </a:ext>
            </a:extLst>
          </p:cNvPr>
          <p:cNvSpPr>
            <a:spLocks noGrp="1"/>
          </p:cNvSpPr>
          <p:nvPr>
            <p:ph type="sldNum" sz="quarter" idx="5"/>
          </p:nvPr>
        </p:nvSpPr>
        <p:spPr/>
        <p:txBody>
          <a:bodyPr/>
          <a:lstStyle/>
          <a:p>
            <a:fld id="{1098E47B-FF15-4CBD-B502-1FE322D54519}" type="slidenum">
              <a:rPr lang="en-US" smtClean="0"/>
              <a:t>7</a:t>
            </a:fld>
            <a:endParaRPr lang="en-US" dirty="0"/>
          </a:p>
        </p:txBody>
      </p:sp>
    </p:spTree>
    <p:extLst>
      <p:ext uri="{BB962C8B-B14F-4D97-AF65-F5344CB8AC3E}">
        <p14:creationId xmlns:p14="http://schemas.microsoft.com/office/powerpoint/2010/main" val="4475743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DA632-C07C-BEAB-366F-407449FAE2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EE9C64-0A28-1F8A-7BCF-F1F691576C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C18B27-5BAD-B7EF-E1AB-AECAB4892478}"/>
              </a:ext>
            </a:extLst>
          </p:cNvPr>
          <p:cNvSpPr>
            <a:spLocks noGrp="1"/>
          </p:cNvSpPr>
          <p:nvPr>
            <p:ph type="body" idx="1"/>
          </p:nvPr>
        </p:nvSpPr>
        <p:spPr/>
        <p:txBody>
          <a:bodyPr/>
          <a:lstStyle/>
          <a:p>
            <a:r>
              <a:rPr lang="en-US" dirty="0"/>
              <a:t> </a:t>
            </a:r>
          </a:p>
          <a:p>
            <a:r>
              <a:rPr lang="en-US" dirty="0"/>
              <a:t>The analysis of Starbucks reveals its culture experiences five core challenges because of its cross-cultures.</a:t>
            </a:r>
          </a:p>
          <a:p>
            <a:r>
              <a:rPr lang="en-US" dirty="0"/>
              <a:t>Starbucks operates in different countries. Each of the countries have varying cultures. This posses the danger of meeting local cultures for every country where it operates and works with local employees. </a:t>
            </a:r>
          </a:p>
          <a:p>
            <a:r>
              <a:rPr lang="en-US" dirty="0"/>
              <a:t>Moreover, it is also imperative to note that Starbucks is an American businesses. As it continues to expand in other global markets, it continues applying American cultures to some of the local markets where a majority of employees are from the host countries. </a:t>
            </a:r>
          </a:p>
          <a:p>
            <a:r>
              <a:rPr lang="en-US" dirty="0"/>
              <a:t>The company faces the danger of misaligning its cultures from those of local markets. </a:t>
            </a:r>
          </a:p>
          <a:p>
            <a:endParaRPr lang="en-US" dirty="0"/>
          </a:p>
          <a:p>
            <a:r>
              <a:rPr lang="en-US" dirty="0"/>
              <a:t>Fayal style of control has numerous limitations. For example, unlike other flexible styles of leadership, Fayol principle advocates for authoritarian leadership style. Employees can only follow the commands from a leader without asking questions. Leader who exhibit this type of leadership rely on their own judgements. The style controls application of new perspectives that see the workplace as an integration of democratic or servant leadership. By focusing on the inside, management miss out of opinion from customers. </a:t>
            </a:r>
          </a:p>
        </p:txBody>
      </p:sp>
      <p:sp>
        <p:nvSpPr>
          <p:cNvPr id="4" name="Slide Number Placeholder 3">
            <a:extLst>
              <a:ext uri="{FF2B5EF4-FFF2-40B4-BE49-F238E27FC236}">
                <a16:creationId xmlns:a16="http://schemas.microsoft.com/office/drawing/2014/main" id="{4472048F-306B-FA79-49E1-282031C89579}"/>
              </a:ext>
            </a:extLst>
          </p:cNvPr>
          <p:cNvSpPr>
            <a:spLocks noGrp="1"/>
          </p:cNvSpPr>
          <p:nvPr>
            <p:ph type="sldNum" sz="quarter" idx="5"/>
          </p:nvPr>
        </p:nvSpPr>
        <p:spPr/>
        <p:txBody>
          <a:bodyPr/>
          <a:lstStyle/>
          <a:p>
            <a:fld id="{1098E47B-FF15-4CBD-B502-1FE322D54519}" type="slidenum">
              <a:rPr lang="en-US" smtClean="0"/>
              <a:t>8</a:t>
            </a:fld>
            <a:endParaRPr lang="en-US" dirty="0"/>
          </a:p>
        </p:txBody>
      </p:sp>
    </p:spTree>
    <p:extLst>
      <p:ext uri="{BB962C8B-B14F-4D97-AF65-F5344CB8AC3E}">
        <p14:creationId xmlns:p14="http://schemas.microsoft.com/office/powerpoint/2010/main" val="1582911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8BF054-0730-124B-EB96-045D07F195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77A1FF-47F9-FA05-C9D6-3945404438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7EC493-47DC-5203-D464-C32F86669DC0}"/>
              </a:ext>
            </a:extLst>
          </p:cNvPr>
          <p:cNvSpPr>
            <a:spLocks noGrp="1"/>
          </p:cNvSpPr>
          <p:nvPr>
            <p:ph type="body" idx="1"/>
          </p:nvPr>
        </p:nvSpPr>
        <p:spPr/>
        <p:txBody>
          <a:bodyPr/>
          <a:lstStyle/>
          <a:p>
            <a:r>
              <a:rPr lang="en-US" dirty="0"/>
              <a:t> </a:t>
            </a:r>
          </a:p>
          <a:p>
            <a:r>
              <a:rPr lang="en-US" dirty="0"/>
              <a:t>The multicultural platform operated by Airbnb experiences five major challenges for leaders.</a:t>
            </a:r>
          </a:p>
          <a:p>
            <a:r>
              <a:rPr lang="en-US" dirty="0"/>
              <a:t>Studies now reveal that a majority of guests from Africa-America have a higher likelihood of rejecting the system than the white counterparts. The company has had to implement strict anti-discrimination policies.</a:t>
            </a:r>
          </a:p>
          <a:p>
            <a:endParaRPr lang="en-US" dirty="0"/>
          </a:p>
          <a:p>
            <a:r>
              <a:rPr lang="en-US" dirty="0"/>
              <a:t>People always develop less trust in such systems when they realize they do not cater to their needs. Moreover, inconsistencies in regulations across the markets in which the company operates are significant. Currently, Airbnb operates in different countries, where there are likely to be cultural disconnects. </a:t>
            </a:r>
          </a:p>
          <a:p>
            <a:endParaRPr lang="en-US" dirty="0"/>
          </a:p>
        </p:txBody>
      </p:sp>
      <p:sp>
        <p:nvSpPr>
          <p:cNvPr id="4" name="Slide Number Placeholder 3">
            <a:extLst>
              <a:ext uri="{FF2B5EF4-FFF2-40B4-BE49-F238E27FC236}">
                <a16:creationId xmlns:a16="http://schemas.microsoft.com/office/drawing/2014/main" id="{4E9B3FB4-CE33-9F7B-185C-53EAEFDC26F4}"/>
              </a:ext>
            </a:extLst>
          </p:cNvPr>
          <p:cNvSpPr>
            <a:spLocks noGrp="1"/>
          </p:cNvSpPr>
          <p:nvPr>
            <p:ph type="sldNum" sz="quarter" idx="5"/>
          </p:nvPr>
        </p:nvSpPr>
        <p:spPr/>
        <p:txBody>
          <a:bodyPr/>
          <a:lstStyle/>
          <a:p>
            <a:fld id="{1098E47B-FF15-4CBD-B502-1FE322D54519}" type="slidenum">
              <a:rPr lang="en-US" smtClean="0"/>
              <a:t>9</a:t>
            </a:fld>
            <a:endParaRPr lang="en-US" dirty="0"/>
          </a:p>
        </p:txBody>
      </p:sp>
    </p:spTree>
    <p:extLst>
      <p:ext uri="{BB962C8B-B14F-4D97-AF65-F5344CB8AC3E}">
        <p14:creationId xmlns:p14="http://schemas.microsoft.com/office/powerpoint/2010/main" val="36994687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4E7FA7-89E7-F962-8414-C96A0A315B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73E8FA-5A1A-5902-4B4E-7BE7F4DE11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09B202-DC22-2E43-EA02-881CD6DA6D1F}"/>
              </a:ext>
            </a:extLst>
          </p:cNvPr>
          <p:cNvSpPr>
            <a:spLocks noGrp="1"/>
          </p:cNvSpPr>
          <p:nvPr>
            <p:ph type="body" idx="1"/>
          </p:nvPr>
        </p:nvSpPr>
        <p:spPr/>
        <p:txBody>
          <a:bodyPr/>
          <a:lstStyle/>
          <a:p>
            <a:r>
              <a:rPr lang="en-US" dirty="0"/>
              <a:t>Leaders adopt different styles. Five elements are associated with autocratic leadership styles. Autocratic leaders make decisions by themselves. They do not welcome employees to take part in the decision-making process. Instructions have been found to remain clear when they come from one authority. </a:t>
            </a:r>
          </a:p>
          <a:p>
            <a:r>
              <a:rPr lang="en-US" dirty="0"/>
              <a:t>Participative leadership, on the other hand, ensures that employees take part in the decision process. Leaders in such cases tend to have less or no control because employees are at different phases of decision-making. </a:t>
            </a:r>
          </a:p>
        </p:txBody>
      </p:sp>
      <p:sp>
        <p:nvSpPr>
          <p:cNvPr id="4" name="Slide Number Placeholder 3">
            <a:extLst>
              <a:ext uri="{FF2B5EF4-FFF2-40B4-BE49-F238E27FC236}">
                <a16:creationId xmlns:a16="http://schemas.microsoft.com/office/drawing/2014/main" id="{5BC951AE-FC1B-2F2A-DBF1-8687B1E9921C}"/>
              </a:ext>
            </a:extLst>
          </p:cNvPr>
          <p:cNvSpPr>
            <a:spLocks noGrp="1"/>
          </p:cNvSpPr>
          <p:nvPr>
            <p:ph type="sldNum" sz="quarter" idx="5"/>
          </p:nvPr>
        </p:nvSpPr>
        <p:spPr/>
        <p:txBody>
          <a:bodyPr/>
          <a:lstStyle/>
          <a:p>
            <a:fld id="{1098E47B-FF15-4CBD-B502-1FE322D54519}" type="slidenum">
              <a:rPr lang="en-US" smtClean="0"/>
              <a:t>10</a:t>
            </a:fld>
            <a:endParaRPr lang="en-US" dirty="0"/>
          </a:p>
        </p:txBody>
      </p:sp>
    </p:spTree>
    <p:extLst>
      <p:ext uri="{BB962C8B-B14F-4D97-AF65-F5344CB8AC3E}">
        <p14:creationId xmlns:p14="http://schemas.microsoft.com/office/powerpoint/2010/main" val="2488493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2401B-EC2D-3822-66DA-813195F972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3853D8-5D38-06FD-2FB7-7E31318219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01F95F-D7CB-2CB4-CF76-F8CA0B1D1F10}"/>
              </a:ext>
            </a:extLst>
          </p:cNvPr>
          <p:cNvSpPr>
            <a:spLocks noGrp="1"/>
          </p:cNvSpPr>
          <p:nvPr>
            <p:ph type="body" idx="1"/>
          </p:nvPr>
        </p:nvSpPr>
        <p:spPr/>
        <p:txBody>
          <a:bodyPr/>
          <a:lstStyle/>
          <a:p>
            <a:r>
              <a:rPr lang="en-US" dirty="0"/>
              <a:t> </a:t>
            </a:r>
          </a:p>
          <a:p>
            <a:r>
              <a:rPr lang="en-US" dirty="0"/>
              <a:t>The case studies integrated Theory Y in their leadership. Management adopted positive perceptions about their followers. </a:t>
            </a:r>
          </a:p>
          <a:p>
            <a:r>
              <a:rPr lang="en-US" dirty="0"/>
              <a:t>For example, in the case of Google company, management believed that employees had inner motivation to have their responsibilities.</a:t>
            </a:r>
          </a:p>
          <a:p>
            <a:r>
              <a:rPr lang="en-US" dirty="0"/>
              <a:t>Moreover, Nadella also implemented a cultural shift with an understanding that employees would enjoy working in a new culture. After implementing the new culture, every employee across departments worked to become better each day. </a:t>
            </a:r>
          </a:p>
          <a:p>
            <a:endParaRPr lang="en-US" dirty="0"/>
          </a:p>
        </p:txBody>
      </p:sp>
      <p:sp>
        <p:nvSpPr>
          <p:cNvPr id="4" name="Slide Number Placeholder 3">
            <a:extLst>
              <a:ext uri="{FF2B5EF4-FFF2-40B4-BE49-F238E27FC236}">
                <a16:creationId xmlns:a16="http://schemas.microsoft.com/office/drawing/2014/main" id="{678B32C7-3CB5-A886-FD44-684643B89B1D}"/>
              </a:ext>
            </a:extLst>
          </p:cNvPr>
          <p:cNvSpPr>
            <a:spLocks noGrp="1"/>
          </p:cNvSpPr>
          <p:nvPr>
            <p:ph type="sldNum" sz="quarter" idx="5"/>
          </p:nvPr>
        </p:nvSpPr>
        <p:spPr/>
        <p:txBody>
          <a:bodyPr/>
          <a:lstStyle/>
          <a:p>
            <a:fld id="{1098E47B-FF15-4CBD-B502-1FE322D54519}" type="slidenum">
              <a:rPr lang="en-US" smtClean="0"/>
              <a:t>11</a:t>
            </a:fld>
            <a:endParaRPr lang="en-US" dirty="0"/>
          </a:p>
        </p:txBody>
      </p:sp>
    </p:spTree>
    <p:extLst>
      <p:ext uri="{BB962C8B-B14F-4D97-AF65-F5344CB8AC3E}">
        <p14:creationId xmlns:p14="http://schemas.microsoft.com/office/powerpoint/2010/main" val="29908090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B13A1F-189E-8762-C41B-B725C233F3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3E4A6F-DD18-5F94-8E8A-8F2F820EFA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ED4A50-4668-B475-2A3E-618F04621D7C}"/>
              </a:ext>
            </a:extLst>
          </p:cNvPr>
          <p:cNvSpPr>
            <a:spLocks noGrp="1"/>
          </p:cNvSpPr>
          <p:nvPr>
            <p:ph type="body" idx="1"/>
          </p:nvPr>
        </p:nvSpPr>
        <p:spPr/>
        <p:txBody>
          <a:bodyPr/>
          <a:lstStyle/>
          <a:p>
            <a:r>
              <a:rPr lang="en-US" dirty="0"/>
              <a:t> Leaders now need to enhance their current leadership styles with the help of EI and CQ elements. By adopting the EI elements, they will position themselves to regulate the own emotions, understand their followers, and eventually, think about the best solutions to undertake.</a:t>
            </a:r>
          </a:p>
          <a:p>
            <a:r>
              <a:rPr lang="en-US" dirty="0"/>
              <a:t>Goleman (2006) says that EI should not replace their leadership styles but help shape how they respond to issues that arise between the company and leaders. </a:t>
            </a:r>
          </a:p>
          <a:p>
            <a:r>
              <a:rPr lang="en-US" dirty="0"/>
              <a:t>Additionally, leaders can also become different by adopting all the components of CQ (Earley and Ang, 2003). Similar to the case of EI above, adoption of CQ components does not replace their leadership styles. </a:t>
            </a:r>
          </a:p>
          <a:p>
            <a:endParaRPr lang="en-US" dirty="0"/>
          </a:p>
          <a:p>
            <a:r>
              <a:rPr lang="en-US" dirty="0"/>
              <a:t>However, they help them respond to any challenges related to culture, diversity, and inclusion (Northouse, 2025). Leaders working in international companies where  employees come from different historical background, must understand how to weave through cultural differences to sustain higher performance. </a:t>
            </a:r>
          </a:p>
          <a:p>
            <a:endParaRPr lang="en-US" dirty="0"/>
          </a:p>
        </p:txBody>
      </p:sp>
      <p:sp>
        <p:nvSpPr>
          <p:cNvPr id="4" name="Slide Number Placeholder 3">
            <a:extLst>
              <a:ext uri="{FF2B5EF4-FFF2-40B4-BE49-F238E27FC236}">
                <a16:creationId xmlns:a16="http://schemas.microsoft.com/office/drawing/2014/main" id="{03162359-7545-E339-4A30-89177514FB42}"/>
              </a:ext>
            </a:extLst>
          </p:cNvPr>
          <p:cNvSpPr>
            <a:spLocks noGrp="1"/>
          </p:cNvSpPr>
          <p:nvPr>
            <p:ph type="sldNum" sz="quarter" idx="5"/>
          </p:nvPr>
        </p:nvSpPr>
        <p:spPr/>
        <p:txBody>
          <a:bodyPr/>
          <a:lstStyle/>
          <a:p>
            <a:fld id="{1098E47B-FF15-4CBD-B502-1FE322D54519}" type="slidenum">
              <a:rPr lang="en-US" smtClean="0"/>
              <a:t>12</a:t>
            </a:fld>
            <a:endParaRPr lang="en-US" dirty="0"/>
          </a:p>
        </p:txBody>
      </p:sp>
    </p:spTree>
    <p:extLst>
      <p:ext uri="{BB962C8B-B14F-4D97-AF65-F5344CB8AC3E}">
        <p14:creationId xmlns:p14="http://schemas.microsoft.com/office/powerpoint/2010/main" val="1188660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DB469D-94FA-F7B4-71C1-BE740FBCA2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262154-21ED-7A25-8672-AD8B624661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B43E21-9D77-709A-3B7F-DF0850BABCD6}"/>
              </a:ext>
            </a:extLst>
          </p:cNvPr>
          <p:cNvSpPr>
            <a:spLocks noGrp="1"/>
          </p:cNvSpPr>
          <p:nvPr>
            <p:ph type="body" idx="1"/>
          </p:nvPr>
        </p:nvSpPr>
        <p:spPr/>
        <p:txBody>
          <a:bodyPr/>
          <a:lstStyle/>
          <a:p>
            <a:r>
              <a:rPr lang="en-US" dirty="0"/>
              <a:t>The company used in the case studies succeeded in adopting and integrating elements of EI and CQ. However, the companies also failed to train employees on how to practice both EI and CQ components.</a:t>
            </a:r>
          </a:p>
          <a:p>
            <a:r>
              <a:rPr lang="en-US" dirty="0"/>
              <a:t>By taking the frontline to implement these components, they might have short term effect. However, employees need to internalize and make them part of their everyday. </a:t>
            </a:r>
          </a:p>
          <a:p>
            <a:r>
              <a:rPr lang="en-US" dirty="0"/>
              <a:t>Specifically, leaders adopted inward looking practices than outward looking measures. </a:t>
            </a:r>
          </a:p>
          <a:p>
            <a:endParaRPr lang="en-US" dirty="0"/>
          </a:p>
        </p:txBody>
      </p:sp>
      <p:sp>
        <p:nvSpPr>
          <p:cNvPr id="4" name="Slide Number Placeholder 3">
            <a:extLst>
              <a:ext uri="{FF2B5EF4-FFF2-40B4-BE49-F238E27FC236}">
                <a16:creationId xmlns:a16="http://schemas.microsoft.com/office/drawing/2014/main" id="{CAC44F4A-EF84-E56A-185E-D9F48366D8EE}"/>
              </a:ext>
            </a:extLst>
          </p:cNvPr>
          <p:cNvSpPr>
            <a:spLocks noGrp="1"/>
          </p:cNvSpPr>
          <p:nvPr>
            <p:ph type="sldNum" sz="quarter" idx="5"/>
          </p:nvPr>
        </p:nvSpPr>
        <p:spPr/>
        <p:txBody>
          <a:bodyPr/>
          <a:lstStyle/>
          <a:p>
            <a:fld id="{1098E47B-FF15-4CBD-B502-1FE322D54519}" type="slidenum">
              <a:rPr lang="en-US" smtClean="0"/>
              <a:t>13</a:t>
            </a:fld>
            <a:endParaRPr lang="en-US" dirty="0"/>
          </a:p>
        </p:txBody>
      </p:sp>
    </p:spTree>
    <p:extLst>
      <p:ext uri="{BB962C8B-B14F-4D97-AF65-F5344CB8AC3E}">
        <p14:creationId xmlns:p14="http://schemas.microsoft.com/office/powerpoint/2010/main" val="12653641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8AF25-F1AE-D935-F0ED-4745A3E699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AA3EA5-AA7B-D1A3-EDFB-F48DE2332D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D4AB14-0ADD-B695-E0DA-989914E8ED94}"/>
              </a:ext>
            </a:extLst>
          </p:cNvPr>
          <p:cNvSpPr>
            <a:spLocks noGrp="1"/>
          </p:cNvSpPr>
          <p:nvPr>
            <p:ph type="body" idx="1"/>
          </p:nvPr>
        </p:nvSpPr>
        <p:spPr/>
        <p:txBody>
          <a:bodyPr/>
          <a:lstStyle/>
          <a:p>
            <a:r>
              <a:rPr lang="en-US" dirty="0"/>
              <a:t> To this far, it is now clear that both EI and CQ play a significant role in shaping and strengthening leaders. The leadership story of Edith at EMBL creates a picture of how leaders can adopt empathetic leadership style to achieve performance. However, empathy alone cannot have greater impact to every employee working in global companies. </a:t>
            </a:r>
          </a:p>
          <a:p>
            <a:r>
              <a:rPr lang="en-US" dirty="0"/>
              <a:t>The study recommends the need to adopt CQ and EI practices to enhance leadership styles. </a:t>
            </a:r>
          </a:p>
          <a:p>
            <a:endParaRPr lang="en-US" dirty="0"/>
          </a:p>
        </p:txBody>
      </p:sp>
      <p:sp>
        <p:nvSpPr>
          <p:cNvPr id="4" name="Slide Number Placeholder 3">
            <a:extLst>
              <a:ext uri="{FF2B5EF4-FFF2-40B4-BE49-F238E27FC236}">
                <a16:creationId xmlns:a16="http://schemas.microsoft.com/office/drawing/2014/main" id="{5948F2C0-8620-0B80-14DE-BADADAB6698A}"/>
              </a:ext>
            </a:extLst>
          </p:cNvPr>
          <p:cNvSpPr>
            <a:spLocks noGrp="1"/>
          </p:cNvSpPr>
          <p:nvPr>
            <p:ph type="sldNum" sz="quarter" idx="5"/>
          </p:nvPr>
        </p:nvSpPr>
        <p:spPr/>
        <p:txBody>
          <a:bodyPr/>
          <a:lstStyle/>
          <a:p>
            <a:fld id="{1098E47B-FF15-4CBD-B502-1FE322D54519}" type="slidenum">
              <a:rPr lang="en-US" smtClean="0"/>
              <a:t>14</a:t>
            </a:fld>
            <a:endParaRPr lang="en-US" dirty="0"/>
          </a:p>
        </p:txBody>
      </p:sp>
    </p:spTree>
    <p:extLst>
      <p:ext uri="{BB962C8B-B14F-4D97-AF65-F5344CB8AC3E}">
        <p14:creationId xmlns:p14="http://schemas.microsoft.com/office/powerpoint/2010/main" val="559297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98E47B-FF15-4CBD-B502-1FE322D54519}" type="slidenum">
              <a:rPr lang="en-US" smtClean="0"/>
              <a:t>15</a:t>
            </a:fld>
            <a:endParaRPr lang="en-US" dirty="0"/>
          </a:p>
        </p:txBody>
      </p:sp>
    </p:spTree>
    <p:extLst>
      <p:ext uri="{BB962C8B-B14F-4D97-AF65-F5344CB8AC3E}">
        <p14:creationId xmlns:p14="http://schemas.microsoft.com/office/powerpoint/2010/main" val="17586416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all for your time.</a:t>
            </a:r>
          </a:p>
        </p:txBody>
      </p:sp>
      <p:sp>
        <p:nvSpPr>
          <p:cNvPr id="4" name="Slide Number Placeholder 3"/>
          <p:cNvSpPr>
            <a:spLocks noGrp="1"/>
          </p:cNvSpPr>
          <p:nvPr>
            <p:ph type="sldNum" sz="quarter" idx="5"/>
          </p:nvPr>
        </p:nvSpPr>
        <p:spPr/>
        <p:txBody>
          <a:bodyPr/>
          <a:lstStyle/>
          <a:p>
            <a:fld id="{1098E47B-FF15-4CBD-B502-1FE322D54519}" type="slidenum">
              <a:rPr lang="en-US" smtClean="0"/>
              <a:t>16</a:t>
            </a:fld>
            <a:endParaRPr lang="en-US" dirty="0"/>
          </a:p>
        </p:txBody>
      </p:sp>
    </p:spTree>
    <p:extLst>
      <p:ext uri="{BB962C8B-B14F-4D97-AF65-F5344CB8AC3E}">
        <p14:creationId xmlns:p14="http://schemas.microsoft.com/office/powerpoint/2010/main" val="100822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E4437-8364-2893-656F-42C960AFA4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5B80DA4-4477-21AD-D572-DE3AE684A4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286987A-0395-8686-95D1-83C3D13D2131}"/>
              </a:ext>
            </a:extLst>
          </p:cNvPr>
          <p:cNvSpPr>
            <a:spLocks noGrp="1"/>
          </p:cNvSpPr>
          <p:nvPr>
            <p:ph type="dt" sz="half" idx="10"/>
          </p:nvPr>
        </p:nvSpPr>
        <p:spPr/>
        <p:txBody>
          <a:bodyPr/>
          <a:lstStyle/>
          <a:p>
            <a:fld id="{E7F8D2A1-B5B6-4502-9B15-EF38ABD60A7A}" type="datetimeFigureOut">
              <a:rPr lang="en-US" smtClean="0"/>
              <a:t>2/26/2026</a:t>
            </a:fld>
            <a:endParaRPr lang="en-US" dirty="0"/>
          </a:p>
        </p:txBody>
      </p:sp>
      <p:sp>
        <p:nvSpPr>
          <p:cNvPr id="5" name="Footer Placeholder 4">
            <a:extLst>
              <a:ext uri="{FF2B5EF4-FFF2-40B4-BE49-F238E27FC236}">
                <a16:creationId xmlns:a16="http://schemas.microsoft.com/office/drawing/2014/main" id="{86653687-3677-9B00-60AD-15F9C413E9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5C5195-69CD-48F8-8885-15B6527B5E09}"/>
              </a:ext>
            </a:extLst>
          </p:cNvPr>
          <p:cNvSpPr>
            <a:spLocks noGrp="1"/>
          </p:cNvSpPr>
          <p:nvPr>
            <p:ph type="sldNum" sz="quarter" idx="12"/>
          </p:nvPr>
        </p:nvSpPr>
        <p:spPr/>
        <p:txBody>
          <a:bodyPr/>
          <a:lstStyle/>
          <a:p>
            <a:fld id="{6CE09C5B-EC99-4691-889D-FE7F8F9EBA90}" type="slidenum">
              <a:rPr lang="en-US" smtClean="0"/>
              <a:t>‹#›</a:t>
            </a:fld>
            <a:endParaRPr lang="en-US" dirty="0"/>
          </a:p>
        </p:txBody>
      </p:sp>
    </p:spTree>
    <p:extLst>
      <p:ext uri="{BB962C8B-B14F-4D97-AF65-F5344CB8AC3E}">
        <p14:creationId xmlns:p14="http://schemas.microsoft.com/office/powerpoint/2010/main" val="202293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F7E29-F24C-B77B-DB0B-E6014B37A78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DDF76D-107B-DE2C-F085-BE8955270E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4387A4-E608-1E32-898E-3348BEF00F3E}"/>
              </a:ext>
            </a:extLst>
          </p:cNvPr>
          <p:cNvSpPr>
            <a:spLocks noGrp="1"/>
          </p:cNvSpPr>
          <p:nvPr>
            <p:ph type="dt" sz="half" idx="10"/>
          </p:nvPr>
        </p:nvSpPr>
        <p:spPr/>
        <p:txBody>
          <a:bodyPr/>
          <a:lstStyle/>
          <a:p>
            <a:fld id="{E7F8D2A1-B5B6-4502-9B15-EF38ABD60A7A}" type="datetimeFigureOut">
              <a:rPr lang="en-US" smtClean="0"/>
              <a:t>2/26/2026</a:t>
            </a:fld>
            <a:endParaRPr lang="en-US" dirty="0"/>
          </a:p>
        </p:txBody>
      </p:sp>
      <p:sp>
        <p:nvSpPr>
          <p:cNvPr id="5" name="Footer Placeholder 4">
            <a:extLst>
              <a:ext uri="{FF2B5EF4-FFF2-40B4-BE49-F238E27FC236}">
                <a16:creationId xmlns:a16="http://schemas.microsoft.com/office/drawing/2014/main" id="{C2404557-EC26-02CF-40D0-DD80BDEB2A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93A32A2-1027-2764-10CE-8F10FF84EE91}"/>
              </a:ext>
            </a:extLst>
          </p:cNvPr>
          <p:cNvSpPr>
            <a:spLocks noGrp="1"/>
          </p:cNvSpPr>
          <p:nvPr>
            <p:ph type="sldNum" sz="quarter" idx="12"/>
          </p:nvPr>
        </p:nvSpPr>
        <p:spPr/>
        <p:txBody>
          <a:bodyPr/>
          <a:lstStyle/>
          <a:p>
            <a:fld id="{6CE09C5B-EC99-4691-889D-FE7F8F9EBA90}" type="slidenum">
              <a:rPr lang="en-US" smtClean="0"/>
              <a:t>‹#›</a:t>
            </a:fld>
            <a:endParaRPr lang="en-US" dirty="0"/>
          </a:p>
        </p:txBody>
      </p:sp>
    </p:spTree>
    <p:extLst>
      <p:ext uri="{BB962C8B-B14F-4D97-AF65-F5344CB8AC3E}">
        <p14:creationId xmlns:p14="http://schemas.microsoft.com/office/powerpoint/2010/main" val="803169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BD75C-60B0-391F-AF76-D45B2B2BC7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7D727B-DEA4-8BC6-21A6-F6F6682B8E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48ECCD-F670-CE68-E45E-F6F1144D2EC8}"/>
              </a:ext>
            </a:extLst>
          </p:cNvPr>
          <p:cNvSpPr>
            <a:spLocks noGrp="1"/>
          </p:cNvSpPr>
          <p:nvPr>
            <p:ph type="dt" sz="half" idx="10"/>
          </p:nvPr>
        </p:nvSpPr>
        <p:spPr/>
        <p:txBody>
          <a:bodyPr/>
          <a:lstStyle/>
          <a:p>
            <a:fld id="{E7F8D2A1-B5B6-4502-9B15-EF38ABD60A7A}" type="datetimeFigureOut">
              <a:rPr lang="en-US" smtClean="0"/>
              <a:t>2/26/2026</a:t>
            </a:fld>
            <a:endParaRPr lang="en-US" dirty="0"/>
          </a:p>
        </p:txBody>
      </p:sp>
      <p:sp>
        <p:nvSpPr>
          <p:cNvPr id="5" name="Footer Placeholder 4">
            <a:extLst>
              <a:ext uri="{FF2B5EF4-FFF2-40B4-BE49-F238E27FC236}">
                <a16:creationId xmlns:a16="http://schemas.microsoft.com/office/drawing/2014/main" id="{3C68DABF-DF6E-4674-D8CB-6A2A0824FB7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0030F3E-DF56-10D6-26D4-87FB0E5BB20A}"/>
              </a:ext>
            </a:extLst>
          </p:cNvPr>
          <p:cNvSpPr>
            <a:spLocks noGrp="1"/>
          </p:cNvSpPr>
          <p:nvPr>
            <p:ph type="sldNum" sz="quarter" idx="12"/>
          </p:nvPr>
        </p:nvSpPr>
        <p:spPr/>
        <p:txBody>
          <a:bodyPr/>
          <a:lstStyle/>
          <a:p>
            <a:fld id="{6CE09C5B-EC99-4691-889D-FE7F8F9EBA90}" type="slidenum">
              <a:rPr lang="en-US" smtClean="0"/>
              <a:t>‹#›</a:t>
            </a:fld>
            <a:endParaRPr lang="en-US" dirty="0"/>
          </a:p>
        </p:txBody>
      </p:sp>
    </p:spTree>
    <p:extLst>
      <p:ext uri="{BB962C8B-B14F-4D97-AF65-F5344CB8AC3E}">
        <p14:creationId xmlns:p14="http://schemas.microsoft.com/office/powerpoint/2010/main" val="3649768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F5583-FC4E-19AB-58DD-9282D860EF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6FA4516-7E7D-AB6D-099F-A02FBFFA46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54C4A4E-0B0F-0294-8283-758B2BE180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6B19BEC-698A-CCCA-E5E7-082BD54FF7A0}"/>
              </a:ext>
            </a:extLst>
          </p:cNvPr>
          <p:cNvSpPr>
            <a:spLocks noGrp="1"/>
          </p:cNvSpPr>
          <p:nvPr>
            <p:ph type="dt" sz="half" idx="10"/>
          </p:nvPr>
        </p:nvSpPr>
        <p:spPr/>
        <p:txBody>
          <a:bodyPr/>
          <a:lstStyle/>
          <a:p>
            <a:fld id="{E7F8D2A1-B5B6-4502-9B15-EF38ABD60A7A}" type="datetimeFigureOut">
              <a:rPr lang="en-US" smtClean="0"/>
              <a:t>2/26/2026</a:t>
            </a:fld>
            <a:endParaRPr lang="en-US" dirty="0"/>
          </a:p>
        </p:txBody>
      </p:sp>
      <p:sp>
        <p:nvSpPr>
          <p:cNvPr id="6" name="Footer Placeholder 5">
            <a:extLst>
              <a:ext uri="{FF2B5EF4-FFF2-40B4-BE49-F238E27FC236}">
                <a16:creationId xmlns:a16="http://schemas.microsoft.com/office/drawing/2014/main" id="{75EF49AE-1972-41C2-556B-E1BA9745F8F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032E494-71A9-1654-F36B-81513D4DA234}"/>
              </a:ext>
            </a:extLst>
          </p:cNvPr>
          <p:cNvSpPr>
            <a:spLocks noGrp="1"/>
          </p:cNvSpPr>
          <p:nvPr>
            <p:ph type="sldNum" sz="quarter" idx="12"/>
          </p:nvPr>
        </p:nvSpPr>
        <p:spPr/>
        <p:txBody>
          <a:bodyPr/>
          <a:lstStyle/>
          <a:p>
            <a:fld id="{6CE09C5B-EC99-4691-889D-FE7F8F9EBA90}" type="slidenum">
              <a:rPr lang="en-US" smtClean="0"/>
              <a:t>‹#›</a:t>
            </a:fld>
            <a:endParaRPr lang="en-US" dirty="0"/>
          </a:p>
        </p:txBody>
      </p:sp>
    </p:spTree>
    <p:extLst>
      <p:ext uri="{BB962C8B-B14F-4D97-AF65-F5344CB8AC3E}">
        <p14:creationId xmlns:p14="http://schemas.microsoft.com/office/powerpoint/2010/main" val="4256003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10AA8-C919-6C11-CE0B-2E0B1AEADFD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21ADC62-77AB-B26F-1683-8AF974A29F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45A1EE-139E-DCD4-30F0-8D69B581D3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B29205-3634-6257-0EA5-B9C310EC06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E343DF-5E63-3917-D51A-4BFEC07A82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423ACFB-9224-5264-3265-71DA98E8FC2F}"/>
              </a:ext>
            </a:extLst>
          </p:cNvPr>
          <p:cNvSpPr>
            <a:spLocks noGrp="1"/>
          </p:cNvSpPr>
          <p:nvPr>
            <p:ph type="dt" sz="half" idx="10"/>
          </p:nvPr>
        </p:nvSpPr>
        <p:spPr/>
        <p:txBody>
          <a:bodyPr/>
          <a:lstStyle/>
          <a:p>
            <a:fld id="{E7F8D2A1-B5B6-4502-9B15-EF38ABD60A7A}" type="datetimeFigureOut">
              <a:rPr lang="en-US" smtClean="0"/>
              <a:t>2/26/2026</a:t>
            </a:fld>
            <a:endParaRPr lang="en-US" dirty="0"/>
          </a:p>
        </p:txBody>
      </p:sp>
      <p:sp>
        <p:nvSpPr>
          <p:cNvPr id="8" name="Footer Placeholder 7">
            <a:extLst>
              <a:ext uri="{FF2B5EF4-FFF2-40B4-BE49-F238E27FC236}">
                <a16:creationId xmlns:a16="http://schemas.microsoft.com/office/drawing/2014/main" id="{206A530E-A4FD-2D41-8832-62F07FF5485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4E3CFD7-C65C-EAC2-DBC0-F41F8A128234}"/>
              </a:ext>
            </a:extLst>
          </p:cNvPr>
          <p:cNvSpPr>
            <a:spLocks noGrp="1"/>
          </p:cNvSpPr>
          <p:nvPr>
            <p:ph type="sldNum" sz="quarter" idx="12"/>
          </p:nvPr>
        </p:nvSpPr>
        <p:spPr/>
        <p:txBody>
          <a:bodyPr/>
          <a:lstStyle/>
          <a:p>
            <a:fld id="{6CE09C5B-EC99-4691-889D-FE7F8F9EBA90}" type="slidenum">
              <a:rPr lang="en-US" smtClean="0"/>
              <a:t>‹#›</a:t>
            </a:fld>
            <a:endParaRPr lang="en-US" dirty="0"/>
          </a:p>
        </p:txBody>
      </p:sp>
    </p:spTree>
    <p:extLst>
      <p:ext uri="{BB962C8B-B14F-4D97-AF65-F5344CB8AC3E}">
        <p14:creationId xmlns:p14="http://schemas.microsoft.com/office/powerpoint/2010/main" val="2852892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2BC7B-C8CC-4FB4-A696-171D4DEA6D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5AE4D73-1CB9-6FA1-52EC-2E4DDDE7F328}"/>
              </a:ext>
            </a:extLst>
          </p:cNvPr>
          <p:cNvSpPr>
            <a:spLocks noGrp="1"/>
          </p:cNvSpPr>
          <p:nvPr>
            <p:ph type="dt" sz="half" idx="10"/>
          </p:nvPr>
        </p:nvSpPr>
        <p:spPr/>
        <p:txBody>
          <a:bodyPr/>
          <a:lstStyle/>
          <a:p>
            <a:fld id="{E7F8D2A1-B5B6-4502-9B15-EF38ABD60A7A}" type="datetimeFigureOut">
              <a:rPr lang="en-US" smtClean="0"/>
              <a:t>2/26/2026</a:t>
            </a:fld>
            <a:endParaRPr lang="en-US" dirty="0"/>
          </a:p>
        </p:txBody>
      </p:sp>
      <p:sp>
        <p:nvSpPr>
          <p:cNvPr id="4" name="Footer Placeholder 3">
            <a:extLst>
              <a:ext uri="{FF2B5EF4-FFF2-40B4-BE49-F238E27FC236}">
                <a16:creationId xmlns:a16="http://schemas.microsoft.com/office/drawing/2014/main" id="{1F83D037-C1A6-E1FC-04C9-C1113C0A61D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9BF46AF-835D-31CA-EABD-0786E44A4110}"/>
              </a:ext>
            </a:extLst>
          </p:cNvPr>
          <p:cNvSpPr>
            <a:spLocks noGrp="1"/>
          </p:cNvSpPr>
          <p:nvPr>
            <p:ph type="sldNum" sz="quarter" idx="12"/>
          </p:nvPr>
        </p:nvSpPr>
        <p:spPr/>
        <p:txBody>
          <a:bodyPr/>
          <a:lstStyle/>
          <a:p>
            <a:fld id="{6CE09C5B-EC99-4691-889D-FE7F8F9EBA90}" type="slidenum">
              <a:rPr lang="en-US" smtClean="0"/>
              <a:t>‹#›</a:t>
            </a:fld>
            <a:endParaRPr lang="en-US" dirty="0"/>
          </a:p>
        </p:txBody>
      </p:sp>
    </p:spTree>
    <p:extLst>
      <p:ext uri="{BB962C8B-B14F-4D97-AF65-F5344CB8AC3E}">
        <p14:creationId xmlns:p14="http://schemas.microsoft.com/office/powerpoint/2010/main" val="507528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14240F-D57C-E8F6-075A-E4295DFD6E65}"/>
              </a:ext>
            </a:extLst>
          </p:cNvPr>
          <p:cNvSpPr>
            <a:spLocks noGrp="1"/>
          </p:cNvSpPr>
          <p:nvPr>
            <p:ph type="dt" sz="half" idx="10"/>
          </p:nvPr>
        </p:nvSpPr>
        <p:spPr/>
        <p:txBody>
          <a:bodyPr/>
          <a:lstStyle/>
          <a:p>
            <a:fld id="{E7F8D2A1-B5B6-4502-9B15-EF38ABD60A7A}" type="datetimeFigureOut">
              <a:rPr lang="en-US" smtClean="0"/>
              <a:t>2/26/2026</a:t>
            </a:fld>
            <a:endParaRPr lang="en-US" dirty="0"/>
          </a:p>
        </p:txBody>
      </p:sp>
      <p:sp>
        <p:nvSpPr>
          <p:cNvPr id="3" name="Footer Placeholder 2">
            <a:extLst>
              <a:ext uri="{FF2B5EF4-FFF2-40B4-BE49-F238E27FC236}">
                <a16:creationId xmlns:a16="http://schemas.microsoft.com/office/drawing/2014/main" id="{2AC49C0F-E69F-F1A2-926E-30955B6E7A4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A4D6CAC-03CB-019A-115F-459046616B3A}"/>
              </a:ext>
            </a:extLst>
          </p:cNvPr>
          <p:cNvSpPr>
            <a:spLocks noGrp="1"/>
          </p:cNvSpPr>
          <p:nvPr>
            <p:ph type="sldNum" sz="quarter" idx="12"/>
          </p:nvPr>
        </p:nvSpPr>
        <p:spPr/>
        <p:txBody>
          <a:bodyPr/>
          <a:lstStyle/>
          <a:p>
            <a:fld id="{6CE09C5B-EC99-4691-889D-FE7F8F9EBA90}" type="slidenum">
              <a:rPr lang="en-US" smtClean="0"/>
              <a:t>‹#›</a:t>
            </a:fld>
            <a:endParaRPr lang="en-US" dirty="0"/>
          </a:p>
        </p:txBody>
      </p:sp>
    </p:spTree>
    <p:extLst>
      <p:ext uri="{BB962C8B-B14F-4D97-AF65-F5344CB8AC3E}">
        <p14:creationId xmlns:p14="http://schemas.microsoft.com/office/powerpoint/2010/main" val="392649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BF1F6-370A-968A-FE89-AAB449655A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1E50AE1-27DF-3190-5064-2AEBF6ABAA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3817315-7763-8CB7-7B0C-4066368B8E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DB42AE-4503-36ED-E7FB-AFD54AB15A3B}"/>
              </a:ext>
            </a:extLst>
          </p:cNvPr>
          <p:cNvSpPr>
            <a:spLocks noGrp="1"/>
          </p:cNvSpPr>
          <p:nvPr>
            <p:ph type="dt" sz="half" idx="10"/>
          </p:nvPr>
        </p:nvSpPr>
        <p:spPr/>
        <p:txBody>
          <a:bodyPr/>
          <a:lstStyle/>
          <a:p>
            <a:fld id="{E7F8D2A1-B5B6-4502-9B15-EF38ABD60A7A}" type="datetimeFigureOut">
              <a:rPr lang="en-US" smtClean="0"/>
              <a:t>2/26/2026</a:t>
            </a:fld>
            <a:endParaRPr lang="en-US" dirty="0"/>
          </a:p>
        </p:txBody>
      </p:sp>
      <p:sp>
        <p:nvSpPr>
          <p:cNvPr id="6" name="Footer Placeholder 5">
            <a:extLst>
              <a:ext uri="{FF2B5EF4-FFF2-40B4-BE49-F238E27FC236}">
                <a16:creationId xmlns:a16="http://schemas.microsoft.com/office/drawing/2014/main" id="{D636237D-4B29-19AD-2C63-D180E82A562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1008112-CFEC-9E64-4490-9DB94B66DA90}"/>
              </a:ext>
            </a:extLst>
          </p:cNvPr>
          <p:cNvSpPr>
            <a:spLocks noGrp="1"/>
          </p:cNvSpPr>
          <p:nvPr>
            <p:ph type="sldNum" sz="quarter" idx="12"/>
          </p:nvPr>
        </p:nvSpPr>
        <p:spPr/>
        <p:txBody>
          <a:bodyPr/>
          <a:lstStyle/>
          <a:p>
            <a:fld id="{6CE09C5B-EC99-4691-889D-FE7F8F9EBA90}" type="slidenum">
              <a:rPr lang="en-US" smtClean="0"/>
              <a:t>‹#›</a:t>
            </a:fld>
            <a:endParaRPr lang="en-US" dirty="0"/>
          </a:p>
        </p:txBody>
      </p:sp>
    </p:spTree>
    <p:extLst>
      <p:ext uri="{BB962C8B-B14F-4D97-AF65-F5344CB8AC3E}">
        <p14:creationId xmlns:p14="http://schemas.microsoft.com/office/powerpoint/2010/main" val="366582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08F3F-500A-E9C5-DB28-1946A7DE5B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E69364F-6274-E2FB-3362-64BBDEC084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754BC09-E30C-931B-EDE7-62CFA57575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0FAF4B-8AF3-D1D4-3028-DE1D6FBD36F8}"/>
              </a:ext>
            </a:extLst>
          </p:cNvPr>
          <p:cNvSpPr>
            <a:spLocks noGrp="1"/>
          </p:cNvSpPr>
          <p:nvPr>
            <p:ph type="dt" sz="half" idx="10"/>
          </p:nvPr>
        </p:nvSpPr>
        <p:spPr/>
        <p:txBody>
          <a:bodyPr/>
          <a:lstStyle/>
          <a:p>
            <a:fld id="{E7F8D2A1-B5B6-4502-9B15-EF38ABD60A7A}" type="datetimeFigureOut">
              <a:rPr lang="en-US" smtClean="0"/>
              <a:t>2/26/2026</a:t>
            </a:fld>
            <a:endParaRPr lang="en-US" dirty="0"/>
          </a:p>
        </p:txBody>
      </p:sp>
      <p:sp>
        <p:nvSpPr>
          <p:cNvPr id="6" name="Footer Placeholder 5">
            <a:extLst>
              <a:ext uri="{FF2B5EF4-FFF2-40B4-BE49-F238E27FC236}">
                <a16:creationId xmlns:a16="http://schemas.microsoft.com/office/drawing/2014/main" id="{797D30DA-A808-57B4-7FA2-640020278BB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A9A5A6F-AAEB-35A1-2B62-5412B1DCDEFF}"/>
              </a:ext>
            </a:extLst>
          </p:cNvPr>
          <p:cNvSpPr>
            <a:spLocks noGrp="1"/>
          </p:cNvSpPr>
          <p:nvPr>
            <p:ph type="sldNum" sz="quarter" idx="12"/>
          </p:nvPr>
        </p:nvSpPr>
        <p:spPr/>
        <p:txBody>
          <a:bodyPr/>
          <a:lstStyle/>
          <a:p>
            <a:fld id="{6CE09C5B-EC99-4691-889D-FE7F8F9EBA90}" type="slidenum">
              <a:rPr lang="en-US" smtClean="0"/>
              <a:t>‹#›</a:t>
            </a:fld>
            <a:endParaRPr lang="en-US" dirty="0"/>
          </a:p>
        </p:txBody>
      </p:sp>
    </p:spTree>
    <p:extLst>
      <p:ext uri="{BB962C8B-B14F-4D97-AF65-F5344CB8AC3E}">
        <p14:creationId xmlns:p14="http://schemas.microsoft.com/office/powerpoint/2010/main" val="3105706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7C534-1676-D853-B7E5-757AC5E43D8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655288A-E41F-3DF4-A880-5AB88FC81F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D2EC6E-D00F-BA02-C4EB-5E0A3A243BC0}"/>
              </a:ext>
            </a:extLst>
          </p:cNvPr>
          <p:cNvSpPr>
            <a:spLocks noGrp="1"/>
          </p:cNvSpPr>
          <p:nvPr>
            <p:ph type="dt" sz="half" idx="10"/>
          </p:nvPr>
        </p:nvSpPr>
        <p:spPr/>
        <p:txBody>
          <a:bodyPr/>
          <a:lstStyle/>
          <a:p>
            <a:fld id="{E7F8D2A1-B5B6-4502-9B15-EF38ABD60A7A}" type="datetimeFigureOut">
              <a:rPr lang="en-US" smtClean="0"/>
              <a:t>2/26/2026</a:t>
            </a:fld>
            <a:endParaRPr lang="en-US" dirty="0"/>
          </a:p>
        </p:txBody>
      </p:sp>
      <p:sp>
        <p:nvSpPr>
          <p:cNvPr id="5" name="Footer Placeholder 4">
            <a:extLst>
              <a:ext uri="{FF2B5EF4-FFF2-40B4-BE49-F238E27FC236}">
                <a16:creationId xmlns:a16="http://schemas.microsoft.com/office/drawing/2014/main" id="{40FED514-83B4-C63E-0AA3-306392C14B7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84CC6A2-579D-0CC0-3772-F2B2A241C891}"/>
              </a:ext>
            </a:extLst>
          </p:cNvPr>
          <p:cNvSpPr>
            <a:spLocks noGrp="1"/>
          </p:cNvSpPr>
          <p:nvPr>
            <p:ph type="sldNum" sz="quarter" idx="12"/>
          </p:nvPr>
        </p:nvSpPr>
        <p:spPr/>
        <p:txBody>
          <a:bodyPr/>
          <a:lstStyle/>
          <a:p>
            <a:fld id="{6CE09C5B-EC99-4691-889D-FE7F8F9EBA90}" type="slidenum">
              <a:rPr lang="en-US" smtClean="0"/>
              <a:t>‹#›</a:t>
            </a:fld>
            <a:endParaRPr lang="en-US" dirty="0"/>
          </a:p>
        </p:txBody>
      </p:sp>
    </p:spTree>
    <p:extLst>
      <p:ext uri="{BB962C8B-B14F-4D97-AF65-F5344CB8AC3E}">
        <p14:creationId xmlns:p14="http://schemas.microsoft.com/office/powerpoint/2010/main" val="691876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3514FC-AAF8-7E39-E807-C5DAC4B5424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59BE46A-1F95-2382-6A54-40FF19148A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689EEC-17B3-500C-FA1C-47B280CB90AD}"/>
              </a:ext>
            </a:extLst>
          </p:cNvPr>
          <p:cNvSpPr>
            <a:spLocks noGrp="1"/>
          </p:cNvSpPr>
          <p:nvPr>
            <p:ph type="dt" sz="half" idx="10"/>
          </p:nvPr>
        </p:nvSpPr>
        <p:spPr/>
        <p:txBody>
          <a:bodyPr/>
          <a:lstStyle/>
          <a:p>
            <a:fld id="{E7F8D2A1-B5B6-4502-9B15-EF38ABD60A7A}" type="datetimeFigureOut">
              <a:rPr lang="en-US" smtClean="0"/>
              <a:t>2/26/2026</a:t>
            </a:fld>
            <a:endParaRPr lang="en-US" dirty="0"/>
          </a:p>
        </p:txBody>
      </p:sp>
      <p:sp>
        <p:nvSpPr>
          <p:cNvPr id="5" name="Footer Placeholder 4">
            <a:extLst>
              <a:ext uri="{FF2B5EF4-FFF2-40B4-BE49-F238E27FC236}">
                <a16:creationId xmlns:a16="http://schemas.microsoft.com/office/drawing/2014/main" id="{BFBB40DC-5A2F-1F8A-257A-2F39936F34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11735BF-0FC3-B05E-5AF3-78574B589315}"/>
              </a:ext>
            </a:extLst>
          </p:cNvPr>
          <p:cNvSpPr>
            <a:spLocks noGrp="1"/>
          </p:cNvSpPr>
          <p:nvPr>
            <p:ph type="sldNum" sz="quarter" idx="12"/>
          </p:nvPr>
        </p:nvSpPr>
        <p:spPr/>
        <p:txBody>
          <a:bodyPr/>
          <a:lstStyle/>
          <a:p>
            <a:fld id="{6CE09C5B-EC99-4691-889D-FE7F8F9EBA90}" type="slidenum">
              <a:rPr lang="en-US" smtClean="0"/>
              <a:t>‹#›</a:t>
            </a:fld>
            <a:endParaRPr lang="en-US" dirty="0"/>
          </a:p>
        </p:txBody>
      </p:sp>
    </p:spTree>
    <p:extLst>
      <p:ext uri="{BB962C8B-B14F-4D97-AF65-F5344CB8AC3E}">
        <p14:creationId xmlns:p14="http://schemas.microsoft.com/office/powerpoint/2010/main" val="4231718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97C64A-9EBD-B53A-414A-94EBAFDC3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87FA41E-27F7-F29E-BD43-DA5E6F9A5C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A25066E-9D80-0AC1-C300-FD2B135C59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F8D2A1-B5B6-4502-9B15-EF38ABD60A7A}" type="datetimeFigureOut">
              <a:rPr lang="en-US" smtClean="0"/>
              <a:t>2/26/2026</a:t>
            </a:fld>
            <a:endParaRPr lang="en-US" dirty="0"/>
          </a:p>
        </p:txBody>
      </p:sp>
      <p:sp>
        <p:nvSpPr>
          <p:cNvPr id="5" name="Footer Placeholder 4">
            <a:extLst>
              <a:ext uri="{FF2B5EF4-FFF2-40B4-BE49-F238E27FC236}">
                <a16:creationId xmlns:a16="http://schemas.microsoft.com/office/drawing/2014/main" id="{D98DC5EC-177D-19DC-051C-13445FD069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92E6F37-A74F-604C-7478-93A3DB129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E09C5B-EC99-4691-889D-FE7F8F9EBA90}" type="slidenum">
              <a:rPr lang="en-US" smtClean="0"/>
              <a:t>‹#›</a:t>
            </a:fld>
            <a:endParaRPr lang="en-US" dirty="0"/>
          </a:p>
        </p:txBody>
      </p:sp>
    </p:spTree>
    <p:extLst>
      <p:ext uri="{BB962C8B-B14F-4D97-AF65-F5344CB8AC3E}">
        <p14:creationId xmlns:p14="http://schemas.microsoft.com/office/powerpoint/2010/main" val="17554957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13" Type="http://schemas.microsoft.com/office/2007/relationships/diagramDrawing" Target="../diagrams/drawing5.xml"/><Relationship Id="rId3" Type="http://schemas.openxmlformats.org/officeDocument/2006/relationships/image" Target="../media/image17.png"/><Relationship Id="rId7" Type="http://schemas.openxmlformats.org/officeDocument/2006/relationships/diagramColors" Target="../diagrams/colors4.xml"/><Relationship Id="rId12"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4.xml"/><Relationship Id="rId11" Type="http://schemas.openxmlformats.org/officeDocument/2006/relationships/diagramQuickStyle" Target="../diagrams/quickStyle5.xml"/><Relationship Id="rId5" Type="http://schemas.openxmlformats.org/officeDocument/2006/relationships/diagramLayout" Target="../diagrams/layout4.xml"/><Relationship Id="rId10" Type="http://schemas.openxmlformats.org/officeDocument/2006/relationships/diagramLayout" Target="../diagrams/layout5.xml"/><Relationship Id="rId4" Type="http://schemas.openxmlformats.org/officeDocument/2006/relationships/diagramData" Target="../diagrams/data4.xml"/><Relationship Id="rId9"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8" Type="http://schemas.openxmlformats.org/officeDocument/2006/relationships/image" Target="../media/image27.jfif"/><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9.jpeg"/><Relationship Id="rId7" Type="http://schemas.openxmlformats.org/officeDocument/2006/relationships/diagramColors" Target="../diagrams/colors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freepngimg.com/png/19306-thank-you-free-download-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35343-B227-C33F-EF4F-3CDC3BECC7B2}"/>
              </a:ext>
            </a:extLst>
          </p:cNvPr>
          <p:cNvSpPr>
            <a:spLocks noGrp="1"/>
          </p:cNvSpPr>
          <p:nvPr>
            <p:ph type="ctrTitle"/>
          </p:nvPr>
        </p:nvSpPr>
        <p:spPr>
          <a:xfrm>
            <a:off x="5297762" y="640080"/>
            <a:ext cx="6251110" cy="3566160"/>
          </a:xfrm>
        </p:spPr>
        <p:txBody>
          <a:bodyPr anchor="b">
            <a:normAutofit fontScale="90000"/>
          </a:bodyPr>
          <a:lstStyle/>
          <a:p>
            <a:pPr algn="l"/>
            <a:r>
              <a:rPr lang="en-US" sz="5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importance of emotional and cultural intelligence in leadership</a:t>
            </a:r>
            <a:endParaRPr lang="en-GB" sz="5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539EC37-BACB-2492-80EF-45D2465F6383}"/>
              </a:ext>
            </a:extLst>
          </p:cNvPr>
          <p:cNvSpPr>
            <a:spLocks noGrp="1"/>
          </p:cNvSpPr>
          <p:nvPr>
            <p:ph type="subTitle" idx="1"/>
          </p:nvPr>
        </p:nvSpPr>
        <p:spPr>
          <a:xfrm>
            <a:off x="5297760" y="4636008"/>
            <a:ext cx="6251111" cy="1572768"/>
          </a:xfrm>
        </p:spPr>
        <p:txBody>
          <a:bodyPr>
            <a:normAutofit lnSpcReduction="10000"/>
          </a:bodyPr>
          <a:lstStyle/>
          <a:p>
            <a:pPr algn="l"/>
            <a:r>
              <a:rPr lang="en-US" sz="1800" b="1" dirty="0">
                <a:latin typeface="Arial" panose="020B0604020202020204" pitchFamily="34" charset="0"/>
                <a:cs typeface="Arial" panose="020B0604020202020204" pitchFamily="34" charset="0"/>
              </a:rPr>
              <a:t>Component 1: Practical: Individual Presentation </a:t>
            </a:r>
            <a:r>
              <a:rPr lang="en-US" sz="1800" dirty="0">
                <a:latin typeface="Arial" panose="020B0604020202020204" pitchFamily="34" charset="0"/>
                <a:cs typeface="Arial" panose="020B0604020202020204" pitchFamily="34" charset="0"/>
              </a:rPr>
              <a:t> </a:t>
            </a:r>
          </a:p>
          <a:p>
            <a:pPr algn="l"/>
            <a:r>
              <a:rPr lang="en-US" sz="1400" dirty="0">
                <a:latin typeface="Arial" panose="020B0604020202020204" pitchFamily="34" charset="0"/>
                <a:cs typeface="Arial" panose="020B0604020202020204" pitchFamily="34" charset="0"/>
              </a:rPr>
              <a:t>Student Name: Magdalena Vintila</a:t>
            </a:r>
          </a:p>
          <a:p>
            <a:pPr algn="l"/>
            <a:r>
              <a:rPr lang="en-US" sz="1400" dirty="0">
                <a:latin typeface="Arial" panose="020B0604020202020204" pitchFamily="34" charset="0"/>
                <a:cs typeface="Arial" panose="020B0604020202020204" pitchFamily="34" charset="0"/>
              </a:rPr>
              <a:t>Student Number:2216452</a:t>
            </a:r>
          </a:p>
          <a:p>
            <a:pPr algn="l"/>
            <a:r>
              <a:rPr lang="en-US" sz="1400" dirty="0">
                <a:latin typeface="Arial" panose="020B0604020202020204" pitchFamily="34" charset="0"/>
                <a:cs typeface="Arial" panose="020B0604020202020204" pitchFamily="34" charset="0"/>
              </a:rPr>
              <a:t>Module Number: Leadership and Management Theory and Practice</a:t>
            </a:r>
          </a:p>
          <a:p>
            <a:pPr algn="l"/>
            <a:r>
              <a:rPr lang="en-US" sz="1400" dirty="0">
                <a:latin typeface="Arial" panose="020B0604020202020204" pitchFamily="34" charset="0"/>
                <a:cs typeface="Arial" panose="020B0604020202020204" pitchFamily="34" charset="0"/>
              </a:rPr>
              <a:t>Date: 27.02.25 </a:t>
            </a:r>
          </a:p>
          <a:p>
            <a:pPr algn="l"/>
            <a:endParaRPr lang="en-GB" sz="1300" dirty="0"/>
          </a:p>
        </p:txBody>
      </p:sp>
      <p:pic>
        <p:nvPicPr>
          <p:cNvPr id="5" name="Picture 4" descr="Colorful carved figures of humans">
            <a:extLst>
              <a:ext uri="{FF2B5EF4-FFF2-40B4-BE49-F238E27FC236}">
                <a16:creationId xmlns:a16="http://schemas.microsoft.com/office/drawing/2014/main" id="{7BD79E81-6BB6-9CA4-511B-6E7499E1FB95}"/>
              </a:ext>
            </a:extLst>
          </p:cNvPr>
          <p:cNvPicPr>
            <a:picLocks noChangeAspect="1"/>
          </p:cNvPicPr>
          <p:nvPr/>
        </p:nvPicPr>
        <p:blipFill>
          <a:blip r:embed="rId3"/>
          <a:srcRect l="25923" r="25690"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1924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1360AF1-3044-C97F-978E-534F0E064C75}"/>
              </a:ext>
            </a:extLst>
          </p:cNvPr>
          <p:cNvPicPr>
            <a:picLocks noChangeAspect="1"/>
          </p:cNvPicPr>
          <p:nvPr/>
        </p:nvPicPr>
        <p:blipFill>
          <a:blip r:embed="rId3">
            <a:alphaModFix amt="55000"/>
            <a:extLst>
              <a:ext uri="{28A0092B-C50C-407E-A947-70E740481C1C}">
                <a14:useLocalDpi xmlns:a14="http://schemas.microsoft.com/office/drawing/2010/main" val="0"/>
              </a:ext>
            </a:extLst>
          </a:blip>
          <a:srcRect t="12952" b="2778"/>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63B8CD1D-3C5A-14A4-4320-14F0BC9F825F}"/>
              </a:ext>
            </a:extLst>
          </p:cNvPr>
          <p:cNvSpPr>
            <a:spLocks noGrp="1"/>
          </p:cNvSpPr>
          <p:nvPr>
            <p:ph type="title"/>
          </p:nvPr>
        </p:nvSpPr>
        <p:spPr>
          <a:xfrm>
            <a:off x="686834" y="591344"/>
            <a:ext cx="3200400" cy="5585619"/>
          </a:xfrm>
        </p:spPr>
        <p:txBody>
          <a:bodyPr>
            <a:normAutofit/>
          </a:bodyPr>
          <a:lstStyle/>
          <a:p>
            <a:r>
              <a:rPr lang="en-US" b="1" dirty="0">
                <a:solidFill>
                  <a:srgbClr val="FFFFFF"/>
                </a:solidFill>
              </a:rPr>
              <a:t>Contents</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30695B7-CAA8-5765-3268-C3E5FA0DCBFF}"/>
              </a:ext>
            </a:extLst>
          </p:cNvPr>
          <p:cNvSpPr>
            <a:spLocks noGrp="1"/>
          </p:cNvSpPr>
          <p:nvPr>
            <p:ph idx="1"/>
          </p:nvPr>
        </p:nvSpPr>
        <p:spPr>
          <a:xfrm>
            <a:off x="4447308" y="591344"/>
            <a:ext cx="6906491" cy="5585619"/>
          </a:xfrm>
        </p:spPr>
        <p:txBody>
          <a:bodyPr anchor="ctr">
            <a:normAutofit fontScale="77500" lnSpcReduction="20000"/>
          </a:bodyPr>
          <a:lstStyle/>
          <a:p>
            <a:r>
              <a:rPr lang="en-US" sz="2300" dirty="0">
                <a:solidFill>
                  <a:srgbClr val="FFFFFF"/>
                </a:solidFill>
                <a:latin typeface="Arial" panose="020B0604020202020204" pitchFamily="34" charset="0"/>
                <a:cs typeface="Arial" panose="020B0604020202020204" pitchFamily="34" charset="0"/>
              </a:rPr>
              <a:t>Leadership story…………………………………………………….3</a:t>
            </a:r>
          </a:p>
          <a:p>
            <a:r>
              <a:rPr lang="en-US" sz="2300" dirty="0">
                <a:solidFill>
                  <a:srgbClr val="FFFFFF"/>
                </a:solidFill>
                <a:latin typeface="Arial" panose="020B0604020202020204" pitchFamily="34" charset="0"/>
                <a:cs typeface="Arial" panose="020B0604020202020204" pitchFamily="34" charset="0"/>
              </a:rPr>
              <a:t>Case 1 – Google Team Collaboration Challenges……..4</a:t>
            </a:r>
          </a:p>
          <a:p>
            <a:r>
              <a:rPr lang="en-US" sz="2300" dirty="0">
                <a:solidFill>
                  <a:srgbClr val="FFFFFF"/>
                </a:solidFill>
                <a:latin typeface="Arial" panose="020B0604020202020204" pitchFamily="34" charset="0"/>
                <a:cs typeface="Arial" panose="020B0604020202020204" pitchFamily="34" charset="0"/>
              </a:rPr>
              <a:t>EI Model Explanation………………………………………………5</a:t>
            </a:r>
          </a:p>
          <a:p>
            <a:r>
              <a:rPr lang="en-US" sz="2300" dirty="0">
                <a:solidFill>
                  <a:srgbClr val="FFFFFF"/>
                </a:solidFill>
                <a:latin typeface="Arial" panose="020B0604020202020204" pitchFamily="34" charset="0"/>
                <a:cs typeface="Arial" panose="020B0604020202020204" pitchFamily="34" charset="0"/>
              </a:rPr>
              <a:t>Case 2 – Microsoft ………………………………………………...6</a:t>
            </a:r>
          </a:p>
          <a:p>
            <a:r>
              <a:rPr lang="en-US" sz="2300" dirty="0">
                <a:solidFill>
                  <a:srgbClr val="FFFFFF"/>
                </a:solidFill>
                <a:latin typeface="Arial" panose="020B0604020202020204" pitchFamily="34" charset="0"/>
                <a:cs typeface="Arial" panose="020B0604020202020204" pitchFamily="34" charset="0"/>
              </a:rPr>
              <a:t>CQ Model Explanation ……………………………………………7</a:t>
            </a:r>
          </a:p>
          <a:p>
            <a:r>
              <a:rPr lang="en-US" sz="2300" dirty="0">
                <a:solidFill>
                  <a:srgbClr val="FFFFFF"/>
                </a:solidFill>
                <a:latin typeface="Arial" panose="020B0604020202020204" pitchFamily="34" charset="0"/>
                <a:cs typeface="Arial" panose="020B0604020202020204" pitchFamily="34" charset="0"/>
              </a:rPr>
              <a:t>Case 3 – Starbucks…………………………………………………..8</a:t>
            </a:r>
          </a:p>
          <a:p>
            <a:r>
              <a:rPr lang="en-US" sz="2300" dirty="0">
                <a:solidFill>
                  <a:srgbClr val="FFFFFF"/>
                </a:solidFill>
                <a:latin typeface="Arial" panose="020B0604020202020204" pitchFamily="34" charset="0"/>
                <a:cs typeface="Arial" panose="020B0604020202020204" pitchFamily="34" charset="0"/>
              </a:rPr>
              <a:t>Case 3 – Airbnb……………………………………………………….9</a:t>
            </a:r>
          </a:p>
          <a:p>
            <a:r>
              <a:rPr lang="en-US" sz="2300" dirty="0">
                <a:solidFill>
                  <a:srgbClr val="FFFFFF"/>
                </a:solidFill>
                <a:latin typeface="Arial" panose="020B0604020202020204" pitchFamily="34" charset="0"/>
                <a:cs typeface="Arial" panose="020B0604020202020204" pitchFamily="34" charset="0"/>
              </a:rPr>
              <a:t>Leadership style comparisons ………………………………10</a:t>
            </a:r>
          </a:p>
          <a:p>
            <a:r>
              <a:rPr lang="en-US" sz="2300" dirty="0">
                <a:solidFill>
                  <a:srgbClr val="FFFFFF"/>
                </a:solidFill>
                <a:latin typeface="Arial" panose="020B0604020202020204" pitchFamily="34" charset="0"/>
                <a:cs typeface="Arial" panose="020B0604020202020204" pitchFamily="34" charset="0"/>
              </a:rPr>
              <a:t>Management theory integration……………………………11</a:t>
            </a:r>
          </a:p>
          <a:p>
            <a:r>
              <a:rPr lang="en-US" sz="2300" dirty="0">
                <a:solidFill>
                  <a:srgbClr val="FFFFFF"/>
                </a:solidFill>
                <a:latin typeface="Arial" panose="020B0604020202020204" pitchFamily="34" charset="0"/>
                <a:cs typeface="Arial" panose="020B0604020202020204" pitchFamily="34" charset="0"/>
              </a:rPr>
              <a:t>Strategy Lessons……………………………………………………12</a:t>
            </a:r>
          </a:p>
          <a:p>
            <a:r>
              <a:rPr lang="en-US" sz="2300" dirty="0">
                <a:solidFill>
                  <a:srgbClr val="FFFFFF"/>
                </a:solidFill>
                <a:latin typeface="Arial" panose="020B0604020202020204" pitchFamily="34" charset="0"/>
                <a:cs typeface="Arial" panose="020B0604020202020204" pitchFamily="34" charset="0"/>
              </a:rPr>
              <a:t>Evaluation……………………………………………………………..13</a:t>
            </a:r>
          </a:p>
          <a:p>
            <a:r>
              <a:rPr lang="en-US" sz="2300" dirty="0">
                <a:solidFill>
                  <a:srgbClr val="FFFFFF"/>
                </a:solidFill>
                <a:latin typeface="Arial" panose="020B0604020202020204" pitchFamily="34" charset="0"/>
                <a:cs typeface="Arial" panose="020B0604020202020204" pitchFamily="34" charset="0"/>
              </a:rPr>
              <a:t>Conclusion…………………………………………………………….14</a:t>
            </a:r>
          </a:p>
          <a:p>
            <a:r>
              <a:rPr lang="en-US" sz="2300" dirty="0">
                <a:solidFill>
                  <a:srgbClr val="FFFFFF"/>
                </a:solidFill>
                <a:latin typeface="Arial" panose="020B0604020202020204" pitchFamily="34" charset="0"/>
                <a:cs typeface="Arial" panose="020B0604020202020204" pitchFamily="34" charset="0"/>
              </a:rPr>
              <a:t>References…………………………………………………………….</a:t>
            </a:r>
            <a:r>
              <a:rPr lang="en-US" sz="2200" dirty="0">
                <a:solidFill>
                  <a:srgbClr val="FFFFFF"/>
                </a:solidFill>
                <a:latin typeface="+mj-lt"/>
              </a:rPr>
              <a:t>15</a:t>
            </a:r>
          </a:p>
          <a:p>
            <a:endParaRPr lang="en-US" sz="2200" dirty="0">
              <a:solidFill>
                <a:srgbClr val="FFFFFF"/>
              </a:solidFill>
            </a:endParaRPr>
          </a:p>
        </p:txBody>
      </p:sp>
    </p:spTree>
    <p:extLst>
      <p:ext uri="{BB962C8B-B14F-4D97-AF65-F5344CB8AC3E}">
        <p14:creationId xmlns:p14="http://schemas.microsoft.com/office/powerpoint/2010/main" val="2844444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52F70F-18E2-D123-9909-789AF81C89BD}"/>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400"/>
              <a:t>Leadership story </a:t>
            </a:r>
          </a:p>
        </p:txBody>
      </p:sp>
      <p:pic>
        <p:nvPicPr>
          <p:cNvPr id="7" name="Picture 6">
            <a:extLst>
              <a:ext uri="{FF2B5EF4-FFF2-40B4-BE49-F238E27FC236}">
                <a16:creationId xmlns:a16="http://schemas.microsoft.com/office/drawing/2014/main" id="{1C311C90-808F-8B81-AE60-8DD5463EC74B}"/>
              </a:ext>
            </a:extLst>
          </p:cNvPr>
          <p:cNvPicPr>
            <a:picLocks noChangeAspect="1"/>
          </p:cNvPicPr>
          <p:nvPr/>
        </p:nvPicPr>
        <p:blipFill>
          <a:blip r:embed="rId3">
            <a:extLst>
              <a:ext uri="{28A0092B-C50C-407E-A947-70E740481C1C}">
                <a14:useLocalDpi xmlns:a14="http://schemas.microsoft.com/office/drawing/2010/main" val="0"/>
              </a:ext>
            </a:extLst>
          </a:blip>
          <a:srcRect l="15460" r="39209"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Multidocument 3"/>
          <p:cNvSpPr/>
          <p:nvPr/>
        </p:nvSpPr>
        <p:spPr>
          <a:xfrm>
            <a:off x="5297762" y="2706624"/>
            <a:ext cx="6251110" cy="3483864"/>
          </a:xfrm>
          <a:prstGeom prst="flowChartMultidocument">
            <a:avLst/>
          </a:prstGeom>
        </p:spPr>
        <p:style>
          <a:lnRef idx="1">
            <a:schemeClr val="accent3"/>
          </a:lnRef>
          <a:fillRef idx="2">
            <a:schemeClr val="accent3"/>
          </a:fillRef>
          <a:effectRef idx="1">
            <a:schemeClr val="accent3"/>
          </a:effectRef>
          <a:fontRef idx="minor">
            <a:schemeClr val="dk1"/>
          </a:fontRef>
        </p:style>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solidFill>
                  <a:schemeClr val="tx1"/>
                </a:solidFill>
              </a:rPr>
              <a:t>Edith Heard works as a director general</a:t>
            </a:r>
          </a:p>
          <a:p>
            <a:pPr indent="-228600">
              <a:lnSpc>
                <a:spcPct val="90000"/>
              </a:lnSpc>
              <a:spcAft>
                <a:spcPts val="600"/>
              </a:spcAft>
              <a:buFont typeface="Arial" panose="020B0604020202020204" pitchFamily="34" charset="0"/>
              <a:buChar char="•"/>
            </a:pPr>
            <a:r>
              <a:rPr lang="en-US" sz="2200">
                <a:solidFill>
                  <a:schemeClr val="tx1"/>
                </a:solidFill>
              </a:rPr>
              <a:t>Adopts horizontal leadership style</a:t>
            </a:r>
          </a:p>
          <a:p>
            <a:pPr indent="-228600">
              <a:lnSpc>
                <a:spcPct val="90000"/>
              </a:lnSpc>
              <a:spcAft>
                <a:spcPts val="600"/>
              </a:spcAft>
              <a:buFont typeface="Arial" panose="020B0604020202020204" pitchFamily="34" charset="0"/>
              <a:buChar char="•"/>
            </a:pPr>
            <a:r>
              <a:rPr lang="en-US" sz="2200">
                <a:solidFill>
                  <a:schemeClr val="tx1"/>
                </a:solidFill>
              </a:rPr>
              <a:t>Works with her lab members</a:t>
            </a:r>
          </a:p>
          <a:p>
            <a:pPr indent="-228600">
              <a:lnSpc>
                <a:spcPct val="90000"/>
              </a:lnSpc>
              <a:spcAft>
                <a:spcPts val="600"/>
              </a:spcAft>
              <a:buFont typeface="Arial" panose="020B0604020202020204" pitchFamily="34" charset="0"/>
              <a:buChar char="•"/>
            </a:pPr>
            <a:r>
              <a:rPr lang="en-US" sz="2200">
                <a:solidFill>
                  <a:schemeClr val="tx1"/>
                </a:solidFill>
              </a:rPr>
              <a:t>Beliefs in the importance of empathy  </a:t>
            </a:r>
          </a:p>
          <a:p>
            <a:pPr indent="-228600">
              <a:lnSpc>
                <a:spcPct val="90000"/>
              </a:lnSpc>
              <a:spcAft>
                <a:spcPts val="600"/>
              </a:spcAft>
              <a:buFont typeface="Arial" panose="020B0604020202020204" pitchFamily="34" charset="0"/>
              <a:buChar char="•"/>
            </a:pPr>
            <a:r>
              <a:rPr lang="en-US" sz="2200">
                <a:solidFill>
                  <a:schemeClr val="tx1"/>
                </a:solidFill>
              </a:rPr>
              <a:t>She listen and tune into people</a:t>
            </a:r>
          </a:p>
          <a:p>
            <a:pPr indent="-228600">
              <a:lnSpc>
                <a:spcPct val="90000"/>
              </a:lnSpc>
              <a:spcAft>
                <a:spcPts val="600"/>
              </a:spcAft>
              <a:buFont typeface="Arial" panose="020B0604020202020204" pitchFamily="34" charset="0"/>
              <a:buChar char="•"/>
            </a:pPr>
            <a:r>
              <a:rPr lang="en-US" sz="2200">
                <a:solidFill>
                  <a:schemeClr val="tx1"/>
                </a:solidFill>
              </a:rPr>
              <a:t>Sees the importance of bringing them on board. </a:t>
            </a:r>
          </a:p>
        </p:txBody>
      </p:sp>
    </p:spTree>
    <p:extLst>
      <p:ext uri="{BB962C8B-B14F-4D97-AF65-F5344CB8AC3E}">
        <p14:creationId xmlns:p14="http://schemas.microsoft.com/office/powerpoint/2010/main" val="1972800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CE283-013C-DCC0-9B65-E4F6C87CC682}"/>
              </a:ext>
            </a:extLst>
          </p:cNvPr>
          <p:cNvSpPr>
            <a:spLocks noGrp="1"/>
          </p:cNvSpPr>
          <p:nvPr>
            <p:ph type="title"/>
          </p:nvPr>
        </p:nvSpPr>
        <p:spPr>
          <a:xfrm>
            <a:off x="223157" y="108857"/>
            <a:ext cx="11745686" cy="1197429"/>
          </a:xfrm>
          <a:solidFill>
            <a:schemeClr val="accent3">
              <a:lumMod val="40000"/>
              <a:lumOff val="60000"/>
            </a:schemeClr>
          </a:solidFill>
        </p:spPr>
        <p:txBody>
          <a:bodyPr/>
          <a:lstStyle/>
          <a:p>
            <a:r>
              <a:rPr lang="en-US" b="1" dirty="0">
                <a:effectLst>
                  <a:outerShdw blurRad="38100" dist="38100" dir="2700000" algn="tl">
                    <a:srgbClr val="000000">
                      <a:alpha val="43137"/>
                    </a:srgbClr>
                  </a:outerShdw>
                </a:effectLst>
              </a:rPr>
              <a:t>Case 1 – Google Team Collaboration Challenges</a:t>
            </a:r>
          </a:p>
        </p:txBody>
      </p:sp>
      <p:sp>
        <p:nvSpPr>
          <p:cNvPr id="3" name="Content Placeholder 2">
            <a:extLst>
              <a:ext uri="{FF2B5EF4-FFF2-40B4-BE49-F238E27FC236}">
                <a16:creationId xmlns:a16="http://schemas.microsoft.com/office/drawing/2014/main" id="{E6454EA9-C688-B59D-FE52-E81CC2522A85}"/>
              </a:ext>
            </a:extLst>
          </p:cNvPr>
          <p:cNvSpPr>
            <a:spLocks noGrp="1"/>
          </p:cNvSpPr>
          <p:nvPr>
            <p:ph idx="1"/>
          </p:nvPr>
        </p:nvSpPr>
        <p:spPr>
          <a:xfrm>
            <a:off x="402771" y="2220459"/>
            <a:ext cx="4909457" cy="4351338"/>
          </a:xfrm>
        </p:spPr>
        <p:txBody>
          <a:bodyPr/>
          <a:lstStyle/>
          <a:p>
            <a:r>
              <a:rPr lang="en-US" dirty="0"/>
              <a:t>Siloed teams</a:t>
            </a:r>
          </a:p>
          <a:p>
            <a:r>
              <a:rPr lang="en-US" dirty="0"/>
              <a:t>Inequalities in hybrid work</a:t>
            </a:r>
          </a:p>
          <a:p>
            <a:r>
              <a:rPr lang="en-US" dirty="0"/>
              <a:t>Psychological safety issues</a:t>
            </a:r>
          </a:p>
          <a:p>
            <a:r>
              <a:rPr lang="en-US" dirty="0"/>
              <a:t>Collaboration Overload</a:t>
            </a:r>
          </a:p>
          <a:p>
            <a:r>
              <a:rPr lang="en-US" dirty="0"/>
              <a:t>Technical issues and information silos</a:t>
            </a:r>
          </a:p>
          <a:p>
            <a:r>
              <a:rPr lang="en-US" dirty="0"/>
              <a:t>Gaps in communication </a:t>
            </a:r>
          </a:p>
        </p:txBody>
      </p:sp>
      <p:sp>
        <p:nvSpPr>
          <p:cNvPr id="4" name="Content Placeholder 2">
            <a:extLst>
              <a:ext uri="{FF2B5EF4-FFF2-40B4-BE49-F238E27FC236}">
                <a16:creationId xmlns:a16="http://schemas.microsoft.com/office/drawing/2014/main" id="{348DAE05-02C0-484A-87C6-0543A69DA881}"/>
              </a:ext>
            </a:extLst>
          </p:cNvPr>
          <p:cNvSpPr txBox="1">
            <a:spLocks/>
          </p:cNvSpPr>
          <p:nvPr/>
        </p:nvSpPr>
        <p:spPr>
          <a:xfrm>
            <a:off x="6096000" y="2380116"/>
            <a:ext cx="587284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The new yardstick beyond how employees can be</a:t>
            </a:r>
          </a:p>
          <a:p>
            <a:r>
              <a:rPr lang="en-US" dirty="0"/>
              <a:t>It goes beyond training and expertise</a:t>
            </a:r>
          </a:p>
          <a:p>
            <a:r>
              <a:rPr lang="en-US" dirty="0"/>
              <a:t>Measures how well people can handle themselves and others</a:t>
            </a:r>
          </a:p>
          <a:p>
            <a:r>
              <a:rPr lang="en-US" dirty="0"/>
              <a:t>Focus on initiatives, persuasiveness, adaptability, empathy </a:t>
            </a:r>
          </a:p>
        </p:txBody>
      </p:sp>
      <p:sp>
        <p:nvSpPr>
          <p:cNvPr id="5" name="Content Placeholder 2">
            <a:extLst>
              <a:ext uri="{FF2B5EF4-FFF2-40B4-BE49-F238E27FC236}">
                <a16:creationId xmlns:a16="http://schemas.microsoft.com/office/drawing/2014/main" id="{8868EA5F-DC67-D715-3849-621A843DF860}"/>
              </a:ext>
            </a:extLst>
          </p:cNvPr>
          <p:cNvSpPr txBox="1">
            <a:spLocks/>
          </p:cNvSpPr>
          <p:nvPr/>
        </p:nvSpPr>
        <p:spPr>
          <a:xfrm>
            <a:off x="6212114" y="1589087"/>
            <a:ext cx="4755243" cy="464684"/>
          </a:xfrm>
          <a:prstGeom prst="rect">
            <a:avLst/>
          </a:prstGeom>
          <a:solidFill>
            <a:schemeClr val="accent2"/>
          </a:solidFill>
        </p:spPr>
        <p:txBody>
          <a:bodyPr vert="horz" lIns="91440" tIns="45720" rIns="91440" bIns="45720" rtlCol="0" anchor="ctr">
            <a:normAutofit fontScale="70000" lnSpcReduction="20000"/>
          </a:bodyPr>
          <a:lstStyle>
            <a:defPPr>
              <a:defRPr lang="x-none"/>
            </a:defPPr>
            <a:lvl1pPr>
              <a:lnSpc>
                <a:spcPct val="90000"/>
              </a:lnSpc>
              <a:spcBef>
                <a:spcPct val="0"/>
              </a:spcBef>
              <a:buNone/>
              <a:defRPr sz="4400">
                <a:solidFill>
                  <a:schemeClr val="bg1"/>
                </a:solidFill>
                <a:latin typeface="+mj-lt"/>
                <a:ea typeface="+mj-ea"/>
                <a:cs typeface="+mj-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Introduction of EI</a:t>
            </a:r>
          </a:p>
        </p:txBody>
      </p:sp>
      <p:sp>
        <p:nvSpPr>
          <p:cNvPr id="6" name="Content Placeholder 2">
            <a:extLst>
              <a:ext uri="{FF2B5EF4-FFF2-40B4-BE49-F238E27FC236}">
                <a16:creationId xmlns:a16="http://schemas.microsoft.com/office/drawing/2014/main" id="{0D1B6F8D-1FE3-B6A7-9CA9-F1DC6D001123}"/>
              </a:ext>
            </a:extLst>
          </p:cNvPr>
          <p:cNvSpPr txBox="1">
            <a:spLocks/>
          </p:cNvSpPr>
          <p:nvPr/>
        </p:nvSpPr>
        <p:spPr>
          <a:xfrm>
            <a:off x="402771" y="1610859"/>
            <a:ext cx="4755243" cy="464684"/>
          </a:xfrm>
          <a:prstGeom prst="rect">
            <a:avLst/>
          </a:prstGeom>
          <a:solidFill>
            <a:schemeClr val="accent2"/>
          </a:solidFill>
        </p:spPr>
        <p:txBody>
          <a:bodyPr vert="horz" lIns="91440" tIns="45720" rIns="91440" bIns="45720" rtlCol="0" anchor="ctr">
            <a:normAutofit fontScale="70000" lnSpcReduction="20000"/>
          </a:bodyPr>
          <a:lstStyle>
            <a:defPPr>
              <a:defRPr lang="x-none"/>
            </a:defPPr>
            <a:lvl1pPr>
              <a:lnSpc>
                <a:spcPct val="90000"/>
              </a:lnSpc>
              <a:spcBef>
                <a:spcPct val="0"/>
              </a:spcBef>
              <a:buNone/>
              <a:defRPr sz="4400">
                <a:solidFill>
                  <a:schemeClr val="bg1"/>
                </a:solidFill>
                <a:latin typeface="+mj-lt"/>
                <a:ea typeface="+mj-ea"/>
                <a:cs typeface="+mj-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Collaboration challenges</a:t>
            </a:r>
          </a:p>
        </p:txBody>
      </p:sp>
      <p:sp>
        <p:nvSpPr>
          <p:cNvPr id="8" name="TextBox 7">
            <a:extLst>
              <a:ext uri="{FF2B5EF4-FFF2-40B4-BE49-F238E27FC236}">
                <a16:creationId xmlns:a16="http://schemas.microsoft.com/office/drawing/2014/main" id="{AC8817F4-89E8-F0E2-B180-6299B49DABDF}"/>
              </a:ext>
            </a:extLst>
          </p:cNvPr>
          <p:cNvSpPr txBox="1"/>
          <p:nvPr/>
        </p:nvSpPr>
        <p:spPr>
          <a:xfrm>
            <a:off x="6640573" y="6362122"/>
            <a:ext cx="6112042" cy="477054"/>
          </a:xfrm>
          <a:prstGeom prst="rect">
            <a:avLst/>
          </a:prstGeom>
          <a:noFill/>
        </p:spPr>
        <p:txBody>
          <a:bodyPr wrap="square">
            <a:spAutoFit/>
          </a:bodyPr>
          <a:lstStyle/>
          <a:p>
            <a:r>
              <a:rPr lang="en-US" sz="2500" dirty="0"/>
              <a:t>(Goleman, 2006)</a:t>
            </a:r>
          </a:p>
        </p:txBody>
      </p:sp>
    </p:spTree>
    <p:extLst>
      <p:ext uri="{BB962C8B-B14F-4D97-AF65-F5344CB8AC3E}">
        <p14:creationId xmlns:p14="http://schemas.microsoft.com/office/powerpoint/2010/main" val="3094454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47E63-2DE5-3ED2-4577-A6A1C8F17FA7}"/>
              </a:ext>
            </a:extLst>
          </p:cNvPr>
          <p:cNvSpPr>
            <a:spLocks noGrp="1"/>
          </p:cNvSpPr>
          <p:nvPr>
            <p:ph type="title"/>
          </p:nvPr>
        </p:nvSpPr>
        <p:spPr>
          <a:xfrm>
            <a:off x="736600" y="1"/>
            <a:ext cx="10515600" cy="825500"/>
          </a:xfrm>
          <a:solidFill>
            <a:schemeClr val="accent3">
              <a:lumMod val="40000"/>
              <a:lumOff val="60000"/>
            </a:schemeClr>
          </a:solidFill>
        </p:spPr>
        <p:txBody>
          <a:bodyPr vert="horz" lIns="91440" tIns="45720" rIns="91440" bIns="45720" rtlCol="0" anchor="ctr">
            <a:normAutofit/>
          </a:bodyPr>
          <a:lstStyle/>
          <a:p>
            <a:pPr algn="ctr"/>
            <a:r>
              <a:rPr lang="en-US" b="1" dirty="0">
                <a:solidFill>
                  <a:schemeClr val="bg1"/>
                </a:solidFill>
                <a:effectLst>
                  <a:outerShdw blurRad="38100" dist="38100" dir="2700000" algn="tl">
                    <a:srgbClr val="000000">
                      <a:alpha val="43137"/>
                    </a:srgbClr>
                  </a:outerShdw>
                </a:effectLst>
              </a:rPr>
              <a:t>EI Model Explanation</a:t>
            </a:r>
          </a:p>
        </p:txBody>
      </p:sp>
      <p:sp>
        <p:nvSpPr>
          <p:cNvPr id="3" name="Content Placeholder 2">
            <a:extLst>
              <a:ext uri="{FF2B5EF4-FFF2-40B4-BE49-F238E27FC236}">
                <a16:creationId xmlns:a16="http://schemas.microsoft.com/office/drawing/2014/main" id="{D4CB8A9F-45DB-4BEB-8B03-40852360B4A4}"/>
              </a:ext>
            </a:extLst>
          </p:cNvPr>
          <p:cNvSpPr>
            <a:spLocks noGrp="1"/>
          </p:cNvSpPr>
          <p:nvPr>
            <p:ph idx="1"/>
          </p:nvPr>
        </p:nvSpPr>
        <p:spPr>
          <a:xfrm>
            <a:off x="736600" y="825501"/>
            <a:ext cx="5854700" cy="6032499"/>
          </a:xfrm>
        </p:spPr>
        <p:txBody>
          <a:bodyPr>
            <a:normAutofit/>
          </a:bodyPr>
          <a:lstStyle/>
          <a:p>
            <a:endParaRPr lang="en-US" dirty="0"/>
          </a:p>
          <a:p>
            <a:endParaRPr lang="en-US" dirty="0"/>
          </a:p>
          <a:p>
            <a:r>
              <a:rPr lang="en-US" dirty="0"/>
              <a:t>EI explains the ability to recognise own feelings and those of others</a:t>
            </a:r>
          </a:p>
          <a:p>
            <a:pPr marL="0" indent="0">
              <a:buNone/>
            </a:pPr>
            <a:endParaRPr lang="en-US" dirty="0"/>
          </a:p>
          <a:p>
            <a:endParaRPr lang="en-US" dirty="0"/>
          </a:p>
        </p:txBody>
      </p:sp>
      <p:sp>
        <p:nvSpPr>
          <p:cNvPr id="4" name="Arrow: Right 3">
            <a:extLst>
              <a:ext uri="{FF2B5EF4-FFF2-40B4-BE49-F238E27FC236}">
                <a16:creationId xmlns:a16="http://schemas.microsoft.com/office/drawing/2014/main" id="{53132257-F3D8-0DFC-C59A-6D67FD3FFF27}"/>
              </a:ext>
            </a:extLst>
          </p:cNvPr>
          <p:cNvSpPr/>
          <p:nvPr/>
        </p:nvSpPr>
        <p:spPr>
          <a:xfrm>
            <a:off x="6289675" y="3196168"/>
            <a:ext cx="1905000" cy="1333500"/>
          </a:xfrm>
          <a:prstGeom prst="rightArrow">
            <a:avLst/>
          </a:prstGeom>
          <a:solidFill>
            <a:schemeClr val="accent2"/>
          </a:solidFill>
        </p:spPr>
        <p:txBody>
          <a:bodyPr vert="horz" lIns="91440" tIns="45720" rIns="91440" bIns="45720" rtlCol="0" anchor="ctr">
            <a:normAutofit lnSpcReduction="10000"/>
          </a:bodyPr>
          <a:lstStyle/>
          <a:p>
            <a:pPr>
              <a:lnSpc>
                <a:spcPct val="90000"/>
              </a:lnSpc>
              <a:spcBef>
                <a:spcPct val="0"/>
              </a:spcBef>
            </a:pPr>
            <a:endParaRPr lang="en-US" sz="4400" dirty="0">
              <a:solidFill>
                <a:schemeClr val="bg1"/>
              </a:solidFill>
              <a:latin typeface="+mj-lt"/>
              <a:ea typeface="+mj-ea"/>
              <a:cs typeface="+mj-cs"/>
            </a:endParaRPr>
          </a:p>
        </p:txBody>
      </p:sp>
      <p:grpSp>
        <p:nvGrpSpPr>
          <p:cNvPr id="8" name="Group 7">
            <a:extLst>
              <a:ext uri="{FF2B5EF4-FFF2-40B4-BE49-F238E27FC236}">
                <a16:creationId xmlns:a16="http://schemas.microsoft.com/office/drawing/2014/main" id="{3E5CC6CB-280C-688D-3334-2D7A96670AFA}"/>
              </a:ext>
            </a:extLst>
          </p:cNvPr>
          <p:cNvGrpSpPr/>
          <p:nvPr/>
        </p:nvGrpSpPr>
        <p:grpSpPr>
          <a:xfrm>
            <a:off x="7175500" y="1502833"/>
            <a:ext cx="7169150" cy="7260167"/>
            <a:chOff x="7175500" y="1502833"/>
            <a:chExt cx="7169150" cy="7260167"/>
          </a:xfrm>
        </p:grpSpPr>
        <p:sp>
          <p:nvSpPr>
            <p:cNvPr id="5" name="Title 1">
              <a:extLst>
                <a:ext uri="{FF2B5EF4-FFF2-40B4-BE49-F238E27FC236}">
                  <a16:creationId xmlns:a16="http://schemas.microsoft.com/office/drawing/2014/main" id="{FCED0E20-F70C-C559-6136-59A2121C1749}"/>
                </a:ext>
              </a:extLst>
            </p:cNvPr>
            <p:cNvSpPr txBox="1">
              <a:spLocks/>
            </p:cNvSpPr>
            <p:nvPr/>
          </p:nvSpPr>
          <p:spPr>
            <a:xfrm>
              <a:off x="7175500" y="1502833"/>
              <a:ext cx="5016500" cy="825500"/>
            </a:xfrm>
            <a:prstGeom prst="rect">
              <a:avLst/>
            </a:prstGeom>
            <a:solidFill>
              <a:schemeClr val="accent2"/>
            </a:solidFill>
          </p:spPr>
          <p:txBody>
            <a:bodyPr vert="horz" lIns="91440" tIns="45720" rIns="91440" bIns="45720" rtlCol="0" anchor="ctr">
              <a:normAutofit/>
            </a:bodyPr>
            <a:lstStyle>
              <a:defPPr>
                <a:defRPr lang="x-none"/>
              </a:defPPr>
              <a:lvl1pPr>
                <a:lnSpc>
                  <a:spcPct val="90000"/>
                </a:lnSpc>
                <a:spcBef>
                  <a:spcPct val="0"/>
                </a:spcBef>
                <a:buNone/>
                <a:defRPr sz="4400">
                  <a:solidFill>
                    <a:schemeClr val="bg1"/>
                  </a:solidFill>
                  <a:latin typeface="+mj-lt"/>
                  <a:ea typeface="+mj-ea"/>
                  <a:cs typeface="+mj-cs"/>
                </a:defRPr>
              </a:lvl1pPr>
            </a:lstStyle>
            <a:p>
              <a:r>
                <a:rPr lang="en-US" dirty="0"/>
                <a:t>Link to Leadership</a:t>
              </a:r>
            </a:p>
          </p:txBody>
        </p:sp>
        <p:sp>
          <p:nvSpPr>
            <p:cNvPr id="6" name="Content Placeholder 2">
              <a:extLst>
                <a:ext uri="{FF2B5EF4-FFF2-40B4-BE49-F238E27FC236}">
                  <a16:creationId xmlns:a16="http://schemas.microsoft.com/office/drawing/2014/main" id="{A0CE645A-1599-2988-B7F2-014E2CDE6B1F}"/>
                </a:ext>
              </a:extLst>
            </p:cNvPr>
            <p:cNvSpPr txBox="1">
              <a:spLocks/>
            </p:cNvSpPr>
            <p:nvPr/>
          </p:nvSpPr>
          <p:spPr>
            <a:xfrm>
              <a:off x="8489950" y="2730501"/>
              <a:ext cx="5854700" cy="60324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Participative</a:t>
              </a:r>
            </a:p>
            <a:p>
              <a:r>
                <a:rPr lang="en-US" dirty="0"/>
                <a:t>Consults</a:t>
              </a:r>
            </a:p>
            <a:p>
              <a:r>
                <a:rPr lang="en-US" dirty="0"/>
                <a:t>Accept feedback</a:t>
              </a:r>
            </a:p>
            <a:p>
              <a:r>
                <a:rPr lang="en-US" dirty="0"/>
                <a:t>Motivates</a:t>
              </a:r>
            </a:p>
            <a:p>
              <a:r>
                <a:rPr lang="en-US" dirty="0"/>
                <a:t>Enhance decisions </a:t>
              </a:r>
            </a:p>
            <a:p>
              <a:endParaRPr lang="en-US" dirty="0"/>
            </a:p>
          </p:txBody>
        </p:sp>
      </p:grpSp>
      <p:graphicFrame>
        <p:nvGraphicFramePr>
          <p:cNvPr id="7" name="Diagram 6">
            <a:extLst>
              <a:ext uri="{FF2B5EF4-FFF2-40B4-BE49-F238E27FC236}">
                <a16:creationId xmlns:a16="http://schemas.microsoft.com/office/drawing/2014/main" id="{9796EFFD-CDB7-9124-1315-50B5EE99DBBD}"/>
              </a:ext>
            </a:extLst>
          </p:cNvPr>
          <p:cNvGraphicFramePr/>
          <p:nvPr>
            <p:extLst>
              <p:ext uri="{D42A27DB-BD31-4B8C-83A1-F6EECF244321}">
                <p14:modId xmlns:p14="http://schemas.microsoft.com/office/powerpoint/2010/main" val="941917560"/>
              </p:ext>
            </p:extLst>
          </p:nvPr>
        </p:nvGraphicFramePr>
        <p:xfrm>
          <a:off x="774700" y="1502833"/>
          <a:ext cx="52197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2CD46083-354F-4482-D921-41258FBBB7F4}"/>
              </a:ext>
            </a:extLst>
          </p:cNvPr>
          <p:cNvSpPr txBox="1"/>
          <p:nvPr/>
        </p:nvSpPr>
        <p:spPr>
          <a:xfrm>
            <a:off x="3656965" y="6308660"/>
            <a:ext cx="7170420" cy="477054"/>
          </a:xfrm>
          <a:prstGeom prst="rect">
            <a:avLst/>
          </a:prstGeom>
          <a:noFill/>
        </p:spPr>
        <p:txBody>
          <a:bodyPr wrap="square">
            <a:spAutoFit/>
          </a:bodyPr>
          <a:lstStyle/>
          <a:p>
            <a:r>
              <a:rPr lang="en-US" sz="2500" dirty="0"/>
              <a:t>Goleman (2006) </a:t>
            </a:r>
          </a:p>
        </p:txBody>
      </p:sp>
    </p:spTree>
    <p:extLst>
      <p:ext uri="{BB962C8B-B14F-4D97-AF65-F5344CB8AC3E}">
        <p14:creationId xmlns:p14="http://schemas.microsoft.com/office/powerpoint/2010/main" val="2223963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21A00-5158-4501-997A-1BF7C8965AB6}"/>
              </a:ext>
            </a:extLst>
          </p:cNvPr>
          <p:cNvSpPr>
            <a:spLocks noGrp="1"/>
          </p:cNvSpPr>
          <p:nvPr>
            <p:ph type="title"/>
          </p:nvPr>
        </p:nvSpPr>
        <p:spPr>
          <a:xfrm>
            <a:off x="4324350" y="0"/>
            <a:ext cx="7867650" cy="873125"/>
          </a:xfrm>
          <a:solidFill>
            <a:schemeClr val="accent3">
              <a:lumMod val="40000"/>
              <a:lumOff val="60000"/>
            </a:schemeClr>
          </a:solidFill>
        </p:spPr>
        <p:txBody>
          <a:bodyPr vert="horz" lIns="91440" tIns="45720" rIns="91440" bIns="45720" rtlCol="0" anchor="ctr">
            <a:normAutofit/>
          </a:bodyPr>
          <a:lstStyle/>
          <a:p>
            <a:r>
              <a:rPr lang="en-US" b="1" dirty="0"/>
              <a:t>Case 2 – Microsoft </a:t>
            </a:r>
          </a:p>
        </p:txBody>
      </p:sp>
      <p:pic>
        <p:nvPicPr>
          <p:cNvPr id="4" name="Picture 3">
            <a:extLst>
              <a:ext uri="{FF2B5EF4-FFF2-40B4-BE49-F238E27FC236}">
                <a16:creationId xmlns:a16="http://schemas.microsoft.com/office/drawing/2014/main" id="{9A1958A8-A0C2-D926-C8A3-5DF81505CBF1}"/>
              </a:ext>
            </a:extLst>
          </p:cNvPr>
          <p:cNvPicPr>
            <a:picLocks noChangeAspect="1"/>
          </p:cNvPicPr>
          <p:nvPr/>
        </p:nvPicPr>
        <p:blipFill>
          <a:blip r:embed="rId3"/>
          <a:srcRect l="21778" r="27778"/>
          <a:stretch>
            <a:fillRect/>
          </a:stretch>
        </p:blipFill>
        <p:spPr>
          <a:xfrm>
            <a:off x="0" y="0"/>
            <a:ext cx="4324350" cy="6942137"/>
          </a:xfrm>
          <a:prstGeom prst="rect">
            <a:avLst/>
          </a:prstGeom>
        </p:spPr>
      </p:pic>
      <p:sp>
        <p:nvSpPr>
          <p:cNvPr id="5" name="Content Placeholder 2">
            <a:extLst>
              <a:ext uri="{FF2B5EF4-FFF2-40B4-BE49-F238E27FC236}">
                <a16:creationId xmlns:a16="http://schemas.microsoft.com/office/drawing/2014/main" id="{D694B788-488D-51C4-D103-2401F8928D00}"/>
              </a:ext>
            </a:extLst>
          </p:cNvPr>
          <p:cNvSpPr txBox="1">
            <a:spLocks/>
          </p:cNvSpPr>
          <p:nvPr/>
        </p:nvSpPr>
        <p:spPr>
          <a:xfrm>
            <a:off x="4457700" y="2021153"/>
            <a:ext cx="4324350" cy="236643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Leadership modelling</a:t>
            </a:r>
          </a:p>
          <a:p>
            <a:r>
              <a:rPr lang="en-US" dirty="0"/>
              <a:t>Communication strategy </a:t>
            </a:r>
          </a:p>
          <a:p>
            <a:r>
              <a:rPr lang="en-US" dirty="0"/>
              <a:t>Tools for collaboration </a:t>
            </a:r>
          </a:p>
          <a:p>
            <a:r>
              <a:rPr lang="en-US" dirty="0"/>
              <a:t>Sustainable feedback loop</a:t>
            </a:r>
          </a:p>
          <a:p>
            <a:endParaRPr lang="en-US" dirty="0"/>
          </a:p>
        </p:txBody>
      </p:sp>
      <p:sp>
        <p:nvSpPr>
          <p:cNvPr id="6" name="Title 1">
            <a:extLst>
              <a:ext uri="{FF2B5EF4-FFF2-40B4-BE49-F238E27FC236}">
                <a16:creationId xmlns:a16="http://schemas.microsoft.com/office/drawing/2014/main" id="{C3F58E43-EC77-F9CE-9546-682A593BEC32}"/>
              </a:ext>
            </a:extLst>
          </p:cNvPr>
          <p:cNvSpPr txBox="1">
            <a:spLocks/>
          </p:cNvSpPr>
          <p:nvPr/>
        </p:nvSpPr>
        <p:spPr>
          <a:xfrm>
            <a:off x="4324350" y="1007533"/>
            <a:ext cx="7867650" cy="825500"/>
          </a:xfrm>
          <a:prstGeom prst="rect">
            <a:avLst/>
          </a:prstGeom>
          <a:solidFill>
            <a:schemeClr val="tx2">
              <a:lumMod val="60000"/>
              <a:lumOff val="40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Cultural reset </a:t>
            </a:r>
          </a:p>
        </p:txBody>
      </p:sp>
      <p:sp>
        <p:nvSpPr>
          <p:cNvPr id="7" name="Title 1">
            <a:extLst>
              <a:ext uri="{FF2B5EF4-FFF2-40B4-BE49-F238E27FC236}">
                <a16:creationId xmlns:a16="http://schemas.microsoft.com/office/drawing/2014/main" id="{381D586B-9224-FF06-187C-6926F2BFCE8B}"/>
              </a:ext>
            </a:extLst>
          </p:cNvPr>
          <p:cNvSpPr txBox="1">
            <a:spLocks/>
          </p:cNvSpPr>
          <p:nvPr/>
        </p:nvSpPr>
        <p:spPr>
          <a:xfrm>
            <a:off x="4324350" y="4204495"/>
            <a:ext cx="7867650" cy="825500"/>
          </a:xfrm>
          <a:prstGeom prst="rect">
            <a:avLst/>
          </a:prstGeom>
          <a:solidFill>
            <a:schemeClr val="tx2">
              <a:lumMod val="60000"/>
              <a:lumOff val="40000"/>
            </a:schemeClr>
          </a:solidFill>
        </p:spPr>
        <p:txBody>
          <a:bodyPr vert="horz" lIns="91440" tIns="45720" rIns="91440" bIns="45720" rtlCol="0" anchor="ctr">
            <a:normAutofit/>
          </a:bodyPr>
          <a:lstStyle>
            <a:defPPr>
              <a:defRPr lang="x-none"/>
            </a:defPPr>
            <a:lvl1pPr>
              <a:lnSpc>
                <a:spcPct val="90000"/>
              </a:lnSpc>
              <a:spcBef>
                <a:spcPct val="0"/>
              </a:spcBef>
              <a:buNone/>
              <a:defRPr sz="4400">
                <a:solidFill>
                  <a:schemeClr val="bg1"/>
                </a:solidFill>
                <a:latin typeface="+mj-lt"/>
                <a:ea typeface="+mj-ea"/>
                <a:cs typeface="+mj-cs"/>
              </a:defRPr>
            </a:lvl1pPr>
          </a:lstStyle>
          <a:p>
            <a:r>
              <a:rPr lang="en-US" dirty="0"/>
              <a:t>Transformation leadership</a:t>
            </a:r>
          </a:p>
        </p:txBody>
      </p:sp>
      <p:sp>
        <p:nvSpPr>
          <p:cNvPr id="8" name="Content Placeholder 2">
            <a:extLst>
              <a:ext uri="{FF2B5EF4-FFF2-40B4-BE49-F238E27FC236}">
                <a16:creationId xmlns:a16="http://schemas.microsoft.com/office/drawing/2014/main" id="{7FF06022-0466-08AF-AC38-4A5FC6C0248D}"/>
              </a:ext>
            </a:extLst>
          </p:cNvPr>
          <p:cNvSpPr txBox="1">
            <a:spLocks/>
          </p:cNvSpPr>
          <p:nvPr/>
        </p:nvSpPr>
        <p:spPr>
          <a:xfrm>
            <a:off x="4457700" y="5164403"/>
            <a:ext cx="6153150" cy="158961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Sought to change vision </a:t>
            </a:r>
          </a:p>
          <a:p>
            <a:r>
              <a:rPr lang="en-US" dirty="0"/>
              <a:t>Changed culture</a:t>
            </a:r>
          </a:p>
          <a:p>
            <a:r>
              <a:rPr lang="en-US" dirty="0"/>
              <a:t>Changed strategic direction</a:t>
            </a:r>
          </a:p>
        </p:txBody>
      </p:sp>
      <p:sp>
        <p:nvSpPr>
          <p:cNvPr id="9" name="TextBox 8">
            <a:extLst>
              <a:ext uri="{FF2B5EF4-FFF2-40B4-BE49-F238E27FC236}">
                <a16:creationId xmlns:a16="http://schemas.microsoft.com/office/drawing/2014/main" id="{41A3DD0E-12B8-D529-F5E0-028ED87699E6}"/>
              </a:ext>
            </a:extLst>
          </p:cNvPr>
          <p:cNvSpPr txBox="1"/>
          <p:nvPr/>
        </p:nvSpPr>
        <p:spPr>
          <a:xfrm>
            <a:off x="8585102" y="3804385"/>
            <a:ext cx="6098344" cy="400110"/>
          </a:xfrm>
          <a:prstGeom prst="rect">
            <a:avLst/>
          </a:prstGeom>
          <a:noFill/>
        </p:spPr>
        <p:txBody>
          <a:bodyPr wrap="square">
            <a:spAutoFit/>
          </a:bodyPr>
          <a:lstStyle/>
          <a:p>
            <a:r>
              <a:rPr lang="en-US" sz="2000" dirty="0"/>
              <a:t>Dewar, Keller, and Malhotra, 2022</a:t>
            </a:r>
          </a:p>
        </p:txBody>
      </p:sp>
    </p:spTree>
    <p:extLst>
      <p:ext uri="{BB962C8B-B14F-4D97-AF65-F5344CB8AC3E}">
        <p14:creationId xmlns:p14="http://schemas.microsoft.com/office/powerpoint/2010/main" val="4155162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3146E8D-4AAF-4EE2-F382-19EB3262AB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1D5A66-3298-B7DB-5513-403CEA3231C5}"/>
              </a:ext>
            </a:extLst>
          </p:cNvPr>
          <p:cNvSpPr>
            <a:spLocks noGrp="1"/>
          </p:cNvSpPr>
          <p:nvPr>
            <p:ph type="title"/>
          </p:nvPr>
        </p:nvSpPr>
        <p:spPr>
          <a:xfrm>
            <a:off x="0" y="0"/>
            <a:ext cx="12192000" cy="873125"/>
          </a:xfrm>
          <a:solidFill>
            <a:schemeClr val="accent3">
              <a:lumMod val="60000"/>
              <a:lumOff val="40000"/>
            </a:schemeClr>
          </a:solidFill>
        </p:spPr>
        <p:txBody>
          <a:bodyPr vert="horz" lIns="91440" tIns="45720" rIns="91440" bIns="45720" rtlCol="0" anchor="ctr">
            <a:normAutofit/>
          </a:bodyPr>
          <a:lstStyle/>
          <a:p>
            <a:pPr algn="ctr"/>
            <a:r>
              <a:rPr lang="en-US" b="1" dirty="0"/>
              <a:t>CQ Model Explanation </a:t>
            </a:r>
          </a:p>
        </p:txBody>
      </p:sp>
      <p:graphicFrame>
        <p:nvGraphicFramePr>
          <p:cNvPr id="3" name="Diagram 2">
            <a:extLst>
              <a:ext uri="{FF2B5EF4-FFF2-40B4-BE49-F238E27FC236}">
                <a16:creationId xmlns:a16="http://schemas.microsoft.com/office/drawing/2014/main" id="{20F90845-1777-7D01-610E-AA888D5EDDBB}"/>
              </a:ext>
            </a:extLst>
          </p:cNvPr>
          <p:cNvGraphicFramePr/>
          <p:nvPr>
            <p:extLst>
              <p:ext uri="{D42A27DB-BD31-4B8C-83A1-F6EECF244321}">
                <p14:modId xmlns:p14="http://schemas.microsoft.com/office/powerpoint/2010/main" val="4235688065"/>
              </p:ext>
            </p:extLst>
          </p:nvPr>
        </p:nvGraphicFramePr>
        <p:xfrm>
          <a:off x="-571501" y="1502833"/>
          <a:ext cx="7886701" cy="4643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Arrow: Right 8">
            <a:extLst>
              <a:ext uri="{FF2B5EF4-FFF2-40B4-BE49-F238E27FC236}">
                <a16:creationId xmlns:a16="http://schemas.microsoft.com/office/drawing/2014/main" id="{2E7E80A4-41E2-0CDA-735C-ECFB13075B04}"/>
              </a:ext>
            </a:extLst>
          </p:cNvPr>
          <p:cNvSpPr/>
          <p:nvPr/>
        </p:nvSpPr>
        <p:spPr>
          <a:xfrm>
            <a:off x="6353175" y="3157764"/>
            <a:ext cx="1212850" cy="1333500"/>
          </a:xfrm>
          <a:prstGeom prst="rightArrow">
            <a:avLst/>
          </a:prstGeom>
          <a:solidFill>
            <a:schemeClr val="accent2"/>
          </a:solidFill>
        </p:spPr>
        <p:txBody>
          <a:bodyPr vert="horz" lIns="91440" tIns="45720" rIns="91440" bIns="45720" rtlCol="0" anchor="ctr">
            <a:normAutofit fontScale="77500" lnSpcReduction="20000"/>
          </a:bodyPr>
          <a:lstStyle/>
          <a:p>
            <a:pPr>
              <a:lnSpc>
                <a:spcPct val="90000"/>
              </a:lnSpc>
              <a:spcBef>
                <a:spcPct val="0"/>
              </a:spcBef>
            </a:pPr>
            <a:r>
              <a:rPr lang="en-US" sz="4400" dirty="0">
                <a:solidFill>
                  <a:schemeClr val="bg1"/>
                </a:solidFill>
                <a:latin typeface="+mj-lt"/>
                <a:ea typeface="+mj-ea"/>
                <a:cs typeface="+mj-cs"/>
              </a:rPr>
              <a:t>Link</a:t>
            </a:r>
          </a:p>
        </p:txBody>
      </p:sp>
      <p:grpSp>
        <p:nvGrpSpPr>
          <p:cNvPr id="10" name="Group 9">
            <a:extLst>
              <a:ext uri="{FF2B5EF4-FFF2-40B4-BE49-F238E27FC236}">
                <a16:creationId xmlns:a16="http://schemas.microsoft.com/office/drawing/2014/main" id="{A401BF67-A732-4A17-B81F-34803A73C09B}"/>
              </a:ext>
            </a:extLst>
          </p:cNvPr>
          <p:cNvGrpSpPr/>
          <p:nvPr/>
        </p:nvGrpSpPr>
        <p:grpSpPr>
          <a:xfrm>
            <a:off x="7175500" y="1502833"/>
            <a:ext cx="5016500" cy="4918297"/>
            <a:chOff x="7175500" y="1502833"/>
            <a:chExt cx="5016500" cy="8563330"/>
          </a:xfrm>
        </p:grpSpPr>
        <p:sp>
          <p:nvSpPr>
            <p:cNvPr id="11" name="Title 1">
              <a:extLst>
                <a:ext uri="{FF2B5EF4-FFF2-40B4-BE49-F238E27FC236}">
                  <a16:creationId xmlns:a16="http://schemas.microsoft.com/office/drawing/2014/main" id="{3AB8E58E-E572-0782-04E2-B8F1547DA184}"/>
                </a:ext>
              </a:extLst>
            </p:cNvPr>
            <p:cNvSpPr txBox="1">
              <a:spLocks/>
            </p:cNvSpPr>
            <p:nvPr/>
          </p:nvSpPr>
          <p:spPr>
            <a:xfrm>
              <a:off x="7175500" y="1502833"/>
              <a:ext cx="5016500" cy="825500"/>
            </a:xfrm>
            <a:prstGeom prst="rect">
              <a:avLst/>
            </a:prstGeom>
            <a:solidFill>
              <a:schemeClr val="tx2">
                <a:lumMod val="60000"/>
                <a:lumOff val="40000"/>
              </a:schemeClr>
            </a:solidFill>
          </p:spPr>
          <p:txBody>
            <a:bodyPr vert="horz" lIns="91440" tIns="45720" rIns="91440" bIns="45720" rtlCol="0" anchor="ctr">
              <a:normAutofit fontScale="70000" lnSpcReduction="20000"/>
            </a:bodyPr>
            <a:lstStyle>
              <a:defPPr>
                <a:defRPr lang="x-none"/>
              </a:defPPr>
              <a:lvl1pPr>
                <a:lnSpc>
                  <a:spcPct val="90000"/>
                </a:lnSpc>
                <a:spcBef>
                  <a:spcPct val="0"/>
                </a:spcBef>
                <a:buNone/>
                <a:defRPr sz="4400">
                  <a:solidFill>
                    <a:schemeClr val="bg1"/>
                  </a:solidFill>
                  <a:latin typeface="+mj-lt"/>
                  <a:ea typeface="+mj-ea"/>
                  <a:cs typeface="+mj-cs"/>
                </a:defRPr>
              </a:lvl1pPr>
            </a:lstStyle>
            <a:p>
              <a:r>
                <a:rPr lang="en-US" dirty="0"/>
                <a:t>Theory Z</a:t>
              </a:r>
            </a:p>
          </p:txBody>
        </p:sp>
        <p:sp>
          <p:nvSpPr>
            <p:cNvPr id="12" name="Content Placeholder 2">
              <a:extLst>
                <a:ext uri="{FF2B5EF4-FFF2-40B4-BE49-F238E27FC236}">
                  <a16:creationId xmlns:a16="http://schemas.microsoft.com/office/drawing/2014/main" id="{425A272D-346D-77A8-7E95-14F013749C32}"/>
                </a:ext>
              </a:extLst>
            </p:cNvPr>
            <p:cNvSpPr txBox="1">
              <a:spLocks/>
            </p:cNvSpPr>
            <p:nvPr/>
          </p:nvSpPr>
          <p:spPr>
            <a:xfrm>
              <a:off x="7566025" y="4033665"/>
              <a:ext cx="4252686" cy="60324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Longterm loyalty and Job security</a:t>
              </a:r>
            </a:p>
            <a:p>
              <a:r>
                <a:rPr lang="en-US" sz="2000" dirty="0"/>
                <a:t>Collective decision making</a:t>
              </a:r>
            </a:p>
            <a:p>
              <a:r>
                <a:rPr lang="en-US" sz="2000" dirty="0"/>
                <a:t>Wellbeing </a:t>
              </a:r>
            </a:p>
            <a:p>
              <a:r>
                <a:rPr lang="en-US" sz="2000" dirty="0"/>
                <a:t> Long-term career development </a:t>
              </a:r>
            </a:p>
            <a:p>
              <a:r>
                <a:rPr lang="en-US" sz="2000" dirty="0"/>
                <a:t>Holistic concern </a:t>
              </a:r>
            </a:p>
            <a:p>
              <a:endParaRPr lang="en-US" sz="2000" dirty="0"/>
            </a:p>
            <a:p>
              <a:endParaRPr lang="en-US" sz="2000" dirty="0"/>
            </a:p>
          </p:txBody>
        </p:sp>
      </p:grpSp>
      <p:sp>
        <p:nvSpPr>
          <p:cNvPr id="5" name="TextBox 4">
            <a:extLst>
              <a:ext uri="{FF2B5EF4-FFF2-40B4-BE49-F238E27FC236}">
                <a16:creationId xmlns:a16="http://schemas.microsoft.com/office/drawing/2014/main" id="{F68E5128-C2D9-ED66-72CE-980E7BCF2FFA}"/>
              </a:ext>
            </a:extLst>
          </p:cNvPr>
          <p:cNvSpPr txBox="1"/>
          <p:nvPr/>
        </p:nvSpPr>
        <p:spPr>
          <a:xfrm>
            <a:off x="7566025" y="6182603"/>
            <a:ext cx="6384758" cy="477054"/>
          </a:xfrm>
          <a:prstGeom prst="rect">
            <a:avLst/>
          </a:prstGeom>
          <a:noFill/>
        </p:spPr>
        <p:txBody>
          <a:bodyPr wrap="square">
            <a:spAutoFit/>
          </a:bodyPr>
          <a:lstStyle/>
          <a:p>
            <a:r>
              <a:rPr lang="en-US" sz="2500" dirty="0"/>
              <a:t>(Earley and Ang, 2003)</a:t>
            </a:r>
          </a:p>
        </p:txBody>
      </p:sp>
    </p:spTree>
    <p:extLst>
      <p:ext uri="{BB962C8B-B14F-4D97-AF65-F5344CB8AC3E}">
        <p14:creationId xmlns:p14="http://schemas.microsoft.com/office/powerpoint/2010/main" val="2575042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C8F9260E-B2F0-8EC0-3092-0CAF2B58C9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D0CAC6-27F4-60B9-5E83-0C6FD8FF8B60}"/>
              </a:ext>
            </a:extLst>
          </p:cNvPr>
          <p:cNvSpPr>
            <a:spLocks noGrp="1"/>
          </p:cNvSpPr>
          <p:nvPr>
            <p:ph type="title"/>
          </p:nvPr>
        </p:nvSpPr>
        <p:spPr>
          <a:xfrm>
            <a:off x="0" y="0"/>
            <a:ext cx="12192000" cy="873125"/>
          </a:xfrm>
          <a:solidFill>
            <a:schemeClr val="accent3">
              <a:lumMod val="40000"/>
              <a:lumOff val="60000"/>
            </a:schemeClr>
          </a:solidFill>
        </p:spPr>
        <p:txBody>
          <a:bodyPr vert="horz" lIns="91440" tIns="45720" rIns="91440" bIns="45720" rtlCol="0" anchor="ctr">
            <a:normAutofit/>
          </a:bodyPr>
          <a:lstStyle/>
          <a:p>
            <a:pPr algn="ctr"/>
            <a:r>
              <a:rPr lang="en-US" b="1" dirty="0"/>
              <a:t>Case 3 - Starbucks</a:t>
            </a:r>
          </a:p>
        </p:txBody>
      </p:sp>
      <p:sp>
        <p:nvSpPr>
          <p:cNvPr id="4" name="Title 1">
            <a:extLst>
              <a:ext uri="{FF2B5EF4-FFF2-40B4-BE49-F238E27FC236}">
                <a16:creationId xmlns:a16="http://schemas.microsoft.com/office/drawing/2014/main" id="{A9909DFA-AB6A-C5D2-FC6D-A9EE6F21BB85}"/>
              </a:ext>
            </a:extLst>
          </p:cNvPr>
          <p:cNvSpPr txBox="1">
            <a:spLocks/>
          </p:cNvSpPr>
          <p:nvPr/>
        </p:nvSpPr>
        <p:spPr>
          <a:xfrm>
            <a:off x="0" y="873125"/>
            <a:ext cx="6438900" cy="825500"/>
          </a:xfrm>
          <a:prstGeom prst="rect">
            <a:avLst/>
          </a:prstGeom>
          <a:solidFill>
            <a:schemeClr val="tx2">
              <a:lumMod val="75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Cross-cultural service issues</a:t>
            </a:r>
          </a:p>
        </p:txBody>
      </p:sp>
      <p:sp>
        <p:nvSpPr>
          <p:cNvPr id="5" name="Title 1">
            <a:extLst>
              <a:ext uri="{FF2B5EF4-FFF2-40B4-BE49-F238E27FC236}">
                <a16:creationId xmlns:a16="http://schemas.microsoft.com/office/drawing/2014/main" id="{C8C90A7D-E587-721C-98B1-A47FD3167630}"/>
              </a:ext>
            </a:extLst>
          </p:cNvPr>
          <p:cNvSpPr txBox="1">
            <a:spLocks/>
          </p:cNvSpPr>
          <p:nvPr/>
        </p:nvSpPr>
        <p:spPr>
          <a:xfrm>
            <a:off x="48079" y="4347483"/>
            <a:ext cx="6438900" cy="719817"/>
          </a:xfrm>
          <a:prstGeom prst="rect">
            <a:avLst/>
          </a:prstGeom>
          <a:solidFill>
            <a:schemeClr val="tx2">
              <a:lumMod val="75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Limits of Fayol style control</a:t>
            </a:r>
          </a:p>
        </p:txBody>
      </p:sp>
      <p:sp>
        <p:nvSpPr>
          <p:cNvPr id="6" name="Content Placeholder 2">
            <a:extLst>
              <a:ext uri="{FF2B5EF4-FFF2-40B4-BE49-F238E27FC236}">
                <a16:creationId xmlns:a16="http://schemas.microsoft.com/office/drawing/2014/main" id="{F9871C08-010C-915A-FEB3-5EC84233DC0F}"/>
              </a:ext>
            </a:extLst>
          </p:cNvPr>
          <p:cNvSpPr txBox="1">
            <a:spLocks/>
          </p:cNvSpPr>
          <p:nvPr/>
        </p:nvSpPr>
        <p:spPr>
          <a:xfrm>
            <a:off x="340179" y="1698625"/>
            <a:ext cx="5854700" cy="282937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Issues of training </a:t>
            </a:r>
          </a:p>
          <a:p>
            <a:r>
              <a:rPr lang="en-US" dirty="0"/>
              <a:t>Standardization of service</a:t>
            </a:r>
          </a:p>
          <a:p>
            <a:r>
              <a:rPr lang="en-US" dirty="0"/>
              <a:t>Less local customization</a:t>
            </a:r>
          </a:p>
          <a:p>
            <a:r>
              <a:rPr lang="en-US" dirty="0"/>
              <a:t>Misalignment in culture</a:t>
            </a:r>
          </a:p>
          <a:p>
            <a:r>
              <a:rPr lang="en-US" dirty="0"/>
              <a:t>Failure in standardization </a:t>
            </a:r>
          </a:p>
          <a:p>
            <a:endParaRPr lang="en-US" dirty="0"/>
          </a:p>
          <a:p>
            <a:endParaRPr lang="en-US" dirty="0"/>
          </a:p>
        </p:txBody>
      </p:sp>
      <p:pic>
        <p:nvPicPr>
          <p:cNvPr id="8" name="Picture 7">
            <a:extLst>
              <a:ext uri="{FF2B5EF4-FFF2-40B4-BE49-F238E27FC236}">
                <a16:creationId xmlns:a16="http://schemas.microsoft.com/office/drawing/2014/main" id="{AC0FB486-704E-DA9F-4D9B-CBA3967498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1000" y="1698625"/>
            <a:ext cx="5518150" cy="4257675"/>
          </a:xfrm>
          <a:prstGeom prst="rect">
            <a:avLst/>
          </a:prstGeom>
        </p:spPr>
      </p:pic>
      <p:sp>
        <p:nvSpPr>
          <p:cNvPr id="13" name="Content Placeholder 2">
            <a:extLst>
              <a:ext uri="{FF2B5EF4-FFF2-40B4-BE49-F238E27FC236}">
                <a16:creationId xmlns:a16="http://schemas.microsoft.com/office/drawing/2014/main" id="{B4DBDF6A-FA95-F330-AC5D-1B5CD4C2836C}"/>
              </a:ext>
            </a:extLst>
          </p:cNvPr>
          <p:cNvSpPr txBox="1">
            <a:spLocks/>
          </p:cNvSpPr>
          <p:nvPr/>
        </p:nvSpPr>
        <p:spPr>
          <a:xfrm>
            <a:off x="48079" y="5016500"/>
            <a:ext cx="6438900" cy="282937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Follow authoritarian leadership </a:t>
            </a:r>
          </a:p>
          <a:p>
            <a:r>
              <a:rPr lang="en-US" dirty="0"/>
              <a:t>Neglects human elements of motivation</a:t>
            </a:r>
          </a:p>
          <a:p>
            <a:r>
              <a:rPr lang="en-US" dirty="0"/>
              <a:t>Focused on internal than external</a:t>
            </a:r>
          </a:p>
          <a:p>
            <a:endParaRPr lang="en-US" dirty="0"/>
          </a:p>
          <a:p>
            <a:endParaRPr lang="en-US" dirty="0"/>
          </a:p>
        </p:txBody>
      </p:sp>
    </p:spTree>
    <p:extLst>
      <p:ext uri="{BB962C8B-B14F-4D97-AF65-F5344CB8AC3E}">
        <p14:creationId xmlns:p14="http://schemas.microsoft.com/office/powerpoint/2010/main" val="2052636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A75B4-9AC2-C380-DA5A-D4DEEC7FC0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E3A72C-78FB-05CD-4EEC-14672587F7C0}"/>
              </a:ext>
            </a:extLst>
          </p:cNvPr>
          <p:cNvSpPr>
            <a:spLocks noGrp="1"/>
          </p:cNvSpPr>
          <p:nvPr>
            <p:ph type="title"/>
          </p:nvPr>
        </p:nvSpPr>
        <p:spPr>
          <a:xfrm>
            <a:off x="0" y="0"/>
            <a:ext cx="12192000" cy="873125"/>
          </a:xfrm>
          <a:solidFill>
            <a:schemeClr val="accent3">
              <a:lumMod val="40000"/>
              <a:lumOff val="60000"/>
            </a:schemeClr>
          </a:solidFill>
        </p:spPr>
        <p:txBody>
          <a:bodyPr vert="horz" lIns="91440" tIns="45720" rIns="91440" bIns="45720" rtlCol="0" anchor="ctr">
            <a:normAutofit/>
          </a:bodyPr>
          <a:lstStyle/>
          <a:p>
            <a:r>
              <a:rPr lang="en-US" b="1" dirty="0"/>
              <a:t>Case 4 - Airbnb</a:t>
            </a:r>
          </a:p>
        </p:txBody>
      </p:sp>
      <p:sp>
        <p:nvSpPr>
          <p:cNvPr id="4" name="Title 1">
            <a:extLst>
              <a:ext uri="{FF2B5EF4-FFF2-40B4-BE49-F238E27FC236}">
                <a16:creationId xmlns:a16="http://schemas.microsoft.com/office/drawing/2014/main" id="{1E6C6295-D2D9-E51D-09BF-2BA554DBBF2D}"/>
              </a:ext>
            </a:extLst>
          </p:cNvPr>
          <p:cNvSpPr txBox="1">
            <a:spLocks/>
          </p:cNvSpPr>
          <p:nvPr/>
        </p:nvSpPr>
        <p:spPr>
          <a:xfrm>
            <a:off x="14515" y="1069068"/>
            <a:ext cx="6477714" cy="621846"/>
          </a:xfrm>
          <a:prstGeom prst="rect">
            <a:avLst/>
          </a:prstGeom>
          <a:solidFill>
            <a:schemeClr val="tx2">
              <a:lumMod val="60000"/>
              <a:lumOff val="40000"/>
            </a:schemeClr>
          </a:solidFill>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Multicultural platform challenges</a:t>
            </a:r>
          </a:p>
        </p:txBody>
      </p:sp>
      <p:pic>
        <p:nvPicPr>
          <p:cNvPr id="6" name="Picture 5">
            <a:extLst>
              <a:ext uri="{FF2B5EF4-FFF2-40B4-BE49-F238E27FC236}">
                <a16:creationId xmlns:a16="http://schemas.microsoft.com/office/drawing/2014/main" id="{D7836851-148F-146E-C221-5B78F0C64239}"/>
              </a:ext>
            </a:extLst>
          </p:cNvPr>
          <p:cNvPicPr>
            <a:picLocks noChangeAspect="1"/>
          </p:cNvPicPr>
          <p:nvPr/>
        </p:nvPicPr>
        <p:blipFill>
          <a:blip r:embed="rId3">
            <a:extLst>
              <a:ext uri="{28A0092B-C50C-407E-A947-70E740481C1C}">
                <a14:useLocalDpi xmlns:a14="http://schemas.microsoft.com/office/drawing/2010/main" val="0"/>
              </a:ext>
            </a:extLst>
          </a:blip>
          <a:srcRect l="6493" r="8428"/>
          <a:stretch>
            <a:fillRect/>
          </a:stretch>
        </p:blipFill>
        <p:spPr>
          <a:xfrm>
            <a:off x="6506743" y="873125"/>
            <a:ext cx="5714286" cy="59848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aphicFrame>
        <p:nvGraphicFramePr>
          <p:cNvPr id="3" name="Diagram 2"/>
          <p:cNvGraphicFramePr/>
          <p:nvPr>
            <p:extLst>
              <p:ext uri="{D42A27DB-BD31-4B8C-83A1-F6EECF244321}">
                <p14:modId xmlns:p14="http://schemas.microsoft.com/office/powerpoint/2010/main" val="2803405497"/>
              </p:ext>
            </p:extLst>
          </p:nvPr>
        </p:nvGraphicFramePr>
        <p:xfrm>
          <a:off x="479879" y="2450873"/>
          <a:ext cx="5854700" cy="37104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840488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A0FCA5-82C7-B951-977E-59F9E56E67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420544-1C86-3F8B-764B-D34EBB47D01D}"/>
              </a:ext>
            </a:extLst>
          </p:cNvPr>
          <p:cNvSpPr>
            <a:spLocks noGrp="1"/>
          </p:cNvSpPr>
          <p:nvPr>
            <p:ph type="title"/>
          </p:nvPr>
        </p:nvSpPr>
        <p:spPr>
          <a:xfrm>
            <a:off x="0" y="0"/>
            <a:ext cx="12192000" cy="873125"/>
          </a:xfrm>
          <a:solidFill>
            <a:schemeClr val="accent3">
              <a:lumMod val="40000"/>
              <a:lumOff val="60000"/>
            </a:schemeClr>
          </a:solidFill>
        </p:spPr>
        <p:txBody>
          <a:bodyPr vert="horz" lIns="91440" tIns="45720" rIns="91440" bIns="45720" rtlCol="0" anchor="ctr">
            <a:normAutofit/>
          </a:bodyPr>
          <a:lstStyle/>
          <a:p>
            <a:pPr algn="ctr"/>
            <a:r>
              <a:rPr lang="en-US" b="1" dirty="0">
                <a:effectLst>
                  <a:outerShdw blurRad="38100" dist="38100" dir="2700000" algn="tl">
                    <a:srgbClr val="000000">
                      <a:alpha val="43137"/>
                    </a:srgbClr>
                  </a:outerShdw>
                </a:effectLst>
              </a:rPr>
              <a:t>Leadership style comparisons </a:t>
            </a:r>
          </a:p>
        </p:txBody>
      </p:sp>
      <p:sp>
        <p:nvSpPr>
          <p:cNvPr id="4" name="Title 1">
            <a:extLst>
              <a:ext uri="{FF2B5EF4-FFF2-40B4-BE49-F238E27FC236}">
                <a16:creationId xmlns:a16="http://schemas.microsoft.com/office/drawing/2014/main" id="{29FA88D9-7E9E-237D-8D31-7DDB2D0E5E61}"/>
              </a:ext>
            </a:extLst>
          </p:cNvPr>
          <p:cNvSpPr txBox="1">
            <a:spLocks/>
          </p:cNvSpPr>
          <p:nvPr/>
        </p:nvSpPr>
        <p:spPr>
          <a:xfrm>
            <a:off x="0" y="873125"/>
            <a:ext cx="6624637" cy="825500"/>
          </a:xfrm>
          <a:prstGeom prst="rect">
            <a:avLst/>
          </a:prstGeom>
          <a:solidFill>
            <a:schemeClr val="accent1">
              <a:lumMod val="60000"/>
              <a:lumOff val="40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Autocratic   </a:t>
            </a:r>
          </a:p>
        </p:txBody>
      </p:sp>
      <p:pic>
        <p:nvPicPr>
          <p:cNvPr id="5" name="Picture 4">
            <a:extLst>
              <a:ext uri="{FF2B5EF4-FFF2-40B4-BE49-F238E27FC236}">
                <a16:creationId xmlns:a16="http://schemas.microsoft.com/office/drawing/2014/main" id="{A2892BEA-96FD-6C88-068B-BAA5E8955E31}"/>
              </a:ext>
            </a:extLst>
          </p:cNvPr>
          <p:cNvPicPr>
            <a:picLocks noChangeAspect="1"/>
          </p:cNvPicPr>
          <p:nvPr/>
        </p:nvPicPr>
        <p:blipFill>
          <a:blip r:embed="rId3">
            <a:extLst>
              <a:ext uri="{28A0092B-C50C-407E-A947-70E740481C1C}">
                <a14:useLocalDpi xmlns:a14="http://schemas.microsoft.com/office/drawing/2010/main" val="0"/>
              </a:ext>
            </a:extLst>
          </a:blip>
          <a:srcRect l="14936" t="19183" r="12585" b="12365"/>
          <a:stretch>
            <a:fillRect/>
          </a:stretch>
        </p:blipFill>
        <p:spPr>
          <a:xfrm>
            <a:off x="6624636" y="873125"/>
            <a:ext cx="5613375" cy="5800715"/>
          </a:xfrm>
          <a:prstGeom prst="rect">
            <a:avLst/>
          </a:prstGeom>
          <a:ln>
            <a:noFill/>
          </a:ln>
          <a:effectLst>
            <a:softEdge rad="112500"/>
          </a:effectLst>
        </p:spPr>
      </p:pic>
      <p:sp>
        <p:nvSpPr>
          <p:cNvPr id="6" name="Title 1">
            <a:extLst>
              <a:ext uri="{FF2B5EF4-FFF2-40B4-BE49-F238E27FC236}">
                <a16:creationId xmlns:a16="http://schemas.microsoft.com/office/drawing/2014/main" id="{9AC15E0A-C4B9-77DC-3132-7D887291BA07}"/>
              </a:ext>
            </a:extLst>
          </p:cNvPr>
          <p:cNvSpPr txBox="1">
            <a:spLocks/>
          </p:cNvSpPr>
          <p:nvPr/>
        </p:nvSpPr>
        <p:spPr>
          <a:xfrm>
            <a:off x="152401" y="3924624"/>
            <a:ext cx="6472234" cy="825500"/>
          </a:xfrm>
          <a:prstGeom prst="rect">
            <a:avLst/>
          </a:prstGeom>
          <a:solidFill>
            <a:schemeClr val="accent1">
              <a:lumMod val="60000"/>
              <a:lumOff val="40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Participative </a:t>
            </a:r>
          </a:p>
        </p:txBody>
      </p:sp>
      <p:graphicFrame>
        <p:nvGraphicFramePr>
          <p:cNvPr id="9" name="Diagram 8"/>
          <p:cNvGraphicFramePr/>
          <p:nvPr>
            <p:extLst>
              <p:ext uri="{D42A27DB-BD31-4B8C-83A1-F6EECF244321}">
                <p14:modId xmlns:p14="http://schemas.microsoft.com/office/powerpoint/2010/main" val="2188229470"/>
              </p:ext>
            </p:extLst>
          </p:nvPr>
        </p:nvGraphicFramePr>
        <p:xfrm>
          <a:off x="326343" y="1746251"/>
          <a:ext cx="6298292" cy="18786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 name="Diagram 2"/>
          <p:cNvGraphicFramePr/>
          <p:nvPr>
            <p:extLst>
              <p:ext uri="{D42A27DB-BD31-4B8C-83A1-F6EECF244321}">
                <p14:modId xmlns:p14="http://schemas.microsoft.com/office/powerpoint/2010/main" val="4153059020"/>
              </p:ext>
            </p:extLst>
          </p:nvPr>
        </p:nvGraphicFramePr>
        <p:xfrm>
          <a:off x="326344" y="4895777"/>
          <a:ext cx="6298291" cy="145494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534468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39784F-568F-D676-FEE6-EE5E0A0EB9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905F68-321F-8521-BA87-47E0493C7E2B}"/>
              </a:ext>
            </a:extLst>
          </p:cNvPr>
          <p:cNvSpPr>
            <a:spLocks noGrp="1"/>
          </p:cNvSpPr>
          <p:nvPr>
            <p:ph type="title"/>
          </p:nvPr>
        </p:nvSpPr>
        <p:spPr>
          <a:xfrm>
            <a:off x="0" y="0"/>
            <a:ext cx="12192000" cy="873125"/>
          </a:xfrm>
          <a:solidFill>
            <a:schemeClr val="accent3">
              <a:lumMod val="40000"/>
              <a:lumOff val="60000"/>
            </a:schemeClr>
          </a:solidFill>
        </p:spPr>
        <p:txBody>
          <a:bodyPr vert="horz" lIns="91440" tIns="45720" rIns="91440" bIns="45720" rtlCol="0" anchor="ctr">
            <a:normAutofit/>
          </a:bodyPr>
          <a:lstStyle/>
          <a:p>
            <a:pPr algn="ctr"/>
            <a:r>
              <a:rPr lang="en-US" b="1" dirty="0">
                <a:effectLst>
                  <a:outerShdw blurRad="38100" dist="38100" dir="2700000" algn="tl">
                    <a:srgbClr val="000000">
                      <a:alpha val="43137"/>
                    </a:srgbClr>
                  </a:outerShdw>
                </a:effectLst>
              </a:rPr>
              <a:t>Management theory integration</a:t>
            </a:r>
          </a:p>
        </p:txBody>
      </p:sp>
      <p:sp>
        <p:nvSpPr>
          <p:cNvPr id="3" name="Title 1">
            <a:extLst>
              <a:ext uri="{FF2B5EF4-FFF2-40B4-BE49-F238E27FC236}">
                <a16:creationId xmlns:a16="http://schemas.microsoft.com/office/drawing/2014/main" id="{0EE64EA7-67EE-5129-6047-B88515A400EA}"/>
              </a:ext>
            </a:extLst>
          </p:cNvPr>
          <p:cNvSpPr txBox="1">
            <a:spLocks/>
          </p:cNvSpPr>
          <p:nvPr/>
        </p:nvSpPr>
        <p:spPr>
          <a:xfrm>
            <a:off x="261257" y="1272948"/>
            <a:ext cx="2438400" cy="825500"/>
          </a:xfrm>
          <a:prstGeom prst="rect">
            <a:avLst/>
          </a:prstGeom>
          <a:solidFill>
            <a:schemeClr val="tx2">
              <a:lumMod val="60000"/>
              <a:lumOff val="40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Theory Y</a:t>
            </a:r>
          </a:p>
        </p:txBody>
      </p:sp>
      <p:graphicFrame>
        <p:nvGraphicFramePr>
          <p:cNvPr id="6" name="Diagram 5"/>
          <p:cNvGraphicFramePr/>
          <p:nvPr>
            <p:extLst>
              <p:ext uri="{D42A27DB-BD31-4B8C-83A1-F6EECF244321}">
                <p14:modId xmlns:p14="http://schemas.microsoft.com/office/powerpoint/2010/main" val="2810201857"/>
              </p:ext>
            </p:extLst>
          </p:nvPr>
        </p:nvGraphicFramePr>
        <p:xfrm>
          <a:off x="261257" y="1685698"/>
          <a:ext cx="11745685" cy="43325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3555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1BC1F-E4F8-2478-8079-86B0DCEA0C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941F82-4CA0-0EB4-8600-EAEA87E02A95}"/>
              </a:ext>
            </a:extLst>
          </p:cNvPr>
          <p:cNvSpPr>
            <a:spLocks noGrp="1"/>
          </p:cNvSpPr>
          <p:nvPr>
            <p:ph type="title"/>
          </p:nvPr>
        </p:nvSpPr>
        <p:spPr>
          <a:xfrm>
            <a:off x="97972" y="69146"/>
            <a:ext cx="12192000" cy="873125"/>
          </a:xfrm>
          <a:solidFill>
            <a:schemeClr val="accent3">
              <a:lumMod val="40000"/>
              <a:lumOff val="60000"/>
            </a:schemeClr>
          </a:solidFill>
        </p:spPr>
        <p:txBody>
          <a:bodyPr vert="horz" lIns="91440" tIns="45720" rIns="91440" bIns="45720" rtlCol="0" anchor="ctr">
            <a:normAutofit/>
          </a:bodyPr>
          <a:lstStyle/>
          <a:p>
            <a:r>
              <a:rPr lang="en-US" b="1" dirty="0">
                <a:effectLst>
                  <a:outerShdw blurRad="38100" dist="38100" dir="2700000" algn="tl">
                    <a:srgbClr val="000000">
                      <a:alpha val="43137"/>
                    </a:srgbClr>
                  </a:outerShdw>
                </a:effectLst>
              </a:rPr>
              <a:t>Strategy Lessons</a:t>
            </a:r>
          </a:p>
        </p:txBody>
      </p:sp>
      <p:sp>
        <p:nvSpPr>
          <p:cNvPr id="3" name="Title 1">
            <a:extLst>
              <a:ext uri="{FF2B5EF4-FFF2-40B4-BE49-F238E27FC236}">
                <a16:creationId xmlns:a16="http://schemas.microsoft.com/office/drawing/2014/main" id="{B3AE3C7F-5FD3-7640-16D1-9A2ED583A5D0}"/>
              </a:ext>
            </a:extLst>
          </p:cNvPr>
          <p:cNvSpPr txBox="1">
            <a:spLocks/>
          </p:cNvSpPr>
          <p:nvPr/>
        </p:nvSpPr>
        <p:spPr>
          <a:xfrm>
            <a:off x="97972" y="873125"/>
            <a:ext cx="7382328" cy="825500"/>
          </a:xfrm>
          <a:prstGeom prst="rect">
            <a:avLst/>
          </a:prstGeom>
          <a:solidFill>
            <a:schemeClr val="tx2">
              <a:lumMod val="60000"/>
              <a:lumOff val="40000"/>
            </a:schemeClr>
          </a:solidFill>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What leaders should do differently</a:t>
            </a:r>
          </a:p>
        </p:txBody>
      </p:sp>
      <p:graphicFrame>
        <p:nvGraphicFramePr>
          <p:cNvPr id="5" name="Diagram 4"/>
          <p:cNvGraphicFramePr/>
          <p:nvPr>
            <p:extLst>
              <p:ext uri="{D42A27DB-BD31-4B8C-83A1-F6EECF244321}">
                <p14:modId xmlns:p14="http://schemas.microsoft.com/office/powerpoint/2010/main" val="3688871213"/>
              </p:ext>
            </p:extLst>
          </p:nvPr>
        </p:nvGraphicFramePr>
        <p:xfrm>
          <a:off x="6096000" y="2260600"/>
          <a:ext cx="5842000" cy="3724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293F4979-D925-7825-EA6E-F04D25D8F56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1992086"/>
            <a:ext cx="5842000" cy="3992789"/>
          </a:xfrm>
          <a:prstGeom prst="rect">
            <a:avLst/>
          </a:prstGeom>
        </p:spPr>
      </p:pic>
      <p:sp>
        <p:nvSpPr>
          <p:cNvPr id="7" name="TextBox 6">
            <a:extLst>
              <a:ext uri="{FF2B5EF4-FFF2-40B4-BE49-F238E27FC236}">
                <a16:creationId xmlns:a16="http://schemas.microsoft.com/office/drawing/2014/main" id="{EA8F4E5C-870C-729C-C3CF-C29A83C112F8}"/>
              </a:ext>
            </a:extLst>
          </p:cNvPr>
          <p:cNvSpPr txBox="1"/>
          <p:nvPr/>
        </p:nvSpPr>
        <p:spPr>
          <a:xfrm>
            <a:off x="2795106" y="5770384"/>
            <a:ext cx="6221894" cy="916276"/>
          </a:xfrm>
          <a:prstGeom prst="rect">
            <a:avLst/>
          </a:prstGeom>
          <a:noFill/>
        </p:spPr>
        <p:txBody>
          <a:bodyPr wrap="square">
            <a:spAutoFit/>
          </a:bodyPr>
          <a:lstStyle/>
          <a:p>
            <a:pPr>
              <a:lnSpc>
                <a:spcPts val="3360"/>
              </a:lnSpc>
              <a:spcBef>
                <a:spcPct val="0"/>
              </a:spcBef>
            </a:pPr>
            <a:endParaRPr lang="en-US" dirty="0"/>
          </a:p>
          <a:p>
            <a:pPr marL="0" indent="0">
              <a:lnSpc>
                <a:spcPts val="3360"/>
              </a:lnSpc>
              <a:spcBef>
                <a:spcPct val="0"/>
              </a:spcBef>
              <a:buNone/>
            </a:pPr>
            <a:r>
              <a:rPr lang="en-US" sz="1800" dirty="0"/>
              <a:t>(Earley and Ang, 2003; Goleman, 2006; Northouse, 2025)</a:t>
            </a:r>
            <a:endParaRPr lang="en-US" sz="2000" dirty="0"/>
          </a:p>
        </p:txBody>
      </p:sp>
    </p:spTree>
    <p:extLst>
      <p:ext uri="{BB962C8B-B14F-4D97-AF65-F5344CB8AC3E}">
        <p14:creationId xmlns:p14="http://schemas.microsoft.com/office/powerpoint/2010/main" val="44071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44B88-3509-C387-8D35-32788FE98B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250B20-FBD9-998D-5C93-7838F86E121B}"/>
              </a:ext>
            </a:extLst>
          </p:cNvPr>
          <p:cNvSpPr>
            <a:spLocks noGrp="1"/>
          </p:cNvSpPr>
          <p:nvPr>
            <p:ph type="title"/>
          </p:nvPr>
        </p:nvSpPr>
        <p:spPr>
          <a:xfrm>
            <a:off x="0" y="0"/>
            <a:ext cx="12192000" cy="873125"/>
          </a:xfrm>
          <a:solidFill>
            <a:schemeClr val="accent3">
              <a:lumMod val="40000"/>
              <a:lumOff val="60000"/>
            </a:schemeClr>
          </a:solidFill>
        </p:spPr>
        <p:txBody>
          <a:bodyPr vert="horz" lIns="91440" tIns="45720" rIns="91440" bIns="45720" rtlCol="0" anchor="ctr">
            <a:normAutofit/>
          </a:bodyPr>
          <a:lstStyle/>
          <a:p>
            <a:r>
              <a:rPr lang="en-US" b="1" dirty="0">
                <a:effectLst>
                  <a:outerShdw blurRad="38100" dist="38100" dir="2700000" algn="tl">
                    <a:srgbClr val="000000">
                      <a:alpha val="43137"/>
                    </a:srgbClr>
                  </a:outerShdw>
                </a:effectLst>
              </a:rPr>
              <a:t>Evaluation</a:t>
            </a:r>
            <a:r>
              <a:rPr lang="en-US" b="1" dirty="0">
                <a:solidFill>
                  <a:schemeClr val="bg1"/>
                </a:solidFill>
              </a:rPr>
              <a:t> </a:t>
            </a:r>
          </a:p>
        </p:txBody>
      </p:sp>
      <p:sp>
        <p:nvSpPr>
          <p:cNvPr id="3" name="Title 1">
            <a:extLst>
              <a:ext uri="{FF2B5EF4-FFF2-40B4-BE49-F238E27FC236}">
                <a16:creationId xmlns:a16="http://schemas.microsoft.com/office/drawing/2014/main" id="{BA636855-AD78-EED0-030A-5CA28B9A04F0}"/>
              </a:ext>
            </a:extLst>
          </p:cNvPr>
          <p:cNvSpPr txBox="1">
            <a:spLocks/>
          </p:cNvSpPr>
          <p:nvPr/>
        </p:nvSpPr>
        <p:spPr>
          <a:xfrm>
            <a:off x="0" y="873125"/>
            <a:ext cx="3643086" cy="612713"/>
          </a:xfrm>
          <a:prstGeom prst="rect">
            <a:avLst/>
          </a:prstGeom>
          <a:solidFill>
            <a:schemeClr val="tx2">
              <a:lumMod val="40000"/>
              <a:lumOff val="60000"/>
            </a:schemeClr>
          </a:solidFill>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What worked</a:t>
            </a:r>
          </a:p>
        </p:txBody>
      </p:sp>
      <p:sp>
        <p:nvSpPr>
          <p:cNvPr id="4" name="Title 1">
            <a:extLst>
              <a:ext uri="{FF2B5EF4-FFF2-40B4-BE49-F238E27FC236}">
                <a16:creationId xmlns:a16="http://schemas.microsoft.com/office/drawing/2014/main" id="{B3B3AB1D-9162-4BE5-E334-A482718BCF8D}"/>
              </a:ext>
            </a:extLst>
          </p:cNvPr>
          <p:cNvSpPr txBox="1">
            <a:spLocks/>
          </p:cNvSpPr>
          <p:nvPr/>
        </p:nvSpPr>
        <p:spPr>
          <a:xfrm>
            <a:off x="6299200" y="873125"/>
            <a:ext cx="4630057" cy="612713"/>
          </a:xfrm>
          <a:prstGeom prst="rect">
            <a:avLst/>
          </a:prstGeom>
          <a:solidFill>
            <a:schemeClr val="tx2">
              <a:lumMod val="40000"/>
              <a:lumOff val="60000"/>
            </a:schemeClr>
          </a:solidFill>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What failed</a:t>
            </a:r>
          </a:p>
        </p:txBody>
      </p:sp>
      <p:sp>
        <p:nvSpPr>
          <p:cNvPr id="5" name="Title 1">
            <a:extLst>
              <a:ext uri="{FF2B5EF4-FFF2-40B4-BE49-F238E27FC236}">
                <a16:creationId xmlns:a16="http://schemas.microsoft.com/office/drawing/2014/main" id="{397BBCB5-2B7F-5F8B-2C9B-5E193891A274}"/>
              </a:ext>
            </a:extLst>
          </p:cNvPr>
          <p:cNvSpPr txBox="1">
            <a:spLocks/>
          </p:cNvSpPr>
          <p:nvPr/>
        </p:nvSpPr>
        <p:spPr>
          <a:xfrm>
            <a:off x="108743" y="3850884"/>
            <a:ext cx="3643086" cy="568520"/>
          </a:xfrm>
          <a:prstGeom prst="rect">
            <a:avLst/>
          </a:prstGeom>
          <a:solidFill>
            <a:schemeClr val="tx2">
              <a:lumMod val="40000"/>
              <a:lumOff val="60000"/>
            </a:schemeClr>
          </a:solidFill>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Why</a:t>
            </a:r>
          </a:p>
        </p:txBody>
      </p:sp>
      <p:sp>
        <p:nvSpPr>
          <p:cNvPr id="6" name="Content Placeholder 2">
            <a:extLst>
              <a:ext uri="{FF2B5EF4-FFF2-40B4-BE49-F238E27FC236}">
                <a16:creationId xmlns:a16="http://schemas.microsoft.com/office/drawing/2014/main" id="{746370AC-90FF-F23B-2206-BE52D0D4D748}"/>
              </a:ext>
            </a:extLst>
          </p:cNvPr>
          <p:cNvSpPr txBox="1">
            <a:spLocks/>
          </p:cNvSpPr>
          <p:nvPr/>
        </p:nvSpPr>
        <p:spPr>
          <a:xfrm>
            <a:off x="108743" y="1659523"/>
            <a:ext cx="5014572" cy="1973483"/>
          </a:xfrm>
          <a:prstGeom prst="rect">
            <a:avLst/>
          </a:prstGeom>
        </p:spPr>
        <p:txBody>
          <a:bodyPr vert="horz" lIns="91440" tIns="45720" rIns="91440" bIns="45720" rtlCol="0">
            <a:noAutofit/>
          </a:bodyPr>
          <a:lstStyle>
            <a:defPPr>
              <a:defRPr lang="x-none"/>
            </a:defPPr>
            <a:lvl1pPr marL="228600" indent="-228600">
              <a:lnSpc>
                <a:spcPts val="3360"/>
              </a:lnSpc>
              <a:spcBef>
                <a:spcPts val="1000"/>
              </a:spcBef>
              <a:buFont typeface="Arial" panose="020B0604020202020204" pitchFamily="34" charset="0"/>
              <a:buChar char="•"/>
              <a:defRPr sz="25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latin typeface="Times New Roman" panose="02020603050405020304" pitchFamily="18" charset="0"/>
                <a:cs typeface="Times New Roman" panose="02020603050405020304" pitchFamily="18" charset="0"/>
              </a:rPr>
              <a:t>Integration of some elements of EI elements </a:t>
            </a:r>
          </a:p>
          <a:p>
            <a:r>
              <a:rPr lang="en-US" dirty="0">
                <a:latin typeface="Times New Roman" panose="02020603050405020304" pitchFamily="18" charset="0"/>
                <a:cs typeface="Times New Roman" panose="02020603050405020304" pitchFamily="18" charset="0"/>
              </a:rPr>
              <a:t>Adoption of CQ across the departments, achieving inclusivity</a:t>
            </a:r>
          </a:p>
        </p:txBody>
      </p:sp>
      <p:sp>
        <p:nvSpPr>
          <p:cNvPr id="7" name="Content Placeholder 2">
            <a:extLst>
              <a:ext uri="{FF2B5EF4-FFF2-40B4-BE49-F238E27FC236}">
                <a16:creationId xmlns:a16="http://schemas.microsoft.com/office/drawing/2014/main" id="{2D3C7B6C-DF9A-0809-DED0-33EA2AFB3909}"/>
              </a:ext>
            </a:extLst>
          </p:cNvPr>
          <p:cNvSpPr txBox="1">
            <a:spLocks/>
          </p:cNvSpPr>
          <p:nvPr/>
        </p:nvSpPr>
        <p:spPr>
          <a:xfrm>
            <a:off x="6096000" y="1526419"/>
            <a:ext cx="7068685" cy="104533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ts val="3360"/>
              </a:lnSpc>
            </a:pPr>
            <a:r>
              <a:rPr lang="en-US" sz="2500" dirty="0"/>
              <a:t>Leaders failed to train employees on how to practice EI and CQ components </a:t>
            </a:r>
          </a:p>
        </p:txBody>
      </p:sp>
      <p:sp>
        <p:nvSpPr>
          <p:cNvPr id="8" name="Content Placeholder 2">
            <a:extLst>
              <a:ext uri="{FF2B5EF4-FFF2-40B4-BE49-F238E27FC236}">
                <a16:creationId xmlns:a16="http://schemas.microsoft.com/office/drawing/2014/main" id="{30A7F468-A1D9-16EB-6DB8-32480EFD8FC0}"/>
              </a:ext>
            </a:extLst>
          </p:cNvPr>
          <p:cNvSpPr txBox="1">
            <a:spLocks/>
          </p:cNvSpPr>
          <p:nvPr/>
        </p:nvSpPr>
        <p:spPr>
          <a:xfrm>
            <a:off x="0" y="4288841"/>
            <a:ext cx="7068684" cy="16960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ts val="3360"/>
              </a:lnSpc>
            </a:pPr>
            <a:r>
              <a:rPr lang="en-US" sz="2500" dirty="0"/>
              <a:t>Leaders adopted inward looking practices than outward looking</a:t>
            </a:r>
          </a:p>
          <a:p>
            <a:pPr>
              <a:lnSpc>
                <a:spcPts val="3360"/>
              </a:lnSpc>
            </a:pPr>
            <a:r>
              <a:rPr lang="en-US" sz="2500" dirty="0"/>
              <a:t>The approach denies employees and customers to internalize the components</a:t>
            </a:r>
          </a:p>
        </p:txBody>
      </p:sp>
      <p:pic>
        <p:nvPicPr>
          <p:cNvPr id="10" name="Picture 9">
            <a:extLst>
              <a:ext uri="{FF2B5EF4-FFF2-40B4-BE49-F238E27FC236}">
                <a16:creationId xmlns:a16="http://schemas.microsoft.com/office/drawing/2014/main" id="{206D5CB1-27DC-74AE-A3F2-734E58ED0A88}"/>
              </a:ext>
            </a:extLst>
          </p:cNvPr>
          <p:cNvPicPr>
            <a:picLocks noChangeAspect="1"/>
          </p:cNvPicPr>
          <p:nvPr/>
        </p:nvPicPr>
        <p:blipFill>
          <a:blip r:embed="rId3">
            <a:extLst>
              <a:ext uri="{28A0092B-C50C-407E-A947-70E740481C1C}">
                <a14:useLocalDpi xmlns:a14="http://schemas.microsoft.com/office/drawing/2010/main" val="0"/>
              </a:ext>
            </a:extLst>
          </a:blip>
          <a:srcRect l="32032" t="14975" r="25146" b="14389"/>
          <a:stretch>
            <a:fillRect/>
          </a:stretch>
        </p:blipFill>
        <p:spPr>
          <a:xfrm>
            <a:off x="7177427" y="2571750"/>
            <a:ext cx="5014573" cy="4286251"/>
          </a:xfrm>
          <a:prstGeom prst="rect">
            <a:avLst/>
          </a:prstGeom>
        </p:spPr>
      </p:pic>
    </p:spTree>
    <p:extLst>
      <p:ext uri="{BB962C8B-B14F-4D97-AF65-F5344CB8AC3E}">
        <p14:creationId xmlns:p14="http://schemas.microsoft.com/office/powerpoint/2010/main" val="1287762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381CA5-4491-D714-4E70-A520FB6604B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C47BBEF-3714-AF30-2C67-6BDCE002FC61}"/>
              </a:ext>
            </a:extLst>
          </p:cNvPr>
          <p:cNvPicPr>
            <a:picLocks noChangeAspect="1"/>
          </p:cNvPicPr>
          <p:nvPr/>
        </p:nvPicPr>
        <p:blipFill>
          <a:blip r:embed="rId3">
            <a:duotone>
              <a:schemeClr val="bg2">
                <a:shade val="45000"/>
                <a:satMod val="135000"/>
              </a:schemeClr>
              <a:prstClr val="white"/>
            </a:duotone>
          </a:blip>
          <a:srcRect t="3433"/>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C0035-C06A-523E-8C74-24FEED2A0803}"/>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b="1" dirty="0">
                <a:effectLst>
                  <a:outerShdw blurRad="38100" dist="38100" dir="2700000" algn="tl">
                    <a:srgbClr val="000000">
                      <a:alpha val="43137"/>
                    </a:srgbClr>
                  </a:outerShdw>
                </a:effectLst>
              </a:rPr>
              <a:t>Conclusion </a:t>
            </a:r>
            <a:r>
              <a:rPr lang="en-US" b="1"/>
              <a:t> </a:t>
            </a:r>
          </a:p>
        </p:txBody>
      </p:sp>
      <p:graphicFrame>
        <p:nvGraphicFramePr>
          <p:cNvPr id="3" name="Diagram 2"/>
          <p:cNvGraphicFramePr/>
          <p:nvPr>
            <p:extLst>
              <p:ext uri="{D42A27DB-BD31-4B8C-83A1-F6EECF244321}">
                <p14:modId xmlns:p14="http://schemas.microsoft.com/office/powerpoint/2010/main" val="18730554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69503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C5B24-783F-3ABB-6B81-FC83655B5F33}"/>
              </a:ext>
            </a:extLst>
          </p:cNvPr>
          <p:cNvSpPr>
            <a:spLocks noGrp="1"/>
          </p:cNvSpPr>
          <p:nvPr>
            <p:ph type="title"/>
          </p:nvPr>
        </p:nvSpPr>
        <p:spPr>
          <a:xfrm>
            <a:off x="762000" y="125640"/>
            <a:ext cx="7620000" cy="999218"/>
          </a:xfrm>
          <a:solidFill>
            <a:schemeClr val="bg1"/>
          </a:solidFill>
        </p:spPr>
        <p:txBody>
          <a:bodyPr/>
          <a:lstStyle/>
          <a:p>
            <a:pPr algn="ctr"/>
            <a:r>
              <a:rPr lang="en-US" dirty="0"/>
              <a:t>References</a:t>
            </a:r>
          </a:p>
        </p:txBody>
      </p:sp>
      <p:sp>
        <p:nvSpPr>
          <p:cNvPr id="3" name="Content Placeholder 2">
            <a:extLst>
              <a:ext uri="{FF2B5EF4-FFF2-40B4-BE49-F238E27FC236}">
                <a16:creationId xmlns:a16="http://schemas.microsoft.com/office/drawing/2014/main" id="{47F8ECBD-3959-436C-DBAF-FFB28E634F14}"/>
              </a:ext>
            </a:extLst>
          </p:cNvPr>
          <p:cNvSpPr>
            <a:spLocks noGrp="1"/>
          </p:cNvSpPr>
          <p:nvPr>
            <p:ph idx="1"/>
          </p:nvPr>
        </p:nvSpPr>
        <p:spPr>
          <a:xfrm>
            <a:off x="315685" y="1124858"/>
            <a:ext cx="11702144" cy="5573485"/>
          </a:xfrm>
        </p:spPr>
        <p:txBody>
          <a:bodyPr>
            <a:normAutofit lnSpcReduction="10000"/>
          </a:bodyPr>
          <a:lstStyle/>
          <a:p>
            <a:endParaRPr lang="en-US" sz="2600" dirty="0"/>
          </a:p>
          <a:p>
            <a:r>
              <a:rPr lang="en-US" sz="2600" dirty="0"/>
              <a:t>Dewar, C., Keller, S. and Malhotra, V., 2022. CEO excellence: The six mindsets that distinguish the best leaders from the rest. Simon and Schuster.</a:t>
            </a:r>
          </a:p>
          <a:p>
            <a:r>
              <a:rPr lang="en-US" sz="2600" dirty="0"/>
              <a:t>Earley, P.C. and Ang, S., 2003. Cultural intelligence: Individual interactions across cultures. Available at: https://books.google.com/books?hl=en&amp;lr=&amp;id=g0PSkiOT8ggC&amp;oi=fnd&amp;pg=PR9&amp;dq=cultural+intelligence+individual+interactions&amp;ots=OuyjoC9cFd&amp;sig=aijAZBuA6Aq2o8zihem4Dvo1VAQ (Accessed: 23</a:t>
            </a:r>
            <a:r>
              <a:rPr lang="en-US" sz="2600" baseline="30000" dirty="0"/>
              <a:t>rd</a:t>
            </a:r>
            <a:r>
              <a:rPr lang="en-US" sz="2600" dirty="0"/>
              <a:t> Feb 2026)</a:t>
            </a:r>
          </a:p>
          <a:p>
            <a:r>
              <a:rPr lang="en-US" sz="2600" dirty="0"/>
              <a:t>Goleman, D. 2006. Working with emotional intelligence. Bantam Books</a:t>
            </a:r>
          </a:p>
          <a:p>
            <a:r>
              <a:rPr lang="en-US" sz="2600" dirty="0"/>
              <a:t>Northouse, P.G., 2025. Leadership: Theory and practice. Sage publications.</a:t>
            </a:r>
          </a:p>
          <a:p>
            <a:r>
              <a:rPr lang="en-US" sz="2600" dirty="0"/>
              <a:t>Roman, M. and Roman, V., 2017. Emotional intelligence–what is it and Why does it matter?. International journal of communication research, 7(4), pp.275-282. Available from: https://www.ijcr.eu/articole/381_05%20Maria%20ROMAN.pdf (Accessed: 23</a:t>
            </a:r>
            <a:r>
              <a:rPr lang="en-US" sz="2600" baseline="30000" dirty="0"/>
              <a:t>rd</a:t>
            </a:r>
            <a:r>
              <a:rPr lang="en-US" sz="2600" dirty="0"/>
              <a:t> Feb 2026)</a:t>
            </a:r>
          </a:p>
          <a:p>
            <a:pPr marL="0" indent="0">
              <a:buNone/>
            </a:pPr>
            <a:endParaRPr lang="en-US" dirty="0"/>
          </a:p>
        </p:txBody>
      </p:sp>
    </p:spTree>
    <p:extLst>
      <p:ext uri="{BB962C8B-B14F-4D97-AF65-F5344CB8AC3E}">
        <p14:creationId xmlns:p14="http://schemas.microsoft.com/office/powerpoint/2010/main" val="2727666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1C2539-3D00-08FB-2735-01D7588CC79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40022"/>
            <a:ext cx="12192000" cy="7095993"/>
          </a:xfrm>
          <a:prstGeom prst="rect">
            <a:avLst/>
          </a:prstGeom>
        </p:spPr>
      </p:pic>
    </p:spTree>
    <p:extLst>
      <p:ext uri="{BB962C8B-B14F-4D97-AF65-F5344CB8AC3E}">
        <p14:creationId xmlns:p14="http://schemas.microsoft.com/office/powerpoint/2010/main" val="661076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2710</Words>
  <Application>Microsoft Office PowerPoint</Application>
  <PresentationFormat>Widescreen</PresentationFormat>
  <Paragraphs>235</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The importance of emotional and cultural intelligence in leadership</vt:lpstr>
      <vt:lpstr>Contents</vt:lpstr>
      <vt:lpstr>Leadership story </vt:lpstr>
      <vt:lpstr>Case 1 – Google Team Collaboration Challenges</vt:lpstr>
      <vt:lpstr>EI Model Explanation</vt:lpstr>
      <vt:lpstr>Case 2 – Microsoft </vt:lpstr>
      <vt:lpstr>CQ Model Explanation </vt:lpstr>
      <vt:lpstr>Case 3 - Starbucks</vt:lpstr>
      <vt:lpstr>Case 4 - Airbnb</vt:lpstr>
      <vt:lpstr>Leadership style comparisons </vt:lpstr>
      <vt:lpstr>Management theory integration</vt:lpstr>
      <vt:lpstr>Strategy Lessons</vt:lpstr>
      <vt:lpstr>Evaluation </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emotional and cultural intelligence in leadership</dc:title>
  <dc:creator>Mihai Roland</dc:creator>
  <cp:lastModifiedBy>Magdalena Vintila</cp:lastModifiedBy>
  <cp:revision>3</cp:revision>
  <dcterms:created xsi:type="dcterms:W3CDTF">2026-02-21T13:02:42Z</dcterms:created>
  <dcterms:modified xsi:type="dcterms:W3CDTF">2026-02-26T21:30:25Z</dcterms:modified>
</cp:coreProperties>
</file>