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FF6600"/>
    <a:srgbClr val="FF9900"/>
    <a:srgbClr val="CC3404"/>
    <a:srgbClr val="000000"/>
    <a:srgbClr val="E1FD57"/>
    <a:srgbClr val="F95D68"/>
    <a:srgbClr val="FBFDAD"/>
    <a:srgbClr val="9BEDFD"/>
    <a:srgbClr val="E23A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6" d="100"/>
          <a:sy n="86" d="100"/>
        </p:scale>
        <p:origin x="7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F4F0E3-7E14-4CE4-B201-C3F6A6D0D8E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AC1D262-2DEA-47D1-9E19-D065B6E74211}">
      <dgm:prSet phldrT="[Text]" custT="1"/>
      <dgm:spPr>
        <a:solidFill>
          <a:srgbClr val="FF6600"/>
        </a:solidFill>
      </dgm:spPr>
      <dgm:t>
        <a:bodyPr/>
        <a:lstStyle/>
        <a:p>
          <a:r>
            <a:rPr lang="en-GB" sz="2000" dirty="0">
              <a:latin typeface="Arial" panose="020B0604020202020204" pitchFamily="34" charset="0"/>
              <a:cs typeface="Arial" panose="020B0604020202020204" pitchFamily="34" charset="0"/>
            </a:rPr>
            <a:t>Premature Birth – </a:t>
          </a:r>
          <a:r>
            <a:rPr lang="en-GB" sz="1500" dirty="0">
              <a:latin typeface="Arial" panose="020B0604020202020204" pitchFamily="34" charset="0"/>
              <a:cs typeface="Arial" panose="020B0604020202020204" pitchFamily="34" charset="0"/>
            </a:rPr>
            <a:t>The birth takes place prior to the 37</a:t>
          </a:r>
          <a:r>
            <a:rPr lang="en-GB" sz="1500" baseline="30000" dirty="0">
              <a:latin typeface="Arial" panose="020B0604020202020204" pitchFamily="34" charset="0"/>
              <a:cs typeface="Arial" panose="020B0604020202020204" pitchFamily="34" charset="0"/>
            </a:rPr>
            <a:t>th</a:t>
          </a:r>
          <a:r>
            <a:rPr lang="en-GB" sz="1500" dirty="0">
              <a:latin typeface="Arial" panose="020B0604020202020204" pitchFamily="34" charset="0"/>
              <a:cs typeface="Arial" panose="020B0604020202020204" pitchFamily="34" charset="0"/>
            </a:rPr>
            <a:t> week of pregnancy, which places the baby at risk of disease and serious health problems, due to the baby’s organs being unable to function on their own.</a:t>
          </a:r>
          <a:endParaRPr lang="en-GB" sz="2000" dirty="0">
            <a:latin typeface="Arial" panose="020B0604020202020204" pitchFamily="34" charset="0"/>
            <a:cs typeface="Arial" panose="020B0604020202020204" pitchFamily="34" charset="0"/>
          </a:endParaRPr>
        </a:p>
      </dgm:t>
    </dgm:pt>
    <dgm:pt modelId="{CDA8F1EB-1363-49C2-A348-0926E9619408}" type="parTrans" cxnId="{54325B5C-305D-4B61-A2AC-4A26570101FC}">
      <dgm:prSet/>
      <dgm:spPr/>
      <dgm:t>
        <a:bodyPr/>
        <a:lstStyle/>
        <a:p>
          <a:endParaRPr lang="en-GB"/>
        </a:p>
      </dgm:t>
    </dgm:pt>
    <dgm:pt modelId="{45EBDB07-FE3B-4CFA-8308-59C9CFA9C4F0}" type="sibTrans" cxnId="{54325B5C-305D-4B61-A2AC-4A26570101FC}">
      <dgm:prSet/>
      <dgm:spPr/>
      <dgm:t>
        <a:bodyPr/>
        <a:lstStyle/>
        <a:p>
          <a:endParaRPr lang="en-GB"/>
        </a:p>
      </dgm:t>
    </dgm:pt>
    <dgm:pt modelId="{F4A20818-5EE9-4945-B2D6-0D3EA8FC20CB}">
      <dgm:prSet phldrT="[Text]" custT="1"/>
      <dgm:spPr>
        <a:solidFill>
          <a:srgbClr val="FFC000"/>
        </a:solidFill>
      </dgm:spPr>
      <dgm:t>
        <a:bodyPr/>
        <a:lstStyle/>
        <a:p>
          <a:r>
            <a:rPr lang="en-GB" sz="2000" dirty="0">
              <a:solidFill>
                <a:schemeClr val="tx1">
                  <a:lumMod val="85000"/>
                  <a:lumOff val="15000"/>
                </a:schemeClr>
              </a:solidFill>
              <a:latin typeface="Arial" panose="020B0604020202020204" pitchFamily="34" charset="0"/>
              <a:cs typeface="Arial" panose="020B0604020202020204" pitchFamily="34" charset="0"/>
            </a:rPr>
            <a:t>Miscarriage – </a:t>
          </a:r>
          <a:r>
            <a:rPr lang="en-GB" sz="1500" dirty="0">
              <a:solidFill>
                <a:schemeClr val="tx1">
                  <a:lumMod val="85000"/>
                  <a:lumOff val="15000"/>
                </a:schemeClr>
              </a:solidFill>
              <a:latin typeface="Arial" panose="020B0604020202020204" pitchFamily="34" charset="0"/>
              <a:cs typeface="Arial" panose="020B0604020202020204" pitchFamily="34" charset="0"/>
            </a:rPr>
            <a:t>The sudden loss of pregnancy before 24 weeks, due to excessive alcohol consumption, which also results in substantial emotional loss for parents.</a:t>
          </a:r>
          <a:endParaRPr lang="en-GB" sz="2000" dirty="0">
            <a:solidFill>
              <a:schemeClr val="tx1">
                <a:lumMod val="85000"/>
                <a:lumOff val="15000"/>
              </a:schemeClr>
            </a:solidFill>
            <a:latin typeface="Arial" panose="020B0604020202020204" pitchFamily="34" charset="0"/>
            <a:cs typeface="Arial" panose="020B0604020202020204" pitchFamily="34" charset="0"/>
          </a:endParaRPr>
        </a:p>
      </dgm:t>
    </dgm:pt>
    <dgm:pt modelId="{A87F9D43-5192-43C1-BA07-DEDA2B1A9102}" type="parTrans" cxnId="{D6868C71-7710-472F-9054-CEE9AAC9C814}">
      <dgm:prSet/>
      <dgm:spPr/>
      <dgm:t>
        <a:bodyPr/>
        <a:lstStyle/>
        <a:p>
          <a:endParaRPr lang="en-GB"/>
        </a:p>
      </dgm:t>
    </dgm:pt>
    <dgm:pt modelId="{66C912EB-6ABE-4D73-A31B-94C1E8F7902A}" type="sibTrans" cxnId="{D6868C71-7710-472F-9054-CEE9AAC9C814}">
      <dgm:prSet/>
      <dgm:spPr/>
      <dgm:t>
        <a:bodyPr/>
        <a:lstStyle/>
        <a:p>
          <a:endParaRPr lang="en-GB"/>
        </a:p>
      </dgm:t>
    </dgm:pt>
    <dgm:pt modelId="{F7F2099E-F764-489E-AD38-5604E932B01C}">
      <dgm:prSet phldrT="[Text]" custT="1"/>
      <dgm:spPr>
        <a:solidFill>
          <a:schemeClr val="tx1">
            <a:lumMod val="65000"/>
            <a:lumOff val="35000"/>
          </a:schemeClr>
        </a:solidFill>
      </dgm:spPr>
      <dgm:t>
        <a:bodyPr/>
        <a:lstStyle/>
        <a:p>
          <a:r>
            <a:rPr lang="en-GB" sz="2000" dirty="0">
              <a:solidFill>
                <a:srgbClr val="FFFF00"/>
              </a:solidFill>
              <a:latin typeface="Arial" panose="020B0604020202020204" pitchFamily="34" charset="0"/>
              <a:cs typeface="Arial" panose="020B0604020202020204" pitchFamily="34" charset="0"/>
            </a:rPr>
            <a:t>Foetal alcohol spectrum disorders (FASD) – </a:t>
          </a:r>
          <a:r>
            <a:rPr lang="en-GB" sz="1500" dirty="0">
              <a:solidFill>
                <a:srgbClr val="FFFF00"/>
              </a:solidFill>
              <a:latin typeface="Arial" panose="020B0604020202020204" pitchFamily="34" charset="0"/>
              <a:cs typeface="Arial" panose="020B0604020202020204" pitchFamily="34" charset="0"/>
            </a:rPr>
            <a:t>This causes babies to develop mental disabilities and delayed cognitive function, due to alcohol abuse. </a:t>
          </a:r>
          <a:endParaRPr lang="en-GB" sz="2000" dirty="0">
            <a:solidFill>
              <a:srgbClr val="FFFF00"/>
            </a:solidFill>
            <a:latin typeface="Arial" panose="020B0604020202020204" pitchFamily="34" charset="0"/>
            <a:cs typeface="Arial" panose="020B0604020202020204" pitchFamily="34" charset="0"/>
          </a:endParaRPr>
        </a:p>
      </dgm:t>
    </dgm:pt>
    <dgm:pt modelId="{75F78C3E-D1EC-47F4-9809-4CCA8A07C608}" type="parTrans" cxnId="{C44E310C-60EA-4D0E-9850-6E0AFE3797A9}">
      <dgm:prSet/>
      <dgm:spPr/>
      <dgm:t>
        <a:bodyPr/>
        <a:lstStyle/>
        <a:p>
          <a:endParaRPr lang="en-GB"/>
        </a:p>
      </dgm:t>
    </dgm:pt>
    <dgm:pt modelId="{981531A6-6961-40FC-AA92-BC1BA5A9A5E5}" type="sibTrans" cxnId="{C44E310C-60EA-4D0E-9850-6E0AFE3797A9}">
      <dgm:prSet/>
      <dgm:spPr/>
      <dgm:t>
        <a:bodyPr/>
        <a:lstStyle/>
        <a:p>
          <a:endParaRPr lang="en-GB"/>
        </a:p>
      </dgm:t>
    </dgm:pt>
    <dgm:pt modelId="{C12949C3-DAFE-4099-AEC1-47779BBB23E1}" type="pres">
      <dgm:prSet presAssocID="{10F4F0E3-7E14-4CE4-B201-C3F6A6D0D8E4}" presName="linear" presStyleCnt="0">
        <dgm:presLayoutVars>
          <dgm:dir/>
          <dgm:animLvl val="lvl"/>
          <dgm:resizeHandles val="exact"/>
        </dgm:presLayoutVars>
      </dgm:prSet>
      <dgm:spPr/>
    </dgm:pt>
    <dgm:pt modelId="{C8B71D1D-B2B1-4354-9BA7-D1BF537BD548}" type="pres">
      <dgm:prSet presAssocID="{7AC1D262-2DEA-47D1-9E19-D065B6E74211}" presName="parentLin" presStyleCnt="0"/>
      <dgm:spPr/>
    </dgm:pt>
    <dgm:pt modelId="{361B1D0D-36AE-40EB-8000-4FF179A225D8}" type="pres">
      <dgm:prSet presAssocID="{7AC1D262-2DEA-47D1-9E19-D065B6E74211}" presName="parentLeftMargin" presStyleLbl="node1" presStyleIdx="0" presStyleCnt="3"/>
      <dgm:spPr/>
    </dgm:pt>
    <dgm:pt modelId="{AF91F444-55E3-43CF-8476-2CCCDFD6A519}" type="pres">
      <dgm:prSet presAssocID="{7AC1D262-2DEA-47D1-9E19-D065B6E74211}" presName="parentText" presStyleLbl="node1" presStyleIdx="0" presStyleCnt="3" custScaleX="144744" custScaleY="254230" custLinFactNeighborX="-65475" custLinFactNeighborY="6281">
        <dgm:presLayoutVars>
          <dgm:chMax val="0"/>
          <dgm:bulletEnabled val="1"/>
        </dgm:presLayoutVars>
      </dgm:prSet>
      <dgm:spPr/>
    </dgm:pt>
    <dgm:pt modelId="{A64346E4-11BD-4283-B055-FB1F565A9E71}" type="pres">
      <dgm:prSet presAssocID="{7AC1D262-2DEA-47D1-9E19-D065B6E74211}" presName="negativeSpace" presStyleCnt="0"/>
      <dgm:spPr/>
    </dgm:pt>
    <dgm:pt modelId="{F7A425F1-4D69-4826-A255-9553E626D51D}" type="pres">
      <dgm:prSet presAssocID="{7AC1D262-2DEA-47D1-9E19-D065B6E74211}" presName="childText" presStyleLbl="conFgAcc1" presStyleIdx="0" presStyleCnt="3" custLinFactY="-8931" custLinFactNeighborX="321" custLinFactNeighborY="-100000">
        <dgm:presLayoutVars>
          <dgm:bulletEnabled val="1"/>
        </dgm:presLayoutVars>
      </dgm:prSet>
      <dgm:spPr/>
    </dgm:pt>
    <dgm:pt modelId="{3DDB7CC8-001E-492B-A16F-1A5DFD5AB9E5}" type="pres">
      <dgm:prSet presAssocID="{45EBDB07-FE3B-4CFA-8308-59C9CFA9C4F0}" presName="spaceBetweenRectangles" presStyleCnt="0"/>
      <dgm:spPr/>
    </dgm:pt>
    <dgm:pt modelId="{16B3AD73-C11F-4FF9-9E8A-F92ACDFA3C12}" type="pres">
      <dgm:prSet presAssocID="{F4A20818-5EE9-4945-B2D6-0D3EA8FC20CB}" presName="parentLin" presStyleCnt="0"/>
      <dgm:spPr/>
    </dgm:pt>
    <dgm:pt modelId="{87B06AF8-FD10-460C-BE14-FE5F8202C1B0}" type="pres">
      <dgm:prSet presAssocID="{F4A20818-5EE9-4945-B2D6-0D3EA8FC20CB}" presName="parentLeftMargin" presStyleLbl="node1" presStyleIdx="0" presStyleCnt="3"/>
      <dgm:spPr/>
    </dgm:pt>
    <dgm:pt modelId="{6A1C406E-366A-4A1B-A81C-3661663FCA23}" type="pres">
      <dgm:prSet presAssocID="{F4A20818-5EE9-4945-B2D6-0D3EA8FC20CB}" presName="parentText" presStyleLbl="node1" presStyleIdx="1" presStyleCnt="3" custScaleX="145625" custScaleY="215726" custLinFactNeighborX="-59629" custLinFactNeighborY="-11646">
        <dgm:presLayoutVars>
          <dgm:chMax val="0"/>
          <dgm:bulletEnabled val="1"/>
        </dgm:presLayoutVars>
      </dgm:prSet>
      <dgm:spPr/>
    </dgm:pt>
    <dgm:pt modelId="{D0634E15-DD3E-4D77-A2AE-B6950E8FF652}" type="pres">
      <dgm:prSet presAssocID="{F4A20818-5EE9-4945-B2D6-0D3EA8FC20CB}" presName="negativeSpace" presStyleCnt="0"/>
      <dgm:spPr/>
    </dgm:pt>
    <dgm:pt modelId="{FD6D35BE-47E9-4366-A553-8FD887554DFC}" type="pres">
      <dgm:prSet presAssocID="{F4A20818-5EE9-4945-B2D6-0D3EA8FC20CB}" presName="childText" presStyleLbl="conFgAcc1" presStyleIdx="1" presStyleCnt="3">
        <dgm:presLayoutVars>
          <dgm:bulletEnabled val="1"/>
        </dgm:presLayoutVars>
      </dgm:prSet>
      <dgm:spPr/>
    </dgm:pt>
    <dgm:pt modelId="{28F1E54F-16CB-4B06-BC67-931BAF43E345}" type="pres">
      <dgm:prSet presAssocID="{66C912EB-6ABE-4D73-A31B-94C1E8F7902A}" presName="spaceBetweenRectangles" presStyleCnt="0"/>
      <dgm:spPr/>
    </dgm:pt>
    <dgm:pt modelId="{62312122-07CD-4A86-A713-4714671EDC75}" type="pres">
      <dgm:prSet presAssocID="{F7F2099E-F764-489E-AD38-5604E932B01C}" presName="parentLin" presStyleCnt="0"/>
      <dgm:spPr/>
    </dgm:pt>
    <dgm:pt modelId="{C1ED1BAD-5203-4D1B-88A6-09D323E0EC20}" type="pres">
      <dgm:prSet presAssocID="{F7F2099E-F764-489E-AD38-5604E932B01C}" presName="parentLeftMargin" presStyleLbl="node1" presStyleIdx="1" presStyleCnt="3"/>
      <dgm:spPr/>
    </dgm:pt>
    <dgm:pt modelId="{44BF9A7A-2F0B-4117-A597-298E0A6B1403}" type="pres">
      <dgm:prSet presAssocID="{F7F2099E-F764-489E-AD38-5604E932B01C}" presName="parentText" presStyleLbl="node1" presStyleIdx="2" presStyleCnt="3" custScaleX="139434" custScaleY="217575" custLinFactNeighborX="-62257" custLinFactNeighborY="-11647">
        <dgm:presLayoutVars>
          <dgm:chMax val="0"/>
          <dgm:bulletEnabled val="1"/>
        </dgm:presLayoutVars>
      </dgm:prSet>
      <dgm:spPr/>
    </dgm:pt>
    <dgm:pt modelId="{528DDB33-B47D-44C0-BF6A-599224F893EE}" type="pres">
      <dgm:prSet presAssocID="{F7F2099E-F764-489E-AD38-5604E932B01C}" presName="negativeSpace" presStyleCnt="0"/>
      <dgm:spPr/>
    </dgm:pt>
    <dgm:pt modelId="{5CAC4711-B57E-4E06-BBFF-7CDA7B441B35}" type="pres">
      <dgm:prSet presAssocID="{F7F2099E-F764-489E-AD38-5604E932B01C}" presName="childText" presStyleLbl="conFgAcc1" presStyleIdx="2" presStyleCnt="3">
        <dgm:presLayoutVars>
          <dgm:bulletEnabled val="1"/>
        </dgm:presLayoutVars>
      </dgm:prSet>
      <dgm:spPr/>
    </dgm:pt>
  </dgm:ptLst>
  <dgm:cxnLst>
    <dgm:cxn modelId="{C44E310C-60EA-4D0E-9850-6E0AFE3797A9}" srcId="{10F4F0E3-7E14-4CE4-B201-C3F6A6D0D8E4}" destId="{F7F2099E-F764-489E-AD38-5604E932B01C}" srcOrd="2" destOrd="0" parTransId="{75F78C3E-D1EC-47F4-9809-4CCA8A07C608}" sibTransId="{981531A6-6961-40FC-AA92-BC1BA5A9A5E5}"/>
    <dgm:cxn modelId="{2037DC32-4161-4FD1-8C42-C2EDFD47BBBB}" type="presOf" srcId="{F7F2099E-F764-489E-AD38-5604E932B01C}" destId="{C1ED1BAD-5203-4D1B-88A6-09D323E0EC20}" srcOrd="0" destOrd="0" presId="urn:microsoft.com/office/officeart/2005/8/layout/list1"/>
    <dgm:cxn modelId="{48E02A36-DEDC-4209-9176-9A2D91636338}" type="presOf" srcId="{7AC1D262-2DEA-47D1-9E19-D065B6E74211}" destId="{AF91F444-55E3-43CF-8476-2CCCDFD6A519}" srcOrd="1" destOrd="0" presId="urn:microsoft.com/office/officeart/2005/8/layout/list1"/>
    <dgm:cxn modelId="{54325B5C-305D-4B61-A2AC-4A26570101FC}" srcId="{10F4F0E3-7E14-4CE4-B201-C3F6A6D0D8E4}" destId="{7AC1D262-2DEA-47D1-9E19-D065B6E74211}" srcOrd="0" destOrd="0" parTransId="{CDA8F1EB-1363-49C2-A348-0926E9619408}" sibTransId="{45EBDB07-FE3B-4CFA-8308-59C9CFA9C4F0}"/>
    <dgm:cxn modelId="{9353745D-7323-4B08-9668-49D57BC29FFD}" type="presOf" srcId="{F4A20818-5EE9-4945-B2D6-0D3EA8FC20CB}" destId="{6A1C406E-366A-4A1B-A81C-3661663FCA23}" srcOrd="1" destOrd="0" presId="urn:microsoft.com/office/officeart/2005/8/layout/list1"/>
    <dgm:cxn modelId="{8644646B-CFEB-48A2-A803-6236D903A5F3}" type="presOf" srcId="{F4A20818-5EE9-4945-B2D6-0D3EA8FC20CB}" destId="{87B06AF8-FD10-460C-BE14-FE5F8202C1B0}" srcOrd="0" destOrd="0" presId="urn:microsoft.com/office/officeart/2005/8/layout/list1"/>
    <dgm:cxn modelId="{36B8E66D-158B-4B8A-8217-9DC859A1D395}" type="presOf" srcId="{10F4F0E3-7E14-4CE4-B201-C3F6A6D0D8E4}" destId="{C12949C3-DAFE-4099-AEC1-47779BBB23E1}" srcOrd="0" destOrd="0" presId="urn:microsoft.com/office/officeart/2005/8/layout/list1"/>
    <dgm:cxn modelId="{D6868C71-7710-472F-9054-CEE9AAC9C814}" srcId="{10F4F0E3-7E14-4CE4-B201-C3F6A6D0D8E4}" destId="{F4A20818-5EE9-4945-B2D6-0D3EA8FC20CB}" srcOrd="1" destOrd="0" parTransId="{A87F9D43-5192-43C1-BA07-DEDA2B1A9102}" sibTransId="{66C912EB-6ABE-4D73-A31B-94C1E8F7902A}"/>
    <dgm:cxn modelId="{109FCC51-99FF-45FD-BF4A-2D23B20EF5BA}" type="presOf" srcId="{F7F2099E-F764-489E-AD38-5604E932B01C}" destId="{44BF9A7A-2F0B-4117-A597-298E0A6B1403}" srcOrd="1" destOrd="0" presId="urn:microsoft.com/office/officeart/2005/8/layout/list1"/>
    <dgm:cxn modelId="{46F300CF-ABC5-4370-AEFE-84284733EE20}" type="presOf" srcId="{7AC1D262-2DEA-47D1-9E19-D065B6E74211}" destId="{361B1D0D-36AE-40EB-8000-4FF179A225D8}" srcOrd="0" destOrd="0" presId="urn:microsoft.com/office/officeart/2005/8/layout/list1"/>
    <dgm:cxn modelId="{DEF98467-5157-4F56-B8FF-78FC158FF379}" type="presParOf" srcId="{C12949C3-DAFE-4099-AEC1-47779BBB23E1}" destId="{C8B71D1D-B2B1-4354-9BA7-D1BF537BD548}" srcOrd="0" destOrd="0" presId="urn:microsoft.com/office/officeart/2005/8/layout/list1"/>
    <dgm:cxn modelId="{DDCAF66F-4DA5-4AC0-B79C-B93FC14F420B}" type="presParOf" srcId="{C8B71D1D-B2B1-4354-9BA7-D1BF537BD548}" destId="{361B1D0D-36AE-40EB-8000-4FF179A225D8}" srcOrd="0" destOrd="0" presId="urn:microsoft.com/office/officeart/2005/8/layout/list1"/>
    <dgm:cxn modelId="{1956E463-3D3C-46B9-94A9-050DBB7FFDB6}" type="presParOf" srcId="{C8B71D1D-B2B1-4354-9BA7-D1BF537BD548}" destId="{AF91F444-55E3-43CF-8476-2CCCDFD6A519}" srcOrd="1" destOrd="0" presId="urn:microsoft.com/office/officeart/2005/8/layout/list1"/>
    <dgm:cxn modelId="{0EC7BB99-9715-42F5-97E7-7F425C1016FB}" type="presParOf" srcId="{C12949C3-DAFE-4099-AEC1-47779BBB23E1}" destId="{A64346E4-11BD-4283-B055-FB1F565A9E71}" srcOrd="1" destOrd="0" presId="urn:microsoft.com/office/officeart/2005/8/layout/list1"/>
    <dgm:cxn modelId="{06984F30-B709-413C-AE78-E33D4049E275}" type="presParOf" srcId="{C12949C3-DAFE-4099-AEC1-47779BBB23E1}" destId="{F7A425F1-4D69-4826-A255-9553E626D51D}" srcOrd="2" destOrd="0" presId="urn:microsoft.com/office/officeart/2005/8/layout/list1"/>
    <dgm:cxn modelId="{613DBDE3-1C37-4757-A96F-1132CA1A5722}" type="presParOf" srcId="{C12949C3-DAFE-4099-AEC1-47779BBB23E1}" destId="{3DDB7CC8-001E-492B-A16F-1A5DFD5AB9E5}" srcOrd="3" destOrd="0" presId="urn:microsoft.com/office/officeart/2005/8/layout/list1"/>
    <dgm:cxn modelId="{D22B13B1-1D5F-4A54-BB9B-7862B0C5FFDF}" type="presParOf" srcId="{C12949C3-DAFE-4099-AEC1-47779BBB23E1}" destId="{16B3AD73-C11F-4FF9-9E8A-F92ACDFA3C12}" srcOrd="4" destOrd="0" presId="urn:microsoft.com/office/officeart/2005/8/layout/list1"/>
    <dgm:cxn modelId="{85498756-FBCF-4957-8C01-7116226EE3E3}" type="presParOf" srcId="{16B3AD73-C11F-4FF9-9E8A-F92ACDFA3C12}" destId="{87B06AF8-FD10-460C-BE14-FE5F8202C1B0}" srcOrd="0" destOrd="0" presId="urn:microsoft.com/office/officeart/2005/8/layout/list1"/>
    <dgm:cxn modelId="{CDCA2186-58A6-41D8-A4B8-0239F1471ED3}" type="presParOf" srcId="{16B3AD73-C11F-4FF9-9E8A-F92ACDFA3C12}" destId="{6A1C406E-366A-4A1B-A81C-3661663FCA23}" srcOrd="1" destOrd="0" presId="urn:microsoft.com/office/officeart/2005/8/layout/list1"/>
    <dgm:cxn modelId="{2EE19368-8E3A-4B33-A6D1-B093C607CE62}" type="presParOf" srcId="{C12949C3-DAFE-4099-AEC1-47779BBB23E1}" destId="{D0634E15-DD3E-4D77-A2AE-B6950E8FF652}" srcOrd="5" destOrd="0" presId="urn:microsoft.com/office/officeart/2005/8/layout/list1"/>
    <dgm:cxn modelId="{168A0E6E-8D91-4C16-A461-B1E72E2663E3}" type="presParOf" srcId="{C12949C3-DAFE-4099-AEC1-47779BBB23E1}" destId="{FD6D35BE-47E9-4366-A553-8FD887554DFC}" srcOrd="6" destOrd="0" presId="urn:microsoft.com/office/officeart/2005/8/layout/list1"/>
    <dgm:cxn modelId="{3E9D6442-1C15-4507-B33E-7A10066F1AAC}" type="presParOf" srcId="{C12949C3-DAFE-4099-AEC1-47779BBB23E1}" destId="{28F1E54F-16CB-4B06-BC67-931BAF43E345}" srcOrd="7" destOrd="0" presId="urn:microsoft.com/office/officeart/2005/8/layout/list1"/>
    <dgm:cxn modelId="{53570FD9-F73F-4717-9353-B9FD3CBD1644}" type="presParOf" srcId="{C12949C3-DAFE-4099-AEC1-47779BBB23E1}" destId="{62312122-07CD-4A86-A713-4714671EDC75}" srcOrd="8" destOrd="0" presId="urn:microsoft.com/office/officeart/2005/8/layout/list1"/>
    <dgm:cxn modelId="{40BBB74A-F75B-4F77-A91B-571E3F3C8E66}" type="presParOf" srcId="{62312122-07CD-4A86-A713-4714671EDC75}" destId="{C1ED1BAD-5203-4D1B-88A6-09D323E0EC20}" srcOrd="0" destOrd="0" presId="urn:microsoft.com/office/officeart/2005/8/layout/list1"/>
    <dgm:cxn modelId="{A41464B1-EA45-4332-BAAF-8AB833330E75}" type="presParOf" srcId="{62312122-07CD-4A86-A713-4714671EDC75}" destId="{44BF9A7A-2F0B-4117-A597-298E0A6B1403}" srcOrd="1" destOrd="0" presId="urn:microsoft.com/office/officeart/2005/8/layout/list1"/>
    <dgm:cxn modelId="{C2F006CB-0D91-45E7-AD45-952440086C85}" type="presParOf" srcId="{C12949C3-DAFE-4099-AEC1-47779BBB23E1}" destId="{528DDB33-B47D-44C0-BF6A-599224F893EE}" srcOrd="9" destOrd="0" presId="urn:microsoft.com/office/officeart/2005/8/layout/list1"/>
    <dgm:cxn modelId="{AFD53396-74DB-4CF0-B0D0-686D45417E0F}" type="presParOf" srcId="{C12949C3-DAFE-4099-AEC1-47779BBB23E1}" destId="{5CAC4711-B57E-4E06-BBFF-7CDA7B441B3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771F5A-F3C2-410E-8890-BBD71AD5094C}"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17E5B9A5-CBBA-4C7B-BF93-D11A5202588F}">
      <dgm:prSet phldrT="[Text]"/>
      <dgm:spPr>
        <a:solidFill>
          <a:srgbClr val="FF6600"/>
        </a:solidFill>
      </dgm:spPr>
      <dgm:t>
        <a:bodyPr/>
        <a:lstStyle/>
        <a:p>
          <a:r>
            <a:rPr lang="en-GB" dirty="0"/>
            <a:t>Trust</a:t>
          </a:r>
        </a:p>
      </dgm:t>
    </dgm:pt>
    <dgm:pt modelId="{ACE6C914-53A4-410A-BFF4-B2A892A4B508}" type="parTrans" cxnId="{5FFE9C11-212D-47DB-88DA-9D360A78C55A}">
      <dgm:prSet/>
      <dgm:spPr/>
      <dgm:t>
        <a:bodyPr/>
        <a:lstStyle/>
        <a:p>
          <a:endParaRPr lang="en-GB"/>
        </a:p>
      </dgm:t>
    </dgm:pt>
    <dgm:pt modelId="{E6D6602F-2607-4B04-A3E9-72779BEB4F48}" type="sibTrans" cxnId="{5FFE9C11-212D-47DB-88DA-9D360A78C55A}">
      <dgm:prSet/>
      <dgm:spPr/>
      <dgm:t>
        <a:bodyPr/>
        <a:lstStyle/>
        <a:p>
          <a:endParaRPr lang="en-GB"/>
        </a:p>
      </dgm:t>
    </dgm:pt>
    <dgm:pt modelId="{D715A29E-5014-4DF5-991A-D00CA15D3C33}">
      <dgm:prSet phldrT="[Text]" custT="1"/>
      <dgm:spPr/>
      <dgm:t>
        <a:bodyPr/>
        <a:lstStyle/>
        <a:p>
          <a:r>
            <a:rPr lang="en-GB" sz="1100" dirty="0">
              <a:latin typeface="Arial" panose="020B0604020202020204" pitchFamily="34" charset="0"/>
              <a:cs typeface="Arial" panose="020B0604020202020204" pitchFamily="34" charset="0"/>
            </a:rPr>
            <a:t>Parents not only need to be assured that they are leaving their child in a setting of trust, but children should feel safe and comfortable also.</a:t>
          </a:r>
        </a:p>
      </dgm:t>
    </dgm:pt>
    <dgm:pt modelId="{021198A5-6EFB-4221-BDA2-AC124F8B439A}" type="parTrans" cxnId="{B41047CA-1B8E-439D-8445-C5BB7320910F}">
      <dgm:prSet/>
      <dgm:spPr/>
      <dgm:t>
        <a:bodyPr/>
        <a:lstStyle/>
        <a:p>
          <a:endParaRPr lang="en-GB"/>
        </a:p>
      </dgm:t>
    </dgm:pt>
    <dgm:pt modelId="{778C6BFE-A7BF-4693-AFE5-D857292D3251}" type="sibTrans" cxnId="{B41047CA-1B8E-439D-8445-C5BB7320910F}">
      <dgm:prSet/>
      <dgm:spPr/>
      <dgm:t>
        <a:bodyPr/>
        <a:lstStyle/>
        <a:p>
          <a:endParaRPr lang="en-GB"/>
        </a:p>
      </dgm:t>
    </dgm:pt>
    <dgm:pt modelId="{AA295F5E-9DAC-4DB2-862E-FE06612AF39B}">
      <dgm:prSet phldrT="[Text]"/>
      <dgm:spPr>
        <a:solidFill>
          <a:srgbClr val="FFFF00"/>
        </a:solidFill>
      </dgm:spPr>
      <dgm:t>
        <a:bodyPr/>
        <a:lstStyle/>
        <a:p>
          <a:r>
            <a:rPr lang="en-GB" dirty="0">
              <a:solidFill>
                <a:schemeClr val="tx1">
                  <a:lumMod val="85000"/>
                  <a:lumOff val="15000"/>
                </a:schemeClr>
              </a:solidFill>
            </a:rPr>
            <a:t>Involvement</a:t>
          </a:r>
        </a:p>
      </dgm:t>
    </dgm:pt>
    <dgm:pt modelId="{CD97C5A7-A8AB-4121-B3C0-53E6EF18F0E6}" type="parTrans" cxnId="{543CF352-4F5B-4ABE-9C72-9F7AD9AFE648}">
      <dgm:prSet/>
      <dgm:spPr/>
      <dgm:t>
        <a:bodyPr/>
        <a:lstStyle/>
        <a:p>
          <a:endParaRPr lang="en-GB"/>
        </a:p>
      </dgm:t>
    </dgm:pt>
    <dgm:pt modelId="{D794C888-5696-435E-B723-542C014E30C3}" type="sibTrans" cxnId="{543CF352-4F5B-4ABE-9C72-9F7AD9AFE648}">
      <dgm:prSet/>
      <dgm:spPr/>
      <dgm:t>
        <a:bodyPr/>
        <a:lstStyle/>
        <a:p>
          <a:endParaRPr lang="en-GB"/>
        </a:p>
      </dgm:t>
    </dgm:pt>
    <dgm:pt modelId="{6AA3D81E-570A-444D-AAB0-5863764F3D5D}">
      <dgm:prSet phldrT="[Text]" custT="1"/>
      <dgm:spPr/>
      <dgm:t>
        <a:bodyPr/>
        <a:lstStyle/>
        <a:p>
          <a:r>
            <a:rPr lang="en-GB" sz="1100" dirty="0">
              <a:latin typeface="Arial" panose="020B0604020202020204" pitchFamily="34" charset="0"/>
              <a:cs typeface="Arial" panose="020B0604020202020204" pitchFamily="34" charset="0"/>
            </a:rPr>
            <a:t>It is vital that parents are involved in each phase of their child’s progress, to gain an understanding of how they can offer further support.</a:t>
          </a:r>
        </a:p>
      </dgm:t>
    </dgm:pt>
    <dgm:pt modelId="{D93478C3-041F-4CBB-BA8C-50B276519836}" type="parTrans" cxnId="{1B02229A-EF0A-4E45-A3F8-7B124B1BAB0D}">
      <dgm:prSet/>
      <dgm:spPr/>
      <dgm:t>
        <a:bodyPr/>
        <a:lstStyle/>
        <a:p>
          <a:endParaRPr lang="en-GB"/>
        </a:p>
      </dgm:t>
    </dgm:pt>
    <dgm:pt modelId="{4F5C6CA4-9F70-4F22-921D-057141A02F41}" type="sibTrans" cxnId="{1B02229A-EF0A-4E45-A3F8-7B124B1BAB0D}">
      <dgm:prSet/>
      <dgm:spPr/>
      <dgm:t>
        <a:bodyPr/>
        <a:lstStyle/>
        <a:p>
          <a:endParaRPr lang="en-GB"/>
        </a:p>
      </dgm:t>
    </dgm:pt>
    <dgm:pt modelId="{31A27E92-A963-49A2-939A-62DFDBD55509}" type="pres">
      <dgm:prSet presAssocID="{94771F5A-F3C2-410E-8890-BBD71AD5094C}" presName="Name0" presStyleCnt="0">
        <dgm:presLayoutVars>
          <dgm:dir/>
          <dgm:animLvl val="lvl"/>
          <dgm:resizeHandles/>
        </dgm:presLayoutVars>
      </dgm:prSet>
      <dgm:spPr/>
    </dgm:pt>
    <dgm:pt modelId="{A9536AED-D43F-4CCB-83E2-2A5BBE945BD6}" type="pres">
      <dgm:prSet presAssocID="{17E5B9A5-CBBA-4C7B-BF93-D11A5202588F}" presName="linNode" presStyleCnt="0"/>
      <dgm:spPr/>
    </dgm:pt>
    <dgm:pt modelId="{C909D4BA-FDB6-4358-BBA1-9876AAAA7B17}" type="pres">
      <dgm:prSet presAssocID="{17E5B9A5-CBBA-4C7B-BF93-D11A5202588F}" presName="parentShp" presStyleLbl="node1" presStyleIdx="0" presStyleCnt="2">
        <dgm:presLayoutVars>
          <dgm:bulletEnabled val="1"/>
        </dgm:presLayoutVars>
      </dgm:prSet>
      <dgm:spPr/>
    </dgm:pt>
    <dgm:pt modelId="{A365797A-332E-40B6-9DC6-6297B4E6AA12}" type="pres">
      <dgm:prSet presAssocID="{17E5B9A5-CBBA-4C7B-BF93-D11A5202588F}" presName="childShp" presStyleLbl="bgAccFollowNode1" presStyleIdx="0" presStyleCnt="2">
        <dgm:presLayoutVars>
          <dgm:bulletEnabled val="1"/>
        </dgm:presLayoutVars>
      </dgm:prSet>
      <dgm:spPr/>
    </dgm:pt>
    <dgm:pt modelId="{8708E6F2-692D-4CFB-AB91-10248C0E55B3}" type="pres">
      <dgm:prSet presAssocID="{E6D6602F-2607-4B04-A3E9-72779BEB4F48}" presName="spacing" presStyleCnt="0"/>
      <dgm:spPr/>
    </dgm:pt>
    <dgm:pt modelId="{487D3C2F-838C-4A39-B986-DB2AB6849CDB}" type="pres">
      <dgm:prSet presAssocID="{AA295F5E-9DAC-4DB2-862E-FE06612AF39B}" presName="linNode" presStyleCnt="0"/>
      <dgm:spPr/>
    </dgm:pt>
    <dgm:pt modelId="{2152F529-F4DA-49DA-BA4C-24741549C9A6}" type="pres">
      <dgm:prSet presAssocID="{AA295F5E-9DAC-4DB2-862E-FE06612AF39B}" presName="parentShp" presStyleLbl="node1" presStyleIdx="1" presStyleCnt="2">
        <dgm:presLayoutVars>
          <dgm:bulletEnabled val="1"/>
        </dgm:presLayoutVars>
      </dgm:prSet>
      <dgm:spPr/>
    </dgm:pt>
    <dgm:pt modelId="{155EB039-1B39-4152-81EC-9A5A8EAE4F1C}" type="pres">
      <dgm:prSet presAssocID="{AA295F5E-9DAC-4DB2-862E-FE06612AF39B}" presName="childShp" presStyleLbl="bgAccFollowNode1" presStyleIdx="1" presStyleCnt="2">
        <dgm:presLayoutVars>
          <dgm:bulletEnabled val="1"/>
        </dgm:presLayoutVars>
      </dgm:prSet>
      <dgm:spPr/>
    </dgm:pt>
  </dgm:ptLst>
  <dgm:cxnLst>
    <dgm:cxn modelId="{5FFE9C11-212D-47DB-88DA-9D360A78C55A}" srcId="{94771F5A-F3C2-410E-8890-BBD71AD5094C}" destId="{17E5B9A5-CBBA-4C7B-BF93-D11A5202588F}" srcOrd="0" destOrd="0" parTransId="{ACE6C914-53A4-410A-BFF4-B2A892A4B508}" sibTransId="{E6D6602F-2607-4B04-A3E9-72779BEB4F48}"/>
    <dgm:cxn modelId="{7DE78246-B195-4D5C-9CFF-DD1F58075B73}" type="presOf" srcId="{6AA3D81E-570A-444D-AAB0-5863764F3D5D}" destId="{155EB039-1B39-4152-81EC-9A5A8EAE4F1C}" srcOrd="0" destOrd="0" presId="urn:microsoft.com/office/officeart/2005/8/layout/vList6"/>
    <dgm:cxn modelId="{543CF352-4F5B-4ABE-9C72-9F7AD9AFE648}" srcId="{94771F5A-F3C2-410E-8890-BBD71AD5094C}" destId="{AA295F5E-9DAC-4DB2-862E-FE06612AF39B}" srcOrd="1" destOrd="0" parTransId="{CD97C5A7-A8AB-4121-B3C0-53E6EF18F0E6}" sibTransId="{D794C888-5696-435E-B723-542C014E30C3}"/>
    <dgm:cxn modelId="{612ABA78-4EB4-49C7-8D0E-FB88448A426E}" type="presOf" srcId="{D715A29E-5014-4DF5-991A-D00CA15D3C33}" destId="{A365797A-332E-40B6-9DC6-6297B4E6AA12}" srcOrd="0" destOrd="0" presId="urn:microsoft.com/office/officeart/2005/8/layout/vList6"/>
    <dgm:cxn modelId="{1B02229A-EF0A-4E45-A3F8-7B124B1BAB0D}" srcId="{AA295F5E-9DAC-4DB2-862E-FE06612AF39B}" destId="{6AA3D81E-570A-444D-AAB0-5863764F3D5D}" srcOrd="0" destOrd="0" parTransId="{D93478C3-041F-4CBB-BA8C-50B276519836}" sibTransId="{4F5C6CA4-9F70-4F22-921D-057141A02F41}"/>
    <dgm:cxn modelId="{CFA2E19F-AAA7-48DA-94D7-D45557CA9034}" type="presOf" srcId="{AA295F5E-9DAC-4DB2-862E-FE06612AF39B}" destId="{2152F529-F4DA-49DA-BA4C-24741549C9A6}" srcOrd="0" destOrd="0" presId="urn:microsoft.com/office/officeart/2005/8/layout/vList6"/>
    <dgm:cxn modelId="{A115CEA6-79ED-4F2C-9397-CEC7EEE5BD5E}" type="presOf" srcId="{17E5B9A5-CBBA-4C7B-BF93-D11A5202588F}" destId="{C909D4BA-FDB6-4358-BBA1-9876AAAA7B17}" srcOrd="0" destOrd="0" presId="urn:microsoft.com/office/officeart/2005/8/layout/vList6"/>
    <dgm:cxn modelId="{F0416CC1-DD00-4052-9A1E-A5397F4D13BD}" type="presOf" srcId="{94771F5A-F3C2-410E-8890-BBD71AD5094C}" destId="{31A27E92-A963-49A2-939A-62DFDBD55509}" srcOrd="0" destOrd="0" presId="urn:microsoft.com/office/officeart/2005/8/layout/vList6"/>
    <dgm:cxn modelId="{B41047CA-1B8E-439D-8445-C5BB7320910F}" srcId="{17E5B9A5-CBBA-4C7B-BF93-D11A5202588F}" destId="{D715A29E-5014-4DF5-991A-D00CA15D3C33}" srcOrd="0" destOrd="0" parTransId="{021198A5-6EFB-4221-BDA2-AC124F8B439A}" sibTransId="{778C6BFE-A7BF-4693-AFE5-D857292D3251}"/>
    <dgm:cxn modelId="{C3E953E6-7B93-4CEE-8CE4-E4D8C0544673}" type="presParOf" srcId="{31A27E92-A963-49A2-939A-62DFDBD55509}" destId="{A9536AED-D43F-4CCB-83E2-2A5BBE945BD6}" srcOrd="0" destOrd="0" presId="urn:microsoft.com/office/officeart/2005/8/layout/vList6"/>
    <dgm:cxn modelId="{85856DA7-7022-453B-9D5D-AD32A6ABE2EF}" type="presParOf" srcId="{A9536AED-D43F-4CCB-83E2-2A5BBE945BD6}" destId="{C909D4BA-FDB6-4358-BBA1-9876AAAA7B17}" srcOrd="0" destOrd="0" presId="urn:microsoft.com/office/officeart/2005/8/layout/vList6"/>
    <dgm:cxn modelId="{2EF13F9F-4588-440D-A9DA-ACD833E94934}" type="presParOf" srcId="{A9536AED-D43F-4CCB-83E2-2A5BBE945BD6}" destId="{A365797A-332E-40B6-9DC6-6297B4E6AA12}" srcOrd="1" destOrd="0" presId="urn:microsoft.com/office/officeart/2005/8/layout/vList6"/>
    <dgm:cxn modelId="{075743E4-9A44-4B20-BEB9-082164B51ED6}" type="presParOf" srcId="{31A27E92-A963-49A2-939A-62DFDBD55509}" destId="{8708E6F2-692D-4CFB-AB91-10248C0E55B3}" srcOrd="1" destOrd="0" presId="urn:microsoft.com/office/officeart/2005/8/layout/vList6"/>
    <dgm:cxn modelId="{2939D71A-21D9-4F2D-A2B7-5D90529980B8}" type="presParOf" srcId="{31A27E92-A963-49A2-939A-62DFDBD55509}" destId="{487D3C2F-838C-4A39-B986-DB2AB6849CDB}" srcOrd="2" destOrd="0" presId="urn:microsoft.com/office/officeart/2005/8/layout/vList6"/>
    <dgm:cxn modelId="{6D6D39B0-2DD8-4116-BFC6-21FF45BA585C}" type="presParOf" srcId="{487D3C2F-838C-4A39-B986-DB2AB6849CDB}" destId="{2152F529-F4DA-49DA-BA4C-24741549C9A6}" srcOrd="0" destOrd="0" presId="urn:microsoft.com/office/officeart/2005/8/layout/vList6"/>
    <dgm:cxn modelId="{15D0433C-AAC7-4B3C-BCE0-261E3E346B42}" type="presParOf" srcId="{487D3C2F-838C-4A39-B986-DB2AB6849CDB}" destId="{155EB039-1B39-4152-81EC-9A5A8EAE4F1C}"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2FDC0E-C83F-4ADE-998A-4D8795BE6D3D}"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94565DD1-7E72-4A76-8086-7E3A3642EC3B}">
      <dgm:prSet phldrT="[Text]"/>
      <dgm:spPr>
        <a:solidFill>
          <a:srgbClr val="00B050"/>
        </a:solidFill>
      </dgm:spPr>
      <dgm:t>
        <a:bodyPr/>
        <a:lstStyle/>
        <a:p>
          <a:r>
            <a:rPr lang="en-GB" dirty="0">
              <a:solidFill>
                <a:srgbClr val="FFFF00"/>
              </a:solidFill>
            </a:rPr>
            <a:t>Shared Expectation</a:t>
          </a:r>
        </a:p>
      </dgm:t>
    </dgm:pt>
    <dgm:pt modelId="{0BABF57B-2F57-4E68-9DCE-2E58B2EBC853}" type="parTrans" cxnId="{9197A387-80F3-4375-A8DF-1E7129208216}">
      <dgm:prSet/>
      <dgm:spPr/>
      <dgm:t>
        <a:bodyPr/>
        <a:lstStyle/>
        <a:p>
          <a:endParaRPr lang="en-GB"/>
        </a:p>
      </dgm:t>
    </dgm:pt>
    <dgm:pt modelId="{048A178D-3730-4856-B1B5-A83DB3EE5BD4}" type="sibTrans" cxnId="{9197A387-80F3-4375-A8DF-1E7129208216}">
      <dgm:prSet/>
      <dgm:spPr/>
      <dgm:t>
        <a:bodyPr/>
        <a:lstStyle/>
        <a:p>
          <a:endParaRPr lang="en-GB"/>
        </a:p>
      </dgm:t>
    </dgm:pt>
    <dgm:pt modelId="{4ECE98D4-FD7E-4D88-BA7D-7025A8313673}">
      <dgm:prSet phldrT="[Text]" custT="1"/>
      <dgm:spPr/>
      <dgm:t>
        <a:bodyPr/>
        <a:lstStyle/>
        <a:p>
          <a:r>
            <a:rPr lang="en-GB" sz="1100" dirty="0">
              <a:latin typeface="Arial" panose="020B0604020202020204" pitchFamily="34" charset="0"/>
              <a:cs typeface="Arial" panose="020B0604020202020204" pitchFamily="34" charset="0"/>
            </a:rPr>
            <a:t>Building key relationships with parents sets realistic expectations and offers the opportunity to express any concerns constructively</a:t>
          </a:r>
        </a:p>
      </dgm:t>
    </dgm:pt>
    <dgm:pt modelId="{EFC73B27-70FC-4C37-B832-2AC830397E25}" type="parTrans" cxnId="{D8A4DC2F-3C82-4041-A2A9-EDF481BE75E9}">
      <dgm:prSet/>
      <dgm:spPr/>
      <dgm:t>
        <a:bodyPr/>
        <a:lstStyle/>
        <a:p>
          <a:endParaRPr lang="en-GB"/>
        </a:p>
      </dgm:t>
    </dgm:pt>
    <dgm:pt modelId="{105B38EF-6D1D-4BC0-8B7C-EA7C405BEF6B}" type="sibTrans" cxnId="{D8A4DC2F-3C82-4041-A2A9-EDF481BE75E9}">
      <dgm:prSet/>
      <dgm:spPr/>
      <dgm:t>
        <a:bodyPr/>
        <a:lstStyle/>
        <a:p>
          <a:endParaRPr lang="en-GB"/>
        </a:p>
      </dgm:t>
    </dgm:pt>
    <dgm:pt modelId="{358B089C-12F3-4574-A79A-F0ACEEE44F40}">
      <dgm:prSet phldrT="[Text]"/>
      <dgm:spPr/>
      <dgm:t>
        <a:bodyPr/>
        <a:lstStyle/>
        <a:p>
          <a:r>
            <a:rPr lang="en-GB" dirty="0">
              <a:solidFill>
                <a:schemeClr val="tx1"/>
              </a:solidFill>
            </a:rPr>
            <a:t>Keeping Up-To-Date</a:t>
          </a:r>
        </a:p>
      </dgm:t>
    </dgm:pt>
    <dgm:pt modelId="{FA15A2A9-E6F8-4B17-A9EF-981E0CD5FDBD}" type="parTrans" cxnId="{6040E13C-77E8-472B-B798-0723E3F5311D}">
      <dgm:prSet/>
      <dgm:spPr/>
      <dgm:t>
        <a:bodyPr/>
        <a:lstStyle/>
        <a:p>
          <a:endParaRPr lang="en-GB"/>
        </a:p>
      </dgm:t>
    </dgm:pt>
    <dgm:pt modelId="{1C5AFD48-25C8-440B-8654-7C23921EACD9}" type="sibTrans" cxnId="{6040E13C-77E8-472B-B798-0723E3F5311D}">
      <dgm:prSet/>
      <dgm:spPr/>
      <dgm:t>
        <a:bodyPr/>
        <a:lstStyle/>
        <a:p>
          <a:endParaRPr lang="en-GB"/>
        </a:p>
      </dgm:t>
    </dgm:pt>
    <dgm:pt modelId="{0A624EB5-01DC-4367-8962-03A207B35AF7}">
      <dgm:prSet phldrT="[Text]" custT="1"/>
      <dgm:spPr/>
      <dgm:t>
        <a:bodyPr/>
        <a:lstStyle/>
        <a:p>
          <a:r>
            <a:rPr lang="en-GB" sz="1100" dirty="0">
              <a:latin typeface="Arial" panose="020B0604020202020204" pitchFamily="34" charset="0"/>
              <a:cs typeface="Arial" panose="020B0604020202020204" pitchFamily="34" charset="0"/>
            </a:rPr>
            <a:t>Positive partnerships ensure parents are kept up to date on their child’s academic progress and requirements, as well as any changes to educational programmes. </a:t>
          </a:r>
        </a:p>
      </dgm:t>
    </dgm:pt>
    <dgm:pt modelId="{8F49BB27-2A05-4ED5-BE58-CE543B05D3F2}" type="sibTrans" cxnId="{03990D02-BDA8-468E-AB3A-FAA17CA7AE08}">
      <dgm:prSet/>
      <dgm:spPr/>
      <dgm:t>
        <a:bodyPr/>
        <a:lstStyle/>
        <a:p>
          <a:endParaRPr lang="en-GB"/>
        </a:p>
      </dgm:t>
    </dgm:pt>
    <dgm:pt modelId="{F44BB2FE-771E-47C7-8325-AC0F532031BA}" type="parTrans" cxnId="{03990D02-BDA8-468E-AB3A-FAA17CA7AE08}">
      <dgm:prSet/>
      <dgm:spPr/>
      <dgm:t>
        <a:bodyPr/>
        <a:lstStyle/>
        <a:p>
          <a:endParaRPr lang="en-GB"/>
        </a:p>
      </dgm:t>
    </dgm:pt>
    <dgm:pt modelId="{91591F84-D512-45C2-A827-992840CDCF75}" type="pres">
      <dgm:prSet presAssocID="{C12FDC0E-C83F-4ADE-998A-4D8795BE6D3D}" presName="Name0" presStyleCnt="0">
        <dgm:presLayoutVars>
          <dgm:dir/>
          <dgm:animLvl val="lvl"/>
          <dgm:resizeHandles/>
        </dgm:presLayoutVars>
      </dgm:prSet>
      <dgm:spPr/>
    </dgm:pt>
    <dgm:pt modelId="{8D0C6C32-91D2-4C3C-B991-B4A668FA713B}" type="pres">
      <dgm:prSet presAssocID="{94565DD1-7E72-4A76-8086-7E3A3642EC3B}" presName="linNode" presStyleCnt="0"/>
      <dgm:spPr/>
    </dgm:pt>
    <dgm:pt modelId="{C31F2E8E-9E3E-4895-8FC6-D23222A52D8E}" type="pres">
      <dgm:prSet presAssocID="{94565DD1-7E72-4A76-8086-7E3A3642EC3B}" presName="parentShp" presStyleLbl="node1" presStyleIdx="0" presStyleCnt="2">
        <dgm:presLayoutVars>
          <dgm:bulletEnabled val="1"/>
        </dgm:presLayoutVars>
      </dgm:prSet>
      <dgm:spPr/>
    </dgm:pt>
    <dgm:pt modelId="{2DA3E57D-A680-4EDE-9E54-1F477ECCB02B}" type="pres">
      <dgm:prSet presAssocID="{94565DD1-7E72-4A76-8086-7E3A3642EC3B}" presName="childShp" presStyleLbl="bgAccFollowNode1" presStyleIdx="0" presStyleCnt="2">
        <dgm:presLayoutVars>
          <dgm:bulletEnabled val="1"/>
        </dgm:presLayoutVars>
      </dgm:prSet>
      <dgm:spPr/>
    </dgm:pt>
    <dgm:pt modelId="{756F99F2-760D-4856-A78A-8FE1FEAAD2BA}" type="pres">
      <dgm:prSet presAssocID="{048A178D-3730-4856-B1B5-A83DB3EE5BD4}" presName="spacing" presStyleCnt="0"/>
      <dgm:spPr/>
    </dgm:pt>
    <dgm:pt modelId="{CB7D252E-458B-4451-B056-0567233946C4}" type="pres">
      <dgm:prSet presAssocID="{358B089C-12F3-4574-A79A-F0ACEEE44F40}" presName="linNode" presStyleCnt="0"/>
      <dgm:spPr/>
    </dgm:pt>
    <dgm:pt modelId="{14E5F257-87A1-4928-8B3F-2FE6AA79F7A2}" type="pres">
      <dgm:prSet presAssocID="{358B089C-12F3-4574-A79A-F0ACEEE44F40}" presName="parentShp" presStyleLbl="node1" presStyleIdx="1" presStyleCnt="2">
        <dgm:presLayoutVars>
          <dgm:bulletEnabled val="1"/>
        </dgm:presLayoutVars>
      </dgm:prSet>
      <dgm:spPr/>
    </dgm:pt>
    <dgm:pt modelId="{F12A2431-3DE5-4C91-A030-9AFAE7674383}" type="pres">
      <dgm:prSet presAssocID="{358B089C-12F3-4574-A79A-F0ACEEE44F40}" presName="childShp" presStyleLbl="bgAccFollowNode1" presStyleIdx="1" presStyleCnt="2">
        <dgm:presLayoutVars>
          <dgm:bulletEnabled val="1"/>
        </dgm:presLayoutVars>
      </dgm:prSet>
      <dgm:spPr/>
    </dgm:pt>
  </dgm:ptLst>
  <dgm:cxnLst>
    <dgm:cxn modelId="{BA3D5100-C1B4-42CC-BC65-760238C58BF3}" type="presOf" srcId="{358B089C-12F3-4574-A79A-F0ACEEE44F40}" destId="{14E5F257-87A1-4928-8B3F-2FE6AA79F7A2}" srcOrd="0" destOrd="0" presId="urn:microsoft.com/office/officeart/2005/8/layout/vList6"/>
    <dgm:cxn modelId="{03990D02-BDA8-468E-AB3A-FAA17CA7AE08}" srcId="{358B089C-12F3-4574-A79A-F0ACEEE44F40}" destId="{0A624EB5-01DC-4367-8962-03A207B35AF7}" srcOrd="0" destOrd="0" parTransId="{F44BB2FE-771E-47C7-8325-AC0F532031BA}" sibTransId="{8F49BB27-2A05-4ED5-BE58-CE543B05D3F2}"/>
    <dgm:cxn modelId="{D8A4DC2F-3C82-4041-A2A9-EDF481BE75E9}" srcId="{94565DD1-7E72-4A76-8086-7E3A3642EC3B}" destId="{4ECE98D4-FD7E-4D88-BA7D-7025A8313673}" srcOrd="0" destOrd="0" parTransId="{EFC73B27-70FC-4C37-B832-2AC830397E25}" sibTransId="{105B38EF-6D1D-4BC0-8B7C-EA7C405BEF6B}"/>
    <dgm:cxn modelId="{6040E13C-77E8-472B-B798-0723E3F5311D}" srcId="{C12FDC0E-C83F-4ADE-998A-4D8795BE6D3D}" destId="{358B089C-12F3-4574-A79A-F0ACEEE44F40}" srcOrd="1" destOrd="0" parTransId="{FA15A2A9-E6F8-4B17-A9EF-981E0CD5FDBD}" sibTransId="{1C5AFD48-25C8-440B-8654-7C23921EACD9}"/>
    <dgm:cxn modelId="{9197A387-80F3-4375-A8DF-1E7129208216}" srcId="{C12FDC0E-C83F-4ADE-998A-4D8795BE6D3D}" destId="{94565DD1-7E72-4A76-8086-7E3A3642EC3B}" srcOrd="0" destOrd="0" parTransId="{0BABF57B-2F57-4E68-9DCE-2E58B2EBC853}" sibTransId="{048A178D-3730-4856-B1B5-A83DB3EE5BD4}"/>
    <dgm:cxn modelId="{39386A8C-3F4B-4068-9523-02259D9699E6}" type="presOf" srcId="{0A624EB5-01DC-4367-8962-03A207B35AF7}" destId="{F12A2431-3DE5-4C91-A030-9AFAE7674383}" srcOrd="0" destOrd="0" presId="urn:microsoft.com/office/officeart/2005/8/layout/vList6"/>
    <dgm:cxn modelId="{4A5216BA-4AD6-47CF-BE4C-F6EF45D98AF7}" type="presOf" srcId="{4ECE98D4-FD7E-4D88-BA7D-7025A8313673}" destId="{2DA3E57D-A680-4EDE-9E54-1F477ECCB02B}" srcOrd="0" destOrd="0" presId="urn:microsoft.com/office/officeart/2005/8/layout/vList6"/>
    <dgm:cxn modelId="{9C8D71C7-F4D0-4844-95C1-509411555024}" type="presOf" srcId="{C12FDC0E-C83F-4ADE-998A-4D8795BE6D3D}" destId="{91591F84-D512-45C2-A827-992840CDCF75}" srcOrd="0" destOrd="0" presId="urn:microsoft.com/office/officeart/2005/8/layout/vList6"/>
    <dgm:cxn modelId="{EE9B1FF4-42D0-4902-A994-6C52327958F5}" type="presOf" srcId="{94565DD1-7E72-4A76-8086-7E3A3642EC3B}" destId="{C31F2E8E-9E3E-4895-8FC6-D23222A52D8E}" srcOrd="0" destOrd="0" presId="urn:microsoft.com/office/officeart/2005/8/layout/vList6"/>
    <dgm:cxn modelId="{B747CED5-A674-40AF-A76C-6FE72F9B96A1}" type="presParOf" srcId="{91591F84-D512-45C2-A827-992840CDCF75}" destId="{8D0C6C32-91D2-4C3C-B991-B4A668FA713B}" srcOrd="0" destOrd="0" presId="urn:microsoft.com/office/officeart/2005/8/layout/vList6"/>
    <dgm:cxn modelId="{4FECA74E-7065-426F-A0FF-971BB2279E13}" type="presParOf" srcId="{8D0C6C32-91D2-4C3C-B991-B4A668FA713B}" destId="{C31F2E8E-9E3E-4895-8FC6-D23222A52D8E}" srcOrd="0" destOrd="0" presId="urn:microsoft.com/office/officeart/2005/8/layout/vList6"/>
    <dgm:cxn modelId="{A77CC425-A89C-4070-9CA4-5093663F84DF}" type="presParOf" srcId="{8D0C6C32-91D2-4C3C-B991-B4A668FA713B}" destId="{2DA3E57D-A680-4EDE-9E54-1F477ECCB02B}" srcOrd="1" destOrd="0" presId="urn:microsoft.com/office/officeart/2005/8/layout/vList6"/>
    <dgm:cxn modelId="{4889A522-6B6A-445D-AB5D-E9B1E98B1143}" type="presParOf" srcId="{91591F84-D512-45C2-A827-992840CDCF75}" destId="{756F99F2-760D-4856-A78A-8FE1FEAAD2BA}" srcOrd="1" destOrd="0" presId="urn:microsoft.com/office/officeart/2005/8/layout/vList6"/>
    <dgm:cxn modelId="{2CCDA1A8-FAB6-4F33-AB64-8ABDC1472794}" type="presParOf" srcId="{91591F84-D512-45C2-A827-992840CDCF75}" destId="{CB7D252E-458B-4451-B056-0567233946C4}" srcOrd="2" destOrd="0" presId="urn:microsoft.com/office/officeart/2005/8/layout/vList6"/>
    <dgm:cxn modelId="{229F2250-0328-4D34-A462-2CEC55E5D203}" type="presParOf" srcId="{CB7D252E-458B-4451-B056-0567233946C4}" destId="{14E5F257-87A1-4928-8B3F-2FE6AA79F7A2}" srcOrd="0" destOrd="0" presId="urn:microsoft.com/office/officeart/2005/8/layout/vList6"/>
    <dgm:cxn modelId="{26E4774A-0E3C-40FE-AAA1-83A899456F2E}" type="presParOf" srcId="{CB7D252E-458B-4451-B056-0567233946C4}" destId="{F12A2431-3DE5-4C91-A030-9AFAE7674383}"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425F1-4D69-4826-A255-9553E626D51D}">
      <dsp:nvSpPr>
        <dsp:cNvPr id="0" name=""/>
        <dsp:cNvSpPr/>
      </dsp:nvSpPr>
      <dsp:spPr>
        <a:xfrm>
          <a:off x="0" y="954136"/>
          <a:ext cx="563337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F91F444-55E3-43CF-8476-2CCCDFD6A519}">
      <dsp:nvSpPr>
        <dsp:cNvPr id="0" name=""/>
        <dsp:cNvSpPr/>
      </dsp:nvSpPr>
      <dsp:spPr>
        <a:xfrm>
          <a:off x="91453" y="141593"/>
          <a:ext cx="5367769" cy="1200779"/>
        </a:xfrm>
        <a:prstGeom prst="roundRect">
          <a:avLst/>
        </a:prstGeom>
        <a:solidFill>
          <a:srgbClr val="FF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050" tIns="0" rIns="149050"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Premature Birth – </a:t>
          </a:r>
          <a:r>
            <a:rPr lang="en-GB" sz="1500" kern="1200" dirty="0">
              <a:latin typeface="Arial" panose="020B0604020202020204" pitchFamily="34" charset="0"/>
              <a:cs typeface="Arial" panose="020B0604020202020204" pitchFamily="34" charset="0"/>
            </a:rPr>
            <a:t>The birth takes place prior to the 37</a:t>
          </a:r>
          <a:r>
            <a:rPr lang="en-GB" sz="1500" kern="1200" baseline="30000" dirty="0">
              <a:latin typeface="Arial" panose="020B0604020202020204" pitchFamily="34" charset="0"/>
              <a:cs typeface="Arial" panose="020B0604020202020204" pitchFamily="34" charset="0"/>
            </a:rPr>
            <a:t>th</a:t>
          </a:r>
          <a:r>
            <a:rPr lang="en-GB" sz="1500" kern="1200" dirty="0">
              <a:latin typeface="Arial" panose="020B0604020202020204" pitchFamily="34" charset="0"/>
              <a:cs typeface="Arial" panose="020B0604020202020204" pitchFamily="34" charset="0"/>
            </a:rPr>
            <a:t> week of pregnancy, which places the baby at risk of disease and serious health problems, due to the baby’s organs being unable to function on their own.</a:t>
          </a:r>
          <a:endParaRPr lang="en-GB" sz="2000" kern="1200" dirty="0">
            <a:latin typeface="Arial" panose="020B0604020202020204" pitchFamily="34" charset="0"/>
            <a:cs typeface="Arial" panose="020B0604020202020204" pitchFamily="34" charset="0"/>
          </a:endParaRPr>
        </a:p>
      </dsp:txBody>
      <dsp:txXfrm>
        <a:off x="150070" y="200210"/>
        <a:ext cx="5250535" cy="1083545"/>
      </dsp:txXfrm>
    </dsp:sp>
    <dsp:sp modelId="{FD6D35BE-47E9-4366-A553-8FD887554DFC}">
      <dsp:nvSpPr>
        <dsp:cNvPr id="0" name=""/>
        <dsp:cNvSpPr/>
      </dsp:nvSpPr>
      <dsp:spPr>
        <a:xfrm>
          <a:off x="0" y="2348902"/>
          <a:ext cx="563337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1C406E-366A-4A1B-A81C-3661663FCA23}">
      <dsp:nvSpPr>
        <dsp:cNvPr id="0" name=""/>
        <dsp:cNvSpPr/>
      </dsp:nvSpPr>
      <dsp:spPr>
        <a:xfrm>
          <a:off x="106272" y="1511139"/>
          <a:ext cx="5366793" cy="1018917"/>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050" tIns="0" rIns="149050" bIns="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85000"/>
                  <a:lumOff val="15000"/>
                </a:schemeClr>
              </a:solidFill>
              <a:latin typeface="Arial" panose="020B0604020202020204" pitchFamily="34" charset="0"/>
              <a:cs typeface="Arial" panose="020B0604020202020204" pitchFamily="34" charset="0"/>
            </a:rPr>
            <a:t>Miscarriage – </a:t>
          </a:r>
          <a:r>
            <a:rPr lang="en-GB" sz="1500" kern="1200" dirty="0">
              <a:solidFill>
                <a:schemeClr val="tx1">
                  <a:lumMod val="85000"/>
                  <a:lumOff val="15000"/>
                </a:schemeClr>
              </a:solidFill>
              <a:latin typeface="Arial" panose="020B0604020202020204" pitchFamily="34" charset="0"/>
              <a:cs typeface="Arial" panose="020B0604020202020204" pitchFamily="34" charset="0"/>
            </a:rPr>
            <a:t>The sudden loss of pregnancy before 24 weeks, due to excessive alcohol consumption, which also results in substantial emotional loss for parents.</a:t>
          </a:r>
          <a:endParaRPr lang="en-GB" sz="2000" kern="1200" dirty="0">
            <a:solidFill>
              <a:schemeClr val="tx1">
                <a:lumMod val="85000"/>
                <a:lumOff val="15000"/>
              </a:schemeClr>
            </a:solidFill>
            <a:latin typeface="Arial" panose="020B0604020202020204" pitchFamily="34" charset="0"/>
            <a:cs typeface="Arial" panose="020B0604020202020204" pitchFamily="34" charset="0"/>
          </a:endParaRPr>
        </a:p>
      </dsp:txBody>
      <dsp:txXfrm>
        <a:off x="156011" y="1560878"/>
        <a:ext cx="5267315" cy="919439"/>
      </dsp:txXfrm>
    </dsp:sp>
    <dsp:sp modelId="{5CAC4711-B57E-4E06-BBFF-7CDA7B441B35}">
      <dsp:nvSpPr>
        <dsp:cNvPr id="0" name=""/>
        <dsp:cNvSpPr/>
      </dsp:nvSpPr>
      <dsp:spPr>
        <a:xfrm>
          <a:off x="0" y="3629993"/>
          <a:ext cx="5633378"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BF9A7A-2F0B-4117-A597-298E0A6B1403}">
      <dsp:nvSpPr>
        <dsp:cNvPr id="0" name=""/>
        <dsp:cNvSpPr/>
      </dsp:nvSpPr>
      <dsp:spPr>
        <a:xfrm>
          <a:off x="103611" y="2783491"/>
          <a:ext cx="5358783" cy="1027650"/>
        </a:xfrm>
        <a:prstGeom prst="round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050" tIns="0" rIns="149050" bIns="0" numCol="1" spcCol="1270" anchor="ctr" anchorCtr="0">
          <a:noAutofit/>
        </a:bodyPr>
        <a:lstStyle/>
        <a:p>
          <a:pPr marL="0" lvl="0" indent="0" algn="l" defTabSz="889000">
            <a:lnSpc>
              <a:spcPct val="90000"/>
            </a:lnSpc>
            <a:spcBef>
              <a:spcPct val="0"/>
            </a:spcBef>
            <a:spcAft>
              <a:spcPct val="35000"/>
            </a:spcAft>
            <a:buNone/>
          </a:pPr>
          <a:r>
            <a:rPr lang="en-GB" sz="2000" kern="1200" dirty="0">
              <a:solidFill>
                <a:srgbClr val="FFFF00"/>
              </a:solidFill>
              <a:latin typeface="Arial" panose="020B0604020202020204" pitchFamily="34" charset="0"/>
              <a:cs typeface="Arial" panose="020B0604020202020204" pitchFamily="34" charset="0"/>
            </a:rPr>
            <a:t>Foetal alcohol spectrum disorders (FASD) – </a:t>
          </a:r>
          <a:r>
            <a:rPr lang="en-GB" sz="1500" kern="1200" dirty="0">
              <a:solidFill>
                <a:srgbClr val="FFFF00"/>
              </a:solidFill>
              <a:latin typeface="Arial" panose="020B0604020202020204" pitchFamily="34" charset="0"/>
              <a:cs typeface="Arial" panose="020B0604020202020204" pitchFamily="34" charset="0"/>
            </a:rPr>
            <a:t>This causes babies to develop mental disabilities and delayed cognitive function, due to alcohol abuse. </a:t>
          </a:r>
          <a:endParaRPr lang="en-GB" sz="2000" kern="1200" dirty="0">
            <a:solidFill>
              <a:srgbClr val="FFFF00"/>
            </a:solidFill>
            <a:latin typeface="Arial" panose="020B0604020202020204" pitchFamily="34" charset="0"/>
            <a:cs typeface="Arial" panose="020B0604020202020204" pitchFamily="34" charset="0"/>
          </a:endParaRPr>
        </a:p>
      </dsp:txBody>
      <dsp:txXfrm>
        <a:off x="153777" y="2833657"/>
        <a:ext cx="5258451" cy="927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5797A-332E-40B6-9DC6-6297B4E6AA12}">
      <dsp:nvSpPr>
        <dsp:cNvPr id="0" name=""/>
        <dsp:cNvSpPr/>
      </dsp:nvSpPr>
      <dsp:spPr>
        <a:xfrm>
          <a:off x="2680753" y="155"/>
          <a:ext cx="4021129" cy="60626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Parents not only need to be assured that they are leaving their child in a setting of trust, but children should feel safe and comfortable also.</a:t>
          </a:r>
        </a:p>
      </dsp:txBody>
      <dsp:txXfrm>
        <a:off x="2680753" y="75938"/>
        <a:ext cx="3793780" cy="454697"/>
      </dsp:txXfrm>
    </dsp:sp>
    <dsp:sp modelId="{C909D4BA-FDB6-4358-BBA1-9876AAAA7B17}">
      <dsp:nvSpPr>
        <dsp:cNvPr id="0" name=""/>
        <dsp:cNvSpPr/>
      </dsp:nvSpPr>
      <dsp:spPr>
        <a:xfrm>
          <a:off x="0" y="155"/>
          <a:ext cx="2680753" cy="606263"/>
        </a:xfrm>
        <a:prstGeom prst="roundRect">
          <a:avLst/>
        </a:prstGeom>
        <a:solidFill>
          <a:srgbClr val="FF66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Trust</a:t>
          </a:r>
        </a:p>
      </dsp:txBody>
      <dsp:txXfrm>
        <a:off x="29595" y="29750"/>
        <a:ext cx="2621563" cy="547073"/>
      </dsp:txXfrm>
    </dsp:sp>
    <dsp:sp modelId="{155EB039-1B39-4152-81EC-9A5A8EAE4F1C}">
      <dsp:nvSpPr>
        <dsp:cNvPr id="0" name=""/>
        <dsp:cNvSpPr/>
      </dsp:nvSpPr>
      <dsp:spPr>
        <a:xfrm>
          <a:off x="2680753" y="667045"/>
          <a:ext cx="4021129" cy="60626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It is vital that parents are involved in each phase of their child’s progress, to gain an understanding of how they can offer further support.</a:t>
          </a:r>
        </a:p>
      </dsp:txBody>
      <dsp:txXfrm>
        <a:off x="2680753" y="742828"/>
        <a:ext cx="3793780" cy="454697"/>
      </dsp:txXfrm>
    </dsp:sp>
    <dsp:sp modelId="{2152F529-F4DA-49DA-BA4C-24741549C9A6}">
      <dsp:nvSpPr>
        <dsp:cNvPr id="0" name=""/>
        <dsp:cNvSpPr/>
      </dsp:nvSpPr>
      <dsp:spPr>
        <a:xfrm>
          <a:off x="0" y="667045"/>
          <a:ext cx="2680753" cy="606263"/>
        </a:xfrm>
        <a:prstGeom prst="roundRect">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chemeClr val="tx1">
                  <a:lumMod val="85000"/>
                  <a:lumOff val="15000"/>
                </a:schemeClr>
              </a:solidFill>
            </a:rPr>
            <a:t>Involvement</a:t>
          </a:r>
        </a:p>
      </dsp:txBody>
      <dsp:txXfrm>
        <a:off x="29595" y="696640"/>
        <a:ext cx="2621563" cy="54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A3E57D-A680-4EDE-9E54-1F477ECCB02B}">
      <dsp:nvSpPr>
        <dsp:cNvPr id="0" name=""/>
        <dsp:cNvSpPr/>
      </dsp:nvSpPr>
      <dsp:spPr>
        <a:xfrm>
          <a:off x="2670739" y="155"/>
          <a:ext cx="4006108" cy="60626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Building key relationships with parents sets realistic expectations and offers the opportunity to express any concerns constructively</a:t>
          </a:r>
        </a:p>
      </dsp:txBody>
      <dsp:txXfrm>
        <a:off x="2670739" y="75938"/>
        <a:ext cx="3778759" cy="454697"/>
      </dsp:txXfrm>
    </dsp:sp>
    <dsp:sp modelId="{C31F2E8E-9E3E-4895-8FC6-D23222A52D8E}">
      <dsp:nvSpPr>
        <dsp:cNvPr id="0" name=""/>
        <dsp:cNvSpPr/>
      </dsp:nvSpPr>
      <dsp:spPr>
        <a:xfrm>
          <a:off x="0" y="155"/>
          <a:ext cx="2670739" cy="606263"/>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rgbClr val="FFFF00"/>
              </a:solidFill>
            </a:rPr>
            <a:t>Shared Expectation</a:t>
          </a:r>
        </a:p>
      </dsp:txBody>
      <dsp:txXfrm>
        <a:off x="29595" y="29750"/>
        <a:ext cx="2611549" cy="547073"/>
      </dsp:txXfrm>
    </dsp:sp>
    <dsp:sp modelId="{F12A2431-3DE5-4C91-A030-9AFAE7674383}">
      <dsp:nvSpPr>
        <dsp:cNvPr id="0" name=""/>
        <dsp:cNvSpPr/>
      </dsp:nvSpPr>
      <dsp:spPr>
        <a:xfrm>
          <a:off x="2670739" y="667045"/>
          <a:ext cx="4006108" cy="606263"/>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Positive partnerships ensure parents are kept up to date on their child’s academic progress and requirements, as well as any changes to educational programmes. </a:t>
          </a:r>
        </a:p>
      </dsp:txBody>
      <dsp:txXfrm>
        <a:off x="2670739" y="742828"/>
        <a:ext cx="3778759" cy="454697"/>
      </dsp:txXfrm>
    </dsp:sp>
    <dsp:sp modelId="{14E5F257-87A1-4928-8B3F-2FE6AA79F7A2}">
      <dsp:nvSpPr>
        <dsp:cNvPr id="0" name=""/>
        <dsp:cNvSpPr/>
      </dsp:nvSpPr>
      <dsp:spPr>
        <a:xfrm>
          <a:off x="0" y="667045"/>
          <a:ext cx="2670739" cy="6062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Keeping Up-To-Date</a:t>
          </a:r>
        </a:p>
      </dsp:txBody>
      <dsp:txXfrm>
        <a:off x="29595" y="696640"/>
        <a:ext cx="2611549" cy="54707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962AE2-701C-449D-B050-8B5223FD224A}" type="datetimeFigureOut">
              <a:rPr lang="en-GB" smtClean="0"/>
              <a:t>02/01/2024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669F7D-91C4-4EA9-AE05-3B1D9C54E4D0}" type="slidenum">
              <a:rPr lang="en-GB" smtClean="0"/>
              <a:t>‹#›</a:t>
            </a:fld>
            <a:endParaRPr lang="en-GB"/>
          </a:p>
        </p:txBody>
      </p:sp>
    </p:spTree>
    <p:extLst>
      <p:ext uri="{BB962C8B-B14F-4D97-AF65-F5344CB8AC3E}">
        <p14:creationId xmlns:p14="http://schemas.microsoft.com/office/powerpoint/2010/main" val="2486068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D01C-91C1-149C-0AFE-BA719B31EE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95E87C3-D542-4411-1293-CD62C75B81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9626D56-A7DB-9B7C-B8BD-B1DD4C827175}"/>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A31F7C39-C110-E0BB-037E-60D7EB9551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252320-DBF0-21D8-F330-3EF08C10C9F3}"/>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2030607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25C9B-21F0-D422-D084-AE1AF4452F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8E0D11-A0D0-1C20-377B-5FF0B7C91F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A9B196-6995-6610-181D-15EDCE15DD86}"/>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3CB0E3B0-DA20-061D-D740-A8CB3E03F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63FE4-7246-E3E1-B4A1-822A107C0138}"/>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625995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5E621-E4F2-696C-9766-3E7E3525F3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FBC45E7-0769-1AF8-3DF2-81EDD830ADD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9EEE0A-3135-A96E-6F14-592DCAFA4706}"/>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6AFAEE4E-6B21-D7C0-23DB-FFA015F582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44DD7-820D-F219-D277-7BD8F44A73D9}"/>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1706282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6321-61C8-7B85-715E-728308E8648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2B5EA6-8926-5BCB-A40D-EB07BA8203D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BCA4127-8A3A-53B1-0D1F-1C47BD7A26E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6AAD3F-E7A8-FBF2-6612-99BEC25D2562}"/>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6" name="Footer Placeholder 5">
            <a:extLst>
              <a:ext uri="{FF2B5EF4-FFF2-40B4-BE49-F238E27FC236}">
                <a16:creationId xmlns:a16="http://schemas.microsoft.com/office/drawing/2014/main" id="{581D06B3-A365-DB61-7100-6B8CEA8E4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341E44-1ED5-4177-6753-9907C4B96E44}"/>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2490559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B41C6-6F28-ED07-1D92-D6CAD287D12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0519A59-70DE-C980-00E1-6A708A4447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FDE9695-04FD-9A8B-0DD5-BD07C256FAE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9579036-BCCC-13F6-1EBD-BD7C5F38DB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82DCE3-EB54-CDDF-3440-941DB547CD3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B97335-70EB-3EE5-C4CC-E27A58E2F979}"/>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8" name="Footer Placeholder 7">
            <a:extLst>
              <a:ext uri="{FF2B5EF4-FFF2-40B4-BE49-F238E27FC236}">
                <a16:creationId xmlns:a16="http://schemas.microsoft.com/office/drawing/2014/main" id="{CE6FB325-FF35-77FC-AAB4-B61135DBB0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45B588-ACC0-8EA4-8257-0ADC695F7778}"/>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3523954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2DD6-DDCA-1345-B179-CF4ED4E2EA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1BD9477-531A-3412-C5B3-EDA68280BA20}"/>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4" name="Footer Placeholder 3">
            <a:extLst>
              <a:ext uri="{FF2B5EF4-FFF2-40B4-BE49-F238E27FC236}">
                <a16:creationId xmlns:a16="http://schemas.microsoft.com/office/drawing/2014/main" id="{3BEE0E0F-D6EA-5163-2A73-756F9AB654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B3528B-DF4D-58ED-B0A9-C84A5C22BDBB}"/>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2315722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56C56F-E775-59F1-6436-763B84DDBE56}"/>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3" name="Footer Placeholder 2">
            <a:extLst>
              <a:ext uri="{FF2B5EF4-FFF2-40B4-BE49-F238E27FC236}">
                <a16:creationId xmlns:a16="http://schemas.microsoft.com/office/drawing/2014/main" id="{179AD37C-23D7-A67A-83C0-917519D7A4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9AB493-3C64-7376-1E17-592F4DC8AB86}"/>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1186441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4C273-31D6-413A-A3B7-0A6C891434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E589C4-5A9B-F67B-F6DF-760F3A9044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8FBA1BB-8D7B-FC7A-D37C-27A2441438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95BE80-B957-1E17-22D0-DD7560E25E90}"/>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6" name="Footer Placeholder 5">
            <a:extLst>
              <a:ext uri="{FF2B5EF4-FFF2-40B4-BE49-F238E27FC236}">
                <a16:creationId xmlns:a16="http://schemas.microsoft.com/office/drawing/2014/main" id="{4CFD4C24-278F-23EF-A482-00FBFDBC92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981F8B-E178-12F7-BCC9-E858F8316799}"/>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302314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CF45A-DAC8-319D-28D2-AFAAAA93F4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0340084-0CF8-E5BC-124E-0944974C0F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BE56A3-59B9-5BF6-95A5-A6B3D357A9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2B08CC-A2E8-B4FC-CD5D-0875C3180644}"/>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6" name="Footer Placeholder 5">
            <a:extLst>
              <a:ext uri="{FF2B5EF4-FFF2-40B4-BE49-F238E27FC236}">
                <a16:creationId xmlns:a16="http://schemas.microsoft.com/office/drawing/2014/main" id="{66B56F22-79F9-EAEA-B750-EDC8348B65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531B93-B31B-2686-5724-0F30DD3D2795}"/>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4292190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B980-93E4-E738-AEBA-373FEE2ED1E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53DF042-D6D9-9F25-48C5-6E4A320F6C8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E6C781-A7AA-EE56-D875-0A3D02DFEF87}"/>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D375E10A-03A3-316F-CEC1-F28B587B1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D4B30-6DE0-58B0-714C-FF4FF40FB1DB}"/>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162370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181BB9-4557-ABBE-0820-A5C0F362F2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16B0621-F0AC-C885-43F6-EC3E7B9FE7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B83D1C-6626-C380-0EC3-3924253531D8}"/>
              </a:ext>
            </a:extLst>
          </p:cNvPr>
          <p:cNvSpPr>
            <a:spLocks noGrp="1"/>
          </p:cNvSpPr>
          <p:nvPr>
            <p:ph type="dt" sz="half" idx="10"/>
          </p:nvPr>
        </p:nvSpPr>
        <p:spPr/>
        <p:txBody>
          <a:body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8AD41B2A-47DF-948C-88BD-FC5DC814F7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3609FD-4DC5-7BBD-ACFF-B6F5BF88312A}"/>
              </a:ext>
            </a:extLst>
          </p:cNvPr>
          <p:cNvSpPr>
            <a:spLocks noGrp="1"/>
          </p:cNvSpPr>
          <p:nvPr>
            <p:ph type="sldNum" sz="quarter" idx="12"/>
          </p:nvPr>
        </p:nvSpPr>
        <p:spPr/>
        <p:txBody>
          <a:bodyPr/>
          <a:lstStyle/>
          <a:p>
            <a:fld id="{A725D06F-D493-4574-A524-15120A465A66}" type="slidenum">
              <a:rPr lang="en-GB" smtClean="0"/>
              <a:t>‹#›</a:t>
            </a:fld>
            <a:endParaRPr lang="en-GB"/>
          </a:p>
        </p:txBody>
      </p:sp>
    </p:spTree>
    <p:extLst>
      <p:ext uri="{BB962C8B-B14F-4D97-AF65-F5344CB8AC3E}">
        <p14:creationId xmlns:p14="http://schemas.microsoft.com/office/powerpoint/2010/main" val="859343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1E044B-C94F-DA1B-BD3E-1483BE4231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232671-93DC-B74A-7404-EE65DCC2E3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02D11E-5BF7-A104-D60A-51A5BB0564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A01F3-1DF2-416C-A1E5-AD51E3E9BF4C}" type="datetimeFigureOut">
              <a:rPr lang="en-GB" smtClean="0"/>
              <a:t>02/01/2024</a:t>
            </a:fld>
            <a:endParaRPr lang="en-GB"/>
          </a:p>
        </p:txBody>
      </p:sp>
      <p:sp>
        <p:nvSpPr>
          <p:cNvPr id="5" name="Footer Placeholder 4">
            <a:extLst>
              <a:ext uri="{FF2B5EF4-FFF2-40B4-BE49-F238E27FC236}">
                <a16:creationId xmlns:a16="http://schemas.microsoft.com/office/drawing/2014/main" id="{0930EA07-82C8-989B-D2B0-A44F1B5921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9EFE19-780B-7637-9092-6C123B4E17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25D06F-D493-4574-A524-15120A465A66}" type="slidenum">
              <a:rPr lang="en-GB" smtClean="0"/>
              <a:t>‹#›</a:t>
            </a:fld>
            <a:endParaRPr lang="en-GB"/>
          </a:p>
        </p:txBody>
      </p:sp>
    </p:spTree>
    <p:extLst>
      <p:ext uri="{BB962C8B-B14F-4D97-AF65-F5344CB8AC3E}">
        <p14:creationId xmlns:p14="http://schemas.microsoft.com/office/powerpoint/2010/main" val="2404355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8I2hrSRbmHE"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VNNsN9IJkws" TargetMode="External"/><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doi.org/10.1073/pnas.1323099111"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EU7vC3wUtMo"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tZ8nxbA1Fk" TargetMode="External"/><Relationship Id="rId2" Type="http://schemas.openxmlformats.org/officeDocument/2006/relationships/hyperlink" Target="https://www.news.uct.ac.za/article/-2020-11-19-pregnancy-obesity-and-hiv-explored-in-new-study" TargetMode="Externa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8" Type="http://schemas.openxmlformats.org/officeDocument/2006/relationships/hyperlink" Target="https://www.youtube.com/watch?v=qLnUK1MghSg" TargetMode="External"/><Relationship Id="rId3" Type="http://schemas.openxmlformats.org/officeDocument/2006/relationships/diagramLayout" Target="../diagrams/layout1.xml"/><Relationship Id="rId7" Type="http://schemas.openxmlformats.org/officeDocument/2006/relationships/image" Target="../media/image5.jp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nicef.org.uk/wp-content/uploads/2010/05/UNCRC_PRESS200910web.pdf" TargetMode="External"/><Relationship Id="rId1" Type="http://schemas.openxmlformats.org/officeDocument/2006/relationships/slideLayout" Target="../slideLayouts/slideLayout7.xml"/><Relationship Id="rId5" Type="http://schemas.openxmlformats.org/officeDocument/2006/relationships/image" Target="../media/image13.jp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FXkqhNsUWmM"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14.png"/><Relationship Id="rId1" Type="http://schemas.openxmlformats.org/officeDocument/2006/relationships/slideLayout" Target="../slideLayouts/slideLayout9.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L0PKWTta7lU"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pcduXvTXtm4"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microsoft.com/office/2007/relationships/hdphoto" Target="../media/hdphoto2.wdp"/></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6.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8" Type="http://schemas.openxmlformats.org/officeDocument/2006/relationships/hyperlink" Target="https://careerteachers.co.uk/what-the-uk-education-system-can-learn-from-finland/" TargetMode="External"/><Relationship Id="rId3" Type="http://schemas.openxmlformats.org/officeDocument/2006/relationships/hyperlink" Target="https://allaboutchildren.co.uk/angels-at-play-park-road/news/a-parents-guide-to-music/" TargetMode="External"/><Relationship Id="rId7" Type="http://schemas.openxmlformats.org/officeDocument/2006/relationships/hyperlink" Target="https://childrensnutrition.co.uk/full-blog/first-1000-days/" TargetMode="External"/><Relationship Id="rId2" Type="http://schemas.openxmlformats.org/officeDocument/2006/relationships/hyperlink" Target="https://www.actionforchildren.org.uk/blog/what-is-sensory-play-and-why-is-it-important/" TargetMode="External"/><Relationship Id="rId1" Type="http://schemas.openxmlformats.org/officeDocument/2006/relationships/slideLayout" Target="../slideLayouts/slideLayout7.xml"/><Relationship Id="rId6" Type="http://schemas.openxmlformats.org/officeDocument/2006/relationships/hyperlink" Target="https://blogs.glowscotland.org.uk/fa/falkirkearlyyears/a-pedagogue-ponders-by-lisa-boa/" TargetMode="External"/><Relationship Id="rId5" Type="http://schemas.openxmlformats.org/officeDocument/2006/relationships/hyperlink" Target="https://www.betterhealth.vic.gov.au/health/healthyliving/pregnancy-and-smoking" TargetMode="External"/><Relationship Id="rId10" Type="http://schemas.openxmlformats.org/officeDocument/2006/relationships/hyperlink" Target="https://www.youtube.com/watch?v=VNNsN9IJkws" TargetMode="External"/><Relationship Id="rId4" Type="http://schemas.openxmlformats.org/officeDocument/2006/relationships/hyperlink" Target="https://eyfs.info/articles.html/teaching-and-learning/how-can-knowledge-of-child-development-inform-your-approach-to-intent-implementation-and-impact-r261/" TargetMode="External"/><Relationship Id="rId9" Type="http://schemas.openxmlformats.org/officeDocument/2006/relationships/hyperlink" Target="https://caringforkids.cps.ca/handouts/pregnancy-and-babies/your_babys_brain"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earlyyearsmatters.co.uk/our-services/school-and-nursery-improvement-partner/enabling-environments/indoor-and-outdoor-environment/" TargetMode="External"/><Relationship Id="rId13" Type="http://schemas.openxmlformats.org/officeDocument/2006/relationships/hyperlink" Target="https://www.exceptional-care.co.uk/" TargetMode="External"/><Relationship Id="rId3" Type="http://schemas.openxmlformats.org/officeDocument/2006/relationships/hyperlink" Target="https://assets.publishing.service.gov.uk/media/5a7ab5f3e5274a34770e6951/integrated_working_explained.pdf" TargetMode="External"/><Relationship Id="rId7" Type="http://schemas.openxmlformats.org/officeDocument/2006/relationships/hyperlink" Target="https://www.eyalliance.org.uk/sites/default/files/send_funding_eya_report_final_march_2022_2.pdf" TargetMode="External"/><Relationship Id="rId12" Type="http://schemas.openxmlformats.org/officeDocument/2006/relationships/hyperlink" Target="https://www.youtube.com/watch?v=FXkqhNsUWmM" TargetMode="External"/><Relationship Id="rId2" Type="http://schemas.openxmlformats.org/officeDocument/2006/relationships/hyperlink" Target="https://www.childrenslifetime.org/brain-growth-and-development" TargetMode="External"/><Relationship Id="rId1" Type="http://schemas.openxmlformats.org/officeDocument/2006/relationships/slideLayout" Target="../slideLayouts/slideLayout7.xml"/><Relationship Id="rId6" Type="http://schemas.openxmlformats.org/officeDocument/2006/relationships/hyperlink" Target="https://www.nbcnews.com/think/opinion/baby-formula-shortage-mothers-breastfeeding-blamed-rcna28595" TargetMode="External"/><Relationship Id="rId11" Type="http://schemas.openxmlformats.org/officeDocument/2006/relationships/hyperlink" Target="https://www.linkedin.com/pulse/power-role-models-why-having-guiding-light-life-matters-dr-soha-emam" TargetMode="External"/><Relationship Id="rId5" Type="http://schemas.openxmlformats.org/officeDocument/2006/relationships/hyperlink" Target="https://assets.publishing.service.gov.uk/media/64afe61b8bc29f000d2cccc0/EYFS_framework_from_September_2023.pdf" TargetMode="External"/><Relationship Id="rId10" Type="http://schemas.openxmlformats.org/officeDocument/2006/relationships/hyperlink" Target="https://www.earlyyears.wales/en/news/men-early-years-%E2%80%93-why-we-need-more-them-and-how-we-can-recruit-them" TargetMode="External"/><Relationship Id="rId4" Type="http://schemas.openxmlformats.org/officeDocument/2006/relationships/hyperlink" Target="https://app.croneri.co.uk/feature-articles/observing-and-monitoring-staff-performance-early-years" TargetMode="External"/><Relationship Id="rId9" Type="http://schemas.openxmlformats.org/officeDocument/2006/relationships/hyperlink" Target="https://www.earlyyearsmatters.co.uk/eyfs/positive-relationships/key-person-attachment/"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youtube.com/watch?v=pcduXvTXtm4" TargetMode="External"/><Relationship Id="rId13" Type="http://schemas.openxmlformats.org/officeDocument/2006/relationships/hyperlink" Target="https://m.facebook.com/carolgarbodenmurray/photos/a.124546839303044/398464005244658/" TargetMode="External"/><Relationship Id="rId3" Type="http://schemas.openxmlformats.org/officeDocument/2006/relationships/hyperlink" Target="https://www.youtube.com/watch?v=qLnUK1MghSg" TargetMode="External"/><Relationship Id="rId7" Type="http://schemas.openxmlformats.org/officeDocument/2006/relationships/hyperlink" Target="https://www.flyingstartcardiff.co.uk/what-we-do/nutrition-and-dietetics-service/" TargetMode="External"/><Relationship Id="rId12" Type="http://schemas.openxmlformats.org/officeDocument/2006/relationships/hyperlink" Target="https://www.frontiersin.org/articles/10.3389/fgwh.2022.820759/full" TargetMode="External"/><Relationship Id="rId2" Type="http://schemas.openxmlformats.org/officeDocument/2006/relationships/hyperlink" Target="https://www.eyworks.co.uk/importance-of-planning-and-observing-in-a-childcare-setting/"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19-07/flying-start-health-programme-guidance_0.pdf" TargetMode="External"/><Relationship Id="rId11" Type="http://schemas.openxmlformats.org/officeDocument/2006/relationships/hyperlink" Target="https://www.youtube.com/watch?v=nVhe0X8oPBI" TargetMode="External"/><Relationship Id="rId5" Type="http://schemas.openxmlformats.org/officeDocument/2006/relationships/hyperlink" Target="https://www.floridahealth.gov/programs-and-services/prevention/substance-abuse/substance-abuse-during-pregnancy/index.html" TargetMode="External"/><Relationship Id="rId10" Type="http://schemas.openxmlformats.org/officeDocument/2006/relationships/hyperlink" Target="https://www.news.uct.ac.za/article/-2020-11-19-pregnancy-obesity-and-hiv-explored-in-new-study" TargetMode="External"/><Relationship Id="rId4" Type="http://schemas.openxmlformats.org/officeDocument/2006/relationships/hyperlink" Target="https://files.firstthingsfirst.org/why-early-childhood-matters/the-first-five-years" TargetMode="External"/><Relationship Id="rId9" Type="http://schemas.openxmlformats.org/officeDocument/2006/relationships/hyperlink" Target="https://www.annafreud.org/resources/under-fives-wellbeing/common-difficultie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lancashire.gov.uk/children-education-families/special-educational-needs-and-disabilities/health-and-wellbeing/key-roles-within-childrens-health-services/" TargetMode="External"/><Relationship Id="rId3" Type="http://schemas.openxmlformats.org/officeDocument/2006/relationships/hyperlink" Target="https://inspiremyplay.com/blogs/blog/sensory-play-for-babies-20-simple-and-fun-ideas" TargetMode="External"/><Relationship Id="rId7" Type="http://schemas.openxmlformats.org/officeDocument/2006/relationships/hyperlink" Target="https://doi.org/10.1073/pnas.1323099111" TargetMode="External"/><Relationship Id="rId12" Type="http://schemas.openxmlformats.org/officeDocument/2006/relationships/hyperlink" Target="https://blogs.glowscotland.org.uk/er/wwbbnursery/category/loose-parts/" TargetMode="External"/><Relationship Id="rId2" Type="http://schemas.openxmlformats.org/officeDocument/2006/relationships/hyperlink" Target="https://www.nidirect.gov.uk/articles/alcohol-smoking-and-drugs-pregnancy" TargetMode="External"/><Relationship Id="rId1" Type="http://schemas.openxmlformats.org/officeDocument/2006/relationships/slideLayout" Target="../slideLayouts/slideLayout7.xml"/><Relationship Id="rId6" Type="http://schemas.openxmlformats.org/officeDocument/2006/relationships/hyperlink" Target="https://educationaltechnology.net/lev-vygotsky-sociocultural-theory-of-cognitive-development/" TargetMode="External"/><Relationship Id="rId11" Type="http://schemas.openxmlformats.org/officeDocument/2006/relationships/hyperlink" Target="https://littlepinelearners.com/30-quotes-about-children-and-nature-that-will-inspire-outdoor-play/" TargetMode="External"/><Relationship Id="rId5" Type="http://schemas.openxmlformats.org/officeDocument/2006/relationships/hyperlink" Target="https://www.kcl.ac.uk/news/professor-sir-michael-rutter-retires-after-55-years-at-the-ioppn" TargetMode="External"/><Relationship Id="rId10" Type="http://schemas.openxmlformats.org/officeDocument/2006/relationships/hyperlink" Target="https://www.goodinfonet.com/goodnews/every-child-is-unique" TargetMode="External"/><Relationship Id="rId4" Type="http://schemas.openxmlformats.org/officeDocument/2006/relationships/hyperlink" Target="https://www.hopkinsmedicine.org/health/wellness-and-prevention/nutrition-during-pregnancy" TargetMode="External"/><Relationship Id="rId9" Type="http://schemas.openxmlformats.org/officeDocument/2006/relationships/hyperlink" Target="https://learningjournals.co.uk/reggio-emilia-emmi-pikler-rudolf-stein-different-approaches-learning/"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nhs.uk/pregnancy/your-pregnancy-care/your-antenatal-care/" TargetMode="External"/><Relationship Id="rId13" Type="http://schemas.openxmlformats.org/officeDocument/2006/relationships/hyperlink" Target="https://esupermk.live/product_details/30236841.html" TargetMode="External"/><Relationship Id="rId3" Type="http://schemas.openxmlformats.org/officeDocument/2006/relationships/hyperlink" Target="https://www.marchofdimes.org/find-support/topics/pregnancy/alcohol-during-pregnancy" TargetMode="External"/><Relationship Id="rId7" Type="http://schemas.openxmlformats.org/officeDocument/2006/relationships/hyperlink" Target="https://www.nhs.uk/conditions/baby/breastfeeding-and-bottle-feeding/breastfeeding/benefits/" TargetMode="External"/><Relationship Id="rId12" Type="http://schemas.openxmlformats.org/officeDocument/2006/relationships/hyperlink" Target="https://online-learning-college.com/knowledge-hub/early-years/what-is-an-early-years-practitioner/" TargetMode="External"/><Relationship Id="rId2" Type="http://schemas.openxmlformats.org/officeDocument/2006/relationships/hyperlink" Target="https://genevamontessori.org/what-is-the-montessori-approach-to-play/" TargetMode="External"/><Relationship Id="rId1" Type="http://schemas.openxmlformats.org/officeDocument/2006/relationships/slideLayout" Target="../slideLayouts/slideLayout7.xml"/><Relationship Id="rId6" Type="http://schemas.openxmlformats.org/officeDocument/2006/relationships/hyperlink" Target="https://myhero.com/MariaMontessori" TargetMode="External"/><Relationship Id="rId11" Type="http://schemas.openxmlformats.org/officeDocument/2006/relationships/hyperlink" Target="https://nurturing-care.org/what-is-nurturing-care/" TargetMode="External"/><Relationship Id="rId5" Type="http://schemas.openxmlformats.org/officeDocument/2006/relationships/hyperlink" Target="https://www.nurseryworld.co.uk/features/article/eyfs-best-practice-all-about-storytelling" TargetMode="External"/><Relationship Id="rId15" Type="http://schemas.openxmlformats.org/officeDocument/2006/relationships/hyperlink" Target="https://www.youtube.com/watch?v=OtZ8nxbA1Fk" TargetMode="External"/><Relationship Id="rId10" Type="http://schemas.openxmlformats.org/officeDocument/2006/relationships/hyperlink" Target="https://nurserystory.co.uk/resource-centre/empowering-early-years-practitioners/" TargetMode="External"/><Relationship Id="rId4" Type="http://schemas.openxmlformats.org/officeDocument/2006/relationships/hyperlink" Target="https://www.simplypsychology.org/maslow.html" TargetMode="External"/><Relationship Id="rId9" Type="http://schemas.openxmlformats.org/officeDocument/2006/relationships/hyperlink" Target="https://www.nurserystore.co.uk/the-pros-and-cons-of-nursery/" TargetMode="External"/><Relationship Id="rId14" Type="http://schemas.openxmlformats.org/officeDocument/2006/relationships/hyperlink" Target="https://www.oac.edu.au/news-views/loose-parts-play/"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sleepbaby.org/do-babies-understand-facetime/" TargetMode="External"/><Relationship Id="rId13" Type="http://schemas.openxmlformats.org/officeDocument/2006/relationships/hyperlink" Target="https://sunshineteacherstraining.id/criticism-of-montessori-method/" TargetMode="External"/><Relationship Id="rId3" Type="http://schemas.openxmlformats.org/officeDocument/2006/relationships/hyperlink" Target="https://www.playscotland.org/resources/crc_poster_leaflet_final-indd_/" TargetMode="External"/><Relationship Id="rId7" Type="http://schemas.openxmlformats.org/officeDocument/2006/relationships/hyperlink" Target="https://www.youtube.com/watch?v=EU7vC3wUtMo" TargetMode="External"/><Relationship Id="rId12" Type="http://schemas.openxmlformats.org/officeDocument/2006/relationships/hyperlink" Target="https://www.studysmarter.co.uk/explanations/psychology/basic-psychology/bowlbys-monotropic-theory/" TargetMode="External"/><Relationship Id="rId2" Type="http://schemas.openxmlformats.org/officeDocument/2006/relationships/hyperlink" Target="https://www.cosydirect.com/blog/loose-parts-play-creating-a-library-beg-borrow-or-steal-okmay-be-not-steal/" TargetMode="External"/><Relationship Id="rId1" Type="http://schemas.openxmlformats.org/officeDocument/2006/relationships/slideLayout" Target="../slideLayouts/slideLayout7.xml"/><Relationship Id="rId6" Type="http://schemas.openxmlformats.org/officeDocument/2006/relationships/hyperlink" Target="https://earlychildhood.qld.gov.au/early-years/early-years-brain-development" TargetMode="External"/><Relationship Id="rId11" Type="http://schemas.openxmlformats.org/officeDocument/2006/relationships/hyperlink" Target="https://www.acamh.org/blog/a-digest-of-the-published-work-of-michel-rutter-1958-2020-2/" TargetMode="External"/><Relationship Id="rId5" Type="http://schemas.openxmlformats.org/officeDocument/2006/relationships/hyperlink" Target="https://www.professionalacademy.com/blogs/marketing-theories-maslows-hierarchy-of-needs/" TargetMode="External"/><Relationship Id="rId10" Type="http://schemas.openxmlformats.org/officeDocument/2006/relationships/hyperlink" Target="https://www.starschildcaregroup.co.uk/blog/4-reasons-every-nursery-should-have-a-partnership-with-parents" TargetMode="External"/><Relationship Id="rId4" Type="http://schemas.openxmlformats.org/officeDocument/2006/relationships/hyperlink" Target="https://www.playlaughsensory.com/benefits/" TargetMode="External"/><Relationship Id="rId9" Type="http://schemas.openxmlformats.org/officeDocument/2006/relationships/hyperlink" Target="https://www.youtube.com/watch?v=8I2hrSRbmHE"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tommieschildcare.co.uk/why-arent-more-men-in-childcare/" TargetMode="External"/><Relationship Id="rId3" Type="http://schemas.openxmlformats.org/officeDocument/2006/relationships/hyperlink" Target="https://www.dailymail.co.uk/health/article-5043215/Brain-scans-toddlers-reveal-impact-childhood-neglect.html" TargetMode="External"/><Relationship Id="rId7" Type="http://schemas.openxmlformats.org/officeDocument/2006/relationships/hyperlink" Target="https://theirworld.org/news/how-childs-brain-develops-from-womb-to-age-five/" TargetMode="External"/><Relationship Id="rId12" Type="http://schemas.openxmlformats.org/officeDocument/2006/relationships/hyperlink" Target="https://www.unicef.org.uk/babyfriendly/baby-friendly-resources/implementing-standards-resources/skin-to-skin-contact/?gad_source=1&amp;gclid=EAIaIQobChMI0bz97NeYgwMVGpVQBh1g_QzwEAAYASAAEgL5VfD_BwE" TargetMode="External"/><Relationship Id="rId2" Type="http://schemas.openxmlformats.org/officeDocument/2006/relationships/hyperlink" Target="https://www.highspeedtraining.co.uk/hub/promoting-positive-behaviour-guide/" TargetMode="External"/><Relationship Id="rId1" Type="http://schemas.openxmlformats.org/officeDocument/2006/relationships/slideLayout" Target="../slideLayouts/slideLayout7.xml"/><Relationship Id="rId6" Type="http://schemas.openxmlformats.org/officeDocument/2006/relationships/hyperlink" Target="https://www.youtube.com/watch?v=L0PKWTta7lU" TargetMode="External"/><Relationship Id="rId11" Type="http://schemas.openxmlformats.org/officeDocument/2006/relationships/hyperlink" Target="https://www.unicef.org/southafrica/media/551/file/ZAF-First-1000-days-brief-2017.pdf" TargetMode="External"/><Relationship Id="rId5" Type="http://schemas.openxmlformats.org/officeDocument/2006/relationships/hyperlink" Target="https://thepiklercollection.weebly.com/history.html" TargetMode="External"/><Relationship Id="rId10" Type="http://schemas.openxmlformats.org/officeDocument/2006/relationships/hyperlink" Target="https://www.turtletree.com/the-first-1000-days-infant-health-and-the-gut-microbiome/" TargetMode="External"/><Relationship Id="rId4" Type="http://schemas.openxmlformats.org/officeDocument/2006/relationships/hyperlink" Target="https://thebowlbycentre.org.uk/about-the-bowlby-centre/" TargetMode="External"/><Relationship Id="rId9" Type="http://schemas.openxmlformats.org/officeDocument/2006/relationships/hyperlink" Target="https://www.tommys.org/baby-loss-support/miscarriage-information-and-support/frequently-asked-questions-about-miscarriage/can-lifestyle-choices-cause-miscarriag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olton.ac.uk/blogs/what-is-an-early-years-practitioner" TargetMode="External"/><Relationship Id="rId2" Type="http://schemas.openxmlformats.org/officeDocument/2006/relationships/hyperlink" Target="https://www.unicef.org.uk/wp-content/uploads/2010/05/UNCRC_PRESS200910web.pdf" TargetMode="External"/><Relationship Id="rId1" Type="http://schemas.openxmlformats.org/officeDocument/2006/relationships/slideLayout" Target="../slideLayouts/slideLayout7.xml"/><Relationship Id="rId5" Type="http://schemas.openxmlformats.org/officeDocument/2006/relationships/hyperlink" Target="https://doi.org/10.1016/s1474-4422(19)30150-4" TargetMode="External"/><Relationship Id="rId4" Type="http://schemas.openxmlformats.org/officeDocument/2006/relationships/hyperlink" Target="https://www.earlyyearseducator.co.uk/features/article/professional-love-is-taking-over-our-childcare-sett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0DC9-4045-5A90-B35E-CB5E0D4B1A16}"/>
              </a:ext>
            </a:extLst>
          </p:cNvPr>
          <p:cNvSpPr>
            <a:spLocks noGrp="1"/>
          </p:cNvSpPr>
          <p:nvPr>
            <p:ph type="ctrTitle"/>
          </p:nvPr>
        </p:nvSpPr>
        <p:spPr/>
        <p:txBody>
          <a:bodyPr/>
          <a:lstStyle/>
          <a:p>
            <a:r>
              <a:rPr lang="en-GB" b="1" dirty="0">
                <a:solidFill>
                  <a:srgbClr val="FFC000"/>
                </a:solidFill>
                <a:latin typeface="Segoe UI Black" panose="020B0A02040204020203" pitchFamily="34" charset="0"/>
                <a:ea typeface="Segoe UI Black" panose="020B0A02040204020203" pitchFamily="34" charset="0"/>
              </a:rPr>
              <a:t>The First 1000 Days</a:t>
            </a:r>
          </a:p>
        </p:txBody>
      </p:sp>
      <p:sp>
        <p:nvSpPr>
          <p:cNvPr id="3" name="Subtitle 2">
            <a:extLst>
              <a:ext uri="{FF2B5EF4-FFF2-40B4-BE49-F238E27FC236}">
                <a16:creationId xmlns:a16="http://schemas.microsoft.com/office/drawing/2014/main" id="{BA2D2F00-6241-4DF7-69D4-42D39A4F4D92}"/>
              </a:ext>
            </a:extLst>
          </p:cNvPr>
          <p:cNvSpPr>
            <a:spLocks noGrp="1"/>
          </p:cNvSpPr>
          <p:nvPr>
            <p:ph type="subTitle" idx="1"/>
          </p:nvPr>
        </p:nvSpPr>
        <p:spPr/>
        <p:txBody>
          <a:bodyPr/>
          <a:lstStyle/>
          <a:p>
            <a:endParaRPr lang="en-GB" dirty="0"/>
          </a:p>
        </p:txBody>
      </p:sp>
      <p:pic>
        <p:nvPicPr>
          <p:cNvPr id="5" name="Picture 4" descr="A group of babies crawling on the ground&#10;&#10;Description automatically generated">
            <a:extLst>
              <a:ext uri="{FF2B5EF4-FFF2-40B4-BE49-F238E27FC236}">
                <a16:creationId xmlns:a16="http://schemas.microsoft.com/office/drawing/2014/main" id="{B4E3ED3D-2D6E-6555-8BD4-F65699851C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938963"/>
          </a:xfrm>
          <a:prstGeom prst="rect">
            <a:avLst/>
          </a:prstGeom>
        </p:spPr>
      </p:pic>
      <p:sp>
        <p:nvSpPr>
          <p:cNvPr id="6" name="Rectangle 5">
            <a:extLst>
              <a:ext uri="{FF2B5EF4-FFF2-40B4-BE49-F238E27FC236}">
                <a16:creationId xmlns:a16="http://schemas.microsoft.com/office/drawing/2014/main" id="{40F9E0B6-6FEF-6441-F4B5-F6B8B9C08EAD}"/>
              </a:ext>
            </a:extLst>
          </p:cNvPr>
          <p:cNvSpPr/>
          <p:nvPr/>
        </p:nvSpPr>
        <p:spPr>
          <a:xfrm>
            <a:off x="2542478" y="896473"/>
            <a:ext cx="9054789" cy="124649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7500" b="1" cap="none" spc="0" dirty="0">
                <a:ln/>
                <a:solidFill>
                  <a:srgbClr val="FFFF00"/>
                </a:solidFill>
                <a:effectLst/>
                <a:latin typeface="Aptos Display" panose="020B0004020202020204" pitchFamily="34" charset="0"/>
              </a:rPr>
              <a:t>The First 1000 Days</a:t>
            </a:r>
          </a:p>
        </p:txBody>
      </p:sp>
      <p:sp>
        <p:nvSpPr>
          <p:cNvPr id="7" name="TextBox 6">
            <a:extLst>
              <a:ext uri="{FF2B5EF4-FFF2-40B4-BE49-F238E27FC236}">
                <a16:creationId xmlns:a16="http://schemas.microsoft.com/office/drawing/2014/main" id="{A3EE51D8-5773-DEC3-8592-70BE67966BF4}"/>
              </a:ext>
            </a:extLst>
          </p:cNvPr>
          <p:cNvSpPr txBox="1"/>
          <p:nvPr/>
        </p:nvSpPr>
        <p:spPr>
          <a:xfrm>
            <a:off x="11028556" y="211719"/>
            <a:ext cx="981306" cy="646331"/>
          </a:xfrm>
          <a:prstGeom prst="rect">
            <a:avLst/>
          </a:prstGeom>
          <a:noFill/>
        </p:spPr>
        <p:txBody>
          <a:bodyPr wrap="square" rtlCol="0">
            <a:spAutoFit/>
          </a:bodyPr>
          <a:lstStyle/>
          <a:p>
            <a:r>
              <a:rPr lang="en-GB" sz="1200" dirty="0">
                <a:solidFill>
                  <a:schemeClr val="bg1"/>
                </a:solidFill>
              </a:rPr>
              <a:t>     ECEY4005</a:t>
            </a:r>
          </a:p>
          <a:p>
            <a:r>
              <a:rPr lang="en-GB" sz="1200" dirty="0">
                <a:solidFill>
                  <a:schemeClr val="bg1"/>
                </a:solidFill>
              </a:rPr>
              <a:t>       2305703</a:t>
            </a:r>
          </a:p>
          <a:p>
            <a:r>
              <a:rPr lang="en-GB" sz="1200" dirty="0">
                <a:solidFill>
                  <a:schemeClr val="bg1"/>
                </a:solidFill>
              </a:rPr>
              <a:t> 3298 Words</a:t>
            </a:r>
          </a:p>
        </p:txBody>
      </p:sp>
    </p:spTree>
    <p:extLst>
      <p:ext uri="{BB962C8B-B14F-4D97-AF65-F5344CB8AC3E}">
        <p14:creationId xmlns:p14="http://schemas.microsoft.com/office/powerpoint/2010/main" val="2823331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A29C4F-EB32-FDED-F746-7411813E374C}"/>
              </a:ext>
            </a:extLst>
          </p:cNvPr>
          <p:cNvSpPr txBox="1"/>
          <p:nvPr/>
        </p:nvSpPr>
        <p:spPr>
          <a:xfrm>
            <a:off x="144965" y="132328"/>
            <a:ext cx="11898351" cy="6593343"/>
          </a:xfrm>
          <a:prstGeom prst="rect">
            <a:avLst/>
          </a:prstGeom>
          <a:solidFill>
            <a:schemeClr val="bg1"/>
          </a:solidFill>
        </p:spPr>
        <p:txBody>
          <a:bodyPr wrap="square" rtlCol="0">
            <a:spAutoFit/>
          </a:bodyPr>
          <a:lstStyle/>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500" b="1"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500" b="1" kern="100" dirty="0">
                <a:latin typeface="Arial" panose="020B0604020202020204" pitchFamily="34" charset="0"/>
                <a:ea typeface="Calibri" panose="020F0502020204030204" pitchFamily="34" charset="0"/>
                <a:cs typeface="Times New Roman" panose="02020603050405020304" pitchFamily="18" charset="0"/>
              </a:rPr>
              <a:t>Statistics and scientific research support the fact that by the age of five, 90% of a child’s brain has developed </a:t>
            </a:r>
            <a:r>
              <a:rPr lang="en-GB" sz="1500" b="1" dirty="0">
                <a:effectLst/>
                <a:latin typeface="Arial" panose="020B0604020202020204" pitchFamily="34" charset="0"/>
                <a:ea typeface="Calibri" panose="020F0502020204030204" pitchFamily="34" charset="0"/>
              </a:rPr>
              <a:t>(First Things First, n.d.) and (Children’s Lifetime, n.d.). </a:t>
            </a:r>
            <a:r>
              <a:rPr lang="en-GB" sz="1500" b="1" kern="100" dirty="0">
                <a:effectLst/>
                <a:latin typeface="Arial" panose="020B0604020202020204" pitchFamily="34" charset="0"/>
                <a:ea typeface="Calibri" panose="020F0502020204030204" pitchFamily="34" charset="0"/>
                <a:cs typeface="Times New Roman" panose="02020603050405020304" pitchFamily="18" charset="0"/>
              </a:rPr>
              <a:t>Studies have also shown that children who encounter positive interactions and exceptional care, are more likely to have improved health and achieve academic success, than children who are deprived of such experiences (First Things First, n.d.). This digital scrapbook explores the effectiveness of</a:t>
            </a:r>
            <a:r>
              <a:rPr lang="en-GB" sz="1500" b="1" kern="100" dirty="0">
                <a:latin typeface="Arial" panose="020B0604020202020204" pitchFamily="34" charset="0"/>
                <a:ea typeface="Calibri" panose="020F0502020204030204" pitchFamily="34" charset="0"/>
                <a:cs typeface="Times New Roman" panose="02020603050405020304" pitchFamily="18" charset="0"/>
              </a:rPr>
              <a:t> interventions during the first</a:t>
            </a:r>
            <a:r>
              <a:rPr lang="en-GB" sz="1500" b="1" kern="100" dirty="0">
                <a:effectLst/>
                <a:latin typeface="Arial" panose="020B0604020202020204" pitchFamily="34" charset="0"/>
                <a:ea typeface="Calibri" panose="020F0502020204030204" pitchFamily="34" charset="0"/>
                <a:cs typeface="Times New Roman" panose="02020603050405020304" pitchFamily="18" charset="0"/>
              </a:rPr>
              <a:t> 1000 days, brain development, healthy pregnancy and attachment, positive relationships, nature v nurture, enabling environments and inclusive practice. Various related theories and theorists will also be critically analysed, as well as potential enablers and barriers. </a:t>
            </a:r>
          </a:p>
          <a:p>
            <a:pPr>
              <a:lnSpc>
                <a:spcPct val="107000"/>
              </a:lnSpc>
              <a:spcAft>
                <a:spcPts val="800"/>
              </a:spcAft>
            </a:pPr>
            <a:r>
              <a:rPr lang="en-GB" b="1" kern="100" dirty="0">
                <a:latin typeface="Arial" panose="020B0604020202020204" pitchFamily="34" charset="0"/>
                <a:ea typeface="Calibri" panose="020F0502020204030204" pitchFamily="34" charset="0"/>
                <a:cs typeface="Times New Roman" panose="02020603050405020304" pitchFamily="18" charset="0"/>
              </a:rPr>
              <a:t>What is the first 1000 days and why is it important?</a:t>
            </a: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During the first 1000 days of life, which fall between a woman's pregnancy and her child's second birthday, there is a rare window of opportunity to lay the groundwork for long-term optimal health and development. Research indicates that improving a baby's brain development early on by avoiding dietary deficiencies, is </a:t>
            </a:r>
            <a:r>
              <a:rPr lang="en-GB" sz="1400" kern="100" dirty="0">
                <a:latin typeface="Arial" panose="020B0604020202020204" pitchFamily="34" charset="0"/>
                <a:ea typeface="Calibri" panose="020F0502020204030204" pitchFamily="34" charset="0"/>
                <a:cs typeface="Times New Roman" panose="02020603050405020304" pitchFamily="18" charset="0"/>
              </a:rPr>
              <a:t>much</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more </a:t>
            </a:r>
            <a:r>
              <a:rPr lang="en-GB" sz="1400" kern="100" dirty="0">
                <a:latin typeface="Arial" panose="020B0604020202020204" pitchFamily="34" charset="0"/>
                <a:ea typeface="Calibri" panose="020F0502020204030204" pitchFamily="34" charset="0"/>
                <a:cs typeface="Times New Roman" panose="02020603050405020304" pitchFamily="18" charset="0"/>
              </a:rPr>
              <a:t>advantageous</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than relying on substitute treatment </a:t>
            </a:r>
            <a:r>
              <a:rPr lang="en-GB" sz="1400" kern="100" dirty="0">
                <a:latin typeface="Arial" panose="020B0604020202020204" pitchFamily="34" charset="0"/>
                <a:ea typeface="Calibri" panose="020F0502020204030204" pitchFamily="34" charset="0"/>
                <a:cs typeface="Times New Roman" panose="02020603050405020304" pitchFamily="18" charset="0"/>
              </a:rPr>
              <a:t>following a deficit </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a:t>
            </a:r>
            <a:r>
              <a:rPr lang="en-GB" sz="1400" kern="100" dirty="0">
                <a:latin typeface="Arial" panose="020B0604020202020204" pitchFamily="34" charset="0"/>
                <a:ea typeface="Calibri" panose="020F0502020204030204" pitchFamily="34" charset="0"/>
                <a:cs typeface="Times New Roman" panose="02020603050405020304" pitchFamily="18" charset="0"/>
              </a:rPr>
              <a:t>U</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nicef, 2017a). </a:t>
            </a: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According to Queensland Government (2023) a baby's brain starts to develop in the womb, and during the first few years of life, substantial neuroplasticity takes place, essentially </a:t>
            </a:r>
            <a:r>
              <a:rPr lang="en-GB" sz="1400" kern="100" dirty="0">
                <a:latin typeface="Arial" panose="020B0604020202020204" pitchFamily="34" charset="0"/>
                <a:ea typeface="Calibri" panose="020F0502020204030204" pitchFamily="34" charset="0"/>
                <a:cs typeface="Times New Roman" panose="02020603050405020304" pitchFamily="18" charset="0"/>
              </a:rPr>
              <a:t>mapping out</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 the child's cognitive growth. Queensland Government (2023) also maintain,</a:t>
            </a:r>
            <a:r>
              <a:rPr lang="en-GB" sz="14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t</a:t>
            </a:r>
            <a:r>
              <a:rPr lang="en-GB" sz="1400" kern="100" dirty="0">
                <a:effectLst/>
                <a:latin typeface="Arial" panose="020B0604020202020204" pitchFamily="34" charset="0"/>
                <a:ea typeface="Calibri" panose="020F0502020204030204" pitchFamily="34" charset="0"/>
                <a:cs typeface="Times New Roman" panose="02020603050405020304" pitchFamily="18" charset="0"/>
              </a:rPr>
              <a:t>he brain’s initial development is provided by genetics, but it is also sculpted by relationships and everyday experiences. Kurt (2020) points out that Lev Vygotsky argued collaboration promotes cognitive growth, as opposed to genetics and that babies and children learn from observing others, retaining this knowledge, and replicating the observed behaviours. Critics however have doubted Vygotsky’s theories, due to a lack of experimental examinations and believe that genetics and unreactive experiences, have an impact on the number of children, who have a delayed rate of cognitive function (Kurt, 2020).</a:t>
            </a:r>
            <a:endParaRPr lang="en-GB" sz="1400" kern="100"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400" kern="100" dirty="0">
                <a:solidFill>
                  <a:srgbClr val="FF6600"/>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https://www.youtube.com/watch?v=8I2hrSRbmHE</a:t>
            </a:r>
            <a:r>
              <a:rPr lang="en-GB" sz="1400" kern="100" dirty="0">
                <a:solidFill>
                  <a:srgbClr val="FF6600"/>
                </a:solidFill>
                <a:latin typeface="Arial" panose="020B0604020202020204" pitchFamily="34" charset="0"/>
                <a:ea typeface="Calibri" panose="020F0502020204030204" pitchFamily="34" charset="0"/>
                <a:cs typeface="Arial" panose="020B0604020202020204" pitchFamily="34" charset="0"/>
              </a:rPr>
              <a:t> </a:t>
            </a:r>
            <a:r>
              <a:rPr lang="en-GB" sz="1400" kern="100" dirty="0">
                <a:latin typeface="Arial" panose="020B0604020202020204" pitchFamily="34" charset="0"/>
                <a:ea typeface="Calibri" panose="020F0502020204030204" pitchFamily="34" charset="0"/>
                <a:cs typeface="Times New Roman" panose="02020603050405020304" pitchFamily="18" charset="0"/>
              </a:rPr>
              <a:t>(Sprouts, 2020)</a:t>
            </a:r>
          </a:p>
        </p:txBody>
      </p:sp>
      <p:sp>
        <p:nvSpPr>
          <p:cNvPr id="2" name="Rectangle 1">
            <a:extLst>
              <a:ext uri="{FF2B5EF4-FFF2-40B4-BE49-F238E27FC236}">
                <a16:creationId xmlns:a16="http://schemas.microsoft.com/office/drawing/2014/main" id="{30394602-6D35-CD67-8E08-25440AF7643E}"/>
              </a:ext>
            </a:extLst>
          </p:cNvPr>
          <p:cNvSpPr/>
          <p:nvPr/>
        </p:nvSpPr>
        <p:spPr>
          <a:xfrm>
            <a:off x="1725930" y="527387"/>
            <a:ext cx="8526780" cy="861774"/>
          </a:xfrm>
          <a:prstGeom prst="rect">
            <a:avLst/>
          </a:prstGeom>
          <a:solidFill>
            <a:schemeClr val="tx1">
              <a:lumMod val="75000"/>
              <a:lumOff val="25000"/>
            </a:schemeClr>
          </a:solidFill>
          <a:ln>
            <a:solidFill>
              <a:srgbClr val="FF6600"/>
            </a:solidFill>
          </a:ln>
          <a:effectLst>
            <a:glow rad="228600">
              <a:schemeClr val="accent6">
                <a:satMod val="175000"/>
                <a:alpha val="40000"/>
              </a:schemeClr>
            </a:glow>
          </a:effectLst>
        </p:spPr>
        <p:txBody>
          <a:bodyPr wrap="square" lIns="91440" tIns="45720" rIns="91440" bIns="45720">
            <a:spAutoFit/>
          </a:bodyPr>
          <a:lstStyle/>
          <a:p>
            <a:pPr algn="ctr"/>
            <a:r>
              <a:rPr lang="en-GB" sz="5000" b="1" dirty="0">
                <a:ln w="22225">
                  <a:solidFill>
                    <a:schemeClr val="accent2"/>
                  </a:solidFill>
                  <a:prstDash val="solid"/>
                </a:ln>
                <a:solidFill>
                  <a:srgbClr val="FFFF00"/>
                </a:solidFill>
              </a:rPr>
              <a:t>Introduction</a:t>
            </a:r>
          </a:p>
        </p:txBody>
      </p:sp>
    </p:spTree>
    <p:extLst>
      <p:ext uri="{BB962C8B-B14F-4D97-AF65-F5344CB8AC3E}">
        <p14:creationId xmlns:p14="http://schemas.microsoft.com/office/powerpoint/2010/main" val="27523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A5F4372-B0D5-5B93-325F-C25548BC0946}"/>
              </a:ext>
            </a:extLst>
          </p:cNvPr>
          <p:cNvSpPr txBox="1"/>
          <p:nvPr/>
        </p:nvSpPr>
        <p:spPr>
          <a:xfrm>
            <a:off x="200722" y="211874"/>
            <a:ext cx="11753385" cy="6186309"/>
          </a:xfrm>
          <a:prstGeom prst="rect">
            <a:avLst/>
          </a:prstGeom>
          <a:solidFill>
            <a:schemeClr val="tx1">
              <a:lumMod val="85000"/>
              <a:lumOff val="15000"/>
            </a:schemeClr>
          </a:solid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36E84790-F4F3-077A-2F6E-896B9402EC7E}"/>
              </a:ext>
            </a:extLst>
          </p:cNvPr>
          <p:cNvPicPr>
            <a:picLocks noChangeAspect="1"/>
          </p:cNvPicPr>
          <p:nvPr/>
        </p:nvPicPr>
        <p:blipFill>
          <a:blip r:embed="rId2"/>
          <a:stretch>
            <a:fillRect/>
          </a:stretch>
        </p:blipFill>
        <p:spPr>
          <a:xfrm>
            <a:off x="5843239" y="3724507"/>
            <a:ext cx="5916760" cy="2319454"/>
          </a:xfrm>
          <a:prstGeom prst="rect">
            <a:avLst/>
          </a:prstGeom>
        </p:spPr>
      </p:pic>
      <p:sp>
        <p:nvSpPr>
          <p:cNvPr id="8" name="Rectangle 7">
            <a:extLst>
              <a:ext uri="{FF2B5EF4-FFF2-40B4-BE49-F238E27FC236}">
                <a16:creationId xmlns:a16="http://schemas.microsoft.com/office/drawing/2014/main" id="{7AFC0353-62D8-C320-12C8-ECB16B52F70F}"/>
              </a:ext>
            </a:extLst>
          </p:cNvPr>
          <p:cNvSpPr/>
          <p:nvPr/>
        </p:nvSpPr>
        <p:spPr>
          <a:xfrm>
            <a:off x="6083641" y="2174682"/>
            <a:ext cx="184731" cy="246221"/>
          </a:xfrm>
          <a:prstGeom prst="rect">
            <a:avLst/>
          </a:prstGeom>
          <a:noFill/>
        </p:spPr>
        <p:txBody>
          <a:bodyPr wrap="none" lIns="91440" tIns="45720" rIns="91440" bIns="45720">
            <a:spAutoFit/>
          </a:bodyPr>
          <a:lstStyle/>
          <a:p>
            <a:pPr algn="ctr"/>
            <a:endParaRPr lang="en-GB" sz="10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a16="http://schemas.microsoft.com/office/drawing/2014/main" id="{7BC09266-A77E-45AE-24E6-F161CBC9718F}"/>
              </a:ext>
            </a:extLst>
          </p:cNvPr>
          <p:cNvSpPr/>
          <p:nvPr/>
        </p:nvSpPr>
        <p:spPr>
          <a:xfrm>
            <a:off x="7598829" y="6140796"/>
            <a:ext cx="2645982" cy="276999"/>
          </a:xfrm>
          <a:prstGeom prst="rect">
            <a:avLst/>
          </a:prstGeom>
          <a:noFill/>
        </p:spPr>
        <p:txBody>
          <a:bodyPr wrap="none" lIns="91440" tIns="45720" rIns="91440" bIns="45720">
            <a:spAutoFit/>
          </a:bodyPr>
          <a:lstStyle/>
          <a:p>
            <a:pPr algn="ctr"/>
            <a:r>
              <a:rPr lang="en-GB" sz="12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Children’s Lifetime, </a:t>
            </a:r>
            <a:r>
              <a:rPr lang="en-GB" sz="1200" b="1"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n.d.)</a:t>
            </a:r>
            <a:endParaRPr lang="en-GB" sz="12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90FD4EE-A1AC-C441-16A3-CCCE9066E10F}"/>
              </a:ext>
            </a:extLst>
          </p:cNvPr>
          <p:cNvSpPr txBox="1"/>
          <p:nvPr/>
        </p:nvSpPr>
        <p:spPr>
          <a:xfrm>
            <a:off x="275064" y="354391"/>
            <a:ext cx="11716214" cy="6509474"/>
          </a:xfrm>
          <a:prstGeom prst="rect">
            <a:avLst/>
          </a:prstGeom>
          <a:noFill/>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Theirworld (2017) claim that 100 billion neurons have already been constructed when a baby is born, and the brain undergoes cycles of development and efficiency improvement between the ages of one and five, with experience being crucial in shaping the circuits that will endure. Neurons exchange chemical signals with one another, through microscopic apertures known as synapses. Caring for Kids (2017) state that these chemical signals are recurrent and as a result, neural circuits are formed, which can be impacted positively or negatively, depending on the mother’s health and the parent-child relationship. </a:t>
            </a:r>
          </a:p>
          <a:p>
            <a:r>
              <a:rPr lang="en-GB" sz="1400" dirty="0">
                <a:solidFill>
                  <a:srgbClr val="FF99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https://www.youtube.com/watch?v=VNNsN9IJkws</a:t>
            </a:r>
            <a:r>
              <a:rPr lang="en-GB" sz="1400" dirty="0">
                <a:solidFill>
                  <a:srgbClr val="FF9900"/>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(Source: Center on the Developing Child at Harvard University, 2011)</a:t>
            </a:r>
          </a:p>
          <a:p>
            <a:endParaRPr lang="en-GB" sz="1400" dirty="0">
              <a:solidFill>
                <a:srgbClr val="FF9900"/>
              </a:solidFill>
              <a:latin typeface="Arial" panose="020B0604020202020204" pitchFamily="34" charset="0"/>
              <a:cs typeface="Arial" panose="020B0604020202020204" pitchFamily="34" charset="0"/>
            </a:endParaRPr>
          </a:p>
          <a:p>
            <a:r>
              <a:rPr lang="en-GB" sz="1500" dirty="0">
                <a:solidFill>
                  <a:schemeClr val="bg1"/>
                </a:solidFill>
                <a:latin typeface="Arial" panose="020B0604020202020204" pitchFamily="34" charset="0"/>
                <a:cs typeface="Arial" panose="020B0604020202020204" pitchFamily="34" charset="0"/>
              </a:rPr>
              <a:t>Strong, loving relationships are vital for a baby’s developing brain, to ensure optimal brain health and prevent anxiety and trauma. Other crucial requirements include healthy and safe homes, nurturing environments, constructive and responsive interactions, adequate nutrition, indoor and outdoor play, and fun activities. Computerised programmes and screen time are advertised as educative for babies; however, this information cannot be backed by research (Caring for Kids, 2017).  Sleep Baby (2023) argues that scientific research, supports the fact that video chats using FaceTime, are beneficial for serve and return interactions, bonding, and learning, which are vital for brain development. </a:t>
            </a:r>
          </a:p>
          <a:p>
            <a:endParaRPr lang="en-GB" sz="1500" dirty="0">
              <a:solidFill>
                <a:schemeClr val="bg1"/>
              </a:solidFill>
              <a:latin typeface="Arial" panose="020B0604020202020204" pitchFamily="34" charset="0"/>
              <a:cs typeface="Arial" panose="020B0604020202020204" pitchFamily="34" charset="0"/>
            </a:endParaRPr>
          </a:p>
          <a:p>
            <a:r>
              <a:rPr lang="en-GB" sz="1500" dirty="0">
                <a:solidFill>
                  <a:schemeClr val="bg1"/>
                </a:solidFill>
                <a:latin typeface="Arial" panose="020B0604020202020204" pitchFamily="34" charset="0"/>
                <a:cs typeface="Arial" panose="020B0604020202020204" pitchFamily="34" charset="0"/>
              </a:rPr>
              <a:t>Bushell (2020) believes malnutrition and a lack of key </a:t>
            </a:r>
          </a:p>
          <a:p>
            <a:r>
              <a:rPr lang="en-GB" sz="1500" dirty="0">
                <a:solidFill>
                  <a:schemeClr val="bg1"/>
                </a:solidFill>
                <a:latin typeface="Arial" panose="020B0604020202020204" pitchFamily="34" charset="0"/>
                <a:cs typeface="Arial" panose="020B0604020202020204" pitchFamily="34" charset="0"/>
              </a:rPr>
              <a:t>nutrients, poor lifestyle choices, prolonged stress, neglect</a:t>
            </a:r>
          </a:p>
          <a:p>
            <a:r>
              <a:rPr lang="en-GB" sz="1500" dirty="0">
                <a:solidFill>
                  <a:schemeClr val="bg1"/>
                </a:solidFill>
                <a:latin typeface="Arial" panose="020B0604020202020204" pitchFamily="34" charset="0"/>
                <a:cs typeface="Arial" panose="020B0604020202020204" pitchFamily="34" charset="0"/>
              </a:rPr>
              <a:t>and poverty, results in an irrevocable effect on a baby’s</a:t>
            </a:r>
          </a:p>
          <a:p>
            <a:r>
              <a:rPr lang="en-GB" sz="1500" dirty="0">
                <a:solidFill>
                  <a:schemeClr val="bg1"/>
                </a:solidFill>
                <a:latin typeface="Arial" panose="020B0604020202020204" pitchFamily="34" charset="0"/>
                <a:cs typeface="Arial" panose="020B0604020202020204" pitchFamily="34" charset="0"/>
              </a:rPr>
              <a:t>developing brain. The long-term effects can also include </a:t>
            </a:r>
          </a:p>
          <a:p>
            <a:r>
              <a:rPr lang="en-GB" sz="1500" dirty="0">
                <a:solidFill>
                  <a:schemeClr val="bg1"/>
                </a:solidFill>
                <a:latin typeface="Arial" panose="020B0604020202020204" pitchFamily="34" charset="0"/>
                <a:cs typeface="Arial" panose="020B0604020202020204" pitchFamily="34" charset="0"/>
              </a:rPr>
              <a:t>hostility, detached demeanor, motor, social and </a:t>
            </a:r>
          </a:p>
          <a:p>
            <a:r>
              <a:rPr lang="en-GB" sz="1500" dirty="0">
                <a:solidFill>
                  <a:schemeClr val="bg1"/>
                </a:solidFill>
                <a:latin typeface="Arial" panose="020B0604020202020204" pitchFamily="34" charset="0"/>
                <a:cs typeface="Arial" panose="020B0604020202020204" pitchFamily="34" charset="0"/>
              </a:rPr>
              <a:t>cognitive impairment, as well as infections caused by</a:t>
            </a:r>
          </a:p>
          <a:p>
            <a:r>
              <a:rPr lang="en-GB" sz="1500" dirty="0">
                <a:solidFill>
                  <a:schemeClr val="bg1"/>
                </a:solidFill>
                <a:latin typeface="Arial" panose="020B0604020202020204" pitchFamily="34" charset="0"/>
                <a:cs typeface="Arial" panose="020B0604020202020204" pitchFamily="34" charset="0"/>
              </a:rPr>
              <a:t>decreased immunity. Third world countries such as </a:t>
            </a:r>
          </a:p>
          <a:p>
            <a:r>
              <a:rPr lang="en-GB" sz="1500" dirty="0">
                <a:solidFill>
                  <a:schemeClr val="bg1"/>
                </a:solidFill>
                <a:latin typeface="Arial" panose="020B0604020202020204" pitchFamily="34" charset="0"/>
                <a:cs typeface="Arial" panose="020B0604020202020204" pitchFamily="34" charset="0"/>
              </a:rPr>
              <a:t>Indonesia, contribute significantly to child malnutrition and</a:t>
            </a:r>
          </a:p>
          <a:p>
            <a:r>
              <a:rPr lang="en-GB" sz="1500" dirty="0">
                <a:solidFill>
                  <a:schemeClr val="bg1"/>
                </a:solidFill>
                <a:latin typeface="Arial" panose="020B0604020202020204" pitchFamily="34" charset="0"/>
                <a:cs typeface="Arial" panose="020B0604020202020204" pitchFamily="34" charset="0"/>
              </a:rPr>
              <a:t>anaemia. A study carried out by Christopher Kuzawa, showed </a:t>
            </a:r>
          </a:p>
          <a:p>
            <a:r>
              <a:rPr lang="en-GB" sz="1500" dirty="0">
                <a:solidFill>
                  <a:schemeClr val="bg1"/>
                </a:solidFill>
                <a:latin typeface="Arial" panose="020B0604020202020204" pitchFamily="34" charset="0"/>
                <a:cs typeface="Arial" panose="020B0604020202020204" pitchFamily="34" charset="0"/>
              </a:rPr>
              <a:t>that a five-year-old’s brain utilises double the amount of </a:t>
            </a:r>
          </a:p>
          <a:p>
            <a:r>
              <a:rPr lang="en-GB" sz="1500" dirty="0">
                <a:solidFill>
                  <a:schemeClr val="bg1"/>
                </a:solidFill>
                <a:latin typeface="Arial" panose="020B0604020202020204" pitchFamily="34" charset="0"/>
                <a:cs typeface="Arial" panose="020B0604020202020204" pitchFamily="34" charset="0"/>
              </a:rPr>
              <a:t>glucose, than an adult’s brain, therefore poverty-stricken</a:t>
            </a:r>
          </a:p>
          <a:p>
            <a:r>
              <a:rPr lang="en-GB" sz="1500" dirty="0">
                <a:solidFill>
                  <a:schemeClr val="bg1"/>
                </a:solidFill>
                <a:latin typeface="Arial" panose="020B0604020202020204" pitchFamily="34" charset="0"/>
                <a:cs typeface="Arial" panose="020B0604020202020204" pitchFamily="34" charset="0"/>
              </a:rPr>
              <a:t>children are deprived of their essential needs (Bushell, 2020).</a:t>
            </a:r>
          </a:p>
          <a:p>
            <a:r>
              <a:rPr lang="en-GB" sz="1400" dirty="0">
                <a:solidFill>
                  <a:srgbClr val="FF99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https://doi.org/10.1073/pnas.1323099111</a:t>
            </a:r>
            <a:r>
              <a:rPr lang="en-GB" sz="1400" dirty="0">
                <a:solidFill>
                  <a:srgbClr val="FF9900"/>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(Source: Kuzawa </a:t>
            </a:r>
            <a:r>
              <a:rPr lang="en-GB" sz="1400" i="1" dirty="0">
                <a:solidFill>
                  <a:schemeClr val="bg1"/>
                </a:solidFill>
                <a:latin typeface="Arial" panose="020B0604020202020204" pitchFamily="34" charset="0"/>
                <a:cs typeface="Arial" panose="020B0604020202020204" pitchFamily="34" charset="0"/>
              </a:rPr>
              <a:t>et al. </a:t>
            </a:r>
            <a:r>
              <a:rPr lang="en-GB" sz="1400" dirty="0">
                <a:solidFill>
                  <a:schemeClr val="bg1"/>
                </a:solidFill>
                <a:latin typeface="Arial" panose="020B0604020202020204" pitchFamily="34" charset="0"/>
                <a:cs typeface="Arial" panose="020B0604020202020204" pitchFamily="34" charset="0"/>
              </a:rPr>
              <a:t>2014)</a:t>
            </a:r>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071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5" name="Picture 4" descr="A close-up of a brain&#10;&#10;Description automatically generated">
            <a:extLst>
              <a:ext uri="{FF2B5EF4-FFF2-40B4-BE49-F238E27FC236}">
                <a16:creationId xmlns:a16="http://schemas.microsoft.com/office/drawing/2014/main" id="{FFEF0A1E-23B7-D4F6-3E5F-6A660F8D37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2720" y="427887"/>
            <a:ext cx="11186555" cy="5783283"/>
          </a:xfrm>
          <a:prstGeom prst="rect">
            <a:avLst/>
          </a:prstGeom>
        </p:spPr>
      </p:pic>
      <p:sp>
        <p:nvSpPr>
          <p:cNvPr id="3" name="Rectangle 2">
            <a:extLst>
              <a:ext uri="{FF2B5EF4-FFF2-40B4-BE49-F238E27FC236}">
                <a16:creationId xmlns:a16="http://schemas.microsoft.com/office/drawing/2014/main" id="{2A606E06-8A56-AB38-DC82-7C20427AD170}"/>
              </a:ext>
            </a:extLst>
          </p:cNvPr>
          <p:cNvSpPr/>
          <p:nvPr/>
        </p:nvSpPr>
        <p:spPr>
          <a:xfrm>
            <a:off x="9738114" y="6404529"/>
            <a:ext cx="1865575" cy="276999"/>
          </a:xfrm>
          <a:prstGeom prst="rect">
            <a:avLst/>
          </a:prstGeom>
          <a:noFill/>
        </p:spPr>
        <p:txBody>
          <a:bodyPr wrap="none" lIns="91440" tIns="45720" rIns="91440" bIns="45720">
            <a:spAutoFit/>
          </a:bodyPr>
          <a:lstStyle/>
          <a:p>
            <a:pPr algn="ctr"/>
            <a:r>
              <a:rPr lang="en-GB" sz="1200" b="1"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Tanner, 2017) </a:t>
            </a:r>
            <a:endParaRPr lang="en-GB" sz="1200" b="1"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94678724-F0E0-F58B-0EFC-280326443A13}"/>
              </a:ext>
            </a:extLst>
          </p:cNvPr>
          <p:cNvSpPr/>
          <p:nvPr/>
        </p:nvSpPr>
        <p:spPr>
          <a:xfrm>
            <a:off x="588311" y="6373751"/>
            <a:ext cx="6461769" cy="307777"/>
          </a:xfrm>
          <a:prstGeom prst="rect">
            <a:avLst/>
          </a:prstGeom>
          <a:noFill/>
        </p:spPr>
        <p:txBody>
          <a:bodyPr wrap="none" lIns="91440" tIns="45720" rIns="91440" bIns="45720">
            <a:spAutoFit/>
          </a:bodyPr>
          <a:lstStyle/>
          <a:p>
            <a:pPr algn="ctr"/>
            <a:r>
              <a:rPr lang="en-GB" sz="1400" dirty="0">
                <a:ln w="0"/>
                <a:solidFill>
                  <a:srgbClr val="FF66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https://www.youtube.com/watch?v=EU7vC3wUtMo</a:t>
            </a:r>
            <a:r>
              <a:rPr lang="en-GB" sz="1400" dirty="0">
                <a:ln w="0"/>
                <a:solidFill>
                  <a:srgbClr val="FF66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 </a:t>
            </a:r>
            <a:r>
              <a:rPr lang="en-GB" sz="1400" dirty="0">
                <a:ln w="0"/>
                <a:solidFill>
                  <a:schemeClr val="bg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(Source: Real Stories, 2017)</a:t>
            </a:r>
          </a:p>
        </p:txBody>
      </p:sp>
    </p:spTree>
    <p:extLst>
      <p:ext uri="{BB962C8B-B14F-4D97-AF65-F5344CB8AC3E}">
        <p14:creationId xmlns:p14="http://schemas.microsoft.com/office/powerpoint/2010/main" val="1140361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02178-429E-830F-8A71-CAF5CAA61ECD}"/>
              </a:ext>
            </a:extLst>
          </p:cNvPr>
          <p:cNvSpPr>
            <a:spLocks noGrp="1"/>
          </p:cNvSpPr>
          <p:nvPr>
            <p:ph type="title"/>
          </p:nvPr>
        </p:nvSpPr>
        <p:spPr>
          <a:xfrm>
            <a:off x="838200" y="217170"/>
            <a:ext cx="10515600" cy="1473519"/>
          </a:xfrm>
          <a:solidFill>
            <a:srgbClr val="FF6600"/>
          </a:solidFill>
          <a:ln w="38100">
            <a:solidFill>
              <a:schemeClr val="tx1"/>
            </a:solidFill>
          </a:ln>
        </p:spPr>
        <p:txBody>
          <a:bodyPr>
            <a:noAutofit/>
          </a:bodyPr>
          <a:lstStyle/>
          <a:p>
            <a:pPr algn="ctr"/>
            <a:r>
              <a:rPr lang="en-GB" sz="9000" dirty="0">
                <a:latin typeface="Script MT Bold" panose="03040602040607080904" pitchFamily="66" charset="0"/>
              </a:rPr>
              <a:t>Pregnancy</a:t>
            </a:r>
          </a:p>
        </p:txBody>
      </p:sp>
      <p:sp>
        <p:nvSpPr>
          <p:cNvPr id="3" name="Content Placeholder 2">
            <a:extLst>
              <a:ext uri="{FF2B5EF4-FFF2-40B4-BE49-F238E27FC236}">
                <a16:creationId xmlns:a16="http://schemas.microsoft.com/office/drawing/2014/main" id="{B8BB05A8-5A8A-904B-4169-ACAE89BEE4F8}"/>
              </a:ext>
            </a:extLst>
          </p:cNvPr>
          <p:cNvSpPr>
            <a:spLocks noGrp="1"/>
          </p:cNvSpPr>
          <p:nvPr>
            <p:ph sz="half" idx="1"/>
          </p:nvPr>
        </p:nvSpPr>
        <p:spPr>
          <a:xfrm>
            <a:off x="345688" y="1918010"/>
            <a:ext cx="5674112" cy="4527395"/>
          </a:xfrm>
          <a:solidFill>
            <a:srgbClr val="FF6600"/>
          </a:solidFill>
          <a:ln w="38100">
            <a:solidFill>
              <a:schemeClr val="tx1"/>
            </a:solidFill>
          </a:ln>
        </p:spPr>
        <p:txBody>
          <a:bodyPr>
            <a:normAutofit/>
          </a:bodyPr>
          <a:lstStyle/>
          <a:p>
            <a:pPr marL="0" indent="0">
              <a:buNone/>
            </a:pPr>
            <a:r>
              <a:rPr lang="en-GB" sz="1500" dirty="0">
                <a:latin typeface="Arial" panose="020B0604020202020204" pitchFamily="34" charset="0"/>
                <a:cs typeface="Arial" panose="020B0604020202020204" pitchFamily="34" charset="0"/>
              </a:rPr>
              <a:t>Gxolo (2020) claims that South Africa is the epicentre of the HIV pandemic, with research confirming a staggering 7.7 million people enduring the virus. This widespread presence, linked with obesity, poses a serious risk to pregnant women, with a record of more than 20% of women in various parts of South Africa, being obese. To combat this, the University of Cape Town’s Division of Epidemiology and Biostatistics, obtained a R120 million grant, with the aim of carrying out vital research and seeking to shed light, on the ways that obesity and HIV collaborate throughout pregnancy, to impact women’s and children’s long-term health. </a:t>
            </a:r>
            <a:r>
              <a:rPr lang="en-GB" sz="1400" dirty="0">
                <a:solidFill>
                  <a:srgbClr val="FFFF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https://www.news.uct.ac.za/article/-2020-11-19-pregnancy-obesity-and-hiv-explored-in-new-study</a:t>
            </a:r>
            <a:r>
              <a:rPr lang="en-GB" sz="1400" dirty="0">
                <a:solidFill>
                  <a:srgbClr val="FFFF00"/>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(Source: Gxolo, 2020)</a:t>
            </a:r>
          </a:p>
          <a:p>
            <a:pPr marL="0" indent="0">
              <a:buNone/>
            </a:pPr>
            <a:r>
              <a:rPr lang="en-GB" sz="1500" dirty="0">
                <a:latin typeface="Arial" panose="020B0604020202020204" pitchFamily="34" charset="0"/>
                <a:cs typeface="Arial" panose="020B0604020202020204" pitchFamily="34" charset="0"/>
              </a:rPr>
              <a:t>Tommy’s (2020) states that smoking in pregnancy, is harmful to babies and can result in miscarriage and premature birth. Smoking can also cause low birth weight babies, ectopic pregnancy, stillbirth, and growth and development impairment (Better Health, n.d.). Using illegal drugs, poses identical risks to smoking, with pregnant women being at a higher risk of falling ill to HIV, by consuming drugs via injection (Florida Health, 2022). </a:t>
            </a:r>
            <a:r>
              <a:rPr lang="en-GB" sz="1400" dirty="0">
                <a:solidFill>
                  <a:srgbClr val="FFFF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https://www.youtube.com/watch?v=OtZ8nxbA1Fk</a:t>
            </a:r>
            <a:r>
              <a:rPr lang="en-GB" sz="1400" dirty="0">
                <a:solidFill>
                  <a:srgbClr val="FFFF00"/>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(Source: Parkview Health, 2020)</a:t>
            </a:r>
            <a:endParaRPr lang="en-GB" sz="1400" dirty="0">
              <a:solidFill>
                <a:srgbClr val="FFFF00"/>
              </a:solidFill>
              <a:latin typeface="Arial" panose="020B0604020202020204" pitchFamily="34" charset="0"/>
              <a:cs typeface="Arial" panose="020B0604020202020204" pitchFamily="34" charset="0"/>
            </a:endParaRPr>
          </a:p>
        </p:txBody>
      </p:sp>
      <p:pic>
        <p:nvPicPr>
          <p:cNvPr id="8" name="Content Placeholder 7" descr="Diagram of a diagram of pregnancy&#10;&#10;Description automatically generated with medium confidence">
            <a:extLst>
              <a:ext uri="{FF2B5EF4-FFF2-40B4-BE49-F238E27FC236}">
                <a16:creationId xmlns:a16="http://schemas.microsoft.com/office/drawing/2014/main" id="{9D083AEC-4AD9-6D36-C012-3433395B7ACE}"/>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172200" y="1918010"/>
            <a:ext cx="5592337" cy="4527395"/>
          </a:xfrm>
          <a:ln w="38100">
            <a:solidFill>
              <a:schemeClr val="tx1"/>
            </a:solidFill>
          </a:ln>
        </p:spPr>
      </p:pic>
      <p:sp>
        <p:nvSpPr>
          <p:cNvPr id="10" name="Rectangle 9">
            <a:extLst>
              <a:ext uri="{FF2B5EF4-FFF2-40B4-BE49-F238E27FC236}">
                <a16:creationId xmlns:a16="http://schemas.microsoft.com/office/drawing/2014/main" id="{E6D53DB8-CE72-6789-518D-66522BBC21D6}"/>
              </a:ext>
            </a:extLst>
          </p:cNvPr>
          <p:cNvSpPr/>
          <p:nvPr/>
        </p:nvSpPr>
        <p:spPr>
          <a:xfrm>
            <a:off x="7538329" y="6486941"/>
            <a:ext cx="2860078"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Ikumi and Matjila, 2022) </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5723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D60958E-5D3C-D293-379E-57BB7F5F6B84}"/>
              </a:ext>
            </a:extLst>
          </p:cNvPr>
          <p:cNvGraphicFramePr/>
          <p:nvPr>
            <p:extLst>
              <p:ext uri="{D42A27DB-BD31-4B8C-83A1-F6EECF244321}">
                <p14:modId xmlns:p14="http://schemas.microsoft.com/office/powerpoint/2010/main" val="929225995"/>
              </p:ext>
            </p:extLst>
          </p:nvPr>
        </p:nvGraphicFramePr>
        <p:xfrm>
          <a:off x="604723" y="2164240"/>
          <a:ext cx="5633378" cy="414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E702EA2A-09EE-6F09-C20A-DFC58BC7DFE1}"/>
              </a:ext>
            </a:extLst>
          </p:cNvPr>
          <p:cNvSpPr/>
          <p:nvPr/>
        </p:nvSpPr>
        <p:spPr>
          <a:xfrm>
            <a:off x="4651510" y="132913"/>
            <a:ext cx="2652259" cy="1015663"/>
          </a:xfrm>
          <a:prstGeom prst="rect">
            <a:avLst/>
          </a:prstGeom>
          <a:noFill/>
          <a:effectLst>
            <a:glow rad="228600">
              <a:schemeClr val="accent1">
                <a:satMod val="175000"/>
                <a:alpha val="40000"/>
              </a:schemeClr>
            </a:glow>
          </a:effectLst>
        </p:spPr>
        <p:txBody>
          <a:bodyPr wrap="square" lIns="91440" tIns="45720" rIns="91440" bIns="45720">
            <a:spAutoFit/>
          </a:bodyPr>
          <a:lstStyle/>
          <a:p>
            <a:pPr algn="ctr"/>
            <a:r>
              <a:rPr lang="en-GB" sz="6000" b="0" u="sng" cap="none" spc="0" dirty="0">
                <a:ln w="0"/>
                <a:solidFill>
                  <a:schemeClr val="tx1"/>
                </a:solidFill>
                <a:effectLst>
                  <a:glow rad="228600">
                    <a:srgbClr val="CC3404">
                      <a:alpha val="40000"/>
                    </a:srgbClr>
                  </a:glow>
                  <a:outerShdw blurRad="38100" dist="19050" dir="2700000" algn="tl" rotWithShape="0">
                    <a:schemeClr val="dk1">
                      <a:alpha val="40000"/>
                    </a:schemeClr>
                  </a:outerShdw>
                </a:effectLst>
                <a:latin typeface="Bernard MT Condensed" panose="02050806060905020404" pitchFamily="18" charset="0"/>
                <a:cs typeface="Arial" panose="020B0604020202020204" pitchFamily="34" charset="0"/>
              </a:rPr>
              <a:t>Alcohol</a:t>
            </a:r>
            <a:r>
              <a:rPr lang="en-GB" sz="6000" b="0" cap="none" spc="0" dirty="0">
                <a:ln w="0"/>
                <a:solidFill>
                  <a:schemeClr val="tx1"/>
                </a:solidFill>
                <a:effectLst>
                  <a:outerShdw blurRad="38100" dist="19050" dir="2700000" algn="tl" rotWithShape="0">
                    <a:schemeClr val="dk1">
                      <a:alpha val="40000"/>
                    </a:schemeClr>
                  </a:outerShdw>
                </a:effectLst>
                <a:latin typeface="Bernard MT Condensed" panose="02050806060905020404" pitchFamily="18" charset="0"/>
                <a:cs typeface="Arial" panose="020B0604020202020204" pitchFamily="34" charset="0"/>
              </a:rPr>
              <a:t> </a:t>
            </a:r>
          </a:p>
        </p:txBody>
      </p:sp>
      <p:pic>
        <p:nvPicPr>
          <p:cNvPr id="9" name="Picture 8" descr="A close-up of several images of a brain">
            <a:extLst>
              <a:ext uri="{FF2B5EF4-FFF2-40B4-BE49-F238E27FC236}">
                <a16:creationId xmlns:a16="http://schemas.microsoft.com/office/drawing/2014/main" id="{C5B60BD1-45D9-9AC8-7025-9ADC2881999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768790" y="2164239"/>
            <a:ext cx="4695243" cy="4088503"/>
          </a:xfrm>
          <a:prstGeom prst="rect">
            <a:avLst/>
          </a:prstGeom>
        </p:spPr>
      </p:pic>
      <p:sp>
        <p:nvSpPr>
          <p:cNvPr id="10" name="Scroll: Horizontal 9">
            <a:extLst>
              <a:ext uri="{FF2B5EF4-FFF2-40B4-BE49-F238E27FC236}">
                <a16:creationId xmlns:a16="http://schemas.microsoft.com/office/drawing/2014/main" id="{F8B56B28-D73E-93FD-2776-ECB9A0E596EB}"/>
              </a:ext>
            </a:extLst>
          </p:cNvPr>
          <p:cNvSpPr/>
          <p:nvPr/>
        </p:nvSpPr>
        <p:spPr>
          <a:xfrm>
            <a:off x="727966" y="1148576"/>
            <a:ext cx="10736067" cy="905388"/>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321AC447-EB8A-D7FC-C7F9-9DC5B9FAAE9F}"/>
              </a:ext>
            </a:extLst>
          </p:cNvPr>
          <p:cNvSpPr txBox="1"/>
          <p:nvPr/>
        </p:nvSpPr>
        <p:spPr>
          <a:xfrm>
            <a:off x="1120758" y="1315468"/>
            <a:ext cx="10161270" cy="923330"/>
          </a:xfrm>
          <a:prstGeom prst="rect">
            <a:avLst/>
          </a:prstGeom>
          <a:noFill/>
        </p:spPr>
        <p:txBody>
          <a:bodyPr wrap="square" rtlCol="0">
            <a:spAutoFit/>
          </a:bodyPr>
          <a:lstStyle/>
          <a:p>
            <a:r>
              <a:rPr lang="en-GB" sz="1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March of Dimes (2023) points out there are numerous </a:t>
            </a:r>
            <a:r>
              <a:rPr lang="en-GB"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adverse</a:t>
            </a:r>
            <a:r>
              <a:rPr lang="en-GB" sz="1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consequences of alcohol during pregnancy, which can cause major health issues to babies, including: </a:t>
            </a:r>
            <a:endParaRPr lang="en-GB" sz="18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endParaRPr lang="en-GB" dirty="0"/>
          </a:p>
        </p:txBody>
      </p:sp>
      <p:sp>
        <p:nvSpPr>
          <p:cNvPr id="13" name="Rectangle 12">
            <a:extLst>
              <a:ext uri="{FF2B5EF4-FFF2-40B4-BE49-F238E27FC236}">
                <a16:creationId xmlns:a16="http://schemas.microsoft.com/office/drawing/2014/main" id="{16758DEC-9A6D-3FAA-A1EB-4A001DF1FCF6}"/>
              </a:ext>
            </a:extLst>
          </p:cNvPr>
          <p:cNvSpPr/>
          <p:nvPr/>
        </p:nvSpPr>
        <p:spPr>
          <a:xfrm>
            <a:off x="127182" y="6370423"/>
            <a:ext cx="6817059" cy="307777"/>
          </a:xfrm>
          <a:prstGeom prst="rect">
            <a:avLst/>
          </a:prstGeom>
          <a:noFill/>
        </p:spPr>
        <p:txBody>
          <a:bodyPr wrap="none" lIns="91440" tIns="45720" rIns="91440" bIns="45720">
            <a:spAutoFit/>
          </a:bodyPr>
          <a:lstStyle/>
          <a:p>
            <a:pPr algn="ctr"/>
            <a:r>
              <a:rPr lang="en-GB" sz="1400" b="0" cap="none" spc="0" dirty="0">
                <a:ln w="0"/>
                <a:solidFill>
                  <a:srgbClr val="FF66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https://www.youtube.com/watch?v=qLnUK1MghSg</a:t>
            </a:r>
            <a:r>
              <a:rPr lang="en-GB" sz="1400" dirty="0">
                <a:ln w="0"/>
                <a:solidFill>
                  <a:srgbClr val="FF66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GB" sz="14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Source:FASD</a:t>
            </a: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Awareness, 2021)</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2EE84501-3EF1-BFDD-17C0-A90B69BDF08C}"/>
              </a:ext>
            </a:extLst>
          </p:cNvPr>
          <p:cNvSpPr/>
          <p:nvPr/>
        </p:nvSpPr>
        <p:spPr>
          <a:xfrm>
            <a:off x="7846704" y="6328196"/>
            <a:ext cx="2539413"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Wozniak </a:t>
            </a:r>
            <a:r>
              <a:rPr lang="en-GB" sz="1400"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et al. </a:t>
            </a: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2019)</a:t>
            </a:r>
            <a:endParaRPr lang="en-GB" sz="1400" b="0"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459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C1C0-16D7-47D6-A1F7-D9E65E4B3415}"/>
              </a:ext>
            </a:extLst>
          </p:cNvPr>
          <p:cNvSpPr>
            <a:spLocks noGrp="1"/>
          </p:cNvSpPr>
          <p:nvPr>
            <p:ph type="title"/>
          </p:nvPr>
        </p:nvSpPr>
        <p:spPr>
          <a:xfrm>
            <a:off x="371708" y="301081"/>
            <a:ext cx="3932237" cy="1180478"/>
          </a:xfrm>
          <a:solidFill>
            <a:schemeClr val="tx1">
              <a:lumMod val="75000"/>
              <a:lumOff val="25000"/>
            </a:schemeClr>
          </a:solidFill>
        </p:spPr>
        <p:txBody>
          <a:bodyPr>
            <a:noAutofit/>
          </a:bodyPr>
          <a:lstStyle/>
          <a:p>
            <a:pPr algn="ctr">
              <a:lnSpc>
                <a:spcPct val="100000"/>
              </a:lnSpc>
            </a:pPr>
            <a:r>
              <a:rPr lang="en-GB" sz="4000" b="1" dirty="0">
                <a:solidFill>
                  <a:schemeClr val="bg1"/>
                </a:solidFill>
                <a:latin typeface="Bradley Hand ITC" panose="03070402050302030203" pitchFamily="66" charset="0"/>
                <a:ea typeface="STXingkai" panose="020B0503020204020204" pitchFamily="2" charset="-122"/>
                <a:cs typeface="Dreaming Outloud Script Pro" panose="020F0502020204030204" pitchFamily="66" charset="0"/>
              </a:rPr>
              <a:t>Pregnancy</a:t>
            </a:r>
            <a:br>
              <a:rPr lang="en-GB" sz="3000" b="1" dirty="0">
                <a:solidFill>
                  <a:schemeClr val="bg1"/>
                </a:solidFill>
                <a:latin typeface="Bradley Hand ITC" panose="03070402050302030203" pitchFamily="66" charset="0"/>
                <a:ea typeface="STXingkai" panose="020B0503020204020204" pitchFamily="2" charset="-122"/>
                <a:cs typeface="Dreaming Outloud Script Pro" panose="020F0502020204030204" pitchFamily="66" charset="0"/>
              </a:rPr>
            </a:br>
            <a:r>
              <a:rPr lang="en-GB" sz="3000" b="1" dirty="0">
                <a:solidFill>
                  <a:srgbClr val="F95D68"/>
                </a:solidFill>
                <a:latin typeface="Bradley Hand ITC" panose="03070402050302030203" pitchFamily="66" charset="0"/>
                <a:ea typeface="STXingkai" panose="020B0503020204020204" pitchFamily="2" charset="-122"/>
                <a:cs typeface="Dreaming Outloud Script Pro" panose="020F0502020204030204" pitchFamily="66" charset="0"/>
              </a:rPr>
              <a:t>Interventions</a:t>
            </a:r>
          </a:p>
        </p:txBody>
      </p:sp>
      <p:sp>
        <p:nvSpPr>
          <p:cNvPr id="4" name="Text Placeholder 3">
            <a:extLst>
              <a:ext uri="{FF2B5EF4-FFF2-40B4-BE49-F238E27FC236}">
                <a16:creationId xmlns:a16="http://schemas.microsoft.com/office/drawing/2014/main" id="{34033ED2-A6E9-2319-1837-0FF9F082C71E}"/>
              </a:ext>
            </a:extLst>
          </p:cNvPr>
          <p:cNvSpPr>
            <a:spLocks noGrp="1"/>
          </p:cNvSpPr>
          <p:nvPr>
            <p:ph type="body" sz="half" idx="2"/>
          </p:nvPr>
        </p:nvSpPr>
        <p:spPr>
          <a:xfrm>
            <a:off x="4616605" y="301081"/>
            <a:ext cx="7203687" cy="6255838"/>
          </a:xfrm>
          <a:solidFill>
            <a:schemeClr val="tx1">
              <a:lumMod val="75000"/>
              <a:lumOff val="25000"/>
            </a:schemeClr>
          </a:solidFill>
        </p:spPr>
        <p:txBody>
          <a:bodyPr>
            <a:normAutofit/>
          </a:bodyPr>
          <a:lstStyle/>
          <a:p>
            <a:r>
              <a:rPr lang="en-GB" sz="1500" dirty="0">
                <a:solidFill>
                  <a:schemeClr val="bg1"/>
                </a:solidFill>
                <a:latin typeface="Arial" panose="020B0604020202020204" pitchFamily="34" charset="0"/>
                <a:cs typeface="Arial" panose="020B0604020202020204" pitchFamily="34" charset="0"/>
              </a:rPr>
              <a:t>Maintaining a healthy, balanced diet during pregnancy, is vital for foetal development and to prevent the risk of health problems. Ensuring a daily intake of fruit, vegetables, dairy, grains, protein, and fluids, provides the nutrients required, to support a baby’s development, as they are enriched with essential vitamins, minerals, fibre, and antioxidants </a:t>
            </a:r>
            <a:r>
              <a:rPr lang="en-GB" sz="1500" dirty="0">
                <a:solidFill>
                  <a:srgbClr val="FFFF00"/>
                </a:solidFill>
                <a:latin typeface="Arial" panose="020B0604020202020204" pitchFamily="34" charset="0"/>
                <a:cs typeface="Arial" panose="020B0604020202020204" pitchFamily="34" charset="0"/>
              </a:rPr>
              <a:t>(Johns Hopkins Medicines, n.d.). </a:t>
            </a:r>
            <a:r>
              <a:rPr lang="en-GB" sz="1500" dirty="0">
                <a:solidFill>
                  <a:schemeClr val="bg1"/>
                </a:solidFill>
                <a:latin typeface="Arial" panose="020B0604020202020204" pitchFamily="34" charset="0"/>
                <a:cs typeface="Arial" panose="020B0604020202020204" pitchFamily="34" charset="0"/>
              </a:rPr>
              <a:t>Obtaining these essentials, however, is a major problem in certain areas of underprivileged countries. Flying Start, an early years Welsh government funded programme, support families with children under the age of 4, to enable individuals to afford healthy food, which will help to prevent obesity in pregnant women, receive advice and resources, as well as free, part-time childcare, support and a health visiting service </a:t>
            </a:r>
            <a:r>
              <a:rPr lang="en-GB" sz="1500" dirty="0">
                <a:solidFill>
                  <a:srgbClr val="FFFF00"/>
                </a:solidFill>
                <a:latin typeface="Arial" panose="020B0604020202020204" pitchFamily="34" charset="0"/>
                <a:cs typeface="Arial" panose="020B0604020202020204" pitchFamily="34" charset="0"/>
              </a:rPr>
              <a:t>(Flying Start, 2017a) and (Flying Start, n.d.b).</a:t>
            </a:r>
          </a:p>
          <a:p>
            <a:r>
              <a:rPr lang="en-GB" sz="1500" dirty="0">
                <a:solidFill>
                  <a:schemeClr val="bg1"/>
                </a:solidFill>
                <a:latin typeface="Arial" panose="020B0604020202020204" pitchFamily="34" charset="0"/>
                <a:cs typeface="Arial" panose="020B0604020202020204" pitchFamily="34" charset="0"/>
              </a:rPr>
              <a:t>Breast milk has a vast number of health benefits for babies including, protection from infections and other serious complications, it also contains vital nutrients for a baby’s development </a:t>
            </a:r>
            <a:r>
              <a:rPr lang="en-GB" sz="1500" dirty="0">
                <a:solidFill>
                  <a:srgbClr val="FFFF00"/>
                </a:solidFill>
                <a:latin typeface="Arial" panose="020B0604020202020204" pitchFamily="34" charset="0"/>
                <a:cs typeface="Arial" panose="020B0604020202020204" pitchFamily="34" charset="0"/>
              </a:rPr>
              <a:t>(NHS, 2023a). (Diamond (2022) </a:t>
            </a:r>
            <a:r>
              <a:rPr lang="en-GB" sz="1500" dirty="0">
                <a:solidFill>
                  <a:schemeClr val="bg1"/>
                </a:solidFill>
                <a:latin typeface="Arial" panose="020B0604020202020204" pitchFamily="34" charset="0"/>
                <a:cs typeface="Arial" panose="020B0604020202020204" pitchFamily="34" charset="0"/>
              </a:rPr>
              <a:t>argues that babies with health conditions such as hypoglycaemia and jaundice, are not able to survive on breast milk alone, therefore formula milk is crucial, as it is the sole means of avoiding malnourishment and mortality.</a:t>
            </a:r>
            <a:endParaRPr lang="en-GB" sz="1500" dirty="0">
              <a:solidFill>
                <a:srgbClr val="FFFF00"/>
              </a:solidFill>
              <a:latin typeface="Arial" panose="020B0604020202020204" pitchFamily="34" charset="0"/>
              <a:cs typeface="Arial" panose="020B0604020202020204" pitchFamily="34" charset="0"/>
            </a:endParaRPr>
          </a:p>
          <a:p>
            <a:r>
              <a:rPr lang="en-GB" sz="1500" dirty="0">
                <a:solidFill>
                  <a:schemeClr val="bg1"/>
                </a:solidFill>
                <a:latin typeface="Arial" panose="020B0604020202020204" pitchFamily="34" charset="0"/>
                <a:cs typeface="Arial" panose="020B0604020202020204" pitchFamily="34" charset="0"/>
              </a:rPr>
              <a:t>Alcohol, drug, or nicotine addictions can cause serious health problems for both pregnant women and babies and can also affect mental health. Individuals can seek guidance from a local doctor or midwife, who will be able to offer treatment at the practice, or set up a referral to specialist services, as well as provide details of local support groups, so that a long-term care plan can be put in place</a:t>
            </a:r>
            <a:r>
              <a:rPr lang="en-GB" sz="1500" dirty="0">
                <a:solidFill>
                  <a:srgbClr val="FFFF00"/>
                </a:solidFill>
                <a:latin typeface="Arial" panose="020B0604020202020204" pitchFamily="34" charset="0"/>
                <a:cs typeface="Arial" panose="020B0604020202020204" pitchFamily="34" charset="0"/>
              </a:rPr>
              <a:t> (indirect, n.d.) </a:t>
            </a:r>
            <a:r>
              <a:rPr lang="en-GB" sz="1500" dirty="0">
                <a:solidFill>
                  <a:schemeClr val="bg1"/>
                </a:solidFill>
                <a:latin typeface="Arial" panose="020B0604020202020204" pitchFamily="34" charset="0"/>
                <a:cs typeface="Arial" panose="020B0604020202020204" pitchFamily="34" charset="0"/>
              </a:rPr>
              <a:t>A local doctor or midwife will also be able to provide pregnant women with expert antenatal care, to ensure optimal health for both mothers and babies </a:t>
            </a:r>
            <a:r>
              <a:rPr lang="en-GB" sz="1500" dirty="0">
                <a:solidFill>
                  <a:srgbClr val="FFFF00"/>
                </a:solidFill>
                <a:latin typeface="Arial" panose="020B0604020202020204" pitchFamily="34" charset="0"/>
                <a:cs typeface="Arial" panose="020B0604020202020204" pitchFamily="34" charset="0"/>
              </a:rPr>
              <a:t>(NHS, 2023b).</a:t>
            </a:r>
          </a:p>
          <a:p>
            <a:r>
              <a:rPr lang="en-GB" sz="1500" dirty="0">
                <a:solidFill>
                  <a:srgbClr val="FFFF00"/>
                </a:solidFill>
                <a:latin typeface="Arial" panose="020B0604020202020204" pitchFamily="34" charset="0"/>
                <a:cs typeface="Arial" panose="020B0604020202020204" pitchFamily="34" charset="0"/>
              </a:rPr>
              <a:t>Unicef (n.d.b) </a:t>
            </a:r>
            <a:r>
              <a:rPr lang="en-GB" sz="1500" dirty="0">
                <a:solidFill>
                  <a:schemeClr val="bg1"/>
                </a:solidFill>
                <a:latin typeface="Arial" panose="020B0604020202020204" pitchFamily="34" charset="0"/>
                <a:cs typeface="Arial" panose="020B0604020202020204" pitchFamily="34" charset="0"/>
              </a:rPr>
              <a:t>advise mothers to initiate skin-to-skin contact with their babies directly after birth, as this increases breast milk supply, controls the baby's respiratory system, and has a calming effect. </a:t>
            </a:r>
          </a:p>
          <a:p>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chemeClr val="bg1"/>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a:p>
            <a:endParaRPr lang="en-GB" sz="1500" dirty="0">
              <a:solidFill>
                <a:srgbClr val="FFFF00"/>
              </a:solidFill>
              <a:latin typeface="Arial" panose="020B0604020202020204" pitchFamily="34" charset="0"/>
              <a:cs typeface="Arial" panose="020B0604020202020204" pitchFamily="34" charset="0"/>
            </a:endParaRPr>
          </a:p>
        </p:txBody>
      </p:sp>
      <p:pic>
        <p:nvPicPr>
          <p:cNvPr id="16" name="Picture Placeholder 15" descr="A baby sleeping in a pink bag&#10;&#10;Description automatically generated">
            <a:extLst>
              <a:ext uri="{FF2B5EF4-FFF2-40B4-BE49-F238E27FC236}">
                <a16:creationId xmlns:a16="http://schemas.microsoft.com/office/drawing/2014/main" id="{360E06E1-CDCD-DF2D-6F38-56AED3AD945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6945" r="26945"/>
          <a:stretch>
            <a:fillRect/>
          </a:stretch>
        </p:blipFill>
        <p:spPr>
          <a:xfrm rot="5400000">
            <a:off x="-130366" y="2122297"/>
            <a:ext cx="4935920" cy="3932237"/>
          </a:xfrm>
        </p:spPr>
      </p:pic>
      <p:sp>
        <p:nvSpPr>
          <p:cNvPr id="17" name="Rectangle 16">
            <a:extLst>
              <a:ext uri="{FF2B5EF4-FFF2-40B4-BE49-F238E27FC236}">
                <a16:creationId xmlns:a16="http://schemas.microsoft.com/office/drawing/2014/main" id="{A2BA6163-3C13-3C26-E45F-D49A30B459B4}"/>
              </a:ext>
            </a:extLst>
          </p:cNvPr>
          <p:cNvSpPr/>
          <p:nvPr/>
        </p:nvSpPr>
        <p:spPr>
          <a:xfrm>
            <a:off x="1056108" y="6556376"/>
            <a:ext cx="2363147"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Online Store,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3123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BFDAD"/>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A0F8F48-883E-C360-EA74-80FFDF6FC2E0}"/>
              </a:ext>
            </a:extLst>
          </p:cNvPr>
          <p:cNvSpPr/>
          <p:nvPr/>
        </p:nvSpPr>
        <p:spPr>
          <a:xfrm>
            <a:off x="1252751" y="155555"/>
            <a:ext cx="9720049" cy="1477328"/>
          </a:xfrm>
          <a:prstGeom prst="rect">
            <a:avLst/>
          </a:prstGeom>
          <a:blipFill>
            <a:blip r:embed="rId4"/>
            <a:tile tx="0" ty="0" sx="100000" sy="100000" flip="none" algn="tl"/>
          </a:blipFill>
          <a:ln w="38100">
            <a:solidFill>
              <a:schemeClr val="tx1"/>
            </a:solidFill>
          </a:ln>
          <a:scene3d>
            <a:camera prst="orthographicFront"/>
            <a:lightRig rig="threePt" dir="t"/>
          </a:scene3d>
          <a:sp3d prstMaterial="powder"/>
        </p:spPr>
        <p:txBody>
          <a:bodyPr wrap="square" lIns="91440" tIns="45720" rIns="91440" bIns="45720">
            <a:spAutoFit/>
            <a:sp3d extrusionH="57150" contourW="12700">
              <a:bevelT w="38100" h="38100"/>
              <a:contourClr>
                <a:schemeClr val="tx1">
                  <a:lumMod val="85000"/>
                  <a:lumOff val="15000"/>
                </a:schemeClr>
              </a:contourClr>
            </a:sp3d>
          </a:bodyPr>
          <a:lstStyle/>
          <a:p>
            <a:pPr algn="ctr"/>
            <a:r>
              <a:rPr lang="en-GB" sz="4500" b="1" cap="none" spc="0" dirty="0">
                <a:ln w="12700">
                  <a:solidFill>
                    <a:schemeClr val="tx2">
                      <a:lumMod val="75000"/>
                    </a:schemeClr>
                  </a:solidFill>
                  <a:prstDash val="solid"/>
                </a:ln>
                <a:pattFill prst="dkUpDiag">
                  <a:fgClr>
                    <a:schemeClr val="tx1"/>
                  </a:fgClr>
                  <a:bgClr>
                    <a:schemeClr val="tx2">
                      <a:lumMod val="20000"/>
                      <a:lumOff val="80000"/>
                    </a:schemeClr>
                  </a:bgClr>
                </a:pattFill>
                <a:effectLst>
                  <a:glow rad="101600">
                    <a:schemeClr val="accent1">
                      <a:satMod val="175000"/>
                      <a:alpha val="40000"/>
                    </a:schemeClr>
                  </a:glow>
                  <a:outerShdw dist="38100" dir="2640000" algn="bl" rotWithShape="0">
                    <a:srgbClr val="FFFF00"/>
                  </a:outerShdw>
                </a:effectLst>
                <a:latin typeface="Arial" panose="020B0604020202020204" pitchFamily="34" charset="0"/>
                <a:cs typeface="Arial" panose="020B0604020202020204" pitchFamily="34" charset="0"/>
              </a:rPr>
              <a:t>What is exceptional care </a:t>
            </a:r>
          </a:p>
          <a:p>
            <a:pPr algn="ctr"/>
            <a:r>
              <a:rPr lang="en-GB" sz="4500" b="1" dirty="0">
                <a:ln w="12700">
                  <a:solidFill>
                    <a:schemeClr val="tx2">
                      <a:lumMod val="75000"/>
                    </a:schemeClr>
                  </a:solidFill>
                  <a:prstDash val="solid"/>
                </a:ln>
                <a:pattFill prst="dkUpDiag">
                  <a:fgClr>
                    <a:schemeClr val="tx1"/>
                  </a:fgClr>
                  <a:bgClr>
                    <a:schemeClr val="tx2">
                      <a:lumMod val="20000"/>
                      <a:lumOff val="80000"/>
                    </a:schemeClr>
                  </a:bgClr>
                </a:pattFill>
                <a:effectLst>
                  <a:glow rad="101600">
                    <a:schemeClr val="accent1">
                      <a:satMod val="175000"/>
                      <a:alpha val="40000"/>
                    </a:schemeClr>
                  </a:glow>
                  <a:outerShdw dist="38100" dir="2640000" algn="bl" rotWithShape="0">
                    <a:srgbClr val="FFFF00"/>
                  </a:outerShdw>
                </a:effectLst>
                <a:latin typeface="Arial" panose="020B0604020202020204" pitchFamily="34" charset="0"/>
                <a:cs typeface="Arial" panose="020B0604020202020204" pitchFamily="34" charset="0"/>
              </a:rPr>
              <a:t>and why is it important?</a:t>
            </a:r>
            <a:endParaRPr lang="en-GB" sz="4500" b="1" cap="none" spc="0" dirty="0">
              <a:ln w="12700">
                <a:solidFill>
                  <a:schemeClr val="tx2">
                    <a:lumMod val="75000"/>
                  </a:schemeClr>
                </a:solidFill>
                <a:prstDash val="solid"/>
              </a:ln>
              <a:pattFill prst="dkUpDiag">
                <a:fgClr>
                  <a:schemeClr val="tx1"/>
                </a:fgClr>
                <a:bgClr>
                  <a:schemeClr val="tx2">
                    <a:lumMod val="20000"/>
                    <a:lumOff val="80000"/>
                  </a:schemeClr>
                </a:bgClr>
              </a:pattFill>
              <a:effectLst>
                <a:glow rad="101600">
                  <a:schemeClr val="accent1">
                    <a:satMod val="175000"/>
                    <a:alpha val="40000"/>
                  </a:schemeClr>
                </a:glow>
                <a:outerShdw dist="38100" dir="2640000" algn="bl" rotWithShape="0">
                  <a:srgbClr val="FFFF00"/>
                </a:outerShdw>
              </a:effectLst>
              <a:latin typeface="Arial" panose="020B0604020202020204" pitchFamily="34" charset="0"/>
              <a:cs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8430B3BF-AF0E-A07A-4E84-C4108F0EE8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1142" y="1820670"/>
            <a:ext cx="861060" cy="819150"/>
          </a:xfrm>
          <a:prstGeom prst="rect">
            <a:avLst/>
          </a:prstGeom>
          <a:solidFill>
            <a:schemeClr val="tx1">
              <a:lumMod val="75000"/>
              <a:lumOff val="25000"/>
            </a:schemeClr>
          </a:solidFill>
        </p:spPr>
      </p:pic>
      <p:sp>
        <p:nvSpPr>
          <p:cNvPr id="7" name="Rectangle 6">
            <a:extLst>
              <a:ext uri="{FF2B5EF4-FFF2-40B4-BE49-F238E27FC236}">
                <a16:creationId xmlns:a16="http://schemas.microsoft.com/office/drawing/2014/main" id="{49134BBB-7691-A548-9177-F397844D7196}"/>
              </a:ext>
            </a:extLst>
          </p:cNvPr>
          <p:cNvSpPr/>
          <p:nvPr/>
        </p:nvSpPr>
        <p:spPr>
          <a:xfrm>
            <a:off x="2056513" y="2068662"/>
            <a:ext cx="3599063" cy="323165"/>
          </a:xfrm>
          <a:prstGeom prst="rect">
            <a:avLst/>
          </a:prstGeom>
          <a:noFill/>
        </p:spPr>
        <p:txBody>
          <a:bodyPr wrap="none" lIns="91440" tIns="45720" rIns="91440" bIns="45720">
            <a:spAutoFit/>
          </a:bodyPr>
          <a:lstStyle/>
          <a:p>
            <a:pPr algn="ctr"/>
            <a:r>
              <a:rPr lang="en-GB" sz="15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Exceptional Care Limited, n.d.)</a:t>
            </a:r>
            <a:endParaRPr lang="en-GB" sz="15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206F365-88D1-225E-0503-4570FD2EBAF9}"/>
              </a:ext>
            </a:extLst>
          </p:cNvPr>
          <p:cNvSpPr txBox="1"/>
          <p:nvPr/>
        </p:nvSpPr>
        <p:spPr>
          <a:xfrm>
            <a:off x="370404" y="4994285"/>
            <a:ext cx="6247749" cy="1708160"/>
          </a:xfrm>
          <a:prstGeom prst="rect">
            <a:avLst/>
          </a:prstGeom>
          <a:solidFill>
            <a:srgbClr val="E1FD57"/>
          </a:solidFill>
          <a:ln w="1905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Exceptional care is fundamental to a child’s growth and </a:t>
            </a:r>
          </a:p>
          <a:p>
            <a:r>
              <a:rPr lang="en-GB" sz="1500" dirty="0">
                <a:latin typeface="Arial" panose="020B0604020202020204" pitchFamily="34" charset="0"/>
                <a:cs typeface="Arial" panose="020B0604020202020204" pitchFamily="34" charset="0"/>
              </a:rPr>
              <a:t>development, therefore, it is vital for key workers to create a nurturing environment, where children feel emotionally and physically secure. Practitioners should also provide individuals, with opportunities to explore and discover the world at each child’s own pace and create developmental activities, to improve overall health and to develop knowledge and communication skills (Eyworks, 2023).</a:t>
            </a:r>
          </a:p>
        </p:txBody>
      </p:sp>
      <p:pic>
        <p:nvPicPr>
          <p:cNvPr id="10" name="Picture 9" descr="A diagram of components of nursing care&#10;&#10;Description automatically generated">
            <a:extLst>
              <a:ext uri="{FF2B5EF4-FFF2-40B4-BE49-F238E27FC236}">
                <a16:creationId xmlns:a16="http://schemas.microsoft.com/office/drawing/2014/main" id="{A50298EA-6BD1-260D-532C-6D2AAE2343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54353" y="1993106"/>
            <a:ext cx="4806176" cy="4307809"/>
          </a:xfrm>
          <a:prstGeom prst="rect">
            <a:avLst/>
          </a:prstGeom>
        </p:spPr>
      </p:pic>
      <p:sp>
        <p:nvSpPr>
          <p:cNvPr id="11" name="Rectangle 10">
            <a:extLst>
              <a:ext uri="{FF2B5EF4-FFF2-40B4-BE49-F238E27FC236}">
                <a16:creationId xmlns:a16="http://schemas.microsoft.com/office/drawing/2014/main" id="{3F08A4E4-9607-C5AB-0743-BD0F874A9803}"/>
              </a:ext>
            </a:extLst>
          </p:cNvPr>
          <p:cNvSpPr/>
          <p:nvPr/>
        </p:nvSpPr>
        <p:spPr>
          <a:xfrm>
            <a:off x="6833967" y="6394668"/>
            <a:ext cx="5246949" cy="307777"/>
          </a:xfrm>
          <a:prstGeom prst="rect">
            <a:avLst/>
          </a:prstGeom>
          <a:noFill/>
        </p:spPr>
        <p:txBody>
          <a:bodyPr wrap="non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Nurturing Care For Early Childhood Development, n.d.)</a:t>
            </a:r>
          </a:p>
        </p:txBody>
      </p:sp>
      <p:sp>
        <p:nvSpPr>
          <p:cNvPr id="2" name="TextBox 1">
            <a:extLst>
              <a:ext uri="{FF2B5EF4-FFF2-40B4-BE49-F238E27FC236}">
                <a16:creationId xmlns:a16="http://schemas.microsoft.com/office/drawing/2014/main" id="{664B15A6-F0A5-CA53-173D-F1FE86D1CAE8}"/>
              </a:ext>
            </a:extLst>
          </p:cNvPr>
          <p:cNvSpPr txBox="1"/>
          <p:nvPr/>
        </p:nvSpPr>
        <p:spPr>
          <a:xfrm>
            <a:off x="374976" y="3062019"/>
            <a:ext cx="6247750" cy="1708160"/>
          </a:xfrm>
          <a:prstGeom prst="rect">
            <a:avLst/>
          </a:prstGeom>
          <a:solidFill>
            <a:srgbClr val="FFFF00"/>
          </a:solidFill>
          <a:ln w="1905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The above information is confirmed by Early Years Matters (n.d.) who state that building strong, effective relationships and attachments is key to providing exceptional care and support, to ensure the children within their care fulfil their true potential. Parents and key workers who serve as examples of the behaviours, attitudes and values associated with their role, inspire children to become independent, capable, confident, and resilient. </a:t>
            </a:r>
          </a:p>
        </p:txBody>
      </p:sp>
    </p:spTree>
    <p:extLst>
      <p:ext uri="{BB962C8B-B14F-4D97-AF65-F5344CB8AC3E}">
        <p14:creationId xmlns:p14="http://schemas.microsoft.com/office/powerpoint/2010/main" val="1872221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6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4AE00-55D2-7B1C-9538-1C5FB141BC49}"/>
              </a:ext>
            </a:extLst>
          </p:cNvPr>
          <p:cNvSpPr>
            <a:spLocks noGrp="1"/>
          </p:cNvSpPr>
          <p:nvPr>
            <p:ph type="title"/>
          </p:nvPr>
        </p:nvSpPr>
        <p:spPr>
          <a:xfrm>
            <a:off x="405162" y="365126"/>
            <a:ext cx="11381676" cy="1084534"/>
          </a:xfrm>
          <a:solidFill>
            <a:srgbClr val="FFFF00"/>
          </a:solidFill>
          <a:ln w="19050">
            <a:solidFill>
              <a:schemeClr val="tx1"/>
            </a:solidFill>
          </a:ln>
        </p:spPr>
        <p:txBody>
          <a:bodyPr>
            <a:normAutofit/>
          </a:bodyPr>
          <a:lstStyle/>
          <a:p>
            <a:pPr algn="ctr"/>
            <a:r>
              <a:rPr lang="en-GB" sz="5500" b="1" dirty="0">
                <a:latin typeface="Baguet Script" panose="00000500000000000000" pitchFamily="2" charset="0"/>
              </a:rPr>
              <a:t>Attachment Theory Comparison</a:t>
            </a:r>
          </a:p>
        </p:txBody>
      </p:sp>
      <p:sp>
        <p:nvSpPr>
          <p:cNvPr id="3" name="Text Placeholder 2">
            <a:extLst>
              <a:ext uri="{FF2B5EF4-FFF2-40B4-BE49-F238E27FC236}">
                <a16:creationId xmlns:a16="http://schemas.microsoft.com/office/drawing/2014/main" id="{8D67A805-5DCD-00D8-65ED-541F9CAEF0D8}"/>
              </a:ext>
            </a:extLst>
          </p:cNvPr>
          <p:cNvSpPr>
            <a:spLocks noGrp="1"/>
          </p:cNvSpPr>
          <p:nvPr>
            <p:ph type="body" idx="1"/>
          </p:nvPr>
        </p:nvSpPr>
        <p:spPr>
          <a:xfrm>
            <a:off x="405162" y="1587819"/>
            <a:ext cx="5592413" cy="823912"/>
          </a:xfrm>
          <a:solidFill>
            <a:schemeClr val="bg1">
              <a:lumMod val="75000"/>
            </a:schemeClr>
          </a:solidFill>
          <a:ln w="19050">
            <a:solidFill>
              <a:schemeClr val="tx1"/>
            </a:solidFill>
          </a:ln>
        </p:spPr>
        <p:txBody>
          <a:bodyPr>
            <a:normAutofit/>
          </a:bodyPr>
          <a:lstStyle/>
          <a:p>
            <a:r>
              <a:rPr lang="en-GB" sz="3500" dirty="0">
                <a:latin typeface="Baguet Script" panose="00000500000000000000" pitchFamily="2" charset="0"/>
              </a:rPr>
              <a:t>  </a:t>
            </a:r>
            <a:r>
              <a:rPr lang="en-GB" sz="3500" b="0" dirty="0">
                <a:latin typeface="Baguet Script" panose="00000500000000000000" pitchFamily="2" charset="0"/>
              </a:rPr>
              <a:t>Bowlby’s Theory  </a:t>
            </a:r>
          </a:p>
        </p:txBody>
      </p:sp>
      <p:sp>
        <p:nvSpPr>
          <p:cNvPr id="5" name="Text Placeholder 4">
            <a:extLst>
              <a:ext uri="{FF2B5EF4-FFF2-40B4-BE49-F238E27FC236}">
                <a16:creationId xmlns:a16="http://schemas.microsoft.com/office/drawing/2014/main" id="{B702F534-921C-9DF9-221D-995DAB34FD06}"/>
              </a:ext>
            </a:extLst>
          </p:cNvPr>
          <p:cNvSpPr>
            <a:spLocks noGrp="1"/>
          </p:cNvSpPr>
          <p:nvPr>
            <p:ph type="body" sz="quarter" idx="3"/>
          </p:nvPr>
        </p:nvSpPr>
        <p:spPr>
          <a:xfrm>
            <a:off x="6300438" y="1587819"/>
            <a:ext cx="5486399" cy="823912"/>
          </a:xfrm>
          <a:solidFill>
            <a:schemeClr val="bg1">
              <a:lumMod val="75000"/>
            </a:schemeClr>
          </a:solidFill>
          <a:ln w="19050">
            <a:solidFill>
              <a:schemeClr val="tx1"/>
            </a:solidFill>
          </a:ln>
        </p:spPr>
        <p:txBody>
          <a:bodyPr>
            <a:normAutofit/>
          </a:bodyPr>
          <a:lstStyle/>
          <a:p>
            <a:r>
              <a:rPr lang="en-GB" sz="3500" b="0" dirty="0">
                <a:latin typeface="Baguet Script" panose="00000500000000000000" pitchFamily="2" charset="0"/>
              </a:rPr>
              <a:t>   Rutter’s Theory</a:t>
            </a:r>
          </a:p>
        </p:txBody>
      </p:sp>
      <p:pic>
        <p:nvPicPr>
          <p:cNvPr id="12" name="Content Placeholder 11" descr="A person smiling for the camera&#10;&#10;Description automatically generated">
            <a:extLst>
              <a:ext uri="{FF2B5EF4-FFF2-40B4-BE49-F238E27FC236}">
                <a16:creationId xmlns:a16="http://schemas.microsoft.com/office/drawing/2014/main" id="{511177EB-0414-5B8E-F0A5-D97A31F458CB}"/>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10034925" y="1516983"/>
            <a:ext cx="975716" cy="1028777"/>
          </a:xfrm>
          <a:solidFill>
            <a:schemeClr val="tx1">
              <a:lumMod val="75000"/>
              <a:lumOff val="25000"/>
            </a:schemeClr>
          </a:solidFill>
          <a:ln w="28575">
            <a:solidFill>
              <a:schemeClr val="tx1"/>
            </a:solidFill>
          </a:ln>
        </p:spPr>
      </p:pic>
      <p:pic>
        <p:nvPicPr>
          <p:cNvPr id="8" name="Content Placeholder 7" descr="A close-up of an old person&#10;&#10;Description automatically generated">
            <a:extLst>
              <a:ext uri="{FF2B5EF4-FFF2-40B4-BE49-F238E27FC236}">
                <a16:creationId xmlns:a16="http://schemas.microsoft.com/office/drawing/2014/main" id="{0676F122-9111-E553-8042-05810DC5DD2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354567" y="1516983"/>
            <a:ext cx="975716" cy="988092"/>
          </a:xfrm>
          <a:solidFill>
            <a:schemeClr val="tx1">
              <a:lumMod val="75000"/>
              <a:lumOff val="25000"/>
            </a:schemeClr>
          </a:solidFill>
          <a:ln w="28575">
            <a:solidFill>
              <a:schemeClr val="tx1"/>
            </a:solidFill>
          </a:ln>
        </p:spPr>
      </p:pic>
      <p:sp>
        <p:nvSpPr>
          <p:cNvPr id="9" name="Rectangle 8">
            <a:extLst>
              <a:ext uri="{FF2B5EF4-FFF2-40B4-BE49-F238E27FC236}">
                <a16:creationId xmlns:a16="http://schemas.microsoft.com/office/drawing/2014/main" id="{A42D83C8-E940-2FD4-C2D3-278B4606C29C}"/>
              </a:ext>
            </a:extLst>
          </p:cNvPr>
          <p:cNvSpPr/>
          <p:nvPr/>
        </p:nvSpPr>
        <p:spPr>
          <a:xfrm>
            <a:off x="3284934" y="2505075"/>
            <a:ext cx="2887265"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The Bowlby Centre,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7CC09CE7-4392-8F28-F862-F5ABAB2E5655}"/>
              </a:ext>
            </a:extLst>
          </p:cNvPr>
          <p:cNvSpPr/>
          <p:nvPr/>
        </p:nvSpPr>
        <p:spPr>
          <a:xfrm>
            <a:off x="8662824" y="2519508"/>
            <a:ext cx="3255956" cy="307777"/>
          </a:xfrm>
          <a:prstGeom prst="rect">
            <a:avLst/>
          </a:prstGeom>
          <a:noFill/>
        </p:spPr>
        <p:txBody>
          <a:bodyPr wrap="non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King’s College London, 2021)</a:t>
            </a:r>
          </a:p>
        </p:txBody>
      </p:sp>
      <p:sp>
        <p:nvSpPr>
          <p:cNvPr id="16" name="TextBox 15">
            <a:extLst>
              <a:ext uri="{FF2B5EF4-FFF2-40B4-BE49-F238E27FC236}">
                <a16:creationId xmlns:a16="http://schemas.microsoft.com/office/drawing/2014/main" id="{131F7ED6-4DB7-16B8-721C-2F04998BA20C}"/>
              </a:ext>
            </a:extLst>
          </p:cNvPr>
          <p:cNvSpPr txBox="1"/>
          <p:nvPr/>
        </p:nvSpPr>
        <p:spPr>
          <a:xfrm>
            <a:off x="405162" y="2827285"/>
            <a:ext cx="5592413" cy="3831818"/>
          </a:xfrm>
          <a:prstGeom prst="rect">
            <a:avLst/>
          </a:prstGeom>
          <a:noFill/>
          <a:ln w="19050">
            <a:solidFill>
              <a:schemeClr val="tx1"/>
            </a:solidFill>
          </a:ln>
        </p:spPr>
        <p:txBody>
          <a:bodyPr wrap="square" rtlCol="0">
            <a:spAutoFit/>
          </a:bodyPr>
          <a:lstStyle/>
          <a:p>
            <a:r>
              <a:rPr lang="en-GB" sz="1350" dirty="0">
                <a:latin typeface="Arial" panose="020B0604020202020204" pitchFamily="34" charset="0"/>
                <a:cs typeface="Arial" panose="020B0604020202020204" pitchFamily="34" charset="0"/>
              </a:rPr>
              <a:t>According to John Bowlby, it is vital that babies form a primary </a:t>
            </a:r>
          </a:p>
          <a:p>
            <a:r>
              <a:rPr lang="en-GB" sz="1350" dirty="0">
                <a:latin typeface="Arial" panose="020B0604020202020204" pitchFamily="34" charset="0"/>
                <a:cs typeface="Arial" panose="020B0604020202020204" pitchFamily="34" charset="0"/>
              </a:rPr>
              <a:t>attachment with one caregiver, to prevent emotional instability caused by maternal deprivation. Bowlby believed that family disruptions, result in misanthropic behaviour in children (Lindon, 2012).</a:t>
            </a:r>
          </a:p>
          <a:p>
            <a:endParaRPr lang="en-GB" sz="1350" dirty="0">
              <a:latin typeface="Arial" panose="020B0604020202020204" pitchFamily="34" charset="0"/>
              <a:cs typeface="Arial" panose="020B0604020202020204" pitchFamily="34" charset="0"/>
            </a:endParaRPr>
          </a:p>
          <a:p>
            <a:r>
              <a:rPr lang="en-GB" sz="1350" b="1" u="sng" dirty="0">
                <a:latin typeface="Arial" panose="020B0604020202020204" pitchFamily="34" charset="0"/>
                <a:cs typeface="Arial" panose="020B0604020202020204" pitchFamily="34" charset="0"/>
              </a:rPr>
              <a:t>Pros</a:t>
            </a:r>
          </a:p>
          <a:p>
            <a:endParaRPr lang="en-GB" sz="1350" b="1" u="sng"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A primary carer is crucial for a child’s survival, to ensure nourishment and protection. A child is also more likely to thrive in adulthood.</a:t>
            </a:r>
          </a:p>
          <a:p>
            <a:endParaRPr lang="en-GB" sz="1350"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Prevention of criminality and lack of emotional control.</a:t>
            </a:r>
          </a:p>
          <a:p>
            <a:endParaRPr lang="en-GB" sz="1350" dirty="0">
              <a:latin typeface="Arial" panose="020B0604020202020204" pitchFamily="34" charset="0"/>
              <a:cs typeface="Arial" panose="020B0604020202020204" pitchFamily="34" charset="0"/>
            </a:endParaRPr>
          </a:p>
          <a:p>
            <a:r>
              <a:rPr lang="en-GB" sz="1350" b="1" u="sng" dirty="0">
                <a:latin typeface="Arial" panose="020B0604020202020204" pitchFamily="34" charset="0"/>
                <a:cs typeface="Arial" panose="020B0604020202020204" pitchFamily="34" charset="0"/>
              </a:rPr>
              <a:t>Cons</a:t>
            </a:r>
          </a:p>
          <a:p>
            <a:endParaRPr lang="en-GB" sz="1350" b="1" u="sng"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Primary carer ailments or disorders would result in disruption.</a:t>
            </a:r>
          </a:p>
          <a:p>
            <a:endParaRPr lang="en-GB" sz="1350"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A decrease in female employees, due to an increase of stay-at-home mothers (StudySmarter, n.d.)</a:t>
            </a:r>
          </a:p>
        </p:txBody>
      </p:sp>
      <p:sp>
        <p:nvSpPr>
          <p:cNvPr id="18" name="TextBox 17">
            <a:extLst>
              <a:ext uri="{FF2B5EF4-FFF2-40B4-BE49-F238E27FC236}">
                <a16:creationId xmlns:a16="http://schemas.microsoft.com/office/drawing/2014/main" id="{1EE8D9BF-41D6-8494-D9EE-D1173A14F069}"/>
              </a:ext>
            </a:extLst>
          </p:cNvPr>
          <p:cNvSpPr txBox="1"/>
          <p:nvPr/>
        </p:nvSpPr>
        <p:spPr>
          <a:xfrm>
            <a:off x="6300438" y="2827285"/>
            <a:ext cx="5618342" cy="3831818"/>
          </a:xfrm>
          <a:prstGeom prst="rect">
            <a:avLst/>
          </a:prstGeom>
          <a:noFill/>
          <a:ln w="19050">
            <a:solidFill>
              <a:schemeClr val="tx1"/>
            </a:solidFill>
          </a:ln>
        </p:spPr>
        <p:txBody>
          <a:bodyPr wrap="square" rtlCol="0">
            <a:spAutoFit/>
          </a:bodyPr>
          <a:lstStyle/>
          <a:p>
            <a:r>
              <a:rPr lang="en-GB" sz="1350" dirty="0">
                <a:latin typeface="Arial" panose="020B0604020202020204" pitchFamily="34" charset="0"/>
                <a:cs typeface="Arial" panose="020B0604020202020204" pitchFamily="34" charset="0"/>
              </a:rPr>
              <a:t>Michael Rutter argued that forming multiple attachments is far more beneficial for a child, than focusing on an individual bond with one caregiver. Rutter also believed, children who suffer from deprivation, are affected by the lack of social interaction and intellectual nourishment, rather than the absence of the attachment itself (Stevenson, 2022).</a:t>
            </a:r>
          </a:p>
          <a:p>
            <a:r>
              <a:rPr lang="en-GB" sz="1350" b="1" u="sng" dirty="0">
                <a:latin typeface="Arial" panose="020B0604020202020204" pitchFamily="34" charset="0"/>
                <a:cs typeface="Arial" panose="020B0604020202020204" pitchFamily="34" charset="0"/>
              </a:rPr>
              <a:t>Pros</a:t>
            </a:r>
          </a:p>
          <a:p>
            <a:endParaRPr lang="en-GB" sz="1350" b="1" u="sng"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If a child was to suffer the loss of an attachment, the child would have several alternative, established attachments to rely on.</a:t>
            </a:r>
          </a:p>
          <a:p>
            <a:endParaRPr lang="en-GB" sz="1350"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Children are more likely to develop socially, as a result of multiple attachments</a:t>
            </a:r>
          </a:p>
          <a:p>
            <a:endParaRPr lang="en-GB" sz="1350" dirty="0">
              <a:latin typeface="Arial" panose="020B0604020202020204" pitchFamily="34" charset="0"/>
              <a:cs typeface="Arial" panose="020B0604020202020204" pitchFamily="34" charset="0"/>
            </a:endParaRPr>
          </a:p>
          <a:p>
            <a:r>
              <a:rPr lang="en-GB" sz="1350" b="1" u="sng" dirty="0">
                <a:latin typeface="Arial" panose="020B0604020202020204" pitchFamily="34" charset="0"/>
                <a:cs typeface="Arial" panose="020B0604020202020204" pitchFamily="34" charset="0"/>
              </a:rPr>
              <a:t>Cons</a:t>
            </a:r>
          </a:p>
          <a:p>
            <a:endParaRPr lang="en-GB" sz="1350" b="1" u="sng" dirty="0">
              <a:latin typeface="Arial" panose="020B0604020202020204" pitchFamily="34" charset="0"/>
              <a:cs typeface="Arial" panose="020B0604020202020204" pitchFamily="34" charset="0"/>
            </a:endParaRPr>
          </a:p>
          <a:p>
            <a:r>
              <a:rPr lang="en-GB" sz="1350" dirty="0">
                <a:latin typeface="Arial" panose="020B0604020202020204" pitchFamily="34" charset="0"/>
                <a:cs typeface="Arial" panose="020B0604020202020204" pitchFamily="34" charset="0"/>
              </a:rPr>
              <a:t>Multiple attachments of equal quality may not be as effective as </a:t>
            </a:r>
          </a:p>
          <a:p>
            <a:r>
              <a:rPr lang="en-GB" sz="1350" dirty="0">
                <a:latin typeface="Arial" panose="020B0604020202020204" pitchFamily="34" charset="0"/>
                <a:cs typeface="Arial" panose="020B0604020202020204" pitchFamily="34" charset="0"/>
              </a:rPr>
              <a:t>one, strong primary attachment (Modbiomed, 2014).</a:t>
            </a:r>
          </a:p>
        </p:txBody>
      </p:sp>
    </p:spTree>
    <p:extLst>
      <p:ext uri="{BB962C8B-B14F-4D97-AF65-F5344CB8AC3E}">
        <p14:creationId xmlns:p14="http://schemas.microsoft.com/office/powerpoint/2010/main" val="368099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FF00"/>
            </a:gs>
            <a:gs pos="96000">
              <a:schemeClr val="accent6">
                <a:lumMod val="95000"/>
                <a:lumOff val="5000"/>
              </a:schemeClr>
            </a:gs>
            <a:gs pos="100000">
              <a:schemeClr val="accent6">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0BDD63-7804-FADD-9F91-E19D8D9C6DD4}"/>
              </a:ext>
            </a:extLst>
          </p:cNvPr>
          <p:cNvSpPr txBox="1"/>
          <p:nvPr/>
        </p:nvSpPr>
        <p:spPr>
          <a:xfrm>
            <a:off x="255920" y="2443444"/>
            <a:ext cx="4851337" cy="2631490"/>
          </a:xfrm>
          <a:prstGeom prst="rect">
            <a:avLst/>
          </a:prstGeom>
          <a:noFill/>
          <a:ln w="19050">
            <a:solidFill>
              <a:schemeClr val="tx1"/>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Department For Education (2023) </a:t>
            </a:r>
            <a:r>
              <a:rPr lang="en-GB" sz="1500" dirty="0">
                <a:latin typeface="Arial" panose="020B0604020202020204" pitchFamily="34" charset="0"/>
                <a:cs typeface="Arial" panose="020B0604020202020204" pitchFamily="34" charset="0"/>
              </a:rPr>
              <a:t>state that each child is unique and should not only be included and supported in every aspect of their education and transitionary periods, but should have the right to life, to be heard, equal opportunities and anti-discrimination, as recognised in articles 2,3,6 and 12, by the UN Convention on the Rights of the Child (UNCRC) </a:t>
            </a:r>
          </a:p>
          <a:p>
            <a:r>
              <a:rPr lang="en-GB" sz="1500" dirty="0">
                <a:solidFill>
                  <a:srgbClr val="CC3404"/>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https://www.unicef.org.uk/wp-content/uploads/2010/05/UNCRC_PRESS200910web.pdf</a:t>
            </a:r>
            <a:r>
              <a:rPr lang="en-GB" sz="1500" dirty="0">
                <a:solidFill>
                  <a:srgbClr val="CC3404"/>
                </a:solidFill>
                <a:latin typeface="Arial" panose="020B0604020202020204" pitchFamily="34" charset="0"/>
                <a:cs typeface="Arial" panose="020B0604020202020204" pitchFamily="34" charset="0"/>
              </a:rPr>
              <a:t>  </a:t>
            </a:r>
            <a:r>
              <a:rPr lang="en-GB" sz="1500" dirty="0">
                <a:solidFill>
                  <a:srgbClr val="FFFF00"/>
                </a:solidFill>
                <a:latin typeface="Arial" panose="020B0604020202020204" pitchFamily="34" charset="0"/>
                <a:cs typeface="Arial" panose="020B0604020202020204" pitchFamily="34" charset="0"/>
              </a:rPr>
              <a:t>(Source: Unicef, n.d.c)</a:t>
            </a:r>
          </a:p>
        </p:txBody>
      </p:sp>
      <p:sp>
        <p:nvSpPr>
          <p:cNvPr id="5" name="TextBox 4">
            <a:extLst>
              <a:ext uri="{FF2B5EF4-FFF2-40B4-BE49-F238E27FC236}">
                <a16:creationId xmlns:a16="http://schemas.microsoft.com/office/drawing/2014/main" id="{4C2DBAE4-4926-D150-114F-247493EDA178}"/>
              </a:ext>
            </a:extLst>
          </p:cNvPr>
          <p:cNvSpPr txBox="1"/>
          <p:nvPr/>
        </p:nvSpPr>
        <p:spPr>
          <a:xfrm>
            <a:off x="5365407" y="2715920"/>
            <a:ext cx="3096695" cy="2308324"/>
          </a:xfrm>
          <a:prstGeom prst="rect">
            <a:avLst/>
          </a:prstGeom>
          <a:noFill/>
          <a:ln w="19050">
            <a:solidFill>
              <a:schemeClr val="tx1"/>
            </a:solidFill>
          </a:ln>
        </p:spPr>
        <p:txBody>
          <a:bodyPr wrap="square" rtlCol="0">
            <a:spAutoFit/>
          </a:bodyPr>
          <a:lstStyle/>
          <a:p>
            <a:r>
              <a:rPr lang="en-GB" dirty="0"/>
              <a:t>To ensure key workers provide exceptional care, they are required to possess a passion for their role and place the children within their care first, as well as the individual’s welfare, safety, and needs </a:t>
            </a:r>
          </a:p>
          <a:p>
            <a:r>
              <a:rPr lang="en-GB" dirty="0">
                <a:solidFill>
                  <a:srgbClr val="CC3404"/>
                </a:solidFill>
              </a:rPr>
              <a:t>(Grigg, 2013). </a:t>
            </a:r>
          </a:p>
        </p:txBody>
      </p:sp>
      <p:pic>
        <p:nvPicPr>
          <p:cNvPr id="7" name="Picture 6" descr="A group of children lying on the floor&#10;&#10;Description automatically generated">
            <a:extLst>
              <a:ext uri="{FF2B5EF4-FFF2-40B4-BE49-F238E27FC236}">
                <a16:creationId xmlns:a16="http://schemas.microsoft.com/office/drawing/2014/main" id="{1251C44A-B461-E1C7-2FF5-A08FEA1F2C4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362" b="91915" l="4709" r="96076">
                        <a14:foregroundMark x1="11659" y1="19574" x2="11659" y2="19574"/>
                        <a14:foregroundMark x1="21861" y1="26383" x2="21861" y2="26383"/>
                        <a14:foregroundMark x1="40022" y1="29787" x2="40022" y2="29787"/>
                        <a14:foregroundMark x1="44170" y1="29787" x2="44170" y2="29787"/>
                        <a14:foregroundMark x1="44731" y1="19574" x2="44731" y2="19574"/>
                        <a14:foregroundMark x1="29260" y1="28936" x2="29260" y2="28936"/>
                        <a14:foregroundMark x1="46525" y1="26809" x2="46525" y2="26809"/>
                        <a14:foregroundMark x1="51009" y1="25957" x2="51009" y2="25957"/>
                        <a14:foregroundMark x1="57735" y1="17447" x2="57735" y2="17447"/>
                        <a14:foregroundMark x1="57287" y1="19574" x2="57287" y2="19574"/>
                        <a14:foregroundMark x1="56951" y1="17872" x2="56951" y2="17872"/>
                        <a14:foregroundMark x1="57175" y1="28511" x2="57175" y2="28511"/>
                        <a14:foregroundMark x1="56951" y1="25957" x2="56951" y2="25957"/>
                        <a14:foregroundMark x1="56951" y1="29787" x2="56951" y2="29787"/>
                        <a14:foregroundMark x1="56951" y1="32340" x2="56951" y2="32340"/>
                        <a14:foregroundMark x1="56726" y1="36170" x2="56726" y2="36596"/>
                        <a14:foregroundMark x1="56726" y1="35745" x2="56726" y2="36170"/>
                        <a14:foregroundMark x1="56726" y1="34894" x2="56726" y2="35745"/>
                        <a14:foregroundMark x1="61323" y1="24255" x2="61323" y2="24255"/>
                        <a14:foregroundMark x1="61099" y1="22553" x2="60538" y2="22553"/>
                        <a14:foregroundMark x1="60202" y1="22553" x2="60202" y2="22553"/>
                        <a14:foregroundMark x1="59305" y1="23830" x2="59305" y2="23830"/>
                        <a14:foregroundMark x1="60987" y1="34894" x2="60987" y2="34894"/>
                        <a14:foregroundMark x1="69843" y1="30638" x2="69843" y2="30638"/>
                        <a14:foregroundMark x1="65695" y1="19574" x2="65695" y2="19574"/>
                        <a14:foregroundMark x1="71861" y1="23830" x2="71861" y2="23830"/>
                        <a14:foregroundMark x1="77130" y1="14894" x2="77130" y2="14894"/>
                        <a14:foregroundMark x1="76570" y1="24681" x2="76570" y2="24681"/>
                        <a14:foregroundMark x1="82848" y1="23830" x2="82848" y2="23830"/>
                        <a14:foregroundMark x1="89798" y1="25957" x2="89798" y2="25957"/>
                        <a14:foregroundMark x1="25785" y1="25957" x2="25785" y2="25957"/>
                        <a14:foregroundMark x1="9081" y1="76596" x2="9081" y2="76596"/>
                        <a14:foregroundMark x1="7399" y1="82553" x2="7399" y2="82553"/>
                        <a14:foregroundMark x1="6726" y1="88936" x2="6726" y2="88936"/>
                        <a14:foregroundMark x1="4709" y1="85532" x2="4709" y2="85532"/>
                        <a14:foregroundMark x1="10762" y1="87234" x2="10762" y2="87234"/>
                        <a14:foregroundMark x1="78812" y1="87660" x2="78812" y2="87660"/>
                        <a14:foregroundMark x1="80493" y1="84681" x2="80493" y2="84681"/>
                        <a14:foregroundMark x1="81839" y1="89787" x2="81839" y2="89787"/>
                        <a14:foregroundMark x1="91256" y1="83830" x2="91256" y2="83830"/>
                        <a14:foregroundMark x1="96188" y1="83830" x2="96188" y2="83830"/>
                        <a14:foregroundMark x1="15359" y1="85957" x2="15359" y2="85957"/>
                        <a14:foregroundMark x1="11323" y1="88511" x2="11323" y2="88511"/>
                        <a14:foregroundMark x1="10650" y1="91915" x2="10650" y2="91915"/>
                        <a14:foregroundMark x1="55381" y1="89787" x2="55381" y2="89787"/>
                        <a14:foregroundMark x1="43274" y1="87234" x2="43274" y2="87234"/>
                        <a14:foregroundMark x1="69395" y1="91915" x2="69395" y2="91915"/>
                        <a14:foregroundMark x1="28700" y1="32340" x2="28700" y2="32340"/>
                        <a14:foregroundMark x1="21300" y1="38298" x2="21300" y2="38298"/>
                        <a14:foregroundMark x1="11547" y1="19149" x2="11547" y2="19149"/>
                        <a14:foregroundMark x1="11323" y1="22553" x2="11323" y2="22553"/>
                        <a14:foregroundMark x1="11323" y1="28936" x2="11323" y2="28936"/>
                        <a14:foregroundMark x1="37892" y1="18298" x2="37892" y2="18298"/>
                        <a14:foregroundMark x1="42713" y1="33617" x2="42713" y2="33617"/>
                        <a14:foregroundMark x1="35314" y1="28085" x2="35314" y2="28085"/>
                        <a14:foregroundMark x1="81054" y1="30638" x2="81054" y2="30638"/>
                        <a14:foregroundMark x1="36323" y1="36596" x2="36323" y2="36596"/>
                        <a14:backgroundMark x1="11211" y1="31915" x2="11211" y2="31915"/>
                        <a14:backgroundMark x1="20516" y1="30638" x2="15695" y2="25106"/>
                        <a14:backgroundMark x1="15695" y1="25106" x2="20067" y2="38723"/>
                        <a14:backgroundMark x1="24888" y1="24255" x2="24888" y2="24255"/>
                        <a14:backgroundMark x1="24888" y1="26809" x2="24888" y2="26809"/>
                        <a14:backgroundMark x1="24888" y1="26809" x2="24664" y2="30213"/>
                        <a14:backgroundMark x1="25785" y1="26383" x2="25785" y2="26383"/>
                        <a14:backgroundMark x1="29260" y1="28511" x2="29260" y2="28511"/>
                        <a14:backgroundMark x1="28700" y1="33617" x2="28700" y2="33617"/>
                        <a14:backgroundMark x1="28812" y1="32340" x2="28812" y2="32340"/>
                        <a14:backgroundMark x1="28475" y1="30638" x2="28475" y2="30638"/>
                        <a14:backgroundMark x1="28587" y1="33617" x2="28587" y2="33617"/>
                        <a14:backgroundMark x1="28700" y1="31064" x2="28700" y2="31064"/>
                        <a14:backgroundMark x1="28700" y1="32340" x2="28700" y2="32340"/>
                        <a14:backgroundMark x1="26009" y1="24681" x2="26009" y2="24681"/>
                        <a14:backgroundMark x1="25897" y1="24255" x2="25897" y2="24255"/>
                        <a14:backgroundMark x1="25785" y1="26383" x2="25785" y2="26383"/>
                        <a14:backgroundMark x1="25897" y1="25532" x2="25897" y2="25532"/>
                        <a14:backgroundMark x1="25785" y1="26383" x2="25785" y2="26383"/>
                        <a14:backgroundMark x1="25785" y1="25957" x2="25785" y2="25957"/>
                        <a14:backgroundMark x1="21973" y1="27660" x2="21973" y2="27660"/>
                        <a14:backgroundMark x1="21973" y1="27660" x2="21973" y2="27660"/>
                        <a14:backgroundMark x1="21973" y1="26809" x2="21973" y2="26809"/>
                        <a14:backgroundMark x1="21861" y1="26383" x2="21861" y2="26383"/>
                        <a14:backgroundMark x1="21300" y1="40000" x2="21300" y2="40000"/>
                        <a14:backgroundMark x1="21188" y1="37872" x2="21188" y2="37872"/>
                        <a14:backgroundMark x1="21188" y1="37872" x2="21188" y2="37872"/>
                        <a14:backgroundMark x1="21188" y1="37872" x2="21188" y2="37872"/>
                        <a14:backgroundMark x1="21188" y1="37872" x2="21188" y2="37872"/>
                        <a14:backgroundMark x1="21188" y1="37872" x2="21188" y2="37872"/>
                        <a14:backgroundMark x1="21300" y1="38723" x2="21300" y2="38723"/>
                        <a14:backgroundMark x1="11435" y1="21702" x2="11435" y2="21702"/>
                        <a14:backgroundMark x1="11435" y1="22128" x2="11435" y2="22128"/>
                        <a14:backgroundMark x1="11659" y1="20426" x2="11659" y2="20426"/>
                        <a14:backgroundMark x1="11659" y1="19149" x2="11659" y2="19149"/>
                        <a14:backgroundMark x1="11659" y1="18298" x2="11659" y2="18298"/>
                        <a14:backgroundMark x1="11435" y1="18298" x2="11435" y2="18298"/>
                        <a14:backgroundMark x1="11435" y1="20426" x2="11435" y2="20426"/>
                        <a14:backgroundMark x1="11435" y1="20426" x2="11435" y2="20426"/>
                        <a14:backgroundMark x1="11323" y1="22553" x2="11323" y2="22553"/>
                        <a14:backgroundMark x1="11211" y1="22553" x2="11211" y2="22553"/>
                        <a14:backgroundMark x1="11211" y1="20000" x2="11211" y2="20000"/>
                        <a14:backgroundMark x1="11435" y1="19149" x2="11435" y2="19149"/>
                        <a14:backgroundMark x1="11547" y1="28511" x2="11547" y2="28511"/>
                        <a14:backgroundMark x1="11323" y1="28085" x2="11323" y2="28085"/>
                        <a14:backgroundMark x1="11211" y1="28511" x2="11211" y2="28511"/>
                        <a14:backgroundMark x1="36099" y1="21702" x2="36099" y2="21702"/>
                        <a14:backgroundMark x1="37332" y1="20426" x2="37332" y2="20426"/>
                        <a14:backgroundMark x1="38004" y1="20000" x2="38004" y2="20000"/>
                        <a14:backgroundMark x1="38229" y1="17447" x2="38229" y2="17447"/>
                        <a14:backgroundMark x1="38004" y1="19574" x2="38004" y2="19574"/>
                        <a14:backgroundMark x1="38004" y1="17447" x2="38004" y2="17447"/>
                        <a14:backgroundMark x1="37892" y1="17447" x2="37892" y2="17447"/>
                        <a14:backgroundMark x1="38004" y1="19149" x2="38004" y2="19149"/>
                        <a14:backgroundMark x1="38229" y1="19149" x2="38229" y2="19149"/>
                        <a14:backgroundMark x1="38229" y1="19149" x2="38229" y2="19149"/>
                        <a14:backgroundMark x1="38453" y1="19149" x2="38453" y2="19149"/>
                        <a14:backgroundMark x1="38453" y1="19149" x2="38453" y2="19149"/>
                        <a14:backgroundMark x1="38453" y1="19149" x2="38453" y2="19149"/>
                        <a14:backgroundMark x1="38453" y1="17447" x2="38453" y2="17447"/>
                        <a14:backgroundMark x1="38453" y1="17447" x2="38453" y2="17447"/>
                        <a14:backgroundMark x1="38453" y1="17447" x2="38453" y2="17447"/>
                        <a14:backgroundMark x1="38229" y1="17021" x2="38004" y2="17447"/>
                        <a14:backgroundMark x1="38004" y1="17447" x2="38004" y2="17447"/>
                        <a14:backgroundMark x1="38004" y1="17447" x2="38004" y2="17447"/>
                        <a14:backgroundMark x1="38004" y1="17447" x2="38004" y2="17447"/>
                        <a14:backgroundMark x1="37892" y1="17872" x2="37892" y2="17872"/>
                        <a14:backgroundMark x1="37892" y1="18298" x2="37892" y2="18298"/>
                        <a14:backgroundMark x1="37892" y1="18298" x2="37892" y2="18298"/>
                        <a14:backgroundMark x1="37892" y1="18298" x2="37892" y2="18298"/>
                        <a14:backgroundMark x1="37892" y1="18298" x2="37892" y2="18298"/>
                        <a14:backgroundMark x1="35426" y1="25957" x2="35426" y2="25957"/>
                        <a14:backgroundMark x1="35426" y1="25957" x2="35426" y2="25957"/>
                        <a14:backgroundMark x1="35090" y1="26809" x2="35090" y2="26809"/>
                        <a14:backgroundMark x1="35426" y1="26809" x2="35426" y2="26809"/>
                        <a14:backgroundMark x1="35426" y1="26809" x2="35426" y2="26809"/>
                        <a14:backgroundMark x1="35426" y1="26809" x2="35426" y2="26809"/>
                        <a14:backgroundMark x1="35426" y1="26809" x2="35426" y2="26809"/>
                        <a14:backgroundMark x1="35314" y1="27660" x2="35314" y2="27660"/>
                        <a14:backgroundMark x1="35314" y1="27660" x2="35314" y2="27660"/>
                        <a14:backgroundMark x1="35314" y1="27660" x2="35314" y2="27660"/>
                        <a14:backgroundMark x1="36435" y1="36596" x2="36435" y2="36596"/>
                        <a14:backgroundMark x1="36435" y1="36596" x2="36435" y2="36596"/>
                        <a14:backgroundMark x1="36435" y1="36596" x2="36435" y2="36596"/>
                        <a14:backgroundMark x1="36211" y1="37872" x2="36211" y2="37872"/>
                        <a14:backgroundMark x1="36211" y1="37021" x2="36211" y2="37021"/>
                        <a14:backgroundMark x1="44843" y1="20000" x2="44843" y2="20000"/>
                        <a14:backgroundMark x1="44843" y1="20000" x2="44843" y2="20000"/>
                        <a14:backgroundMark x1="44955" y1="20000" x2="44955" y2="20000"/>
                        <a14:backgroundMark x1="44619" y1="19574" x2="44619" y2="19574"/>
                        <a14:backgroundMark x1="45179" y1="19149" x2="45179" y2="19149"/>
                        <a14:backgroundMark x1="45179" y1="19574" x2="45179" y2="19574"/>
                        <a14:backgroundMark x1="44843" y1="18298" x2="44843" y2="18298"/>
                        <a14:backgroundMark x1="45067" y1="18298" x2="45067" y2="18298"/>
                        <a14:backgroundMark x1="45067" y1="19149" x2="45067" y2="19149"/>
                        <a14:backgroundMark x1="45067" y1="19149" x2="45067" y2="19149"/>
                        <a14:backgroundMark x1="46525" y1="27660" x2="46525" y2="27660"/>
                        <a14:backgroundMark x1="46525" y1="26383" x2="46525" y2="26383"/>
                        <a14:backgroundMark x1="44731" y1="30213" x2="44731" y2="30213"/>
                        <a14:backgroundMark x1="44731" y1="30213" x2="44395" y2="30213"/>
                        <a14:backgroundMark x1="44283" y1="30213" x2="44283" y2="30213"/>
                        <a14:backgroundMark x1="44170" y1="28511" x2="44170" y2="28511"/>
                        <a14:backgroundMark x1="44170" y1="28511" x2="44170" y2="28511"/>
                        <a14:backgroundMark x1="44058" y1="28511" x2="44058" y2="28511"/>
                        <a14:backgroundMark x1="43946" y1="29787" x2="43946" y2="29787"/>
                        <a14:backgroundMark x1="43946" y1="28936" x2="43946" y2="28936"/>
                        <a14:backgroundMark x1="44170" y1="28936" x2="44170" y2="28936"/>
                        <a14:backgroundMark x1="44170" y1="28936" x2="44170" y2="28936"/>
                        <a14:backgroundMark x1="44283" y1="29787" x2="44283" y2="29787"/>
                        <a14:backgroundMark x1="44283" y1="29787" x2="44283" y2="29787"/>
                        <a14:backgroundMark x1="44283" y1="29787" x2="44283" y2="29787"/>
                        <a14:backgroundMark x1="44283" y1="29787" x2="44283" y2="29787"/>
                        <a14:backgroundMark x1="44170" y1="30213" x2="44170" y2="30213"/>
                        <a14:backgroundMark x1="44058" y1="28936" x2="44058" y2="28936"/>
                        <a14:backgroundMark x1="44170" y1="29787" x2="44170" y2="29787"/>
                        <a14:backgroundMark x1="42825" y1="34894" x2="42825" y2="34894"/>
                        <a14:backgroundMark x1="42601" y1="33617" x2="42601" y2="33617"/>
                        <a14:backgroundMark x1="40135" y1="29787" x2="40135" y2="29787"/>
                        <a14:backgroundMark x1="39910" y1="29787" x2="39910" y2="29787"/>
                        <a14:backgroundMark x1="51009" y1="25532" x2="51009" y2="25532"/>
                        <a14:backgroundMark x1="59865" y1="32766" x2="59865" y2="32766"/>
                        <a14:backgroundMark x1="59753" y1="32766" x2="59753" y2="32766"/>
                        <a14:backgroundMark x1="58520" y1="28085" x2="58520" y2="28085"/>
                        <a14:backgroundMark x1="58296" y1="28085" x2="58296" y2="28085"/>
                        <a14:backgroundMark x1="58184" y1="28085" x2="58184" y2="28085"/>
                        <a14:backgroundMark x1="57511" y1="19574" x2="57511" y2="19574"/>
                        <a14:backgroundMark x1="57063" y1="19149" x2="57063" y2="19149"/>
                        <a14:backgroundMark x1="56951" y1="18298" x2="56951" y2="18298"/>
                        <a14:backgroundMark x1="57735" y1="19149" x2="57735" y2="19149"/>
                        <a14:backgroundMark x1="57735" y1="17021" x2="57735" y2="17021"/>
                        <a14:backgroundMark x1="57848" y1="17872" x2="57848" y2="17872"/>
                        <a14:backgroundMark x1="57848" y1="17872" x2="57848" y2="17872"/>
                        <a14:backgroundMark x1="57735" y1="17872" x2="57735" y2="17872"/>
                        <a14:backgroundMark x1="56839" y1="17447" x2="56839" y2="17447"/>
                        <a14:backgroundMark x1="57175" y1="17021" x2="57175" y2="17021"/>
                        <a14:backgroundMark x1="57063" y1="17447" x2="57063" y2="17447"/>
                        <a14:backgroundMark x1="57287" y1="30213" x2="57287" y2="30213"/>
                        <a14:backgroundMark x1="57063" y1="26383" x2="57063" y2="26383"/>
                        <a14:backgroundMark x1="56951" y1="28511" x2="56951" y2="28511"/>
                        <a14:backgroundMark x1="56839" y1="25957" x2="56839" y2="25957"/>
                        <a14:backgroundMark x1="57175" y1="25532" x2="57175" y2="25532"/>
                        <a14:backgroundMark x1="57399" y1="29787" x2="57399" y2="29787"/>
                        <a14:backgroundMark x1="57511" y1="28085" x2="57511" y2="28085"/>
                        <a14:backgroundMark x1="57175" y1="28085" x2="57175" y2="28085"/>
                        <a14:backgroundMark x1="57287" y1="28085" x2="57287" y2="28085"/>
                        <a14:backgroundMark x1="57175" y1="28936" x2="57175" y2="28936"/>
                        <a14:backgroundMark x1="56951" y1="34043" x2="56951" y2="34043"/>
                        <a14:backgroundMark x1="56951" y1="34043" x2="56951" y2="34043"/>
                        <a14:backgroundMark x1="56951" y1="28936" x2="56951" y2="28936"/>
                        <a14:backgroundMark x1="56951" y1="30213" x2="56951" y2="30213"/>
                        <a14:backgroundMark x1="57063" y1="31915" x2="57063" y2="31915"/>
                        <a14:backgroundMark x1="56951" y1="28511" x2="56951" y2="28511"/>
                        <a14:backgroundMark x1="56502" y1="32340" x2="56502" y2="32340"/>
                        <a14:backgroundMark x1="56726" y1="31915" x2="56726" y2="31915"/>
                        <a14:backgroundMark x1="57063" y1="31915" x2="57063" y2="31915"/>
                        <a14:backgroundMark x1="57063" y1="32340" x2="57063" y2="32340"/>
                        <a14:backgroundMark x1="56726" y1="31915" x2="56726" y2="31915"/>
                        <a14:backgroundMark x1="56726" y1="31915" x2="56726" y2="31915"/>
                        <a14:backgroundMark x1="56951" y1="31915" x2="56951" y2="31915"/>
                        <a14:backgroundMark x1="56951" y1="31915" x2="56951" y2="31915"/>
                        <a14:backgroundMark x1="56951" y1="31915" x2="56951" y2="31915"/>
                        <a14:backgroundMark x1="56951" y1="29787" x2="56951" y2="29787"/>
                        <a14:backgroundMark x1="56614" y1="36170" x2="56614" y2="36170"/>
                        <a14:backgroundMark x1="56614" y1="33617" x2="56614" y2="33617"/>
                        <a14:backgroundMark x1="56614" y1="34043" x2="56614" y2="34043"/>
                        <a14:backgroundMark x1="56951" y1="36170" x2="56951" y2="36170"/>
                        <a14:backgroundMark x1="56951" y1="36170" x2="56951" y2="36170"/>
                        <a14:backgroundMark x1="56839" y1="36596" x2="56839" y2="36596"/>
                        <a14:backgroundMark x1="56839" y1="34043" x2="56839" y2="34043"/>
                        <a14:backgroundMark x1="56726" y1="34468" x2="56726" y2="34468"/>
                        <a14:backgroundMark x1="56726" y1="34894" x2="56726" y2="34894"/>
                        <a14:backgroundMark x1="56726" y1="36170" x2="56726" y2="36170"/>
                        <a14:backgroundMark x1="56614" y1="36170" x2="56614" y2="36170"/>
                        <a14:backgroundMark x1="56726" y1="36170" x2="56726" y2="36170"/>
                        <a14:backgroundMark x1="56502" y1="37872" x2="56502" y2="37872"/>
                        <a14:backgroundMark x1="56726" y1="36170" x2="56726" y2="36170"/>
                        <a14:backgroundMark x1="56502" y1="35745" x2="56502" y2="35745"/>
                        <a14:backgroundMark x1="56390" y1="38298" x2="56390" y2="38298"/>
                        <a14:backgroundMark x1="56614" y1="37872" x2="56614" y2="37872"/>
                        <a14:backgroundMark x1="56614" y1="37021" x2="56614" y2="37021"/>
                        <a14:backgroundMark x1="59529" y1="38298" x2="59529" y2="38298"/>
                        <a14:backgroundMark x1="59865" y1="37872" x2="59865" y2="37872"/>
                        <a14:backgroundMark x1="59641" y1="37872" x2="59641" y2="37872"/>
                        <a14:backgroundMark x1="60987" y1="31915" x2="60987" y2="31915"/>
                        <a14:backgroundMark x1="60987" y1="34043" x2="60987" y2="34043"/>
                        <a14:backgroundMark x1="61099" y1="35745" x2="61099" y2="35745"/>
                        <a14:backgroundMark x1="61211" y1="34468" x2="61211" y2="34468"/>
                        <a14:backgroundMark x1="61211" y1="34468" x2="61211" y2="34468"/>
                        <a14:backgroundMark x1="60538" y1="32340" x2="60987" y2="34043"/>
                        <a14:backgroundMark x1="60987" y1="34043" x2="60987" y2="34043"/>
                        <a14:backgroundMark x1="61211" y1="36596" x2="61211" y2="36596"/>
                        <a14:backgroundMark x1="61099" y1="36596" x2="61099" y2="36596"/>
                        <a14:backgroundMark x1="61099" y1="35745" x2="61099" y2="35745"/>
                        <a14:backgroundMark x1="60987" y1="34894" x2="60987" y2="34894"/>
                        <a14:backgroundMark x1="60426" y1="25957" x2="60426" y2="25957"/>
                        <a14:backgroundMark x1="60090" y1="26383" x2="59641" y2="29787"/>
                        <a14:backgroundMark x1="59641" y1="29787" x2="59641" y2="29787"/>
                        <a14:backgroundMark x1="59753" y1="25957" x2="59753" y2="25957"/>
                        <a14:backgroundMark x1="60202" y1="23830" x2="60202" y2="23830"/>
                        <a14:backgroundMark x1="59305" y1="24681" x2="59305" y2="24681"/>
                        <a14:backgroundMark x1="59417" y1="24681" x2="59417" y2="24681"/>
                        <a14:backgroundMark x1="59529" y1="24255" x2="59529" y2="24255"/>
                        <a14:backgroundMark x1="61659" y1="23404" x2="61659" y2="23404"/>
                        <a14:backgroundMark x1="61211" y1="24255" x2="61211" y2="24255"/>
                        <a14:backgroundMark x1="60874" y1="23404" x2="60874" y2="23404"/>
                        <a14:backgroundMark x1="59417" y1="23404" x2="59417" y2="23404"/>
                        <a14:backgroundMark x1="59305" y1="24255" x2="59305" y2="24255"/>
                        <a14:backgroundMark x1="61435" y1="23830" x2="61435" y2="23830"/>
                        <a14:backgroundMark x1="61323" y1="22128" x2="61323" y2="22128"/>
                        <a14:backgroundMark x1="60538" y1="22128" x2="60538" y2="22128"/>
                        <a14:backgroundMark x1="60202" y1="22553" x2="60202" y2="22553"/>
                        <a14:backgroundMark x1="60987" y1="22553" x2="60987" y2="22553"/>
                        <a14:backgroundMark x1="60874" y1="22128" x2="60874" y2="22128"/>
                        <a14:backgroundMark x1="69170" y1="30213" x2="69170" y2="30213"/>
                        <a14:backgroundMark x1="69507" y1="31064" x2="69507" y2="31064"/>
                        <a14:backgroundMark x1="70179" y1="26383" x2="70179" y2="26383"/>
                        <a14:backgroundMark x1="70179" y1="23830" x2="70179" y2="23830"/>
                        <a14:backgroundMark x1="70179" y1="19574" x2="70179" y2="19574"/>
                        <a14:backgroundMark x1="69619" y1="23830" x2="69619" y2="23830"/>
                        <a14:backgroundMark x1="69955" y1="23404" x2="69955" y2="23404"/>
                        <a14:backgroundMark x1="69955" y1="23404" x2="69619" y2="23404"/>
                        <a14:backgroundMark x1="70067" y1="30213" x2="70067" y2="30213"/>
                        <a14:backgroundMark x1="69731" y1="30213" x2="69731" y2="30213"/>
                        <a14:backgroundMark x1="65919" y1="18298" x2="65919" y2="18298"/>
                        <a14:backgroundMark x1="65695" y1="20000" x2="65695" y2="20000"/>
                        <a14:backgroundMark x1="65583" y1="19574" x2="65583" y2="19574"/>
                        <a14:backgroundMark x1="71861" y1="26383" x2="71861" y2="26383"/>
                        <a14:backgroundMark x1="71637" y1="24255" x2="71637" y2="24255"/>
                        <a14:backgroundMark x1="72085" y1="24255" x2="72085" y2="24255"/>
                        <a14:backgroundMark x1="76570" y1="16170" x2="76570" y2="16170"/>
                        <a14:backgroundMark x1="77242" y1="14894" x2="77242" y2="14894"/>
                        <a14:backgroundMark x1="76906" y1="15319" x2="76906" y2="15319"/>
                        <a14:backgroundMark x1="76906" y1="28511" x2="76906" y2="28511"/>
                        <a14:backgroundMark x1="76457" y1="26383" x2="76457" y2="26383"/>
                        <a14:backgroundMark x1="76570" y1="22553" x2="76570" y2="22553"/>
                        <a14:backgroundMark x1="76570" y1="24255" x2="76570" y2="24255"/>
                        <a14:backgroundMark x1="76906" y1="25532" x2="76906" y2="25532"/>
                        <a14:backgroundMark x1="76794" y1="25532" x2="76794" y2="25532"/>
                        <a14:backgroundMark x1="76345" y1="25957" x2="76345" y2="25957"/>
                        <a14:backgroundMark x1="76457" y1="25532" x2="76457" y2="25532"/>
                        <a14:backgroundMark x1="76570" y1="25957" x2="76570" y2="25957"/>
                        <a14:backgroundMark x1="76345" y1="24681" x2="76345" y2="24681"/>
                        <a14:backgroundMark x1="76570" y1="24681" x2="76570" y2="24681"/>
                        <a14:backgroundMark x1="81502" y1="22553" x2="81502" y2="22553"/>
                        <a14:backgroundMark x1="81054" y1="30213" x2="81054" y2="30213"/>
                        <a14:backgroundMark x1="80830" y1="19149" x2="80830" y2="20426"/>
                        <a14:backgroundMark x1="83296" y1="21702" x2="83296" y2="21702"/>
                        <a14:backgroundMark x1="82960" y1="25957" x2="82960" y2="25957"/>
                        <a14:backgroundMark x1="82960" y1="24255" x2="82960" y2="24255"/>
                        <a14:backgroundMark x1="82623" y1="24255" x2="82623" y2="24255"/>
                        <a14:backgroundMark x1="82623" y1="24255" x2="82623" y2="24255"/>
                        <a14:backgroundMark x1="82735" y1="23830" x2="82735" y2="23830"/>
                        <a14:backgroundMark x1="90022" y1="25532" x2="90022" y2="25532"/>
                        <a14:backgroundMark x1="89574" y1="25532" x2="89574" y2="25532"/>
                      </a14:backgroundRemoval>
                    </a14:imgEffect>
                  </a14:imgLayer>
                </a14:imgProps>
              </a:ext>
              <a:ext uri="{28A0092B-C50C-407E-A947-70E740481C1C}">
                <a14:useLocalDpi xmlns:a14="http://schemas.microsoft.com/office/drawing/2010/main" val="0"/>
              </a:ext>
            </a:extLst>
          </a:blip>
          <a:stretch>
            <a:fillRect/>
          </a:stretch>
        </p:blipFill>
        <p:spPr>
          <a:xfrm>
            <a:off x="408971" y="286357"/>
            <a:ext cx="10942970" cy="1982136"/>
          </a:xfrm>
          <a:prstGeom prst="rect">
            <a:avLst/>
          </a:prstGeom>
        </p:spPr>
      </p:pic>
      <p:sp>
        <p:nvSpPr>
          <p:cNvPr id="8" name="Rectangle 7">
            <a:extLst>
              <a:ext uri="{FF2B5EF4-FFF2-40B4-BE49-F238E27FC236}">
                <a16:creationId xmlns:a16="http://schemas.microsoft.com/office/drawing/2014/main" id="{80CE32EC-4667-F9E8-F09B-81E8BA5F8149}"/>
              </a:ext>
            </a:extLst>
          </p:cNvPr>
          <p:cNvSpPr/>
          <p:nvPr/>
        </p:nvSpPr>
        <p:spPr>
          <a:xfrm>
            <a:off x="994411" y="258901"/>
            <a:ext cx="10035540" cy="1323439"/>
          </a:xfrm>
          <a:prstGeom prst="rect">
            <a:avLst/>
          </a:prstGeom>
          <a:noFill/>
        </p:spPr>
        <p:txBody>
          <a:bodyPr wrap="square" lIns="91440" tIns="45720" rIns="91440" bIns="45720">
            <a:spAutoFit/>
          </a:bodyPr>
          <a:lstStyle/>
          <a:p>
            <a:pPr algn="ctr"/>
            <a:r>
              <a:rPr lang="en-GB" sz="8000" b="1" dirty="0">
                <a:ln w="10160">
                  <a:solidFill>
                    <a:schemeClr val="accent5"/>
                  </a:solidFill>
                  <a:prstDash val="solid"/>
                </a:ln>
                <a:solidFill>
                  <a:srgbClr val="FFFF00"/>
                </a:solidFill>
                <a:effectLst>
                  <a:glow rad="63500">
                    <a:schemeClr val="bg1">
                      <a:alpha val="40000"/>
                    </a:schemeClr>
                  </a:glow>
                  <a:outerShdw blurRad="38100" dist="22860" dir="5400000" algn="tl" rotWithShape="0">
                    <a:schemeClr val="tx1">
                      <a:alpha val="30000"/>
                    </a:schemeClr>
                  </a:outerShdw>
                </a:effectLst>
                <a:latin typeface="Fairwater Script" panose="02000507000000020003" pitchFamily="2" charset="0"/>
              </a:rPr>
              <a:t>Every Child is Unique</a:t>
            </a:r>
            <a:endParaRPr lang="en-GB" sz="8000" b="1" cap="none" spc="0" dirty="0">
              <a:ln w="10160">
                <a:solidFill>
                  <a:schemeClr val="accent5"/>
                </a:solidFill>
                <a:prstDash val="solid"/>
              </a:ln>
              <a:solidFill>
                <a:srgbClr val="FFFF00"/>
              </a:solidFill>
              <a:effectLst>
                <a:glow rad="63500">
                  <a:schemeClr val="bg1">
                    <a:alpha val="40000"/>
                  </a:schemeClr>
                </a:glow>
                <a:outerShdw blurRad="38100" dist="22860" dir="5400000" algn="tl" rotWithShape="0">
                  <a:schemeClr val="tx1">
                    <a:alpha val="30000"/>
                  </a:schemeClr>
                </a:outerShdw>
              </a:effectLst>
              <a:latin typeface="Fairwater Script" panose="02000507000000020003" pitchFamily="2" charset="0"/>
            </a:endParaRPr>
          </a:p>
        </p:txBody>
      </p:sp>
      <p:sp>
        <p:nvSpPr>
          <p:cNvPr id="9" name="Rectangle 8">
            <a:extLst>
              <a:ext uri="{FF2B5EF4-FFF2-40B4-BE49-F238E27FC236}">
                <a16:creationId xmlns:a16="http://schemas.microsoft.com/office/drawing/2014/main" id="{1850187B-3087-9F1E-B91C-25ABE1D74DD1}"/>
              </a:ext>
            </a:extLst>
          </p:cNvPr>
          <p:cNvSpPr/>
          <p:nvPr/>
        </p:nvSpPr>
        <p:spPr>
          <a:xfrm>
            <a:off x="5850814" y="2182503"/>
            <a:ext cx="2869440"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Adapted from Lim, 2020)</a:t>
            </a:r>
            <a:endParaRPr lang="en-GB" sz="1400" b="0" cap="none" spc="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586DCCD-9AAB-2F8A-0370-A9DE8C23591B}"/>
              </a:ext>
            </a:extLst>
          </p:cNvPr>
          <p:cNvSpPr txBox="1"/>
          <p:nvPr/>
        </p:nvSpPr>
        <p:spPr>
          <a:xfrm>
            <a:off x="255921" y="5296721"/>
            <a:ext cx="8206181" cy="1246495"/>
          </a:xfrm>
          <a:prstGeom prst="rect">
            <a:avLst/>
          </a:prstGeom>
          <a:noFill/>
          <a:ln w="1905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A holistic approach and cultural awareness are vital within an early year setting, to establish specialist, tailored support for children, by observing, listening, engaging, and interacting with each child. Key workers should dedicate time for reflective practice, acquire the necessary knowledge and skill set and keep up to date with specific training such as safeguarding, as well as policy, procedures, and legislation </a:t>
            </a:r>
            <a:r>
              <a:rPr lang="en-GB" sz="1500" dirty="0">
                <a:solidFill>
                  <a:srgbClr val="CC3404"/>
                </a:solidFill>
                <a:latin typeface="Arial" panose="020B0604020202020204" pitchFamily="34" charset="0"/>
                <a:cs typeface="Arial" panose="020B0604020202020204" pitchFamily="34" charset="0"/>
              </a:rPr>
              <a:t>(Croner-</a:t>
            </a:r>
            <a:r>
              <a:rPr lang="en-GB" sz="1500" dirty="0" err="1">
                <a:solidFill>
                  <a:srgbClr val="CC3404"/>
                </a:solidFill>
                <a:latin typeface="Arial" panose="020B0604020202020204" pitchFamily="34" charset="0"/>
                <a:cs typeface="Arial" panose="020B0604020202020204" pitchFamily="34" charset="0"/>
              </a:rPr>
              <a:t>i</a:t>
            </a:r>
            <a:r>
              <a:rPr lang="en-GB" sz="1500" dirty="0">
                <a:solidFill>
                  <a:srgbClr val="CC3404"/>
                </a:solidFill>
                <a:latin typeface="Arial" panose="020B0604020202020204" pitchFamily="34" charset="0"/>
                <a:cs typeface="Arial" panose="020B0604020202020204" pitchFamily="34" charset="0"/>
              </a:rPr>
              <a:t>, 2022).</a:t>
            </a:r>
          </a:p>
        </p:txBody>
      </p:sp>
      <p:pic>
        <p:nvPicPr>
          <p:cNvPr id="3" name="Picture 2" descr="A poster with icons and numbers&#10;&#10;Description automatically generated">
            <a:extLst>
              <a:ext uri="{FF2B5EF4-FFF2-40B4-BE49-F238E27FC236}">
                <a16:creationId xmlns:a16="http://schemas.microsoft.com/office/drawing/2014/main" id="{94567A9F-309D-C646-AD55-CE857D1B2D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20254" y="2587082"/>
            <a:ext cx="3215824" cy="3836019"/>
          </a:xfrm>
          <a:prstGeom prst="rect">
            <a:avLst/>
          </a:prstGeom>
        </p:spPr>
      </p:pic>
      <p:sp>
        <p:nvSpPr>
          <p:cNvPr id="6" name="Rectangle 5">
            <a:extLst>
              <a:ext uri="{FF2B5EF4-FFF2-40B4-BE49-F238E27FC236}">
                <a16:creationId xmlns:a16="http://schemas.microsoft.com/office/drawing/2014/main" id="{0C316F7C-2433-D05C-61B8-E5A3D8C175F2}"/>
              </a:ext>
            </a:extLst>
          </p:cNvPr>
          <p:cNvSpPr/>
          <p:nvPr/>
        </p:nvSpPr>
        <p:spPr>
          <a:xfrm>
            <a:off x="9096097" y="6445210"/>
            <a:ext cx="2464137" cy="307777"/>
          </a:xfrm>
          <a:prstGeom prst="rect">
            <a:avLst/>
          </a:prstGeom>
          <a:noFill/>
        </p:spPr>
        <p:txBody>
          <a:bodyPr wrap="non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Play Scotland, n.d.)</a:t>
            </a:r>
          </a:p>
        </p:txBody>
      </p:sp>
    </p:spTree>
    <p:extLst>
      <p:ext uri="{BB962C8B-B14F-4D97-AF65-F5344CB8AC3E}">
        <p14:creationId xmlns:p14="http://schemas.microsoft.com/office/powerpoint/2010/main" val="2075298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660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A38CE1-314F-357A-7E1E-D8CCBE23223C}"/>
              </a:ext>
            </a:extLst>
          </p:cNvPr>
          <p:cNvSpPr txBox="1"/>
          <p:nvPr/>
        </p:nvSpPr>
        <p:spPr>
          <a:xfrm>
            <a:off x="249555" y="308610"/>
            <a:ext cx="11692890" cy="6240780"/>
          </a:xfrm>
          <a:prstGeom prst="rect">
            <a:avLst/>
          </a:prstGeom>
          <a:solidFill>
            <a:schemeClr val="tx1">
              <a:lumMod val="85000"/>
              <a:lumOff val="15000"/>
            </a:schemeClr>
          </a:solidFill>
          <a:ln w="38100">
            <a:solidFill>
              <a:schemeClr val="tx1"/>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8FCE0E81-5291-F8E9-C201-C1512431424C}"/>
              </a:ext>
            </a:extLst>
          </p:cNvPr>
          <p:cNvSpPr txBox="1"/>
          <p:nvPr/>
        </p:nvSpPr>
        <p:spPr>
          <a:xfrm>
            <a:off x="605790" y="2253905"/>
            <a:ext cx="5490210" cy="2169825"/>
          </a:xfrm>
          <a:prstGeom prst="rect">
            <a:avLst/>
          </a:prstGeom>
          <a:noFill/>
          <a:ln w="38100">
            <a:solidFill>
              <a:srgbClr val="CC3404"/>
            </a:solidFill>
          </a:ln>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According to the University of Bolton (2023) a practitioner’s role is to influence children’s lives by supporting them through milestone events, ensuring an effective and smooth transition process, while encouraging education and growth, by creating a secure, nurturing environment. Practitioners should establish robust relationships with children, parents, and external agencies, and collaborate with them to gain a thorough understanding of each child’s needs, ambitions, and cultural beliefs (University of Bolton, 2023).</a:t>
            </a:r>
          </a:p>
        </p:txBody>
      </p:sp>
      <p:sp>
        <p:nvSpPr>
          <p:cNvPr id="5" name="TextBox 4">
            <a:extLst>
              <a:ext uri="{FF2B5EF4-FFF2-40B4-BE49-F238E27FC236}">
                <a16:creationId xmlns:a16="http://schemas.microsoft.com/office/drawing/2014/main" id="{54E35612-23A8-9C48-B964-8C2360BAEB72}"/>
              </a:ext>
            </a:extLst>
          </p:cNvPr>
          <p:cNvSpPr txBox="1"/>
          <p:nvPr/>
        </p:nvSpPr>
        <p:spPr>
          <a:xfrm>
            <a:off x="6452235" y="2369321"/>
            <a:ext cx="5133975" cy="1938992"/>
          </a:xfrm>
          <a:prstGeom prst="rect">
            <a:avLst/>
          </a:prstGeom>
          <a:noFill/>
          <a:ln w="38100">
            <a:solidFill>
              <a:srgbClr val="CC3404"/>
            </a:solidFill>
          </a:ln>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Children should be given the opportunity to engage in meaningful experiences, which passionately motivates a child to want to understand and learn more, such as a well-read story (Barnes, 2011). Practitioners are required to observe children’s interactions, passions, and developmental achievements, to assess each individuals needs and plan appropriate activities, to ensure quality care is being provided (Online Learning College, 2023).</a:t>
            </a:r>
          </a:p>
        </p:txBody>
      </p:sp>
      <p:sp>
        <p:nvSpPr>
          <p:cNvPr id="6" name="TextBox 5">
            <a:extLst>
              <a:ext uri="{FF2B5EF4-FFF2-40B4-BE49-F238E27FC236}">
                <a16:creationId xmlns:a16="http://schemas.microsoft.com/office/drawing/2014/main" id="{6BAA0BD2-BA35-31C0-CEAA-1477CEAA008A}"/>
              </a:ext>
            </a:extLst>
          </p:cNvPr>
          <p:cNvSpPr txBox="1"/>
          <p:nvPr/>
        </p:nvSpPr>
        <p:spPr>
          <a:xfrm>
            <a:off x="601980" y="4586182"/>
            <a:ext cx="10984230" cy="1708160"/>
          </a:xfrm>
          <a:prstGeom prst="rect">
            <a:avLst/>
          </a:prstGeom>
          <a:noFill/>
          <a:ln w="38100">
            <a:solidFill>
              <a:srgbClr val="CC3404"/>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Nursery Store (n.d.) argue that while children attend nurseries, parents are completely unaware of the quality-of-care practitioners are providing, and parents become anxious due to being absent for milestone achievements. It is therefore vital to build trusting relationships with parents, to not only gain an understanding and mutual respect of cultural backgrounds, but to offer opportunities to invite parents into educational settings as volunteers, so they may familiarise themselves with practitioners and communication methods via digital tools, as well as participating in structured activities, to establish a link between home and school (</a:t>
            </a:r>
            <a:r>
              <a:rPr lang="en-GB" sz="1500" dirty="0" err="1">
                <a:solidFill>
                  <a:srgbClr val="FFFF00"/>
                </a:solidFill>
                <a:latin typeface="Arial" panose="020B0604020202020204" pitchFamily="34" charset="0"/>
                <a:cs typeface="Arial" panose="020B0604020202020204" pitchFamily="34" charset="0"/>
              </a:rPr>
              <a:t>Eppard</a:t>
            </a:r>
            <a:r>
              <a:rPr lang="en-GB" sz="1500" dirty="0">
                <a:solidFill>
                  <a:srgbClr val="FFFF00"/>
                </a:solidFill>
                <a:latin typeface="Arial" panose="020B0604020202020204" pitchFamily="34" charset="0"/>
                <a:cs typeface="Arial" panose="020B0604020202020204" pitchFamily="34" charset="0"/>
              </a:rPr>
              <a:t>, 2022).</a:t>
            </a:r>
          </a:p>
          <a:p>
            <a:r>
              <a:rPr lang="en-GB" sz="1500" dirty="0">
                <a:solidFill>
                  <a:srgbClr val="FF66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https://www.youtube.com/watch?v=FXkqhNsUWmM</a:t>
            </a:r>
            <a:r>
              <a:rPr lang="en-GB" sz="1500" dirty="0">
                <a:solidFill>
                  <a:srgbClr val="FF6600"/>
                </a:solidFill>
                <a:latin typeface="Arial" panose="020B0604020202020204" pitchFamily="34" charset="0"/>
                <a:cs typeface="Arial" panose="020B0604020202020204" pitchFamily="34" charset="0"/>
              </a:rPr>
              <a:t> </a:t>
            </a:r>
            <a:r>
              <a:rPr lang="en-GB" sz="1500" dirty="0">
                <a:solidFill>
                  <a:srgbClr val="FFFF00"/>
                </a:solidFill>
                <a:latin typeface="Arial" panose="020B0604020202020204" pitchFamily="34" charset="0"/>
                <a:cs typeface="Arial" panose="020B0604020202020204" pitchFamily="34" charset="0"/>
              </a:rPr>
              <a:t>(Source: </a:t>
            </a:r>
            <a:r>
              <a:rPr lang="en-GB" sz="1500" dirty="0" err="1">
                <a:solidFill>
                  <a:srgbClr val="FFFF00"/>
                </a:solidFill>
                <a:latin typeface="Arial" panose="020B0604020202020204" pitchFamily="34" charset="0"/>
                <a:cs typeface="Arial" panose="020B0604020202020204" pitchFamily="34" charset="0"/>
              </a:rPr>
              <a:t>Eppard</a:t>
            </a:r>
            <a:r>
              <a:rPr lang="en-GB" sz="1500" dirty="0">
                <a:solidFill>
                  <a:srgbClr val="FFFF00"/>
                </a:solidFill>
                <a:latin typeface="Arial" panose="020B0604020202020204" pitchFamily="34" charset="0"/>
                <a:cs typeface="Arial" panose="020B0604020202020204" pitchFamily="34" charset="0"/>
              </a:rPr>
              <a:t>, 2022)</a:t>
            </a:r>
          </a:p>
        </p:txBody>
      </p:sp>
      <p:sp>
        <p:nvSpPr>
          <p:cNvPr id="7" name="Rectangle 6">
            <a:extLst>
              <a:ext uri="{FF2B5EF4-FFF2-40B4-BE49-F238E27FC236}">
                <a16:creationId xmlns:a16="http://schemas.microsoft.com/office/drawing/2014/main" id="{D96BDD2E-30CF-6993-FCB6-980FC1D3AABE}"/>
              </a:ext>
            </a:extLst>
          </p:cNvPr>
          <p:cNvSpPr/>
          <p:nvPr/>
        </p:nvSpPr>
        <p:spPr>
          <a:xfrm>
            <a:off x="1106805" y="464343"/>
            <a:ext cx="9978390" cy="1477328"/>
          </a:xfrm>
          <a:prstGeom prst="rect">
            <a:avLst/>
          </a:prstGeom>
          <a:noFill/>
          <a:ln w="28575">
            <a:solidFill>
              <a:srgbClr val="FFFF00"/>
            </a:solidFill>
          </a:ln>
        </p:spPr>
        <p:txBody>
          <a:bodyPr wrap="square" lIns="91440" tIns="45720" rIns="91440" bIns="45720">
            <a:spAutoFit/>
          </a:bodyPr>
          <a:lstStyle/>
          <a:p>
            <a:pPr algn="ctr"/>
            <a:r>
              <a:rPr lang="en-GB" sz="4500" b="1" dirty="0">
                <a:ln w="6600">
                  <a:solidFill>
                    <a:schemeClr val="accent2"/>
                  </a:solidFill>
                  <a:prstDash val="solid"/>
                </a:ln>
                <a:gradFill>
                  <a:gsLst>
                    <a:gs pos="49572">
                      <a:srgbClr val="ECCF10"/>
                    </a:gs>
                    <a:gs pos="23000">
                      <a:srgbClr val="FFFF00"/>
                    </a:gs>
                    <a:gs pos="77000">
                      <a:schemeClr val="accent6">
                        <a:lumMod val="95000"/>
                        <a:lumOff val="5000"/>
                      </a:schemeClr>
                    </a:gs>
                    <a:gs pos="100000">
                      <a:schemeClr val="accent6">
                        <a:lumMod val="60000"/>
                      </a:schemeClr>
                    </a:gs>
                  </a:gsLst>
                  <a:path path="circle">
                    <a:fillToRect l="50000" t="130000" r="50000" b="-30000"/>
                  </a:path>
                </a:gradFill>
                <a:effectLst>
                  <a:outerShdw dist="38100" dir="2700000" algn="tl" rotWithShape="0">
                    <a:srgbClr val="FF6600"/>
                  </a:outerShdw>
                </a:effectLst>
              </a:rPr>
              <a:t>The role of a practitioner and the effectiveness of </a:t>
            </a:r>
            <a:r>
              <a:rPr lang="en-GB" sz="4500" b="1" dirty="0">
                <a:ln w="6600">
                  <a:solidFill>
                    <a:schemeClr val="accent2"/>
                  </a:solidFill>
                  <a:prstDash val="solid"/>
                </a:ln>
                <a:gradFill flip="none" rotWithShape="1">
                  <a:gsLst>
                    <a:gs pos="60000">
                      <a:srgbClr val="ECCF10"/>
                    </a:gs>
                    <a:gs pos="29000">
                      <a:srgbClr val="FFFF00"/>
                    </a:gs>
                    <a:gs pos="93000">
                      <a:schemeClr val="accent6">
                        <a:lumMod val="95000"/>
                        <a:lumOff val="5000"/>
                      </a:schemeClr>
                    </a:gs>
                    <a:gs pos="100000">
                      <a:schemeClr val="accent6">
                        <a:lumMod val="60000"/>
                      </a:schemeClr>
                    </a:gs>
                  </a:gsLst>
                  <a:path path="circle">
                    <a:fillToRect r="100000" b="100000"/>
                  </a:path>
                  <a:tileRect l="-100000" t="-100000"/>
                </a:gradFill>
                <a:effectLst>
                  <a:outerShdw dist="38100" dir="2700000" algn="tl" rotWithShape="0">
                    <a:srgbClr val="FF6600"/>
                  </a:outerShdw>
                </a:effectLst>
              </a:rPr>
              <a:t>partnership</a:t>
            </a:r>
            <a:r>
              <a:rPr lang="en-GB" sz="4500" b="1" dirty="0">
                <a:ln w="6600">
                  <a:solidFill>
                    <a:schemeClr val="accent2"/>
                  </a:solidFill>
                  <a:prstDash val="solid"/>
                </a:ln>
                <a:gradFill>
                  <a:gsLst>
                    <a:gs pos="49572">
                      <a:srgbClr val="ECCF10"/>
                    </a:gs>
                    <a:gs pos="23000">
                      <a:srgbClr val="FFFF00"/>
                    </a:gs>
                    <a:gs pos="77000">
                      <a:schemeClr val="accent6">
                        <a:lumMod val="95000"/>
                        <a:lumOff val="5000"/>
                      </a:schemeClr>
                    </a:gs>
                    <a:gs pos="100000">
                      <a:schemeClr val="accent6">
                        <a:lumMod val="60000"/>
                      </a:schemeClr>
                    </a:gs>
                  </a:gsLst>
                  <a:path path="circle">
                    <a:fillToRect l="50000" t="130000" r="50000" b="-30000"/>
                  </a:path>
                </a:gradFill>
                <a:effectLst>
                  <a:outerShdw dist="38100" dir="2700000" algn="tl" rotWithShape="0">
                    <a:srgbClr val="FF6600"/>
                  </a:outerShdw>
                </a:effectLst>
              </a:rPr>
              <a:t> working</a:t>
            </a:r>
            <a:endParaRPr lang="en-GB" sz="4500" b="1" cap="none" spc="0" dirty="0">
              <a:ln w="6600">
                <a:solidFill>
                  <a:schemeClr val="accent2"/>
                </a:solidFill>
                <a:prstDash val="solid"/>
              </a:ln>
              <a:gradFill>
                <a:gsLst>
                  <a:gs pos="49572">
                    <a:srgbClr val="ECCF10"/>
                  </a:gs>
                  <a:gs pos="23000">
                    <a:srgbClr val="FFFF00"/>
                  </a:gs>
                  <a:gs pos="77000">
                    <a:schemeClr val="accent6">
                      <a:lumMod val="95000"/>
                      <a:lumOff val="5000"/>
                    </a:schemeClr>
                  </a:gs>
                  <a:gs pos="100000">
                    <a:schemeClr val="accent6">
                      <a:lumMod val="60000"/>
                    </a:schemeClr>
                  </a:gs>
                </a:gsLst>
                <a:path path="circle">
                  <a:fillToRect l="50000" t="130000" r="50000" b="-30000"/>
                </a:path>
              </a:gradFill>
              <a:effectLst>
                <a:outerShdw dist="38100" dir="2700000" algn="tl" rotWithShape="0">
                  <a:srgbClr val="FF6600"/>
                </a:outerShdw>
              </a:effectLst>
            </a:endParaRPr>
          </a:p>
        </p:txBody>
      </p:sp>
    </p:spTree>
    <p:extLst>
      <p:ext uri="{BB962C8B-B14F-4D97-AF65-F5344CB8AC3E}">
        <p14:creationId xmlns:p14="http://schemas.microsoft.com/office/powerpoint/2010/main" val="1168641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13F51156-499E-4520-AC75-8D2710374CD2}"/>
              </a:ext>
            </a:extLst>
          </p:cNvPr>
          <p:cNvSpPr txBox="1"/>
          <p:nvPr/>
        </p:nvSpPr>
        <p:spPr>
          <a:xfrm>
            <a:off x="223024" y="1915714"/>
            <a:ext cx="6701883" cy="1015663"/>
          </a:xfrm>
          <a:prstGeom prst="rect">
            <a:avLst/>
          </a:prstGeom>
          <a:solidFill>
            <a:srgbClr val="00B050"/>
          </a:solidFill>
          <a:ln w="57150">
            <a:solidFill>
              <a:srgbClr val="FF6600"/>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Children’s Workforce Development Council (n.d.) state that every child matters, so it is crucial for practitioners to work in partnership with multi agencies, to provide early interventions whenever necessary, safeguard children and deliver quality care, which is tailored to each individual's needs. </a:t>
            </a:r>
          </a:p>
        </p:txBody>
      </p:sp>
      <p:pic>
        <p:nvPicPr>
          <p:cNvPr id="23" name="Picture 22" descr="A tree with words in the shape of a tree&#10;&#10;Description automatically generated">
            <a:extLst>
              <a:ext uri="{FF2B5EF4-FFF2-40B4-BE49-F238E27FC236}">
                <a16:creationId xmlns:a16="http://schemas.microsoft.com/office/drawing/2014/main" id="{EB90DB2D-BE4F-BCB7-BAF6-56A681E636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8050" y="267629"/>
            <a:ext cx="4710926" cy="6335052"/>
          </a:xfrm>
          <a:prstGeom prst="rect">
            <a:avLst/>
          </a:prstGeom>
          <a:ln w="76200">
            <a:solidFill>
              <a:srgbClr val="FF6600"/>
            </a:solidFill>
          </a:ln>
        </p:spPr>
      </p:pic>
      <p:sp>
        <p:nvSpPr>
          <p:cNvPr id="24" name="Rectangle 23">
            <a:extLst>
              <a:ext uri="{FF2B5EF4-FFF2-40B4-BE49-F238E27FC236}">
                <a16:creationId xmlns:a16="http://schemas.microsoft.com/office/drawing/2014/main" id="{D6C51FAE-E928-9401-7B51-53E3BF7F0A35}"/>
              </a:ext>
            </a:extLst>
          </p:cNvPr>
          <p:cNvSpPr/>
          <p:nvPr/>
        </p:nvSpPr>
        <p:spPr>
          <a:xfrm>
            <a:off x="9915272" y="5299055"/>
            <a:ext cx="1786066"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Boa, 2022)</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6" name="Rectangle 25">
            <a:extLst>
              <a:ext uri="{FF2B5EF4-FFF2-40B4-BE49-F238E27FC236}">
                <a16:creationId xmlns:a16="http://schemas.microsoft.com/office/drawing/2014/main" id="{3FD4D3B3-6BB9-B309-D062-56157D3B6CC7}"/>
              </a:ext>
            </a:extLst>
          </p:cNvPr>
          <p:cNvSpPr/>
          <p:nvPr/>
        </p:nvSpPr>
        <p:spPr>
          <a:xfrm>
            <a:off x="197989" y="123774"/>
            <a:ext cx="6726918" cy="1631216"/>
          </a:xfrm>
          <a:prstGeom prst="rect">
            <a:avLst/>
          </a:prstGeom>
          <a:solidFill>
            <a:schemeClr val="tx1">
              <a:lumMod val="65000"/>
              <a:lumOff val="35000"/>
            </a:schemeClr>
          </a:solidFill>
          <a:ln w="57150">
            <a:solidFill>
              <a:srgbClr val="00B050"/>
            </a:solidFill>
          </a:ln>
        </p:spPr>
        <p:txBody>
          <a:bodyPr wrap="square" lIns="91440" tIns="45720" rIns="91440" bIns="45720">
            <a:spAutoFit/>
          </a:bodyPr>
          <a:lstStyle/>
          <a:p>
            <a:pPr algn="ctr"/>
            <a:r>
              <a:rPr lang="en-GB" sz="2000" dirty="0">
                <a:ln w="0"/>
                <a:solidFill>
                  <a:srgbClr val="FFFF00"/>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Building effective connections with external agencies such as health visitors, nurses, dentists, paediatricians, and paediatric neurologists, are fundamental in the promotion of children’s health and welfare (Lancashire County Council, n.d.). </a:t>
            </a:r>
          </a:p>
        </p:txBody>
      </p:sp>
      <p:graphicFrame>
        <p:nvGraphicFramePr>
          <p:cNvPr id="28" name="Diagram 27">
            <a:extLst>
              <a:ext uri="{FF2B5EF4-FFF2-40B4-BE49-F238E27FC236}">
                <a16:creationId xmlns:a16="http://schemas.microsoft.com/office/drawing/2014/main" id="{216D0143-6103-D73E-D872-B2872AFB5712}"/>
              </a:ext>
            </a:extLst>
          </p:cNvPr>
          <p:cNvGraphicFramePr/>
          <p:nvPr>
            <p:extLst>
              <p:ext uri="{D42A27DB-BD31-4B8C-83A1-F6EECF244321}">
                <p14:modId xmlns:p14="http://schemas.microsoft.com/office/powerpoint/2010/main" val="2973354992"/>
              </p:ext>
            </p:extLst>
          </p:nvPr>
        </p:nvGraphicFramePr>
        <p:xfrm>
          <a:off x="197989" y="4115370"/>
          <a:ext cx="6701883" cy="1273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9" name="Diagram 28">
            <a:extLst>
              <a:ext uri="{FF2B5EF4-FFF2-40B4-BE49-F238E27FC236}">
                <a16:creationId xmlns:a16="http://schemas.microsoft.com/office/drawing/2014/main" id="{36114BB8-7412-FECC-CFCB-596986B355DA}"/>
              </a:ext>
            </a:extLst>
          </p:cNvPr>
          <p:cNvGraphicFramePr/>
          <p:nvPr>
            <p:extLst>
              <p:ext uri="{D42A27DB-BD31-4B8C-83A1-F6EECF244321}">
                <p14:modId xmlns:p14="http://schemas.microsoft.com/office/powerpoint/2010/main" val="511567192"/>
              </p:ext>
            </p:extLst>
          </p:nvPr>
        </p:nvGraphicFramePr>
        <p:xfrm>
          <a:off x="210506" y="5452943"/>
          <a:ext cx="6676848" cy="127346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0" name="TextBox 29">
            <a:extLst>
              <a:ext uri="{FF2B5EF4-FFF2-40B4-BE49-F238E27FC236}">
                <a16:creationId xmlns:a16="http://schemas.microsoft.com/office/drawing/2014/main" id="{D34E6C69-3A73-EECB-643D-271D2BB250AD}"/>
              </a:ext>
            </a:extLst>
          </p:cNvPr>
          <p:cNvSpPr txBox="1"/>
          <p:nvPr/>
        </p:nvSpPr>
        <p:spPr>
          <a:xfrm>
            <a:off x="210506" y="3361790"/>
            <a:ext cx="6689366" cy="553998"/>
          </a:xfrm>
          <a:prstGeom prst="rect">
            <a:avLst/>
          </a:prstGeom>
          <a:solidFill>
            <a:schemeClr val="tx1">
              <a:lumMod val="75000"/>
              <a:lumOff val="25000"/>
            </a:schemeClr>
          </a:solidFill>
          <a:ln w="57150">
            <a:solidFill>
              <a:srgbClr val="00B050"/>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Stars (n.d.) believe the four main reasons that nurseries should have a partnership with parents are as follows:</a:t>
            </a:r>
          </a:p>
        </p:txBody>
      </p:sp>
    </p:spTree>
    <p:extLst>
      <p:ext uri="{BB962C8B-B14F-4D97-AF65-F5344CB8AC3E}">
        <p14:creationId xmlns:p14="http://schemas.microsoft.com/office/powerpoint/2010/main" val="11308050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yramid of needs with text and images&#10;&#10;Description automatically generated with medium confidence">
            <a:extLst>
              <a:ext uri="{FF2B5EF4-FFF2-40B4-BE49-F238E27FC236}">
                <a16:creationId xmlns:a16="http://schemas.microsoft.com/office/drawing/2014/main" id="{C4FE45EF-331D-57A3-5F9F-3234FBBF63A6}"/>
              </a:ext>
            </a:extLst>
          </p:cNvPr>
          <p:cNvPicPr>
            <a:picLocks noChangeAspect="1"/>
          </p:cNvPicPr>
          <p:nvPr/>
        </p:nvPicPr>
        <p:blipFill rotWithShape="1">
          <a:blip r:embed="rId2">
            <a:extLst>
              <a:ext uri="{28A0092B-C50C-407E-A947-70E740481C1C}">
                <a14:useLocalDpi xmlns:a14="http://schemas.microsoft.com/office/drawing/2010/main" val="0"/>
              </a:ext>
            </a:extLst>
          </a:blip>
          <a:srcRect t="29077"/>
          <a:stretch/>
        </p:blipFill>
        <p:spPr>
          <a:xfrm>
            <a:off x="0" y="0"/>
            <a:ext cx="9669642" cy="685800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3E68C599-C7B1-83EB-8AEA-F0499A633E87}"/>
              </a:ext>
            </a:extLst>
          </p:cNvPr>
          <p:cNvSpPr txBox="1"/>
          <p:nvPr/>
        </p:nvSpPr>
        <p:spPr>
          <a:xfrm>
            <a:off x="8070170" y="394659"/>
            <a:ext cx="3822189" cy="271370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dirty="0">
                <a:latin typeface="Arial" panose="020B0604020202020204" pitchFamily="34" charset="0"/>
                <a:cs typeface="Arial" panose="020B0604020202020204" pitchFamily="34" charset="0"/>
              </a:rPr>
              <a:t>Reflective practice is essential, for practitioners to further their professional development and to provide quality improvements and outcomes to children’s learning and development (Brock, 2015). Practitioners are also required to consider the physical and psychological needs of each child, such as nourishment, exercise and rest periods, health promotion and disease prevention, feeling valued and embraced, as well as the opportunity to explore, and flourish (Barber, 2019).</a:t>
            </a:r>
          </a:p>
        </p:txBody>
      </p:sp>
      <p:sp>
        <p:nvSpPr>
          <p:cNvPr id="5" name="TextBox 4">
            <a:extLst>
              <a:ext uri="{FF2B5EF4-FFF2-40B4-BE49-F238E27FC236}">
                <a16:creationId xmlns:a16="http://schemas.microsoft.com/office/drawing/2014/main" id="{38FA84A6-5639-73D7-C2A1-9E7C1FE19FBB}"/>
              </a:ext>
            </a:extLst>
          </p:cNvPr>
          <p:cNvSpPr txBox="1"/>
          <p:nvPr/>
        </p:nvSpPr>
        <p:spPr>
          <a:xfrm>
            <a:off x="8535842" y="3452843"/>
            <a:ext cx="3356517" cy="1708160"/>
          </a:xfrm>
          <a:prstGeom prst="rect">
            <a:avLst/>
          </a:prstGeom>
          <a:noFill/>
        </p:spPr>
        <p:txBody>
          <a:bodyPr wrap="square" rtlCol="0">
            <a:spAutoFit/>
          </a:bodyPr>
          <a:lstStyle/>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McLeod (2023) suggests that Maslow argued that necessities for survival must be met, before individuals can fulfil higher requirements, as demonstrated via the levels on Maslow’s hierarchy pyramid. </a:t>
            </a:r>
          </a:p>
        </p:txBody>
      </p:sp>
      <p:sp>
        <p:nvSpPr>
          <p:cNvPr id="6" name="Rectangle 5">
            <a:extLst>
              <a:ext uri="{FF2B5EF4-FFF2-40B4-BE49-F238E27FC236}">
                <a16:creationId xmlns:a16="http://schemas.microsoft.com/office/drawing/2014/main" id="{B9629B9F-3CD0-00B2-3658-0C05166E61C3}"/>
              </a:ext>
            </a:extLst>
          </p:cNvPr>
          <p:cNvSpPr/>
          <p:nvPr/>
        </p:nvSpPr>
        <p:spPr>
          <a:xfrm>
            <a:off x="3097824" y="5749773"/>
            <a:ext cx="3412217" cy="323165"/>
          </a:xfrm>
          <a:prstGeom prst="rect">
            <a:avLst/>
          </a:prstGeom>
          <a:noFill/>
        </p:spPr>
        <p:txBody>
          <a:bodyPr wrap="none" lIns="91440" tIns="45720" rIns="91440" bIns="45720">
            <a:spAutoFit/>
          </a:bodyPr>
          <a:lstStyle/>
          <a:p>
            <a:pPr algn="ctr"/>
            <a:r>
              <a:rPr lang="en-GB" sz="15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a:t>
            </a:r>
            <a:r>
              <a:rPr lang="en-GB" sz="15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Professional Academy, n.d.</a:t>
            </a:r>
            <a:r>
              <a:rPr lang="en-GB" sz="15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E0C396FF-57F3-5350-E512-C5B7BA5A6112}"/>
              </a:ext>
            </a:extLst>
          </p:cNvPr>
          <p:cNvSpPr txBox="1"/>
          <p:nvPr/>
        </p:nvSpPr>
        <p:spPr>
          <a:xfrm>
            <a:off x="8776010" y="5678511"/>
            <a:ext cx="3248825" cy="784830"/>
          </a:xfrm>
          <a:prstGeom prst="rect">
            <a:avLst/>
          </a:prstGeom>
          <a:noFill/>
        </p:spPr>
        <p:txBody>
          <a:bodyPr wrap="square" rtlCol="0">
            <a:spAutoFit/>
          </a:bodyPr>
          <a:lstStyle/>
          <a:p>
            <a:r>
              <a:rPr lang="en-GB" sz="1500" dirty="0">
                <a:solidFill>
                  <a:srgbClr val="FF66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https://www.youtube.com/watch?v=L0PKWTta7lU</a:t>
            </a:r>
            <a:r>
              <a:rPr lang="en-GB" sz="1500" dirty="0">
                <a:solidFill>
                  <a:srgbClr val="FF6600"/>
                </a:solidFill>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(Source: The School of Life, 2019)</a:t>
            </a:r>
            <a:endParaRPr lang="en-GB" sz="1500" dirty="0">
              <a:solidFill>
                <a:srgbClr val="FF66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177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25000">
              <a:schemeClr val="tx1">
                <a:lumMod val="75000"/>
                <a:lumOff val="25000"/>
              </a:schemeClr>
            </a:gs>
            <a:gs pos="56000">
              <a:schemeClr val="accent1">
                <a:lumMod val="45000"/>
                <a:lumOff val="55000"/>
              </a:schemeClr>
            </a:gs>
            <a:gs pos="13000">
              <a:schemeClr val="accent1">
                <a:lumMod val="45000"/>
                <a:lumOff val="55000"/>
              </a:schemeClr>
            </a:gs>
            <a:gs pos="66000">
              <a:schemeClr val="accent1">
                <a:lumMod val="30000"/>
                <a:lumOff val="70000"/>
              </a:schemeClr>
            </a:gs>
          </a:gsLst>
          <a:lin ang="162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A97231-1D5A-2D21-E390-F2C499D50A35}"/>
              </a:ext>
            </a:extLst>
          </p:cNvPr>
          <p:cNvSpPr txBox="1"/>
          <p:nvPr/>
        </p:nvSpPr>
        <p:spPr>
          <a:xfrm>
            <a:off x="362229" y="371475"/>
            <a:ext cx="11532870" cy="6115050"/>
          </a:xfrm>
          <a:prstGeom prst="rect">
            <a:avLst/>
          </a:prstGeom>
          <a:solidFill>
            <a:srgbClr val="FF6600"/>
          </a:solidFill>
        </p:spPr>
        <p:txBody>
          <a:bodyPr wrap="square" rtlCol="0">
            <a:spAutoFit/>
          </a:bodyPr>
          <a:lstStyle/>
          <a:p>
            <a:endParaRPr lang="en-GB" dirty="0"/>
          </a:p>
        </p:txBody>
      </p:sp>
      <p:sp>
        <p:nvSpPr>
          <p:cNvPr id="3" name="Rectangle 2">
            <a:extLst>
              <a:ext uri="{FF2B5EF4-FFF2-40B4-BE49-F238E27FC236}">
                <a16:creationId xmlns:a16="http://schemas.microsoft.com/office/drawing/2014/main" id="{D94CC2BE-FA23-639C-999A-C608E6B291BA}"/>
              </a:ext>
            </a:extLst>
          </p:cNvPr>
          <p:cNvSpPr/>
          <p:nvPr/>
        </p:nvSpPr>
        <p:spPr>
          <a:xfrm>
            <a:off x="705677" y="555605"/>
            <a:ext cx="10780644" cy="784830"/>
          </a:xfrm>
          <a:prstGeom prst="rect">
            <a:avLst/>
          </a:prstGeom>
          <a:gradFill>
            <a:gsLst>
              <a:gs pos="3000">
                <a:schemeClr val="tx1">
                  <a:lumMod val="75000"/>
                  <a:lumOff val="25000"/>
                </a:schemeClr>
              </a:gs>
              <a:gs pos="69000">
                <a:schemeClr val="accent1">
                  <a:lumMod val="45000"/>
                  <a:lumOff val="55000"/>
                </a:schemeClr>
              </a:gs>
              <a:gs pos="91000">
                <a:srgbClr val="FF9900"/>
              </a:gs>
              <a:gs pos="66000">
                <a:schemeClr val="accent1">
                  <a:lumMod val="30000"/>
                  <a:lumOff val="70000"/>
                </a:schemeClr>
              </a:gs>
            </a:gsLst>
            <a:lin ang="16200000" scaled="1"/>
          </a:gradFill>
        </p:spPr>
        <p:txBody>
          <a:bodyPr wrap="none" lIns="91440" tIns="45720" rIns="91440" bIns="45720">
            <a:spAutoFit/>
          </a:bodyPr>
          <a:lstStyle/>
          <a:p>
            <a:pPr algn="ctr"/>
            <a:r>
              <a:rPr lang="en-GB" sz="4500" b="1" dirty="0">
                <a:ln w="9525">
                  <a:solidFill>
                    <a:schemeClr val="bg1"/>
                  </a:solidFill>
                  <a:prstDash val="solid"/>
                </a:ln>
                <a:solidFill>
                  <a:srgbClr val="000000"/>
                </a:solidFill>
                <a:effectLst>
                  <a:outerShdw blurRad="12700" dist="38100" dir="2700000" algn="tl" rotWithShape="0">
                    <a:schemeClr val="bg1">
                      <a:lumMod val="50000"/>
                    </a:schemeClr>
                  </a:outerShdw>
                </a:effectLst>
                <a:latin typeface="Cooper Black" panose="0208090404030B020404" pitchFamily="18" charset="0"/>
              </a:rPr>
              <a:t>Challenges in providing quality care</a:t>
            </a:r>
          </a:p>
        </p:txBody>
      </p:sp>
      <p:sp>
        <p:nvSpPr>
          <p:cNvPr id="4" name="TextBox 3">
            <a:extLst>
              <a:ext uri="{FF2B5EF4-FFF2-40B4-BE49-F238E27FC236}">
                <a16:creationId xmlns:a16="http://schemas.microsoft.com/office/drawing/2014/main" id="{49F3F9AF-16F3-378F-AB99-54359A5381DD}"/>
              </a:ext>
            </a:extLst>
          </p:cNvPr>
          <p:cNvSpPr txBox="1"/>
          <p:nvPr/>
        </p:nvSpPr>
        <p:spPr>
          <a:xfrm>
            <a:off x="617221" y="1585900"/>
            <a:ext cx="5269230" cy="2400657"/>
          </a:xfrm>
          <a:prstGeom prst="rect">
            <a:avLst/>
          </a:prstGeom>
          <a:solidFill>
            <a:schemeClr val="tx1">
              <a:lumMod val="65000"/>
              <a:lumOff val="35000"/>
            </a:schemeClr>
          </a:solidFill>
          <a:ln w="38100">
            <a:solidFill>
              <a:schemeClr val="bg1"/>
            </a:solidFill>
          </a:ln>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Tommies Childcare (n.d.) claims that 98% of employees in 2017, within the early years sector were female, due to an over generalised belief about a group of people, courses being more tailored towards women and a minority viewing men as a possible safeguarding threat. Children who live in a single mother household, will also experience a limited number of male interactions. Early Years Wales (n.d.) published the MITEY (Men In The Early Years) guide in 2019, which challenges the industry to take favourable steps towards employing a greater number of men.</a:t>
            </a:r>
          </a:p>
        </p:txBody>
      </p:sp>
      <p:sp>
        <p:nvSpPr>
          <p:cNvPr id="6" name="TextBox 5">
            <a:extLst>
              <a:ext uri="{FF2B5EF4-FFF2-40B4-BE49-F238E27FC236}">
                <a16:creationId xmlns:a16="http://schemas.microsoft.com/office/drawing/2014/main" id="{1B9B64B8-DBB0-8D34-E7F6-AA44881233C2}"/>
              </a:ext>
            </a:extLst>
          </p:cNvPr>
          <p:cNvSpPr txBox="1"/>
          <p:nvPr/>
        </p:nvSpPr>
        <p:spPr>
          <a:xfrm>
            <a:off x="6456557" y="1816732"/>
            <a:ext cx="4627756" cy="1938992"/>
          </a:xfrm>
          <a:prstGeom prst="rect">
            <a:avLst/>
          </a:prstGeom>
          <a:solidFill>
            <a:schemeClr val="tx1">
              <a:lumMod val="75000"/>
              <a:lumOff val="25000"/>
            </a:schemeClr>
          </a:solidFill>
          <a:ln w="38100">
            <a:solidFill>
              <a:srgbClr val="FFFF00"/>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Freud (2022a) points out that practitioners can face challenges with diversity, values and discrimination within the workplace, therefore it is vital for management to collect data from staff and look to reflect and make positive changes, to create an inclusive environment, for both staff and children.</a:t>
            </a:r>
          </a:p>
          <a:p>
            <a:r>
              <a:rPr lang="en-GB" sz="1500" dirty="0">
                <a:solidFill>
                  <a:srgbClr val="FF660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https://www.youtube.com/watch?v=pcduXvTXtm4</a:t>
            </a:r>
            <a:r>
              <a:rPr lang="en-GB" sz="1500" dirty="0">
                <a:solidFill>
                  <a:srgbClr val="FF6600"/>
                </a:solidFill>
                <a:latin typeface="Arial" panose="020B0604020202020204" pitchFamily="34" charset="0"/>
                <a:cs typeface="Arial" panose="020B0604020202020204" pitchFamily="34" charset="0"/>
              </a:rPr>
              <a:t> </a:t>
            </a:r>
          </a:p>
          <a:p>
            <a:r>
              <a:rPr lang="en-GB" sz="1500" dirty="0">
                <a:solidFill>
                  <a:srgbClr val="FFFF00"/>
                </a:solidFill>
                <a:latin typeface="Arial" panose="020B0604020202020204" pitchFamily="34" charset="0"/>
                <a:cs typeface="Arial" panose="020B0604020202020204" pitchFamily="34" charset="0"/>
              </a:rPr>
              <a:t>(Source: Freud, 2022a).</a:t>
            </a:r>
          </a:p>
        </p:txBody>
      </p:sp>
      <p:sp>
        <p:nvSpPr>
          <p:cNvPr id="7" name="TextBox 6">
            <a:extLst>
              <a:ext uri="{FF2B5EF4-FFF2-40B4-BE49-F238E27FC236}">
                <a16:creationId xmlns:a16="http://schemas.microsoft.com/office/drawing/2014/main" id="{2B14E125-469E-AB28-6621-F0E50FB13E8B}"/>
              </a:ext>
            </a:extLst>
          </p:cNvPr>
          <p:cNvSpPr txBox="1"/>
          <p:nvPr/>
        </p:nvSpPr>
        <p:spPr>
          <a:xfrm>
            <a:off x="617221" y="4268621"/>
            <a:ext cx="10980047" cy="1938992"/>
          </a:xfrm>
          <a:prstGeom prst="rect">
            <a:avLst/>
          </a:prstGeom>
          <a:solidFill>
            <a:schemeClr val="tx1">
              <a:lumMod val="65000"/>
              <a:lumOff val="35000"/>
            </a:schemeClr>
          </a:solidFill>
          <a:ln w="28575">
            <a:solidFill>
              <a:schemeClr val="tx1"/>
            </a:solidFill>
          </a:ln>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Some of the most difficult challenges practitioners can face, in providing quality care within an early year's setting are adjusting to each child’s unique needs, and ensuring their safety and welfare, building positive relationships with parents, fulfilling the prerequisites of the Early Years Foundation Stage Framework, supplying inclusive care for children with special educational needs and disability and communicating with the workforce. In order to combat such challenges, it is crucial for practitioners to research and keep up to date with best practices, frameworks and legislation, attend relevant courses and training to hone their skills and knowledge, build trusting relationships with parents and families and communicate consistently with them, as well as developing a child-centred approach, to provide quality care that is tailored to each child’s needs and to create a nurturing environment (Nursery Story, 2023).</a:t>
            </a:r>
            <a:r>
              <a:rPr lang="en-GB" sz="15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20166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37000">
              <a:srgbClr val="FC9E51"/>
            </a:gs>
            <a:gs pos="0">
              <a:srgbClr val="FF6600"/>
            </a:gs>
            <a:gs pos="55000">
              <a:schemeClr val="accent1">
                <a:lumMod val="45000"/>
                <a:lumOff val="55000"/>
              </a:schemeClr>
            </a:gs>
            <a:gs pos="32000">
              <a:schemeClr val="accent1">
                <a:lumMod val="45000"/>
                <a:lumOff val="55000"/>
              </a:schemeClr>
            </a:gs>
            <a:gs pos="48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664054-11CB-163C-0832-BB41E450C13D}"/>
              </a:ext>
            </a:extLst>
          </p:cNvPr>
          <p:cNvSpPr txBox="1"/>
          <p:nvPr/>
        </p:nvSpPr>
        <p:spPr>
          <a:xfrm>
            <a:off x="193757" y="131782"/>
            <a:ext cx="5705707" cy="1938992"/>
          </a:xfrm>
          <a:prstGeom prst="rect">
            <a:avLst/>
          </a:prstGeom>
          <a:solidFill>
            <a:schemeClr val="tx1">
              <a:lumMod val="75000"/>
              <a:lumOff val="25000"/>
            </a:schemeClr>
          </a:solidFill>
          <a:ln w="38100">
            <a:solidFill>
              <a:srgbClr val="FFFF00"/>
            </a:solidFill>
          </a:ln>
        </p:spPr>
        <p:txBody>
          <a:bodyPr wrap="square" rtlCol="0">
            <a:spAutoFit/>
          </a:bodyPr>
          <a:lstStyle/>
          <a:p>
            <a:r>
              <a:rPr lang="en-GB" sz="1500" dirty="0">
                <a:solidFill>
                  <a:srgbClr val="FFC000"/>
                </a:solidFill>
                <a:latin typeface="Arial" panose="020B0604020202020204" pitchFamily="34" charset="0"/>
                <a:cs typeface="Arial" panose="020B0604020202020204" pitchFamily="34" charset="0"/>
              </a:rPr>
              <a:t>Recent studies suggest that 92% of individuals who have children with SEND, have been forced to finance any extra support themselves, with 84% of those individuals stating that this has had an adverse impact on their child’s educational setting, due to there being insufficient funding to employ the required number of staff needed. As a result, it is extremely challenging for practitioners to provide the resources, quality care and extra support needed (Early Years Alliance, 2022). </a:t>
            </a:r>
            <a:endParaRPr lang="en-GB" sz="1500" dirty="0">
              <a:solidFill>
                <a:srgbClr val="FF9900"/>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270442E-9BE2-4C74-C238-A2AE4D9F7DDD}"/>
              </a:ext>
            </a:extLst>
          </p:cNvPr>
          <p:cNvPicPr>
            <a:picLocks noChangeAspect="1"/>
          </p:cNvPicPr>
          <p:nvPr/>
        </p:nvPicPr>
        <p:blipFill>
          <a:blip r:embed="rId2"/>
          <a:stretch>
            <a:fillRect/>
          </a:stretch>
        </p:blipFill>
        <p:spPr>
          <a:xfrm>
            <a:off x="6096000" y="220992"/>
            <a:ext cx="5902243" cy="6336006"/>
          </a:xfrm>
          <a:prstGeom prst="rect">
            <a:avLst/>
          </a:prstGeom>
          <a:gradFill>
            <a:gsLst>
              <a:gs pos="37000">
                <a:srgbClr val="FC9E51"/>
              </a:gs>
              <a:gs pos="0">
                <a:srgbClr val="CC3404"/>
              </a:gs>
              <a:gs pos="55000">
                <a:schemeClr val="accent1">
                  <a:lumMod val="45000"/>
                  <a:lumOff val="55000"/>
                </a:schemeClr>
              </a:gs>
              <a:gs pos="32000">
                <a:schemeClr val="accent1">
                  <a:lumMod val="45000"/>
                  <a:lumOff val="55000"/>
                </a:schemeClr>
              </a:gs>
              <a:gs pos="48000">
                <a:schemeClr val="accent1">
                  <a:lumMod val="30000"/>
                  <a:lumOff val="70000"/>
                </a:schemeClr>
              </a:gs>
            </a:gsLst>
            <a:lin ang="5400000" scaled="1"/>
          </a:gradFill>
          <a:ln w="57150">
            <a:solidFill>
              <a:srgbClr val="FF6600"/>
            </a:solidFill>
          </a:ln>
        </p:spPr>
      </p:pic>
      <p:sp>
        <p:nvSpPr>
          <p:cNvPr id="7" name="Rectangle 6">
            <a:extLst>
              <a:ext uri="{FF2B5EF4-FFF2-40B4-BE49-F238E27FC236}">
                <a16:creationId xmlns:a16="http://schemas.microsoft.com/office/drawing/2014/main" id="{5600B3DE-6BED-C7F0-C91F-398D009875B2}"/>
              </a:ext>
            </a:extLst>
          </p:cNvPr>
          <p:cNvSpPr/>
          <p:nvPr/>
        </p:nvSpPr>
        <p:spPr>
          <a:xfrm>
            <a:off x="8141143" y="635615"/>
            <a:ext cx="3042051" cy="307777"/>
          </a:xfrm>
          <a:prstGeom prst="rect">
            <a:avLst/>
          </a:prstGeom>
          <a:noFill/>
        </p:spPr>
        <p:txBody>
          <a:bodyPr wrap="non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Early Years Alliance, 2022)</a:t>
            </a:r>
          </a:p>
        </p:txBody>
      </p:sp>
      <p:sp>
        <p:nvSpPr>
          <p:cNvPr id="8" name="TextBox 7">
            <a:extLst>
              <a:ext uri="{FF2B5EF4-FFF2-40B4-BE49-F238E27FC236}">
                <a16:creationId xmlns:a16="http://schemas.microsoft.com/office/drawing/2014/main" id="{FB9D9520-883D-468A-465B-B614EE292500}"/>
              </a:ext>
            </a:extLst>
          </p:cNvPr>
          <p:cNvSpPr txBox="1"/>
          <p:nvPr/>
        </p:nvSpPr>
        <p:spPr>
          <a:xfrm>
            <a:off x="193757" y="2156088"/>
            <a:ext cx="5612683" cy="1477328"/>
          </a:xfrm>
          <a:prstGeom prst="rect">
            <a:avLst/>
          </a:prstGeom>
          <a:solidFill>
            <a:srgbClr val="FF6600"/>
          </a:solidFill>
          <a:ln w="38100">
            <a:solidFill>
              <a:srgbClr val="FFFF00"/>
            </a:solidFill>
          </a:ln>
        </p:spPr>
        <p:txBody>
          <a:bodyPr wrap="square" rtlCol="0">
            <a:spAutoFit/>
          </a:bodyPr>
          <a:lstStyle/>
          <a:p>
            <a:r>
              <a:rPr lang="en-GB" sz="1500" dirty="0">
                <a:latin typeface="Arial" panose="020B0604020202020204" pitchFamily="34" charset="0"/>
                <a:cs typeface="Arial" panose="020B0604020202020204" pitchFamily="34" charset="0"/>
              </a:rPr>
              <a:t>Freud (n.d.b) implies that children within an early year's setting can experience emotional detachment, reclusive and hostile behaviour, emotional and physical stress caused by traumatic events, tantrums, and sleep deprivation. Therefore, it is crucial for practitioners to be a role model, so the children within their care, mimic professional, and positive behaviour (Sword, 2021). </a:t>
            </a:r>
          </a:p>
        </p:txBody>
      </p:sp>
      <p:pic>
        <p:nvPicPr>
          <p:cNvPr id="4" name="Picture 3" descr="A colorful rectangular bars with text&#10;&#10;Description automatically generated with medium confidence">
            <a:extLst>
              <a:ext uri="{FF2B5EF4-FFF2-40B4-BE49-F238E27FC236}">
                <a16:creationId xmlns:a16="http://schemas.microsoft.com/office/drawing/2014/main" id="{42430504-D603-904D-531B-7C8BD711B31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2037" l="10000" r="90000">
                        <a14:foregroundMark x1="42222" y1="35370" x2="42222" y2="35370"/>
                        <a14:foregroundMark x1="42361" y1="21667" x2="42361" y2="21667"/>
                        <a14:foregroundMark x1="58611" y1="22593" x2="50556" y2="25370"/>
                        <a14:foregroundMark x1="62639" y1="26296" x2="23056" y2="20926"/>
                        <a14:foregroundMark x1="48056" y1="21111" x2="19444" y2="21111"/>
                        <a14:foregroundMark x1="19444" y1="21111" x2="30833" y2="26296"/>
                        <a14:foregroundMark x1="30833" y1="26296" x2="51250" y2="25741"/>
                        <a14:foregroundMark x1="51250" y1="25741" x2="71667" y2="26111"/>
                        <a14:foregroundMark x1="52500" y1="19815" x2="52500" y2="19815"/>
                        <a14:foregroundMark x1="52500" y1="20000" x2="53194" y2="21111"/>
                        <a14:foregroundMark x1="55139" y1="22407" x2="55139" y2="22407"/>
                        <a14:foregroundMark x1="56944" y1="22963" x2="56944" y2="22963"/>
                        <a14:foregroundMark x1="57361" y1="22963" x2="57361" y2="22963"/>
                        <a14:foregroundMark x1="57361" y1="22963" x2="57361" y2="22963"/>
                        <a14:foregroundMark x1="45694" y1="27037" x2="45694" y2="27037"/>
                        <a14:foregroundMark x1="45694" y1="27407" x2="45972" y2="27963"/>
                        <a14:foregroundMark x1="48611" y1="28519" x2="48611" y2="28519"/>
                        <a14:foregroundMark x1="49583" y1="28148" x2="49583" y2="28148"/>
                        <a14:foregroundMark x1="49583" y1="28148" x2="41111" y2="27407"/>
                        <a14:foregroundMark x1="41111" y1="27407" x2="40556" y2="27778"/>
                        <a14:foregroundMark x1="40556" y1="27778" x2="40556" y2="27778"/>
                        <a14:foregroundMark x1="40556" y1="27778" x2="40556" y2="27778"/>
                        <a14:foregroundMark x1="40556" y1="27778" x2="40556" y2="27778"/>
                        <a14:foregroundMark x1="39306" y1="27778" x2="37639" y2="28704"/>
                        <a14:foregroundMark x1="37222" y1="29074" x2="36667" y2="29444"/>
                        <a14:foregroundMark x1="36667" y1="29444" x2="36250" y2="29444"/>
                        <a14:foregroundMark x1="35000" y1="29074" x2="31806" y2="28704"/>
                        <a14:foregroundMark x1="27639" y1="27407" x2="26111" y2="26852"/>
                        <a14:foregroundMark x1="25000" y1="26852" x2="18750" y2="21296"/>
                        <a14:foregroundMark x1="18750" y1="21296" x2="18611" y2="24444"/>
                        <a14:foregroundMark x1="17361" y1="20556" x2="17361" y2="20556"/>
                        <a14:foregroundMark x1="16944" y1="18519" x2="16944" y2="18519"/>
                        <a14:foregroundMark x1="16944" y1="18519" x2="16528" y2="20370"/>
                        <a14:foregroundMark x1="16528" y1="20370" x2="16528" y2="20370"/>
                        <a14:foregroundMark x1="16667" y1="16852" x2="24028" y2="19444"/>
                        <a14:foregroundMark x1="24028" y1="19444" x2="17639" y2="17407"/>
                        <a14:foregroundMark x1="22778" y1="18519" x2="35833" y2="18148"/>
                        <a14:foregroundMark x1="35833" y1="18148" x2="26806" y2="17593"/>
                        <a14:foregroundMark x1="38889" y1="15000" x2="27222" y2="16111"/>
                        <a14:foregroundMark x1="48472" y1="34630" x2="33472" y2="34074"/>
                        <a14:foregroundMark x1="57917" y1="41481" x2="38194" y2="41481"/>
                        <a14:foregroundMark x1="49722" y1="52037" x2="28750" y2="50370"/>
                        <a14:foregroundMark x1="56111" y1="66111" x2="37083" y2="66111"/>
                        <a14:foregroundMark x1="63750" y1="81111" x2="46250" y2="82037"/>
                        <a14:foregroundMark x1="64028" y1="86481" x2="41667" y2="86481"/>
                        <a14:foregroundMark x1="73194" y1="92037" x2="73194" y2="92037"/>
                        <a14:foregroundMark x1="59028" y1="48519" x2="42778" y2="46852"/>
                        <a14:foregroundMark x1="59306" y1="64815" x2="41389" y2="65741"/>
                        <a14:foregroundMark x1="60417" y1="81111" x2="54583" y2="84444"/>
                        <a14:backgroundMark x1="10833" y1="54815" x2="10833" y2="54815"/>
                        <a14:backgroundMark x1="8889" y1="38704" x2="8750" y2="66852"/>
                        <a14:backgroundMark x1="10833" y1="51111" x2="15556" y2="81852"/>
                      </a14:backgroundRemoval>
                    </a14:imgEffect>
                  </a14:imgLayer>
                </a14:imgProps>
              </a:ext>
              <a:ext uri="{28A0092B-C50C-407E-A947-70E740481C1C}">
                <a14:useLocalDpi xmlns:a14="http://schemas.microsoft.com/office/drawing/2010/main" val="0"/>
              </a:ext>
            </a:extLst>
          </a:blip>
          <a:stretch>
            <a:fillRect/>
          </a:stretch>
        </p:blipFill>
        <p:spPr>
          <a:xfrm>
            <a:off x="-138041" y="3228480"/>
            <a:ext cx="6276278" cy="3846684"/>
          </a:xfrm>
          <a:prstGeom prst="rect">
            <a:avLst/>
          </a:prstGeom>
        </p:spPr>
      </p:pic>
      <p:sp>
        <p:nvSpPr>
          <p:cNvPr id="5" name="Rectangle 4">
            <a:extLst>
              <a:ext uri="{FF2B5EF4-FFF2-40B4-BE49-F238E27FC236}">
                <a16:creationId xmlns:a16="http://schemas.microsoft.com/office/drawing/2014/main" id="{1ABF1FF4-C7CC-C5D8-5269-D2B49C7525B7}"/>
              </a:ext>
            </a:extLst>
          </p:cNvPr>
          <p:cNvSpPr/>
          <p:nvPr/>
        </p:nvSpPr>
        <p:spPr>
          <a:xfrm rot="4276086">
            <a:off x="-915200" y="4977609"/>
            <a:ext cx="3166011" cy="707886"/>
          </a:xfrm>
          <a:prstGeom prst="rect">
            <a:avLst/>
          </a:prstGeom>
          <a:noFill/>
        </p:spPr>
        <p:txBody>
          <a:bodyPr wrap="square" lIns="91440" tIns="45720" rIns="91440" bIns="45720">
            <a:spAutoFit/>
          </a:bodyPr>
          <a:lstStyle/>
          <a:p>
            <a:pPr algn="ctr"/>
            <a:r>
              <a:rPr lang="en-GB"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Top 5 Qualities of Role Models</a:t>
            </a:r>
            <a:endParaRPr lang="en-GB" sz="20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24822A6C-7672-050D-576A-F27C5176C432}"/>
              </a:ext>
            </a:extLst>
          </p:cNvPr>
          <p:cNvSpPr/>
          <p:nvPr/>
        </p:nvSpPr>
        <p:spPr>
          <a:xfrm>
            <a:off x="4698762" y="4267902"/>
            <a:ext cx="1252458" cy="523220"/>
          </a:xfrm>
          <a:prstGeom prst="rect">
            <a:avLst/>
          </a:prstGeom>
          <a:noFill/>
        </p:spPr>
        <p:txBody>
          <a:bodyPr wrap="squar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Emam, 2023)</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9864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9AE3C9-99BF-3B87-C577-ADCAA115FE0F}"/>
              </a:ext>
            </a:extLst>
          </p:cNvPr>
          <p:cNvSpPr txBox="1"/>
          <p:nvPr/>
        </p:nvSpPr>
        <p:spPr>
          <a:xfrm>
            <a:off x="312420" y="348615"/>
            <a:ext cx="11567160" cy="6160770"/>
          </a:xfrm>
          <a:prstGeom prst="rect">
            <a:avLst/>
          </a:prstGeom>
          <a:gradFill>
            <a:gsLst>
              <a:gs pos="18000">
                <a:srgbClr val="FFFF00"/>
              </a:gs>
              <a:gs pos="42000">
                <a:schemeClr val="accent1">
                  <a:lumMod val="45000"/>
                  <a:lumOff val="55000"/>
                </a:schemeClr>
              </a:gs>
              <a:gs pos="58000">
                <a:schemeClr val="accent1">
                  <a:lumMod val="45000"/>
                  <a:lumOff val="55000"/>
                </a:schemeClr>
              </a:gs>
              <a:gs pos="48000">
                <a:schemeClr val="accent1">
                  <a:lumMod val="30000"/>
                  <a:lumOff val="70000"/>
                </a:schemeClr>
              </a:gs>
            </a:gsLst>
            <a:lin ang="5400000" scaled="1"/>
          </a:gradFill>
          <a:ln w="38100">
            <a:solidFill>
              <a:srgbClr val="FFFF00"/>
            </a:solidFill>
          </a:ln>
        </p:spPr>
        <p:txBody>
          <a:bodyPr wrap="square" rtlCol="0">
            <a:spAutoFit/>
          </a:bodyPr>
          <a:lstStyle/>
          <a:p>
            <a:endParaRPr lang="en-GB" dirty="0"/>
          </a:p>
        </p:txBody>
      </p:sp>
      <p:sp>
        <p:nvSpPr>
          <p:cNvPr id="5" name="Rectangle 4">
            <a:extLst>
              <a:ext uri="{FF2B5EF4-FFF2-40B4-BE49-F238E27FC236}">
                <a16:creationId xmlns:a16="http://schemas.microsoft.com/office/drawing/2014/main" id="{9EBED3C1-4AD5-D19F-D7A7-9113D0B8E2CB}"/>
              </a:ext>
            </a:extLst>
          </p:cNvPr>
          <p:cNvSpPr/>
          <p:nvPr/>
        </p:nvSpPr>
        <p:spPr>
          <a:xfrm>
            <a:off x="691376" y="475595"/>
            <a:ext cx="10760925" cy="1169551"/>
          </a:xfrm>
          <a:prstGeom prst="rect">
            <a:avLst/>
          </a:prstGeom>
          <a:gradFill>
            <a:gsLst>
              <a:gs pos="62000">
                <a:srgbClr val="FFFF00"/>
              </a:gs>
              <a:gs pos="24000">
                <a:schemeClr val="accent1">
                  <a:lumMod val="45000"/>
                  <a:lumOff val="55000"/>
                </a:schemeClr>
              </a:gs>
              <a:gs pos="35000">
                <a:schemeClr val="accent1">
                  <a:lumMod val="45000"/>
                  <a:lumOff val="55000"/>
                </a:schemeClr>
              </a:gs>
              <a:gs pos="27000">
                <a:schemeClr val="accent1">
                  <a:lumMod val="30000"/>
                  <a:lumOff val="70000"/>
                </a:schemeClr>
              </a:gs>
            </a:gsLst>
            <a:lin ang="5400000" scaled="1"/>
          </a:gradFill>
          <a:ln w="28575">
            <a:solidFill>
              <a:schemeClr val="tx1">
                <a:lumMod val="75000"/>
                <a:lumOff val="25000"/>
              </a:schemeClr>
            </a:solidFill>
          </a:ln>
        </p:spPr>
        <p:txBody>
          <a:bodyPr wrap="square" lIns="91440" tIns="45720" rIns="91440" bIns="45720">
            <a:spAutoFit/>
          </a:bodyPr>
          <a:lstStyle/>
          <a:p>
            <a:pPr algn="ctr"/>
            <a:r>
              <a:rPr lang="en-GB" sz="7000" b="0" cap="none" spc="0" dirty="0">
                <a:ln w="0"/>
                <a:solidFill>
                  <a:schemeClr val="tx1"/>
                </a:solidFill>
                <a:effectLst>
                  <a:outerShdw blurRad="38100" dist="19050" dir="2700000" algn="tl" rotWithShape="0">
                    <a:schemeClr val="dk1">
                      <a:alpha val="40000"/>
                    </a:schemeClr>
                  </a:outerShdw>
                </a:effectLst>
                <a:latin typeface="Vivaldi" panose="03020602050506090804" pitchFamily="66" charset="0"/>
              </a:rPr>
              <a:t>Benefits of activities</a:t>
            </a:r>
          </a:p>
        </p:txBody>
      </p:sp>
      <p:sp>
        <p:nvSpPr>
          <p:cNvPr id="6" name="TextBox 5">
            <a:extLst>
              <a:ext uri="{FF2B5EF4-FFF2-40B4-BE49-F238E27FC236}">
                <a16:creationId xmlns:a16="http://schemas.microsoft.com/office/drawing/2014/main" id="{713B8AF8-FC71-14BA-DC10-9DB63FCE89E7}"/>
              </a:ext>
            </a:extLst>
          </p:cNvPr>
          <p:cNvSpPr txBox="1"/>
          <p:nvPr/>
        </p:nvSpPr>
        <p:spPr>
          <a:xfrm>
            <a:off x="490654" y="1878033"/>
            <a:ext cx="5062654" cy="4478149"/>
          </a:xfrm>
          <a:prstGeom prst="rect">
            <a:avLst/>
          </a:prstGeom>
          <a:noFill/>
          <a:ln w="1905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Sensory bins and activities such as blowing bubbles, play with food, sand and water play or painting, supports brain growth as well as problem solving and motor, social and communication skills. Such activities can also promote a healthy relationship with nutrition, creativity, independence and can be adapted to suit various ages, requirements, and capabilities (Action for Children, 2022). Angels at Play Park Road (n.d.) believe that music in early years education also promotes communication and language skills, by babies recognising and being comforted by songs they heard during pregnancy and after birth, which also enables them to self-express and socialise. Storytelling provides children with the opportunity to engage in a meaningful experience, however a minority of practitioners do not possess the confidence to read a story to a group of children, however preparation, creativity, practice and providing opportunities for child participation can help to overcome such fear (Medlicott, 2019).</a:t>
            </a:r>
          </a:p>
        </p:txBody>
      </p:sp>
      <p:pic>
        <p:nvPicPr>
          <p:cNvPr id="8" name="Picture 7" descr="A screen shot of a cell phone&#10;&#10;Description automatically generated">
            <a:extLst>
              <a:ext uri="{FF2B5EF4-FFF2-40B4-BE49-F238E27FC236}">
                <a16:creationId xmlns:a16="http://schemas.microsoft.com/office/drawing/2014/main" id="{1717E25E-B27E-35AF-2C3D-35EBC2B429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1542" y="1878033"/>
            <a:ext cx="2694828" cy="4165687"/>
          </a:xfrm>
          <a:prstGeom prst="rect">
            <a:avLst/>
          </a:prstGeom>
        </p:spPr>
      </p:pic>
      <p:sp>
        <p:nvSpPr>
          <p:cNvPr id="9" name="Rectangle 8">
            <a:extLst>
              <a:ext uri="{FF2B5EF4-FFF2-40B4-BE49-F238E27FC236}">
                <a16:creationId xmlns:a16="http://schemas.microsoft.com/office/drawing/2014/main" id="{A6DA2915-97A4-A710-CD0D-9E8516AF2B6F}"/>
              </a:ext>
            </a:extLst>
          </p:cNvPr>
          <p:cNvSpPr/>
          <p:nvPr/>
        </p:nvSpPr>
        <p:spPr>
          <a:xfrm>
            <a:off x="5532607" y="6074628"/>
            <a:ext cx="3308102" cy="307777"/>
          </a:xfrm>
          <a:prstGeom prst="rect">
            <a:avLst/>
          </a:prstGeom>
          <a:noFill/>
        </p:spPr>
        <p:txBody>
          <a:bodyPr wrap="square" lIns="91440" tIns="45720" rIns="91440" bIns="45720">
            <a:spAutoFit/>
          </a:bodyPr>
          <a:lstStyle/>
          <a:p>
            <a:pPr algn="ctr"/>
            <a:r>
              <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Play. Laugh. SENSORY, n.d.)</a:t>
            </a:r>
          </a:p>
        </p:txBody>
      </p:sp>
      <p:pic>
        <p:nvPicPr>
          <p:cNvPr id="11" name="Picture 10" descr="A baby playing with toys&#10;&#10;Description automatically generated">
            <a:extLst>
              <a:ext uri="{FF2B5EF4-FFF2-40B4-BE49-F238E27FC236}">
                <a16:creationId xmlns:a16="http://schemas.microsoft.com/office/drawing/2014/main" id="{2EFBE0C2-E6FF-5B81-30D8-5C48BAF0F9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04604" y="1927266"/>
            <a:ext cx="3096742" cy="3936862"/>
          </a:xfrm>
          <a:prstGeom prst="rect">
            <a:avLst/>
          </a:prstGeom>
        </p:spPr>
      </p:pic>
      <p:sp>
        <p:nvSpPr>
          <p:cNvPr id="12" name="Rectangle 11">
            <a:extLst>
              <a:ext uri="{FF2B5EF4-FFF2-40B4-BE49-F238E27FC236}">
                <a16:creationId xmlns:a16="http://schemas.microsoft.com/office/drawing/2014/main" id="{4BFAA944-F52D-D32D-420D-2B9D67CC4107}"/>
              </a:ext>
            </a:extLst>
          </p:cNvPr>
          <p:cNvSpPr/>
          <p:nvPr/>
        </p:nvSpPr>
        <p:spPr>
          <a:xfrm>
            <a:off x="8913169" y="6048405"/>
            <a:ext cx="2579040"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Inspire My Play,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8086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86000">
              <a:srgbClr val="FFC000"/>
            </a:gs>
            <a:gs pos="0">
              <a:schemeClr val="accent1">
                <a:lumMod val="0"/>
                <a:lumOff val="100000"/>
              </a:schemeClr>
            </a:gs>
            <a:gs pos="35000">
              <a:schemeClr val="accent1">
                <a:lumMod val="0"/>
                <a:lumOff val="100000"/>
              </a:schemeClr>
            </a:gs>
            <a:gs pos="100000">
              <a:schemeClr val="accent1">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n old person&#10;&#10;Description automatically generated">
            <a:extLst>
              <a:ext uri="{FF2B5EF4-FFF2-40B4-BE49-F238E27FC236}">
                <a16:creationId xmlns:a16="http://schemas.microsoft.com/office/drawing/2014/main" id="{6AE8F4CD-89A9-327A-D5BE-5C93C98A242E}"/>
              </a:ext>
            </a:extLst>
          </p:cNvPr>
          <p:cNvPicPr>
            <a:picLocks noChangeAspect="1"/>
          </p:cNvPicPr>
          <p:nvPr/>
        </p:nvPicPr>
        <p:blipFill rotWithShape="1">
          <a:blip r:embed="rId2">
            <a:extLst>
              <a:ext uri="{28A0092B-C50C-407E-A947-70E740481C1C}">
                <a14:useLocalDpi xmlns:a14="http://schemas.microsoft.com/office/drawing/2010/main" val="0"/>
              </a:ext>
            </a:extLst>
          </a:blip>
          <a:srcRect l="2663" r="1039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F896993A-42DC-1F8F-CE11-7125B91FB35A}"/>
              </a:ext>
            </a:extLst>
          </p:cNvPr>
          <p:cNvSpPr txBox="1"/>
          <p:nvPr/>
        </p:nvSpPr>
        <p:spPr>
          <a:xfrm>
            <a:off x="1552821" y="160020"/>
            <a:ext cx="3123573" cy="861774"/>
          </a:xfrm>
          <a:prstGeom prst="rect">
            <a:avLst/>
          </a:prstGeom>
          <a:noFill/>
          <a:ln w="38100">
            <a:solidFill>
              <a:schemeClr val="tx1"/>
            </a:solidFill>
          </a:ln>
        </p:spPr>
        <p:txBody>
          <a:bodyPr wrap="square" rtlCol="0">
            <a:spAutoFit/>
          </a:bodyPr>
          <a:lstStyle/>
          <a:p>
            <a:r>
              <a:rPr lang="en-GB" sz="5000" dirty="0">
                <a:latin typeface="Baguet Script" panose="00000500000000000000" pitchFamily="2" charset="0"/>
              </a:rPr>
              <a:t>Montessori</a:t>
            </a:r>
          </a:p>
        </p:txBody>
      </p:sp>
      <p:sp>
        <p:nvSpPr>
          <p:cNvPr id="6" name="TextBox 5">
            <a:extLst>
              <a:ext uri="{FF2B5EF4-FFF2-40B4-BE49-F238E27FC236}">
                <a16:creationId xmlns:a16="http://schemas.microsoft.com/office/drawing/2014/main" id="{F3760851-9D4E-0086-8763-ECD25BC50A7A}"/>
              </a:ext>
            </a:extLst>
          </p:cNvPr>
          <p:cNvSpPr txBox="1"/>
          <p:nvPr/>
        </p:nvSpPr>
        <p:spPr>
          <a:xfrm>
            <a:off x="311633" y="1178743"/>
            <a:ext cx="5605947" cy="1708160"/>
          </a:xfrm>
          <a:prstGeom prst="rect">
            <a:avLst/>
          </a:prstGeom>
          <a:solidFill>
            <a:schemeClr val="tx1">
              <a:lumMod val="75000"/>
              <a:lumOff val="25000"/>
            </a:schemeClr>
          </a:solidFill>
          <a:ln w="57150">
            <a:solidFill>
              <a:srgbClr val="FFFF00"/>
            </a:solidFill>
          </a:ln>
        </p:spPr>
        <p:txBody>
          <a:bodyPr wrap="square" rtlCol="0">
            <a:spAutoFit/>
          </a:bodyPr>
          <a:lstStyle/>
          <a:p>
            <a:r>
              <a:rPr lang="en-GB" sz="1500" dirty="0">
                <a:solidFill>
                  <a:srgbClr val="FFFF00"/>
                </a:solidFill>
                <a:latin typeface="Arial" panose="020B0604020202020204" pitchFamily="34" charset="0"/>
                <a:cs typeface="Arial" panose="020B0604020202020204" pitchFamily="34" charset="0"/>
              </a:rPr>
              <a:t>Mansio Montessori of Geneva (n.d.) claim Maria Montessori argued that learning should be based on real-life practical implementation, as opposed to indoor activities such as fictional storytelling. The benefits of the Montessori approach include promoting independence, problem solving, and creativity as well as having the freedom to be curious, and have fun with playmates (Mansio Montessori of Geneva, n.d.).</a:t>
            </a:r>
          </a:p>
        </p:txBody>
      </p:sp>
      <p:sp>
        <p:nvSpPr>
          <p:cNvPr id="7" name="TextBox 6">
            <a:extLst>
              <a:ext uri="{FF2B5EF4-FFF2-40B4-BE49-F238E27FC236}">
                <a16:creationId xmlns:a16="http://schemas.microsoft.com/office/drawing/2014/main" id="{61C5F1F6-9CE6-F058-7F47-EE8E17388D57}"/>
              </a:ext>
            </a:extLst>
          </p:cNvPr>
          <p:cNvSpPr txBox="1"/>
          <p:nvPr/>
        </p:nvSpPr>
        <p:spPr>
          <a:xfrm>
            <a:off x="311632" y="3043852"/>
            <a:ext cx="5605947" cy="1708160"/>
          </a:xfrm>
          <a:prstGeom prst="rect">
            <a:avLst/>
          </a:prstGeom>
          <a:solidFill>
            <a:srgbClr val="FFC000"/>
          </a:solidFill>
          <a:ln w="3810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Sunshine Teacher’s Training (2019) state that the Montessori method however faces criticisms, for example the Montessori environment being in disarray and lacking curriculum and real-life importance. Sunshine Teacher’s Training (2019) argue that a classroom which is lively and busy is encouraging. The children develop essential life skills to prepare them for the real world and the class do have an agenda to follow. </a:t>
            </a:r>
          </a:p>
        </p:txBody>
      </p:sp>
      <p:sp>
        <p:nvSpPr>
          <p:cNvPr id="8" name="TextBox 7">
            <a:extLst>
              <a:ext uri="{FF2B5EF4-FFF2-40B4-BE49-F238E27FC236}">
                <a16:creationId xmlns:a16="http://schemas.microsoft.com/office/drawing/2014/main" id="{ACF59E83-BCA6-BD03-9DC3-87277117EEE8}"/>
              </a:ext>
            </a:extLst>
          </p:cNvPr>
          <p:cNvSpPr txBox="1"/>
          <p:nvPr/>
        </p:nvSpPr>
        <p:spPr>
          <a:xfrm>
            <a:off x="110119" y="4868044"/>
            <a:ext cx="6245240" cy="1938992"/>
          </a:xfrm>
          <a:prstGeom prst="rect">
            <a:avLst/>
          </a:prstGeom>
          <a:solidFill>
            <a:srgbClr val="CC3404"/>
          </a:solidFill>
          <a:ln w="38100">
            <a:solidFill>
              <a:srgbClr val="FFFF00"/>
            </a:solidFill>
          </a:ln>
        </p:spPr>
        <p:txBody>
          <a:bodyPr wrap="square" rtlCol="0">
            <a:spAutoFit/>
          </a:bodyPr>
          <a:lstStyle/>
          <a:p>
            <a:r>
              <a:rPr lang="en-GB" sz="1500" dirty="0">
                <a:solidFill>
                  <a:schemeClr val="bg1"/>
                </a:solidFill>
                <a:latin typeface="Arial" panose="020B0604020202020204" pitchFamily="34" charset="0"/>
                <a:cs typeface="Arial" panose="020B0604020202020204" pitchFamily="34" charset="0"/>
              </a:rPr>
              <a:t>In Sweden, children do not attend an educational setting until they are 7 years of age, as opposed to 5 years of age in the UK, however Sweden continue to produce the most intelligent students, due to the educational system disregarding statistical data, and instead placing emphasis on the development of equal ability classrooms, creative learning, and individual freedom. Sweden avoids standardised tests and focus more on teaching and possessing highly skilled educators (Career Teachers, n.d.).</a:t>
            </a:r>
          </a:p>
        </p:txBody>
      </p:sp>
      <p:sp>
        <p:nvSpPr>
          <p:cNvPr id="10" name="Rectangle 9">
            <a:extLst>
              <a:ext uri="{FF2B5EF4-FFF2-40B4-BE49-F238E27FC236}">
                <a16:creationId xmlns:a16="http://schemas.microsoft.com/office/drawing/2014/main" id="{76C530E1-C711-3659-4C8D-2C89B64D5D58}"/>
              </a:ext>
            </a:extLst>
          </p:cNvPr>
          <p:cNvSpPr/>
          <p:nvPr/>
        </p:nvSpPr>
        <p:spPr>
          <a:xfrm>
            <a:off x="10037732" y="6401910"/>
            <a:ext cx="2044149" cy="307777"/>
          </a:xfrm>
          <a:prstGeom prst="rect">
            <a:avLst/>
          </a:prstGeom>
          <a:noFill/>
        </p:spPr>
        <p:txBody>
          <a:bodyPr wrap="none" lIns="91440" tIns="45720" rIns="91440" bIns="45720">
            <a:spAutoFit/>
          </a:bodyPr>
          <a:lstStyle/>
          <a:p>
            <a:pPr algn="ctr"/>
            <a:r>
              <a:rPr lang="en-GB" sz="14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My Hero, n.d.)</a:t>
            </a:r>
            <a:endParaRPr lang="en-GB" sz="1400" b="0" cap="none" spc="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8156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flip="none" rotWithShape="1">
          <a:gsLst>
            <a:gs pos="59000">
              <a:srgbClr val="FFFF00"/>
            </a:gs>
            <a:gs pos="46000">
              <a:schemeClr val="accent1">
                <a:lumMod val="95000"/>
                <a:lumOff val="5000"/>
              </a:schemeClr>
            </a:gs>
            <a:gs pos="100000">
              <a:schemeClr val="accent1">
                <a:lumMod val="6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hild climbing a pole&#10;&#10;Description automatically generated">
            <a:extLst>
              <a:ext uri="{FF2B5EF4-FFF2-40B4-BE49-F238E27FC236}">
                <a16:creationId xmlns:a16="http://schemas.microsoft.com/office/drawing/2014/main" id="{7BCC4C74-3189-1238-E244-BAC59037B3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1363" y="-859"/>
            <a:ext cx="4026419" cy="6857999"/>
          </a:xfrm>
          <a:prstGeom prst="rect">
            <a:avLst/>
          </a:prstGeom>
          <a:gradFill>
            <a:gsLst>
              <a:gs pos="88000">
                <a:srgbClr val="FFFF00"/>
              </a:gs>
              <a:gs pos="46000">
                <a:schemeClr val="accent1">
                  <a:lumMod val="95000"/>
                  <a:lumOff val="5000"/>
                </a:schemeClr>
              </a:gs>
              <a:gs pos="100000">
                <a:schemeClr val="accent1">
                  <a:lumMod val="60000"/>
                </a:schemeClr>
              </a:gs>
            </a:gsLst>
            <a:path path="circle">
              <a:fillToRect l="50000" t="50000" r="50000" b="50000"/>
            </a:path>
          </a:gradFill>
        </p:spPr>
      </p:pic>
      <p:sp>
        <p:nvSpPr>
          <p:cNvPr id="4" name="Rectangle 3">
            <a:extLst>
              <a:ext uri="{FF2B5EF4-FFF2-40B4-BE49-F238E27FC236}">
                <a16:creationId xmlns:a16="http://schemas.microsoft.com/office/drawing/2014/main" id="{3EBB4DCA-615A-3C20-C8F9-5208ECFF579E}"/>
              </a:ext>
            </a:extLst>
          </p:cNvPr>
          <p:cNvSpPr/>
          <p:nvPr/>
        </p:nvSpPr>
        <p:spPr>
          <a:xfrm>
            <a:off x="4886446" y="2999928"/>
            <a:ext cx="2909772" cy="307777"/>
          </a:xfrm>
          <a:prstGeom prst="rect">
            <a:avLst/>
          </a:prstGeom>
          <a:noFill/>
        </p:spPr>
        <p:txBody>
          <a:bodyPr wrap="none" lIns="91440" tIns="45720" rIns="91440" bIns="45720">
            <a:spAutoFit/>
          </a:bodyPr>
          <a:lstStyle/>
          <a:p>
            <a:pPr algn="ctr"/>
            <a:r>
              <a:rPr lang="en-GB" sz="1400" dirty="0">
                <a:ln w="0"/>
                <a:solidFill>
                  <a:srgbClr val="FFFF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Little Pine Learners, n.d.)</a:t>
            </a:r>
            <a:endParaRPr lang="en-GB" sz="1400" b="0" cap="none" spc="0" dirty="0">
              <a:ln w="0"/>
              <a:solidFill>
                <a:srgbClr val="FFFF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B6D92F7-273D-A0E1-0E33-019C7156C5FA}"/>
              </a:ext>
            </a:extLst>
          </p:cNvPr>
          <p:cNvSpPr txBox="1"/>
          <p:nvPr/>
        </p:nvSpPr>
        <p:spPr>
          <a:xfrm>
            <a:off x="189568" y="223024"/>
            <a:ext cx="3836848" cy="2862322"/>
          </a:xfrm>
          <a:prstGeom prst="rect">
            <a:avLst/>
          </a:prstGeom>
          <a:noFill/>
          <a:ln w="19050">
            <a:solidFill>
              <a:schemeClr val="tx1"/>
            </a:solidFill>
          </a:ln>
        </p:spPr>
        <p:txBody>
          <a:bodyPr wrap="square" rtlCol="0">
            <a:spAutoFit/>
          </a:bodyPr>
          <a:lstStyle/>
          <a:p>
            <a:r>
              <a:rPr lang="en-GB" sz="1500" dirty="0">
                <a:latin typeface="Arial" panose="020B0604020202020204" pitchFamily="34" charset="0"/>
                <a:cs typeface="Arial" panose="020B0604020202020204" pitchFamily="34" charset="0"/>
              </a:rPr>
              <a:t>Learning Journals (n.d.) believe that the Emmi Pikler approach, is to provide considerate and tender care to young children, to ensure each child’s mental and physical well-being. An equally important aspect is that such an approach enables caregivers to create secure attachments, by giving children their full attention and taking time to carry out any personal care, especially when dressing, bathing, or changing a child’s nappy (Learning Journals, n.d.).</a:t>
            </a:r>
          </a:p>
        </p:txBody>
      </p:sp>
      <p:pic>
        <p:nvPicPr>
          <p:cNvPr id="7" name="Picture 6" descr="A close-up of a person&#10;&#10;Description automatically generated">
            <a:extLst>
              <a:ext uri="{FF2B5EF4-FFF2-40B4-BE49-F238E27FC236}">
                <a16:creationId xmlns:a16="http://schemas.microsoft.com/office/drawing/2014/main" id="{D685E6E4-6FDF-78DC-E457-DF0EAAA0EE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812" y="3307705"/>
            <a:ext cx="3077739" cy="3267307"/>
          </a:xfrm>
          <a:prstGeom prst="rect">
            <a:avLst/>
          </a:prstGeom>
        </p:spPr>
      </p:pic>
      <p:sp>
        <p:nvSpPr>
          <p:cNvPr id="9" name="Rectangle 8">
            <a:extLst>
              <a:ext uri="{FF2B5EF4-FFF2-40B4-BE49-F238E27FC236}">
                <a16:creationId xmlns:a16="http://schemas.microsoft.com/office/drawing/2014/main" id="{0C103D48-084E-3E82-233A-0915DA83F8F4}"/>
              </a:ext>
            </a:extLst>
          </p:cNvPr>
          <p:cNvSpPr/>
          <p:nvPr/>
        </p:nvSpPr>
        <p:spPr>
          <a:xfrm>
            <a:off x="611920" y="6550223"/>
            <a:ext cx="2967415"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The Pikler collection,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09BEAF98-9BD9-4AE9-AA87-CDFD486040F0}"/>
              </a:ext>
            </a:extLst>
          </p:cNvPr>
          <p:cNvSpPr txBox="1"/>
          <p:nvPr/>
        </p:nvSpPr>
        <p:spPr>
          <a:xfrm>
            <a:off x="8478668" y="223024"/>
            <a:ext cx="3456878" cy="2631490"/>
          </a:xfrm>
          <a:prstGeom prst="rect">
            <a:avLst/>
          </a:prstGeom>
          <a:noFill/>
          <a:ln w="28575">
            <a:solidFill>
              <a:srgbClr val="FFFF00"/>
            </a:solidFill>
          </a:ln>
        </p:spPr>
        <p:txBody>
          <a:bodyPr wrap="square" rtlCol="0">
            <a:spAutoFit/>
          </a:bodyPr>
          <a:lstStyle/>
          <a:p>
            <a:r>
              <a:rPr lang="en-GB" sz="1500" dirty="0">
                <a:solidFill>
                  <a:schemeClr val="bg1">
                    <a:lumMod val="95000"/>
                  </a:schemeClr>
                </a:solidFill>
                <a:latin typeface="Arial" panose="020B0604020202020204" pitchFamily="34" charset="0"/>
                <a:cs typeface="Arial" panose="020B0604020202020204" pitchFamily="34" charset="0"/>
              </a:rPr>
              <a:t>Webster (2018) states that critics have casted doubt on the PLEYS project (Professional Love in Early Years Settings), as they believe affection towards children would be favouritism and inappropriate. However, with the relevant training, to educate staff on the difference between professional love and inappropriate behaviour, PLEYS could positively impact children’s emotional health. </a:t>
            </a:r>
          </a:p>
        </p:txBody>
      </p:sp>
      <p:pic>
        <p:nvPicPr>
          <p:cNvPr id="15" name="Picture 14" descr="A purple background with white text&#10;&#10;Description automatically generated">
            <a:extLst>
              <a:ext uri="{FF2B5EF4-FFF2-40B4-BE49-F238E27FC236}">
                <a16:creationId xmlns:a16="http://schemas.microsoft.com/office/drawing/2014/main" id="{F4F3A4B6-373E-4220-373E-5B4E2C7B0A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78669" y="3077537"/>
            <a:ext cx="3523764" cy="3390169"/>
          </a:xfrm>
          <a:prstGeom prst="rect">
            <a:avLst/>
          </a:prstGeom>
        </p:spPr>
      </p:pic>
      <p:sp>
        <p:nvSpPr>
          <p:cNvPr id="16" name="Rectangle 15">
            <a:extLst>
              <a:ext uri="{FF2B5EF4-FFF2-40B4-BE49-F238E27FC236}">
                <a16:creationId xmlns:a16="http://schemas.microsoft.com/office/drawing/2014/main" id="{79940033-8834-080F-B231-154DF3D7BCA3}"/>
              </a:ext>
            </a:extLst>
          </p:cNvPr>
          <p:cNvSpPr/>
          <p:nvPr/>
        </p:nvSpPr>
        <p:spPr>
          <a:xfrm>
            <a:off x="8835358" y="6508749"/>
            <a:ext cx="2810385"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Illuminating Care, 2021)</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2500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79500">
              <a:srgbClr val="FF9900"/>
            </a:gs>
            <a:gs pos="59000">
              <a:srgbClr val="FFFF00"/>
            </a:gs>
            <a:gs pos="46000">
              <a:schemeClr val="accent1">
                <a:lumMod val="95000"/>
                <a:lumOff val="5000"/>
              </a:schemeClr>
            </a:gs>
            <a:gs pos="100000">
              <a:schemeClr val="accent1">
                <a:lumMod val="6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314C5F-A9E6-FD4A-71C5-35622D89D25A}"/>
              </a:ext>
            </a:extLst>
          </p:cNvPr>
          <p:cNvSpPr/>
          <p:nvPr/>
        </p:nvSpPr>
        <p:spPr>
          <a:xfrm>
            <a:off x="1615478" y="168379"/>
            <a:ext cx="8738033" cy="923330"/>
          </a:xfrm>
          <a:prstGeom prst="rect">
            <a:avLst/>
          </a:prstGeom>
          <a:gradFill>
            <a:gsLst>
              <a:gs pos="59000">
                <a:srgbClr val="FFFF00"/>
              </a:gs>
              <a:gs pos="46000">
                <a:schemeClr val="accent1">
                  <a:lumMod val="95000"/>
                  <a:lumOff val="5000"/>
                </a:schemeClr>
              </a:gs>
              <a:gs pos="100000">
                <a:schemeClr val="accent1">
                  <a:lumMod val="60000"/>
                </a:schemeClr>
              </a:gs>
            </a:gsLst>
            <a:path path="circle">
              <a:fillToRect l="50000" t="50000" r="50000" b="50000"/>
            </a:path>
          </a:gradFill>
          <a:ln w="28575">
            <a:solidFill>
              <a:schemeClr val="tx1"/>
            </a:solidFill>
          </a:ln>
        </p:spPr>
        <p:txBody>
          <a:bodyPr wrap="none" lIns="91440" tIns="45720" rIns="91440" bIns="45720">
            <a:spAutoFit/>
          </a:bodyPr>
          <a:lstStyle/>
          <a:p>
            <a:pPr algn="ctr"/>
            <a:r>
              <a:rPr lang="en-GB" sz="5400" b="1" dirty="0">
                <a:ln w="12700">
                  <a:solidFill>
                    <a:schemeClr val="tx1"/>
                  </a:solidFill>
                  <a:prstDash val="solid"/>
                </a:ln>
                <a:solidFill>
                  <a:schemeClr val="tx1">
                    <a:lumMod val="65000"/>
                    <a:lumOff val="35000"/>
                  </a:schemeClr>
                </a:solidFill>
                <a:effectLst>
                  <a:outerShdw dist="38100" dir="2640000" algn="bl" rotWithShape="0">
                    <a:schemeClr val="accent1"/>
                  </a:outerShdw>
                </a:effectLst>
              </a:rPr>
              <a:t>The advantages of loose parts</a:t>
            </a:r>
          </a:p>
        </p:txBody>
      </p:sp>
      <p:pic>
        <p:nvPicPr>
          <p:cNvPr id="6" name="Recorded Sound">
            <a:hlinkClick r:id="" action="ppaction://media"/>
            <a:extLst>
              <a:ext uri="{FF2B5EF4-FFF2-40B4-BE49-F238E27FC236}">
                <a16:creationId xmlns:a16="http://schemas.microsoft.com/office/drawing/2014/main" id="{D9CC3E16-7F8A-B8B7-8606-D119D1B271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1016" y="1817650"/>
            <a:ext cx="3077736" cy="3055434"/>
          </a:xfrm>
          <a:prstGeom prst="rect">
            <a:avLst/>
          </a:prstGeom>
        </p:spPr>
      </p:pic>
      <p:sp>
        <p:nvSpPr>
          <p:cNvPr id="7" name="Rectangle 6">
            <a:extLst>
              <a:ext uri="{FF2B5EF4-FFF2-40B4-BE49-F238E27FC236}">
                <a16:creationId xmlns:a16="http://schemas.microsoft.com/office/drawing/2014/main" id="{5B450F08-0213-895D-3800-33C570FBCD45}"/>
              </a:ext>
            </a:extLst>
          </p:cNvPr>
          <p:cNvSpPr/>
          <p:nvPr/>
        </p:nvSpPr>
        <p:spPr>
          <a:xfrm>
            <a:off x="422744" y="5445136"/>
            <a:ext cx="2960811"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Only About Children,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9" name="Picture 8" descr="A child holding a red leaf&#10;&#10;Description automatically generated">
            <a:extLst>
              <a:ext uri="{FF2B5EF4-FFF2-40B4-BE49-F238E27FC236}">
                <a16:creationId xmlns:a16="http://schemas.microsoft.com/office/drawing/2014/main" id="{A3735D21-DD7E-D763-4099-A3173ECAA21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57961" y="1527717"/>
            <a:ext cx="5050486" cy="4850781"/>
          </a:xfrm>
          <a:prstGeom prst="rect">
            <a:avLst/>
          </a:prstGeom>
        </p:spPr>
      </p:pic>
      <p:sp>
        <p:nvSpPr>
          <p:cNvPr id="10" name="Rectangle 9">
            <a:extLst>
              <a:ext uri="{FF2B5EF4-FFF2-40B4-BE49-F238E27FC236}">
                <a16:creationId xmlns:a16="http://schemas.microsoft.com/office/drawing/2014/main" id="{876B1885-4BE8-0D27-64DD-B2B998CC4DCF}"/>
              </a:ext>
            </a:extLst>
          </p:cNvPr>
          <p:cNvSpPr/>
          <p:nvPr/>
        </p:nvSpPr>
        <p:spPr>
          <a:xfrm>
            <a:off x="4615594" y="6506729"/>
            <a:ext cx="2960811"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Only About Children, n.d.)</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2" name="Picture 11" descr="A sandbox with various objects and shells&#10;&#10;Description automatically generated with medium confidence">
            <a:extLst>
              <a:ext uri="{FF2B5EF4-FFF2-40B4-BE49-F238E27FC236}">
                <a16:creationId xmlns:a16="http://schemas.microsoft.com/office/drawing/2014/main" id="{82CDE811-E280-5851-37F4-2C8EE4F2FD0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65941" y="1264554"/>
            <a:ext cx="2865864" cy="2461067"/>
          </a:xfrm>
          <a:prstGeom prst="rect">
            <a:avLst/>
          </a:prstGeom>
        </p:spPr>
      </p:pic>
      <p:sp>
        <p:nvSpPr>
          <p:cNvPr id="13" name="Rectangle 12">
            <a:extLst>
              <a:ext uri="{FF2B5EF4-FFF2-40B4-BE49-F238E27FC236}">
                <a16:creationId xmlns:a16="http://schemas.microsoft.com/office/drawing/2014/main" id="{5A2CB344-7312-F84D-3B07-68E760198EF9}"/>
              </a:ext>
            </a:extLst>
          </p:cNvPr>
          <p:cNvSpPr/>
          <p:nvPr/>
        </p:nvSpPr>
        <p:spPr>
          <a:xfrm>
            <a:off x="9558006" y="3744577"/>
            <a:ext cx="1881734"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Parry, 2021)</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5" name="Picture 14" descr="A child playing with a toy train&#10;&#10;Description automatically generated">
            <a:extLst>
              <a:ext uri="{FF2B5EF4-FFF2-40B4-BE49-F238E27FC236}">
                <a16:creationId xmlns:a16="http://schemas.microsoft.com/office/drawing/2014/main" id="{FFD06D71-E477-11E9-BFE5-5FCAB92FC19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65941" y="4071310"/>
            <a:ext cx="2865863" cy="2461067"/>
          </a:xfrm>
          <a:prstGeom prst="rect">
            <a:avLst/>
          </a:prstGeom>
        </p:spPr>
      </p:pic>
      <p:sp>
        <p:nvSpPr>
          <p:cNvPr id="16" name="Rectangle 15">
            <a:extLst>
              <a:ext uri="{FF2B5EF4-FFF2-40B4-BE49-F238E27FC236}">
                <a16:creationId xmlns:a16="http://schemas.microsoft.com/office/drawing/2014/main" id="{7BE26520-A682-7B14-747F-4719FBE2927F}"/>
              </a:ext>
            </a:extLst>
          </p:cNvPr>
          <p:cNvSpPr/>
          <p:nvPr/>
        </p:nvSpPr>
        <p:spPr>
          <a:xfrm>
            <a:off x="9397448" y="6535732"/>
            <a:ext cx="2202847" cy="307777"/>
          </a:xfrm>
          <a:prstGeom prst="rect">
            <a:avLst/>
          </a:prstGeom>
          <a:noFill/>
        </p:spPr>
        <p:txBody>
          <a:bodyPr wrap="none" lIns="91440" tIns="45720" rIns="91440" bIns="45720">
            <a:spAutoFit/>
          </a:bodyPr>
          <a:lstStyle/>
          <a:p>
            <a:pPr algn="ctr"/>
            <a:r>
              <a:rPr lang="en-GB" sz="1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(Source: MacLeod, 2021)</a:t>
            </a:r>
            <a:endParaRPr lang="en-GB" sz="14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086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3F3B6A-3B19-472F-2012-578ED09EE47D}"/>
              </a:ext>
            </a:extLst>
          </p:cNvPr>
          <p:cNvSpPr txBox="1"/>
          <p:nvPr/>
        </p:nvSpPr>
        <p:spPr>
          <a:xfrm>
            <a:off x="0" y="0"/>
            <a:ext cx="12192000" cy="6909584"/>
          </a:xfrm>
          <a:prstGeom prst="rect">
            <a:avLst/>
          </a:prstGeom>
          <a:solidFill>
            <a:srgbClr val="FFC000"/>
          </a:solidFill>
        </p:spPr>
        <p:txBody>
          <a:bodyPr wrap="square" rtlCol="0">
            <a:spAutoFit/>
          </a:bodyPr>
          <a:lstStyle/>
          <a:p>
            <a:pPr indent="457200" algn="ctr">
              <a:lnSpc>
                <a:spcPct val="107000"/>
              </a:lnSpc>
              <a:spcAft>
                <a:spcPts val="800"/>
              </a:spcAft>
            </a:pPr>
            <a:r>
              <a:rPr lang="en-GB" sz="3500" b="1" u="sng" kern="100" dirty="0">
                <a:effectLst/>
                <a:latin typeface="Arial" panose="020B0604020202020204" pitchFamily="34" charset="0"/>
                <a:ea typeface="Calibri" panose="020F0502020204030204" pitchFamily="34" charset="0"/>
                <a:cs typeface="Arial" panose="020B0604020202020204" pitchFamily="34" charset="0"/>
              </a:rPr>
              <a:t>Reference List</a:t>
            </a:r>
            <a:endParaRPr lang="en-GB" sz="35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Action for Children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is sensory play and why is it important?’ </a:t>
            </a:r>
            <a:r>
              <a:rPr lang="en-GB" sz="1300" b="1" kern="100" dirty="0">
                <a:effectLst/>
                <a:latin typeface="Arial" panose="020B0604020202020204" pitchFamily="34" charset="0"/>
                <a:ea typeface="Calibri" panose="020F0502020204030204" pitchFamily="34" charset="0"/>
                <a:cs typeface="Arial" panose="020B0604020202020204" pitchFamily="34" charset="0"/>
              </a:rPr>
              <a:t>10 February.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https://www.actionforchildren.org.uk/blog/what-is-sensory-play-and-why-is-it-important/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Angels at Play Park Road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Benefits of Music in Early Childhood Education.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https://allaboutchildren.co.uk/angels-at-play-park-road/news/a-parents-guide-to-music/</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Barber, J. (2019) </a:t>
            </a:r>
            <a:r>
              <a:rPr lang="en-GB" sz="1300" b="1" i="1" kern="100" dirty="0">
                <a:effectLst/>
                <a:latin typeface="Arial" panose="020B0604020202020204" pitchFamily="34" charset="0"/>
                <a:ea typeface="Calibri" panose="020F0502020204030204" pitchFamily="34" charset="0"/>
                <a:cs typeface="Arial" panose="020B0604020202020204" pitchFamily="34" charset="0"/>
              </a:rPr>
              <a:t>‘How can knowledge of child development inform your approach to Intent, Implementation, and Impact?’ </a:t>
            </a:r>
            <a:r>
              <a:rPr lang="en-GB" sz="1300" b="1" kern="100" dirty="0">
                <a:effectLst/>
                <a:latin typeface="Arial" panose="020B0604020202020204" pitchFamily="34" charset="0"/>
                <a:ea typeface="Calibri" panose="020F0502020204030204" pitchFamily="34" charset="0"/>
                <a:cs typeface="Arial" panose="020B0604020202020204" pitchFamily="34" charset="0"/>
              </a:rPr>
              <a:t>6 October.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https://eyfs.info/articles.html/teaching-and-learning/how-can-knowledge-of-child-development-inform-your-approach-to-intent-implementation-and-impact-r261/</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Barnes, J. (2011)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Cross-Curricular Learning. </a:t>
            </a:r>
            <a:r>
              <a:rPr lang="en-GB" sz="1300" b="1" kern="100" dirty="0">
                <a:effectLst/>
                <a:latin typeface="Arial" panose="020B0604020202020204" pitchFamily="34" charset="0"/>
                <a:ea typeface="Calibri" panose="020F0502020204030204" pitchFamily="34" charset="0"/>
                <a:cs typeface="Arial" panose="020B0604020202020204" pitchFamily="34" charset="0"/>
              </a:rPr>
              <a:t>2</a:t>
            </a:r>
            <a:r>
              <a:rPr lang="en-GB" sz="1300" b="1" kern="100" baseline="30000" dirty="0">
                <a:effectLst/>
                <a:latin typeface="Arial" panose="020B0604020202020204" pitchFamily="34" charset="0"/>
                <a:ea typeface="Calibri" panose="020F0502020204030204" pitchFamily="34" charset="0"/>
                <a:cs typeface="Arial" panose="020B0604020202020204" pitchFamily="34" charset="0"/>
              </a:rPr>
              <a:t>nd</a:t>
            </a:r>
            <a:r>
              <a:rPr lang="en-GB" sz="1300" b="1" kern="100" dirty="0">
                <a:effectLst/>
                <a:latin typeface="Arial" panose="020B0604020202020204" pitchFamily="34" charset="0"/>
                <a:ea typeface="Calibri" panose="020F0502020204030204" pitchFamily="34" charset="0"/>
                <a:cs typeface="Arial" panose="020B0604020202020204" pitchFamily="34" charset="0"/>
              </a:rPr>
              <a:t> edn. London: SAGE Publications Ltd.</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Better Health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Pregnancy and smoking.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https://www.betterhealth.vic.gov.au/health/healthyliving/pregnancy-and-smoking</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Boa, L.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 Pedagogue Ponders by Lisa Boa’, </a:t>
            </a:r>
            <a:r>
              <a:rPr lang="en-GB" sz="1300" b="1" kern="100" dirty="0">
                <a:effectLst/>
                <a:latin typeface="Arial" panose="020B0604020202020204" pitchFamily="34" charset="0"/>
                <a:ea typeface="Calibri" panose="020F0502020204030204" pitchFamily="34" charset="0"/>
                <a:cs typeface="Arial" panose="020B0604020202020204" pitchFamily="34" charset="0"/>
              </a:rPr>
              <a:t>22 March.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https://blogs.glowscotland.org.uk/fa/falkirkearlyyears/a-pedagogue-ponders-by-lisa-boa/</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Brock, A (ed.) (2015)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Early Years Reflective Practice Handbook. </a:t>
            </a:r>
            <a:r>
              <a:rPr lang="en-GB" sz="1300" b="1" kern="100" dirty="0">
                <a:effectLst/>
                <a:latin typeface="Arial" panose="020B0604020202020204" pitchFamily="34" charset="0"/>
                <a:ea typeface="Calibri" panose="020F0502020204030204" pitchFamily="34" charset="0"/>
                <a:cs typeface="Arial" panose="020B0604020202020204" pitchFamily="34" charset="0"/>
              </a:rPr>
              <a:t>Oxon: Routledge.</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Bushell, S.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‘Why you should pay close attention to the first 1000 days of your baby’s life’ The Children’s Nutritionist, </a:t>
            </a:r>
            <a:r>
              <a:rPr lang="en-GB" sz="1300" b="1" kern="100" dirty="0">
                <a:effectLst/>
                <a:latin typeface="Arial" panose="020B0604020202020204" pitchFamily="34" charset="0"/>
                <a:ea typeface="Calibri" panose="020F0502020204030204" pitchFamily="34" charset="0"/>
                <a:cs typeface="Arial" panose="020B0604020202020204" pitchFamily="34" charset="0"/>
              </a:rPr>
              <a:t>15 June.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https://childrensnutrition.co.uk/full-blog/first-1000-days/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December 2023). </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Career Teachers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the UK education system can learn from Finland.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https://careerteachers.co.uk/what-the-uk-education-system-can-learn-from-finland/</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Caring for Kids (2017) </a:t>
            </a:r>
            <a:r>
              <a:rPr lang="en-GB" sz="1300" b="1" i="1" kern="100" dirty="0">
                <a:effectLst/>
                <a:latin typeface="Arial" panose="020B0604020202020204" pitchFamily="34" charset="0"/>
                <a:ea typeface="Calibri" panose="020F0502020204030204" pitchFamily="34" charset="0"/>
                <a:cs typeface="Arial" panose="020B0604020202020204" pitchFamily="34" charset="0"/>
              </a:rPr>
              <a:t>Your baby’s brain: How parents can support healthy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https://caringforkids.cps.ca/handouts/pregnancy-and-babies/your_babys_brain</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15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Center on the Developing Child at Harvard University (2011)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Experiences Build Brain Architecture.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https://www.youtube.com/watch?v=VNNsN9IJkws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05 December 2023).</a:t>
            </a: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5373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D08E63-7F4D-B0CB-68B1-927D2B69335A}"/>
              </a:ext>
            </a:extLst>
          </p:cNvPr>
          <p:cNvSpPr txBox="1"/>
          <p:nvPr/>
        </p:nvSpPr>
        <p:spPr>
          <a:xfrm>
            <a:off x="0" y="0"/>
            <a:ext cx="12192000" cy="6872779"/>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Children’s Lifetime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Early Brain Growth and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https://www.childrenslifetime.org/brain-growth-and-development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04 December 2023). </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Children’s Workforce Development Council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Integrated working explained.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https://assets.publishing.service.gov.uk/media/5a7ab5f3e5274a34770e6951/integrated_working_explained.pdf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Croner-</a:t>
            </a:r>
            <a:r>
              <a:rPr lang="en-GB" sz="1300" b="1" kern="100" dirty="0" err="1">
                <a:effectLst/>
                <a:latin typeface="Arial" panose="020B0604020202020204" pitchFamily="34" charset="0"/>
                <a:ea typeface="Calibri" panose="020F0502020204030204" pitchFamily="34" charset="0"/>
                <a:cs typeface="Arial" panose="020B0604020202020204" pitchFamily="34" charset="0"/>
              </a:rPr>
              <a:t>i</a:t>
            </a:r>
            <a:r>
              <a:rPr lang="en-GB" sz="1300" b="1" kern="100" dirty="0">
                <a:effectLst/>
                <a:latin typeface="Arial" panose="020B0604020202020204" pitchFamily="34" charset="0"/>
                <a:ea typeface="Calibri" panose="020F0502020204030204" pitchFamily="34" charset="0"/>
                <a:cs typeface="Arial" panose="020B0604020202020204" pitchFamily="34" charset="0"/>
              </a:rPr>
              <a:t>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Observing and monitoring staff performance in early years.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https://app.croneri.co.uk/feature-articles/observing-and-monitoring-staff-performance-early-years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29 December 2022).</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Department for Education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Statutory framework for the early years foundation stage.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https://assets.publishing.service.gov.uk/media/64afe61b8bc29f000d2cccc0/EYFS_framework_from_September_2023.pdf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Diamond, R.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Why breastfeeding isn’t a solution to the formula shortage.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https://www.nbcnews.com/think/opinion/baby-formula-shortage-mothers-breastfeeding-blamed-rcna28595</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Early Years Alliance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Too Little, Too Late: SEND funding and the early years sector.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https://www.eyalliance.org.uk/sites/default/files/send_funding_eya_report_final_march_2022_2.pdf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Early Years Matters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Indoor and Outdoor Environment.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https://www.earlyyearsmatters.co.uk/our-services/school-and-nursery-improvement-partner/enabling-environments/indoor-and-outdoor-environment/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Early Years Matters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Key Person &amp; Attachment.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https://www.earlyyearsmatters.co.uk/eyfs/positive-relationships/key-person-attachment/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29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Early Years Wales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Men in the early years – why we need more of them and how we can recruit them.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https://www.earlyyears.wales/en/news/men-early-years-%E2%80%93-why-we-need-more-them-and-how-we-can-recruit-them</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Emam, S.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Power of Role Models: Why Having a Guiding Light in Life Matter’, </a:t>
            </a:r>
            <a:r>
              <a:rPr lang="en-GB" sz="1300" b="1" kern="100" dirty="0">
                <a:effectLst/>
                <a:latin typeface="Arial" panose="020B0604020202020204" pitchFamily="34" charset="0"/>
                <a:ea typeface="Calibri" panose="020F0502020204030204" pitchFamily="34" charset="0"/>
                <a:cs typeface="Arial" panose="020B0604020202020204" pitchFamily="34" charset="0"/>
              </a:rPr>
              <a:t>(July).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https://www.linkedin.com/pulse/power-role-models-why-having-guiding-light-life-matters-dr-soha-emam</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err="1">
                <a:effectLst/>
                <a:latin typeface="Arial" panose="020B0604020202020204" pitchFamily="34" charset="0"/>
                <a:ea typeface="Calibri" panose="020F0502020204030204" pitchFamily="34" charset="0"/>
                <a:cs typeface="Arial" panose="020B0604020202020204" pitchFamily="34" charset="0"/>
              </a:rPr>
              <a:t>Eppard</a:t>
            </a:r>
            <a:r>
              <a:rPr lang="en-GB" sz="1300" b="1" kern="100" dirty="0">
                <a:effectLst/>
                <a:latin typeface="Arial" panose="020B0604020202020204" pitchFamily="34" charset="0"/>
                <a:ea typeface="Calibri" panose="020F0502020204030204" pitchFamily="34" charset="0"/>
                <a:cs typeface="Arial" panose="020B0604020202020204" pitchFamily="34" charset="0"/>
              </a:rPr>
              <a:t>, J.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Establish and maintain positive professional relationships with parents.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https://www.youtube.com/watch?v=FXkqhNsUWmM</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Exceptional Care Limited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Exceptional Care provide a consistent and caring environment in which young people safe and secure.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https://www.exceptional-care.co.uk/</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20 December 2023)</a:t>
            </a:r>
          </a:p>
        </p:txBody>
      </p:sp>
    </p:spTree>
    <p:extLst>
      <p:ext uri="{BB962C8B-B14F-4D97-AF65-F5344CB8AC3E}">
        <p14:creationId xmlns:p14="http://schemas.microsoft.com/office/powerpoint/2010/main" val="2384928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4600D6-4F83-D652-2FD8-4AD06D1422AD}"/>
              </a:ext>
            </a:extLst>
          </p:cNvPr>
          <p:cNvSpPr txBox="1"/>
          <p:nvPr/>
        </p:nvSpPr>
        <p:spPr>
          <a:xfrm>
            <a:off x="1" y="0"/>
            <a:ext cx="12192000" cy="6975371"/>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Eyworks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Importance of Planning and Observing in a Childcare Setting.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https://www.eyworks.co.uk/importance-of-planning-and-observing-in-a-childcare-setting/</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FASD Awareness (2021)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Can Alcohol Do To A Foetus?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https://www.youtube.com/watch?v=qLnUK1MghSg</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First Things First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First Five Years.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https://files.firstthingsfirst.org/why-early-childhood-matters/the-first-five-years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04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Florida Health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Effects of Drug Use During Pregnancy.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https://www.floridahealth.gov/programs-and-services/prevention/substance-abuse/substance-abuse-during-pregnancy/index.html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Flying Start (2017a) </a:t>
            </a:r>
            <a:r>
              <a:rPr lang="en-GB" sz="1300" b="1" i="1" kern="100" dirty="0">
                <a:effectLst/>
                <a:latin typeface="Arial" panose="020B0604020202020204" pitchFamily="34" charset="0"/>
                <a:ea typeface="Calibri" panose="020F0502020204030204" pitchFamily="34" charset="0"/>
                <a:cs typeface="Arial" panose="020B0604020202020204" pitchFamily="34" charset="0"/>
              </a:rPr>
              <a:t>Flying Start Health Programme Guidance.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https://www.gov.wales/sites/default/files/publications/2019-07/flying-start-health-programme-guidance_0.pdf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Flying Start (n.d.b)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Flying Start Food and Nutrition Team.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https://www.flyingstartcardiff.co.uk/what-we-do/nutrition-and-dietetics-service/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Freud, A. (2022a)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Collaboration and the Early Years: Exploring the Benefits and Challenges of Integrated Working.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https://www.youtube.com/watch?v=pcduXvTXtm4</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Freud, A. (n.d.b)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Common difficulties: Exploring a range of difficulties children can experience.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https://www.annafreud.org/resources/under-fives-wellbeing/common-difficulties/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Grigg, R. (2013)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Becoming An Outstanding Primary School Teacher. </a:t>
            </a:r>
            <a:r>
              <a:rPr lang="en-GB" sz="1300" b="1" kern="100" dirty="0">
                <a:effectLst/>
                <a:latin typeface="Arial" panose="020B0604020202020204" pitchFamily="34" charset="0"/>
                <a:ea typeface="Calibri" panose="020F0502020204030204" pitchFamily="34" charset="0"/>
                <a:cs typeface="Arial" panose="020B0604020202020204" pitchFamily="34" charset="0"/>
              </a:rPr>
              <a:t>Oxon: Routledge. </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Gxolo, N.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Pregnancy, obesity, and HIV explored in new study’, </a:t>
            </a:r>
            <a:r>
              <a:rPr lang="en-GB" sz="1300" b="1" kern="100" dirty="0">
                <a:effectLst/>
                <a:latin typeface="Arial" panose="020B0604020202020204" pitchFamily="34" charset="0"/>
                <a:ea typeface="Calibri" panose="020F0502020204030204" pitchFamily="34" charset="0"/>
                <a:cs typeface="Arial" panose="020B0604020202020204" pitchFamily="34" charset="0"/>
              </a:rPr>
              <a:t>19 November.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https://www.news.uct.ac.za/article/-2020-11-19-pregnancy-obesity-and-hiv-explored-in-new-study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16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Hist Modbiomed (2014)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Michael Rutter 05 Maternal deprivation relation.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https://www.youtube.com/watch?v=nVhe0X8oPBI</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Ikumi, N.M. and Matjila, M.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Preterm Birth in Women With HIV: The Role of the Placenta’, </a:t>
            </a:r>
            <a:r>
              <a:rPr lang="en-GB" sz="1300" b="1" kern="100" dirty="0">
                <a:effectLst/>
                <a:latin typeface="Arial" panose="020B0604020202020204" pitchFamily="34" charset="0"/>
                <a:ea typeface="Calibri" panose="020F0502020204030204" pitchFamily="34" charset="0"/>
                <a:cs typeface="Arial" panose="020B0604020202020204" pitchFamily="34" charset="0"/>
              </a:rPr>
              <a:t>vol. 3, (March) article 820759.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https://www.frontiersin.org/articles/10.3389/fgwh.2022.820759/full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17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Illuminating Care (2021) [Facebook].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https://m.facebook.com/carolgarbodenmurray/photos/a.124546839303044/398464005244658/</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p:txBody>
      </p:sp>
    </p:spTree>
    <p:extLst>
      <p:ext uri="{BB962C8B-B14F-4D97-AF65-F5344CB8AC3E}">
        <p14:creationId xmlns:p14="http://schemas.microsoft.com/office/powerpoint/2010/main" val="928221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D4377C-7FBF-D224-5A91-E0E56514A769}"/>
              </a:ext>
            </a:extLst>
          </p:cNvPr>
          <p:cNvSpPr txBox="1"/>
          <p:nvPr/>
        </p:nvSpPr>
        <p:spPr>
          <a:xfrm>
            <a:off x="0" y="0"/>
            <a:ext cx="12192000" cy="6761338"/>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Indirect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Alcohol, smoking and drugs in pregnancy.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https://www.nidirect.gov.uk/articles/alcohol-smoking-and-drugs-pregnancy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19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Inspire My Play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‘Sensory Play for Babies: 20+ Simple and Fun Ideas’, </a:t>
            </a:r>
            <a:r>
              <a:rPr lang="en-GB" sz="1300" b="1" kern="100" dirty="0">
                <a:effectLst/>
                <a:latin typeface="Arial" panose="020B0604020202020204" pitchFamily="34" charset="0"/>
                <a:ea typeface="Calibri" panose="020F0502020204030204" pitchFamily="34" charset="0"/>
                <a:cs typeface="Arial" panose="020B0604020202020204" pitchFamily="34" charset="0"/>
              </a:rPr>
              <a:t>(n.d.)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https://inspiremyplay.com/blogs/blog/sensory-play-for-babies-20-simple-and-fun-ideas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Johns Hopkins Medicine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Nutrition During Pregnancy.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https://www.hopkinsmedicine.org/health/wellness-and-prevention/nutrition-during-pregnancy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King’s College London (2021)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Professor Sir Michael Rutter retires after 55 years at the </a:t>
            </a:r>
            <a:r>
              <a:rPr lang="en-GB" sz="1300" b="1" i="1" kern="100" dirty="0" err="1">
                <a:effectLst/>
                <a:latin typeface="Arial" panose="020B0604020202020204" pitchFamily="34" charset="0"/>
                <a:ea typeface="Calibri" panose="020F0502020204030204" pitchFamily="34" charset="0"/>
                <a:cs typeface="Arial" panose="020B0604020202020204" pitchFamily="34" charset="0"/>
              </a:rPr>
              <a:t>loPPN</a:t>
            </a:r>
            <a:r>
              <a:rPr lang="en-GB" sz="1300" b="1" i="1" kern="100" dirty="0">
                <a:effectLst/>
                <a:latin typeface="Arial" panose="020B0604020202020204" pitchFamily="34" charset="0"/>
                <a:ea typeface="Calibri" panose="020F0502020204030204" pitchFamily="34" charset="0"/>
                <a:cs typeface="Arial" panose="020B0604020202020204" pitchFamily="34" charset="0"/>
              </a:rPr>
              <a: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https://www.kcl.ac.uk/news/professor-sir-michael-rutter-retires-after-55-years-at-the-ioppn</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Kurt, S.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Lev Vygotsky – Sociocultural Theory of Cognitive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https://educationaltechnology.net/lev-vygotsky-sociocultural-theory-of-cognitive-development/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Kuzawa, C.W., </a:t>
            </a:r>
            <a:r>
              <a:rPr lang="en-GB" sz="1300" b="1" kern="100" dirty="0" err="1">
                <a:effectLst/>
                <a:latin typeface="Arial" panose="020B0604020202020204" pitchFamily="34" charset="0"/>
                <a:ea typeface="Calibri" panose="020F0502020204030204" pitchFamily="34" charset="0"/>
                <a:cs typeface="Arial" panose="020B0604020202020204" pitchFamily="34" charset="0"/>
              </a:rPr>
              <a:t>Chugani</a:t>
            </a:r>
            <a:r>
              <a:rPr lang="en-GB" sz="1300" b="1" kern="100" dirty="0">
                <a:effectLst/>
                <a:latin typeface="Arial" panose="020B0604020202020204" pitchFamily="34" charset="0"/>
                <a:ea typeface="Calibri" panose="020F0502020204030204" pitchFamily="34" charset="0"/>
                <a:cs typeface="Arial" panose="020B0604020202020204" pitchFamily="34" charset="0"/>
              </a:rPr>
              <a:t>, H.T., Grossman, L.I. and Lange, N. (2014)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‘Metabolic costs and evolutionary implications of human brain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(August) article 1323099111.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https://doi.org/10.1073/pnas.1323099111</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15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Lancashire County Council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Key roles within children’s health services.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https://www.lancashire.gov.uk/children-education-families/special-educational-needs-and-disabilities/health-and-wellbeing/key-roles-within-childrens-health-services/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Learning Journals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Reggio Emilia, Emmi Pikler, and Rudolf Steiner: Different Approaches to Learning.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https://learningjournals.co.uk/reggio-emilia-emmi-pikler-rudolf-stein-different-approaches-learning/</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Lim, J.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‘Every Child is Unique’, </a:t>
            </a:r>
            <a:r>
              <a:rPr lang="en-GB" sz="1300" b="1" kern="100" dirty="0">
                <a:effectLst/>
                <a:latin typeface="Arial" panose="020B0604020202020204" pitchFamily="34" charset="0"/>
                <a:ea typeface="Calibri" panose="020F0502020204030204" pitchFamily="34" charset="0"/>
                <a:cs typeface="Arial" panose="020B0604020202020204" pitchFamily="34" charset="0"/>
              </a:rPr>
              <a:t>28 July.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https://www.goodinfonet.com/goodnews/every-child-is-unique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Lindon, J. (2012)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Understanding Child Development: Linking Theory And Practice. </a:t>
            </a:r>
            <a:r>
              <a:rPr lang="en-GB" sz="1300" b="1" kern="100" dirty="0">
                <a:effectLst/>
                <a:latin typeface="Arial" panose="020B0604020202020204" pitchFamily="34" charset="0"/>
                <a:ea typeface="Calibri" panose="020F0502020204030204" pitchFamily="34" charset="0"/>
                <a:cs typeface="Arial" panose="020B0604020202020204" pitchFamily="34" charset="0"/>
              </a:rPr>
              <a:t>3</a:t>
            </a:r>
            <a:r>
              <a:rPr lang="en-GB" sz="1300" b="1" kern="100" baseline="30000" dirty="0">
                <a:effectLst/>
                <a:latin typeface="Arial" panose="020B0604020202020204" pitchFamily="34" charset="0"/>
                <a:ea typeface="Calibri" panose="020F0502020204030204" pitchFamily="34" charset="0"/>
                <a:cs typeface="Arial" panose="020B0604020202020204" pitchFamily="34" charset="0"/>
              </a:rPr>
              <a:t>rd</a:t>
            </a:r>
            <a:r>
              <a:rPr lang="en-GB" sz="1300" b="1" kern="100" dirty="0">
                <a:effectLst/>
                <a:latin typeface="Arial" panose="020B0604020202020204" pitchFamily="34" charset="0"/>
                <a:ea typeface="Calibri" panose="020F0502020204030204" pitchFamily="34" charset="0"/>
                <a:cs typeface="Arial" panose="020B0604020202020204" pitchFamily="34" charset="0"/>
              </a:rPr>
              <a:t> edn. London: Hodder Education.</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Little Pine Learners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40+ Quotes About Children and Nature That Will Inspire Outdoor Play.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https://littlepinelearners.com/30-quotes-about-children-and-nature-that-will-inspire-outdoor-play/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MacLeod, M. (2021)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‘Loose Parts’, </a:t>
            </a:r>
            <a:r>
              <a:rPr lang="en-GB" sz="1300" b="1" kern="100" dirty="0">
                <a:effectLst/>
                <a:latin typeface="Arial" panose="020B0604020202020204" pitchFamily="34" charset="0"/>
                <a:ea typeface="Calibri" panose="020F0502020204030204" pitchFamily="34" charset="0"/>
                <a:cs typeface="Arial" panose="020B0604020202020204" pitchFamily="34" charset="0"/>
              </a:rPr>
              <a:t>6 September.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https://blogs.glowscotland.org.uk/er/wwbbnursery/category/loose-parts/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746997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E666CA-24F1-78E2-AF5F-4E527196B22A}"/>
              </a:ext>
            </a:extLst>
          </p:cNvPr>
          <p:cNvSpPr txBox="1"/>
          <p:nvPr/>
        </p:nvSpPr>
        <p:spPr>
          <a:xfrm>
            <a:off x="0" y="0"/>
            <a:ext cx="12192000" cy="6868675"/>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Mansio Montessori of Geneva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is the Montessori Approach to Play?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https://genevamontessori.org/what-is-the-montessori-approach-to-play/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March of Dimes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Alcohol during pregnancy.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https://www.marchofdimes.org/find-support/topics/pregnancy/alcohol-during-pregnancy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McLeod, S.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Maslow’s Hierarchy Of Needs.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https://www.simplypsychology.org/maslow.html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Medlicott, M. (2019)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‘EYFS best practice: All about… Storytelling’, </a:t>
            </a:r>
            <a:r>
              <a:rPr lang="en-GB" sz="1300" b="1" kern="100" dirty="0">
                <a:effectLst/>
                <a:latin typeface="Arial" panose="020B0604020202020204" pitchFamily="34" charset="0"/>
                <a:ea typeface="Calibri" panose="020F0502020204030204" pitchFamily="34" charset="0"/>
                <a:cs typeface="Arial" panose="020B0604020202020204" pitchFamily="34" charset="0"/>
              </a:rPr>
              <a:t>(January).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https://www.nurseryworld.co.uk/features/article/eyfs-best-practice-all-about-storytelling</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My Hero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Maria Montessori.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https://myhero.com/MariaMontessori</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NHS (2023a) </a:t>
            </a:r>
            <a:r>
              <a:rPr lang="en-GB" sz="1300" b="1" i="1" kern="100" dirty="0">
                <a:effectLst/>
                <a:latin typeface="Arial" panose="020B0604020202020204" pitchFamily="34" charset="0"/>
                <a:ea typeface="Calibri" panose="020F0502020204030204" pitchFamily="34" charset="0"/>
                <a:cs typeface="Arial" panose="020B0604020202020204" pitchFamily="34" charset="0"/>
              </a:rPr>
              <a:t>Benefits of breastfeeding.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https://www.nhs.uk/conditions/baby/breastfeeding-and-bottle-feeding/breastfeeding/benefits/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NHS (2023b) </a:t>
            </a:r>
            <a:r>
              <a:rPr lang="en-GB" sz="1300" b="1" i="1" kern="100" dirty="0">
                <a:effectLst/>
                <a:latin typeface="Arial" panose="020B0604020202020204" pitchFamily="34" charset="0"/>
                <a:ea typeface="Calibri" panose="020F0502020204030204" pitchFamily="34" charset="0"/>
                <a:cs typeface="Arial" panose="020B0604020202020204" pitchFamily="34" charset="0"/>
              </a:rPr>
              <a:t>Your antenatal care.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https://www.nhs.uk/pregnancy/your-pregnancy-care/your-antenatal-care/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19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Nursery Store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‘Pros and Cons of sending your little one to nursery’, </a:t>
            </a:r>
            <a:r>
              <a:rPr lang="en-GB" sz="1300" b="1" kern="100" dirty="0">
                <a:effectLst/>
                <a:latin typeface="Arial" panose="020B0604020202020204" pitchFamily="34" charset="0"/>
                <a:ea typeface="Calibri" panose="020F0502020204030204" pitchFamily="34" charset="0"/>
                <a:cs typeface="Arial" panose="020B0604020202020204" pitchFamily="34" charset="0"/>
              </a:rPr>
              <a:t>(n.d.).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https://www.nurserystore.co.uk/the-pros-and-cons-of-nursery/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Nursery Story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Empowering Early Years Practitioners’, </a:t>
            </a:r>
            <a:r>
              <a:rPr lang="en-GB" sz="1300" b="1" kern="100" dirty="0">
                <a:effectLst/>
                <a:latin typeface="Arial" panose="020B0604020202020204" pitchFamily="34" charset="0"/>
                <a:ea typeface="Calibri" panose="020F0502020204030204" pitchFamily="34" charset="0"/>
                <a:cs typeface="Arial" panose="020B0604020202020204" pitchFamily="34" charset="0"/>
              </a:rPr>
              <a:t>28 April</a:t>
            </a:r>
            <a:r>
              <a:rPr lang="en-GB" sz="1300" b="1" i="1" kern="100" dirty="0">
                <a:effectLst/>
                <a:latin typeface="Arial" panose="020B0604020202020204" pitchFamily="34" charset="0"/>
                <a:ea typeface="Calibri" panose="020F0502020204030204" pitchFamily="34" charset="0"/>
                <a:cs typeface="Arial" panose="020B0604020202020204" pitchFamily="34" charset="0"/>
              </a:rPr>
              <a: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https://nurserystory.co.uk/resource-centre/empowering-early-years-practitioners/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Nurturing Care For Early Childhood Development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is Nurturing Care?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https://nurturing-care.org/what-is-nurturing-care/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Online Learning College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is an Early Years Practitioner?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https://online-learning-college.com/knowledge-hub/early-years/what-is-an-early-years-practitioner/</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Online Store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Will catching COVID in pregnancy affect your baby’s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https://esupermk.live/product_details/30236841.html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Only About Children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Loose Parts Play.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https://www.oac.edu.au/news-views/loose-parts-play/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Parkview Health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Dr. Bergeron speaks on drugs and pregnancy.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https://www.youtube.com/watch?v=OtZ8nxbA1Fk</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endParaRPr lang="en-GB" b="1"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39443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1A5F0F-6EE4-6666-3869-4848BC58DCD2}"/>
              </a:ext>
            </a:extLst>
          </p:cNvPr>
          <p:cNvSpPr txBox="1"/>
          <p:nvPr/>
        </p:nvSpPr>
        <p:spPr>
          <a:xfrm>
            <a:off x="0" y="0"/>
            <a:ext cx="12192000" cy="6658746"/>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Parry, C. (2021)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‘Loose Parts Play – Creating a Library – Beg, Borrow or Steal (Ok… maybe not steal!)’, </a:t>
            </a:r>
            <a:r>
              <a:rPr lang="en-GB" sz="1300" b="1" kern="100" dirty="0">
                <a:effectLst/>
                <a:latin typeface="Arial" panose="020B0604020202020204" pitchFamily="34" charset="0"/>
                <a:ea typeface="Calibri" panose="020F0502020204030204" pitchFamily="34" charset="0"/>
                <a:cs typeface="Arial" panose="020B0604020202020204" pitchFamily="34" charset="0"/>
              </a:rPr>
              <a:t>31 January.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https://www.cosydirect.com/blog/loose-parts-play-creating-a-library-beg-borrow-or-steal-okmay-be-not-steal/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Play Scotland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Child-friendly UNCRC Poster leaflet.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https://www.playscotland.org/resources/crc_poster_leaflet_final-indd_/</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29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Play. Laugh. SENSORY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Benefits: What is sensory play and why is it so important?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https://www.playlaughsensory.com/benefits/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Professional Academy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‘Marketing Theories – Maslow’s Hierarchy of Needs’, </a:t>
            </a:r>
            <a:r>
              <a:rPr lang="en-GB" sz="1300" b="1" kern="100" dirty="0">
                <a:effectLst/>
                <a:latin typeface="Arial" panose="020B0604020202020204" pitchFamily="34" charset="0"/>
                <a:ea typeface="Calibri" panose="020F0502020204030204" pitchFamily="34" charset="0"/>
                <a:cs typeface="Arial" panose="020B0604020202020204" pitchFamily="34" charset="0"/>
              </a:rPr>
              <a:t>(n.d.)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https://www.professionalacademy.com/blogs/marketing-theories-maslows-hierarchy-of-needs/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Queensland Government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Early years brain development.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https://earlychildhood.qld.gov.au/early-years/early-years-brain-development</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Real Stories (2017)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Children Of Romania (Adoption Documentary).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https://www.youtube.com/watch?v=EU7vC3wUtMo</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15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Sleep Baby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‘Do Babies Understand Face Time? An In-Depth Exploration’, </a:t>
            </a:r>
            <a:r>
              <a:rPr lang="en-GB" sz="1300" b="1" kern="100" dirty="0">
                <a:effectLst/>
                <a:latin typeface="Arial" panose="020B0604020202020204" pitchFamily="34" charset="0"/>
                <a:ea typeface="Calibri" panose="020F0502020204030204" pitchFamily="34" charset="0"/>
                <a:cs typeface="Arial" panose="020B0604020202020204" pitchFamily="34" charset="0"/>
              </a:rPr>
              <a:t>20 July.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https://sleepbaby.org/do-babies-understand-facetime/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15 December 2023). </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Sprouts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Vygotsky’s Theory of Cognitive Development in Social Relationships.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https://www.youtube.com/watch?v=8I2hrSRbmHE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Stars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4 Reasons Every Nursery Should Have A Partnership With Parents.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https://www.starschildcaregroup.co.uk/blog/4-reasons-every-nursery-should-have-a-partnership-with-parents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Stevenson, J.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 digest of the published work of Michael Rutter’, </a:t>
            </a:r>
            <a:r>
              <a:rPr lang="en-GB" sz="1300" b="1" kern="100" dirty="0">
                <a:effectLst/>
                <a:latin typeface="Arial" panose="020B0604020202020204" pitchFamily="34" charset="0"/>
                <a:ea typeface="Calibri" panose="020F0502020204030204" pitchFamily="34" charset="0"/>
                <a:cs typeface="Arial" panose="020B0604020202020204" pitchFamily="34" charset="0"/>
              </a:rPr>
              <a:t>4 January.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https://www.acamh.org/blog/a-digest-of-the-published-work-of-michel-rutter-1958-2020-2/</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StudySmarter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Bowlby’s Monotropic Theory.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https://www.studysmarter.co.uk/explanations/psychology/basic-psychology/bowlbys-monotropic-theory/</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Sunshine Teacher’s Training (2019)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‘Criticism of Montessori Method: 7 Truths About Student-</a:t>
            </a:r>
            <a:r>
              <a:rPr lang="en-GB" sz="1300" b="1" i="1" kern="100" dirty="0" err="1">
                <a:effectLst/>
                <a:latin typeface="Arial" panose="020B0604020202020204" pitchFamily="34" charset="0"/>
                <a:ea typeface="Calibri" panose="020F0502020204030204" pitchFamily="34" charset="0"/>
                <a:cs typeface="Arial" panose="020B0604020202020204" pitchFamily="34" charset="0"/>
              </a:rPr>
              <a:t>Centered</a:t>
            </a:r>
            <a:r>
              <a:rPr lang="en-GB" sz="1300" b="1" i="1" kern="100" dirty="0">
                <a:effectLst/>
                <a:latin typeface="Arial" panose="020B0604020202020204" pitchFamily="34" charset="0"/>
                <a:ea typeface="Calibri" panose="020F0502020204030204" pitchFamily="34" charset="0"/>
                <a:cs typeface="Arial" panose="020B0604020202020204" pitchFamily="34" charset="0"/>
              </a:rPr>
              <a:t> Learning’, </a:t>
            </a:r>
            <a:r>
              <a:rPr lang="en-GB" sz="1300" b="1" kern="100" dirty="0">
                <a:effectLst/>
                <a:latin typeface="Arial" panose="020B0604020202020204" pitchFamily="34" charset="0"/>
                <a:ea typeface="Calibri" panose="020F0502020204030204" pitchFamily="34" charset="0"/>
                <a:cs typeface="Arial" panose="020B0604020202020204" pitchFamily="34" charset="0"/>
              </a:rPr>
              <a:t>26 November.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https://sunshineteacherstraining.id/criticism-of-montessori-method/</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2023).</a:t>
            </a:r>
          </a:p>
        </p:txBody>
      </p:sp>
    </p:spTree>
    <p:extLst>
      <p:ext uri="{BB962C8B-B14F-4D97-AF65-F5344CB8AC3E}">
        <p14:creationId xmlns:p14="http://schemas.microsoft.com/office/powerpoint/2010/main" val="37393642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01E65F-FF17-EDB7-00B3-83840F2332D2}"/>
              </a:ext>
            </a:extLst>
          </p:cNvPr>
          <p:cNvSpPr txBox="1"/>
          <p:nvPr/>
        </p:nvSpPr>
        <p:spPr>
          <a:xfrm>
            <a:off x="0" y="0"/>
            <a:ext cx="12192000" cy="6872779"/>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Sword, R. (2021)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‘Promoting Positive Behaviour in Early Years: A Guide for Nurseries’, </a:t>
            </a:r>
            <a:r>
              <a:rPr lang="en-GB" sz="1300" b="1" kern="100" dirty="0">
                <a:effectLst/>
                <a:latin typeface="Arial" panose="020B0604020202020204" pitchFamily="34" charset="0"/>
                <a:ea typeface="Calibri" panose="020F0502020204030204" pitchFamily="34" charset="0"/>
                <a:cs typeface="Arial" panose="020B0604020202020204" pitchFamily="34" charset="0"/>
              </a:rPr>
              <a:t>(September).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https://www.highspeedtraining.co.uk/hub/promoting-positive-behaviour-guide/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Tanner, C. (2017)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 tale of two toddler brain scans: One shows the shocking impact caused by abuse and the other reveals the difference love can make – but can you tell which is which?’ </a:t>
            </a:r>
            <a:r>
              <a:rPr lang="en-GB" sz="1300" b="1" kern="100" dirty="0">
                <a:effectLst/>
                <a:latin typeface="Arial" panose="020B0604020202020204" pitchFamily="34" charset="0"/>
                <a:ea typeface="Calibri" panose="020F0502020204030204" pitchFamily="34" charset="0"/>
                <a:cs typeface="Arial" panose="020B0604020202020204" pitchFamily="34" charset="0"/>
              </a:rPr>
              <a:t>(November) article 5043215.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https://www.dailymail.co.uk/health/article-5043215/Brain-scans-toddlers-reveal-impact-childhood-neglect.html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06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The Bowlby Centre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A brief history of the Bowlby Centre.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https://thebowlbycentre.org.uk/about-the-bowlby-centre/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The Pikler collection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genius of </a:t>
            </a:r>
            <a:r>
              <a:rPr lang="en-GB" sz="1300" b="1" i="1" kern="100" dirty="0" err="1">
                <a:effectLst/>
                <a:latin typeface="Arial" panose="020B0604020202020204" pitchFamily="34" charset="0"/>
                <a:ea typeface="Calibri" panose="020F0502020204030204" pitchFamily="34" charset="0"/>
                <a:cs typeface="Arial" panose="020B0604020202020204" pitchFamily="34" charset="0"/>
              </a:rPr>
              <a:t>Dr.</a:t>
            </a:r>
            <a:r>
              <a:rPr lang="en-GB" sz="1300" b="1" i="1" kern="100" dirty="0">
                <a:effectLst/>
                <a:latin typeface="Arial" panose="020B0604020202020204" pitchFamily="34" charset="0"/>
                <a:ea typeface="Calibri" panose="020F0502020204030204" pitchFamily="34" charset="0"/>
                <a:cs typeface="Arial" panose="020B0604020202020204" pitchFamily="34" charset="0"/>
              </a:rPr>
              <a:t> Emmi Pikler in English.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https://thepiklercollection.weebly.com/history.html</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The School of Life (2019)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Why Maslow’s Hierarchy Of Needs Matters.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https://www.youtube.com/watch?v=L0PKWTta7lU</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Theirworld (2017) </a:t>
            </a:r>
            <a:r>
              <a:rPr lang="en-GB" sz="1300" b="1" i="1" kern="100" dirty="0">
                <a:effectLst/>
                <a:latin typeface="Arial" panose="020B0604020202020204" pitchFamily="34" charset="0"/>
                <a:ea typeface="Calibri" panose="020F0502020204030204" pitchFamily="34" charset="0"/>
                <a:cs typeface="Arial" panose="020B0604020202020204" pitchFamily="34" charset="0"/>
              </a:rPr>
              <a:t>How a child’s brain develops from the womb to age five.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https://theirworld.org/news/how-childs-brain-develops-from-womb-to-age-five/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05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Tommies Childcare (n.d.)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Why Aren’t More Men In Childcare?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https://www.tommieschildcare.co.uk/why-arent-more-men-in-childcare/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Tommy’s (2020)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Can lifestyle choices cause miscarriage?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https://www.tommys.org/baby-loss-support/miscarriage-information-and-support/frequently-asked-questions-about-miscarriage/can-lifestyle-choices-cause-miscarriage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TurtleTree (2022)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First 1,000 Days: Infant Health and the Gut Microbiome’</a:t>
            </a:r>
            <a:r>
              <a:rPr lang="en-GB" sz="1300" b="1" kern="100" dirty="0">
                <a:effectLst/>
                <a:latin typeface="Arial" panose="020B0604020202020204" pitchFamily="34" charset="0"/>
                <a:ea typeface="Calibri" panose="020F0502020204030204" pitchFamily="34" charset="0"/>
                <a:cs typeface="Arial" panose="020B0604020202020204" pitchFamily="34" charset="0"/>
              </a:rPr>
              <a:t>, 27 May.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https://www.turtletree.com/the-first-1000-days-infant-health-and-the-gut-microbiome/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Unicef (2017a) First 1000 Days: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Critical Window To Ensure That Children Survive And Thrive.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https://www.unicef.org/southafrica/media/551/file/ZAF-First-1000-days-brief-2017.pdf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01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Unicef (n.d.b) </a:t>
            </a:r>
            <a:r>
              <a:rPr lang="en-GB" sz="1300" b="1" i="1" kern="100" dirty="0">
                <a:effectLst/>
                <a:latin typeface="Arial" panose="020B0604020202020204" pitchFamily="34" charset="0"/>
                <a:ea typeface="Calibri" panose="020F0502020204030204" pitchFamily="34" charset="0"/>
                <a:cs typeface="Arial" panose="020B0604020202020204" pitchFamily="34" charset="0"/>
              </a:rPr>
              <a:t>Skin-To-Skin-Contact.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https://www.unicef.org.uk/babyfriendly/baby-friendly-resources/implementing-standards-resources/skin-to-skin-contact/?gad_source=1&amp;gclid=EAIaIQobChMI0bz97NeYgwMVGpVQBh1g_QzwEAAYASAAEgL5VfD_BwE</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19 December 2023).</a:t>
            </a: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1292359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56FF97-AF14-A68E-014E-FD02CA3B656F}"/>
              </a:ext>
            </a:extLst>
          </p:cNvPr>
          <p:cNvSpPr txBox="1"/>
          <p:nvPr/>
        </p:nvSpPr>
        <p:spPr>
          <a:xfrm>
            <a:off x="0" y="0"/>
            <a:ext cx="12192000" cy="6928563"/>
          </a:xfrm>
          <a:prstGeom prst="rect">
            <a:avLst/>
          </a:prstGeom>
          <a:solidFill>
            <a:srgbClr val="FFC000"/>
          </a:solidFill>
        </p:spPr>
        <p:txBody>
          <a:bodyPr wrap="square" rtlCol="0">
            <a:spAutoFit/>
          </a:bodyPr>
          <a:lstStyle/>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Unicef (n.d.c) </a:t>
            </a:r>
            <a:r>
              <a:rPr lang="en-GB" sz="1300" b="1" i="1" kern="100" dirty="0">
                <a:effectLst/>
                <a:latin typeface="Arial" panose="020B0604020202020204" pitchFamily="34" charset="0"/>
                <a:ea typeface="Calibri" panose="020F0502020204030204" pitchFamily="34" charset="0"/>
                <a:cs typeface="Arial" panose="020B0604020202020204" pitchFamily="34" charset="0"/>
              </a:rPr>
              <a:t>The United Nations Convention on the Rights of the Child. </a:t>
            </a:r>
            <a:r>
              <a:rPr lang="en-GB" sz="1300" b="1"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https://www.unicef.org.uk/wp-content/uploads/2010/05/UNCRC_PRESS200910web.pdf</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28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University of Bolton (2023) </a:t>
            </a:r>
            <a:r>
              <a:rPr lang="en-GB" sz="1300" b="1" i="1" kern="100" dirty="0">
                <a:effectLst/>
                <a:latin typeface="Arial" panose="020B0604020202020204" pitchFamily="34" charset="0"/>
                <a:ea typeface="Calibri" panose="020F0502020204030204" pitchFamily="34" charset="0"/>
                <a:cs typeface="Arial" panose="020B0604020202020204" pitchFamily="34" charset="0"/>
              </a:rPr>
              <a:t>‘What is an Early Years Practitioner?’ </a:t>
            </a:r>
            <a:r>
              <a:rPr lang="en-GB" sz="1300" b="1" kern="100" dirty="0">
                <a:effectLst/>
                <a:latin typeface="Arial" panose="020B0604020202020204" pitchFamily="34" charset="0"/>
                <a:ea typeface="Calibri" panose="020F0502020204030204" pitchFamily="34" charset="0"/>
                <a:cs typeface="Arial" panose="020B0604020202020204" pitchFamily="34" charset="0"/>
              </a:rPr>
              <a:t>22 August.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https://www.bolton.ac.uk/blogs/what-is-an-early-years-practitioner</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30 December 2023).</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Webster, C. (2018) </a:t>
            </a:r>
            <a:r>
              <a:rPr lang="en-GB" sz="1300" b="1" i="1" kern="100" dirty="0">
                <a:effectLst/>
                <a:latin typeface="Arial" panose="020B0604020202020204" pitchFamily="34" charset="0"/>
                <a:ea typeface="Calibri" panose="020F0502020204030204" pitchFamily="34" charset="0"/>
                <a:cs typeface="Arial" panose="020B0604020202020204" pitchFamily="34" charset="0"/>
              </a:rPr>
              <a:t>‘Professional Love Is Taking Over Our Childcare Settings’, </a:t>
            </a:r>
            <a:r>
              <a:rPr lang="en-GB" sz="1300" b="1" kern="100" dirty="0">
                <a:effectLst/>
                <a:latin typeface="Arial" panose="020B0604020202020204" pitchFamily="34" charset="0"/>
                <a:ea typeface="Calibri" panose="020F0502020204030204" pitchFamily="34" charset="0"/>
                <a:cs typeface="Arial" panose="020B0604020202020204" pitchFamily="34" charset="0"/>
              </a:rPr>
              <a:t>(August).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https://www.earlyyearseducator.co.uk/features/article/professional-love-is-taking-over-our-childcare-settings</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02 January 2024).</a:t>
            </a:r>
          </a:p>
          <a:p>
            <a:pPr>
              <a:lnSpc>
                <a:spcPct val="107000"/>
              </a:lnSpc>
              <a:spcAft>
                <a:spcPts val="800"/>
              </a:spcAft>
            </a:pPr>
            <a:r>
              <a:rPr lang="en-GB" sz="1300" b="1" kern="100" dirty="0">
                <a:effectLst/>
                <a:latin typeface="Arial" panose="020B0604020202020204" pitchFamily="34" charset="0"/>
                <a:ea typeface="Calibri" panose="020F0502020204030204" pitchFamily="34" charset="0"/>
                <a:cs typeface="Arial" panose="020B0604020202020204" pitchFamily="34" charset="0"/>
              </a:rPr>
              <a:t>Wozniak, J.R., Riley, E.P. and Charness, M.E. (2019) </a:t>
            </a:r>
            <a:r>
              <a:rPr lang="en-GB" sz="1300" b="1" i="1" kern="100" dirty="0">
                <a:effectLst/>
                <a:latin typeface="Arial" panose="020B0604020202020204" pitchFamily="34" charset="0"/>
                <a:ea typeface="Calibri" panose="020F0502020204030204" pitchFamily="34" charset="0"/>
                <a:cs typeface="Arial" panose="020B0604020202020204" pitchFamily="34" charset="0"/>
              </a:rPr>
              <a:t>‘Clinical presentation, diagnosis, and management of fetal alcohol spectrum disorder,’ </a:t>
            </a:r>
            <a:r>
              <a:rPr lang="en-GB" sz="1300" b="1" kern="100" dirty="0">
                <a:effectLst/>
                <a:latin typeface="Arial" panose="020B0604020202020204" pitchFamily="34" charset="0"/>
                <a:ea typeface="Calibri" panose="020F0502020204030204" pitchFamily="34" charset="0"/>
                <a:cs typeface="Arial" panose="020B0604020202020204" pitchFamily="34" charset="0"/>
              </a:rPr>
              <a:t>18(8), pp. 760-770. Available at: </a:t>
            </a:r>
            <a:r>
              <a:rPr lang="en-GB" sz="1300" b="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https://doi.org/10.1016/s1474-4422(19)30150-4</a:t>
            </a:r>
            <a:r>
              <a:rPr lang="en-GB" sz="1300" b="1" kern="100" dirty="0">
                <a:effectLst/>
                <a:latin typeface="Arial" panose="020B0604020202020204" pitchFamily="34" charset="0"/>
                <a:ea typeface="Calibri" panose="020F0502020204030204" pitchFamily="34" charset="0"/>
                <a:cs typeface="Arial" panose="020B0604020202020204" pitchFamily="34" charset="0"/>
              </a:rPr>
              <a:t> (Accessed: 18 December 2023). </a:t>
            </a: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300" b="1"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300" b="1"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42559021"/>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8307</TotalTime>
  <Words>7835</Words>
  <Application>Microsoft Office PowerPoint</Application>
  <PresentationFormat>Widescreen</PresentationFormat>
  <Paragraphs>288</Paragraphs>
  <Slides>27</Slides>
  <Notes>0</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27</vt:i4>
      </vt:variant>
    </vt:vector>
  </HeadingPairs>
  <TitlesOfParts>
    <vt:vector size="40" baseType="lpstr">
      <vt:lpstr>Aptos Display</vt:lpstr>
      <vt:lpstr>Arial</vt:lpstr>
      <vt:lpstr>Baguet Script</vt:lpstr>
      <vt:lpstr>Bernard MT Condensed</vt:lpstr>
      <vt:lpstr>Bradley Hand ITC</vt:lpstr>
      <vt:lpstr>Calibri</vt:lpstr>
      <vt:lpstr>Calibri Light</vt:lpstr>
      <vt:lpstr>Cooper Black</vt:lpstr>
      <vt:lpstr>Fairwater Script</vt:lpstr>
      <vt:lpstr>Script MT Bold</vt:lpstr>
      <vt:lpstr>Segoe UI Black</vt:lpstr>
      <vt:lpstr>Vivaldi</vt:lpstr>
      <vt:lpstr>Office Theme</vt:lpstr>
      <vt:lpstr>The First 1000 Days</vt:lpstr>
      <vt:lpstr>PowerPoint Presentation</vt:lpstr>
      <vt:lpstr>PowerPoint Presentation</vt:lpstr>
      <vt:lpstr>PowerPoint Presentation</vt:lpstr>
      <vt:lpstr>Pregnancy</vt:lpstr>
      <vt:lpstr>PowerPoint Presentation</vt:lpstr>
      <vt:lpstr>Pregnancy Interventions</vt:lpstr>
      <vt:lpstr>PowerPoint Presentation</vt:lpstr>
      <vt:lpstr>Attachment Theory Comparison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1000 Days</dc:title>
  <dc:creator>Christie Roberts (2305703)</dc:creator>
  <cp:lastModifiedBy>Christie Roberts (2305703)</cp:lastModifiedBy>
  <cp:revision>517</cp:revision>
  <dcterms:created xsi:type="dcterms:W3CDTF">2023-12-01T17:29:48Z</dcterms:created>
  <dcterms:modified xsi:type="dcterms:W3CDTF">2024-01-03T00:24:39Z</dcterms:modified>
</cp:coreProperties>
</file>