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7" r:id="rId2"/>
    <p:sldId id="279" r:id="rId3"/>
    <p:sldId id="298" r:id="rId4"/>
    <p:sldId id="297" r:id="rId5"/>
    <p:sldId id="296" r:id="rId6"/>
    <p:sldId id="295" r:id="rId7"/>
    <p:sldId id="294" r:id="rId8"/>
    <p:sldId id="299" r:id="rId9"/>
    <p:sldId id="280" r:id="rId10"/>
    <p:sldId id="281" r:id="rId11"/>
    <p:sldId id="282" r:id="rId12"/>
    <p:sldId id="283" r:id="rId13"/>
    <p:sldId id="284" r:id="rId14"/>
    <p:sldId id="285" r:id="rId15"/>
    <p:sldId id="286" r:id="rId16"/>
    <p:sldId id="287" r:id="rId17"/>
    <p:sldId id="293" r:id="rId18"/>
    <p:sldId id="292" r:id="rId19"/>
    <p:sldId id="291" r:id="rId20"/>
    <p:sldId id="290" r:id="rId21"/>
    <p:sldId id="289" r:id="rId22"/>
    <p:sldId id="288" r:id="rId23"/>
    <p:sldId id="300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6B4D52-AC1A-993F-99EA-2EB0FF06324A}" v="2" dt="2024-10-14T12:58:21.899"/>
    <p1510:client id="{EA2E113D-FCF8-3EDC-7A0C-2C943C73AAC3}" v="24" dt="2024-10-14T12:35:10.89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84" y="10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26A7E5-A5C3-589D-27F8-BC94AE30E5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NDM activity</a:t>
            </a:r>
            <a:b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70DD53-9446-BE2F-3C49-C01FE2C2C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000" kern="1200">
                <a:latin typeface="+mn-lt"/>
                <a:ea typeface="+mn-ea"/>
                <a:cs typeface="+mn-cs"/>
              </a:rPr>
              <a:t>Lets test the NDM.....</a:t>
            </a:r>
          </a:p>
        </p:txBody>
      </p:sp>
    </p:spTree>
    <p:extLst>
      <p:ext uri="{BB962C8B-B14F-4D97-AF65-F5344CB8AC3E}">
        <p14:creationId xmlns:p14="http://schemas.microsoft.com/office/powerpoint/2010/main" val="24024072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2088F7-20C9-58C0-6BE0-164835696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National Decision Model (NDM)</a:t>
            </a:r>
          </a:p>
        </p:txBody>
      </p:sp>
      <p:pic>
        <p:nvPicPr>
          <p:cNvPr id="4" name="Content Placeholder 3" descr="A diagram of a diagram of ethics&#10;&#10;Description automatically generated">
            <a:extLst>
              <a:ext uri="{FF2B5EF4-FFF2-40B4-BE49-F238E27FC236}">
                <a16:creationId xmlns:a16="http://schemas.microsoft.com/office/drawing/2014/main" id="{C5C429B0-213D-6A2C-7905-C57F777461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90045" y="1675227"/>
            <a:ext cx="7811909" cy="4394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48668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354D95-1A2B-A774-DD89-909D6574B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US" sz="3600"/>
              <a:t>1st stage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531B2CF-C697-3917-7F2E-5B3FEBA500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anchor="ctr">
            <a:normAutofit/>
          </a:bodyPr>
          <a:lstStyle/>
          <a:p>
            <a:pPr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What is happening?</a:t>
            </a:r>
            <a:endParaRPr lang="en-US" sz="2000"/>
          </a:p>
          <a:p>
            <a:pPr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What do I know so far?</a:t>
            </a:r>
            <a:endParaRPr lang="en-US" sz="2000"/>
          </a:p>
          <a:p>
            <a:pPr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What do I not know?</a:t>
            </a:r>
            <a:endParaRPr lang="en-US" sz="2000"/>
          </a:p>
          <a:p>
            <a:pPr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What further information (or intelligence) do I want/need at this moment?</a:t>
            </a:r>
            <a:endParaRPr lang="en-US" sz="2000"/>
          </a:p>
          <a:p>
            <a:pPr marL="0" indent="0">
              <a:buNone/>
            </a:pPr>
            <a:endParaRPr lang="en-US" sz="1800"/>
          </a:p>
          <a:p>
            <a:endParaRPr lang="en-US" sz="18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blue circle with white text&#10;&#10;Description automatically generated">
            <a:extLst>
              <a:ext uri="{FF2B5EF4-FFF2-40B4-BE49-F238E27FC236}">
                <a16:creationId xmlns:a16="http://schemas.microsoft.com/office/drawing/2014/main" id="{C0503D12-F568-AFE8-B0F4-16BF8C7673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738" y="665366"/>
            <a:ext cx="5628018" cy="5294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8113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87B7B5-ABAC-23F0-DECC-B29F46458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800"/>
              <a:t>2nd Stage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A0651EE-39BC-63AE-F6FF-EC026CA804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9194" y="2783466"/>
            <a:ext cx="8092245" cy="4064565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None/>
            </a:pPr>
            <a:r>
              <a:rPr lang="en-US" sz="1600">
                <a:ea typeface="+mn-lt"/>
                <a:cs typeface="+mn-lt"/>
              </a:rPr>
              <a:t>Develop a working strategy to guide subsequent stages by asking yourself the following questions.</a:t>
            </a:r>
            <a:endParaRPr lang="en-US" sz="1600"/>
          </a:p>
          <a:p>
            <a:pPr>
              <a:buFont typeface="Arial"/>
              <a:buChar char="•"/>
            </a:pPr>
            <a:r>
              <a:rPr lang="en-US" sz="1600">
                <a:ea typeface="+mn-lt"/>
                <a:cs typeface="+mn-lt"/>
              </a:rPr>
              <a:t>Do I need to take action immediately?</a:t>
            </a:r>
            <a:endParaRPr lang="en-US" sz="1600"/>
          </a:p>
          <a:p>
            <a:pPr>
              <a:buFont typeface="Arial"/>
              <a:buChar char="•"/>
            </a:pPr>
            <a:r>
              <a:rPr lang="en-US" sz="1600">
                <a:ea typeface="+mn-lt"/>
                <a:cs typeface="+mn-lt"/>
              </a:rPr>
              <a:t>Do I need to seek more information?</a:t>
            </a:r>
            <a:endParaRPr lang="en-US" sz="1600"/>
          </a:p>
          <a:p>
            <a:pPr>
              <a:buFont typeface="Arial"/>
              <a:buChar char="•"/>
            </a:pPr>
            <a:r>
              <a:rPr lang="en-US" sz="1600">
                <a:ea typeface="+mn-lt"/>
                <a:cs typeface="+mn-lt"/>
              </a:rPr>
              <a:t>What could go wrong (and what could go well)?</a:t>
            </a:r>
            <a:endParaRPr lang="en-US" sz="1600"/>
          </a:p>
          <a:p>
            <a:pPr>
              <a:buFont typeface="Arial"/>
              <a:buChar char="•"/>
            </a:pPr>
            <a:r>
              <a:rPr lang="en-US" sz="1600">
                <a:ea typeface="+mn-lt"/>
                <a:cs typeface="+mn-lt"/>
              </a:rPr>
              <a:t>What is causing the situation?</a:t>
            </a:r>
            <a:endParaRPr lang="en-US" sz="1600"/>
          </a:p>
          <a:p>
            <a:pPr>
              <a:buFont typeface="Arial"/>
              <a:buChar char="•"/>
            </a:pPr>
            <a:r>
              <a:rPr lang="en-US" sz="1600">
                <a:ea typeface="+mn-lt"/>
                <a:cs typeface="+mn-lt"/>
              </a:rPr>
              <a:t>How probable is the risk of harm?</a:t>
            </a:r>
            <a:endParaRPr lang="en-US" sz="1600"/>
          </a:p>
          <a:p>
            <a:pPr>
              <a:buFont typeface="Arial"/>
              <a:buChar char="•"/>
            </a:pPr>
            <a:r>
              <a:rPr lang="en-US" sz="1600">
                <a:ea typeface="+mn-lt"/>
                <a:cs typeface="+mn-lt"/>
              </a:rPr>
              <a:t>How serious would it be?</a:t>
            </a:r>
            <a:endParaRPr lang="en-US" sz="1600"/>
          </a:p>
          <a:p>
            <a:pPr>
              <a:buFont typeface="Arial"/>
              <a:buChar char="•"/>
            </a:pPr>
            <a:r>
              <a:rPr lang="en-US" sz="1600">
                <a:ea typeface="+mn-lt"/>
                <a:cs typeface="+mn-lt"/>
              </a:rPr>
              <a:t>Is that level of risk acceptable?</a:t>
            </a:r>
            <a:endParaRPr lang="en-US" sz="1600"/>
          </a:p>
          <a:p>
            <a:pPr>
              <a:buFont typeface="Arial"/>
              <a:buChar char="•"/>
            </a:pPr>
            <a:r>
              <a:rPr lang="en-US" sz="1600">
                <a:ea typeface="+mn-lt"/>
                <a:cs typeface="+mn-lt"/>
              </a:rPr>
              <a:t>Is this a situation for the police alone to deal with?</a:t>
            </a:r>
            <a:endParaRPr lang="en-US" sz="1600"/>
          </a:p>
          <a:p>
            <a:pPr>
              <a:buFont typeface="Arial"/>
              <a:buChar char="•"/>
            </a:pPr>
            <a:r>
              <a:rPr lang="en-US" sz="1600">
                <a:ea typeface="+mn-lt"/>
                <a:cs typeface="+mn-lt"/>
              </a:rPr>
              <a:t>Am I the appropriate person to deal with this?</a:t>
            </a:r>
            <a:endParaRPr lang="en-US" sz="1600"/>
          </a:p>
          <a:p>
            <a:pPr>
              <a:buFont typeface="Arial"/>
              <a:buChar char="•"/>
            </a:pPr>
            <a:r>
              <a:rPr lang="en-US" sz="1600">
                <a:ea typeface="+mn-lt"/>
                <a:cs typeface="+mn-lt"/>
              </a:rPr>
              <a:t>What am I trying to achieve?</a:t>
            </a:r>
            <a:endParaRPr lang="en-US" sz="1600"/>
          </a:p>
          <a:p>
            <a:pPr>
              <a:buFont typeface="Arial"/>
              <a:buChar char="•"/>
            </a:pPr>
            <a:r>
              <a:rPr lang="en-US" sz="1600">
                <a:ea typeface="+mn-lt"/>
                <a:cs typeface="+mn-lt"/>
              </a:rPr>
              <a:t>Will my action resolve the situation?</a:t>
            </a:r>
            <a:endParaRPr lang="en-US" sz="1600"/>
          </a:p>
          <a:p>
            <a:pPr marL="0" indent="0">
              <a:buNone/>
            </a:pPr>
            <a:endParaRPr lang="en-US" sz="2000" b="1"/>
          </a:p>
          <a:p>
            <a:endParaRPr lang="en-US" sz="2000"/>
          </a:p>
        </p:txBody>
      </p:sp>
      <p:pic>
        <p:nvPicPr>
          <p:cNvPr id="4" name="Content Placeholder 3" descr="A blue circle with arrows pointing to a blue circle&#10;&#10;Description automatically generated">
            <a:extLst>
              <a:ext uri="{FF2B5EF4-FFF2-40B4-BE49-F238E27FC236}">
                <a16:creationId xmlns:a16="http://schemas.microsoft.com/office/drawing/2014/main" id="{BB15A5F5-A6D8-B17E-2BF5-C60EC1513F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32051" y="2388002"/>
            <a:ext cx="2708058" cy="2519108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6786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8F716F-5E90-4C7E-CEE2-331DCC1B5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800"/>
              <a:t>3rd Stage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8CF3F9E-EDE3-3C5D-C97C-9E1F706684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US"/>
          </a:p>
          <a:p>
            <a:pPr>
              <a:buFont typeface="Arial"/>
              <a:buChar char="•"/>
            </a:pPr>
            <a:r>
              <a:rPr lang="en-US" sz="2400">
                <a:ea typeface="+mn-lt"/>
                <a:cs typeface="+mn-lt"/>
              </a:rPr>
              <a:t>What police powers might be required?</a:t>
            </a:r>
            <a:endParaRPr lang="en-US" sz="2400"/>
          </a:p>
          <a:p>
            <a:pPr>
              <a:buFont typeface="Arial"/>
              <a:buChar char="•"/>
            </a:pPr>
            <a:r>
              <a:rPr lang="en-US" sz="2400">
                <a:ea typeface="+mn-lt"/>
                <a:cs typeface="+mn-lt"/>
              </a:rPr>
              <a:t>Is there any national guidance covering this type of situation?</a:t>
            </a:r>
            <a:endParaRPr lang="en-US" sz="2400"/>
          </a:p>
          <a:p>
            <a:pPr>
              <a:buFont typeface="Arial"/>
              <a:buChar char="•"/>
            </a:pPr>
            <a:r>
              <a:rPr lang="en-US" sz="2400">
                <a:ea typeface="+mn-lt"/>
                <a:cs typeface="+mn-lt"/>
              </a:rPr>
              <a:t>Do any local </a:t>
            </a:r>
            <a:r>
              <a:rPr lang="en-US" sz="2400" err="1">
                <a:ea typeface="+mn-lt"/>
                <a:cs typeface="+mn-lt"/>
              </a:rPr>
              <a:t>organisational</a:t>
            </a:r>
            <a:r>
              <a:rPr lang="en-US" sz="2400">
                <a:ea typeface="+mn-lt"/>
                <a:cs typeface="+mn-lt"/>
              </a:rPr>
              <a:t> policies or guidelines apply?</a:t>
            </a:r>
            <a:endParaRPr lang="en-US" sz="2400"/>
          </a:p>
          <a:p>
            <a:pPr>
              <a:buFont typeface="Arial"/>
              <a:buChar char="•"/>
            </a:pPr>
            <a:r>
              <a:rPr lang="en-US" sz="2400">
                <a:ea typeface="+mn-lt"/>
                <a:cs typeface="+mn-lt"/>
              </a:rPr>
              <a:t>What legislation might apply?</a:t>
            </a:r>
            <a:endParaRPr lang="en-US" sz="2400"/>
          </a:p>
          <a:p>
            <a:pPr>
              <a:buFont typeface="Arial"/>
              <a:buChar char="•"/>
            </a:pPr>
            <a:r>
              <a:rPr lang="en-US" sz="2400">
                <a:ea typeface="+mn-lt"/>
                <a:cs typeface="+mn-lt"/>
              </a:rPr>
              <a:t>Is there any research evidence?</a:t>
            </a:r>
            <a:endParaRPr lang="en-US" sz="2400"/>
          </a:p>
          <a:p>
            <a:pPr marL="0" indent="0">
              <a:buNone/>
            </a:pPr>
            <a:endParaRPr lang="en-US" sz="2000"/>
          </a:p>
          <a:p>
            <a:endParaRPr lang="en-US" sz="2000"/>
          </a:p>
        </p:txBody>
      </p:sp>
      <p:pic>
        <p:nvPicPr>
          <p:cNvPr id="4" name="Content Placeholder 3" descr="A blue circle with arrows pointing to the center&#10;&#10;Description automatically generated">
            <a:extLst>
              <a:ext uri="{FF2B5EF4-FFF2-40B4-BE49-F238E27FC236}">
                <a16:creationId xmlns:a16="http://schemas.microsoft.com/office/drawing/2014/main" id="{062A48DB-8C61-F75A-556E-D8FEA3E003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9779" y="2484255"/>
            <a:ext cx="4373782" cy="3714244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57510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E87FB1-9485-A5A0-7A11-475F17E5DD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800"/>
              <a:t>4th Stage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F3890E4-D2E2-5193-8D68-8EE148C9E9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1500">
                <a:ea typeface="+mn-lt"/>
                <a:cs typeface="+mn-lt"/>
              </a:rPr>
              <a:t>what options are available </a:t>
            </a:r>
            <a:endParaRPr lang="en-US" sz="1500" b="1"/>
          </a:p>
          <a:p>
            <a:r>
              <a:rPr lang="en-US" sz="1500">
                <a:ea typeface="+mn-lt"/>
                <a:cs typeface="+mn-lt"/>
              </a:rPr>
              <a:t>immediacy of any threat</a:t>
            </a:r>
            <a:endParaRPr lang="en-US" sz="1500"/>
          </a:p>
          <a:p>
            <a:r>
              <a:rPr lang="en-US" sz="1500">
                <a:ea typeface="+mn-lt"/>
                <a:cs typeface="+mn-lt"/>
              </a:rPr>
              <a:t>amount of time available</a:t>
            </a:r>
            <a:endParaRPr lang="en-US" sz="1500"/>
          </a:p>
          <a:p>
            <a:r>
              <a:rPr lang="en-US" sz="1500">
                <a:ea typeface="+mn-lt"/>
                <a:cs typeface="+mn-lt"/>
              </a:rPr>
              <a:t>available resources and support</a:t>
            </a:r>
            <a:endParaRPr lang="en-US" sz="1500"/>
          </a:p>
          <a:p>
            <a:r>
              <a:rPr lang="en-US" sz="1500">
                <a:ea typeface="+mn-lt"/>
                <a:cs typeface="+mn-lt"/>
              </a:rPr>
              <a:t>your own knowledge, experience and skills</a:t>
            </a:r>
            <a:endParaRPr lang="en-US" sz="1500"/>
          </a:p>
          <a:p>
            <a:r>
              <a:rPr lang="en-US" sz="1500">
                <a:ea typeface="+mn-lt"/>
                <a:cs typeface="+mn-lt"/>
              </a:rPr>
              <a:t>impact of potential action on the situation and the public</a:t>
            </a:r>
            <a:endParaRPr lang="en-US" sz="1500"/>
          </a:p>
          <a:p>
            <a:r>
              <a:rPr lang="en-US" sz="1500">
                <a:ea typeface="+mn-lt"/>
                <a:cs typeface="+mn-lt"/>
              </a:rPr>
              <a:t>what action to take if things do not happen as anticipated</a:t>
            </a:r>
            <a:endParaRPr lang="en-US" sz="1500"/>
          </a:p>
          <a:p>
            <a:pPr>
              <a:buNone/>
            </a:pPr>
            <a:r>
              <a:rPr lang="en-US" sz="1500" b="1">
                <a:ea typeface="+mn-lt"/>
                <a:cs typeface="+mn-lt"/>
              </a:rPr>
              <a:t>If you have to account for your decision, will you be able to say it was: </a:t>
            </a:r>
            <a:endParaRPr lang="en-US" sz="1500" b="1"/>
          </a:p>
          <a:p>
            <a:pPr>
              <a:buFont typeface="Arial"/>
              <a:buChar char="•"/>
            </a:pPr>
            <a:r>
              <a:rPr lang="en-US" sz="1500">
                <a:ea typeface="+mn-lt"/>
                <a:cs typeface="+mn-lt"/>
              </a:rPr>
              <a:t>proportionate, legitimate, necessary and ethical?</a:t>
            </a:r>
            <a:endParaRPr lang="en-US" sz="1500"/>
          </a:p>
          <a:p>
            <a:pPr>
              <a:buFont typeface="Arial"/>
              <a:buChar char="•"/>
            </a:pPr>
            <a:r>
              <a:rPr lang="en-US" sz="1500">
                <a:ea typeface="+mn-lt"/>
                <a:cs typeface="+mn-lt"/>
              </a:rPr>
              <a:t>reasonable in the circumstances facing them at the time?</a:t>
            </a:r>
            <a:endParaRPr lang="en-US" sz="1500"/>
          </a:p>
          <a:p>
            <a:pPr marL="0" indent="0">
              <a:buNone/>
            </a:pPr>
            <a:endParaRPr lang="en-US" sz="2000" b="1"/>
          </a:p>
          <a:p>
            <a:endParaRPr lang="en-US" sz="2000"/>
          </a:p>
        </p:txBody>
      </p:sp>
      <p:pic>
        <p:nvPicPr>
          <p:cNvPr id="4" name="Content Placeholder 3" descr="A blue circle with white text&#10;&#10;Description automatically generated">
            <a:extLst>
              <a:ext uri="{FF2B5EF4-FFF2-40B4-BE49-F238E27FC236}">
                <a16:creationId xmlns:a16="http://schemas.microsoft.com/office/drawing/2014/main" id="{9624E326-774E-D503-4F67-937EA561C3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01068" y="2484255"/>
            <a:ext cx="3971204" cy="3714244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2369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443373-0343-9F85-8663-D01C0F509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800"/>
              <a:t>5th Stage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C65EBB7-E26E-F116-71AC-9A28D12C9F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endParaRPr lang="en-US" sz="2000" b="1"/>
          </a:p>
          <a:p>
            <a:endParaRPr lang="en-US" sz="2000"/>
          </a:p>
        </p:txBody>
      </p:sp>
      <p:pic>
        <p:nvPicPr>
          <p:cNvPr id="4" name="Content Placeholder 3" descr="A blue circle with white text&#10;&#10;Description automatically generated">
            <a:extLst>
              <a:ext uri="{FF2B5EF4-FFF2-40B4-BE49-F238E27FC236}">
                <a16:creationId xmlns:a16="http://schemas.microsoft.com/office/drawing/2014/main" id="{AB1F3B35-9177-8957-2213-1CA5CF5E1A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6498" y="2484255"/>
            <a:ext cx="3620344" cy="3714244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790DCF-DF01-7E8A-F7D4-F05A6559871A}"/>
              </a:ext>
            </a:extLst>
          </p:cNvPr>
          <p:cNvSpPr txBox="1"/>
          <p:nvPr/>
        </p:nvSpPr>
        <p:spPr>
          <a:xfrm>
            <a:off x="112295" y="2205789"/>
            <a:ext cx="7234989" cy="38472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latin typeface="Aptos"/>
              </a:rPr>
              <a:t>Action</a:t>
            </a:r>
          </a:p>
          <a:p>
            <a:r>
              <a:rPr lang="en-US" b="1">
                <a:latin typeface="Aptos"/>
              </a:rPr>
              <a:t>Respond</a:t>
            </a:r>
          </a:p>
          <a:p>
            <a:pPr>
              <a:buFont typeface=""/>
              <a:buChar char="•"/>
            </a:pPr>
            <a:r>
              <a:rPr lang="en-US">
                <a:latin typeface="Aptos"/>
              </a:rPr>
              <a:t>Implement the option you have selected.</a:t>
            </a:r>
          </a:p>
          <a:p>
            <a:pPr>
              <a:buFont typeface=""/>
              <a:buChar char="•"/>
            </a:pPr>
            <a:r>
              <a:rPr lang="en-US">
                <a:latin typeface="Aptos"/>
              </a:rPr>
              <a:t>Does anyone else need to know what you have decided?</a:t>
            </a:r>
          </a:p>
          <a:p>
            <a:r>
              <a:rPr lang="en-US" b="1">
                <a:latin typeface="Aptos"/>
              </a:rPr>
              <a:t>Record</a:t>
            </a:r>
          </a:p>
          <a:p>
            <a:pPr>
              <a:buFont typeface=""/>
              <a:buChar char="•"/>
            </a:pPr>
            <a:r>
              <a:rPr lang="en-US">
                <a:latin typeface="Aptos"/>
              </a:rPr>
              <a:t>If you think it is appropriate, record what you did and why.</a:t>
            </a:r>
          </a:p>
          <a:p>
            <a:r>
              <a:rPr lang="en-US" b="1">
                <a:latin typeface="Aptos"/>
              </a:rPr>
              <a:t>Monitor</a:t>
            </a:r>
          </a:p>
          <a:p>
            <a:pPr>
              <a:buFont typeface=""/>
              <a:buChar char="•"/>
            </a:pPr>
            <a:r>
              <a:rPr lang="en-US">
                <a:latin typeface="Aptos"/>
              </a:rPr>
              <a:t>What happened as a result of your decision?</a:t>
            </a:r>
          </a:p>
          <a:p>
            <a:pPr>
              <a:buFont typeface=""/>
              <a:buChar char="•"/>
            </a:pPr>
            <a:r>
              <a:rPr lang="en-US">
                <a:latin typeface="Aptos"/>
              </a:rPr>
              <a:t>Was it what you wanted or expected to happen?</a:t>
            </a:r>
          </a:p>
          <a:p>
            <a:r>
              <a:rPr lang="en-US">
                <a:latin typeface="Aptos"/>
              </a:rPr>
              <a:t>If the incident is continuing, go through the NDM again as necessary.</a:t>
            </a:r>
          </a:p>
          <a:p>
            <a:r>
              <a:rPr lang="en-US" b="1"/>
              <a:t>Review</a:t>
            </a:r>
            <a:endParaRPr lang="en-US"/>
          </a:p>
          <a:p>
            <a:r>
              <a:rPr lang="en-US" sz="1400">
                <a:ea typeface="+mn-lt"/>
                <a:cs typeface="+mn-lt"/>
              </a:rPr>
              <a:t>If the incident is over, review your decisions, using the NDM. What lessons can you take from the event for future practice?</a:t>
            </a:r>
            <a:endParaRPr lang="en-US"/>
          </a:p>
          <a:p>
            <a:endParaRPr lang="en-US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3230399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87887F-7FE2-AE4A-CC08-22BD1C039D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6865" y="818984"/>
            <a:ext cx="6596245" cy="326852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Now you decide....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87038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ECA6DCB-B7E1-40A9-9524-540C6DA40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9B4D71-3526-A4A3-ABDC-8DC1F5FC54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5279408" cy="1128068"/>
          </a:xfrm>
        </p:spPr>
        <p:txBody>
          <a:bodyPr anchor="ctr">
            <a:normAutofit/>
          </a:bodyPr>
          <a:lstStyle/>
          <a:p>
            <a:r>
              <a:rPr lang="en-US" sz="4000"/>
              <a:t>Scenario 1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BF2610-4F9C-9A43-D63A-A4E3E8F32E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5278066" cy="397958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ea typeface="+mn-lt"/>
                <a:cs typeface="+mn-lt"/>
              </a:rPr>
              <a:t>Domestic Violence Call</a:t>
            </a:r>
            <a:endParaRPr lang="en-US" sz="2000"/>
          </a:p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You receive a call about a domestic disturbance. On arrival, you find a woman with visible injuries and a man who is intoxicated and aggressive.</a:t>
            </a:r>
            <a:endParaRPr lang="en-US" sz="2000"/>
          </a:p>
          <a:p>
            <a:endParaRPr lang="en-US" sz="200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7 Ways On How To Deal With An Angry Drunk">
            <a:extLst>
              <a:ext uri="{FF2B5EF4-FFF2-40B4-BE49-F238E27FC236}">
                <a16:creationId xmlns:a16="http://schemas.microsoft.com/office/drawing/2014/main" id="{4F40AD89-224F-DC42-0D0D-6017945049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775" r="12294" b="1"/>
          <a:stretch/>
        </p:blipFill>
        <p:spPr>
          <a:xfrm>
            <a:off x="7083423" y="581892"/>
            <a:ext cx="4397433" cy="2518756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oman With A Black Eye Stock Photo - Download Image Now - Women, One Woman  Only, Black Eye - iStock">
            <a:extLst>
              <a:ext uri="{FF2B5EF4-FFF2-40B4-BE49-F238E27FC236}">
                <a16:creationId xmlns:a16="http://schemas.microsoft.com/office/drawing/2014/main" id="{586B7D99-6E92-9189-8CF5-1143B922879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7250" r="1" b="34501"/>
          <a:stretch/>
        </p:blipFill>
        <p:spPr>
          <a:xfrm>
            <a:off x="7083423" y="3707894"/>
            <a:ext cx="4395569" cy="2518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80896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354D95-1A2B-A774-DD89-909D6574B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US" sz="3600"/>
              <a:t>1st stage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531B2CF-C697-3917-7F2E-5B3FEBA500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800" b="1">
                <a:ea typeface="+mn-lt"/>
                <a:cs typeface="+mn-lt"/>
              </a:rPr>
              <a:t>What we know:</a:t>
            </a:r>
            <a:r>
              <a:rPr lang="en-US" sz="1800">
                <a:ea typeface="+mn-lt"/>
                <a:cs typeface="+mn-lt"/>
              </a:rPr>
              <a:t> </a:t>
            </a:r>
          </a:p>
          <a:p>
            <a:pPr marL="0" indent="0">
              <a:buNone/>
            </a:pPr>
            <a:r>
              <a:rPr lang="en-US" sz="1800">
                <a:ea typeface="+mn-lt"/>
                <a:cs typeface="+mn-lt"/>
              </a:rPr>
              <a:t>A woman with visible injuries, a man who is intoxicated and aggressive.</a:t>
            </a:r>
            <a:endParaRPr lang="en-US" sz="1800"/>
          </a:p>
          <a:p>
            <a:pPr marL="0" indent="0">
              <a:buNone/>
            </a:pPr>
            <a:r>
              <a:rPr lang="en-US" sz="1800" b="1">
                <a:ea typeface="+mn-lt"/>
                <a:cs typeface="+mn-lt"/>
              </a:rPr>
              <a:t>What do we need to know?</a:t>
            </a:r>
            <a:endParaRPr lang="en-US" b="1"/>
          </a:p>
          <a:p>
            <a:pPr marL="0" indent="0">
              <a:buNone/>
            </a:pPr>
            <a:r>
              <a:rPr lang="en-US" sz="1800">
                <a:ea typeface="+mn-lt"/>
                <a:cs typeface="+mn-lt"/>
              </a:rPr>
              <a:t>The nature and severity of the injuries, any history of domestic violence, presence of weapons, and the safety of other potential occupants.</a:t>
            </a:r>
            <a:endParaRPr lang="en-US"/>
          </a:p>
          <a:p>
            <a:endParaRPr lang="en-US" sz="18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blue circle with white text&#10;&#10;Description automatically generated">
            <a:extLst>
              <a:ext uri="{FF2B5EF4-FFF2-40B4-BE49-F238E27FC236}">
                <a16:creationId xmlns:a16="http://schemas.microsoft.com/office/drawing/2014/main" id="{C0503D12-F568-AFE8-B0F4-16BF8C7673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738" y="665366"/>
            <a:ext cx="5628018" cy="5294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511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87B7B5-ABAC-23F0-DECC-B29F46458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800"/>
              <a:t>2nd Stage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A0651EE-39BC-63AE-F6FF-EC026CA804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798" y="2423047"/>
            <a:ext cx="4579024" cy="4048523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US" sz="2000" b="1">
                <a:ea typeface="+mn-lt"/>
                <a:cs typeface="+mn-lt"/>
              </a:rPr>
              <a:t>Risks:</a:t>
            </a:r>
            <a:endParaRPr lang="en-US" sz="2000">
              <a:ea typeface="+mn-lt"/>
              <a:cs typeface="+mn-lt"/>
            </a:endParaRPr>
          </a:p>
          <a:p>
            <a:r>
              <a:rPr lang="en-US" sz="2000">
                <a:ea typeface="+mn-lt"/>
                <a:cs typeface="+mn-lt"/>
              </a:rPr>
              <a:t> Immediate physical harm to the woman, potential escalation by the man, and possible involvement of others.</a:t>
            </a:r>
            <a:endParaRPr lang="en-US" sz="2000"/>
          </a:p>
          <a:p>
            <a:pPr marL="0" indent="0">
              <a:buNone/>
            </a:pPr>
            <a:r>
              <a:rPr lang="en-US" sz="2000" b="1">
                <a:ea typeface="+mn-lt"/>
                <a:cs typeface="+mn-lt"/>
              </a:rPr>
              <a:t>Threats:</a:t>
            </a:r>
            <a:endParaRPr lang="en-US">
              <a:ea typeface="+mn-lt"/>
              <a:cs typeface="+mn-lt"/>
            </a:endParaRPr>
          </a:p>
          <a:p>
            <a:r>
              <a:rPr lang="en-US" sz="2000">
                <a:ea typeface="+mn-lt"/>
                <a:cs typeface="+mn-lt"/>
              </a:rPr>
              <a:t> Aggressive behavior from the man, intoxication increasing unpredictability.</a:t>
            </a:r>
            <a:endParaRPr lang="en-US"/>
          </a:p>
          <a:p>
            <a:pPr marL="0" indent="0">
              <a:buNone/>
            </a:pPr>
            <a:r>
              <a:rPr lang="en-US" sz="2000" b="1">
                <a:ea typeface="+mn-lt"/>
                <a:cs typeface="+mn-lt"/>
              </a:rPr>
              <a:t>Opportunities:</a:t>
            </a:r>
            <a:endParaRPr lang="en-US">
              <a:ea typeface="+mn-lt"/>
              <a:cs typeface="+mn-lt"/>
            </a:endParaRPr>
          </a:p>
          <a:p>
            <a:r>
              <a:rPr lang="en-US" sz="2000">
                <a:ea typeface="+mn-lt"/>
                <a:cs typeface="+mn-lt"/>
              </a:rPr>
              <a:t> Remove the woman to safety, de-escalate the situation, gather evidence.</a:t>
            </a:r>
            <a:endParaRPr lang="en-US"/>
          </a:p>
          <a:p>
            <a:endParaRPr lang="en-US" sz="2000"/>
          </a:p>
        </p:txBody>
      </p:sp>
      <p:pic>
        <p:nvPicPr>
          <p:cNvPr id="4" name="Content Placeholder 3" descr="A blue circle with arrows pointing to a blue circle&#10;&#10;Description automatically generated">
            <a:extLst>
              <a:ext uri="{FF2B5EF4-FFF2-40B4-BE49-F238E27FC236}">
                <a16:creationId xmlns:a16="http://schemas.microsoft.com/office/drawing/2014/main" id="{BB15A5F5-A6D8-B17E-2BF5-C60EC1513F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90957" y="2484255"/>
            <a:ext cx="3991426" cy="3714244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5729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8F716F-5E90-4C7E-CEE2-331DCC1B5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800"/>
              <a:t>3rd Stage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8CF3F9E-EDE3-3C5D-C97C-9E1F706684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 sz="2000" b="1">
                <a:ea typeface="+mn-lt"/>
                <a:cs typeface="+mn-lt"/>
              </a:rPr>
              <a:t>Legal powers:</a:t>
            </a:r>
            <a:r>
              <a:rPr lang="en-US" sz="2000">
                <a:ea typeface="+mn-lt"/>
                <a:cs typeface="+mn-lt"/>
              </a:rPr>
              <a:t> </a:t>
            </a:r>
            <a:endParaRPr lang="en-US">
              <a:ea typeface="+mn-lt"/>
              <a:cs typeface="+mn-lt"/>
            </a:endParaRPr>
          </a:p>
          <a:p>
            <a:r>
              <a:rPr lang="en-US" sz="2000">
                <a:ea typeface="+mn-lt"/>
                <a:cs typeface="+mn-lt"/>
              </a:rPr>
              <a:t>Arrest the man for assault/domestic violence, use reasonable force if necessary, enter the premises to prevent harm.</a:t>
            </a:r>
            <a:endParaRPr lang="en-US"/>
          </a:p>
          <a:p>
            <a:pPr marL="0" indent="0">
              <a:buNone/>
            </a:pPr>
            <a:r>
              <a:rPr lang="en-US" sz="2000" b="1">
                <a:ea typeface="+mn-lt"/>
                <a:cs typeface="+mn-lt"/>
              </a:rPr>
              <a:t>Policies:</a:t>
            </a:r>
            <a:r>
              <a:rPr lang="en-US" sz="2000">
                <a:ea typeface="+mn-lt"/>
                <a:cs typeface="+mn-lt"/>
              </a:rPr>
              <a:t> </a:t>
            </a:r>
            <a:endParaRPr lang="en-US">
              <a:ea typeface="+mn-lt"/>
              <a:cs typeface="+mn-lt"/>
            </a:endParaRPr>
          </a:p>
          <a:p>
            <a:r>
              <a:rPr lang="en-US" sz="2000">
                <a:ea typeface="+mn-lt"/>
                <a:cs typeface="+mn-lt"/>
              </a:rPr>
              <a:t>Follow domestic violence protocol, </a:t>
            </a:r>
            <a:r>
              <a:rPr lang="en-US" sz="2000" err="1">
                <a:ea typeface="+mn-lt"/>
                <a:cs typeface="+mn-lt"/>
              </a:rPr>
              <a:t>prioritise</a:t>
            </a:r>
            <a:r>
              <a:rPr lang="en-US" sz="2000">
                <a:ea typeface="+mn-lt"/>
                <a:cs typeface="+mn-lt"/>
              </a:rPr>
              <a:t> victim safety, ensure all actions comply with human rights legislation.</a:t>
            </a:r>
            <a:endParaRPr lang="en-US"/>
          </a:p>
          <a:p>
            <a:endParaRPr lang="en-US" sz="2000"/>
          </a:p>
        </p:txBody>
      </p:sp>
      <p:pic>
        <p:nvPicPr>
          <p:cNvPr id="4" name="Content Placeholder 3" descr="A blue circle with arrows pointing to the center&#10;&#10;Description automatically generated">
            <a:extLst>
              <a:ext uri="{FF2B5EF4-FFF2-40B4-BE49-F238E27FC236}">
                <a16:creationId xmlns:a16="http://schemas.microsoft.com/office/drawing/2014/main" id="{062A48DB-8C61-F75A-556E-D8FEA3E003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9779" y="2484255"/>
            <a:ext cx="4373782" cy="3714244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2174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E87FB1-9485-A5A0-7A11-475F17E5DD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800"/>
              <a:t>4th Stage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F3890E4-D2E2-5193-8D68-8EE148C9E9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US" sz="2000" b="1">
                <a:ea typeface="+mn-lt"/>
                <a:cs typeface="+mn-lt"/>
              </a:rPr>
              <a:t>Options:</a:t>
            </a:r>
            <a:endParaRPr lang="en-US" sz="20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 Separate the parties, call for backup, arrest the man, provide medical attention to the woman.</a:t>
            </a:r>
            <a:endParaRPr lang="en-US" sz="2000"/>
          </a:p>
          <a:p>
            <a:r>
              <a:rPr lang="en-US" sz="2000" b="1">
                <a:ea typeface="+mn-lt"/>
                <a:cs typeface="+mn-lt"/>
              </a:rPr>
              <a:t>Contingencies:</a:t>
            </a:r>
            <a:r>
              <a:rPr lang="en-US" sz="2000">
                <a:ea typeface="+mn-lt"/>
                <a:cs typeface="+mn-lt"/>
              </a:rPr>
              <a:t> 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If the man resists arrest, use appropriate force; if the situation escalates, evacuate the premises and call for more units.</a:t>
            </a:r>
            <a:endParaRPr lang="en-US"/>
          </a:p>
          <a:p>
            <a:endParaRPr lang="en-US" sz="2000"/>
          </a:p>
        </p:txBody>
      </p:sp>
      <p:pic>
        <p:nvPicPr>
          <p:cNvPr id="4" name="Content Placeholder 3" descr="A blue circle with white text&#10;&#10;Description automatically generated">
            <a:extLst>
              <a:ext uri="{FF2B5EF4-FFF2-40B4-BE49-F238E27FC236}">
                <a16:creationId xmlns:a16="http://schemas.microsoft.com/office/drawing/2014/main" id="{9624E326-774E-D503-4F67-937EA561C3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01068" y="2484255"/>
            <a:ext cx="3971204" cy="3714244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805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443373-0343-9F85-8663-D01C0F509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800"/>
              <a:t>5th Stage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C65EBB7-E26E-F116-71AC-9A28D12C9F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US" sz="2000" b="1">
                <a:ea typeface="+mn-lt"/>
                <a:cs typeface="+mn-lt"/>
              </a:rPr>
              <a:t>Actions taken:</a:t>
            </a:r>
            <a:endParaRPr lang="en-US" sz="20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 Separate the parties, arrest the man, provide medical aid to the woman, gather statements and evidence, offer support services.</a:t>
            </a:r>
            <a:endParaRPr lang="en-US" sz="2000"/>
          </a:p>
          <a:p>
            <a:r>
              <a:rPr lang="en-US" sz="2000" b="1">
                <a:ea typeface="+mn-lt"/>
                <a:cs typeface="+mn-lt"/>
              </a:rPr>
              <a:t>Review:</a:t>
            </a:r>
            <a:r>
              <a:rPr lang="en-US" sz="2000">
                <a:ea typeface="+mn-lt"/>
                <a:cs typeface="+mn-lt"/>
              </a:rPr>
              <a:t> 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Ensure the woman's safety post-incident, review the use of force, debrief the team.</a:t>
            </a:r>
            <a:endParaRPr lang="en-US"/>
          </a:p>
          <a:p>
            <a:endParaRPr lang="en-US" sz="2000"/>
          </a:p>
        </p:txBody>
      </p:sp>
      <p:pic>
        <p:nvPicPr>
          <p:cNvPr id="4" name="Content Placeholder 3" descr="A blue circle with white text&#10;&#10;Description automatically generated">
            <a:extLst>
              <a:ext uri="{FF2B5EF4-FFF2-40B4-BE49-F238E27FC236}">
                <a16:creationId xmlns:a16="http://schemas.microsoft.com/office/drawing/2014/main" id="{AB1F3B35-9177-8957-2213-1CA5CF5E1A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6498" y="2484255"/>
            <a:ext cx="3620344" cy="3714244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7046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5BDB8E-1167-7469-66B9-343BA67001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US" sz="5400"/>
              <a:t>Any ethical considerations?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F54F07-D570-4F34-0211-168112CBBB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>
                <a:ea typeface="+mn-lt"/>
                <a:cs typeface="+mn-lt"/>
              </a:rPr>
              <a:t>Prioritise the victim's safety and well-being.</a:t>
            </a:r>
            <a:endParaRPr lang="en-US" sz="2400"/>
          </a:p>
          <a:p>
            <a:r>
              <a:rPr lang="en-US" sz="2400">
                <a:ea typeface="+mn-lt"/>
                <a:cs typeface="+mn-lt"/>
              </a:rPr>
              <a:t>Ensure fairness and respect in dealing with the suspect.</a:t>
            </a:r>
            <a:endParaRPr lang="en-US" sz="2400"/>
          </a:p>
          <a:p>
            <a:r>
              <a:rPr lang="en-US" sz="2400">
                <a:ea typeface="+mn-lt"/>
                <a:cs typeface="+mn-lt"/>
              </a:rPr>
              <a:t>Maintain confidentiality and sensitivity.</a:t>
            </a:r>
            <a:endParaRPr lang="en-US" sz="2400"/>
          </a:p>
          <a:p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39212564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05892A-DC92-8EAA-3015-FF645F7853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68113"/>
            <a:ext cx="4631033" cy="1383109"/>
          </a:xfrm>
        </p:spPr>
        <p:txBody>
          <a:bodyPr anchor="b">
            <a:normAutofit/>
          </a:bodyPr>
          <a:lstStyle/>
          <a:p>
            <a:r>
              <a:rPr lang="en-US" sz="3800">
                <a:solidFill>
                  <a:schemeClr val="bg1"/>
                </a:solidFill>
              </a:rPr>
              <a:t>Scenario 2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AE05351-315A-4BA9-A90A-FE5C949522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1851222"/>
            <a:ext cx="544829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67DFDA-07C5-2772-9BCC-7ACC6B7240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20204"/>
            <a:ext cx="4631033" cy="2577009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20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A suspicious package is reported in a crowded shopping centre.  You are the first to arrive on the scene.</a:t>
            </a:r>
            <a:endParaRPr lang="en-US" sz="200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200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2000">
              <a:solidFill>
                <a:schemeClr val="bg1"/>
              </a:solidFill>
            </a:endParaRPr>
          </a:p>
          <a:p>
            <a:endParaRPr lang="en-US" sz="2000">
              <a:solidFill>
                <a:schemeClr val="bg1"/>
              </a:solidFill>
            </a:endParaRPr>
          </a:p>
        </p:txBody>
      </p:sp>
      <p:pic>
        <p:nvPicPr>
          <p:cNvPr id="4" name="Picture 3" descr="Suspicious bag hi-res stock photography ...">
            <a:extLst>
              <a:ext uri="{FF2B5EF4-FFF2-40B4-BE49-F238E27FC236}">
                <a16:creationId xmlns:a16="http://schemas.microsoft.com/office/drawing/2014/main" id="{C8EF2512-22EF-D108-9096-90E414EE8B8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155" r="15846" b="1"/>
          <a:stretch>
            <a:fillRect/>
          </a:stretch>
        </p:blipFill>
        <p:spPr>
          <a:xfrm>
            <a:off x="6515727" y="1159668"/>
            <a:ext cx="5676273" cy="5698332"/>
          </a:xfrm>
          <a:prstGeom prst="rect">
            <a:avLst/>
          </a:prstGeom>
        </p:spPr>
      </p:pic>
      <p:grpSp>
        <p:nvGrpSpPr>
          <p:cNvPr id="24" name="Group 23">
            <a:extLst>
              <a:ext uri="{FF2B5EF4-FFF2-40B4-BE49-F238E27FC236}">
                <a16:creationId xmlns:a16="http://schemas.microsoft.com/office/drawing/2014/main" id="{9D20816A-53A8-414B-9615-2877C10816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274779" y="1850813"/>
            <a:ext cx="4917221" cy="5007187"/>
            <a:chOff x="6833344" y="1502570"/>
            <a:chExt cx="4917221" cy="5007187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49CC84F6-0A3D-42D4-84D1-34E857123F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V="1">
              <a:off x="6833344" y="1502570"/>
              <a:ext cx="0" cy="5007187"/>
            </a:xfrm>
            <a:prstGeom prst="line">
              <a:avLst/>
            </a:prstGeom>
            <a:ln w="127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C76FD32F-1C07-4AF8-994F-CDC99B5D4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836570" y="1502570"/>
              <a:ext cx="4913995" cy="0"/>
            </a:xfrm>
            <a:prstGeom prst="line">
              <a:avLst/>
            </a:prstGeom>
            <a:ln w="127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836035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354D95-1A2B-A774-DD89-909D6574B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US" sz="3600"/>
              <a:t>1st stage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531B2CF-C697-3917-7F2E-5B3FEBA500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US"/>
              <a:t>Information and Intelligence</a:t>
            </a:r>
          </a:p>
          <a:p>
            <a:pPr>
              <a:buFont typeface="Arial"/>
              <a:buChar char="•"/>
            </a:pPr>
            <a:r>
              <a:rPr lang="en-US" sz="1800" b="1">
                <a:ea typeface="+mn-lt"/>
                <a:cs typeface="+mn-lt"/>
              </a:rPr>
              <a:t>What we know:</a:t>
            </a:r>
            <a:r>
              <a:rPr lang="en-US" sz="1800">
                <a:ea typeface="+mn-lt"/>
                <a:cs typeface="+mn-lt"/>
              </a:rPr>
              <a:t> 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800">
                <a:ea typeface="+mn-lt"/>
                <a:cs typeface="+mn-lt"/>
              </a:rPr>
              <a:t>Location of the package, crowded shopping </a:t>
            </a:r>
            <a:r>
              <a:rPr lang="en-US" sz="1800" err="1">
                <a:ea typeface="+mn-lt"/>
                <a:cs typeface="+mn-lt"/>
              </a:rPr>
              <a:t>centre</a:t>
            </a:r>
            <a:r>
              <a:rPr lang="en-US" sz="1800">
                <a:ea typeface="+mn-lt"/>
                <a:cs typeface="+mn-lt"/>
              </a:rPr>
              <a:t>.</a:t>
            </a:r>
            <a:endParaRPr lang="en-US" sz="1800"/>
          </a:p>
          <a:p>
            <a:pPr>
              <a:buFont typeface="Arial"/>
              <a:buChar char="•"/>
            </a:pPr>
            <a:r>
              <a:rPr lang="en-US" sz="1800" b="1">
                <a:ea typeface="+mn-lt"/>
                <a:cs typeface="+mn-lt"/>
              </a:rPr>
              <a:t>What we need to know:</a:t>
            </a:r>
            <a:r>
              <a:rPr lang="en-US" sz="1800">
                <a:ea typeface="+mn-lt"/>
                <a:cs typeface="+mn-lt"/>
              </a:rPr>
              <a:t> 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800">
                <a:ea typeface="+mn-lt"/>
                <a:cs typeface="+mn-lt"/>
              </a:rPr>
              <a:t>Possible contents of the package, origin, and any associated threats</a:t>
            </a:r>
            <a:endParaRPr lang="en-US"/>
          </a:p>
          <a:p>
            <a:pPr marL="0" indent="0">
              <a:buNone/>
            </a:pPr>
            <a:endParaRPr lang="en-US" sz="1800"/>
          </a:p>
          <a:p>
            <a:endParaRPr lang="en-US" sz="18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blue circle with white text&#10;&#10;Description automatically generated">
            <a:extLst>
              <a:ext uri="{FF2B5EF4-FFF2-40B4-BE49-F238E27FC236}">
                <a16:creationId xmlns:a16="http://schemas.microsoft.com/office/drawing/2014/main" id="{C0503D12-F568-AFE8-B0F4-16BF8C7673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738" y="665366"/>
            <a:ext cx="5628018" cy="5294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493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87B7B5-ABAC-23F0-DECC-B29F46458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800"/>
              <a:t>2nd Stage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A0651EE-39BC-63AE-F6FF-EC026CA804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798" y="2423047"/>
            <a:ext cx="4579024" cy="4048523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US"/>
              <a:t>Assessment</a:t>
            </a:r>
          </a:p>
          <a:p>
            <a:pPr>
              <a:buFont typeface="Arial"/>
              <a:buChar char="•"/>
            </a:pPr>
            <a:r>
              <a:rPr lang="en-US" sz="2000" b="1">
                <a:ea typeface="+mn-lt"/>
                <a:cs typeface="+mn-lt"/>
              </a:rPr>
              <a:t>Risks:</a:t>
            </a:r>
            <a:r>
              <a:rPr lang="en-US" sz="2000">
                <a:ea typeface="+mn-lt"/>
                <a:cs typeface="+mn-lt"/>
              </a:rPr>
              <a:t> 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Potential bomb threat, mass casualties, panic among the public.</a:t>
            </a:r>
            <a:endParaRPr lang="en-US"/>
          </a:p>
          <a:p>
            <a:pPr>
              <a:buFont typeface="Arial"/>
              <a:buChar char="•"/>
            </a:pPr>
            <a:r>
              <a:rPr lang="en-US" sz="2000" b="1">
                <a:ea typeface="+mn-lt"/>
                <a:cs typeface="+mn-lt"/>
              </a:rPr>
              <a:t>Threats:</a:t>
            </a:r>
            <a:r>
              <a:rPr lang="en-US" sz="2000">
                <a:ea typeface="+mn-lt"/>
                <a:cs typeface="+mn-lt"/>
              </a:rPr>
              <a:t> 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Explosion, panic causing injuries.</a:t>
            </a:r>
            <a:endParaRPr lang="en-US"/>
          </a:p>
          <a:p>
            <a:pPr>
              <a:buFont typeface="Arial"/>
              <a:buChar char="•"/>
            </a:pPr>
            <a:r>
              <a:rPr lang="en-US" sz="2000" b="1">
                <a:ea typeface="+mn-lt"/>
                <a:cs typeface="+mn-lt"/>
              </a:rPr>
              <a:t>Opportunities:</a:t>
            </a:r>
            <a:r>
              <a:rPr lang="en-US" sz="2000">
                <a:ea typeface="+mn-lt"/>
                <a:cs typeface="+mn-lt"/>
              </a:rPr>
              <a:t> 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Evacuate the area, call the bomb squad, maintain public order.</a:t>
            </a:r>
            <a:endParaRPr lang="en-US"/>
          </a:p>
          <a:p>
            <a:pPr marL="0" indent="0">
              <a:buNone/>
            </a:pPr>
            <a:endParaRPr lang="en-US" sz="2000" b="1"/>
          </a:p>
          <a:p>
            <a:endParaRPr lang="en-US" sz="2000"/>
          </a:p>
        </p:txBody>
      </p:sp>
      <p:pic>
        <p:nvPicPr>
          <p:cNvPr id="4" name="Content Placeholder 3" descr="A blue circle with arrows pointing to a blue circle&#10;&#10;Description automatically generated">
            <a:extLst>
              <a:ext uri="{FF2B5EF4-FFF2-40B4-BE49-F238E27FC236}">
                <a16:creationId xmlns:a16="http://schemas.microsoft.com/office/drawing/2014/main" id="{BB15A5F5-A6D8-B17E-2BF5-C60EC1513F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90957" y="2484255"/>
            <a:ext cx="3991426" cy="3714244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4062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8F716F-5E90-4C7E-CEE2-331DCC1B5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800"/>
              <a:t>3rd Stage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8CF3F9E-EDE3-3C5D-C97C-9E1F706684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US"/>
          </a:p>
          <a:p>
            <a:pPr>
              <a:buNone/>
            </a:pPr>
            <a:r>
              <a:rPr lang="en-US"/>
              <a:t>Powers and Policy</a:t>
            </a:r>
          </a:p>
          <a:p>
            <a:pPr>
              <a:buFont typeface="Arial"/>
              <a:buChar char="•"/>
            </a:pPr>
            <a:r>
              <a:rPr lang="en-US" sz="2000" b="1">
                <a:ea typeface="+mn-lt"/>
                <a:cs typeface="+mn-lt"/>
              </a:rPr>
              <a:t>Legal powers:</a:t>
            </a:r>
            <a:r>
              <a:rPr lang="en-US" sz="2000">
                <a:ea typeface="+mn-lt"/>
                <a:cs typeface="+mn-lt"/>
              </a:rPr>
              <a:t> 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Evacuate the area, cordon off the scene, request specialized units.</a:t>
            </a:r>
            <a:endParaRPr lang="en-US"/>
          </a:p>
          <a:p>
            <a:pPr>
              <a:buFont typeface="Arial"/>
              <a:buChar char="•"/>
            </a:pPr>
            <a:r>
              <a:rPr lang="en-US" sz="2000" b="1">
                <a:ea typeface="+mn-lt"/>
                <a:cs typeface="+mn-lt"/>
              </a:rPr>
              <a:t>Policies:</a:t>
            </a:r>
            <a:r>
              <a:rPr lang="en-US" sz="2000">
                <a:ea typeface="+mn-lt"/>
                <a:cs typeface="+mn-lt"/>
              </a:rPr>
              <a:t> 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Follow bomb threat procedures, </a:t>
            </a:r>
            <a:r>
              <a:rPr lang="en-US" sz="2000" err="1">
                <a:ea typeface="+mn-lt"/>
                <a:cs typeface="+mn-lt"/>
              </a:rPr>
              <a:t>prioritise</a:t>
            </a:r>
            <a:r>
              <a:rPr lang="en-US" sz="2000">
                <a:ea typeface="+mn-lt"/>
                <a:cs typeface="+mn-lt"/>
              </a:rPr>
              <a:t> public safety, manage crowd control.</a:t>
            </a:r>
            <a:endParaRPr lang="en-US"/>
          </a:p>
          <a:p>
            <a:pPr marL="0" indent="0">
              <a:buNone/>
            </a:pPr>
            <a:endParaRPr lang="en-US" sz="2000"/>
          </a:p>
          <a:p>
            <a:endParaRPr lang="en-US" sz="2000"/>
          </a:p>
        </p:txBody>
      </p:sp>
      <p:pic>
        <p:nvPicPr>
          <p:cNvPr id="4" name="Content Placeholder 3" descr="A blue circle with arrows pointing to the center&#10;&#10;Description automatically generated">
            <a:extLst>
              <a:ext uri="{FF2B5EF4-FFF2-40B4-BE49-F238E27FC236}">
                <a16:creationId xmlns:a16="http://schemas.microsoft.com/office/drawing/2014/main" id="{062A48DB-8C61-F75A-556E-D8FEA3E003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9779" y="2484255"/>
            <a:ext cx="4373782" cy="3714244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73238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E87FB1-9485-A5A0-7A11-475F17E5DD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800"/>
              <a:t>4th Stage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F3890E4-D2E2-5193-8D68-8EE148C9E9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 fontScale="92500"/>
          </a:bodyPr>
          <a:lstStyle/>
          <a:p>
            <a:r>
              <a:rPr lang="en-US"/>
              <a:t>Options and Contingencies</a:t>
            </a:r>
            <a:endParaRPr lang="en-US" sz="2000" b="1"/>
          </a:p>
          <a:p>
            <a:r>
              <a:rPr lang="en-US" sz="2000" b="1">
                <a:ea typeface="+mn-lt"/>
                <a:cs typeface="+mn-lt"/>
              </a:rPr>
              <a:t>Options:</a:t>
            </a:r>
            <a:r>
              <a:rPr lang="en-US" sz="2000">
                <a:ea typeface="+mn-lt"/>
                <a:cs typeface="+mn-lt"/>
              </a:rPr>
              <a:t> </a:t>
            </a:r>
            <a:endParaRPr lang="en-US">
              <a:ea typeface="+mn-lt"/>
              <a:cs typeface="+mn-lt"/>
            </a:endParaRPr>
          </a:p>
          <a:p>
            <a:r>
              <a:rPr lang="en-US" sz="2000">
                <a:ea typeface="+mn-lt"/>
                <a:cs typeface="+mn-lt"/>
              </a:rPr>
              <a:t>Evacuate the </a:t>
            </a:r>
            <a:r>
              <a:rPr lang="en-US" sz="2000" err="1">
                <a:ea typeface="+mn-lt"/>
                <a:cs typeface="+mn-lt"/>
              </a:rPr>
              <a:t>centre</a:t>
            </a:r>
            <a:r>
              <a:rPr lang="en-US" sz="2000">
                <a:ea typeface="+mn-lt"/>
                <a:cs typeface="+mn-lt"/>
              </a:rPr>
              <a:t>, use bomb disposal experts, use detection equipment.</a:t>
            </a:r>
            <a:endParaRPr lang="en-US"/>
          </a:p>
          <a:p>
            <a:r>
              <a:rPr lang="en-US" sz="2000" b="1">
                <a:ea typeface="+mn-lt"/>
                <a:cs typeface="+mn-lt"/>
              </a:rPr>
              <a:t>Contingencies:</a:t>
            </a:r>
            <a:r>
              <a:rPr lang="en-US" sz="2000">
                <a:ea typeface="+mn-lt"/>
                <a:cs typeface="+mn-lt"/>
              </a:rPr>
              <a:t> </a:t>
            </a:r>
            <a:endParaRPr lang="en-US">
              <a:ea typeface="+mn-lt"/>
              <a:cs typeface="+mn-lt"/>
            </a:endParaRPr>
          </a:p>
          <a:p>
            <a:r>
              <a:rPr lang="en-US" sz="2000">
                <a:ea typeface="+mn-lt"/>
                <a:cs typeface="+mn-lt"/>
              </a:rPr>
              <a:t>If the package detonates, manage casualties and coordinate with emergency services; if it’s a false alarm, reassure the public and conduct a thorough investigation.</a:t>
            </a:r>
            <a:endParaRPr lang="en-US"/>
          </a:p>
          <a:p>
            <a:endParaRPr lang="en-US" sz="2000" b="1"/>
          </a:p>
          <a:p>
            <a:endParaRPr lang="en-US" sz="2000"/>
          </a:p>
        </p:txBody>
      </p:sp>
      <p:pic>
        <p:nvPicPr>
          <p:cNvPr id="4" name="Content Placeholder 3" descr="A blue circle with white text&#10;&#10;Description automatically generated">
            <a:extLst>
              <a:ext uri="{FF2B5EF4-FFF2-40B4-BE49-F238E27FC236}">
                <a16:creationId xmlns:a16="http://schemas.microsoft.com/office/drawing/2014/main" id="{9624E326-774E-D503-4F67-937EA561C3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01068" y="2484255"/>
            <a:ext cx="3971204" cy="3714244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1189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443373-0343-9F85-8663-D01C0F509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800"/>
              <a:t>5th Stage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C65EBB7-E26E-F116-71AC-9A28D12C9F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US"/>
              <a:t>Action and Review</a:t>
            </a:r>
            <a:endParaRPr lang="en-US" sz="2000" b="1"/>
          </a:p>
          <a:p>
            <a:r>
              <a:rPr lang="en-US" sz="2000" b="1">
                <a:ea typeface="+mn-lt"/>
                <a:cs typeface="+mn-lt"/>
              </a:rPr>
              <a:t>Actions taken:</a:t>
            </a:r>
            <a:r>
              <a:rPr lang="en-US" sz="2000">
                <a:ea typeface="+mn-lt"/>
                <a:cs typeface="+mn-lt"/>
              </a:rPr>
              <a:t> 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Evacuate the area, establish a perimeter, call bomb disposal, communicate with the public.</a:t>
            </a:r>
            <a:endParaRPr lang="en-US"/>
          </a:p>
          <a:p>
            <a:r>
              <a:rPr lang="en-US" sz="2000" b="1">
                <a:ea typeface="+mn-lt"/>
                <a:cs typeface="+mn-lt"/>
              </a:rPr>
              <a:t>Review: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Evaluate the response effectiveness, improve evacuation procedures, review communication strategies.</a:t>
            </a:r>
            <a:endParaRPr lang="en-US"/>
          </a:p>
          <a:p>
            <a:endParaRPr lang="en-US" sz="2000" b="1"/>
          </a:p>
          <a:p>
            <a:endParaRPr lang="en-US" sz="2000"/>
          </a:p>
        </p:txBody>
      </p:sp>
      <p:pic>
        <p:nvPicPr>
          <p:cNvPr id="4" name="Content Placeholder 3" descr="A blue circle with white text&#10;&#10;Description automatically generated">
            <a:extLst>
              <a:ext uri="{FF2B5EF4-FFF2-40B4-BE49-F238E27FC236}">
                <a16:creationId xmlns:a16="http://schemas.microsoft.com/office/drawing/2014/main" id="{AB1F3B35-9177-8957-2213-1CA5CF5E1A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6498" y="2484255"/>
            <a:ext cx="3620344" cy="3714244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4007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5BDB8E-1167-7469-66B9-343BA67001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US" sz="5400"/>
              <a:t>Any ethical considerations?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F54F07-D570-4F34-0211-168112CBBB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/>
          </a:p>
          <a:p>
            <a:r>
              <a:rPr lang="en-US" sz="2400">
                <a:ea typeface="+mn-lt"/>
                <a:cs typeface="+mn-lt"/>
              </a:rPr>
              <a:t>Ensure minimal disruption while </a:t>
            </a:r>
            <a:r>
              <a:rPr lang="en-US" sz="2400" err="1">
                <a:ea typeface="+mn-lt"/>
                <a:cs typeface="+mn-lt"/>
              </a:rPr>
              <a:t>maximising</a:t>
            </a:r>
            <a:r>
              <a:rPr lang="en-US" sz="2400">
                <a:ea typeface="+mn-lt"/>
                <a:cs typeface="+mn-lt"/>
              </a:rPr>
              <a:t> safety.</a:t>
            </a:r>
            <a:endParaRPr lang="en-US"/>
          </a:p>
          <a:p>
            <a:r>
              <a:rPr lang="en-US" sz="2400">
                <a:ea typeface="+mn-lt"/>
                <a:cs typeface="+mn-lt"/>
              </a:rPr>
              <a:t>Transparent communication to prevent unnecessary panic.</a:t>
            </a:r>
            <a:endParaRPr lang="en-US"/>
          </a:p>
          <a:p>
            <a:r>
              <a:rPr lang="en-US" sz="2400">
                <a:ea typeface="+mn-lt"/>
                <a:cs typeface="+mn-lt"/>
              </a:rPr>
              <a:t>Respect individuals' rights during evacuation.</a:t>
            </a:r>
            <a:endParaRPr lang="en-US"/>
          </a:p>
          <a:p>
            <a:endParaRPr lang="en-US" sz="2400"/>
          </a:p>
          <a:p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273710938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3D black question marks with one yellow question mark">
            <a:extLst>
              <a:ext uri="{FF2B5EF4-FFF2-40B4-BE49-F238E27FC236}">
                <a16:creationId xmlns:a16="http://schemas.microsoft.com/office/drawing/2014/main" id="{AFF55E33-FF9C-B3F9-4399-EFE0FF1ECD2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471" r="22393" b="1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4954FB-0E3E-225B-B468-F72A20394A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Any questions?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04468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943</Words>
  <Application>Microsoft Office PowerPoint</Application>
  <PresentationFormat>Widescreen</PresentationFormat>
  <Paragraphs>131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Aptos</vt:lpstr>
      <vt:lpstr>Aptos Display</vt:lpstr>
      <vt:lpstr>Arial</vt:lpstr>
      <vt:lpstr>Calibri</vt:lpstr>
      <vt:lpstr>office theme</vt:lpstr>
      <vt:lpstr>NDM activity </vt:lpstr>
      <vt:lpstr>National Decision Model (NDM)</vt:lpstr>
      <vt:lpstr>1st stage</vt:lpstr>
      <vt:lpstr>2nd Stage</vt:lpstr>
      <vt:lpstr>3rd Stage</vt:lpstr>
      <vt:lpstr>4th Stage</vt:lpstr>
      <vt:lpstr>5th Stage</vt:lpstr>
      <vt:lpstr>Now you decide....</vt:lpstr>
      <vt:lpstr>Scenario 1</vt:lpstr>
      <vt:lpstr>1st stage</vt:lpstr>
      <vt:lpstr>2nd Stage</vt:lpstr>
      <vt:lpstr>3rd Stage</vt:lpstr>
      <vt:lpstr>4th Stage</vt:lpstr>
      <vt:lpstr>5th Stage</vt:lpstr>
      <vt:lpstr>Any ethical considerations?</vt:lpstr>
      <vt:lpstr>Scenario 2</vt:lpstr>
      <vt:lpstr>1st stage</vt:lpstr>
      <vt:lpstr>2nd Stage</vt:lpstr>
      <vt:lpstr>3rd Stage</vt:lpstr>
      <vt:lpstr>4th Stage</vt:lpstr>
      <vt:lpstr>5th Stage</vt:lpstr>
      <vt:lpstr>Any ethical considerations?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Melanie Thomas</cp:lastModifiedBy>
  <cp:revision>2</cp:revision>
  <dcterms:created xsi:type="dcterms:W3CDTF">2024-07-05T10:45:27Z</dcterms:created>
  <dcterms:modified xsi:type="dcterms:W3CDTF">2025-10-22T13:51:31Z</dcterms:modified>
</cp:coreProperties>
</file>