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68" r:id="rId2"/>
    <p:sldId id="256" r:id="rId3"/>
    <p:sldId id="257" r:id="rId4"/>
    <p:sldId id="258" r:id="rId5"/>
    <p:sldId id="259" r:id="rId6"/>
    <p:sldId id="261" r:id="rId7"/>
    <p:sldId id="262" r:id="rId8"/>
    <p:sldId id="263" r:id="rId9"/>
    <p:sldId id="264" r:id="rId10"/>
    <p:sldId id="265"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092A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33" autoAdjust="0"/>
  </p:normalViewPr>
  <p:slideViewPr>
    <p:cSldViewPr snapToGrid="0">
      <p:cViewPr varScale="1">
        <p:scale>
          <a:sx n="154" d="100"/>
          <a:sy n="154" d="100"/>
        </p:scale>
        <p:origin x="43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4709D9-92C0-434B-BC2E-65F2680DF7D4}"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1748127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4709D9-92C0-434B-BC2E-65F2680DF7D4}"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3778495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709D9-92C0-434B-BC2E-65F2680DF7D4}"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1497238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4709D9-92C0-434B-BC2E-65F2680DF7D4}"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4073052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4709D9-92C0-434B-BC2E-65F2680DF7D4}" type="datetimeFigureOut">
              <a:rPr lang="en-GB" smtClean="0"/>
              <a:t>21/02/2024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3097092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4709D9-92C0-434B-BC2E-65F2680DF7D4}" type="datetimeFigureOut">
              <a:rPr lang="en-GB" smtClean="0"/>
              <a:t>21/02/2024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296633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4709D9-92C0-434B-BC2E-65F2680DF7D4}" type="datetimeFigureOut">
              <a:rPr lang="en-GB" smtClean="0"/>
              <a:t>21/02/2024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1069621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4709D9-92C0-434B-BC2E-65F2680DF7D4}"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80871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4709D9-92C0-434B-BC2E-65F2680DF7D4}"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2365752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709D9-92C0-434B-BC2E-65F2680DF7D4}"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1257751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709D9-92C0-434B-BC2E-65F2680DF7D4}"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FEC18-5274-423A-B977-7AB37CF678F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918184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709D9-92C0-434B-BC2E-65F2680DF7D4}"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1992873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709D9-92C0-434B-BC2E-65F2680DF7D4}"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FEC18-5274-423A-B977-7AB37CF678F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54333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709D9-92C0-434B-BC2E-65F2680DF7D4}"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16859922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4709D9-92C0-434B-BC2E-65F2680DF7D4}"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2754161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4709D9-92C0-434B-BC2E-65F2680DF7D4}"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FEC18-5274-423A-B977-7AB37CF678FD}" type="slidenum">
              <a:rPr lang="en-GB" smtClean="0"/>
              <a:t>‹#›</a:t>
            </a:fld>
            <a:endParaRPr lang="en-GB"/>
          </a:p>
        </p:txBody>
      </p:sp>
    </p:spTree>
    <p:extLst>
      <p:ext uri="{BB962C8B-B14F-4D97-AF65-F5344CB8AC3E}">
        <p14:creationId xmlns:p14="http://schemas.microsoft.com/office/powerpoint/2010/main" val="1894201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4709D9-92C0-434B-BC2E-65F2680DF7D4}" type="datetimeFigureOut">
              <a:rPr lang="en-GB" smtClean="0"/>
              <a:t>21/02/2024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25FEC18-5274-423A-B977-7AB37CF678FD}" type="slidenum">
              <a:rPr lang="en-GB" smtClean="0"/>
              <a:t>‹#›</a:t>
            </a:fld>
            <a:endParaRPr lang="en-GB"/>
          </a:p>
        </p:txBody>
      </p:sp>
    </p:spTree>
    <p:extLst>
      <p:ext uri="{BB962C8B-B14F-4D97-AF65-F5344CB8AC3E}">
        <p14:creationId xmlns:p14="http://schemas.microsoft.com/office/powerpoint/2010/main" val="2976060248"/>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7.xml"/><Relationship Id="rId1" Type="http://schemas.openxmlformats.org/officeDocument/2006/relationships/tags" Target="../tags/tag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4.xml"/><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7.xml"/><Relationship Id="rId1" Type="http://schemas.openxmlformats.org/officeDocument/2006/relationships/tags" Target="../tags/tag5.xml"/><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6.xml"/></Relationships>
</file>

<file path=ppt/slides/_rels/slide11.xml.rels><?xml version="1.0" encoding="UTF-8" standalone="yes"?>
<Relationships xmlns="http://schemas.openxmlformats.org/package/2006/relationships"><Relationship Id="rId8" Type="http://schemas.openxmlformats.org/officeDocument/2006/relationships/hyperlink" Target="https://www.duplexcleaning.com.au/blog/list-of-cleaning-equipment-used-for-housekeeping.html" TargetMode="External"/><Relationship Id="rId13" Type="http://schemas.openxmlformats.org/officeDocument/2006/relationships/hyperlink" Target="https://www.osha.gov/laws-regs/oshact/completeoshact" TargetMode="External"/><Relationship Id="rId3" Type="http://schemas.openxmlformats.org/officeDocument/2006/relationships/hyperlink" Target="https://thinktanktrainingsolutions.com/wp-content/uploads/2017/03/health-and-safety.jpg" TargetMode="External"/><Relationship Id="rId7" Type="http://schemas.openxmlformats.org/officeDocument/2006/relationships/hyperlink" Target="https://www.cdc.gov/vhf/ebola/healthcare-us/ppe/guidance.html" TargetMode="External"/><Relationship Id="rId12" Type="http://schemas.openxmlformats.org/officeDocument/2006/relationships/hyperlink" Target="https://www.meetings-conventions.com/Meeting-Event-Venues/northampton-england/convention-hotel/ibis-northampton-centre-p2910535" TargetMode="External"/><Relationship Id="rId17" Type="http://schemas.openxmlformats.org/officeDocument/2006/relationships/hyperlink" Target="https://www.safetyandhealthmagazine.com/articles/13880-make-office-housekeeping-a-priority" TargetMode="External"/><Relationship Id="rId2" Type="http://schemas.openxmlformats.org/officeDocument/2006/relationships/hyperlink" Target="https://civiconcepts.com/blog/house-cleaning-tools-and-equipment" TargetMode="External"/><Relationship Id="rId16" Type="http://schemas.openxmlformats.org/officeDocument/2006/relationships/hyperlink" Target="https://www.safetyandhealthmagazine.com/articles/12470-tips-for-effective-workplace-housekeeping" TargetMode="External"/><Relationship Id="rId1" Type="http://schemas.openxmlformats.org/officeDocument/2006/relationships/slideLayout" Target="../slideLayouts/slideLayout7.xml"/><Relationship Id="rId6" Type="http://schemas.openxmlformats.org/officeDocument/2006/relationships/hyperlink" Target="https://www.ccohs.ca/oshanswers/safety_haz/falls.html" TargetMode="External"/><Relationship Id="rId11" Type="http://schemas.openxmlformats.org/officeDocument/2006/relationships/hyperlink" Target="https://www.intercleanshow.com/news/sustainability/cleaning-equipment" TargetMode="External"/><Relationship Id="rId5" Type="http://schemas.openxmlformats.org/officeDocument/2006/relationships/hyperlink" Target="https://www.ccohs.ca/oshanswers/prevention/ppe/designin.html" TargetMode="External"/><Relationship Id="rId15" Type="http://schemas.openxmlformats.org/officeDocument/2006/relationships/hyperlink" Target="https://www.outofeden.co.uk/products/5311/rubber-gloves-pair" TargetMode="External"/><Relationship Id="rId10" Type="http://schemas.openxmlformats.org/officeDocument/2006/relationships/hyperlink" Target="https://www.hse.gov.uk/cleaning/topics/slips.htm" TargetMode="External"/><Relationship Id="rId4" Type="http://schemas.openxmlformats.org/officeDocument/2006/relationships/hyperlink" Target="https://www.ccohs.ca/oshanswers/hsprograms/housekeeping/house.html" TargetMode="External"/><Relationship Id="rId9" Type="http://schemas.openxmlformats.org/officeDocument/2006/relationships/hyperlink" Target="https://www.facebook.com/ibisrugby/" TargetMode="External"/><Relationship Id="rId14" Type="http://schemas.openxmlformats.org/officeDocument/2006/relationships/hyperlink" Target="https://www.outofeden.co.uk/clea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BEE46-FA4B-456C-94EA-A16D16DB0354}"/>
              </a:ext>
            </a:extLst>
          </p:cNvPr>
          <p:cNvSpPr>
            <a:spLocks noGrp="1"/>
          </p:cNvSpPr>
          <p:nvPr>
            <p:ph type="title"/>
          </p:nvPr>
        </p:nvSpPr>
        <p:spPr/>
        <p:txBody>
          <a:bodyPr/>
          <a:lstStyle/>
          <a:p>
            <a:r>
              <a:rPr lang="en-GB" dirty="0"/>
              <a:t>                          Presentation</a:t>
            </a:r>
          </a:p>
        </p:txBody>
      </p:sp>
      <p:sp>
        <p:nvSpPr>
          <p:cNvPr id="3" name="Content Placeholder 2">
            <a:extLst>
              <a:ext uri="{FF2B5EF4-FFF2-40B4-BE49-F238E27FC236}">
                <a16:creationId xmlns:a16="http://schemas.microsoft.com/office/drawing/2014/main" id="{2562E437-AD64-4A3D-B52C-BA2528016431}"/>
              </a:ext>
            </a:extLst>
          </p:cNvPr>
          <p:cNvSpPr>
            <a:spLocks noGrp="1"/>
          </p:cNvSpPr>
          <p:nvPr>
            <p:ph sz="half" idx="1"/>
          </p:nvPr>
        </p:nvSpPr>
        <p:spPr>
          <a:xfrm>
            <a:off x="677334" y="2160589"/>
            <a:ext cx="7291009" cy="3880772"/>
          </a:xfrm>
        </p:spPr>
        <p:txBody>
          <a:bodyPr/>
          <a:lstStyle/>
          <a:p>
            <a:r>
              <a:rPr lang="en-GB" sz="2400" dirty="0"/>
              <a:t>Student name : </a:t>
            </a:r>
            <a:r>
              <a:rPr lang="en-GB" sz="2400" dirty="0" err="1"/>
              <a:t>Andreea</a:t>
            </a:r>
            <a:r>
              <a:rPr lang="en-GB" sz="2400" dirty="0"/>
              <a:t> Grigore</a:t>
            </a:r>
          </a:p>
          <a:p>
            <a:r>
              <a:rPr lang="en-GB" sz="2400" dirty="0"/>
              <a:t>Programme: BA International Hotel Management</a:t>
            </a:r>
          </a:p>
          <a:p>
            <a:r>
              <a:rPr lang="en-GB" sz="2400" dirty="0"/>
              <a:t>Module: Operating Hotel Facilities</a:t>
            </a:r>
          </a:p>
          <a:p>
            <a:r>
              <a:rPr lang="en-GB" sz="2400" dirty="0"/>
              <a:t>Lecturer: Lisa </a:t>
            </a:r>
            <a:r>
              <a:rPr lang="en-GB" sz="2400" dirty="0" err="1"/>
              <a:t>Bassler</a:t>
            </a:r>
            <a:endParaRPr lang="en-GB" sz="2400" dirty="0"/>
          </a:p>
          <a:p>
            <a:endParaRPr lang="en-GB" dirty="0"/>
          </a:p>
          <a:p>
            <a:endParaRPr lang="en-GB" dirty="0"/>
          </a:p>
        </p:txBody>
      </p:sp>
      <p:sp>
        <p:nvSpPr>
          <p:cNvPr id="4" name="Content Placeholder 3">
            <a:extLst>
              <a:ext uri="{FF2B5EF4-FFF2-40B4-BE49-F238E27FC236}">
                <a16:creationId xmlns:a16="http://schemas.microsoft.com/office/drawing/2014/main" id="{24DE4C56-BA84-4C55-93FE-56578E354BC4}"/>
              </a:ext>
            </a:extLst>
          </p:cNvPr>
          <p:cNvSpPr>
            <a:spLocks noGrp="1"/>
          </p:cNvSpPr>
          <p:nvPr>
            <p:ph sz="half" idx="2"/>
          </p:nvPr>
        </p:nvSpPr>
        <p:spPr>
          <a:xfrm>
            <a:off x="9274002" y="1403147"/>
            <a:ext cx="663625" cy="428232"/>
          </a:xfrm>
        </p:spPr>
        <p:txBody>
          <a:bodyPr/>
          <a:lstStyle/>
          <a:p>
            <a:endParaRPr lang="en-GB" dirty="0"/>
          </a:p>
        </p:txBody>
      </p:sp>
    </p:spTree>
    <p:extLst>
      <p:ext uri="{BB962C8B-B14F-4D97-AF65-F5344CB8AC3E}">
        <p14:creationId xmlns:p14="http://schemas.microsoft.com/office/powerpoint/2010/main" val="3097962293"/>
      </p:ext>
    </p:extLst>
  </p:cSld>
  <p:clrMapOvr>
    <a:masterClrMapping/>
  </p:clrMapOvr>
  <mc:AlternateContent xmlns:mc="http://schemas.openxmlformats.org/markup-compatibility/2006">
    <mc:Choice xmlns:p14="http://schemas.microsoft.com/office/powerpoint/2010/main" Requires="p14">
      <p:transition spd="slow" p14:dur="2000" advTm="3111"/>
    </mc:Choice>
    <mc:Fallback>
      <p:transition spd="slow" advTm="311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8D53F32-DE0A-42BA-8599-9D452C0403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64" y="0"/>
            <a:ext cx="12150436" cy="6858000"/>
          </a:xfrm>
          <a:prstGeom prst="rect">
            <a:avLst/>
          </a:prstGeom>
        </p:spPr>
      </p:pic>
      <p:sp>
        <p:nvSpPr>
          <p:cNvPr id="2" name="Title 1">
            <a:extLst>
              <a:ext uri="{FF2B5EF4-FFF2-40B4-BE49-F238E27FC236}">
                <a16:creationId xmlns:a16="http://schemas.microsoft.com/office/drawing/2014/main" id="{E11A11A5-1A89-4D4D-A45A-77F92FAE84DA}"/>
              </a:ext>
            </a:extLst>
          </p:cNvPr>
          <p:cNvSpPr>
            <a:spLocks noGrp="1"/>
          </p:cNvSpPr>
          <p:nvPr>
            <p:ph type="ctrTitle"/>
          </p:nvPr>
        </p:nvSpPr>
        <p:spPr>
          <a:xfrm>
            <a:off x="1507067" y="1710268"/>
            <a:ext cx="10011998" cy="2072023"/>
          </a:xfrm>
        </p:spPr>
        <p:txBody>
          <a:bodyPr/>
          <a:lstStyle/>
          <a:p>
            <a:pPr algn="ctr"/>
            <a:r>
              <a:rPr lang="en-US" sz="4800" dirty="0"/>
              <a:t>Health and Safety</a:t>
            </a:r>
            <a:br>
              <a:rPr lang="en-US" sz="4800" dirty="0"/>
            </a:br>
            <a:r>
              <a:rPr lang="en-US" sz="4800" dirty="0"/>
              <a:t>Training for Housekeeping Team</a:t>
            </a:r>
            <a:endParaRPr lang="en-GB" sz="4800" dirty="0"/>
          </a:p>
        </p:txBody>
      </p:sp>
      <p:sp>
        <p:nvSpPr>
          <p:cNvPr id="3" name="Subtitle 2">
            <a:extLst>
              <a:ext uri="{FF2B5EF4-FFF2-40B4-BE49-F238E27FC236}">
                <a16:creationId xmlns:a16="http://schemas.microsoft.com/office/drawing/2014/main" id="{F0197714-9027-44D5-8F1E-0380F2F2A8F9}"/>
              </a:ext>
            </a:extLst>
          </p:cNvPr>
          <p:cNvSpPr>
            <a:spLocks noGrp="1"/>
          </p:cNvSpPr>
          <p:nvPr>
            <p:ph type="subTitle" idx="1"/>
          </p:nvPr>
        </p:nvSpPr>
        <p:spPr/>
        <p:txBody>
          <a:bodyPr/>
          <a:lstStyle/>
          <a:p>
            <a:r>
              <a:rPr lang="en-US" dirty="0"/>
              <a:t> Ensuring a Safe and Secure Environment at Ibis Hotel</a:t>
            </a:r>
            <a:endParaRPr lang="en-GB" dirty="0"/>
          </a:p>
        </p:txBody>
      </p:sp>
      <p:pic>
        <p:nvPicPr>
          <p:cNvPr id="7" name="Picture 6">
            <a:extLst>
              <a:ext uri="{FF2B5EF4-FFF2-40B4-BE49-F238E27FC236}">
                <a16:creationId xmlns:a16="http://schemas.microsoft.com/office/drawing/2014/main" id="{C90D4D6C-367B-4417-97A6-8738316A67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34240" y="50801"/>
            <a:ext cx="1117794" cy="863600"/>
          </a:xfrm>
          <a:prstGeom prst="rect">
            <a:avLst/>
          </a:prstGeom>
        </p:spPr>
      </p:pic>
    </p:spTree>
    <p:extLst>
      <p:ext uri="{BB962C8B-B14F-4D97-AF65-F5344CB8AC3E}">
        <p14:creationId xmlns:p14="http://schemas.microsoft.com/office/powerpoint/2010/main" val="1621641129"/>
      </p:ext>
    </p:extLst>
  </p:cSld>
  <p:clrMapOvr>
    <a:masterClrMapping/>
  </p:clrMapOvr>
  <mc:AlternateContent xmlns:mc="http://schemas.openxmlformats.org/markup-compatibility/2006">
    <mc:Choice xmlns:p14="http://schemas.microsoft.com/office/powerpoint/2010/main" Requires="p14">
      <p:transition spd="slow" p14:dur="2000" advTm="9822"/>
    </mc:Choice>
    <mc:Fallback>
      <p:transition spd="slow" advTm="982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0E8B8F-A427-40DB-9896-E9D15AB5F292}"/>
              </a:ext>
            </a:extLst>
          </p:cNvPr>
          <p:cNvSpPr txBox="1"/>
          <p:nvPr/>
        </p:nvSpPr>
        <p:spPr>
          <a:xfrm>
            <a:off x="991590" y="540326"/>
            <a:ext cx="10586852" cy="4401205"/>
          </a:xfrm>
          <a:prstGeom prst="rect">
            <a:avLst/>
          </a:prstGeom>
          <a:noFill/>
        </p:spPr>
        <p:txBody>
          <a:bodyPr wrap="square" rtlCol="0">
            <a:spAutoFit/>
          </a:bodyPr>
          <a:lstStyle/>
          <a:p>
            <a:r>
              <a:rPr lang="en-US" dirty="0">
                <a:solidFill>
                  <a:schemeClr val="bg1"/>
                </a:solidFill>
              </a:rPr>
              <a:t> Introduction</a:t>
            </a:r>
          </a:p>
          <a:p>
            <a:endParaRPr lang="en-US" dirty="0">
              <a:solidFill>
                <a:schemeClr val="bg1"/>
              </a:solidFill>
            </a:endParaRPr>
          </a:p>
          <a:p>
            <a:r>
              <a:rPr lang="en-US" dirty="0">
                <a:solidFill>
                  <a:schemeClr val="bg1"/>
                </a:solidFill>
              </a:rPr>
              <a:t>                                                                             </a:t>
            </a:r>
            <a:r>
              <a:rPr lang="en-US" sz="3600" dirty="0">
                <a:solidFill>
                  <a:schemeClr val="bg1"/>
                </a:solidFill>
              </a:rPr>
              <a:t>Welcome</a:t>
            </a:r>
            <a:r>
              <a:rPr lang="en-US" dirty="0">
                <a:solidFill>
                  <a:schemeClr val="bg1"/>
                </a:solidFill>
              </a:rPr>
              <a:t> </a:t>
            </a:r>
          </a:p>
          <a:p>
            <a:endParaRPr lang="en-US" dirty="0"/>
          </a:p>
          <a:p>
            <a:r>
              <a:rPr lang="en-US" dirty="0"/>
              <a:t>Overview of the importance of health and safety in the housekeeping department</a:t>
            </a:r>
          </a:p>
          <a:p>
            <a:r>
              <a:rPr lang="en-US" sz="1400" dirty="0"/>
              <a:t>-Protecting the Health of Employees</a:t>
            </a:r>
          </a:p>
          <a:p>
            <a:r>
              <a:rPr lang="en-US" sz="1400" dirty="0"/>
              <a:t>-Maintaining a Safe Environment for Guests</a:t>
            </a:r>
          </a:p>
          <a:p>
            <a:r>
              <a:rPr lang="en-US" sz="1400" dirty="0"/>
              <a:t>-Legal Compliance</a:t>
            </a:r>
          </a:p>
          <a:p>
            <a:r>
              <a:rPr lang="en-US" sz="1400" dirty="0"/>
              <a:t>-Reputation and Customer Satisfaction</a:t>
            </a:r>
          </a:p>
          <a:p>
            <a:r>
              <a:rPr lang="en-US" sz="1400" dirty="0"/>
              <a:t>-Productivity and Efficiency</a:t>
            </a:r>
          </a:p>
          <a:p>
            <a:r>
              <a:rPr lang="en-US" dirty="0"/>
              <a:t>Objectives of the training session</a:t>
            </a:r>
          </a:p>
          <a:p>
            <a:r>
              <a:rPr lang="en-US" sz="1400" dirty="0"/>
              <a:t>-Understanding the importance of health and safety in the housekeeping department.</a:t>
            </a:r>
          </a:p>
          <a:p>
            <a:r>
              <a:rPr lang="en-US" sz="1400" dirty="0"/>
              <a:t>-Familiarizing employees with health and safety regulations and guidelines relevant to the housekeeping department.</a:t>
            </a:r>
          </a:p>
          <a:p>
            <a:r>
              <a:rPr lang="en-US" sz="1400" dirty="0"/>
              <a:t>-Identifying potential hazards and risks in the housekeeping environment and learning how to mitigate them.</a:t>
            </a:r>
          </a:p>
          <a:p>
            <a:r>
              <a:rPr lang="en-US" sz="1400" dirty="0"/>
              <a:t>-Training employees on proper handling and disposal of cleaning chemicals and waste.</a:t>
            </a:r>
          </a:p>
          <a:p>
            <a:r>
              <a:rPr lang="en-US" sz="1400" dirty="0"/>
              <a:t>-Educating employees on the importance of personal protective equipment (PPE) and its proper use.</a:t>
            </a:r>
          </a:p>
          <a:p>
            <a:r>
              <a:rPr lang="en-US" sz="1400" dirty="0"/>
              <a:t>-Conducting regular safety inspections and audits to ensure compliance with health and safety standards.</a:t>
            </a:r>
            <a:endParaRPr lang="en-GB" sz="1400" dirty="0"/>
          </a:p>
        </p:txBody>
      </p:sp>
    </p:spTree>
    <p:custDataLst>
      <p:tags r:id="rId1"/>
    </p:custDataLst>
    <p:extLst>
      <p:ext uri="{BB962C8B-B14F-4D97-AF65-F5344CB8AC3E}">
        <p14:creationId xmlns:p14="http://schemas.microsoft.com/office/powerpoint/2010/main" val="2561410195"/>
      </p:ext>
    </p:extLst>
  </p:cSld>
  <p:clrMapOvr>
    <a:masterClrMapping/>
  </p:clrMapOvr>
  <p:transition spd="slow" advTm="81989">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anim calcmode="lin" valueType="num">
                                      <p:cBhvr additive="base">
                                        <p:cTn id="1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anim calcmode="lin" valueType="num">
                                      <p:cBhvr additive="base">
                                        <p:cTn id="2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anim calcmode="lin" valueType="num">
                                      <p:cBhvr additive="base">
                                        <p:cTn id="2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anim calcmode="lin" valueType="num">
                                      <p:cBhvr additive="base">
                                        <p:cTn id="3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anim calcmode="lin" valueType="num">
                                      <p:cBhvr additive="base">
                                        <p:cTn id="3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anim calcmode="lin" valueType="num">
                                      <p:cBhvr additive="base">
                                        <p:cTn id="41"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5" end="15"/>
                                            </p:txEl>
                                          </p:spTgt>
                                        </p:tgtEl>
                                        <p:attrNameLst>
                                          <p:attrName>style.visibility</p:attrName>
                                        </p:attrNameLst>
                                      </p:cBhvr>
                                      <p:to>
                                        <p:strVal val="visible"/>
                                      </p:to>
                                    </p:set>
                                    <p:anim calcmode="lin" valueType="num">
                                      <p:cBhvr additive="base">
                                        <p:cTn id="45"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6" end="16"/>
                                            </p:txEl>
                                          </p:spTgt>
                                        </p:tgtEl>
                                        <p:attrNameLst>
                                          <p:attrName>style.visibility</p:attrName>
                                        </p:attrNameLst>
                                      </p:cBhvr>
                                      <p:to>
                                        <p:strVal val="visible"/>
                                      </p:to>
                                    </p:set>
                                    <p:anim calcmode="lin" valueType="num">
                                      <p:cBhvr additive="base">
                                        <p:cTn id="49"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Effect transition="in" filter="fade">
                                      <p:cBhvr>
                                        <p:cTn id="55" dur="500"/>
                                        <p:tgtEl>
                                          <p:spTgt spid="3">
                                            <p:txEl>
                                              <p:pRg st="4" end="4"/>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3">
                                            <p:txEl>
                                              <p:pRg st="10" end="10"/>
                                            </p:txEl>
                                          </p:spTgt>
                                        </p:tgtEl>
                                        <p:attrNameLst>
                                          <p:attrName>style.visibility</p:attrName>
                                        </p:attrNameLst>
                                      </p:cBhvr>
                                      <p:to>
                                        <p:strVal val="visible"/>
                                      </p:to>
                                    </p:set>
                                    <p:anim calcmode="lin" valueType="num">
                                      <p:cBhvr additive="base">
                                        <p:cTn id="60"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987F04E-558A-4BEC-99C9-E7AC15C6F753}"/>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480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F0D8B0C5-046D-4699-8CC6-3E4D5C32FE4A}"/>
              </a:ext>
            </a:extLst>
          </p:cNvPr>
          <p:cNvSpPr txBox="1"/>
          <p:nvPr/>
        </p:nvSpPr>
        <p:spPr>
          <a:xfrm>
            <a:off x="904009" y="3992756"/>
            <a:ext cx="10151918" cy="2308324"/>
          </a:xfrm>
          <a:prstGeom prst="rect">
            <a:avLst/>
          </a:prstGeom>
          <a:noFill/>
        </p:spPr>
        <p:txBody>
          <a:bodyPr wrap="square">
            <a:spAutoFit/>
          </a:bodyPr>
          <a:lstStyle/>
          <a:p>
            <a:r>
              <a:rPr lang="en-US" sz="2000" dirty="0"/>
              <a:t> </a:t>
            </a:r>
            <a:r>
              <a:rPr lang="en-US" sz="2400" b="1" dirty="0">
                <a:solidFill>
                  <a:schemeClr val="bg1"/>
                </a:solidFill>
              </a:rPr>
              <a:t>Precautions</a:t>
            </a:r>
          </a:p>
          <a:p>
            <a:endParaRPr lang="en-US" sz="2000" b="1" dirty="0">
              <a:solidFill>
                <a:schemeClr val="bg1"/>
              </a:solidFill>
            </a:endParaRPr>
          </a:p>
          <a:p>
            <a:r>
              <a:rPr lang="en-US" sz="2000" b="1" dirty="0">
                <a:solidFill>
                  <a:schemeClr val="bg1"/>
                </a:solidFill>
              </a:rPr>
              <a:t>Wear appropriate PPE</a:t>
            </a:r>
          </a:p>
          <a:p>
            <a:r>
              <a:rPr lang="en-US" sz="2000" b="1" dirty="0">
                <a:solidFill>
                  <a:schemeClr val="bg1"/>
                </a:solidFill>
              </a:rPr>
              <a:t>Ensure proper ventilation</a:t>
            </a:r>
          </a:p>
          <a:p>
            <a:r>
              <a:rPr lang="en-US" sz="2000" b="1" dirty="0">
                <a:solidFill>
                  <a:schemeClr val="bg1"/>
                </a:solidFill>
              </a:rPr>
              <a:t>Use caution when handling equipment</a:t>
            </a:r>
          </a:p>
          <a:p>
            <a:r>
              <a:rPr lang="en-US" sz="2000" b="1" dirty="0">
                <a:solidFill>
                  <a:schemeClr val="bg1"/>
                </a:solidFill>
              </a:rPr>
              <a:t>Stay aware of slippery surfaces and potential trip hazards</a:t>
            </a:r>
          </a:p>
          <a:p>
            <a:r>
              <a:rPr lang="en-US" sz="2000" b="1" dirty="0">
                <a:solidFill>
                  <a:schemeClr val="bg1"/>
                </a:solidFill>
              </a:rPr>
              <a:t>Take regular breaks</a:t>
            </a:r>
            <a:endParaRPr lang="en-GB" sz="2000" b="1" dirty="0">
              <a:solidFill>
                <a:schemeClr val="bg1"/>
              </a:solidFill>
            </a:endParaRPr>
          </a:p>
        </p:txBody>
      </p:sp>
      <p:sp>
        <p:nvSpPr>
          <p:cNvPr id="6" name="TextBox 5">
            <a:extLst>
              <a:ext uri="{FF2B5EF4-FFF2-40B4-BE49-F238E27FC236}">
                <a16:creationId xmlns:a16="http://schemas.microsoft.com/office/drawing/2014/main" id="{FF51638D-1E34-474E-AF97-B09CA863CEC8}"/>
              </a:ext>
            </a:extLst>
          </p:cNvPr>
          <p:cNvSpPr txBox="1"/>
          <p:nvPr/>
        </p:nvSpPr>
        <p:spPr>
          <a:xfrm>
            <a:off x="7784276" y="100941"/>
            <a:ext cx="4324054" cy="2585323"/>
          </a:xfrm>
          <a:prstGeom prst="rect">
            <a:avLst/>
          </a:prstGeom>
          <a:noFill/>
        </p:spPr>
        <p:txBody>
          <a:bodyPr wrap="square" rtlCol="0">
            <a:spAutoFit/>
          </a:bodyPr>
          <a:lstStyle/>
          <a:p>
            <a:r>
              <a:rPr lang="en-US" sz="2400" b="1" dirty="0">
                <a:solidFill>
                  <a:schemeClr val="bg1"/>
                </a:solidFill>
              </a:rPr>
              <a:t>Procedures</a:t>
            </a:r>
          </a:p>
          <a:p>
            <a:endParaRPr lang="en-US" b="1" dirty="0">
              <a:solidFill>
                <a:schemeClr val="bg1"/>
              </a:solidFill>
            </a:endParaRPr>
          </a:p>
          <a:p>
            <a:r>
              <a:rPr lang="en-US" sz="2000" b="1" dirty="0">
                <a:solidFill>
                  <a:schemeClr val="bg1"/>
                </a:solidFill>
              </a:rPr>
              <a:t>Inspect the room for hazards</a:t>
            </a:r>
          </a:p>
          <a:p>
            <a:r>
              <a:rPr lang="en-US" sz="2000" b="1" dirty="0">
                <a:solidFill>
                  <a:schemeClr val="bg1"/>
                </a:solidFill>
              </a:rPr>
              <a:t>Follow recommended cleaning procedures</a:t>
            </a:r>
          </a:p>
          <a:p>
            <a:r>
              <a:rPr lang="en-US" sz="2000" b="1" dirty="0">
                <a:solidFill>
                  <a:schemeClr val="bg1"/>
                </a:solidFill>
              </a:rPr>
              <a:t>Use cleaning agents safely</a:t>
            </a:r>
          </a:p>
          <a:p>
            <a:r>
              <a:rPr lang="en-US" sz="2000" b="1" dirty="0">
                <a:solidFill>
                  <a:schemeClr val="bg1"/>
                </a:solidFill>
              </a:rPr>
              <a:t>Proper disposal of waste materials</a:t>
            </a:r>
          </a:p>
          <a:p>
            <a:r>
              <a:rPr lang="en-US" sz="2000" b="1" dirty="0">
                <a:solidFill>
                  <a:schemeClr val="bg1"/>
                </a:solidFill>
              </a:rPr>
              <a:t>Reporting maintenance issues</a:t>
            </a:r>
          </a:p>
        </p:txBody>
      </p:sp>
    </p:spTree>
    <p:custDataLst>
      <p:tags r:id="rId1"/>
    </p:custDataLst>
    <p:extLst>
      <p:ext uri="{BB962C8B-B14F-4D97-AF65-F5344CB8AC3E}">
        <p14:creationId xmlns:p14="http://schemas.microsoft.com/office/powerpoint/2010/main" val="2425504965"/>
      </p:ext>
    </p:extLst>
  </p:cSld>
  <p:clrMapOvr>
    <a:masterClrMapping/>
  </p:clrMapOvr>
  <mc:AlternateContent xmlns:mc="http://schemas.openxmlformats.org/markup-compatibility/2006">
    <mc:Choice xmlns:p14="http://schemas.microsoft.com/office/powerpoint/2010/main" Requires="p14">
      <p:transition spd="slow" p14:dur="2000" advTm="25546"/>
    </mc:Choice>
    <mc:Fallback>
      <p:transition spd="slow" advTm="2554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animEffect transition="in" filter="fade">
                                      <p:cBhvr>
                                        <p:cTn id="47" dur="500"/>
                                        <p:tgtEl>
                                          <p:spTgt spid="6">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6" end="6"/>
                                            </p:txEl>
                                          </p:spTgt>
                                        </p:tgtEl>
                                        <p:attrNameLst>
                                          <p:attrName>style.visibility</p:attrName>
                                        </p:attrNameLst>
                                      </p:cBhvr>
                                      <p:to>
                                        <p:strVal val="visible"/>
                                      </p:to>
                                    </p:set>
                                    <p:animEffect transition="in" filter="fade">
                                      <p:cBhvr>
                                        <p:cTn id="5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06C3D66-2552-4CB8-AEE9-AE96975415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621CCC79-BDEE-4188-ADAC-586617A4B592}"/>
              </a:ext>
            </a:extLst>
          </p:cNvPr>
          <p:cNvSpPr txBox="1"/>
          <p:nvPr/>
        </p:nvSpPr>
        <p:spPr>
          <a:xfrm>
            <a:off x="758041" y="1382286"/>
            <a:ext cx="10675917" cy="4524315"/>
          </a:xfrm>
          <a:prstGeom prst="rect">
            <a:avLst/>
          </a:prstGeom>
          <a:noFill/>
        </p:spPr>
        <p:txBody>
          <a:bodyPr wrap="square">
            <a:spAutoFit/>
          </a:bodyPr>
          <a:lstStyle/>
          <a:p>
            <a:r>
              <a:rPr lang="en-US" dirty="0"/>
              <a:t>Wear Appropriate PPE: </a:t>
            </a:r>
            <a:r>
              <a:rPr lang="en-US" sz="1400" dirty="0"/>
              <a:t>Personal Protective Equipment (PPE) such as gloves, goggles, and non-slip footwear should be worn when handling cleaning chemicals or working in potentially hazardous situations to protect against chemical exposure, cuts, or slips.</a:t>
            </a:r>
          </a:p>
          <a:p>
            <a:endParaRPr lang="en-US" dirty="0"/>
          </a:p>
          <a:p>
            <a:r>
              <a:rPr lang="en-US" dirty="0"/>
              <a:t>Ensure Proper Ventilation: </a:t>
            </a:r>
            <a:r>
              <a:rPr lang="en-US" sz="1400" dirty="0"/>
              <a:t>Proper ventilation is important when using cleaning chemicals to prevent the buildup of fumes or vapors that could be harmful when inhaled. Open windows or use exhaust fans to maintain good air quality.</a:t>
            </a:r>
          </a:p>
          <a:p>
            <a:r>
              <a:rPr lang="en-US" dirty="0"/>
              <a:t>Take Regular Breaks: </a:t>
            </a:r>
            <a:r>
              <a:rPr lang="en-US" sz="1400" dirty="0"/>
              <a:t>Housekeeping tasks can be physically demanding, so employees should take regular breaks to prevent fatigue and reduce the risk of strains or overexertion injuries. Stretching exercises can also help prevent muscle stiffness and maintain flexibility.</a:t>
            </a:r>
          </a:p>
          <a:p>
            <a:endParaRPr lang="en-US" dirty="0"/>
          </a:p>
          <a:p>
            <a:r>
              <a:rPr lang="en-US" dirty="0"/>
              <a:t>Use Caution When Handling Equipment: </a:t>
            </a:r>
            <a:r>
              <a:rPr lang="en-US" sz="1400" dirty="0"/>
              <a:t>When using cleaning equipment such as vacuum cleaners, mops, or steam cleaners, employees should follow manufacturer instructions, use proper lifting techniques to prevent strains or sprains, and be aware of moving parts to avoid accidents.</a:t>
            </a:r>
          </a:p>
          <a:p>
            <a:endParaRPr lang="en-US" dirty="0"/>
          </a:p>
          <a:p>
            <a:r>
              <a:rPr lang="en-US" dirty="0"/>
              <a:t>Stay Aware of Slippery Surfaces and Potential Trip Hazards:</a:t>
            </a:r>
            <a:r>
              <a:rPr lang="en-US" sz="1400" dirty="0"/>
              <a:t> Housekeeping employees should be vigilant of wet or slippery floors, loose carpets, or clutter in the environment that could lead to slips, trips, or falls. Promptly clean up spills and report any hazards to prevent accidents.</a:t>
            </a:r>
          </a:p>
          <a:p>
            <a:endParaRPr lang="en-US" dirty="0"/>
          </a:p>
        </p:txBody>
      </p:sp>
      <p:pic>
        <p:nvPicPr>
          <p:cNvPr id="7" name="Picture 6">
            <a:extLst>
              <a:ext uri="{FF2B5EF4-FFF2-40B4-BE49-F238E27FC236}">
                <a16:creationId xmlns:a16="http://schemas.microsoft.com/office/drawing/2014/main" id="{7B43F35D-EE96-4453-9DD4-FE8C190F90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28416" y="-159791"/>
            <a:ext cx="1388468" cy="1798587"/>
          </a:xfrm>
          <a:prstGeom prst="rect">
            <a:avLst/>
          </a:prstGeom>
        </p:spPr>
      </p:pic>
    </p:spTree>
    <p:custDataLst>
      <p:tags r:id="rId1"/>
    </p:custDataLst>
    <p:extLst>
      <p:ext uri="{BB962C8B-B14F-4D97-AF65-F5344CB8AC3E}">
        <p14:creationId xmlns:p14="http://schemas.microsoft.com/office/powerpoint/2010/main" val="269699374"/>
      </p:ext>
    </p:extLst>
  </p:cSld>
  <p:clrMapOvr>
    <a:masterClrMapping/>
  </p:clrMapOvr>
  <mc:AlternateContent xmlns:mc="http://schemas.openxmlformats.org/markup-compatibility/2006">
    <mc:Choice xmlns:p14="http://schemas.microsoft.com/office/powerpoint/2010/main" Requires="p14">
      <p:transition spd="slow" p14:dur="2000" advTm="90170"/>
    </mc:Choice>
    <mc:Fallback>
      <p:transition spd="slow" advTm="9017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wipe(down)">
                                      <p:cBhvr>
                                        <p:cTn id="24" dur="5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wheel(1)">
                                      <p:cBhvr>
                                        <p:cTn id="29" dur="20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45" presetClass="entr" presetSubtype="0" fill="hold"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2000"/>
                                        <p:tgtEl>
                                          <p:spTgt spid="3">
                                            <p:txEl>
                                              <p:pRg st="7" end="7"/>
                                            </p:txEl>
                                          </p:spTgt>
                                        </p:tgtEl>
                                      </p:cBhvr>
                                    </p:animEffect>
                                    <p:anim calcmode="lin" valueType="num">
                                      <p:cBhvr>
                                        <p:cTn id="35" dur="2000" fill="hold"/>
                                        <p:tgtEl>
                                          <p:spTgt spid="3">
                                            <p:txEl>
                                              <p:pRg st="7" end="7"/>
                                            </p:txEl>
                                          </p:spTgt>
                                        </p:tgtEl>
                                        <p:attrNameLst>
                                          <p:attrName>ppt_w</p:attrName>
                                        </p:attrNameLst>
                                      </p:cBhvr>
                                      <p:tavLst>
                                        <p:tav tm="0" fmla="#ppt_w*sin(2.5*pi*$)">
                                          <p:val>
                                            <p:fltVal val="0"/>
                                          </p:val>
                                        </p:tav>
                                        <p:tav tm="100000">
                                          <p:val>
                                            <p:fltVal val="1"/>
                                          </p:val>
                                        </p:tav>
                                      </p:tavLst>
                                    </p:anim>
                                    <p:anim calcmode="lin" valueType="num">
                                      <p:cBhvr>
                                        <p:cTn id="36" dur="2000" fill="hold"/>
                                        <p:tgtEl>
                                          <p:spTgt spid="3">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wipe(down)">
                                      <p:cBhvr>
                                        <p:cTn id="4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867B835-E68C-4067-AAEC-B3DBC0413C75}"/>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69000"/>
                    </a14:imgEffect>
                  </a14:imgLayer>
                </a14:imgProps>
              </a:ext>
              <a:ext uri="{28A0092B-C50C-407E-A947-70E740481C1C}">
                <a14:useLocalDpi xmlns:a14="http://schemas.microsoft.com/office/drawing/2010/main" val="0"/>
              </a:ext>
            </a:extLst>
          </a:blip>
          <a:stretch>
            <a:fillRect/>
          </a:stretch>
        </p:blipFill>
        <p:spPr>
          <a:xfrm>
            <a:off x="0" y="-543894"/>
            <a:ext cx="12192000" cy="7868754"/>
          </a:xfrm>
          <a:prstGeom prst="rect">
            <a:avLst/>
          </a:prstGeom>
          <a:effectLst>
            <a:outerShdw blurRad="50800" dist="50800" dir="5400000" algn="ctr" rotWithShape="0">
              <a:srgbClr val="000000"/>
            </a:outerShdw>
          </a:effectLst>
        </p:spPr>
      </p:pic>
      <p:sp>
        <p:nvSpPr>
          <p:cNvPr id="3" name="TextBox 2">
            <a:extLst>
              <a:ext uri="{FF2B5EF4-FFF2-40B4-BE49-F238E27FC236}">
                <a16:creationId xmlns:a16="http://schemas.microsoft.com/office/drawing/2014/main" id="{4222D13D-360C-458A-B6F7-34EB8F7A0B99}"/>
              </a:ext>
            </a:extLst>
          </p:cNvPr>
          <p:cNvSpPr txBox="1"/>
          <p:nvPr/>
        </p:nvSpPr>
        <p:spPr>
          <a:xfrm>
            <a:off x="1640279" y="1112851"/>
            <a:ext cx="9967851" cy="4955203"/>
          </a:xfrm>
          <a:prstGeom prst="rect">
            <a:avLst/>
          </a:prstGeom>
          <a:noFill/>
          <a:effectLst>
            <a:outerShdw blurRad="50800" dist="50800" dir="5400000" algn="ctr" rotWithShape="0">
              <a:srgbClr val="000000"/>
            </a:outerShdw>
          </a:effectLst>
        </p:spPr>
        <p:txBody>
          <a:bodyPr wrap="square">
            <a:spAutoFit/>
          </a:bodyPr>
          <a:lstStyle/>
          <a:p>
            <a:r>
              <a:rPr lang="en-US" b="1" dirty="0">
                <a:solidFill>
                  <a:schemeClr val="bg1"/>
                </a:solidFill>
              </a:rPr>
              <a:t>Protecting the Health of Employees: </a:t>
            </a:r>
            <a:r>
              <a:rPr lang="en-US" sz="1400" b="1" dirty="0">
                <a:solidFill>
                  <a:schemeClr val="bg1"/>
                </a:solidFill>
              </a:rPr>
              <a:t>By implementing health and safety protocols, we can reduce the risk of accidents, injuries, and illnesses among our housekeeping team members. This helps in ensuring that they can perform their duties effectively and without any harm to themselves.</a:t>
            </a:r>
          </a:p>
          <a:p>
            <a:endParaRPr lang="en-US" b="1" dirty="0">
              <a:solidFill>
                <a:schemeClr val="bg1"/>
              </a:solidFill>
            </a:endParaRPr>
          </a:p>
          <a:p>
            <a:r>
              <a:rPr lang="en-US" b="1" dirty="0">
                <a:solidFill>
                  <a:schemeClr val="bg1"/>
                </a:solidFill>
              </a:rPr>
              <a:t>Maintaining a Safe Environment for Guests: </a:t>
            </a:r>
            <a:r>
              <a:rPr lang="en-US" sz="1400" b="1" dirty="0">
                <a:solidFill>
                  <a:schemeClr val="bg1"/>
                </a:solidFill>
              </a:rPr>
              <a:t>A clean and safe environment is essential for the well-being and satisfaction of our guests. By following health and safety procedures, we can ensure that the rooms are properly cleaned and maintained to meet high standards of hygiene and safety.</a:t>
            </a:r>
          </a:p>
          <a:p>
            <a:endParaRPr lang="en-US" b="1" dirty="0">
              <a:solidFill>
                <a:schemeClr val="bg1"/>
              </a:solidFill>
            </a:endParaRPr>
          </a:p>
          <a:p>
            <a:r>
              <a:rPr lang="en-US" b="1" dirty="0">
                <a:solidFill>
                  <a:schemeClr val="bg1"/>
                </a:solidFill>
              </a:rPr>
              <a:t>Legal Compliance: </a:t>
            </a:r>
            <a:r>
              <a:rPr lang="en-US" sz="1400" b="1" dirty="0">
                <a:solidFill>
                  <a:schemeClr val="bg1"/>
                </a:solidFill>
              </a:rPr>
              <a:t>Compliance with health and safety regulations is a legal requirement in most jurisdictions. By adhering to these regulations, we protect both our employees and the hotel from potential legal issues and penalties.</a:t>
            </a:r>
          </a:p>
          <a:p>
            <a:endParaRPr lang="en-US" b="1" dirty="0">
              <a:solidFill>
                <a:schemeClr val="bg1"/>
              </a:solidFill>
            </a:endParaRPr>
          </a:p>
          <a:p>
            <a:r>
              <a:rPr lang="en-US" b="1" dirty="0">
                <a:solidFill>
                  <a:schemeClr val="bg1"/>
                </a:solidFill>
              </a:rPr>
              <a:t>Reputation and Customer Satisfaction: </a:t>
            </a:r>
            <a:r>
              <a:rPr lang="en-US" sz="1400" b="1" dirty="0">
                <a:solidFill>
                  <a:schemeClr val="bg1"/>
                </a:solidFill>
              </a:rPr>
              <a:t>A proactive approach to health and safety demonstrates our commitment to providing a safe and secure environment for both employees and guests. This can enhance our reputation and contribute to overall customer satisfaction.</a:t>
            </a:r>
          </a:p>
          <a:p>
            <a:endParaRPr lang="en-US" b="1" dirty="0">
              <a:solidFill>
                <a:schemeClr val="bg1"/>
              </a:solidFill>
            </a:endParaRPr>
          </a:p>
          <a:p>
            <a:r>
              <a:rPr lang="en-US" b="1" dirty="0">
                <a:solidFill>
                  <a:schemeClr val="bg1"/>
                </a:solidFill>
              </a:rPr>
              <a:t>Productivity and Efficiency: </a:t>
            </a:r>
            <a:r>
              <a:rPr lang="en-US" sz="1400" b="1" dirty="0">
                <a:solidFill>
                  <a:schemeClr val="bg1"/>
                </a:solidFill>
              </a:rPr>
              <a:t>Implementing effective health and safety measures can help improve productivity by reducing the likelihood of injuries or accidents that could lead to downtime or reduced efficiency in the housekeeping department.</a:t>
            </a:r>
          </a:p>
          <a:p>
            <a:endParaRPr lang="en-US" sz="1400" b="1" dirty="0">
              <a:solidFill>
                <a:schemeClr val="bg1"/>
              </a:solidFill>
            </a:endParaRPr>
          </a:p>
        </p:txBody>
      </p:sp>
    </p:spTree>
    <p:custDataLst>
      <p:tags r:id="rId1"/>
    </p:custDataLst>
    <p:extLst>
      <p:ext uri="{BB962C8B-B14F-4D97-AF65-F5344CB8AC3E}">
        <p14:creationId xmlns:p14="http://schemas.microsoft.com/office/powerpoint/2010/main" val="1172534783"/>
      </p:ext>
    </p:extLst>
  </p:cSld>
  <p:clrMapOvr>
    <a:masterClrMapping/>
  </p:clrMapOvr>
  <mc:AlternateContent xmlns:mc="http://schemas.openxmlformats.org/markup-compatibility/2006">
    <mc:Choice xmlns:p14="http://schemas.microsoft.com/office/powerpoint/2010/main" Requires="p14">
      <p:transition spd="slow" p14:dur="2000" advTm="66104"/>
    </mc:Choice>
    <mc:Fallback>
      <p:transition spd="slow" advTm="6610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CCB967C-225C-4FFE-A3F9-A948135775FF}"/>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78000"/>
                    </a14:imgEffect>
                  </a14:imgLayer>
                </a14:imgProps>
              </a:ext>
              <a:ext uri="{28A0092B-C50C-407E-A947-70E740481C1C}">
                <a14:useLocalDpi xmlns:a14="http://schemas.microsoft.com/office/drawing/2010/main" val="0"/>
              </a:ext>
            </a:extLst>
          </a:blip>
          <a:stretch>
            <a:fillRect/>
          </a:stretch>
        </p:blipFill>
        <p:spPr>
          <a:xfrm>
            <a:off x="0" y="-554666"/>
            <a:ext cx="12191999" cy="7477981"/>
          </a:xfrm>
          <a:prstGeom prst="rect">
            <a:avLst/>
          </a:prstGeom>
          <a:effectLst>
            <a:outerShdw blurRad="50800" dist="50800" dir="5400000" algn="ctr" rotWithShape="0">
              <a:srgbClr val="000000">
                <a:alpha val="87000"/>
              </a:srgbClr>
            </a:outerShdw>
          </a:effectLst>
        </p:spPr>
      </p:pic>
      <p:sp>
        <p:nvSpPr>
          <p:cNvPr id="3" name="TextBox 2">
            <a:extLst>
              <a:ext uri="{FF2B5EF4-FFF2-40B4-BE49-F238E27FC236}">
                <a16:creationId xmlns:a16="http://schemas.microsoft.com/office/drawing/2014/main" id="{F68ACD18-9967-416A-B083-0C713512910A}"/>
              </a:ext>
            </a:extLst>
          </p:cNvPr>
          <p:cNvSpPr txBox="1"/>
          <p:nvPr/>
        </p:nvSpPr>
        <p:spPr>
          <a:xfrm>
            <a:off x="476496" y="196518"/>
            <a:ext cx="10917877" cy="6247864"/>
          </a:xfrm>
          <a:prstGeom prst="rect">
            <a:avLst/>
          </a:prstGeom>
          <a:noFill/>
        </p:spPr>
        <p:txBody>
          <a:bodyPr wrap="square">
            <a:spAutoFit/>
          </a:bodyPr>
          <a:lstStyle/>
          <a:p>
            <a:r>
              <a:rPr lang="en-US" sz="1600" b="1" dirty="0">
                <a:solidFill>
                  <a:schemeClr val="bg1"/>
                </a:solidFill>
                <a:latin typeface="Arial" panose="020B0604020202020204" pitchFamily="34" charset="0"/>
                <a:cs typeface="Arial" panose="020B0604020202020204" pitchFamily="34" charset="0"/>
              </a:rPr>
              <a:t>Equipment</a:t>
            </a:r>
          </a:p>
          <a:p>
            <a:endParaRPr lang="en-US" sz="1600" b="1" dirty="0">
              <a:solidFill>
                <a:schemeClr val="bg1"/>
              </a:solidFill>
              <a:latin typeface="Arial" panose="020B0604020202020204" pitchFamily="34" charset="0"/>
              <a:cs typeface="Arial" panose="020B0604020202020204" pitchFamily="34" charset="0"/>
            </a:endParaRPr>
          </a:p>
          <a:p>
            <a:r>
              <a:rPr lang="en-US" sz="1600" b="1" dirty="0">
                <a:solidFill>
                  <a:schemeClr val="bg1"/>
                </a:solidFill>
                <a:latin typeface="Arial" panose="020B0604020202020204" pitchFamily="34" charset="0"/>
                <a:cs typeface="Arial" panose="020B0604020202020204" pitchFamily="34" charset="0"/>
              </a:rPr>
              <a:t>1. Vacuum cleaners</a:t>
            </a:r>
          </a:p>
          <a:p>
            <a:r>
              <a:rPr lang="en-US" sz="1600" b="1" dirty="0">
                <a:solidFill>
                  <a:schemeClr val="bg1"/>
                </a:solidFill>
                <a:latin typeface="Arial" panose="020B0604020202020204" pitchFamily="34" charset="0"/>
                <a:cs typeface="Arial" panose="020B0604020202020204" pitchFamily="34" charset="0"/>
              </a:rPr>
              <a:t>2. Mops and mop buckets</a:t>
            </a:r>
          </a:p>
          <a:p>
            <a:r>
              <a:rPr lang="en-US" sz="1600" b="1" dirty="0">
                <a:solidFill>
                  <a:schemeClr val="bg1"/>
                </a:solidFill>
                <a:latin typeface="Arial" panose="020B0604020202020204" pitchFamily="34" charset="0"/>
                <a:cs typeface="Arial" panose="020B0604020202020204" pitchFamily="34" charset="0"/>
              </a:rPr>
              <a:t>3. Brooms and dustpans</a:t>
            </a:r>
          </a:p>
          <a:p>
            <a:r>
              <a:rPr lang="en-US" sz="1600" b="1" dirty="0">
                <a:solidFill>
                  <a:schemeClr val="bg1"/>
                </a:solidFill>
                <a:latin typeface="Arial" panose="020B0604020202020204" pitchFamily="34" charset="0"/>
                <a:cs typeface="Arial" panose="020B0604020202020204" pitchFamily="34" charset="0"/>
              </a:rPr>
              <a:t>4. Cleaning cloths and sponges</a:t>
            </a:r>
          </a:p>
          <a:p>
            <a:r>
              <a:rPr lang="en-US" sz="1600" b="1" dirty="0">
                <a:solidFill>
                  <a:schemeClr val="bg1"/>
                </a:solidFill>
                <a:latin typeface="Arial" panose="020B0604020202020204" pitchFamily="34" charset="0"/>
                <a:cs typeface="Arial" panose="020B0604020202020204" pitchFamily="34" charset="0"/>
              </a:rPr>
              <a:t>5. Cleaning chemicals and disinfectants</a:t>
            </a:r>
          </a:p>
          <a:p>
            <a:r>
              <a:rPr lang="en-US" sz="1600" b="1" dirty="0">
                <a:solidFill>
                  <a:schemeClr val="bg1"/>
                </a:solidFill>
                <a:latin typeface="Arial" panose="020B0604020202020204" pitchFamily="34" charset="0"/>
                <a:cs typeface="Arial" panose="020B0604020202020204" pitchFamily="34" charset="0"/>
              </a:rPr>
              <a:t>6. Trash bags and bins</a:t>
            </a:r>
          </a:p>
          <a:p>
            <a:r>
              <a:rPr lang="en-US" sz="1600" b="1" dirty="0">
                <a:solidFill>
                  <a:schemeClr val="bg1"/>
                </a:solidFill>
                <a:latin typeface="Arial" panose="020B0604020202020204" pitchFamily="34" charset="0"/>
                <a:cs typeface="Arial" panose="020B0604020202020204" pitchFamily="34" charset="0"/>
              </a:rPr>
              <a:t>7. Personal protective equipment (PPE) such as gloves and masks</a:t>
            </a:r>
          </a:p>
          <a:p>
            <a:r>
              <a:rPr lang="en-US" sz="1600" b="1" dirty="0">
                <a:solidFill>
                  <a:schemeClr val="bg1"/>
                </a:solidFill>
                <a:latin typeface="Arial" panose="020B0604020202020204" pitchFamily="34" charset="0"/>
                <a:cs typeface="Arial" panose="020B0604020202020204" pitchFamily="34" charset="0"/>
              </a:rPr>
              <a:t>8. Floor scrubbers and buffers</a:t>
            </a:r>
          </a:p>
          <a:p>
            <a:r>
              <a:rPr lang="en-US" sz="1600" b="1" dirty="0">
                <a:solidFill>
                  <a:schemeClr val="bg1"/>
                </a:solidFill>
                <a:latin typeface="Arial" panose="020B0604020202020204" pitchFamily="34" charset="0"/>
                <a:cs typeface="Arial" panose="020B0604020202020204" pitchFamily="34" charset="0"/>
              </a:rPr>
              <a:t>9. Laundry equipment (washers, dryers)</a:t>
            </a:r>
          </a:p>
          <a:p>
            <a:r>
              <a:rPr lang="en-US" sz="1600" b="1" dirty="0">
                <a:solidFill>
                  <a:schemeClr val="bg1"/>
                </a:solidFill>
                <a:latin typeface="Arial" panose="020B0604020202020204" pitchFamily="34" charset="0"/>
                <a:cs typeface="Arial" panose="020B0604020202020204" pitchFamily="34" charset="0"/>
              </a:rPr>
              <a:t>10. Cart or trolley for transporting supplies</a:t>
            </a:r>
          </a:p>
          <a:p>
            <a:endParaRPr lang="en-US" sz="1600" b="1" dirty="0">
              <a:solidFill>
                <a:schemeClr val="bg1"/>
              </a:solidFill>
              <a:latin typeface="Arial" panose="020B0604020202020204" pitchFamily="34" charset="0"/>
              <a:cs typeface="Arial" panose="020B0604020202020204" pitchFamily="34" charset="0"/>
            </a:endParaRPr>
          </a:p>
          <a:p>
            <a:r>
              <a:rPr lang="en-US" sz="1600" b="1" dirty="0">
                <a:solidFill>
                  <a:schemeClr val="bg1"/>
                </a:solidFill>
                <a:latin typeface="Arial" panose="020B0604020202020204" pitchFamily="34" charset="0"/>
                <a:cs typeface="Arial" panose="020B0604020202020204" pitchFamily="34" charset="0"/>
              </a:rPr>
              <a:t>Using the right tools for each task is important for several reasons:</a:t>
            </a:r>
          </a:p>
          <a:p>
            <a:r>
              <a:rPr lang="en-US" sz="1600" b="1" dirty="0">
                <a:solidFill>
                  <a:schemeClr val="bg1"/>
                </a:solidFill>
                <a:latin typeface="Arial" panose="020B0604020202020204" pitchFamily="34" charset="0"/>
                <a:cs typeface="Arial" panose="020B0604020202020204" pitchFamily="34" charset="0"/>
              </a:rPr>
              <a:t>- Efficiency: The right tools can help save time and effort when completing cleaning tasks.</a:t>
            </a:r>
          </a:p>
          <a:p>
            <a:r>
              <a:rPr lang="en-US" sz="1600" b="1" dirty="0">
                <a:solidFill>
                  <a:schemeClr val="bg1"/>
                </a:solidFill>
                <a:latin typeface="Arial" panose="020B0604020202020204" pitchFamily="34" charset="0"/>
                <a:cs typeface="Arial" panose="020B0604020202020204" pitchFamily="34" charset="0"/>
              </a:rPr>
              <a:t>- Effectiveness: Using the appropriate tools ensures that cleaning is done thoroughly and to the desired standard.</a:t>
            </a:r>
          </a:p>
          <a:p>
            <a:r>
              <a:rPr lang="en-US" sz="1600" b="1" dirty="0">
                <a:solidFill>
                  <a:schemeClr val="bg1"/>
                </a:solidFill>
                <a:latin typeface="Arial" panose="020B0604020202020204" pitchFamily="34" charset="0"/>
                <a:cs typeface="Arial" panose="020B0604020202020204" pitchFamily="34" charset="0"/>
              </a:rPr>
              <a:t>- Safety: Some tasks may require specific tools to ensure the safety of employees.</a:t>
            </a:r>
          </a:p>
          <a:p>
            <a:r>
              <a:rPr lang="en-US" sz="1600" b="1" dirty="0">
                <a:solidFill>
                  <a:schemeClr val="bg1"/>
                </a:solidFill>
                <a:latin typeface="Arial" panose="020B0604020202020204" pitchFamily="34" charset="0"/>
                <a:cs typeface="Arial" panose="020B0604020202020204" pitchFamily="34" charset="0"/>
              </a:rPr>
              <a:t>- Preventing damage: Using the wrong tools for a task can lead to damage to equipment or surfaces.</a:t>
            </a:r>
          </a:p>
          <a:p>
            <a:endParaRPr lang="en-US" sz="1600" b="1" dirty="0">
              <a:solidFill>
                <a:schemeClr val="bg1"/>
              </a:solidFill>
              <a:latin typeface="Arial" panose="020B0604020202020204" pitchFamily="34" charset="0"/>
              <a:cs typeface="Arial" panose="020B0604020202020204" pitchFamily="34" charset="0"/>
            </a:endParaRPr>
          </a:p>
          <a:p>
            <a:r>
              <a:rPr lang="en-US" sz="1600" b="1" dirty="0">
                <a:solidFill>
                  <a:schemeClr val="bg1"/>
                </a:solidFill>
                <a:latin typeface="Arial" panose="020B0604020202020204" pitchFamily="34" charset="0"/>
                <a:cs typeface="Arial" panose="020B0604020202020204" pitchFamily="34" charset="0"/>
              </a:rPr>
              <a:t>Ensuring equipment is in good working condition is essential to maintaining a safe and effective housekeeping department. Regular maintenance and checks should be conducted to ensure that equipment is functioning properly. This includes inspecting for any damage, cleaning equipment after each use, and storing it properly to prevent wear and tear. If any equipment is found to be damaged or malfunctioning, it should be repaired or replaced promptly to avoid any safety hazards or inefficiencies in the cleaning process.</a:t>
            </a:r>
          </a:p>
        </p:txBody>
      </p:sp>
    </p:spTree>
    <p:custDataLst>
      <p:tags r:id="rId1"/>
    </p:custDataLst>
    <p:extLst>
      <p:ext uri="{BB962C8B-B14F-4D97-AF65-F5344CB8AC3E}">
        <p14:creationId xmlns:p14="http://schemas.microsoft.com/office/powerpoint/2010/main" val="1372429347"/>
      </p:ext>
    </p:extLst>
  </p:cSld>
  <p:clrMapOvr>
    <a:masterClrMapping/>
  </p:clrMapOvr>
  <mc:AlternateContent xmlns:mc="http://schemas.openxmlformats.org/markup-compatibility/2006">
    <mc:Choice xmlns:p14="http://schemas.microsoft.com/office/powerpoint/2010/main" Requires="p14">
      <p:transition spd="slow" p14:dur="2000" advTm="70233"/>
    </mc:Choice>
    <mc:Fallback>
      <p:transition spd="slow" advTm="7023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4" end="14"/>
                                            </p:txEl>
                                          </p:spTgt>
                                        </p:tgtEl>
                                        <p:attrNameLst>
                                          <p:attrName>style.visibility</p:attrName>
                                        </p:attrNameLst>
                                      </p:cBhvr>
                                      <p:to>
                                        <p:strVal val="visible"/>
                                      </p:to>
                                    </p:set>
                                    <p:animEffect transition="in" filter="fade">
                                      <p:cBhvr>
                                        <p:cTn id="7" dur="1000"/>
                                        <p:tgtEl>
                                          <p:spTgt spid="3">
                                            <p:txEl>
                                              <p:pRg st="14" end="14"/>
                                            </p:txEl>
                                          </p:spTgt>
                                        </p:tgtEl>
                                      </p:cBhvr>
                                    </p:animEffect>
                                    <p:anim calcmode="lin" valueType="num">
                                      <p:cBhvr>
                                        <p:cTn id="8"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5" end="15"/>
                                            </p:txEl>
                                          </p:spTgt>
                                        </p:tgtEl>
                                        <p:attrNameLst>
                                          <p:attrName>style.visibility</p:attrName>
                                        </p:attrNameLst>
                                      </p:cBhvr>
                                      <p:to>
                                        <p:strVal val="visible"/>
                                      </p:to>
                                    </p:set>
                                    <p:animEffect transition="in" filter="fade">
                                      <p:cBhvr>
                                        <p:cTn id="14" dur="1000"/>
                                        <p:tgtEl>
                                          <p:spTgt spid="3">
                                            <p:txEl>
                                              <p:pRg st="15" end="15"/>
                                            </p:txEl>
                                          </p:spTgt>
                                        </p:tgtEl>
                                      </p:cBhvr>
                                    </p:animEffect>
                                    <p:anim calcmode="lin" valueType="num">
                                      <p:cBhvr>
                                        <p:cTn id="15"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16" end="16"/>
                                            </p:txEl>
                                          </p:spTgt>
                                        </p:tgtEl>
                                        <p:attrNameLst>
                                          <p:attrName>style.visibility</p:attrName>
                                        </p:attrNameLst>
                                      </p:cBhvr>
                                      <p:to>
                                        <p:strVal val="visible"/>
                                      </p:to>
                                    </p:set>
                                    <p:animEffect transition="in" filter="fade">
                                      <p:cBhvr>
                                        <p:cTn id="21" dur="1000"/>
                                        <p:tgtEl>
                                          <p:spTgt spid="3">
                                            <p:txEl>
                                              <p:pRg st="16" end="16"/>
                                            </p:txEl>
                                          </p:spTgt>
                                        </p:tgtEl>
                                      </p:cBhvr>
                                    </p:animEffect>
                                    <p:anim calcmode="lin" valueType="num">
                                      <p:cBhvr>
                                        <p:cTn id="22" dur="1000" fill="hold"/>
                                        <p:tgtEl>
                                          <p:spTgt spid="3">
                                            <p:txEl>
                                              <p:pRg st="16" end="1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6" end="1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17" end="17"/>
                                            </p:txEl>
                                          </p:spTgt>
                                        </p:tgtEl>
                                        <p:attrNameLst>
                                          <p:attrName>style.visibility</p:attrName>
                                        </p:attrNameLst>
                                      </p:cBhvr>
                                      <p:to>
                                        <p:strVal val="visible"/>
                                      </p:to>
                                    </p:set>
                                    <p:animEffect transition="in" filter="fade">
                                      <p:cBhvr>
                                        <p:cTn id="28" dur="1000"/>
                                        <p:tgtEl>
                                          <p:spTgt spid="3">
                                            <p:txEl>
                                              <p:pRg st="17" end="17"/>
                                            </p:txEl>
                                          </p:spTgt>
                                        </p:tgtEl>
                                      </p:cBhvr>
                                    </p:animEffect>
                                    <p:anim calcmode="lin" valueType="num">
                                      <p:cBhvr>
                                        <p:cTn id="29" dur="1000" fill="hold"/>
                                        <p:tgtEl>
                                          <p:spTgt spid="3">
                                            <p:txEl>
                                              <p:pRg st="17" end="1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7" end="1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3">
                                            <p:txEl>
                                              <p:pRg st="19" end="19"/>
                                            </p:txEl>
                                          </p:spTgt>
                                        </p:tgtEl>
                                        <p:attrNameLst>
                                          <p:attrName>style.visibility</p:attrName>
                                        </p:attrNameLst>
                                      </p:cBhvr>
                                      <p:to>
                                        <p:strVal val="visible"/>
                                      </p:to>
                                    </p:set>
                                    <p:animEffect transition="in" filter="wipe(down)">
                                      <p:cBhvr>
                                        <p:cTn id="35" dur="500"/>
                                        <p:tgtEl>
                                          <p:spTgt spid="3">
                                            <p:txEl>
                                              <p:pRg st="19" end="1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F709CE-8AF9-4F45-B586-E4CF67351035}"/>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30000"/>
                    </a14:imgEffect>
                  </a14:imgLayer>
                </a14:imgProps>
              </a:ext>
              <a:ext uri="{28A0092B-C50C-407E-A947-70E740481C1C}">
                <a14:useLocalDpi xmlns:a14="http://schemas.microsoft.com/office/drawing/2010/main" val="0"/>
              </a:ext>
            </a:extLst>
          </a:blip>
          <a:stretch>
            <a:fillRect/>
          </a:stretch>
        </p:blipFill>
        <p:spPr>
          <a:xfrm>
            <a:off x="-46721" y="-493909"/>
            <a:ext cx="12238721" cy="7695643"/>
          </a:xfrm>
          <a:prstGeom prst="rect">
            <a:avLst/>
          </a:prstGeom>
        </p:spPr>
      </p:pic>
      <p:sp>
        <p:nvSpPr>
          <p:cNvPr id="3" name="TextBox 2">
            <a:extLst>
              <a:ext uri="{FF2B5EF4-FFF2-40B4-BE49-F238E27FC236}">
                <a16:creationId xmlns:a16="http://schemas.microsoft.com/office/drawing/2014/main" id="{E4926521-8416-4A24-BD1E-ED5AAA656084}"/>
              </a:ext>
            </a:extLst>
          </p:cNvPr>
          <p:cNvSpPr txBox="1"/>
          <p:nvPr/>
        </p:nvSpPr>
        <p:spPr>
          <a:xfrm>
            <a:off x="229668" y="1939506"/>
            <a:ext cx="11839698" cy="3662541"/>
          </a:xfrm>
          <a:prstGeom prst="rect">
            <a:avLst/>
          </a:prstGeom>
          <a:noFill/>
        </p:spPr>
        <p:txBody>
          <a:bodyPr wrap="square">
            <a:spAutoFit/>
          </a:bodyPr>
          <a:lstStyle/>
          <a:p>
            <a:r>
              <a:rPr lang="en-US" b="1" dirty="0"/>
              <a:t>Vacuum Cleaner</a:t>
            </a:r>
            <a:r>
              <a:rPr lang="en-US" sz="1200" b="1" dirty="0"/>
              <a:t>: Used for cleaning carpets and upholstery to remove dirt, dust, and debris efficiently.</a:t>
            </a:r>
          </a:p>
          <a:p>
            <a:r>
              <a:rPr lang="en-US" b="1" dirty="0"/>
              <a:t>Mop and Bucket: </a:t>
            </a:r>
            <a:r>
              <a:rPr lang="en-US" sz="1400" b="1" dirty="0"/>
              <a:t>Essential for cleaning hard floors and maintaining cleanliness in different areas of the facility.</a:t>
            </a:r>
          </a:p>
          <a:p>
            <a:r>
              <a:rPr lang="en-US" b="1" dirty="0"/>
              <a:t>Microfiber Cloths: </a:t>
            </a:r>
            <a:r>
              <a:rPr lang="en-US" sz="1400" b="1" dirty="0"/>
              <a:t>These are used for dusting, wiping, and cleaning various surfaces without leaving streaks or lint behind.</a:t>
            </a:r>
          </a:p>
          <a:p>
            <a:r>
              <a:rPr lang="en-US" b="1" dirty="0"/>
              <a:t>Cleaning Chemicals: </a:t>
            </a:r>
            <a:r>
              <a:rPr lang="en-US" sz="1400" b="1" dirty="0"/>
              <a:t>Includes disinfectants, glass cleaners, multipurpose cleaners, and other specialized solutions for different cleaning tasks.</a:t>
            </a:r>
          </a:p>
          <a:p>
            <a:r>
              <a:rPr lang="en-US" b="1" dirty="0"/>
              <a:t>Brooms and Dustpans: </a:t>
            </a:r>
            <a:r>
              <a:rPr lang="en-US" sz="1400" b="1" dirty="0"/>
              <a:t>Used for sweeping and collecting debris from floors and other surfaces.</a:t>
            </a:r>
          </a:p>
          <a:p>
            <a:r>
              <a:rPr lang="en-US" b="1" dirty="0"/>
              <a:t>Trash Bins and Liners</a:t>
            </a:r>
            <a:r>
              <a:rPr lang="en-US" sz="1400" b="1" dirty="0"/>
              <a:t>: Essential for waste disposal and maintaining cleanliness in work areas.</a:t>
            </a:r>
          </a:p>
          <a:p>
            <a:r>
              <a:rPr lang="en-US" b="1" dirty="0"/>
              <a:t>Personal Protective Equipment (PPE): </a:t>
            </a:r>
            <a:r>
              <a:rPr lang="en-US" sz="1400" b="1" dirty="0"/>
              <a:t>Includes gloves, goggles, masks, and aprons to protect employees from chemical exposure, cuts, or other hazards.</a:t>
            </a:r>
          </a:p>
          <a:p>
            <a:endParaRPr lang="en-US" b="1" dirty="0"/>
          </a:p>
          <a:p>
            <a:r>
              <a:rPr lang="en-US" sz="1200" b="1" dirty="0"/>
              <a:t>When using these tools and equipment, it is crucial to emphasize the importance of using the right tool for each task. Using the appropriate equipment ensures that cleaning is done effectively and efficiently while reducing the risk of damage to surfaces or injury to employees. Additionally, ensuring that all equipment is in good working condition is essential to prevent malfunctions or accidents during use. Regular maintenance and inspection of equipment should be conducted to identify any issues and address them promptly to maintain a safe working environment.</a:t>
            </a:r>
          </a:p>
          <a:p>
            <a:r>
              <a:rPr lang="en-US" sz="1200" b="1" dirty="0"/>
              <a:t>Images of the equipment being used correctly</a:t>
            </a:r>
            <a:endParaRPr lang="en-GB" sz="1200" b="1" dirty="0"/>
          </a:p>
        </p:txBody>
      </p:sp>
    </p:spTree>
    <p:extLst>
      <p:ext uri="{BB962C8B-B14F-4D97-AF65-F5344CB8AC3E}">
        <p14:creationId xmlns:p14="http://schemas.microsoft.com/office/powerpoint/2010/main" val="563445843"/>
      </p:ext>
    </p:extLst>
  </p:cSld>
  <p:clrMapOvr>
    <a:masterClrMapping/>
  </p:clrMapOvr>
  <mc:AlternateContent xmlns:mc="http://schemas.openxmlformats.org/markup-compatibility/2006">
    <mc:Choice xmlns:p14="http://schemas.microsoft.com/office/powerpoint/2010/main" Requires="p14">
      <p:transition spd="slow" p14:dur="2000" advTm="42216"/>
    </mc:Choice>
    <mc:Fallback>
      <p:transition spd="slow" advTm="4221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7D4957-2893-4BB3-82A1-C005A679CD49}"/>
              </a:ext>
            </a:extLst>
          </p:cNvPr>
          <p:cNvSpPr txBox="1"/>
          <p:nvPr/>
        </p:nvSpPr>
        <p:spPr>
          <a:xfrm>
            <a:off x="480951" y="201882"/>
            <a:ext cx="5615049" cy="4708981"/>
          </a:xfrm>
          <a:prstGeom prst="rect">
            <a:avLst/>
          </a:prstGeom>
          <a:noFill/>
        </p:spPr>
        <p:txBody>
          <a:bodyPr wrap="square">
            <a:spAutoFit/>
          </a:bodyPr>
          <a:lstStyle/>
          <a:p>
            <a:r>
              <a:rPr lang="en-US" dirty="0"/>
              <a:t>Slips, Trips, and Falls Prevention:</a:t>
            </a:r>
          </a:p>
          <a:p>
            <a:endParaRPr lang="en-US" dirty="0"/>
          </a:p>
          <a:p>
            <a:r>
              <a:rPr lang="en-US" sz="1400" dirty="0"/>
              <a:t>Keep floors clean and dry, promptly clean up spills.</a:t>
            </a:r>
          </a:p>
          <a:p>
            <a:r>
              <a:rPr lang="en-US" sz="1400" dirty="0"/>
              <a:t>Use signage to warn of wet floors.</a:t>
            </a:r>
          </a:p>
          <a:p>
            <a:r>
              <a:rPr lang="en-US" sz="1400" dirty="0"/>
              <a:t>Remove obstacles and clutter from walkways.</a:t>
            </a:r>
          </a:p>
          <a:p>
            <a:r>
              <a:rPr lang="en-US" sz="1400" dirty="0"/>
              <a:t>Ensure proper lighting in all areas.</a:t>
            </a:r>
          </a:p>
          <a:p>
            <a:r>
              <a:rPr lang="en-US" sz="1400" dirty="0"/>
              <a:t>Use non-slip mats in areas prone to wetness.</a:t>
            </a:r>
          </a:p>
          <a:p>
            <a:r>
              <a:rPr lang="en-US" sz="1400" dirty="0"/>
              <a:t>Repair or replace damaged flooring or uneven surfaces</a:t>
            </a:r>
          </a:p>
          <a:p>
            <a:endParaRPr lang="en-US" sz="1400" dirty="0"/>
          </a:p>
          <a:p>
            <a:endParaRPr lang="en-US" sz="1400" dirty="0"/>
          </a:p>
          <a:p>
            <a:r>
              <a:rPr lang="en-US" dirty="0"/>
              <a:t>Chemical Exposure Safety Measures:</a:t>
            </a:r>
          </a:p>
          <a:p>
            <a:endParaRPr lang="en-US" dirty="0"/>
          </a:p>
          <a:p>
            <a:r>
              <a:rPr lang="en-US" sz="1400" dirty="0"/>
              <a:t>Use and store chemicals according to manufacturer instructions.</a:t>
            </a:r>
          </a:p>
          <a:p>
            <a:r>
              <a:rPr lang="en-US" sz="1400" dirty="0"/>
              <a:t>Provide adequate ventilation in work areas.</a:t>
            </a:r>
          </a:p>
          <a:p>
            <a:r>
              <a:rPr lang="en-US" sz="1400" dirty="0"/>
              <a:t>Wear appropriate PPE such as gloves, goggles, and masks when handling chemicals.</a:t>
            </a:r>
          </a:p>
          <a:p>
            <a:r>
              <a:rPr lang="en-US" sz="1400" dirty="0"/>
              <a:t>Use chemical spill kits and clean up spills immediately.</a:t>
            </a:r>
          </a:p>
          <a:p>
            <a:r>
              <a:rPr lang="en-US" sz="1400" dirty="0"/>
              <a:t>Label chemical containers correctly.</a:t>
            </a:r>
          </a:p>
          <a:p>
            <a:r>
              <a:rPr lang="en-US" sz="1400" dirty="0"/>
              <a:t>Train employees on the safe use and handling of chemicals.</a:t>
            </a:r>
          </a:p>
          <a:p>
            <a:endParaRPr lang="en-GB" dirty="0"/>
          </a:p>
        </p:txBody>
      </p:sp>
      <p:sp>
        <p:nvSpPr>
          <p:cNvPr id="4" name="TextBox 3">
            <a:extLst>
              <a:ext uri="{FF2B5EF4-FFF2-40B4-BE49-F238E27FC236}">
                <a16:creationId xmlns:a16="http://schemas.microsoft.com/office/drawing/2014/main" id="{C8F69EEE-C314-4D0A-AF4A-3DC34FD04231}"/>
              </a:ext>
            </a:extLst>
          </p:cNvPr>
          <p:cNvSpPr txBox="1"/>
          <p:nvPr/>
        </p:nvSpPr>
        <p:spPr>
          <a:xfrm>
            <a:off x="6493420" y="1988988"/>
            <a:ext cx="5337958" cy="4924425"/>
          </a:xfrm>
          <a:prstGeom prst="rect">
            <a:avLst/>
          </a:prstGeom>
          <a:noFill/>
        </p:spPr>
        <p:txBody>
          <a:bodyPr wrap="square" rtlCol="0">
            <a:spAutoFit/>
          </a:bodyPr>
          <a:lstStyle/>
          <a:p>
            <a:r>
              <a:rPr lang="en-US" dirty="0"/>
              <a:t>Musculoskeletal Injury Prevention:</a:t>
            </a:r>
          </a:p>
          <a:p>
            <a:endParaRPr lang="en-US" dirty="0"/>
          </a:p>
          <a:p>
            <a:r>
              <a:rPr lang="en-US" sz="1400" dirty="0"/>
              <a:t>Use proper lifting techniques (bend your knees, not your back).</a:t>
            </a:r>
          </a:p>
          <a:p>
            <a:r>
              <a:rPr lang="en-US" sz="1400" dirty="0"/>
              <a:t>Avoid overexertion by using assistive equipment like trolleys or dollies.</a:t>
            </a:r>
          </a:p>
          <a:p>
            <a:r>
              <a:rPr lang="en-US" sz="1400" dirty="0"/>
              <a:t>Take regular breaks and stretch to prevent muscle stiffness.</a:t>
            </a:r>
          </a:p>
          <a:p>
            <a:r>
              <a:rPr lang="en-US" sz="1400" dirty="0"/>
              <a:t>Use ergonomic equipment and furnishings to reduce strain on the body.</a:t>
            </a:r>
          </a:p>
          <a:p>
            <a:r>
              <a:rPr lang="en-US" sz="1400" dirty="0"/>
              <a:t>Train employees on ergonomics and best practices for safe movements.</a:t>
            </a:r>
          </a:p>
          <a:p>
            <a:endParaRPr lang="en-US" dirty="0"/>
          </a:p>
          <a:p>
            <a:r>
              <a:rPr lang="en-US" dirty="0"/>
              <a:t>Electric Shock Prevention:</a:t>
            </a:r>
          </a:p>
          <a:p>
            <a:endParaRPr lang="en-US" dirty="0"/>
          </a:p>
          <a:p>
            <a:r>
              <a:rPr lang="en-US" sz="1400" dirty="0"/>
              <a:t>Regularly inspect electrical equipment for damage or wear.</a:t>
            </a:r>
          </a:p>
          <a:p>
            <a:r>
              <a:rPr lang="en-US" sz="1400" dirty="0"/>
              <a:t>Always use grounded electrical outlets and equipment.</a:t>
            </a:r>
          </a:p>
          <a:p>
            <a:r>
              <a:rPr lang="en-US" sz="1400" dirty="0"/>
              <a:t>Do not use electrical equipment with wet hands or in wet conditions.</a:t>
            </a:r>
          </a:p>
          <a:p>
            <a:r>
              <a:rPr lang="en-US" sz="1400" dirty="0"/>
              <a:t>Keep cords and wires away from water or heat sources.</a:t>
            </a:r>
          </a:p>
          <a:p>
            <a:r>
              <a:rPr lang="en-US" sz="1400" dirty="0"/>
              <a:t>Turn off and unplug equipment before maintenance or repair.</a:t>
            </a:r>
          </a:p>
          <a:p>
            <a:r>
              <a:rPr lang="en-US" sz="1400" dirty="0"/>
              <a:t>Ensure employees are trained on electrical safety practices and procedures.</a:t>
            </a:r>
          </a:p>
        </p:txBody>
      </p:sp>
    </p:spTree>
    <p:extLst>
      <p:ext uri="{BB962C8B-B14F-4D97-AF65-F5344CB8AC3E}">
        <p14:creationId xmlns:p14="http://schemas.microsoft.com/office/powerpoint/2010/main" val="3105442339"/>
      </p:ext>
    </p:extLst>
  </p:cSld>
  <p:clrMapOvr>
    <a:masterClrMapping/>
  </p:clrMapOvr>
  <mc:AlternateContent xmlns:mc="http://schemas.openxmlformats.org/markup-compatibility/2006">
    <mc:Choice xmlns:p14="http://schemas.microsoft.com/office/powerpoint/2010/main" Requires="p14">
      <p:transition spd="slow" p14:dur="2000" advTm="89600"/>
    </mc:Choice>
    <mc:Fallback>
      <p:transition spd="slow" advTm="896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0" end="10"/>
                                            </p:txEl>
                                          </p:spTgt>
                                        </p:tgtEl>
                                        <p:attrNameLst>
                                          <p:attrName>style.visibility</p:attrName>
                                        </p:attrNameLst>
                                      </p:cBhvr>
                                      <p:to>
                                        <p:strVal val="visible"/>
                                      </p:to>
                                    </p:set>
                                    <p:anim calcmode="lin" valueType="num">
                                      <p:cBhvr additive="base">
                                        <p:cTn id="1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anim calcmode="lin" valueType="num">
                                      <p:cBhvr additive="base">
                                        <p:cTn id="2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 calcmode="lin" valueType="num">
                                      <p:cBhvr additive="base">
                                        <p:cTn id="5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3">
                                            <p:txEl>
                                              <p:pRg st="12" end="12"/>
                                            </p:txEl>
                                          </p:spTgt>
                                        </p:tgtEl>
                                        <p:attrNameLst>
                                          <p:attrName>style.visibility</p:attrName>
                                        </p:attrNameLst>
                                      </p:cBhvr>
                                      <p:to>
                                        <p:strVal val="visible"/>
                                      </p:to>
                                    </p:set>
                                    <p:anim calcmode="lin" valueType="num">
                                      <p:cBhvr additive="base">
                                        <p:cTn id="5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3">
                                            <p:txEl>
                                              <p:pRg st="13" end="13"/>
                                            </p:txEl>
                                          </p:spTgt>
                                        </p:tgtEl>
                                        <p:attrNameLst>
                                          <p:attrName>style.visibility</p:attrName>
                                        </p:attrNameLst>
                                      </p:cBhvr>
                                      <p:to>
                                        <p:strVal val="visible"/>
                                      </p:to>
                                    </p:set>
                                    <p:anim calcmode="lin" valueType="num">
                                      <p:cBhvr additive="base">
                                        <p:cTn id="6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3">
                                            <p:txEl>
                                              <p:pRg st="14" end="14"/>
                                            </p:txEl>
                                          </p:spTgt>
                                        </p:tgtEl>
                                        <p:attrNameLst>
                                          <p:attrName>style.visibility</p:attrName>
                                        </p:attrNameLst>
                                      </p:cBhvr>
                                      <p:to>
                                        <p:strVal val="visible"/>
                                      </p:to>
                                    </p:set>
                                    <p:anim calcmode="lin" valueType="num">
                                      <p:cBhvr additive="base">
                                        <p:cTn id="6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67" presetID="2" presetClass="entr" presetSubtype="4" fill="hold" nodeType="withEffect">
                                  <p:stCondLst>
                                    <p:cond delay="0"/>
                                  </p:stCondLst>
                                  <p:childTnLst>
                                    <p:set>
                                      <p:cBhvr>
                                        <p:cTn id="68" dur="1" fill="hold">
                                          <p:stCondLst>
                                            <p:cond delay="0"/>
                                          </p:stCondLst>
                                        </p:cTn>
                                        <p:tgtEl>
                                          <p:spTgt spid="3">
                                            <p:txEl>
                                              <p:pRg st="15" end="15"/>
                                            </p:txEl>
                                          </p:spTgt>
                                        </p:tgtEl>
                                        <p:attrNameLst>
                                          <p:attrName>style.visibility</p:attrName>
                                        </p:attrNameLst>
                                      </p:cBhvr>
                                      <p:to>
                                        <p:strVal val="visible"/>
                                      </p:to>
                                    </p:set>
                                    <p:anim calcmode="lin" valueType="num">
                                      <p:cBhvr additive="base">
                                        <p:cTn id="6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3">
                                            <p:txEl>
                                              <p:pRg st="16" end="16"/>
                                            </p:txEl>
                                          </p:spTgt>
                                        </p:tgtEl>
                                        <p:attrNameLst>
                                          <p:attrName>style.visibility</p:attrName>
                                        </p:attrNameLst>
                                      </p:cBhvr>
                                      <p:to>
                                        <p:strVal val="visible"/>
                                      </p:to>
                                    </p:set>
                                    <p:anim calcmode="lin" valueType="num">
                                      <p:cBhvr additive="base">
                                        <p:cTn id="7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75" presetID="2" presetClass="entr" presetSubtype="4" fill="hold" nodeType="withEffect">
                                  <p:stCondLst>
                                    <p:cond delay="0"/>
                                  </p:stCondLst>
                                  <p:childTnLst>
                                    <p:set>
                                      <p:cBhvr>
                                        <p:cTn id="76" dur="1" fill="hold">
                                          <p:stCondLst>
                                            <p:cond delay="0"/>
                                          </p:stCondLst>
                                        </p:cTn>
                                        <p:tgtEl>
                                          <p:spTgt spid="3">
                                            <p:txEl>
                                              <p:pRg st="17" end="17"/>
                                            </p:txEl>
                                          </p:spTgt>
                                        </p:tgtEl>
                                        <p:attrNameLst>
                                          <p:attrName>style.visibility</p:attrName>
                                        </p:attrNameLst>
                                      </p:cBhvr>
                                      <p:to>
                                        <p:strVal val="visible"/>
                                      </p:to>
                                    </p:set>
                                    <p:anim calcmode="lin" valueType="num">
                                      <p:cBhvr additive="base">
                                        <p:cTn id="77"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4">
                                            <p:txEl>
                                              <p:pRg st="2" end="2"/>
                                            </p:txEl>
                                          </p:spTgt>
                                        </p:tgtEl>
                                        <p:attrNameLst>
                                          <p:attrName>style.visibility</p:attrName>
                                        </p:attrNameLst>
                                      </p:cBhvr>
                                      <p:to>
                                        <p:strVal val="visible"/>
                                      </p:to>
                                    </p:set>
                                    <p:anim calcmode="lin" valueType="num">
                                      <p:cBhvr additive="base">
                                        <p:cTn id="8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85" presetID="2" presetClass="entr" presetSubtype="4" fill="hold" nodeType="withEffect">
                                  <p:stCondLst>
                                    <p:cond delay="0"/>
                                  </p:stCondLst>
                                  <p:childTnLst>
                                    <p:set>
                                      <p:cBhvr>
                                        <p:cTn id="86" dur="1" fill="hold">
                                          <p:stCondLst>
                                            <p:cond delay="0"/>
                                          </p:stCondLst>
                                        </p:cTn>
                                        <p:tgtEl>
                                          <p:spTgt spid="4">
                                            <p:txEl>
                                              <p:pRg st="3" end="3"/>
                                            </p:txEl>
                                          </p:spTgt>
                                        </p:tgtEl>
                                        <p:attrNameLst>
                                          <p:attrName>style.visibility</p:attrName>
                                        </p:attrNameLst>
                                      </p:cBhvr>
                                      <p:to>
                                        <p:strVal val="visible"/>
                                      </p:to>
                                    </p:set>
                                    <p:anim calcmode="lin" valueType="num">
                                      <p:cBhvr additive="base">
                                        <p:cTn id="8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89" presetID="2" presetClass="entr" presetSubtype="4" fill="hold" nodeType="withEffect">
                                  <p:stCondLst>
                                    <p:cond delay="0"/>
                                  </p:stCondLst>
                                  <p:childTnLst>
                                    <p:set>
                                      <p:cBhvr>
                                        <p:cTn id="90" dur="1" fill="hold">
                                          <p:stCondLst>
                                            <p:cond delay="0"/>
                                          </p:stCondLst>
                                        </p:cTn>
                                        <p:tgtEl>
                                          <p:spTgt spid="4">
                                            <p:txEl>
                                              <p:pRg st="4" end="4"/>
                                            </p:txEl>
                                          </p:spTgt>
                                        </p:tgtEl>
                                        <p:attrNameLst>
                                          <p:attrName>style.visibility</p:attrName>
                                        </p:attrNameLst>
                                      </p:cBhvr>
                                      <p:to>
                                        <p:strVal val="visible"/>
                                      </p:to>
                                    </p:set>
                                    <p:anim calcmode="lin" valueType="num">
                                      <p:cBhvr additive="base">
                                        <p:cTn id="9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4">
                                            <p:txEl>
                                              <p:pRg st="4" end="4"/>
                                            </p:txEl>
                                          </p:spTgt>
                                        </p:tgtEl>
                                        <p:attrNameLst>
                                          <p:attrName>ppt_y</p:attrName>
                                        </p:attrNameLst>
                                      </p:cBhvr>
                                      <p:tavLst>
                                        <p:tav tm="0">
                                          <p:val>
                                            <p:strVal val="1+#ppt_h/2"/>
                                          </p:val>
                                        </p:tav>
                                        <p:tav tm="100000">
                                          <p:val>
                                            <p:strVal val="#ppt_y"/>
                                          </p:val>
                                        </p:tav>
                                      </p:tavLst>
                                    </p:anim>
                                  </p:childTnLst>
                                </p:cTn>
                              </p:par>
                              <p:par>
                                <p:cTn id="93" presetID="2" presetClass="entr" presetSubtype="4" fill="hold" nodeType="withEffect">
                                  <p:stCondLst>
                                    <p:cond delay="0"/>
                                  </p:stCondLst>
                                  <p:childTnLst>
                                    <p:set>
                                      <p:cBhvr>
                                        <p:cTn id="94" dur="1" fill="hold">
                                          <p:stCondLst>
                                            <p:cond delay="0"/>
                                          </p:stCondLst>
                                        </p:cTn>
                                        <p:tgtEl>
                                          <p:spTgt spid="4">
                                            <p:txEl>
                                              <p:pRg st="5" end="5"/>
                                            </p:txEl>
                                          </p:spTgt>
                                        </p:tgtEl>
                                        <p:attrNameLst>
                                          <p:attrName>style.visibility</p:attrName>
                                        </p:attrNameLst>
                                      </p:cBhvr>
                                      <p:to>
                                        <p:strVal val="visible"/>
                                      </p:to>
                                    </p:set>
                                    <p:anim calcmode="lin" valueType="num">
                                      <p:cBhvr additive="base">
                                        <p:cTn id="9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96" dur="500" fill="hold"/>
                                        <p:tgtEl>
                                          <p:spTgt spid="4">
                                            <p:txEl>
                                              <p:pRg st="5" end="5"/>
                                            </p:txEl>
                                          </p:spTgt>
                                        </p:tgtEl>
                                        <p:attrNameLst>
                                          <p:attrName>ppt_y</p:attrName>
                                        </p:attrNameLst>
                                      </p:cBhvr>
                                      <p:tavLst>
                                        <p:tav tm="0">
                                          <p:val>
                                            <p:strVal val="1+#ppt_h/2"/>
                                          </p:val>
                                        </p:tav>
                                        <p:tav tm="100000">
                                          <p:val>
                                            <p:strVal val="#ppt_y"/>
                                          </p:val>
                                        </p:tav>
                                      </p:tavLst>
                                    </p:anim>
                                  </p:childTnLst>
                                </p:cTn>
                              </p:par>
                              <p:par>
                                <p:cTn id="97" presetID="2" presetClass="entr" presetSubtype="4" fill="hold" nodeType="withEffect">
                                  <p:stCondLst>
                                    <p:cond delay="0"/>
                                  </p:stCondLst>
                                  <p:childTnLst>
                                    <p:set>
                                      <p:cBhvr>
                                        <p:cTn id="98" dur="1" fill="hold">
                                          <p:stCondLst>
                                            <p:cond delay="0"/>
                                          </p:stCondLst>
                                        </p:cTn>
                                        <p:tgtEl>
                                          <p:spTgt spid="4">
                                            <p:txEl>
                                              <p:pRg st="6" end="6"/>
                                            </p:txEl>
                                          </p:spTgt>
                                        </p:tgtEl>
                                        <p:attrNameLst>
                                          <p:attrName>style.visibility</p:attrName>
                                        </p:attrNameLst>
                                      </p:cBhvr>
                                      <p:to>
                                        <p:strVal val="visible"/>
                                      </p:to>
                                    </p:set>
                                    <p:anim calcmode="lin" valueType="num">
                                      <p:cBhvr additive="base">
                                        <p:cTn id="9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10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2" presetClass="entr" presetSubtype="4" fill="hold" nodeType="clickEffect">
                                  <p:stCondLst>
                                    <p:cond delay="0"/>
                                  </p:stCondLst>
                                  <p:childTnLst>
                                    <p:set>
                                      <p:cBhvr>
                                        <p:cTn id="104" dur="1" fill="hold">
                                          <p:stCondLst>
                                            <p:cond delay="0"/>
                                          </p:stCondLst>
                                        </p:cTn>
                                        <p:tgtEl>
                                          <p:spTgt spid="4">
                                            <p:txEl>
                                              <p:pRg st="10" end="10"/>
                                            </p:txEl>
                                          </p:spTgt>
                                        </p:tgtEl>
                                        <p:attrNameLst>
                                          <p:attrName>style.visibility</p:attrName>
                                        </p:attrNameLst>
                                      </p:cBhvr>
                                      <p:to>
                                        <p:strVal val="visible"/>
                                      </p:to>
                                    </p:set>
                                    <p:anim calcmode="lin" valueType="num">
                                      <p:cBhvr additive="base">
                                        <p:cTn id="105"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106" dur="500" fill="hold"/>
                                        <p:tgtEl>
                                          <p:spTgt spid="4">
                                            <p:txEl>
                                              <p:pRg st="10" end="10"/>
                                            </p:txEl>
                                          </p:spTgt>
                                        </p:tgtEl>
                                        <p:attrNameLst>
                                          <p:attrName>ppt_y</p:attrName>
                                        </p:attrNameLst>
                                      </p:cBhvr>
                                      <p:tavLst>
                                        <p:tav tm="0">
                                          <p:val>
                                            <p:strVal val="1+#ppt_h/2"/>
                                          </p:val>
                                        </p:tav>
                                        <p:tav tm="100000">
                                          <p:val>
                                            <p:strVal val="#ppt_y"/>
                                          </p:val>
                                        </p:tav>
                                      </p:tavLst>
                                    </p:anim>
                                  </p:childTnLst>
                                </p:cTn>
                              </p:par>
                              <p:par>
                                <p:cTn id="107" presetID="2" presetClass="entr" presetSubtype="4" fill="hold" nodeType="withEffect">
                                  <p:stCondLst>
                                    <p:cond delay="0"/>
                                  </p:stCondLst>
                                  <p:childTnLst>
                                    <p:set>
                                      <p:cBhvr>
                                        <p:cTn id="108" dur="1" fill="hold">
                                          <p:stCondLst>
                                            <p:cond delay="0"/>
                                          </p:stCondLst>
                                        </p:cTn>
                                        <p:tgtEl>
                                          <p:spTgt spid="4">
                                            <p:txEl>
                                              <p:pRg st="11" end="11"/>
                                            </p:txEl>
                                          </p:spTgt>
                                        </p:tgtEl>
                                        <p:attrNameLst>
                                          <p:attrName>style.visibility</p:attrName>
                                        </p:attrNameLst>
                                      </p:cBhvr>
                                      <p:to>
                                        <p:strVal val="visible"/>
                                      </p:to>
                                    </p:set>
                                    <p:anim calcmode="lin" valueType="num">
                                      <p:cBhvr additive="base">
                                        <p:cTn id="109"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4">
                                            <p:txEl>
                                              <p:pRg st="11" end="11"/>
                                            </p:txEl>
                                          </p:spTgt>
                                        </p:tgtEl>
                                        <p:attrNameLst>
                                          <p:attrName>ppt_y</p:attrName>
                                        </p:attrNameLst>
                                      </p:cBhvr>
                                      <p:tavLst>
                                        <p:tav tm="0">
                                          <p:val>
                                            <p:strVal val="1+#ppt_h/2"/>
                                          </p:val>
                                        </p:tav>
                                        <p:tav tm="100000">
                                          <p:val>
                                            <p:strVal val="#ppt_y"/>
                                          </p:val>
                                        </p:tav>
                                      </p:tavLst>
                                    </p:anim>
                                  </p:childTnLst>
                                </p:cTn>
                              </p:par>
                              <p:par>
                                <p:cTn id="111" presetID="2" presetClass="entr" presetSubtype="4" fill="hold" nodeType="withEffect">
                                  <p:stCondLst>
                                    <p:cond delay="0"/>
                                  </p:stCondLst>
                                  <p:childTnLst>
                                    <p:set>
                                      <p:cBhvr>
                                        <p:cTn id="112" dur="1" fill="hold">
                                          <p:stCondLst>
                                            <p:cond delay="0"/>
                                          </p:stCondLst>
                                        </p:cTn>
                                        <p:tgtEl>
                                          <p:spTgt spid="4">
                                            <p:txEl>
                                              <p:pRg st="12" end="12"/>
                                            </p:txEl>
                                          </p:spTgt>
                                        </p:tgtEl>
                                        <p:attrNameLst>
                                          <p:attrName>style.visibility</p:attrName>
                                        </p:attrNameLst>
                                      </p:cBhvr>
                                      <p:to>
                                        <p:strVal val="visible"/>
                                      </p:to>
                                    </p:set>
                                    <p:anim calcmode="lin" valueType="num">
                                      <p:cBhvr additive="base">
                                        <p:cTn id="113" dur="500" fill="hold"/>
                                        <p:tgtEl>
                                          <p:spTgt spid="4">
                                            <p:txEl>
                                              <p:pRg st="12" end="12"/>
                                            </p:txEl>
                                          </p:spTgt>
                                        </p:tgtEl>
                                        <p:attrNameLst>
                                          <p:attrName>ppt_x</p:attrName>
                                        </p:attrNameLst>
                                      </p:cBhvr>
                                      <p:tavLst>
                                        <p:tav tm="0">
                                          <p:val>
                                            <p:strVal val="#ppt_x"/>
                                          </p:val>
                                        </p:tav>
                                        <p:tav tm="100000">
                                          <p:val>
                                            <p:strVal val="#ppt_x"/>
                                          </p:val>
                                        </p:tav>
                                      </p:tavLst>
                                    </p:anim>
                                    <p:anim calcmode="lin" valueType="num">
                                      <p:cBhvr additive="base">
                                        <p:cTn id="114" dur="500" fill="hold"/>
                                        <p:tgtEl>
                                          <p:spTgt spid="4">
                                            <p:txEl>
                                              <p:pRg st="12" end="12"/>
                                            </p:txEl>
                                          </p:spTgt>
                                        </p:tgtEl>
                                        <p:attrNameLst>
                                          <p:attrName>ppt_y</p:attrName>
                                        </p:attrNameLst>
                                      </p:cBhvr>
                                      <p:tavLst>
                                        <p:tav tm="0">
                                          <p:val>
                                            <p:strVal val="1+#ppt_h/2"/>
                                          </p:val>
                                        </p:tav>
                                        <p:tav tm="100000">
                                          <p:val>
                                            <p:strVal val="#ppt_y"/>
                                          </p:val>
                                        </p:tav>
                                      </p:tavLst>
                                    </p:anim>
                                  </p:childTnLst>
                                </p:cTn>
                              </p:par>
                              <p:par>
                                <p:cTn id="115" presetID="2" presetClass="entr" presetSubtype="4" fill="hold" nodeType="withEffect">
                                  <p:stCondLst>
                                    <p:cond delay="0"/>
                                  </p:stCondLst>
                                  <p:childTnLst>
                                    <p:set>
                                      <p:cBhvr>
                                        <p:cTn id="116" dur="1" fill="hold">
                                          <p:stCondLst>
                                            <p:cond delay="0"/>
                                          </p:stCondLst>
                                        </p:cTn>
                                        <p:tgtEl>
                                          <p:spTgt spid="4">
                                            <p:txEl>
                                              <p:pRg st="13" end="13"/>
                                            </p:txEl>
                                          </p:spTgt>
                                        </p:tgtEl>
                                        <p:attrNameLst>
                                          <p:attrName>style.visibility</p:attrName>
                                        </p:attrNameLst>
                                      </p:cBhvr>
                                      <p:to>
                                        <p:strVal val="visible"/>
                                      </p:to>
                                    </p:set>
                                    <p:anim calcmode="lin" valueType="num">
                                      <p:cBhvr additive="base">
                                        <p:cTn id="117"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118" dur="500" fill="hold"/>
                                        <p:tgtEl>
                                          <p:spTgt spid="4">
                                            <p:txEl>
                                              <p:pRg st="13" end="13"/>
                                            </p:txEl>
                                          </p:spTgt>
                                        </p:tgtEl>
                                        <p:attrNameLst>
                                          <p:attrName>ppt_y</p:attrName>
                                        </p:attrNameLst>
                                      </p:cBhvr>
                                      <p:tavLst>
                                        <p:tav tm="0">
                                          <p:val>
                                            <p:strVal val="1+#ppt_h/2"/>
                                          </p:val>
                                        </p:tav>
                                        <p:tav tm="100000">
                                          <p:val>
                                            <p:strVal val="#ppt_y"/>
                                          </p:val>
                                        </p:tav>
                                      </p:tavLst>
                                    </p:anim>
                                  </p:childTnLst>
                                </p:cTn>
                              </p:par>
                              <p:par>
                                <p:cTn id="119" presetID="2" presetClass="entr" presetSubtype="4" fill="hold" nodeType="withEffect">
                                  <p:stCondLst>
                                    <p:cond delay="0"/>
                                  </p:stCondLst>
                                  <p:childTnLst>
                                    <p:set>
                                      <p:cBhvr>
                                        <p:cTn id="120" dur="1" fill="hold">
                                          <p:stCondLst>
                                            <p:cond delay="0"/>
                                          </p:stCondLst>
                                        </p:cTn>
                                        <p:tgtEl>
                                          <p:spTgt spid="4">
                                            <p:txEl>
                                              <p:pRg st="14" end="14"/>
                                            </p:txEl>
                                          </p:spTgt>
                                        </p:tgtEl>
                                        <p:attrNameLst>
                                          <p:attrName>style.visibility</p:attrName>
                                        </p:attrNameLst>
                                      </p:cBhvr>
                                      <p:to>
                                        <p:strVal val="visible"/>
                                      </p:to>
                                    </p:set>
                                    <p:anim calcmode="lin" valueType="num">
                                      <p:cBhvr additive="base">
                                        <p:cTn id="121" dur="500" fill="hold"/>
                                        <p:tgtEl>
                                          <p:spTgt spid="4">
                                            <p:txEl>
                                              <p:pRg st="14" end="14"/>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4">
                                            <p:txEl>
                                              <p:pRg st="14" end="14"/>
                                            </p:txEl>
                                          </p:spTgt>
                                        </p:tgtEl>
                                        <p:attrNameLst>
                                          <p:attrName>ppt_y</p:attrName>
                                        </p:attrNameLst>
                                      </p:cBhvr>
                                      <p:tavLst>
                                        <p:tav tm="0">
                                          <p:val>
                                            <p:strVal val="1+#ppt_h/2"/>
                                          </p:val>
                                        </p:tav>
                                        <p:tav tm="100000">
                                          <p:val>
                                            <p:strVal val="#ppt_y"/>
                                          </p:val>
                                        </p:tav>
                                      </p:tavLst>
                                    </p:anim>
                                  </p:childTnLst>
                                </p:cTn>
                              </p:par>
                              <p:par>
                                <p:cTn id="123" presetID="2" presetClass="entr" presetSubtype="4" fill="hold" nodeType="withEffect">
                                  <p:stCondLst>
                                    <p:cond delay="0"/>
                                  </p:stCondLst>
                                  <p:childTnLst>
                                    <p:set>
                                      <p:cBhvr>
                                        <p:cTn id="124" dur="1" fill="hold">
                                          <p:stCondLst>
                                            <p:cond delay="0"/>
                                          </p:stCondLst>
                                        </p:cTn>
                                        <p:tgtEl>
                                          <p:spTgt spid="4">
                                            <p:txEl>
                                              <p:pRg st="15" end="15"/>
                                            </p:txEl>
                                          </p:spTgt>
                                        </p:tgtEl>
                                        <p:attrNameLst>
                                          <p:attrName>style.visibility</p:attrName>
                                        </p:attrNameLst>
                                      </p:cBhvr>
                                      <p:to>
                                        <p:strVal val="visible"/>
                                      </p:to>
                                    </p:set>
                                    <p:anim calcmode="lin" valueType="num">
                                      <p:cBhvr additive="base">
                                        <p:cTn id="125" dur="500" fill="hold"/>
                                        <p:tgtEl>
                                          <p:spTgt spid="4">
                                            <p:txEl>
                                              <p:pRg st="15" end="15"/>
                                            </p:txEl>
                                          </p:spTgt>
                                        </p:tgtEl>
                                        <p:attrNameLst>
                                          <p:attrName>ppt_x</p:attrName>
                                        </p:attrNameLst>
                                      </p:cBhvr>
                                      <p:tavLst>
                                        <p:tav tm="0">
                                          <p:val>
                                            <p:strVal val="#ppt_x"/>
                                          </p:val>
                                        </p:tav>
                                        <p:tav tm="100000">
                                          <p:val>
                                            <p:strVal val="#ppt_x"/>
                                          </p:val>
                                        </p:tav>
                                      </p:tavLst>
                                    </p:anim>
                                    <p:anim calcmode="lin" valueType="num">
                                      <p:cBhvr additive="base">
                                        <p:cTn id="126" dur="500" fill="hold"/>
                                        <p:tgtEl>
                                          <p:spTgt spid="4">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1681-7AB1-4E9F-B982-1448C959AB9D}"/>
              </a:ext>
            </a:extLst>
          </p:cNvPr>
          <p:cNvSpPr txBox="1"/>
          <p:nvPr/>
        </p:nvSpPr>
        <p:spPr>
          <a:xfrm>
            <a:off x="228105" y="544908"/>
            <a:ext cx="11581906" cy="1477328"/>
          </a:xfrm>
          <a:prstGeom prst="rect">
            <a:avLst/>
          </a:prstGeom>
          <a:noFill/>
        </p:spPr>
        <p:txBody>
          <a:bodyPr wrap="square">
            <a:spAutoFit/>
          </a:bodyPr>
          <a:lstStyle/>
          <a:p>
            <a:r>
              <a:rPr lang="en-US" dirty="0"/>
              <a:t>It is crucial to emphasize the importance of implementing health and safety practices in daily routines within the housekeeping department. By prioritizing the well-being and safety of employees, we can create a positive and productive work environment while also ensuring the cleanliness and safety of guest rooms and common areas in the hotel.</a:t>
            </a:r>
          </a:p>
          <a:p>
            <a:endParaRPr lang="en-US" dirty="0"/>
          </a:p>
          <a:p>
            <a:endParaRPr lang="en-US" dirty="0"/>
          </a:p>
        </p:txBody>
      </p:sp>
      <p:sp>
        <p:nvSpPr>
          <p:cNvPr id="4" name="TextBox 3">
            <a:extLst>
              <a:ext uri="{FF2B5EF4-FFF2-40B4-BE49-F238E27FC236}">
                <a16:creationId xmlns:a16="http://schemas.microsoft.com/office/drawing/2014/main" id="{1E63AA05-CEA8-4F2C-AC9C-9E9FC5F2F451}"/>
              </a:ext>
            </a:extLst>
          </p:cNvPr>
          <p:cNvSpPr txBox="1"/>
          <p:nvPr/>
        </p:nvSpPr>
        <p:spPr>
          <a:xfrm>
            <a:off x="285008" y="4387932"/>
            <a:ext cx="11525003" cy="1200329"/>
          </a:xfrm>
          <a:prstGeom prst="rect">
            <a:avLst/>
          </a:prstGeom>
          <a:noFill/>
        </p:spPr>
        <p:txBody>
          <a:bodyPr wrap="square" rtlCol="0">
            <a:spAutoFit/>
          </a:bodyPr>
          <a:lstStyle/>
          <a:p>
            <a:r>
              <a:rPr lang="en-US" dirty="0"/>
              <a:t>We now invite all employees to participate in a Q&amp;A session to address any questions or concerns regarding health and safety practices in the housekeeping department. Your feedback is valuable to us, so please feel free to share any suggestions or areas where you feel additional support may be needed. Thank you for your commitment to maintaining a safe and healthy work environment.</a:t>
            </a:r>
          </a:p>
        </p:txBody>
      </p:sp>
      <p:sp>
        <p:nvSpPr>
          <p:cNvPr id="5" name="TextBox 4">
            <a:extLst>
              <a:ext uri="{FF2B5EF4-FFF2-40B4-BE49-F238E27FC236}">
                <a16:creationId xmlns:a16="http://schemas.microsoft.com/office/drawing/2014/main" id="{357DCF5B-3333-4F1F-8D05-77FD94B2041F}"/>
              </a:ext>
            </a:extLst>
          </p:cNvPr>
          <p:cNvSpPr txBox="1"/>
          <p:nvPr/>
        </p:nvSpPr>
        <p:spPr>
          <a:xfrm>
            <a:off x="4589814" y="1859340"/>
            <a:ext cx="4031674" cy="1569660"/>
          </a:xfrm>
          <a:prstGeom prst="rect">
            <a:avLst/>
          </a:prstGeom>
          <a:noFill/>
        </p:spPr>
        <p:txBody>
          <a:bodyPr wrap="square" rtlCol="0">
            <a:spAutoFit/>
          </a:bodyPr>
          <a:lstStyle/>
          <a:p>
            <a:r>
              <a:rPr lang="en-GB" sz="9600" dirty="0"/>
              <a:t>Q&amp;A</a:t>
            </a:r>
          </a:p>
        </p:txBody>
      </p:sp>
    </p:spTree>
    <p:custDataLst>
      <p:tags r:id="rId1"/>
    </p:custDataLst>
    <p:extLst>
      <p:ext uri="{BB962C8B-B14F-4D97-AF65-F5344CB8AC3E}">
        <p14:creationId xmlns:p14="http://schemas.microsoft.com/office/powerpoint/2010/main" val="3524861961"/>
      </p:ext>
    </p:extLst>
  </p:cSld>
  <p:clrMapOvr>
    <a:masterClrMapping/>
  </p:clrMapOvr>
  <mc:AlternateContent xmlns:mc="http://schemas.openxmlformats.org/markup-compatibility/2006">
    <mc:Choice xmlns:p14="http://schemas.microsoft.com/office/powerpoint/2010/main" Requires="p14">
      <p:transition spd="slow" p14:dur="2000" advTm="64040"/>
    </mc:Choice>
    <mc:Fallback>
      <p:transition spd="slow" advTm="6404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barn(inVertical)">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2EC82D-32EE-49D2-8EB1-54E7C5292B1D}"/>
              </a:ext>
            </a:extLst>
          </p:cNvPr>
          <p:cNvSpPr txBox="1"/>
          <p:nvPr/>
        </p:nvSpPr>
        <p:spPr>
          <a:xfrm>
            <a:off x="1515887" y="570949"/>
            <a:ext cx="9623168" cy="7140416"/>
          </a:xfrm>
          <a:prstGeom prst="rect">
            <a:avLst/>
          </a:prstGeom>
          <a:noFill/>
        </p:spPr>
        <p:txBody>
          <a:bodyPr wrap="square" rtlCol="0">
            <a:spAutoFit/>
          </a:bodyPr>
          <a:lstStyle/>
          <a:p>
            <a:r>
              <a:rPr lang="en-GB" dirty="0" err="1"/>
              <a:t>Referece</a:t>
            </a:r>
            <a:r>
              <a:rPr lang="en-GB" dirty="0"/>
              <a:t>:</a:t>
            </a:r>
          </a:p>
          <a:p>
            <a:endParaRPr lang="en-GB" dirty="0"/>
          </a:p>
          <a:p>
            <a:r>
              <a:rPr lang="en-GB" sz="1400" dirty="0">
                <a:hlinkClick r:id="rId2"/>
              </a:rPr>
              <a:t>https://civiconcepts.com/blog/house-cleaning-tools-and-equipment</a:t>
            </a:r>
            <a:endParaRPr lang="en-GB" sz="1400" dirty="0"/>
          </a:p>
          <a:p>
            <a:r>
              <a:rPr lang="en-GB" sz="1400" dirty="0">
                <a:hlinkClick r:id="rId3"/>
              </a:rPr>
              <a:t>https://thinktanktrainingsolutions.com/wp-content/uploads/2017/03/health-and-safety.jpg</a:t>
            </a:r>
            <a:endParaRPr lang="en-GB" sz="1400" dirty="0"/>
          </a:p>
          <a:p>
            <a:r>
              <a:rPr lang="en-GB" sz="1400" dirty="0">
                <a:hlinkClick r:id="rId4"/>
              </a:rPr>
              <a:t>https://www.ccohs.ca/oshanswers/hsprograms/housekeeping/house.html</a:t>
            </a:r>
            <a:endParaRPr lang="en-GB" sz="1400" dirty="0"/>
          </a:p>
          <a:p>
            <a:r>
              <a:rPr lang="en-GB" sz="1400" dirty="0">
                <a:hlinkClick r:id="rId4"/>
              </a:rPr>
              <a:t>https://www.ccohs.ca/oshanswers/hsprograms/housekeeping/house.html</a:t>
            </a:r>
            <a:endParaRPr lang="en-GB" sz="1400" dirty="0"/>
          </a:p>
          <a:p>
            <a:r>
              <a:rPr lang="en-GB" sz="1400" dirty="0">
                <a:hlinkClick r:id="rId5"/>
              </a:rPr>
              <a:t>https://www.ccohs.ca/oshanswers/prevention/ppe/designin.html</a:t>
            </a:r>
            <a:endParaRPr lang="en-GB" sz="1400" dirty="0"/>
          </a:p>
          <a:p>
            <a:r>
              <a:rPr lang="en-GB" sz="1400" dirty="0">
                <a:hlinkClick r:id="rId6"/>
              </a:rPr>
              <a:t>https://www.ccohs.ca/oshanswers/safety_haz/falls.html</a:t>
            </a:r>
            <a:endParaRPr lang="en-GB" sz="1400" dirty="0"/>
          </a:p>
          <a:p>
            <a:r>
              <a:rPr lang="en-GB" sz="1400" dirty="0">
                <a:hlinkClick r:id="rId7"/>
              </a:rPr>
              <a:t>https://www.cdc.gov/vhf/ebola/healthcare-us/ppe/guidance.html</a:t>
            </a:r>
            <a:endParaRPr lang="en-GB" sz="1400" dirty="0"/>
          </a:p>
          <a:p>
            <a:r>
              <a:rPr lang="en-GB" sz="1400" dirty="0">
                <a:hlinkClick r:id="rId8"/>
              </a:rPr>
              <a:t>https://www.duplexcleaning.com.au/blog/list-of-cleaning-equipment-used-for-housekeeping.html</a:t>
            </a:r>
            <a:endParaRPr lang="en-GB" sz="1400" dirty="0"/>
          </a:p>
          <a:p>
            <a:r>
              <a:rPr lang="en-GB" sz="1400" dirty="0">
                <a:hlinkClick r:id="rId9"/>
              </a:rPr>
              <a:t>https://www.facebook.com/ibisrugby/</a:t>
            </a:r>
            <a:endParaRPr lang="en-GB" sz="1400" dirty="0"/>
          </a:p>
          <a:p>
            <a:r>
              <a:rPr lang="en-GB" sz="1400" dirty="0">
                <a:hlinkClick r:id="rId10"/>
              </a:rPr>
              <a:t>https://www.hse.gov.uk/cleaning/topics/slips.htm</a:t>
            </a:r>
            <a:endParaRPr lang="en-GB" sz="1400" dirty="0"/>
          </a:p>
          <a:p>
            <a:r>
              <a:rPr lang="en-GB" sz="1400" dirty="0">
                <a:hlinkClick r:id="rId11"/>
              </a:rPr>
              <a:t>https://www.intercleanshow.com/news/sustainability/cleaning-equipment</a:t>
            </a:r>
            <a:endParaRPr lang="en-GB" sz="1400" dirty="0"/>
          </a:p>
          <a:p>
            <a:r>
              <a:rPr lang="en-GB" sz="1400" dirty="0">
                <a:hlinkClick r:id="rId12"/>
              </a:rPr>
              <a:t>https://www.meetings-conventions.com/Meeting-Event-Venues/northampton-england/convention-hotel/ibis-northampton-centre-p2910535</a:t>
            </a:r>
            <a:endParaRPr lang="en-GB" sz="1400" dirty="0"/>
          </a:p>
          <a:p>
            <a:r>
              <a:rPr lang="en-GB" sz="1400" dirty="0">
                <a:hlinkClick r:id="rId13"/>
              </a:rPr>
              <a:t>https://www.osha.gov/laws-regs/oshact/completeoshact</a:t>
            </a:r>
            <a:endParaRPr lang="en-GB" sz="1400" dirty="0"/>
          </a:p>
          <a:p>
            <a:r>
              <a:rPr lang="en-GB" sz="1400" dirty="0">
                <a:hlinkClick r:id="rId14"/>
              </a:rPr>
              <a:t>https://www.outofeden.co.uk/cleaning</a:t>
            </a:r>
            <a:endParaRPr lang="en-GB" sz="1400" dirty="0"/>
          </a:p>
          <a:p>
            <a:r>
              <a:rPr lang="en-GB" sz="1400" dirty="0">
                <a:hlinkClick r:id="rId15"/>
              </a:rPr>
              <a:t>https://www.outofeden.co.uk/products/5311/rubber-gloves-pair</a:t>
            </a:r>
            <a:endParaRPr lang="en-GB" sz="1400" dirty="0"/>
          </a:p>
          <a:p>
            <a:r>
              <a:rPr lang="en-GB" sz="1400" dirty="0">
                <a:hlinkClick r:id="rId16"/>
              </a:rPr>
              <a:t>https://www.safetyandhealthmagazine.com/articles/12470-tips-for-effective-workplace-housekeeping</a:t>
            </a:r>
            <a:endParaRPr lang="en-GB" sz="1400" dirty="0"/>
          </a:p>
          <a:p>
            <a:r>
              <a:rPr lang="en-GB" sz="1400">
                <a:hlinkClick r:id="rId17"/>
              </a:rPr>
              <a:t>https</a:t>
            </a:r>
            <a:r>
              <a:rPr lang="en-GB" sz="1400" dirty="0">
                <a:hlinkClick r:id="rId17"/>
              </a:rPr>
              <a:t>://www.safetyandhealthmagazine.com/articles</a:t>
            </a:r>
            <a:r>
              <a:rPr lang="en-GB" sz="1400">
                <a:hlinkClick r:id="rId17"/>
              </a:rPr>
              <a:t>/13880-make-office-housekeeping-a-priority</a:t>
            </a:r>
            <a:endParaRPr lang="en-GB" sz="140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48581448"/>
      </p:ext>
    </p:extLst>
  </p:cSld>
  <p:clrMapOvr>
    <a:masterClrMapping/>
  </p:clrMapOvr>
  <mc:AlternateContent xmlns:mc="http://schemas.openxmlformats.org/markup-compatibility/2006">
    <mc:Choice xmlns:p14="http://schemas.microsoft.com/office/powerpoint/2010/main" Requires="p14">
      <p:transition spd="slow" p14:dur="2000" advTm="4666"/>
    </mc:Choice>
    <mc:Fallback>
      <p:transition spd="slow" advTm="4666"/>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1.4|15.2"/>
</p:tagLst>
</file>

<file path=ppt/tags/tag2.xml><?xml version="1.0" encoding="utf-8"?>
<p:tagLst xmlns:a="http://schemas.openxmlformats.org/drawingml/2006/main" xmlns:r="http://schemas.openxmlformats.org/officeDocument/2006/relationships" xmlns:p="http://schemas.openxmlformats.org/presentationml/2006/main">
  <p:tag name="TIMING" val="|6.3|4.4|2.5|3.5|5.1"/>
</p:tagLst>
</file>

<file path=ppt/tags/tag3.xml><?xml version="1.0" encoding="utf-8"?>
<p:tagLst xmlns:a="http://schemas.openxmlformats.org/drawingml/2006/main" xmlns:r="http://schemas.openxmlformats.org/officeDocument/2006/relationships" xmlns:p="http://schemas.openxmlformats.org/presentationml/2006/main">
  <p:tag name="TIMING" val="|5.6|1.6|26.4|4.8|3.2|6.6|40.4"/>
</p:tagLst>
</file>

<file path=ppt/tags/tag4.xml><?xml version="1.0" encoding="utf-8"?>
<p:tagLst xmlns:a="http://schemas.openxmlformats.org/drawingml/2006/main" xmlns:r="http://schemas.openxmlformats.org/officeDocument/2006/relationships" xmlns:p="http://schemas.openxmlformats.org/presentationml/2006/main">
  <p:tag name="TIMING" val="|2.1|19.6|2.6|31.3|5"/>
</p:tagLst>
</file>

<file path=ppt/tags/tag5.xml><?xml version="1.0" encoding="utf-8"?>
<p:tagLst xmlns:a="http://schemas.openxmlformats.org/drawingml/2006/main" xmlns:r="http://schemas.openxmlformats.org/officeDocument/2006/relationships" xmlns:p="http://schemas.openxmlformats.org/presentationml/2006/main">
  <p:tag name="TIMING" val="|31.6|14.1|2.9|7.7|2.4"/>
</p:tagLst>
</file>

<file path=ppt/tags/tag6.xml><?xml version="1.0" encoding="utf-8"?>
<p:tagLst xmlns:a="http://schemas.openxmlformats.org/drawingml/2006/main" xmlns:r="http://schemas.openxmlformats.org/officeDocument/2006/relationships" xmlns:p="http://schemas.openxmlformats.org/presentationml/2006/main">
  <p:tag name="TIMING" val="|2|28.3|4.2"/>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835</TotalTime>
  <Words>1763</Words>
  <Application>Microsoft Office PowerPoint</Application>
  <PresentationFormat>Widescreen</PresentationFormat>
  <Paragraphs>150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Trebuchet MS</vt:lpstr>
      <vt:lpstr>Wingdings 3</vt:lpstr>
      <vt:lpstr>Facet</vt:lpstr>
      <vt:lpstr>                          Presentation</vt:lpstr>
      <vt:lpstr>Health and Safety Training for Housekeeping Team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Training for Housekeeping Team</dc:title>
  <dc:creator>Andreea-Georgiana Grigore (2242682)</dc:creator>
  <cp:lastModifiedBy>Andreea-Georgiana Grigore (2242682)</cp:lastModifiedBy>
  <cp:revision>19</cp:revision>
  <dcterms:created xsi:type="dcterms:W3CDTF">2024-02-21T22:06:35Z</dcterms:created>
  <dcterms:modified xsi:type="dcterms:W3CDTF">2024-02-22T12:01:57Z</dcterms:modified>
</cp:coreProperties>
</file>