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91" r:id="rId5"/>
  </p:sldMasterIdLst>
  <p:notesMasterIdLst>
    <p:notesMasterId r:id="rId53"/>
  </p:notesMasterIdLst>
  <p:handoutMasterIdLst>
    <p:handoutMasterId r:id="rId54"/>
  </p:handoutMasterIdLst>
  <p:sldIdLst>
    <p:sldId id="321" r:id="rId6"/>
    <p:sldId id="359" r:id="rId7"/>
    <p:sldId id="371" r:id="rId8"/>
    <p:sldId id="374" r:id="rId9"/>
    <p:sldId id="298" r:id="rId10"/>
    <p:sldId id="361" r:id="rId11"/>
    <p:sldId id="337" r:id="rId12"/>
    <p:sldId id="267" r:id="rId13"/>
    <p:sldId id="264" r:id="rId14"/>
    <p:sldId id="384" r:id="rId15"/>
    <p:sldId id="375" r:id="rId16"/>
    <p:sldId id="327" r:id="rId17"/>
    <p:sldId id="836" r:id="rId18"/>
    <p:sldId id="268" r:id="rId19"/>
    <p:sldId id="270" r:id="rId20"/>
    <p:sldId id="380" r:id="rId21"/>
    <p:sldId id="271" r:id="rId22"/>
    <p:sldId id="379" r:id="rId23"/>
    <p:sldId id="385" r:id="rId24"/>
    <p:sldId id="272" r:id="rId25"/>
    <p:sldId id="277" r:id="rId26"/>
    <p:sldId id="362" r:id="rId27"/>
    <p:sldId id="386" r:id="rId28"/>
    <p:sldId id="278" r:id="rId29"/>
    <p:sldId id="363" r:id="rId30"/>
    <p:sldId id="387" r:id="rId31"/>
    <p:sldId id="381" r:id="rId32"/>
    <p:sldId id="364" r:id="rId33"/>
    <p:sldId id="282" r:id="rId34"/>
    <p:sldId id="382" r:id="rId35"/>
    <p:sldId id="388" r:id="rId36"/>
    <p:sldId id="354" r:id="rId37"/>
    <p:sldId id="355" r:id="rId38"/>
    <p:sldId id="284" r:id="rId39"/>
    <p:sldId id="341" r:id="rId40"/>
    <p:sldId id="338" r:id="rId41"/>
    <p:sldId id="287" r:id="rId42"/>
    <p:sldId id="289" r:id="rId43"/>
    <p:sldId id="291" r:id="rId44"/>
    <p:sldId id="342" r:id="rId45"/>
    <p:sldId id="377" r:id="rId46"/>
    <p:sldId id="383" r:id="rId47"/>
    <p:sldId id="343" r:id="rId48"/>
    <p:sldId id="296" r:id="rId49"/>
    <p:sldId id="336" r:id="rId50"/>
    <p:sldId id="389" r:id="rId51"/>
    <p:sldId id="360"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DC6"/>
    <a:srgbClr val="FBB52F"/>
    <a:srgbClr val="FBD300"/>
    <a:srgbClr val="FBD902"/>
    <a:srgbClr val="6CDEFC"/>
    <a:srgbClr val="FBE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11"/>
    <p:restoredTop sz="86027"/>
  </p:normalViewPr>
  <p:slideViewPr>
    <p:cSldViewPr snapToGrid="0">
      <p:cViewPr varScale="1">
        <p:scale>
          <a:sx n="108" d="100"/>
          <a:sy n="108" d="100"/>
        </p:scale>
        <p:origin x="912" y="20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03CD7-8119-4A51-817C-A2B7E40CE1D9}" type="datetimeFigureOut">
              <a:rPr lang="en-GB"/>
              <a:t>19/09/2026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FB10-9895-466C-9F61-2F2C1115194D}" type="slidenum">
              <a:rPr lang="en-GB"/>
              <a:t>‹#›</a:t>
            </a:fld>
            <a:endParaRPr lang="en-GB"/>
          </a:p>
        </p:txBody>
      </p:sp>
    </p:spTree>
    <p:extLst>
      <p:ext uri="{BB962C8B-B14F-4D97-AF65-F5344CB8AC3E}">
        <p14:creationId xmlns:p14="http://schemas.microsoft.com/office/powerpoint/2010/main" val="3765165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1</a:t>
            </a:fld>
            <a:endParaRPr lang="en-GB"/>
          </a:p>
        </p:txBody>
      </p:sp>
    </p:spTree>
    <p:extLst>
      <p:ext uri="{BB962C8B-B14F-4D97-AF65-F5344CB8AC3E}">
        <p14:creationId xmlns:p14="http://schemas.microsoft.com/office/powerpoint/2010/main" val="1111568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SL</a:t>
            </a:r>
            <a:endParaRPr lang="en-US" dirty="0"/>
          </a:p>
          <a:p>
            <a:r>
              <a:rPr lang="en-GB" dirty="0">
                <a:cs typeface="Calibri"/>
              </a:rPr>
              <a:t>Introductions</a:t>
            </a:r>
            <a:endParaRPr lang="en-US" dirty="0">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a:t>
            </a:fld>
            <a:endParaRPr lang="en-US"/>
          </a:p>
        </p:txBody>
      </p:sp>
    </p:spTree>
    <p:extLst>
      <p:ext uri="{BB962C8B-B14F-4D97-AF65-F5344CB8AC3E}">
        <p14:creationId xmlns:p14="http://schemas.microsoft.com/office/powerpoint/2010/main" val="351931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28C830B-E840-4366-B4CE-AE29525A98A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285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6</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Note for Coordinators – Please have Moodle open in a different window so that you may – </a:t>
            </a:r>
          </a:p>
          <a:p>
            <a:pPr marL="228600" indent="-228600">
              <a:spcBef>
                <a:spcPct val="0"/>
              </a:spcBef>
              <a:buAutoNum type="arabicPeriod"/>
            </a:pPr>
            <a:r>
              <a:rPr lang="en-GB" dirty="0"/>
              <a:t>Click on the induction video</a:t>
            </a:r>
          </a:p>
          <a:p>
            <a:pPr marL="228600" indent="-228600">
              <a:spcBef>
                <a:spcPct val="0"/>
              </a:spcBef>
              <a:buAutoNum type="arabicPeriod"/>
            </a:pPr>
            <a:r>
              <a:rPr lang="en-GB" dirty="0"/>
              <a:t>Show learners the range of videos that are available (they are all linked to Moodle)</a:t>
            </a:r>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7</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Explain to the group this is their responsibility and that a penalty will be applied of a loss of 5 marks for minor breaches and in major breaches for instance an individual's names being used we cannot mark the portfolio, and it will be returned to them for correction and the mark capped 40%.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Just a quick reminder about plagiarism. Importance of it being their own work. If they look at portfolios for pervious cohorts they need to be very careful not to plagiarise, also portfolio has changed. </a:t>
            </a:r>
          </a:p>
          <a:p>
            <a:pPr>
              <a:spcBef>
                <a:spcPct val="0"/>
              </a:spcBef>
            </a:pPr>
            <a:r>
              <a:rPr lang="en-GB" dirty="0"/>
              <a:t>Flag up they should not look at other portfolio or use any part of them. This is an important issue as Turnitin can pick up even small/unintentional plagiarism for other portfolios that have been submitted. </a:t>
            </a:r>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Just remind them about not reading other portfolios as even unconsciously this can lead to them repeating things they read and Turnitin will pick up on this. </a:t>
            </a:r>
          </a:p>
        </p:txBody>
      </p:sp>
      <p:sp>
        <p:nvSpPr>
          <p:cNvPr id="4" name="Slide Number Placeholder 3"/>
          <p:cNvSpPr>
            <a:spLocks noGrp="1"/>
          </p:cNvSpPr>
          <p:nvPr>
            <p:ph type="sldNum" sz="quarter" idx="5"/>
          </p:nvPr>
        </p:nvSpPr>
        <p:spPr/>
        <p:txBody>
          <a:bodyPr/>
          <a:lstStyle/>
          <a:p>
            <a:fld id="{A575FB10-9895-466C-9F61-2F2C1115194D}" type="slidenum">
              <a:rPr lang="en-GB" smtClean="0"/>
              <a:t>13</a:t>
            </a:fld>
            <a:endParaRPr lang="en-GB"/>
          </a:p>
        </p:txBody>
      </p:sp>
    </p:spTree>
    <p:extLst>
      <p:ext uri="{BB962C8B-B14F-4D97-AF65-F5344CB8AC3E}">
        <p14:creationId xmlns:p14="http://schemas.microsoft.com/office/powerpoint/2010/main" val="2937876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These themes run through the whole of the portfolio.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15</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2D64-1801-C38D-3E54-37A7F72B10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C552F4-D8F4-C321-2720-2A29BE17522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8BC6612-97D4-32D9-0084-171E6566945D}"/>
              </a:ext>
            </a:extLst>
          </p:cNvPr>
          <p:cNvSpPr>
            <a:spLocks noGrp="1"/>
          </p:cNvSpPr>
          <p:nvPr>
            <p:ph type="body" idx="1"/>
          </p:nvPr>
        </p:nvSpPr>
        <p:spPr/>
        <p:txBody>
          <a:bodyPr/>
          <a:lstStyle/>
          <a:p>
            <a:r>
              <a:rPr lang="en-GB" dirty="0"/>
              <a:t>Please emphasise the importance of this being returned to you asap. It allows the university, and partners to share information and support Learners. </a:t>
            </a:r>
          </a:p>
        </p:txBody>
      </p:sp>
      <p:sp>
        <p:nvSpPr>
          <p:cNvPr id="4" name="Slide Number Placeholder 3">
            <a:extLst>
              <a:ext uri="{FF2B5EF4-FFF2-40B4-BE49-F238E27FC236}">
                <a16:creationId xmlns:a16="http://schemas.microsoft.com/office/drawing/2014/main" id="{9A74C52F-E463-201F-7423-1A2767226B8D}"/>
              </a:ext>
            </a:extLst>
          </p:cNvPr>
          <p:cNvSpPr>
            <a:spLocks noGrp="1"/>
          </p:cNvSpPr>
          <p:nvPr>
            <p:ph type="sldNum" sz="quarter" idx="10"/>
          </p:nvPr>
        </p:nvSpPr>
        <p:spPr/>
        <p:txBody>
          <a:bodyPr/>
          <a:lstStyle/>
          <a:p>
            <a:pPr>
              <a:defRPr/>
            </a:pPr>
            <a:fld id="{9F97C6B4-D8CB-46A3-9106-3A014F3A078A}" type="slidenum">
              <a:rPr lang="en-US" smtClean="0"/>
              <a:pPr>
                <a:defRPr/>
              </a:pPr>
              <a:t>16</a:t>
            </a:fld>
            <a:endParaRPr lang="en-US"/>
          </a:p>
        </p:txBody>
      </p:sp>
    </p:spTree>
    <p:extLst>
      <p:ext uri="{BB962C8B-B14F-4D97-AF65-F5344CB8AC3E}">
        <p14:creationId xmlns:p14="http://schemas.microsoft.com/office/powerpoint/2010/main" val="183861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Explain this is a 2 - part task. Part 1 is completed at the beginning of the programme and part b as the end.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25910598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5 – 10 mins  ask the group to contribute, small groups go round everyone larger groups either pick a few out or ask for people to put hands up (virtually). </a:t>
            </a:r>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20</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21</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Any qualified social work who is 3 years post qualified can undertake the observation it does not need to be the mentor. </a:t>
            </a:r>
          </a:p>
          <a:p>
            <a:r>
              <a:rPr lang="en-US" dirty="0"/>
              <a:t>Welsh version next slide.</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US" dirty="0"/>
              <a:t>Any qualified social work who is 3 years post qualified can undertake the observation it does not need to be the mentor. </a:t>
            </a:r>
          </a:p>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34379270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Important that they understand that they must show an understanding of both adult and childrens safeguarding </a:t>
            </a:r>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22546970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Learner’s must demonstrate an understanding of either adult and children's safeguarding in an area that is not their main area of work e.g. not the service area they wrote section 4 on. </a:t>
            </a:r>
          </a:p>
          <a:p>
            <a:pPr>
              <a:spcBef>
                <a:spcPct val="0"/>
              </a:spcBef>
            </a:pPr>
            <a:r>
              <a:rPr lang="en-GB" dirty="0"/>
              <a:t>They must also identify differences in Adult and children safeguarding (e.g</a:t>
            </a:r>
            <a:r>
              <a:rPr lang="en-GB" baseline="0" dirty="0"/>
              <a:t>. capacity and consent).</a:t>
            </a: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Main difference we are looking for is capacity and consent.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Task 5 is not marked it is just the collection of all the documents needed. It does however need to be submitted for the learner to pass.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34</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35</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Please emphasise the importance of this being returned learning agreement to Training  manager/coordinator within 4 week again. It allows the university, and partners to share information and support Learners.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Explain to leaners they download the proformas for each task for Moodle.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37</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39</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40</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Session will include things like referencing etc. They are really helpful if learners are struggling to get back into study/academic work or just have questions. </a:t>
            </a:r>
          </a:p>
          <a:p>
            <a:r>
              <a:rPr lang="en-US" dirty="0"/>
              <a:t>Point them back to slide 5 which has the link to find out more and register for support services.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42</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E.g. study days, organisation, timing, support, who can help? Learning styles, meeting mentor, booking in mentor sessions,  etc (This should feed into action planning at the end). </a:t>
            </a:r>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43</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44</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45</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46</a:t>
            </a:fld>
            <a:endParaRPr lang="en-US"/>
          </a:p>
        </p:txBody>
      </p:sp>
    </p:spTree>
    <p:extLst>
      <p:ext uri="{BB962C8B-B14F-4D97-AF65-F5344CB8AC3E}">
        <p14:creationId xmlns:p14="http://schemas.microsoft.com/office/powerpoint/2010/main" val="22114291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If online ask for a volunteer or nominate some one form the group. Leave the group for 5 mins, maybe a little longer if it’s a big group.  (be careful you don’t shut it down if you are the organizer! Just step away for a few mins) and ask them to put a summary of any comments in the discussion box or email them to you after the session. If face to face just use the flip chart with 2 side and leave them to it for 5 mins. Copy and paste the results (or phototherapy if face to face)  into an email (or forward) and send to Sarah </a:t>
            </a:r>
            <a:r>
              <a:rPr lang="en-US" dirty="0" err="1"/>
              <a:t>Loxdale</a:t>
            </a:r>
            <a:r>
              <a:rPr lang="en-US" dirty="0"/>
              <a:t>. Please title email </a:t>
            </a:r>
            <a:r>
              <a:rPr lang="en-US"/>
              <a:t>with cohort </a:t>
            </a:r>
            <a:r>
              <a:rPr lang="en-US" dirty="0"/>
              <a:t>number </a:t>
            </a:r>
            <a:r>
              <a:rPr lang="en-US"/>
              <a:t>and Induction </a:t>
            </a:r>
            <a:r>
              <a:rPr lang="en-US" dirty="0"/>
              <a:t>Evaluation.  Thankyou I know it’s a faff!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47</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19/09/2026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19/09/2026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0"/>
            <a:ext cx="8229600" cy="4525923"/>
          </a:xfrm>
        </p:spPr>
        <p:txBody>
          <a:bodyPr anchor="t"/>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0" y="1604515"/>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0" y="1604515"/>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9/19/26</a:t>
            </a:fld>
            <a:endParaRPr lang="en-US"/>
          </a:p>
        </p:txBody>
      </p:sp>
      <p:sp>
        <p:nvSpPr>
          <p:cNvPr id="9" name="Footer Placeholder 4"/>
          <p:cNvSpPr txBox="1">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3076043865"/>
      </p:ext>
    </p:extLst>
  </p:cSld>
  <p:clrMapOvr>
    <a:masterClrMapping/>
  </p:clrMapOvr>
  <p:transition spd="slow"/>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19/09/2026</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hyperlink" Target="mailto:s.loxdale@uwtsd.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10.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9.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forms.office.com/e/ax0dSJMJ4B"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hyperlink" Target="https://youtube.com/playlist?list=PLf3NhHbChuHS84_YLowSsZXTmow9gOtny"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03216" y="1712911"/>
            <a:ext cx="4299009" cy="3109845"/>
          </a:xfrm>
        </p:spPr>
        <p:txBody>
          <a:bodyPr lIns="91440" tIns="45720" rIns="91440" bIns="45720" anchor="t"/>
          <a:lstStyle/>
          <a:p>
            <a:pPr algn="ctr"/>
            <a:r>
              <a:rPr lang="en-GB" sz="2600" b="1" dirty="0" err="1">
                <a:latin typeface="Arial Black"/>
                <a:cs typeface="Arial"/>
              </a:rPr>
              <a:t>Tystysgrif</a:t>
            </a:r>
            <a:r>
              <a:rPr lang="en-GB" sz="2600" b="1" dirty="0">
                <a:latin typeface="Arial Black"/>
                <a:cs typeface="Arial"/>
              </a:rPr>
              <a:t> </a:t>
            </a:r>
            <a:r>
              <a:rPr lang="en-GB" sz="2600" b="1" dirty="0" err="1">
                <a:latin typeface="Arial Black"/>
                <a:cs typeface="Arial"/>
              </a:rPr>
              <a:t>Raddedig</a:t>
            </a:r>
            <a:r>
              <a:rPr lang="en-GB" sz="2600" b="1" dirty="0">
                <a:latin typeface="Arial Black"/>
                <a:cs typeface="Arial"/>
              </a:rPr>
              <a:t> </a:t>
            </a:r>
            <a:r>
              <a:rPr lang="en-GB" sz="2600" b="1" dirty="0" err="1">
                <a:latin typeface="Arial Black"/>
                <a:cs typeface="Arial"/>
              </a:rPr>
              <a:t>Cadarnhau</a:t>
            </a:r>
            <a:r>
              <a:rPr lang="en-GB" sz="2600" b="1" dirty="0">
                <a:latin typeface="Arial Black"/>
                <a:cs typeface="Arial"/>
              </a:rPr>
              <a:t> </a:t>
            </a:r>
            <a:r>
              <a:rPr lang="en-GB" sz="2600" b="1" dirty="0" err="1">
                <a:latin typeface="Arial Black"/>
                <a:cs typeface="Arial"/>
              </a:rPr>
              <a:t>Ymarfer</a:t>
            </a:r>
            <a:r>
              <a:rPr lang="en-GB" sz="2600" b="1" dirty="0">
                <a:latin typeface="Arial Black"/>
                <a:cs typeface="Arial"/>
              </a:rPr>
              <a:t> Gwaith </a:t>
            </a:r>
            <a:r>
              <a:rPr lang="en-GB" sz="2600" b="1" dirty="0" err="1">
                <a:latin typeface="Arial Black"/>
                <a:cs typeface="Arial"/>
              </a:rPr>
              <a:t>Cymdeithasol</a:t>
            </a:r>
            <a:br>
              <a:rPr lang="en-GB" sz="2600" b="1" dirty="0">
                <a:latin typeface="Arial Black"/>
                <a:cs typeface="Arial"/>
              </a:rPr>
            </a:br>
            <a:r>
              <a:rPr lang="en-GB" sz="2600" b="1" dirty="0">
                <a:latin typeface="Arial Black"/>
                <a:cs typeface="Arial"/>
              </a:rPr>
              <a:t> </a:t>
            </a:r>
            <a:br>
              <a:rPr lang="en-GB" sz="2600" b="1" dirty="0">
                <a:latin typeface="Arial Black"/>
              </a:rPr>
            </a:br>
            <a:r>
              <a:rPr lang="en-GB" sz="2600" b="1" dirty="0">
                <a:solidFill>
                  <a:srgbClr val="E0BC4C"/>
                </a:solidFill>
                <a:latin typeface="Arial Black"/>
                <a:cs typeface="Arial"/>
              </a:rPr>
              <a:t> Graduate Certificate in the Consolidation of Social Work Practice</a:t>
            </a:r>
            <a:endParaRPr lang="en-GB" sz="2600" dirty="0">
              <a:solidFill>
                <a:srgbClr val="E0BC4C"/>
              </a:solidFill>
              <a:latin typeface="Arial Black"/>
              <a:cs typeface="Arial"/>
            </a:endParaRPr>
          </a:p>
          <a:p>
            <a:endParaRPr lang="en-GB" sz="2600" dirty="0">
              <a:latin typeface="Arial Black"/>
            </a:endParaRPr>
          </a:p>
        </p:txBody>
      </p:sp>
    </p:spTree>
    <p:extLst>
      <p:ext uri="{BB962C8B-B14F-4D97-AF65-F5344CB8AC3E}">
        <p14:creationId xmlns:p14="http://schemas.microsoft.com/office/powerpoint/2010/main" val="397107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3"/>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4"/>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rcRect l="4711" r="4712"/>
          <a:stretch>
            <a:fillRect/>
          </a:stretch>
        </p:blipFill>
        <p:spPr>
          <a:xfrm>
            <a:off x="-2046" y="32806"/>
            <a:ext cx="9146046" cy="5679837"/>
          </a:xfrm>
          <a:prstGeom prst="rect">
            <a:avLst/>
          </a:prstGeom>
          <a:solidFill>
            <a:schemeClr val="tx2">
              <a:lumMod val="40000"/>
              <a:lumOff val="60000"/>
            </a:schemeClr>
          </a:solidFill>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algn="ctr">
              <a:buNone/>
            </a:pPr>
            <a:r>
              <a:rPr lang="en-GB" sz="2400" dirty="0" err="1">
                <a:solidFill>
                  <a:schemeClr val="bg1"/>
                </a:solidFill>
                <a:latin typeface="Arial Black"/>
              </a:rPr>
              <a:t>Cysylltiadau</a:t>
            </a:r>
            <a:r>
              <a:rPr lang="en-GB" sz="2400" dirty="0">
                <a:solidFill>
                  <a:schemeClr val="bg1"/>
                </a:solidFill>
                <a:latin typeface="Arial Black"/>
              </a:rPr>
              <a:t> </a:t>
            </a:r>
            <a:r>
              <a:rPr lang="en-GB" sz="2400" dirty="0" err="1">
                <a:solidFill>
                  <a:schemeClr val="bg1"/>
                </a:solidFill>
                <a:latin typeface="Arial Black"/>
              </a:rPr>
              <a:t>allweddol</a:t>
            </a:r>
            <a:r>
              <a:rPr lang="en-GB" sz="2400" dirty="0">
                <a:solidFill>
                  <a:schemeClr val="bg1"/>
                </a:solidFill>
                <a:latin typeface="Arial Black"/>
              </a:rPr>
              <a:t> </a:t>
            </a:r>
            <a:r>
              <a:rPr lang="en-GB" sz="2400" dirty="0" err="1">
                <a:solidFill>
                  <a:schemeClr val="bg1"/>
                </a:solidFill>
                <a:latin typeface="Arial Black"/>
              </a:rPr>
              <a:t>ar</a:t>
            </a:r>
            <a:r>
              <a:rPr lang="en-GB" sz="2400" dirty="0">
                <a:solidFill>
                  <a:schemeClr val="bg1"/>
                </a:solidFill>
                <a:latin typeface="Arial Black"/>
              </a:rPr>
              <a:t> </a:t>
            </a:r>
            <a:r>
              <a:rPr lang="en-GB" sz="2400" dirty="0" err="1">
                <a:solidFill>
                  <a:schemeClr val="bg1"/>
                </a:solidFill>
                <a:latin typeface="Arial Black"/>
              </a:rPr>
              <a:t>gyfer</a:t>
            </a:r>
            <a:r>
              <a:rPr lang="en-GB" sz="2400" dirty="0">
                <a:solidFill>
                  <a:schemeClr val="bg1"/>
                </a:solidFill>
                <a:latin typeface="Arial Black"/>
              </a:rPr>
              <a:t> </a:t>
            </a:r>
            <a:r>
              <a:rPr lang="en-GB" sz="2400" dirty="0" err="1">
                <a:solidFill>
                  <a:schemeClr val="bg1"/>
                </a:solidFill>
                <a:latin typeface="Arial Black"/>
              </a:rPr>
              <a:t>eich</a:t>
            </a:r>
            <a:r>
              <a:rPr lang="en-GB" sz="2400" dirty="0">
                <a:solidFill>
                  <a:schemeClr val="bg1"/>
                </a:solidFill>
                <a:latin typeface="Arial Black"/>
              </a:rPr>
              <a:t> </a:t>
            </a:r>
            <a:r>
              <a:rPr lang="en-GB" sz="2400" dirty="0" err="1">
                <a:solidFill>
                  <a:schemeClr val="bg1"/>
                </a:solidFill>
                <a:latin typeface="Arial Black"/>
              </a:rPr>
              <a:t>rhaglen</a:t>
            </a:r>
            <a:br>
              <a:rPr lang="en-GB" sz="2800" dirty="0">
                <a:solidFill>
                  <a:schemeClr val="bg1"/>
                </a:solidFill>
                <a:latin typeface="Arial Black"/>
              </a:rPr>
            </a:br>
            <a:r>
              <a:rPr lang="en-GB" sz="2800" dirty="0">
                <a:solidFill>
                  <a:schemeClr val="bg1"/>
                </a:solidFill>
                <a:latin typeface="Arial Black"/>
              </a:rPr>
              <a:t>Key contacts for your programme </a:t>
            </a:r>
            <a:br>
              <a:rPr lang="en-GB" sz="4200" dirty="0">
                <a:solidFill>
                  <a:schemeClr val="bg1"/>
                </a:solidFill>
                <a:latin typeface="Arial Black"/>
              </a:rPr>
            </a:br>
            <a:endParaRPr lang="en-GB" sz="1600" dirty="0">
              <a:solidFill>
                <a:srgbClr val="E0BC4C"/>
              </a:solidFill>
              <a:latin typeface="Arial Black"/>
            </a:endParaRPr>
          </a:p>
          <a:p>
            <a:pPr algn="ctr">
              <a:buNone/>
            </a:pPr>
            <a:r>
              <a:rPr lang="en-GB" sz="2800" dirty="0">
                <a:solidFill>
                  <a:schemeClr val="bg1"/>
                </a:solidFill>
                <a:latin typeface="Arial Black"/>
              </a:rPr>
              <a:t>Sarah Loxdale – </a:t>
            </a:r>
            <a:r>
              <a:rPr lang="en-GB" sz="2800" dirty="0">
                <a:solidFill>
                  <a:schemeClr val="bg1"/>
                </a:solidFill>
                <a:latin typeface="Arial Black"/>
                <a:hlinkClick r:id="rId4">
                  <a:extLst>
                    <a:ext uri="{A12FA001-AC4F-418D-AE19-62706E023703}">
                      <ahyp:hlinkClr xmlns:ahyp="http://schemas.microsoft.com/office/drawing/2018/hyperlinkcolor" val="tx"/>
                    </a:ext>
                  </a:extLst>
                </a:hlinkClick>
              </a:rPr>
              <a:t>s.loxdale@uwtsd.ac.uk</a:t>
            </a:r>
            <a:endParaRPr lang="en-GB" sz="2800" dirty="0">
              <a:solidFill>
                <a:schemeClr val="bg1"/>
              </a:solidFill>
              <a:latin typeface="Arial Black"/>
            </a:endParaRPr>
          </a:p>
          <a:p>
            <a:pPr algn="ctr">
              <a:buNone/>
            </a:pPr>
            <a:r>
              <a:rPr lang="cy-GB" sz="2800" dirty="0">
                <a:solidFill>
                  <a:schemeClr val="bg1"/>
                </a:solidFill>
              </a:rPr>
              <a:t>Darlithydd a Chyfarwyddwr Rhaglen y Dystysgrif Raddedig / </a:t>
            </a:r>
            <a:r>
              <a:rPr lang="en-GB" sz="2800" i="1" dirty="0">
                <a:solidFill>
                  <a:schemeClr val="bg1"/>
                </a:solidFill>
              </a:rPr>
              <a:t>Lecturer and Programme Director for Graduate Certificate</a:t>
            </a:r>
            <a:r>
              <a:rPr lang="en-GB" sz="2800" dirty="0">
                <a:solidFill>
                  <a:schemeClr val="bg1"/>
                </a:solidFill>
              </a:rPr>
              <a:t> </a:t>
            </a:r>
            <a:r>
              <a:rPr lang="en-GB" sz="2800" dirty="0">
                <a:solidFill>
                  <a:schemeClr val="bg1"/>
                </a:solidFill>
                <a:latin typeface="Arial Black"/>
              </a:rPr>
              <a:t> </a:t>
            </a:r>
          </a:p>
          <a:p>
            <a:pPr algn="ctr">
              <a:buNone/>
            </a:pPr>
            <a:endParaRPr lang="en-GB" sz="2100" dirty="0">
              <a:solidFill>
                <a:schemeClr val="bg1"/>
              </a:solidFill>
              <a:latin typeface="+mj-lt"/>
              <a:cs typeface="Arial Hebrew Scholar"/>
            </a:endParaRPr>
          </a:p>
          <a:p>
            <a:pPr algn="ctr">
              <a:buNone/>
            </a:pPr>
            <a:endParaRPr lang="en-GB" sz="2100" dirty="0">
              <a:solidFill>
                <a:schemeClr val="bg1"/>
              </a:solidFill>
              <a:latin typeface="Myriad Pro"/>
            </a:endParaRPr>
          </a:p>
          <a:p>
            <a:pPr algn="ctr">
              <a:buNone/>
            </a:pPr>
            <a:endParaRPr lang="en-GB" sz="2100" dirty="0">
              <a:solidFill>
                <a:schemeClr val="bg1"/>
              </a:solidFill>
              <a:latin typeface="Myriad Pro"/>
            </a:endParaRPr>
          </a:p>
        </p:txBody>
      </p:sp>
      <p:pic>
        <p:nvPicPr>
          <p:cNvPr id="6" name="Picture 5">
            <a:extLst>
              <a:ext uri="{FF2B5EF4-FFF2-40B4-BE49-F238E27FC236}">
                <a16:creationId xmlns:a16="http://schemas.microsoft.com/office/drawing/2014/main" id="{A97F504A-0E20-738A-E7D7-E0E9F7C4AE6E}"/>
              </a:ext>
            </a:extLst>
          </p:cNvPr>
          <p:cNvPicPr>
            <a:picLocks noChangeAspect="1"/>
          </p:cNvPicPr>
          <p:nvPr/>
        </p:nvPicPr>
        <p:blipFill>
          <a:blip r:embed="rId5"/>
          <a:stretch>
            <a:fillRect/>
          </a:stretch>
        </p:blipFill>
        <p:spPr>
          <a:xfrm>
            <a:off x="284289" y="5153656"/>
            <a:ext cx="1903328" cy="1425152"/>
          </a:xfrm>
          <a:prstGeom prst="rect">
            <a:avLst/>
          </a:prstGeom>
        </p:spPr>
      </p:pic>
      <p:pic>
        <p:nvPicPr>
          <p:cNvPr id="3" name="Picture 2">
            <a:extLst>
              <a:ext uri="{FF2B5EF4-FFF2-40B4-BE49-F238E27FC236}">
                <a16:creationId xmlns:a16="http://schemas.microsoft.com/office/drawing/2014/main" id="{D1766657-D038-643C-AA58-636798F3419C}"/>
              </a:ext>
            </a:extLst>
          </p:cNvPr>
          <p:cNvPicPr>
            <a:picLocks noChangeAspect="1"/>
          </p:cNvPicPr>
          <p:nvPr/>
        </p:nvPicPr>
        <p:blipFill>
          <a:blip r:embed="rId6"/>
          <a:stretch>
            <a:fillRect/>
          </a:stretch>
        </p:blipFill>
        <p:spPr>
          <a:xfrm>
            <a:off x="6781729" y="3300153"/>
            <a:ext cx="1233672" cy="1853503"/>
          </a:xfrm>
          <a:prstGeom prst="rect">
            <a:avLst/>
          </a:prstGeom>
        </p:spPr>
      </p:pic>
    </p:spTree>
    <p:extLst>
      <p:ext uri="{BB962C8B-B14F-4D97-AF65-F5344CB8AC3E}">
        <p14:creationId xmlns:p14="http://schemas.microsoft.com/office/powerpoint/2010/main" val="45204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378672"/>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tretch>
            <a:fillRect/>
          </a:stretch>
        </p:blipFill>
        <p:spPr bwMode="auto">
          <a:xfrm>
            <a:off x="7308304" y="360394"/>
            <a:ext cx="1638886" cy="573124"/>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755C8-E78F-CA06-E3AC-9F6171C83F21}"/>
              </a:ext>
            </a:extLst>
          </p:cNvPr>
          <p:cNvSpPr>
            <a:spLocks noGrp="1"/>
          </p:cNvSpPr>
          <p:nvPr>
            <p:ph type="title"/>
          </p:nvPr>
        </p:nvSpPr>
        <p:spPr>
          <a:xfrm>
            <a:off x="6105833" y="1336573"/>
            <a:ext cx="2551471" cy="2764511"/>
          </a:xfrm>
        </p:spPr>
        <p:txBody>
          <a:bodyPr vert="horz" wrap="square" lIns="68580" tIns="34290" rIns="68580" bIns="34290" numCol="1" rtlCol="0" anchor="b" anchorCtr="0" compatLnSpc="1">
            <a:prstTxWarp prst="textNoShape">
              <a:avLst/>
            </a:prstTxWarp>
            <a:normAutofit fontScale="90000"/>
          </a:bodyPr>
          <a:lstStyle/>
          <a:p>
            <a:r>
              <a:rPr lang="en-US" sz="2100" b="1" dirty="0" err="1">
                <a:solidFill>
                  <a:schemeClr val="tx1">
                    <a:lumMod val="85000"/>
                    <a:lumOff val="15000"/>
                  </a:schemeClr>
                </a:solidFill>
              </a:rPr>
              <a:t>Gwasanaethau</a:t>
            </a:r>
            <a:r>
              <a:rPr lang="en-US" sz="2100" b="1" dirty="0">
                <a:solidFill>
                  <a:schemeClr val="tx1">
                    <a:lumMod val="85000"/>
                    <a:lumOff val="15000"/>
                  </a:schemeClr>
                </a:solidFill>
              </a:rPr>
              <a:t> </a:t>
            </a:r>
            <a:r>
              <a:rPr lang="en-US" sz="2100" b="1" dirty="0" err="1">
                <a:solidFill>
                  <a:schemeClr val="tx1">
                    <a:lumMod val="85000"/>
                    <a:lumOff val="15000"/>
                  </a:schemeClr>
                </a:solidFill>
              </a:rPr>
              <a:t>Myfyrwyr</a:t>
            </a:r>
            <a:r>
              <a:rPr lang="en-US" sz="2100" b="1" dirty="0">
                <a:solidFill>
                  <a:schemeClr val="tx1">
                    <a:lumMod val="85000"/>
                    <a:lumOff val="15000"/>
                  </a:schemeClr>
                </a:solidFill>
              </a:rPr>
              <a:t> PCYDDS</a:t>
            </a:r>
            <a:br>
              <a:rPr lang="en-US" sz="2100" b="1" dirty="0">
                <a:solidFill>
                  <a:schemeClr val="tx1">
                    <a:lumMod val="85000"/>
                    <a:lumOff val="15000"/>
                  </a:schemeClr>
                </a:solidFill>
              </a:rPr>
            </a:br>
            <a:r>
              <a:rPr lang="en-US" sz="2100" b="1" dirty="0">
                <a:solidFill>
                  <a:schemeClr val="tx1">
                    <a:lumMod val="85000"/>
                    <a:lumOff val="15000"/>
                  </a:schemeClr>
                </a:solidFill>
              </a:rPr>
              <a:t>UWTSD Student Services</a:t>
            </a:r>
            <a:br>
              <a:rPr lang="en-US" sz="1950" b="1" dirty="0">
                <a:solidFill>
                  <a:schemeClr val="tx1">
                    <a:lumMod val="85000"/>
                    <a:lumOff val="15000"/>
                  </a:schemeClr>
                </a:solidFill>
              </a:rPr>
            </a:br>
            <a:br>
              <a:rPr lang="en-US" sz="1950" b="1" dirty="0">
                <a:solidFill>
                  <a:schemeClr val="tx1">
                    <a:lumMod val="85000"/>
                    <a:lumOff val="15000"/>
                  </a:schemeClr>
                </a:solidFill>
              </a:rPr>
            </a:br>
            <a:r>
              <a:rPr lang="en-US" sz="1950" dirty="0">
                <a:solidFill>
                  <a:schemeClr val="tx1">
                    <a:lumMod val="85000"/>
                    <a:lumOff val="15000"/>
                  </a:schemeClr>
                </a:solidFill>
              </a:rPr>
              <a:t>I </a:t>
            </a:r>
            <a:r>
              <a:rPr lang="en-US" sz="1950" dirty="0" err="1">
                <a:solidFill>
                  <a:schemeClr val="tx1">
                    <a:lumMod val="85000"/>
                    <a:lumOff val="15000"/>
                  </a:schemeClr>
                </a:solidFill>
              </a:rPr>
              <a:t>gael</a:t>
            </a:r>
            <a:r>
              <a:rPr lang="en-US" sz="1950" dirty="0">
                <a:solidFill>
                  <a:schemeClr val="tx1">
                    <a:lumMod val="85000"/>
                    <a:lumOff val="15000"/>
                  </a:schemeClr>
                </a:solidFill>
              </a:rPr>
              <a:t> </a:t>
            </a:r>
            <a:r>
              <a:rPr lang="en-US" sz="1950" dirty="0" err="1">
                <a:solidFill>
                  <a:schemeClr val="tx1">
                    <a:lumMod val="85000"/>
                    <a:lumOff val="15000"/>
                  </a:schemeClr>
                </a:solidFill>
              </a:rPr>
              <a:t>mynediad</a:t>
            </a:r>
            <a:r>
              <a:rPr lang="en-US" sz="1950" dirty="0">
                <a:solidFill>
                  <a:schemeClr val="tx1">
                    <a:lumMod val="85000"/>
                    <a:lumOff val="15000"/>
                  </a:schemeClr>
                </a:solidFill>
              </a:rPr>
              <a:t> at </a:t>
            </a:r>
            <a:r>
              <a:rPr lang="en-US" sz="1950" dirty="0" err="1">
                <a:solidFill>
                  <a:schemeClr val="tx1">
                    <a:lumMod val="85000"/>
                    <a:lumOff val="15000"/>
                  </a:schemeClr>
                </a:solidFill>
              </a:rPr>
              <a:t>gymorth</a:t>
            </a:r>
            <a:r>
              <a:rPr lang="en-US" sz="1950" dirty="0">
                <a:solidFill>
                  <a:schemeClr val="tx1">
                    <a:lumMod val="85000"/>
                    <a:lumOff val="15000"/>
                  </a:schemeClr>
                </a:solidFill>
              </a:rPr>
              <a:t> </a:t>
            </a:r>
            <a:r>
              <a:rPr lang="en-US" sz="1950" dirty="0" err="1">
                <a:solidFill>
                  <a:schemeClr val="tx1">
                    <a:lumMod val="85000"/>
                    <a:lumOff val="15000"/>
                  </a:schemeClr>
                </a:solidFill>
              </a:rPr>
              <a:t>cwblhewch</a:t>
            </a:r>
            <a:r>
              <a:rPr lang="en-US" sz="1950" dirty="0">
                <a:solidFill>
                  <a:schemeClr val="tx1">
                    <a:lumMod val="85000"/>
                    <a:lumOff val="15000"/>
                  </a:schemeClr>
                </a:solidFill>
              </a:rPr>
              <a:t> y </a:t>
            </a:r>
            <a:r>
              <a:rPr lang="en-US" sz="1950" dirty="0" err="1">
                <a:solidFill>
                  <a:schemeClr val="tx1">
                    <a:lumMod val="85000"/>
                    <a:lumOff val="15000"/>
                  </a:schemeClr>
                </a:solidFill>
              </a:rPr>
              <a:t>ffurflen</a:t>
            </a:r>
            <a:r>
              <a:rPr lang="en-US" sz="1950" dirty="0">
                <a:solidFill>
                  <a:schemeClr val="tx1">
                    <a:lumMod val="85000"/>
                    <a:lumOff val="15000"/>
                  </a:schemeClr>
                </a:solidFill>
              </a:rPr>
              <a:t> hon / To access support please complete this form - </a:t>
            </a:r>
          </a:p>
        </p:txBody>
      </p:sp>
      <p:sp>
        <p:nvSpPr>
          <p:cNvPr id="9" name="TextBox 8">
            <a:extLst>
              <a:ext uri="{FF2B5EF4-FFF2-40B4-BE49-F238E27FC236}">
                <a16:creationId xmlns:a16="http://schemas.microsoft.com/office/drawing/2014/main" id="{FEDAFC5F-500F-6EB0-7A18-F2F5C1FBCD49}"/>
              </a:ext>
            </a:extLst>
          </p:cNvPr>
          <p:cNvSpPr txBox="1"/>
          <p:nvPr/>
        </p:nvSpPr>
        <p:spPr>
          <a:xfrm>
            <a:off x="6105832" y="4198966"/>
            <a:ext cx="2563493" cy="928962"/>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rmAutofit/>
          </a:bodyPr>
          <a:lstStyle/>
          <a:p>
            <a:pPr defTabSz="685800" fontAlgn="auto">
              <a:lnSpc>
                <a:spcPct val="90000"/>
              </a:lnSpc>
              <a:spcBef>
                <a:spcPts val="900"/>
              </a:spcBef>
              <a:spcAft>
                <a:spcPts val="150"/>
              </a:spcAft>
              <a:buClr>
                <a:srgbClr val="1CADE4"/>
              </a:buClr>
              <a:buSzPct val="100000"/>
              <a:defRPr/>
            </a:pPr>
            <a:r>
              <a:rPr lang="en-US" sz="1500" cap="all" spc="150">
                <a:solidFill>
                  <a:prstClr val="black">
                    <a:lumMod val="85000"/>
                    <a:lumOff val="15000"/>
                  </a:prstClr>
                </a:solidFill>
                <a:latin typeface="Calibri Light" panose="020F0302020204030204"/>
                <a:cs typeface="+mn-cs"/>
                <a:hlinkClick r:id="rId3"/>
              </a:rPr>
              <a:t>https://forms.office.com/e/ax0dSJMJ4B</a:t>
            </a:r>
            <a:endParaRPr lang="en-US" sz="1500" cap="all" spc="150">
              <a:solidFill>
                <a:prstClr val="black">
                  <a:lumMod val="85000"/>
                  <a:lumOff val="15000"/>
                </a:prstClr>
              </a:solidFill>
              <a:latin typeface="Calibri Light" panose="020F0302020204030204"/>
              <a:cs typeface="+mn-cs"/>
            </a:endParaRPr>
          </a:p>
        </p:txBody>
      </p:sp>
      <p:pic>
        <p:nvPicPr>
          <p:cNvPr id="7" name="Content Placeholder 6" descr="A qr code on a screen&#10;&#10;Description automatically generated">
            <a:extLst>
              <a:ext uri="{FF2B5EF4-FFF2-40B4-BE49-F238E27FC236}">
                <a16:creationId xmlns:a16="http://schemas.microsoft.com/office/drawing/2014/main" id="{03675DDC-1D29-1FC2-3263-9F773E697546}"/>
              </a:ext>
            </a:extLst>
          </p:cNvPr>
          <p:cNvPicPr>
            <a:picLocks noGrp="1" noChangeAspect="1"/>
          </p:cNvPicPr>
          <p:nvPr>
            <p:ph sz="half" idx="1"/>
          </p:nvPr>
        </p:nvPicPr>
        <p:blipFill>
          <a:blip r:embed="rId4"/>
          <a:stretch>
            <a:fillRect/>
          </a:stretch>
        </p:blipFill>
        <p:spPr>
          <a:xfrm>
            <a:off x="475500" y="1353360"/>
            <a:ext cx="5184163" cy="3758518"/>
          </a:xfrm>
          <a:prstGeom prst="rect">
            <a:avLst/>
          </a:prstGeom>
        </p:spPr>
      </p:pic>
    </p:spTree>
    <p:extLst>
      <p:ext uri="{BB962C8B-B14F-4D97-AF65-F5344CB8AC3E}">
        <p14:creationId xmlns:p14="http://schemas.microsoft.com/office/powerpoint/2010/main" val="41654475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normAutofit fontScale="90000"/>
          </a:bodyPr>
          <a:lstStyle/>
          <a:p>
            <a:r>
              <a:rPr lang="cy-GB" dirty="0"/>
              <a:t>Cynefino â’r Drindod Dewi Sant </a:t>
            </a:r>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sz="half" idx="1"/>
          </p:nvPr>
        </p:nvSpPr>
        <p:spPr>
          <a:xfrm>
            <a:off x="435631" y="1884095"/>
            <a:ext cx="3826768" cy="1505634"/>
          </a:xfrm>
        </p:spPr>
        <p:txBody>
          <a:bodyPr/>
          <a:lstStyle/>
          <a:p>
            <a:r>
              <a:rPr lang="en-US" dirty="0"/>
              <a:t>These short videos can be accessed via Moodle. </a:t>
            </a:r>
          </a:p>
        </p:txBody>
      </p:sp>
      <p:sp>
        <p:nvSpPr>
          <p:cNvPr id="5" name="Dalfan Cynnwys 4">
            <a:extLst>
              <a:ext uri="{FF2B5EF4-FFF2-40B4-BE49-F238E27FC236}">
                <a16:creationId xmlns:a16="http://schemas.microsoft.com/office/drawing/2014/main" id="{3B93C2E3-2101-874D-88A9-02B7D431D224}"/>
              </a:ext>
            </a:extLst>
          </p:cNvPr>
          <p:cNvSpPr>
            <a:spLocks noGrp="1"/>
          </p:cNvSpPr>
          <p:nvPr>
            <p:ph sz="half" idx="2"/>
          </p:nvPr>
        </p:nvSpPr>
        <p:spPr>
          <a:xfrm>
            <a:off x="4591230" y="1864636"/>
            <a:ext cx="3668216" cy="1396751"/>
          </a:xfrm>
        </p:spPr>
        <p:txBody>
          <a:bodyPr/>
          <a:lstStyle/>
          <a:p>
            <a:r>
              <a:rPr lang="cy-GB" dirty="0"/>
              <a:t>Gallwch fynd at y fideos byr hyn drwy </a:t>
            </a:r>
            <a:r>
              <a:rPr lang="en-GB" dirty="0"/>
              <a:t>Moodle.</a:t>
            </a:r>
            <a:endParaRPr lang="cy-GB" dirty="0"/>
          </a:p>
        </p:txBody>
      </p:sp>
      <p:sp>
        <p:nvSpPr>
          <p:cNvPr id="4" name="Rectangle 3">
            <a:extLst>
              <a:ext uri="{FF2B5EF4-FFF2-40B4-BE49-F238E27FC236}">
                <a16:creationId xmlns:a16="http://schemas.microsoft.com/office/drawing/2014/main" id="{10632C2A-6BA2-4848-A823-D2C3BFC82BDD}"/>
              </a:ext>
            </a:extLst>
          </p:cNvPr>
          <p:cNvSpPr/>
          <p:nvPr/>
        </p:nvSpPr>
        <p:spPr>
          <a:xfrm>
            <a:off x="2370584" y="4221088"/>
            <a:ext cx="4572000" cy="923330"/>
          </a:xfrm>
          <a:prstGeom prst="rect">
            <a:avLst/>
          </a:prstGeom>
        </p:spPr>
        <p:txBody>
          <a:bodyPr>
            <a:spAutoFit/>
          </a:bodyPr>
          <a:lstStyle/>
          <a:p>
            <a:r>
              <a:rPr lang="en-US" dirty="0">
                <a:hlinkClick r:id="rId3"/>
              </a:rPr>
              <a:t>https://youtube.com/playlist?list=PLf3NhHbChuHS84_YLowSsZXTmow9gOtny</a:t>
            </a:r>
            <a:endParaRPr lang="en-US" dirty="0"/>
          </a:p>
          <a:p>
            <a:endParaRPr lang="en-US" dirty="0"/>
          </a:p>
        </p:txBody>
      </p:sp>
    </p:spTree>
    <p:extLst>
      <p:ext uri="{BB962C8B-B14F-4D97-AF65-F5344CB8AC3E}">
        <p14:creationId xmlns:p14="http://schemas.microsoft.com/office/powerpoint/2010/main" val="4131700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Porth </a:t>
            </a:r>
            <a:r>
              <a:rPr lang="en-GB" sz="3200" b="1" dirty="0" err="1">
                <a:latin typeface="Arial" charset="0"/>
              </a:rPr>
              <a:t>Agored</a:t>
            </a:r>
            <a:r>
              <a:rPr lang="en-GB" sz="3200" b="1" dirty="0">
                <a:latin typeface="Arial" charset="0"/>
              </a:rPr>
              <a:t> 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a:latin typeface="Arial" charset="0"/>
              </a:rPr>
              <a:t>Ynys Môn</a:t>
            </a:r>
            <a:endParaRPr lang="en-GB" dirty="0">
              <a:latin typeface="Arial" charset="0"/>
            </a:endParaRP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b="1" dirty="0">
                <a:latin typeface="Arial" charset="0"/>
              </a:rPr>
              <a:t>Portffolio</a:t>
            </a:r>
            <a:r>
              <a:rPr lang="en-GB" sz="4000" b="1" dirty="0">
                <a:latin typeface="Arial" charset="0"/>
              </a:rPr>
              <a:t> / Portfolio</a:t>
            </a:r>
            <a:endParaRPr lang="en-GB" b="1"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normAutofit fontScale="92500" lnSpcReduction="20000"/>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normAutofit fontScale="90000"/>
          </a:bodyPr>
          <a:lstStyle/>
          <a:p>
            <a:r>
              <a:rPr lang="cy-GB" sz="3600" b="1" dirty="0"/>
              <a:t>Cyfrinachedd </a:t>
            </a:r>
            <a:r>
              <a:rPr lang="en-US" sz="3600" b="1" dirty="0"/>
              <a:t>/ Confidentiality</a:t>
            </a:r>
            <a:r>
              <a:rPr lang="en-US" b="1"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normAutofit lnSpcReduction="10000"/>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b="1" dirty="0">
                <a:latin typeface="ArialMT"/>
              </a:rPr>
              <a:t>Y</a:t>
            </a:r>
            <a:r>
              <a:rPr lang="en-GB" sz="1600" b="1" dirty="0">
                <a:effectLst/>
                <a:latin typeface="ArialMT"/>
              </a:rPr>
              <a:t>ou must: </a:t>
            </a:r>
            <a:endParaRPr lang="en-GB" sz="1600" b="1"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latin typeface="ArialMT"/>
              </a:rPr>
              <a:t>N</a:t>
            </a:r>
            <a:r>
              <a:rPr lang="en-GB" sz="1600" dirty="0">
                <a:effectLst/>
                <a:latin typeface="ArialMT"/>
              </a:rPr>
              <a:t>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033429"/>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b="1"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b="1"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Llên-ladrad</a:t>
            </a: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F205F-15E6-E77B-2068-15AB63760965}"/>
              </a:ext>
            </a:extLst>
          </p:cNvPr>
          <p:cNvSpPr>
            <a:spLocks noGrp="1"/>
          </p:cNvSpPr>
          <p:nvPr>
            <p:ph type="title"/>
          </p:nvPr>
        </p:nvSpPr>
        <p:spPr/>
        <p:txBody>
          <a:bodyPr>
            <a:normAutofit/>
          </a:bodyPr>
          <a:lstStyle/>
          <a:p>
            <a:r>
              <a:rPr lang="en-US" dirty="0">
                <a:solidFill>
                  <a:srgbClr val="FF0000"/>
                </a:solidFill>
              </a:rPr>
              <a:t>  </a:t>
            </a:r>
            <a:r>
              <a:rPr lang="en-GB" b="1" dirty="0">
                <a:solidFill>
                  <a:prstClr val="black"/>
                </a:solidFill>
              </a:rPr>
              <a:t>Llên-ladrad/</a:t>
            </a:r>
            <a:r>
              <a:rPr lang="en-US" b="1" dirty="0" err="1"/>
              <a:t>Plagarism</a:t>
            </a:r>
            <a:r>
              <a:rPr lang="en-US" b="1" dirty="0"/>
              <a:t> </a:t>
            </a:r>
          </a:p>
        </p:txBody>
      </p:sp>
      <p:sp>
        <p:nvSpPr>
          <p:cNvPr id="3" name="Content Placeholder 2">
            <a:extLst>
              <a:ext uri="{FF2B5EF4-FFF2-40B4-BE49-F238E27FC236}">
                <a16:creationId xmlns:a16="http://schemas.microsoft.com/office/drawing/2014/main" id="{B6FAEBEE-7FBB-B651-ADED-C2D2EB8D3B60}"/>
              </a:ext>
            </a:extLst>
          </p:cNvPr>
          <p:cNvSpPr>
            <a:spLocks noGrp="1"/>
          </p:cNvSpPr>
          <p:nvPr>
            <p:ph idx="1"/>
          </p:nvPr>
        </p:nvSpPr>
        <p:spPr>
          <a:xfrm>
            <a:off x="4880344" y="1600201"/>
            <a:ext cx="3806456" cy="3917032"/>
          </a:xfrm>
        </p:spPr>
        <p:txBody>
          <a:bodyPr>
            <a:normAutofit fontScale="70000" lnSpcReduction="20000"/>
          </a:bodyPr>
          <a:lstStyle/>
          <a:p>
            <a:r>
              <a:rPr lang="en-US" dirty="0"/>
              <a:t>Please be aware all work goes through Turnitin which will pick up on any plagiarism for both academic work and that of other students. </a:t>
            </a:r>
          </a:p>
          <a:p>
            <a:pPr marL="0" indent="0">
              <a:buNone/>
            </a:pPr>
            <a:r>
              <a:rPr lang="en-US" dirty="0"/>
              <a:t>This will include </a:t>
            </a:r>
          </a:p>
          <a:p>
            <a:r>
              <a:rPr lang="en-US" dirty="0"/>
              <a:t>Copying for previous work submitted by you on any other course </a:t>
            </a:r>
          </a:p>
          <a:p>
            <a:r>
              <a:rPr lang="en-US" dirty="0"/>
              <a:t>Portfolios submitted by other candidates on this course in the past.</a:t>
            </a:r>
          </a:p>
          <a:p>
            <a:endParaRPr lang="en-US" dirty="0"/>
          </a:p>
        </p:txBody>
      </p:sp>
      <p:sp>
        <p:nvSpPr>
          <p:cNvPr id="4" name="Rectangle 1">
            <a:extLst>
              <a:ext uri="{FF2B5EF4-FFF2-40B4-BE49-F238E27FC236}">
                <a16:creationId xmlns:a16="http://schemas.microsoft.com/office/drawing/2014/main" id="{DE82714E-C153-7CE3-1D2F-54BA762BE231}"/>
              </a:ext>
            </a:extLst>
          </p:cNvPr>
          <p:cNvSpPr>
            <a:spLocks noChangeArrowheads="1"/>
          </p:cNvSpPr>
          <p:nvPr/>
        </p:nvSpPr>
        <p:spPr bwMode="auto">
          <a:xfrm>
            <a:off x="287081" y="1382286"/>
            <a:ext cx="3572400"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Sylwch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pob</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cael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ei</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wirio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drwy</a:t>
            </a:r>
            <a:r>
              <a:rPr kumimoji="0" lang="en-US" altLang="en-US" sz="2000" i="0" u="none" strike="noStrike" cap="none" normalizeH="0" baseline="0" dirty="0">
                <a:ln>
                  <a:noFill/>
                </a:ln>
                <a:solidFill>
                  <a:srgbClr val="000000"/>
                </a:solidFill>
                <a:effectLst/>
                <a:latin typeface="Segoe UI" panose="020B0502040204020203" pitchFamily="34" charset="0"/>
              </a:rPr>
              <a:t> Turnitin, a </a:t>
            </a:r>
            <a:r>
              <a:rPr kumimoji="0" lang="en-US" altLang="en-US" sz="2000" i="0" u="none" strike="noStrike" cap="none" normalizeH="0" baseline="0" dirty="0" err="1">
                <a:ln>
                  <a:noFill/>
                </a:ln>
                <a:solidFill>
                  <a:srgbClr val="000000"/>
                </a:solidFill>
                <a:effectLst/>
                <a:latin typeface="Segoe UI" panose="020B0502040204020203" pitchFamily="34" charset="0"/>
              </a:rPr>
              <a:t>fydd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canfod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fath</a:t>
            </a:r>
            <a:r>
              <a:rPr kumimoji="0" lang="en-US" altLang="en-US" sz="2000" i="0" u="none" strike="noStrike" cap="none" normalizeH="0" baseline="0" dirty="0">
                <a:ln>
                  <a:noFill/>
                </a:ln>
                <a:solidFill>
                  <a:srgbClr val="000000"/>
                </a:solidFill>
                <a:effectLst/>
                <a:latin typeface="Segoe UI" panose="020B0502040204020203" pitchFamily="34" charset="0"/>
              </a:rPr>
              <a:t> o </a:t>
            </a:r>
            <a:r>
              <a:rPr kumimoji="0" lang="en-US" altLang="en-US" sz="2000" i="0" u="none" strike="noStrike" cap="none" normalizeH="0" baseline="0" dirty="0" err="1">
                <a:ln>
                  <a:noFill/>
                </a:ln>
                <a:solidFill>
                  <a:srgbClr val="000000"/>
                </a:solidFill>
                <a:effectLst/>
                <a:latin typeface="Segoe UI" panose="020B0502040204020203" pitchFamily="34" charset="0"/>
              </a:rPr>
              <a:t>blagio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mewn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academaidd</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myfyrwyr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err="1">
                <a:ln>
                  <a:noFill/>
                </a:ln>
                <a:solidFill>
                  <a:srgbClr val="000000"/>
                </a:solidFill>
                <a:effectLst/>
                <a:latin typeface="Segoe UI" panose="020B0502040204020203" pitchFamily="34" charset="0"/>
              </a:rPr>
              <a:t>Bydd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cynnwys</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Copïo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blaenorol</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gennych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arall</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Portffolios</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gan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ymgeiswyr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cwrs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gorffennol</a:t>
            </a:r>
            <a:r>
              <a:rPr kumimoji="0" lang="en-US" altLang="en-US" sz="2000" i="0" u="none" strike="noStrike" cap="none" normalizeH="0" baseline="0" dirty="0">
                <a:ln>
                  <a:noFill/>
                </a:ln>
                <a:solidFill>
                  <a:srgbClr val="000000"/>
                </a:solidFill>
                <a:effectLst/>
                <a:latin typeface="Segoe UI" panose="020B0502040204020203" pitchFamily="34" charset="0"/>
              </a:rPr>
              <a:t>.</a:t>
            </a:r>
            <a:endParaRPr kumimoji="0" lang="en-US" altLang="en-US" sz="200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E1309337-576E-AFFC-BDBC-A9B4B2AB3DD5}"/>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000000"/>
                </a:solidFill>
                <a:effectLst/>
                <a:latin typeface="Segoe UI" panose="020B0502040204020203" pitchFamily="34" charset="0"/>
              </a:rPr>
              <a:t>llên-ladrad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23427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normAutofit fontScale="90000"/>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normAutofit fontScale="90000"/>
          </a:bodyPr>
          <a:lstStyle/>
          <a:p>
            <a:r>
              <a:rPr lang="cy-GB" sz="4000" b="1" dirty="0">
                <a:latin typeface="Arial" charset="0"/>
              </a:rPr>
              <a:t>Tudalen Gynnwys </a:t>
            </a:r>
            <a:r>
              <a:rPr lang="en-GB" sz="4000" b="1"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90DF6-9089-780F-84B8-831C7709DB5A}"/>
            </a:ext>
          </a:extLst>
        </p:cNvPr>
        <p:cNvGrpSpPr/>
        <p:nvPr/>
      </p:nvGrpSpPr>
      <p:grpSpPr>
        <a:xfrm>
          <a:off x="0" y="0"/>
          <a:ext cx="0" cy="0"/>
          <a:chOff x="0" y="0"/>
          <a:chExt cx="0" cy="0"/>
        </a:xfrm>
      </p:grpSpPr>
      <p:sp>
        <p:nvSpPr>
          <p:cNvPr id="44033" name="Title 1">
            <a:extLst>
              <a:ext uri="{FF2B5EF4-FFF2-40B4-BE49-F238E27FC236}">
                <a16:creationId xmlns:a16="http://schemas.microsoft.com/office/drawing/2014/main" id="{B66720A1-674E-5023-172E-DF1B023F5563}"/>
              </a:ext>
            </a:extLst>
          </p:cNvPr>
          <p:cNvSpPr>
            <a:spLocks noGrp="1"/>
          </p:cNvSpPr>
          <p:nvPr>
            <p:ph type="title"/>
          </p:nvPr>
        </p:nvSpPr>
        <p:spPr>
          <a:xfrm>
            <a:off x="611560" y="267991"/>
            <a:ext cx="8147248" cy="706090"/>
          </a:xfrm>
        </p:spPr>
        <p:txBody>
          <a:bodyPr>
            <a:normAutofit fontScale="90000"/>
          </a:bodyPr>
          <a:lstStyle/>
          <a:p>
            <a:r>
              <a:rPr lang="cy-GB" sz="3600" b="1" dirty="0">
                <a:latin typeface="Arial" charset="0"/>
              </a:rPr>
              <a:t>Cytundeb rhwng y dysgwr a’r cyflogwr </a:t>
            </a:r>
            <a:br>
              <a:rPr lang="en-GB" sz="3600" b="1" dirty="0">
                <a:latin typeface="Arial" charset="0"/>
              </a:rPr>
            </a:br>
            <a:r>
              <a:rPr lang="en-GB" sz="3600" b="1" dirty="0">
                <a:latin typeface="Arial" charset="0"/>
              </a:rPr>
              <a:t>Learner and employer agreement </a:t>
            </a:r>
          </a:p>
        </p:txBody>
      </p:sp>
      <p:sp>
        <p:nvSpPr>
          <p:cNvPr id="18435" name="Content Placeholder 2">
            <a:extLst>
              <a:ext uri="{FF2B5EF4-FFF2-40B4-BE49-F238E27FC236}">
                <a16:creationId xmlns:a16="http://schemas.microsoft.com/office/drawing/2014/main" id="{D97E4ED2-0CD0-2C9B-9DA5-C847DC5728D2}"/>
              </a:ext>
            </a:extLst>
          </p:cNvPr>
          <p:cNvSpPr>
            <a:spLocks noGrp="1"/>
          </p:cNvSpPr>
          <p:nvPr>
            <p:ph sz="half" idx="1"/>
          </p:nvPr>
        </p:nvSpPr>
        <p:spPr>
          <a:xfrm>
            <a:off x="274456" y="1196752"/>
            <a:ext cx="7105856" cy="4248820"/>
          </a:xfrm>
        </p:spPr>
        <p:txBody>
          <a:bodyPr rtlCol="0">
            <a:normAutofit lnSpcReduction="1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a:t>
            </a:r>
          </a:p>
          <a:p>
            <a:pPr marL="0" lvl="0" indent="0">
              <a:buNone/>
            </a:pPr>
            <a:r>
              <a:rPr lang="cy-GB" sz="2100" b="1" dirty="0">
                <a:latin typeface="Arial" panose="020B0604020202020204" pitchFamily="34" charset="0"/>
                <a:cs typeface="Arial" panose="020B0604020202020204" pitchFamily="34" charset="0"/>
              </a:rPr>
              <a:t>(cytundeb dysgu)</a:t>
            </a:r>
          </a:p>
          <a:p>
            <a:pPr marR="2804795">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a:t>
            </a:r>
            <a:r>
              <a:rPr lang="cy-GB" sz="2000" dirty="0">
                <a:effectLst/>
                <a:latin typeface="Arial" panose="020B0604020202020204" pitchFamily="34" charset="0"/>
                <a:ea typeface="Times New Roman" panose="02020603050405020304" pitchFamily="18" charset="0"/>
                <a:cs typeface="Aptos" panose="020B0004020202020204" pitchFamily="34" charset="0"/>
              </a:rPr>
              <a:t>rhaglen </a:t>
            </a:r>
            <a:r>
              <a:rPr lang="cy-GB" sz="2000" dirty="0"/>
              <a:t>a </a:t>
            </a:r>
            <a:r>
              <a:rPr lang="cy-GB" sz="2000" b="1" dirty="0"/>
              <a:t>rhaid</a:t>
            </a:r>
            <a:r>
              <a:rPr lang="cy-GB" sz="2000" dirty="0"/>
              <a:t> ei anfon </a:t>
            </a:r>
            <a:r>
              <a:rPr lang="cy-GB" sz="2100" dirty="0">
                <a:effectLst/>
                <a:latin typeface="Arial" panose="020B0604020202020204" pitchFamily="34" charset="0"/>
                <a:ea typeface="Times New Roman" panose="02020603050405020304" pitchFamily="18" charset="0"/>
                <a:cs typeface="Aptos" panose="020B0004020202020204" pitchFamily="34" charset="0"/>
              </a:rPr>
              <a:t>at Reolwr / Cydlynydd Hyfforddi eich Awdurdod Lleol</a:t>
            </a:r>
            <a:r>
              <a:rPr lang="cy-GB" sz="2100" dirty="0">
                <a:latin typeface="Arial" panose="020B0604020202020204" pitchFamily="34" charset="0"/>
                <a:ea typeface="Times New Roman" panose="02020603050405020304" pitchFamily="18" charset="0"/>
                <a:cs typeface="Aptos" panose="020B0004020202020204" pitchFamily="34" charset="0"/>
              </a:rPr>
              <a:t> </a:t>
            </a:r>
            <a:r>
              <a:rPr lang="cy-GB" sz="2100" dirty="0">
                <a:effectLst/>
                <a:latin typeface="Arial" panose="020B0604020202020204" pitchFamily="34" charset="0"/>
                <a:ea typeface="Times New Roman" panose="02020603050405020304" pitchFamily="18" charset="0"/>
                <a:cs typeface="Aptos" panose="020B0004020202020204" pitchFamily="34" charset="0"/>
              </a:rPr>
              <a:t>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a:extLst>
              <a:ext uri="{FF2B5EF4-FFF2-40B4-BE49-F238E27FC236}">
                <a16:creationId xmlns:a16="http://schemas.microsoft.com/office/drawing/2014/main" id="{7D61EB26-A7E7-0731-CE19-35E413527F54}"/>
              </a:ext>
            </a:extLst>
          </p:cNvPr>
          <p:cNvSpPr>
            <a:spLocks noGrp="1"/>
          </p:cNvSpPr>
          <p:nvPr>
            <p:ph sz="half" idx="2"/>
          </p:nvPr>
        </p:nvSpPr>
        <p:spPr>
          <a:xfrm>
            <a:off x="4572001" y="1196752"/>
            <a:ext cx="4297544" cy="4824536"/>
          </a:xfrm>
        </p:spPr>
        <p:txBody>
          <a:bodyPr rtlCol="0">
            <a:normAutofit lnSpcReduction="1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a:t>
            </a:r>
            <a:r>
              <a:rPr lang="en-GB" sz="2100" b="1" i="0" u="none" strike="noStrike" dirty="0">
                <a:solidFill>
                  <a:srgbClr val="000000"/>
                </a:solidFill>
                <a:effectLst/>
                <a:latin typeface="Arial" panose="020B0604020202020204" pitchFamily="34" charset="0"/>
              </a:rPr>
              <a:t>must</a:t>
            </a:r>
            <a:r>
              <a:rPr lang="en-GB" sz="2100" b="0" i="0" u="none" strike="noStrike" dirty="0">
                <a:solidFill>
                  <a:srgbClr val="000000"/>
                </a:solidFill>
                <a:effectLst/>
                <a:latin typeface="Arial" panose="020B0604020202020204" pitchFamily="34" charset="0"/>
              </a:rPr>
              <a:t> sent to your Local Authority Training Manager/Coordinator</a:t>
            </a:r>
            <a:r>
              <a:rPr lang="en-GB" sz="2100" dirty="0">
                <a:solidFill>
                  <a:srgbClr val="000000"/>
                </a:solidFill>
                <a:latin typeface="Arial" panose="020B0604020202020204" pitchFamily="34" charset="0"/>
              </a:rPr>
              <a:t> </a:t>
            </a:r>
            <a:r>
              <a:rPr lang="en-GB" sz="2100" b="0" i="0" u="none" strike="noStrike" dirty="0">
                <a:solidFill>
                  <a:srgbClr val="000000"/>
                </a:solidFill>
                <a:effectLst/>
                <a:latin typeface="Arial" panose="020B0604020202020204" pitchFamily="34" charset="0"/>
              </a:rPr>
              <a:t>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extLst>
      <p:ext uri="{BB962C8B-B14F-4D97-AF65-F5344CB8AC3E}">
        <p14:creationId xmlns:p14="http://schemas.microsoft.com/office/powerpoint/2010/main" val="281740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7839"/>
            <a:ext cx="8229600" cy="936102"/>
          </a:xfrm>
        </p:spPr>
        <p:txBody>
          <a:bodyPr>
            <a:normAutofit fontScale="90000"/>
          </a:bodyPr>
          <a:lstStyle/>
          <a:p>
            <a:r>
              <a:rPr lang="cy-GB" sz="2800" b="1" dirty="0">
                <a:latin typeface="Arial" charset="0"/>
              </a:rPr>
              <a:t>Adolygiad Datblygiadol Tasg</a:t>
            </a:r>
            <a:r>
              <a:rPr lang="en-GB" sz="2800" b="1" dirty="0">
                <a:latin typeface="Arial" charset="0"/>
              </a:rPr>
              <a:t> 1</a:t>
            </a:r>
            <a:r>
              <a:rPr lang="cy-GB" b="1" dirty="0"/>
              <a:t> </a:t>
            </a:r>
            <a:r>
              <a:rPr lang="cy-GB" sz="3200" b="1" dirty="0"/>
              <a:t>Rhan a b</a:t>
            </a:r>
            <a:br>
              <a:rPr lang="cy-GB" b="1" dirty="0"/>
            </a:br>
            <a:r>
              <a:rPr lang="en-GB" sz="2800" b="1" dirty="0">
                <a:latin typeface="Arial" charset="0"/>
              </a:rPr>
              <a:t>Developmental Review Task 1 Part a and b</a:t>
            </a:r>
          </a:p>
        </p:txBody>
      </p:sp>
      <p:sp>
        <p:nvSpPr>
          <p:cNvPr id="31746" name="Rectangle 5"/>
          <p:cNvSpPr>
            <a:spLocks noGrp="1" noChangeArrowheads="1"/>
          </p:cNvSpPr>
          <p:nvPr>
            <p:ph type="body" sz="half" idx="1"/>
          </p:nvPr>
        </p:nvSpPr>
        <p:spPr>
          <a:xfrm>
            <a:off x="336010" y="1124744"/>
            <a:ext cx="4174983" cy="4358749"/>
          </a:xfrm>
        </p:spPr>
        <p:txBody>
          <a:bodyPr>
            <a:normAutofit lnSpcReduction="10000"/>
          </a:bodyPr>
          <a:lstStyle/>
          <a:p>
            <a:pPr marL="0" indent="0" fontAlgn="base">
              <a:spcBef>
                <a:spcPts val="430"/>
              </a:spcBef>
              <a:buNone/>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r>
              <a:rPr lang="cy-GB" sz="1750" dirty="0">
                <a:latin typeface="Times New Roman" panose="02020603050405020304" pitchFamily="18" charset="0"/>
                <a:ea typeface="DengXian" panose="02010600030101010101" pitchFamily="2" charset="-122"/>
              </a:rPr>
              <a:t> </a:t>
            </a: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788024" y="1124744"/>
            <a:ext cx="3898776" cy="4358749"/>
          </a:xfrm>
          <a:noFill/>
        </p:spPr>
        <p:txBody>
          <a:bodyPr>
            <a:normAutofit lnSpcReduction="10000"/>
          </a:bodyPr>
          <a:lstStyle/>
          <a:p>
            <a:pPr>
              <a:buNone/>
            </a:pPr>
            <a:r>
              <a:rPr lang="en-GB" sz="1800" dirty="0">
                <a:latin typeface="Arial" panose="020B0604020202020204" pitchFamily="34" charset="0"/>
                <a:cs typeface="Arial" panose="020B0604020202020204" pitchFamily="34" charset="0"/>
              </a:rPr>
              <a:t>Task 1 part a  (Page 6) 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b="1" dirty="0"/>
              <a:t>Question Task 1 a</a:t>
            </a:r>
            <a:endParaRPr lang="en-US" sz="3200" b="1"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457200" y="1196752"/>
            <a:ext cx="8229600" cy="4320481"/>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b="1" dirty="0"/>
              <a:t>Cwestiwn Tasg 1 a</a:t>
            </a:r>
            <a:endParaRPr lang="en-US" sz="3200" b="1"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normAutofit fontScale="92500" lnSpcReduction="10000"/>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a:bodyPr>
          <a:lstStyle/>
          <a:p>
            <a:pPr fontAlgn="auto">
              <a:spcAft>
                <a:spcPts val="0"/>
              </a:spcAft>
              <a:defRPr/>
            </a:pPr>
            <a:r>
              <a:rPr lang="cy-GB" sz="3600" b="1" dirty="0">
                <a:latin typeface="Arial" charset="0"/>
              </a:rPr>
              <a:t>Adolygiad Datblygiadol – Tasg 1</a:t>
            </a:r>
            <a:br>
              <a:rPr lang="en-GB" sz="3600" b="1" dirty="0">
                <a:latin typeface="Arial" charset="0"/>
              </a:rPr>
            </a:br>
            <a:r>
              <a:rPr lang="en-GB" sz="3600" b="1"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normAutofit fontScale="90000"/>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68313" y="842580"/>
            <a:ext cx="4205096" cy="4647141"/>
          </a:xfrm>
        </p:spPr>
        <p:txBody>
          <a:bodyPr>
            <a:normAutofit fontScale="92500" lnSpcReduction="10000"/>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700" dirty="0">
                <a:latin typeface="Arial" charset="0"/>
              </a:rPr>
              <a:t>Angen cwblhau 1 arsylwad</a:t>
            </a:r>
          </a:p>
          <a:p>
            <a:r>
              <a:rPr lang="cy-GB" sz="1700" dirty="0">
                <a:latin typeface="Arial" charset="0"/>
              </a:rPr>
              <a:t>Gofynnwch am ganiatâd yr unigolyn ymlaen llaw, </a:t>
            </a:r>
            <a:r>
              <a:rPr lang="en-GB" sz="1700" dirty="0" err="1">
                <a:latin typeface="Arial" charset="0"/>
              </a:rPr>
              <a:t>ar</a:t>
            </a:r>
            <a:r>
              <a:rPr lang="en-GB" sz="1700" dirty="0">
                <a:latin typeface="Arial" charset="0"/>
              </a:rPr>
              <a:t> y </a:t>
            </a:r>
            <a:r>
              <a:rPr lang="en-GB" sz="1700" dirty="0" err="1">
                <a:latin typeface="Arial" charset="0"/>
              </a:rPr>
              <a:t>diwrnod</a:t>
            </a:r>
            <a:r>
              <a:rPr lang="en-GB" sz="1700" dirty="0">
                <a:latin typeface="Arial" charset="0"/>
              </a:rPr>
              <a:t> ac </a:t>
            </a:r>
            <a:r>
              <a:rPr lang="en-GB" sz="1700" dirty="0" err="1">
                <a:latin typeface="Arial" charset="0"/>
              </a:rPr>
              <a:t>ystyriwch</a:t>
            </a:r>
            <a:r>
              <a:rPr lang="en-GB" sz="1700" dirty="0">
                <a:latin typeface="Arial" charset="0"/>
              </a:rPr>
              <a:t> </a:t>
            </a:r>
            <a:r>
              <a:rPr lang="en-GB" sz="1700" dirty="0" err="1">
                <a:latin typeface="Arial" charset="0"/>
              </a:rPr>
              <a:t>effaith</a:t>
            </a:r>
            <a:r>
              <a:rPr lang="en-GB" sz="1700" dirty="0">
                <a:latin typeface="Arial" charset="0"/>
              </a:rPr>
              <a:t> yr </a:t>
            </a:r>
            <a:r>
              <a:rPr lang="en-GB" sz="1700" dirty="0" err="1">
                <a:latin typeface="Arial" charset="0"/>
              </a:rPr>
              <a:t>arsylwad</a:t>
            </a:r>
            <a:r>
              <a:rPr lang="en-GB" sz="1700" dirty="0">
                <a:latin typeface="Arial" charset="0"/>
              </a:rPr>
              <a:t> </a:t>
            </a:r>
            <a:r>
              <a:rPr lang="en-GB" sz="1700" dirty="0" err="1">
                <a:latin typeface="Arial" charset="0"/>
              </a:rPr>
              <a:t>ar</a:t>
            </a:r>
            <a:r>
              <a:rPr lang="en-GB" sz="1700" dirty="0">
                <a:latin typeface="Arial" charset="0"/>
              </a:rPr>
              <a:t> yr </a:t>
            </a:r>
            <a:r>
              <a:rPr lang="en-GB" sz="1700" dirty="0" err="1">
                <a:latin typeface="Arial" charset="0"/>
              </a:rPr>
              <a:t>unigolyn</a:t>
            </a:r>
            <a:r>
              <a:rPr lang="en-GB" sz="1700" dirty="0">
                <a:latin typeface="Arial" charset="0"/>
              </a:rPr>
              <a:t>. </a:t>
            </a:r>
            <a:endParaRPr lang="cy-GB" sz="1700" dirty="0">
              <a:latin typeface="Arial" charset="0"/>
            </a:endParaRPr>
          </a:p>
          <a:p>
            <a:r>
              <a:rPr lang="cy-GB" sz="1700" dirty="0">
                <a:latin typeface="Arial" panose="020B0604020202020204" pitchFamily="34" charset="0"/>
                <a:cs typeface="Arial" panose="020B0604020202020204" pitchFamily="34" charset="0"/>
              </a:rPr>
              <a:t>Rhaid i’r arsylwad fod am ymarfer uniongyrchol gyda defnyddiwr gwasanaeth/gofalwr</a:t>
            </a:r>
            <a:r>
              <a:rPr lang="en-GB" sz="1700" dirty="0">
                <a:latin typeface="Arial" charset="0"/>
                <a:cs typeface="Arial" panose="020B0604020202020204" pitchFamily="34" charset="0"/>
              </a:rPr>
              <a:t>, </a:t>
            </a:r>
            <a:r>
              <a:rPr lang="cy-GB" sz="1700" dirty="0">
                <a:latin typeface="Arial" panose="020B0604020202020204" pitchFamily="34" charset="0"/>
                <a:cs typeface="Arial" panose="020B0604020202020204" pitchFamily="34" charset="0"/>
              </a:rPr>
              <a:t>o leiaf 30 munud neu am gyfnod amser addas i fodloni’r deilliannau dysgu os ydy’n rhithiol.</a:t>
            </a:r>
          </a:p>
          <a:p>
            <a:r>
              <a:rPr lang="cy-GB" sz="1700" dirty="0">
                <a:latin typeface="Arial" panose="020B0604020202020204" pitchFamily="34" charset="0"/>
                <a:cs typeface="Arial" panose="020B0604020202020204" pitchFamily="34" charset="0"/>
              </a:rPr>
              <a:t>Pwyslais ar sgiliau</a:t>
            </a:r>
            <a:r>
              <a:rPr lang="cy-GB" sz="1700" dirty="0">
                <a:latin typeface="Arial" charset="0"/>
              </a:rPr>
              <a:t> cyfathrebu a dulliau, gwerthoedd, moeseg a’r Cod Ymarfer Proffesiynol </a:t>
            </a:r>
          </a:p>
          <a:p>
            <a:r>
              <a:rPr lang="cy-GB" sz="1700" dirty="0">
                <a:latin typeface="Arial" panose="020B0604020202020204" pitchFamily="34" charset="0"/>
                <a:cs typeface="Arial" panose="020B0604020202020204" pitchFamily="34" charset="0"/>
              </a:rPr>
              <a:t>Cofiwch gynnwys cyfeiriad at y Cynnig Gweithredol a Mwy na Geiriau</a:t>
            </a:r>
          </a:p>
          <a:p>
            <a:r>
              <a:rPr lang="cy-GB" sz="1700" dirty="0">
                <a:latin typeface="Arial" panose="020B0604020202020204" pitchFamily="34" charset="0"/>
                <a:cs typeface="Arial" panose="020B0604020202020204" pitchFamily="34" charset="0"/>
              </a:rPr>
              <a:t>Arsylwr yn gofyn am adborth gan y defnyddiwr ar ôl yr arsylwad (</a:t>
            </a:r>
            <a:r>
              <a:rPr lang="cy-GB" sz="1700" noProof="1">
                <a:latin typeface="Arial" panose="020B0604020202020204" pitchFamily="34" charset="0"/>
                <a:cs typeface="Arial" panose="020B0604020202020204" pitchFamily="34" charset="0"/>
              </a:rPr>
              <a:t>Tud</a:t>
            </a:r>
            <a:r>
              <a:rPr lang="cy-GB" sz="1700" dirty="0">
                <a:latin typeface="Arial" panose="020B0604020202020204" pitchFamily="34" charset="0"/>
                <a:cs typeface="Arial" panose="020B0604020202020204" pitchFamily="34" charset="0"/>
              </a:rPr>
              <a:t>10 y llawlyfr /Fersiwn hawdd ei ddarllen ar </a:t>
            </a:r>
            <a:r>
              <a:rPr lang="cy-GB" sz="1700" noProof="1">
                <a:latin typeface="Arial" panose="020B0604020202020204" pitchFamily="34" charset="0"/>
                <a:cs typeface="Arial" panose="020B0604020202020204" pitchFamily="34" charset="0"/>
              </a:rPr>
              <a:t>Moodle</a:t>
            </a:r>
            <a:r>
              <a:rPr lang="cy-GB" sz="17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p:txBody>
          <a:bodyPr>
            <a:normAutofit fontScale="90000"/>
          </a:bodyPr>
          <a:lstStyle/>
          <a:p>
            <a:r>
              <a:rPr lang="en-GB" sz="3200" b="1"/>
              <a:t>Question </a:t>
            </a:r>
            <a:r>
              <a:rPr lang="en-GB" sz="3200" b="1" dirty="0"/>
              <a:t>Task 2</a:t>
            </a:r>
            <a:br>
              <a:rPr lang="en-GB" b="1" dirty="0"/>
            </a:br>
            <a:endParaRPr lang="en-US" b="1"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idx="1"/>
          </p:nvPr>
        </p:nvSpPr>
        <p:spPr>
          <a:xfrm>
            <a:off x="457200" y="980728"/>
            <a:ext cx="8229600" cy="4536505"/>
          </a:xfrm>
          <a:noFill/>
        </p:spPr>
        <p:txBody>
          <a:bodyPr>
            <a:normAutofit fontScale="92500"/>
          </a:bodyPr>
          <a:lstStyle/>
          <a:p>
            <a:pPr marL="0" indent="0" hangingPunct="0">
              <a:buNone/>
            </a:pPr>
            <a:r>
              <a:rPr lang="en-GB" sz="1800" b="1" dirty="0">
                <a:latin typeface="Arial" panose="020B0604020202020204" pitchFamily="34" charset="0"/>
                <a:cs typeface="Arial" panose="020B0604020202020204" pitchFamily="34" charset="0"/>
              </a:rPr>
              <a:t>Context</a:t>
            </a:r>
          </a:p>
          <a:p>
            <a:pPr hangingPunct="0"/>
            <a:r>
              <a:rPr lang="en-GB" sz="1800" dirty="0">
                <a:latin typeface="Arial" panose="020B0604020202020204" pitchFamily="34" charset="0"/>
                <a:cs typeface="Arial" panose="020B0604020202020204" pitchFamily="34" charset="0"/>
              </a:rPr>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marL="0" indent="0" hangingPunct="0">
              <a:buNone/>
            </a:pPr>
            <a:r>
              <a:rPr lang="en-GB" sz="1800" b="1" dirty="0">
                <a:latin typeface="Arial" panose="020B0604020202020204" pitchFamily="34" charset="0"/>
                <a:cs typeface="Arial" panose="020B0604020202020204" pitchFamily="34" charset="0"/>
              </a:rPr>
              <a:t>Critical Reflection</a:t>
            </a:r>
          </a:p>
          <a:p>
            <a:pPr algn="just" hangingPunct="0"/>
            <a:r>
              <a:rPr lang="en-GB" sz="1800" dirty="0">
                <a:latin typeface="Arial" panose="020B0604020202020204" pitchFamily="34" charset="0"/>
                <a:cs typeface="Arial" panose="020B0604020202020204" pitchFamily="34" charset="0"/>
              </a:rPr>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a:t>
            </a:r>
            <a:r>
              <a:rPr lang="en-GB" sz="1800" i="1" dirty="0">
                <a:latin typeface="Arial" panose="020B0604020202020204" pitchFamily="34" charset="0"/>
                <a:cs typeface="Arial" panose="020B0604020202020204" pitchFamily="34" charset="0"/>
              </a:rPr>
              <a:t>“More than just words: Welsh language plan in health and social care 2022 to 2027” (Welsh Government, 2022; last updated 2026).</a:t>
            </a:r>
            <a:r>
              <a:rPr lang="en-GB" sz="1800" dirty="0">
                <a:latin typeface="Arial" panose="020B0604020202020204" pitchFamily="34" charset="0"/>
                <a:cs typeface="Arial" panose="020B0604020202020204" pitchFamily="34" charset="0"/>
              </a:rPr>
              <a:t> 1300 words +/_10%). </a:t>
            </a: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Tree>
    <p:extLst>
      <p:ext uri="{BB962C8B-B14F-4D97-AF65-F5344CB8AC3E}">
        <p14:creationId xmlns:p14="http://schemas.microsoft.com/office/powerpoint/2010/main" val="1971791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6882-A21F-AF04-1123-8AF4B641E9B6}"/>
              </a:ext>
            </a:extLst>
          </p:cNvPr>
          <p:cNvSpPr>
            <a:spLocks noGrp="1"/>
          </p:cNvSpPr>
          <p:nvPr>
            <p:ph type="title"/>
          </p:nvPr>
        </p:nvSpPr>
        <p:spPr>
          <a:xfrm>
            <a:off x="457200" y="10696"/>
            <a:ext cx="8229600" cy="1143000"/>
          </a:xfrm>
        </p:spPr>
        <p:txBody>
          <a:bodyPr/>
          <a:lstStyle/>
          <a:p>
            <a:r>
              <a:rPr lang="cy-GB" b="1" dirty="0"/>
              <a:t>Cwestiwn Tasg 2</a:t>
            </a:r>
            <a:endParaRPr lang="en-US" dirty="0"/>
          </a:p>
        </p:txBody>
      </p:sp>
      <p:sp>
        <p:nvSpPr>
          <p:cNvPr id="5" name="Content Placeholder 4">
            <a:extLst>
              <a:ext uri="{FF2B5EF4-FFF2-40B4-BE49-F238E27FC236}">
                <a16:creationId xmlns:a16="http://schemas.microsoft.com/office/drawing/2014/main" id="{97E677C7-5314-DFBB-B93B-4387BB8AB7CD}"/>
              </a:ext>
            </a:extLst>
          </p:cNvPr>
          <p:cNvSpPr>
            <a:spLocks noGrp="1"/>
          </p:cNvSpPr>
          <p:nvPr>
            <p:ph idx="1"/>
          </p:nvPr>
        </p:nvSpPr>
        <p:spPr>
          <a:xfrm>
            <a:off x="368135" y="938151"/>
            <a:ext cx="8318665" cy="4678878"/>
          </a:xfrm>
        </p:spPr>
        <p:txBody>
          <a:bodyPr>
            <a:normAutofit fontScale="85000" lnSpcReduction="10000"/>
          </a:bodyPr>
          <a:lstStyle/>
          <a:p>
            <a:pPr marL="0" indent="0" hangingPunct="0">
              <a:buNone/>
            </a:pPr>
            <a:r>
              <a:rPr lang="cy-GB" sz="2200" dirty="0"/>
              <a:t>Cyd-destun</a:t>
            </a:r>
            <a:endParaRPr lang="en-GB" sz="2200" dirty="0"/>
          </a:p>
          <a:p>
            <a:pPr algn="just" hangingPunct="0"/>
            <a:r>
              <a:rPr lang="cy-GB" sz="22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 Myfyriwch yn feirniadol ar eich dulliau a'ch sgiliau cyfathrebu yn ystod yr arsylwi,  gan gynnwys sut y gwnaethoch nodi os oedd gennych y sgiliau cyfathrebu angenrheidiol i weithio gyda'r unigolyn sydd angen gofal a chymorth a/neu’i ofalwyr.    </a:t>
            </a:r>
            <a:endParaRPr lang="en-GB" sz="2200" dirty="0"/>
          </a:p>
          <a:p>
            <a:pPr algn="just" hangingPunct="0"/>
            <a:r>
              <a:rPr lang="cy-GB" sz="2200" dirty="0"/>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Cynllun y Gymraeg mewn iechyd a gofal cymdeithasol 2022 i 2027” (Llywodraeth Cymru, 2022; diweddarwyd ddiwethaf 2026). (1300 o eiriau =+/- 10%).  </a:t>
            </a:r>
            <a:endParaRPr lang="en-GB" sz="2200" dirty="0">
              <a:solidFill>
                <a:srgbClr val="000000"/>
              </a:solidFill>
              <a:latin typeface="Arial" panose="020B0604020202020204" pitchFamily="34" charset="0"/>
              <a:ea typeface="Times New Roman" panose="02020603050405020304" pitchFamily="18" charset="0"/>
            </a:endParaRPr>
          </a:p>
          <a:p>
            <a:pPr hangingPunct="0"/>
            <a:endParaRPr lang="cy-GB" dirty="0"/>
          </a:p>
          <a:p>
            <a:endParaRPr lang="en-US" dirty="0"/>
          </a:p>
        </p:txBody>
      </p:sp>
    </p:spTree>
    <p:extLst>
      <p:ext uri="{BB962C8B-B14F-4D97-AF65-F5344CB8AC3E}">
        <p14:creationId xmlns:p14="http://schemas.microsoft.com/office/powerpoint/2010/main" val="2810208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0" y="188640"/>
            <a:ext cx="9036496" cy="936104"/>
          </a:xfrm>
        </p:spPr>
        <p:txBody>
          <a:bodyPr/>
          <a:lstStyle/>
          <a:p>
            <a:r>
              <a:rPr lang="cy-GB" sz="4000" b="1" dirty="0">
                <a:latin typeface="Arial" charset="0"/>
              </a:rPr>
              <a:t>Diogelu</a:t>
            </a:r>
            <a:r>
              <a:rPr lang="en-GB" sz="4000" b="1" dirty="0">
                <a:latin typeface="Arial" charset="0"/>
              </a:rPr>
              <a:t> -</a:t>
            </a:r>
            <a:r>
              <a:rPr lang="cy-GB" sz="4000" b="1" dirty="0">
                <a:latin typeface="Arial" charset="0"/>
              </a:rPr>
              <a:t>Tasg</a:t>
            </a:r>
            <a:r>
              <a:rPr lang="en-GB" sz="4000" b="1" dirty="0">
                <a:latin typeface="Arial" charset="0"/>
              </a:rPr>
              <a:t> 3/Safeguarding </a:t>
            </a:r>
            <a:r>
              <a:rPr lang="en-GB" sz="4000" b="1" dirty="0"/>
              <a:t>Task 3</a:t>
            </a:r>
            <a:endParaRPr lang="en-GB" sz="4000" b="1"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normAutofit lnSpcReduction="10000"/>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a:t>
            </a:r>
          </a:p>
          <a:p>
            <a:r>
              <a:rPr lang="en-GB" sz="2000" dirty="0">
                <a:latin typeface="Arial" charset="0"/>
              </a:rPr>
              <a:t>Critically reflective case study based on an assessment concerning the safeguarding of children or adults in </a:t>
            </a:r>
            <a:r>
              <a:rPr lang="en-GB" sz="2000" b="1" dirty="0">
                <a:latin typeface="Arial" charset="0"/>
              </a:rPr>
              <a:t>your</a:t>
            </a:r>
            <a:r>
              <a:rPr lang="en-GB" sz="2000" dirty="0">
                <a:latin typeface="Arial" charset="0"/>
              </a:rPr>
              <a:t>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p:txBody>
          <a:bodyPr/>
          <a:lstStyle/>
          <a:p>
            <a:r>
              <a:rPr lang="en-GB" sz="3200" b="1" dirty="0"/>
              <a:t>Safeguarding</a:t>
            </a:r>
            <a:br>
              <a:rPr lang="en-GB" sz="3200" b="1" dirty="0"/>
            </a:br>
            <a:r>
              <a:rPr lang="en-GB" sz="3200" b="1" dirty="0"/>
              <a:t>Question Task 3</a:t>
            </a:r>
            <a:endParaRPr lang="en-US" sz="3200" b="1"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idx="1"/>
          </p:nvPr>
        </p:nvSpPr>
        <p:spPr/>
        <p:txBody>
          <a:bodyPr>
            <a:normAutofit lnSpcReduction="10000"/>
          </a:bodyPr>
          <a:lstStyle/>
          <a:p>
            <a:pPr marL="0" indent="0">
              <a:buNone/>
            </a:pPr>
            <a:r>
              <a:rPr lang="en-GB" sz="2000" dirty="0"/>
              <a:t>Complete a critically reflective case study based on an assessment that you have undertaken with others,</a:t>
            </a:r>
            <a:r>
              <a:rPr lang="en-GB" sz="2000" b="1" dirty="0"/>
              <a:t> </a:t>
            </a:r>
            <a:r>
              <a:rPr lang="en-GB" sz="2000" dirty="0"/>
              <a:t>in your own area of work, concerning the safeguarding of either an adult or a child. </a:t>
            </a:r>
          </a:p>
          <a:p>
            <a:pPr marL="0" indent="0">
              <a:buNone/>
            </a:pPr>
            <a:r>
              <a:rPr lang="en-GB" sz="2000" dirty="0"/>
              <a:t>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a:t>
            </a:r>
          </a:p>
          <a:p>
            <a:pPr marL="0" indent="0">
              <a:buNone/>
            </a:pPr>
            <a:r>
              <a:rPr lang="en-GB" sz="2000" dirty="0"/>
              <a:t>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2000" i="1" dirty="0"/>
              <a:t>4000 words</a:t>
            </a:r>
            <a:r>
              <a:rPr lang="en-GB" sz="2000" i="1" dirty="0">
                <a:latin typeface="Calibri" panose="020F0502020204030204" pitchFamily="34" charset="0"/>
                <a:cs typeface="Times New Roman" panose="02020603050405020304" pitchFamily="18" charset="0"/>
              </a:rPr>
              <a:t> </a:t>
            </a:r>
            <a:r>
              <a:rPr lang="en-GB" sz="2000" i="1" dirty="0">
                <a:latin typeface="Calibri" panose="020F0502020204030204" pitchFamily="34" charset="0"/>
                <a:ea typeface="Calibri" panose="020F0502020204030204" pitchFamily="34" charset="0"/>
                <a:cs typeface="Times New Roman" panose="02020603050405020304" pitchFamily="18" charset="0"/>
              </a:rPr>
              <a:t>+/- 10 %)  </a:t>
            </a:r>
            <a:endParaRPr lang="en-US" sz="2000" dirty="0"/>
          </a:p>
        </p:txBody>
      </p:sp>
    </p:spTree>
    <p:extLst>
      <p:ext uri="{BB962C8B-B14F-4D97-AF65-F5344CB8AC3E}">
        <p14:creationId xmlns:p14="http://schemas.microsoft.com/office/powerpoint/2010/main" val="3986704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D315BD-AB1C-22FE-9CAC-4BA08CA09306}"/>
              </a:ext>
            </a:extLst>
          </p:cNvPr>
          <p:cNvSpPr>
            <a:spLocks noGrp="1"/>
          </p:cNvSpPr>
          <p:nvPr>
            <p:ph type="title"/>
          </p:nvPr>
        </p:nvSpPr>
        <p:spPr/>
        <p:txBody>
          <a:bodyPr/>
          <a:lstStyle/>
          <a:p>
            <a:r>
              <a:rPr lang="en-GB" sz="3600" b="1" dirty="0">
                <a:latin typeface="Arial" charset="0"/>
              </a:rPr>
              <a:t>Diogelu - </a:t>
            </a:r>
            <a:r>
              <a:rPr lang="cy-GB" sz="3600" b="1" dirty="0"/>
              <a:t>Cwestiwn Tasg 3 </a:t>
            </a:r>
            <a:endParaRPr lang="en-US" sz="3600" dirty="0"/>
          </a:p>
        </p:txBody>
      </p:sp>
      <p:sp>
        <p:nvSpPr>
          <p:cNvPr id="6" name="Content Placeholder 5">
            <a:extLst>
              <a:ext uri="{FF2B5EF4-FFF2-40B4-BE49-F238E27FC236}">
                <a16:creationId xmlns:a16="http://schemas.microsoft.com/office/drawing/2014/main" id="{10C5B35D-D6FC-B869-ED3F-DBD6202DD2D1}"/>
              </a:ext>
            </a:extLst>
          </p:cNvPr>
          <p:cNvSpPr>
            <a:spLocks noGrp="1"/>
          </p:cNvSpPr>
          <p:nvPr>
            <p:ph idx="1"/>
          </p:nvPr>
        </p:nvSpPr>
        <p:spPr/>
        <p:txBody>
          <a:bodyPr/>
          <a:lstStyle/>
          <a:p>
            <a:pPr marL="0" indent="0">
              <a:buNone/>
            </a:pPr>
            <a:r>
              <a:rPr lang="cy-GB" sz="1800" dirty="0"/>
              <a:t>Cwblhewch astudiaeth achos myfyriol, beirniadol ar sail asesiad a wnaed gydag eraill, yn eich maes gwaith chi, sy'n ymwneud â diogelu un ai oedolyn neu blentyn. </a:t>
            </a:r>
          </a:p>
          <a:p>
            <a:pPr marL="0" indent="0">
              <a:buNone/>
            </a:pPr>
            <a:r>
              <a:rPr lang="cy-GB" sz="1800" dirty="0"/>
              <a:t>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a:t>
            </a:r>
          </a:p>
          <a:p>
            <a:pPr marL="0" indent="0">
              <a:buNone/>
            </a:pPr>
            <a:r>
              <a:rPr lang="cy-GB" sz="1800" dirty="0"/>
              <a:t>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800" i="1" dirty="0"/>
              <a:t>4000 o eiriau</a:t>
            </a:r>
            <a:r>
              <a:rPr lang="en-GB" sz="1800" i="1" dirty="0">
                <a:latin typeface="Calibri" panose="020F0502020204030204" pitchFamily="34" charset="0"/>
                <a:cs typeface="Times New Roman" panose="02020603050405020304" pitchFamily="18" charset="0"/>
              </a:rPr>
              <a:t> </a:t>
            </a:r>
            <a:r>
              <a:rPr lang="en-GB" sz="1800" i="1" dirty="0">
                <a:latin typeface="Calibri" panose="020F0502020204030204" pitchFamily="34" charset="0"/>
                <a:ea typeface="Calibri" panose="020F0502020204030204" pitchFamily="34" charset="0"/>
                <a:cs typeface="Times New Roman" panose="02020603050405020304" pitchFamily="18" charset="0"/>
              </a:rPr>
              <a:t>+/- 10 %)  </a:t>
            </a:r>
            <a:r>
              <a:rPr lang="cy-GB" sz="1800" i="1" dirty="0"/>
              <a:t>  </a:t>
            </a:r>
            <a:endParaRPr lang="en-US" sz="1800" dirty="0"/>
          </a:p>
        </p:txBody>
      </p:sp>
    </p:spTree>
    <p:extLst>
      <p:ext uri="{BB962C8B-B14F-4D97-AF65-F5344CB8AC3E}">
        <p14:creationId xmlns:p14="http://schemas.microsoft.com/office/powerpoint/2010/main" val="2215617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normAutofit fontScale="90000"/>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normAutofit lnSpcReduction="10000"/>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b="1" dirty="0">
                <a:latin typeface="Arial" charset="0"/>
              </a:rPr>
              <a:t>Diogelu/Safeguarding</a:t>
            </a:r>
            <a:br>
              <a:rPr lang="en-GB" sz="3200" b="1" dirty="0">
                <a:latin typeface="Arial" charset="0"/>
              </a:rPr>
            </a:br>
            <a:r>
              <a:rPr lang="cy-GB" sz="3200" b="1" dirty="0"/>
              <a:t>Cwestiwn </a:t>
            </a:r>
            <a:r>
              <a:rPr lang="en-GB" sz="3200" b="1" dirty="0">
                <a:latin typeface="Arial" charset="0"/>
              </a:rPr>
              <a:t>Tasg 4/ Question Task 4</a:t>
            </a:r>
            <a:endParaRPr lang="en-US" sz="3200" b="1"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11870918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9"/>
            <a:ext cx="8229600" cy="706090"/>
          </a:xfrm>
        </p:spPr>
        <p:txBody>
          <a:bodyPr rtlCol="0">
            <a:normAutofit fontScale="90000"/>
          </a:bodyPr>
          <a:lstStyle/>
          <a:p>
            <a:pPr fontAlgn="auto">
              <a:spcAft>
                <a:spcPts val="0"/>
              </a:spcAft>
              <a:defRPr/>
            </a:pPr>
            <a:r>
              <a:rPr lang="cy-GB" sz="2800" b="1" dirty="0">
                <a:latin typeface="Arial" charset="0"/>
              </a:rPr>
              <a:t>Adolygiad Datblygiadol Tasg 1 rhan b</a:t>
            </a:r>
            <a:br>
              <a:rPr lang="cy-GB" sz="2800" b="1" dirty="0">
                <a:latin typeface="Arial" charset="0"/>
              </a:rPr>
            </a:br>
            <a:r>
              <a:rPr lang="en-GB" sz="2800" b="1" dirty="0">
                <a:latin typeface="Arial" charset="0"/>
              </a:rPr>
              <a:t>Developmental Review </a:t>
            </a:r>
            <a:r>
              <a:rPr lang="en-GB" sz="2800" b="1" dirty="0"/>
              <a:t>Task 1 part b</a:t>
            </a:r>
            <a:endParaRPr lang="en-GB" sz="2800" b="1" dirty="0">
              <a:highlight>
                <a:srgbClr val="FFFF00"/>
              </a:highlight>
              <a:latin typeface="Arial" charset="0"/>
            </a:endParaRPr>
          </a:p>
        </p:txBody>
      </p:sp>
      <p:sp>
        <p:nvSpPr>
          <p:cNvPr id="38915" name="Rectangle 6"/>
          <p:cNvSpPr>
            <a:spLocks noGrp="1" noChangeArrowheads="1"/>
          </p:cNvSpPr>
          <p:nvPr>
            <p:ph type="body" sz="half" idx="2"/>
          </p:nvPr>
        </p:nvSpPr>
        <p:spPr>
          <a:xfrm>
            <a:off x="4648200" y="1124744"/>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the learning needs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a:t>
            </a:r>
          </a:p>
          <a:p>
            <a:r>
              <a:rPr lang="en-GB" sz="1600" dirty="0">
                <a:latin typeface="Arial" panose="020B0604020202020204" pitchFamily="34" charset="0"/>
                <a:ea typeface="Calibri" panose="020F0502020204030204" pitchFamily="34" charset="0"/>
                <a:cs typeface="Arial" panose="020B0604020202020204" pitchFamily="34" charset="0"/>
              </a:rPr>
              <a:t>I</a:t>
            </a:r>
            <a:r>
              <a:rPr lang="en-GB" sz="1600" dirty="0">
                <a:effectLst/>
                <a:latin typeface="Arial" panose="020B0604020202020204" pitchFamily="34" charset="0"/>
                <a:ea typeface="Calibri" panose="020F0502020204030204" pitchFamily="34" charset="0"/>
                <a:cs typeface="Arial" panose="020B0604020202020204" pitchFamily="34" charset="0"/>
              </a:rPr>
              <a:t>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95536" y="1103307"/>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a:t>
            </a:r>
          </a:p>
          <a:p>
            <a:pPr fontAlgn="base"/>
            <a:r>
              <a:rPr lang="cy-GB" sz="1650" dirty="0">
                <a:solidFill>
                  <a:srgbClr val="000000"/>
                </a:solidFill>
                <a:latin typeface="Arial" panose="020B0604020202020204" pitchFamily="34" charset="0"/>
                <a:ea typeface="DengXian" panose="02010600030101010101" pitchFamily="2" charset="-122"/>
              </a:rPr>
              <a:t>D</a:t>
            </a:r>
            <a:r>
              <a:rPr lang="cy-GB" sz="1650" kern="1200" dirty="0">
                <a:solidFill>
                  <a:srgbClr val="000000"/>
                </a:solidFill>
                <a:effectLst/>
                <a:latin typeface="Arial" panose="020B0604020202020204" pitchFamily="34" charset="0"/>
                <a:ea typeface="DengXian" panose="02010600030101010101" pitchFamily="2" charset="-122"/>
              </a:rPr>
              <a:t>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243408"/>
            <a:ext cx="8229600" cy="1143000"/>
          </a:xfrm>
        </p:spPr>
        <p:txBody>
          <a:bodyPr/>
          <a:lstStyle/>
          <a:p>
            <a:br>
              <a:rPr lang="cy-GB" sz="2000" b="1" dirty="0">
                <a:latin typeface="Arial" charset="0"/>
              </a:rPr>
            </a:br>
            <a:r>
              <a:rPr lang="en-GB" sz="2800" b="1" dirty="0">
                <a:latin typeface="Arial" charset="0"/>
              </a:rPr>
              <a:t>Developmental Review - Question </a:t>
            </a:r>
            <a:r>
              <a:rPr lang="en-GB" sz="2800" b="1" dirty="0"/>
              <a:t>Task 1 part b</a:t>
            </a:r>
            <a:endParaRPr lang="en-US" sz="28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895808"/>
            <a:ext cx="8229600" cy="3917032"/>
          </a:xfrm>
        </p:spPr>
        <p:txBody>
          <a:bodyPr>
            <a:normAutofit lnSpcReduction="10000"/>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93D341-1D2D-0765-3057-C0098686A41A}"/>
              </a:ext>
            </a:extLst>
          </p:cNvPr>
          <p:cNvSpPr>
            <a:spLocks noGrp="1"/>
          </p:cNvSpPr>
          <p:nvPr>
            <p:ph type="title"/>
          </p:nvPr>
        </p:nvSpPr>
        <p:spPr>
          <a:xfrm>
            <a:off x="421196" y="0"/>
            <a:ext cx="8229600" cy="1143000"/>
          </a:xfrm>
        </p:spPr>
        <p:txBody>
          <a:bodyPr/>
          <a:lstStyle/>
          <a:p>
            <a:r>
              <a:rPr lang="cy-GB" sz="2800" b="1" dirty="0">
                <a:latin typeface="Arial" charset="0"/>
              </a:rPr>
              <a:t>Adolygiad Datblygiadol</a:t>
            </a:r>
            <a:r>
              <a:rPr lang="cy-GB" sz="2800" b="1" dirty="0"/>
              <a:t> Cwestiwn </a:t>
            </a:r>
            <a:br>
              <a:rPr lang="cy-GB" sz="2800" b="1" dirty="0"/>
            </a:br>
            <a:r>
              <a:rPr lang="cy-GB" sz="2800" b="1" dirty="0">
                <a:latin typeface="Arial" charset="0"/>
              </a:rPr>
              <a:t>Tasg 1 rhan b</a:t>
            </a:r>
            <a:endParaRPr lang="en-US" sz="2800" dirty="0"/>
          </a:p>
        </p:txBody>
      </p:sp>
      <p:sp>
        <p:nvSpPr>
          <p:cNvPr id="6" name="Content Placeholder 5">
            <a:extLst>
              <a:ext uri="{FF2B5EF4-FFF2-40B4-BE49-F238E27FC236}">
                <a16:creationId xmlns:a16="http://schemas.microsoft.com/office/drawing/2014/main" id="{BCFFDB0E-2A8A-48F9-110E-FB47F27C3212}"/>
              </a:ext>
            </a:extLst>
          </p:cNvPr>
          <p:cNvSpPr>
            <a:spLocks noGrp="1"/>
          </p:cNvSpPr>
          <p:nvPr>
            <p:ph idx="1"/>
          </p:nvPr>
        </p:nvSpPr>
        <p:spPr>
          <a:xfrm>
            <a:off x="323528" y="1143000"/>
            <a:ext cx="8399276" cy="3917032"/>
          </a:xfrm>
        </p:spPr>
        <p:txBody>
          <a:bodyPr>
            <a:normAutofit lnSpcReduction="10000"/>
          </a:bodyPr>
          <a:lstStyle/>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solidFill>
                  <a:srgbClr val="000000"/>
                </a:solidFill>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7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700" dirty="0">
                <a:latin typeface="Calibri" panose="020F0502020204030204" pitchFamily="34" charset="0"/>
                <a:ea typeface="Calibri" panose="020F0502020204030204" pitchFamily="34" charset="0"/>
                <a:cs typeface="Times New Roman" panose="02020603050405020304" pitchFamily="18" charset="0"/>
              </a:rPr>
              <a:t>100 o eiriau</a:t>
            </a:r>
            <a:r>
              <a:rPr lang="cy-GB" sz="1700" i="1" dirty="0">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i="1" dirty="0">
                <a:latin typeface="Calibri" panose="020F0502020204030204" pitchFamily="34" charset="0"/>
                <a:ea typeface="Calibri" panose="020F0502020204030204" pitchFamily="34" charset="0"/>
                <a:cs typeface="Times New Roman" panose="02020603050405020304" pitchFamily="18" charset="0"/>
              </a:rPr>
              <a:t>Cyfanswm tasg 1 rhan B, 750 o eiriau (+/- 10%).</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40278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normAutofit fontScale="90000"/>
          </a:bodyPr>
          <a:lstStyle/>
          <a:p>
            <a:r>
              <a:rPr lang="cy-GB" sz="3000" b="1" dirty="0">
                <a:latin typeface="Arial" panose="020B0604020202020204" pitchFamily="34" charset="0"/>
                <a:cs typeface="Arial" panose="020B0604020202020204" pitchFamily="34" charset="0"/>
              </a:rPr>
              <a:t>Adroddiad y Mentor a Gwiriad y Rheolwr Llinell</a:t>
            </a:r>
            <a:br>
              <a:rPr lang="en-GB" sz="3200" b="1" dirty="0">
                <a:solidFill>
                  <a:srgbClr val="FF0000"/>
                </a:solidFill>
              </a:rPr>
            </a:br>
            <a:r>
              <a:rPr lang="en-GB" sz="3000" b="1" dirty="0"/>
              <a:t>Mentor’s Report and Line Managers Verification</a:t>
            </a:r>
            <a:endParaRPr lang="en-GB" sz="3000" b="1"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normAutofit fontScale="90000"/>
          </a:bodyPr>
          <a:lstStyle/>
          <a:p>
            <a:br>
              <a:rPr lang="en-GB" sz="3200" dirty="0">
                <a:solidFill>
                  <a:srgbClr val="FF0000"/>
                </a:solidFill>
              </a:rPr>
            </a:br>
            <a:r>
              <a:rPr lang="cy-GB" sz="3000" b="1" dirty="0">
                <a:latin typeface="Arial" panose="020B0604020202020204" pitchFamily="34" charset="0"/>
                <a:cs typeface="Arial" panose="020B0604020202020204" pitchFamily="34" charset="0"/>
              </a:rPr>
              <a:t>Adroddiad y Mentor a Gwiriad y Rheolwr Llinell</a:t>
            </a:r>
            <a:br>
              <a:rPr lang="en-GB" sz="3200" b="1" dirty="0">
                <a:solidFill>
                  <a:srgbClr val="FF0000"/>
                </a:solidFill>
              </a:rPr>
            </a:br>
            <a:r>
              <a:rPr lang="en-GB" sz="3000" b="1" dirty="0"/>
              <a:t>Mentor’s Report and Line Managers Verification </a:t>
            </a:r>
            <a:endParaRPr lang="en-GB" sz="3000" b="1"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normAutofit fontScale="92500"/>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normAutofit fontScale="92500"/>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normAutofit fontScale="90000"/>
          </a:bodyPr>
          <a:lstStyle/>
          <a:p>
            <a:r>
              <a:rPr lang="cy-GB" sz="3600" b="1" dirty="0"/>
              <a:t>Adrannau Terfynol y Portffolio</a:t>
            </a:r>
            <a:br>
              <a:rPr lang="en-GB" sz="3600" b="1" dirty="0"/>
            </a:br>
            <a:r>
              <a:rPr lang="en-GB" sz="3600" b="1" dirty="0"/>
              <a:t>Final Sections of Portfolio</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b="1"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normAutofit fontScale="90000"/>
          </a:bodyPr>
          <a:lstStyle/>
          <a:p>
            <a:r>
              <a:rPr lang="cy-GB" sz="3600" b="1" dirty="0">
                <a:latin typeface="Arial" charset="0"/>
              </a:rPr>
              <a:t>Cytundeb rhwng y dysgwr a’r cyflogwr </a:t>
            </a:r>
            <a:br>
              <a:rPr lang="en-GB" sz="3600" b="1" dirty="0">
                <a:latin typeface="Arial" charset="0"/>
              </a:rPr>
            </a:br>
            <a:r>
              <a:rPr lang="en-GB" sz="3600" b="1"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b="1" dirty="0">
                <a:latin typeface="Arial" charset="0"/>
              </a:rPr>
              <a:t>Rôl yr Uned Hyfforddi</a:t>
            </a:r>
            <a:br>
              <a:rPr lang="en-GB" sz="3600" b="1" dirty="0">
                <a:latin typeface="Arial" charset="0"/>
              </a:rPr>
            </a:br>
            <a:r>
              <a:rPr lang="en-GB" sz="3600" b="1"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b="1" dirty="0">
                <a:latin typeface="Arial" charset="0"/>
              </a:rPr>
              <a:t>Cyfrifoldebau’r Dysgwr</a:t>
            </a:r>
            <a:br>
              <a:rPr lang="en-GB" sz="3200" b="1" dirty="0">
                <a:latin typeface="Arial" charset="0"/>
              </a:rPr>
            </a:br>
            <a:r>
              <a:rPr lang="en-GB" sz="3200" b="1"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normAutofit lnSpcReduction="10000"/>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b="1" dirty="0">
                <a:latin typeface="Arial" charset="0"/>
              </a:rPr>
              <a:t>Rôl y Mentor </a:t>
            </a:r>
            <a:r>
              <a:rPr lang="en-GB" sz="4000" b="1"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dirty="0">
                <a:latin typeface="Arial" charset="0"/>
              </a:rPr>
              <a:t>Complete the Learning Agreement with Learner as soon as possible after induction</a:t>
            </a:r>
          </a:p>
          <a:p>
            <a:r>
              <a:rPr lang="en-GB" sz="2400" dirty="0">
                <a:latin typeface="Arial" charset="0"/>
              </a:rPr>
              <a:t>Ensure regular mentoring takes place for the duration of the programme to support the learner</a:t>
            </a:r>
          </a:p>
          <a:p>
            <a:r>
              <a:rPr lang="en-GB" sz="24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lnSpcReduction="10000"/>
          </a:bodyPr>
          <a:lstStyle/>
          <a:p>
            <a:pPr fontAlgn="auto">
              <a:spcAft>
                <a:spcPts val="0"/>
              </a:spcAft>
              <a:defRPr/>
            </a:pPr>
            <a:r>
              <a:rPr lang="cy-GB" sz="2400" kern="0" dirty="0">
                <a:effectLst/>
                <a:latin typeface="Arial" panose="020B0604020202020204" pitchFamily="34" charset="0"/>
                <a:ea typeface="DengXian" panose="02010600030101010101" pitchFamily="2" charset="-122"/>
              </a:rPr>
              <a:t>Cwblhewch y Cytundeb Dysgu gyda’r Dysgwr cyn gynted â phosib wedi’r cynefino</a:t>
            </a:r>
            <a:r>
              <a:rPr lang="en-GB" sz="2400" dirty="0">
                <a:effectLst/>
              </a:rPr>
              <a:t> </a:t>
            </a:r>
            <a:endParaRPr lang="cy-GB" sz="2400" dirty="0">
              <a:latin typeface="Arial" charset="0"/>
            </a:endParaRPr>
          </a:p>
          <a:p>
            <a:pPr fontAlgn="auto">
              <a:spcAft>
                <a:spcPts val="0"/>
              </a:spcAft>
              <a:defRPr/>
            </a:pPr>
            <a:r>
              <a:rPr lang="cy-GB" sz="2400" dirty="0">
                <a:latin typeface="Arial" charset="0"/>
              </a:rPr>
              <a:t>Sicrhau mentora rheolaidd trwy gydol y rhaglen i gefnogi’r dysgwr </a:t>
            </a:r>
          </a:p>
          <a:p>
            <a:pPr lvl="0"/>
            <a:r>
              <a:rPr lang="cy-GB" sz="24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b="1" dirty="0">
                <a:latin typeface="Arial" charset="0"/>
              </a:rPr>
              <a:t>Rôl y Mentor </a:t>
            </a:r>
            <a:r>
              <a:rPr lang="en-GB" b="1" dirty="0">
                <a:latin typeface="Arial" charset="0"/>
              </a:rPr>
              <a:t>/ Mentor Role</a:t>
            </a:r>
            <a:endParaRPr lang="en-GB" b="1"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0"/>
            <a:ext cx="8229600" cy="1066800"/>
          </a:xfrm>
        </p:spPr>
        <p:txBody>
          <a:bodyPr/>
          <a:lstStyle/>
          <a:p>
            <a:r>
              <a:rPr lang="cy-GB" sz="3200" dirty="0">
                <a:latin typeface="Arial" charset="0"/>
              </a:rPr>
              <a:t>Trefniadau’r Rhaglen</a:t>
            </a:r>
            <a:br>
              <a:rPr lang="en-GB" sz="3200" dirty="0">
                <a:latin typeface="Arial" charset="0"/>
              </a:rPr>
            </a:br>
            <a:r>
              <a:rPr lang="en-GB" sz="3200" dirty="0">
                <a:latin typeface="Arial" charset="0"/>
              </a:rPr>
              <a:t>Arrangements for Programme</a:t>
            </a:r>
          </a:p>
        </p:txBody>
      </p:sp>
      <p:sp>
        <p:nvSpPr>
          <p:cNvPr id="51202" name="Rectangle 5"/>
          <p:cNvSpPr>
            <a:spLocks noGrp="1" noChangeArrowheads="1"/>
          </p:cNvSpPr>
          <p:nvPr>
            <p:ph type="body" sz="half" idx="1"/>
          </p:nvPr>
        </p:nvSpPr>
        <p:spPr>
          <a:xfrm>
            <a:off x="328851" y="1082040"/>
            <a:ext cx="4171950" cy="4060825"/>
          </a:xfrm>
        </p:spPr>
        <p:txBody>
          <a:bodyPr>
            <a:normAutofit fontScale="92500" lnSpcReduction="10000"/>
          </a:bodyPr>
          <a:lstStyle/>
          <a:p>
            <a:pPr marL="0" indent="0">
              <a:spcBef>
                <a:spcPts val="385"/>
              </a:spcBef>
              <a:buNone/>
            </a:pPr>
            <a:r>
              <a:rPr lang="cy-GB" sz="1600" b="1" dirty="0"/>
              <a:t>Mae 5 diwrnod gorfodol ar y rhaglen y mae'n ofynnol i chi eu mynychu</a:t>
            </a:r>
          </a:p>
          <a:p>
            <a:pPr marL="0" indent="0">
              <a:spcBef>
                <a:spcPts val="385"/>
              </a:spcBef>
              <a:buNone/>
            </a:pPr>
            <a:r>
              <a:rPr lang="cy-GB" sz="1600" b="1" dirty="0">
                <a:effectLst/>
                <a:latin typeface="Arial" panose="020B0604020202020204" pitchFamily="34" charset="0"/>
                <a:ea typeface="Calibri" panose="020F0502020204030204" pitchFamily="34" charset="0"/>
              </a:rPr>
              <a:t>Anwytho – diwrnod 1</a:t>
            </a:r>
            <a:endParaRPr lang="en-GB" sz="1600" b="1"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 portffolio.</a:t>
            </a:r>
            <a:endParaRPr lang="en-GB" sz="16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3202" y="1117758"/>
            <a:ext cx="4171948" cy="4759514"/>
          </a:xfrm>
        </p:spPr>
        <p:txBody>
          <a:bodyPr rtlCol="0">
            <a:normAutofit fontScale="77500" lnSpcReduction="20000"/>
          </a:bodyPr>
          <a:lstStyle/>
          <a:p>
            <a:pPr marL="0" indent="0" algn="l">
              <a:buNone/>
            </a:pPr>
            <a:r>
              <a:rPr lang="en-GB" sz="2100" b="1" i="0" u="none" strike="noStrike" dirty="0">
                <a:solidFill>
                  <a:srgbClr val="000000"/>
                </a:solidFill>
                <a:effectLst/>
              </a:rPr>
              <a:t>There are 5 mandatory programme days you are required to attended</a:t>
            </a:r>
            <a:endParaRPr lang="en-GB" sz="2100" b="0" i="0" u="none" strike="noStrike" dirty="0">
              <a:solidFill>
                <a:srgbClr val="000000"/>
              </a:solidFill>
              <a:effectLst/>
            </a:endParaRPr>
          </a:p>
          <a:p>
            <a:pPr marL="0" indent="0" algn="l">
              <a:buNone/>
            </a:pPr>
            <a:r>
              <a:rPr lang="en-GB" sz="2100" b="1" i="0" u="none" strike="noStrike" dirty="0">
                <a:solidFill>
                  <a:srgbClr val="000000"/>
                </a:solidFill>
                <a:effectLst/>
              </a:rPr>
              <a:t>Induction – 1 day </a:t>
            </a:r>
            <a:endParaRPr lang="en-GB" sz="2100" b="0" i="0" u="none" strike="noStrike" dirty="0">
              <a:solidFill>
                <a:srgbClr val="000000"/>
              </a:solidFill>
              <a:effectLst/>
            </a:endParaRPr>
          </a:p>
          <a:p>
            <a:pPr algn="l"/>
            <a:r>
              <a:rPr lang="en-GB" sz="2100" b="0" i="0" u="none" strike="noStrike" dirty="0">
                <a:solidFill>
                  <a:srgbClr val="000000"/>
                </a:solidFill>
                <a:effectLst/>
              </a:rPr>
              <a:t>Half day taught session and half day for self-study – to familiarizes yourself with the programme.</a:t>
            </a:r>
          </a:p>
          <a:p>
            <a:pPr marL="0" indent="0" algn="l">
              <a:buNone/>
            </a:pPr>
            <a:r>
              <a:rPr lang="en-GB" sz="2100" b="1" i="0" u="none" strike="noStrike" dirty="0">
                <a:solidFill>
                  <a:srgbClr val="000000"/>
                </a:solidFill>
                <a:effectLst/>
              </a:rPr>
              <a:t>Workshops - 4 days</a:t>
            </a:r>
            <a:endParaRPr lang="en-GB" sz="2100" b="0" i="0" u="none" strike="noStrike" dirty="0">
              <a:solidFill>
                <a:srgbClr val="000000"/>
              </a:solidFill>
              <a:effectLst/>
            </a:endParaRPr>
          </a:p>
          <a:p>
            <a:pPr algn="l"/>
            <a:r>
              <a:rPr lang="en-GB" sz="2100" b="0" i="0" u="none" strike="noStrike" dirty="0">
                <a:solidFill>
                  <a:srgbClr val="000000"/>
                </a:solidFill>
                <a:effectLst/>
              </a:rPr>
              <a:t>Four full day mandatory workshops undertaking regionally that will be held over the duration of the programme. These are usually full days -occasionally workshops do not last the full day, it is expected you use the rest of the time for self-study. </a:t>
            </a:r>
          </a:p>
          <a:p>
            <a:pPr marL="0" indent="0" algn="l">
              <a:spcBef>
                <a:spcPts val="385"/>
              </a:spcBef>
              <a:buNone/>
            </a:pPr>
            <a:r>
              <a:rPr lang="en-GB" sz="2100" b="0" i="0" u="none" strike="noStrike" dirty="0">
                <a:solidFill>
                  <a:srgbClr val="000000"/>
                </a:solidFill>
                <a:effectLst/>
              </a:rPr>
              <a:t>See further details on Moodle.</a:t>
            </a:r>
          </a:p>
          <a:p>
            <a:pPr marL="0" indent="0" algn="l">
              <a:buNone/>
            </a:pPr>
            <a:r>
              <a:rPr lang="en-GB" sz="2100" b="1" i="0" u="none" strike="noStrike" dirty="0">
                <a:solidFill>
                  <a:srgbClr val="000000"/>
                </a:solidFill>
                <a:effectLst/>
              </a:rPr>
              <a:t>Study allowance</a:t>
            </a:r>
            <a:endParaRPr lang="en-GB" sz="2100" b="0" i="0" u="none" strike="noStrike" dirty="0">
              <a:solidFill>
                <a:srgbClr val="000000"/>
              </a:solidFill>
              <a:effectLst/>
            </a:endParaRPr>
          </a:p>
          <a:p>
            <a:pPr marL="347345" indent="-347345" algn="l"/>
            <a:r>
              <a:rPr lang="en-GB" sz="2100" b="1" i="0" u="none" strike="noStrike" dirty="0">
                <a:solidFill>
                  <a:srgbClr val="000000"/>
                </a:solidFill>
                <a:effectLst/>
              </a:rPr>
              <a:t>3 study days </a:t>
            </a:r>
            <a:r>
              <a:rPr lang="en-GB" sz="2100" b="0" i="0" u="none" strike="noStrike" dirty="0">
                <a:solidFill>
                  <a:srgbClr val="000000"/>
                </a:solidFill>
                <a:effectLst/>
              </a:rPr>
              <a:t>(full working days) to</a:t>
            </a:r>
            <a:r>
              <a:rPr lang="en-GB" sz="2100" dirty="0">
                <a:solidFill>
                  <a:srgbClr val="000000"/>
                </a:solidFill>
              </a:rPr>
              <a:t> b</a:t>
            </a:r>
            <a:r>
              <a:rPr lang="en-GB" sz="2100" b="0" i="0" u="none" strike="noStrike" dirty="0">
                <a:solidFill>
                  <a:srgbClr val="000000"/>
                </a:solidFill>
                <a:effectLst/>
              </a:rPr>
              <a:t>e taken over the course of the programme to complete the portfolio work.</a:t>
            </a: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a:xfrm>
            <a:off x="450709" y="476672"/>
            <a:ext cx="8229600" cy="1143000"/>
          </a:xfrm>
        </p:spPr>
        <p:txBody>
          <a:bodyPr>
            <a:normAutofit fontScale="90000"/>
          </a:bodyPr>
          <a:lstStyle/>
          <a:p>
            <a:pPr algn="l"/>
            <a:r>
              <a:rPr lang="en-GB" sz="2800" b="1" i="0" u="none" strike="noStrike" dirty="0" err="1">
                <a:solidFill>
                  <a:srgbClr val="000000"/>
                </a:solidFill>
                <a:effectLst/>
                <a:latin typeface="Calibri" panose="020F0502020204030204" pitchFamily="34" charset="0"/>
              </a:rPr>
              <a:t>Tystysgrif</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Raddedig</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mewn</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Cadarnhau</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Ymarfer</a:t>
            </a:r>
            <a:r>
              <a:rPr lang="en-GB" sz="2800" b="1" i="0" u="none" strike="noStrike" dirty="0">
                <a:solidFill>
                  <a:srgbClr val="000000"/>
                </a:solidFill>
                <a:effectLst/>
                <a:latin typeface="Calibri" panose="020F0502020204030204" pitchFamily="34" charset="0"/>
              </a:rPr>
              <a:t> Gwaith </a:t>
            </a:r>
            <a:r>
              <a:rPr lang="en-GB" sz="2800" b="1" i="0" u="none" strike="noStrike" dirty="0" err="1">
                <a:solidFill>
                  <a:srgbClr val="000000"/>
                </a:solidFill>
                <a:effectLst/>
                <a:latin typeface="Calibri" panose="020F0502020204030204" pitchFamily="34" charset="0"/>
              </a:rPr>
              <a:t>Cymdeithasol</a:t>
            </a:r>
            <a:r>
              <a:rPr lang="en-GB" sz="2800" b="1" i="0" u="none" strike="noStrike" dirty="0">
                <a:solidFill>
                  <a:srgbClr val="000000"/>
                </a:solidFill>
                <a:effectLst/>
                <a:latin typeface="Calibri" panose="020F0502020204030204" pitchFamily="34" charset="0"/>
              </a:rPr>
              <a:t> - </a:t>
            </a:r>
            <a:r>
              <a:rPr lang="en-GB" sz="2800" b="1" i="0" u="none" strike="noStrike" dirty="0" err="1">
                <a:solidFill>
                  <a:srgbClr val="000000"/>
                </a:solidFill>
                <a:effectLst/>
                <a:latin typeface="Calibri" panose="020F0502020204030204" pitchFamily="34" charset="0"/>
              </a:rPr>
              <a:t>Sesiynau</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galw</a:t>
            </a:r>
            <a:r>
              <a:rPr lang="en-GB" sz="2800" b="1" i="0" u="none" strike="noStrike" dirty="0">
                <a:solidFill>
                  <a:srgbClr val="000000"/>
                </a:solidFill>
                <a:effectLst/>
                <a:latin typeface="Calibri" panose="020F0502020204030204" pitchFamily="34" charset="0"/>
              </a:rPr>
              <a:t> </a:t>
            </a:r>
            <a:r>
              <a:rPr lang="en-GB" sz="2800" b="1" i="0" u="none" strike="noStrike" dirty="0" err="1">
                <a:solidFill>
                  <a:srgbClr val="000000"/>
                </a:solidFill>
                <a:effectLst/>
                <a:latin typeface="Calibri" panose="020F0502020204030204" pitchFamily="34" charset="0"/>
              </a:rPr>
              <a:t>heibio</a:t>
            </a:r>
            <a:r>
              <a:rPr lang="en-GB" sz="2800" b="1" i="0" u="none" strike="noStrike" dirty="0">
                <a:solidFill>
                  <a:srgbClr val="000000"/>
                </a:solidFill>
                <a:effectLst/>
                <a:latin typeface="Calibri" panose="020F0502020204030204" pitchFamily="34" charset="0"/>
              </a:rPr>
              <a:t> / Graduate Certificate in the consolidation of Social Work Practice - Drop in sessions</a:t>
            </a:r>
            <a:endParaRPr lang="en-US" sz="2800" b="1"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a:xfrm>
            <a:off x="450709" y="2060848"/>
            <a:ext cx="4038600" cy="3989040"/>
          </a:xfrm>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a:xfrm>
            <a:off x="4648200" y="2060848"/>
            <a:ext cx="4038600" cy="3989040"/>
          </a:xfrm>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30160326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normAutofit fontScale="90000"/>
          </a:bodyPr>
          <a:lstStyle/>
          <a:p>
            <a:r>
              <a:rPr lang="cy-GB" b="1" dirty="0"/>
              <a:t>Strategaethau Dysgu </a:t>
            </a:r>
            <a:br>
              <a:rPr lang="en-GB" b="1" dirty="0"/>
            </a:br>
            <a:r>
              <a:rPr lang="en-GB" b="1"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b="1" dirty="0">
                <a:latin typeface="Arial" charset="0"/>
              </a:rPr>
              <a:t>Cyflwyno’r Portffolio </a:t>
            </a:r>
            <a:br>
              <a:rPr lang="en-GB" sz="3400" b="1" dirty="0">
                <a:latin typeface="Arial" charset="0"/>
              </a:rPr>
            </a:br>
            <a:r>
              <a:rPr lang="en-GB" sz="3400" b="1"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Gwerthuso /</a:t>
            </a:r>
            <a:r>
              <a:rPr lang="en-GB" b="1"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in the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8536246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normAutofit fontScale="90000"/>
          </a:bodyPr>
          <a:lstStyle/>
          <a:p>
            <a:r>
              <a:rPr lang="cy-GB" sz="3600" b="1" dirty="0"/>
              <a:t>Gwerthuso’r sesiwn</a:t>
            </a:r>
            <a:br>
              <a:rPr lang="en-US" sz="3600" b="1" dirty="0"/>
            </a:br>
            <a:r>
              <a:rPr lang="en-US" sz="3600" b="1"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normAutofit lnSpcReduction="10000"/>
          </a:bodyPr>
          <a:lstStyle/>
          <a:p>
            <a:pPr marL="0" indent="0">
              <a:buNone/>
            </a:pPr>
            <a:endParaRPr lang="en-US" dirty="0"/>
          </a:p>
          <a:p>
            <a:pPr marL="0" indent="0">
              <a:buNone/>
            </a:pPr>
            <a:r>
              <a:rPr lang="en-US" sz="2800"/>
              <a:t>                +</a:t>
            </a:r>
            <a:endParaRPr lang="en-US" sz="2800" dirty="0"/>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198918" y="4251366"/>
            <a:ext cx="461313" cy="46313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8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07848" y="4427160"/>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9" ma:contentTypeDescription="Create a new document." ma:contentTypeScope="" ma:versionID="72dec7bb68f14c74a68934ed110a5484">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18a05de35f449b30c2b9f2dd0532175d"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1ecf5648-3750-43f5-867d-bfaa16e6e17e">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lcf76f155ced4ddcb4097134ff3c332f xmlns="2e89cfda-a374-4413-9f0d-8b601eddeb70">
      <Terms xmlns="http://schemas.microsoft.com/office/infopath/2007/PartnerControls"/>
    </lcf76f155ced4ddcb4097134ff3c332f>
    <TaxCatchAll xmlns="1ecf5648-3750-43f5-867d-bfaa16e6e17e" xsi:nil="true"/>
    <_Flow_SignoffStatus xmlns="2e89cfda-a374-4413-9f0d-8b601eddeb7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94A1B88-7DA2-4BDF-BF8A-30D1B90708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60db6a8c-efda-4272-8663-afd250168057"/>
    <ds:schemaRef ds:uri="9dc4d116-a27b-41af-91e9-8a518f1eb27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1ecf5648-3750-43f5-867d-bfaa16e6e17e"/>
    <ds:schemaRef ds:uri="2e89cfda-a374-4413-9f0d-8b601eddeb70"/>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68</TotalTime>
  <Words>6073</Words>
  <Application>Microsoft Macintosh PowerPoint</Application>
  <PresentationFormat>On-screen Show (4:3)</PresentationFormat>
  <Paragraphs>459</Paragraphs>
  <Slides>47</Slides>
  <Notes>43</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47</vt:i4>
      </vt:variant>
    </vt:vector>
  </HeadingPairs>
  <TitlesOfParts>
    <vt:vector size="61" baseType="lpstr">
      <vt:lpstr>Aptos</vt:lpstr>
      <vt:lpstr>Arial</vt:lpstr>
      <vt:lpstr>Arial Black</vt:lpstr>
      <vt:lpstr>ArialMT</vt:lpstr>
      <vt:lpstr>Calibri</vt:lpstr>
      <vt:lpstr>Calibri Light</vt:lpstr>
      <vt:lpstr>Helvetica</vt:lpstr>
      <vt:lpstr>Helvetica Neue</vt:lpstr>
      <vt:lpstr>Myriad Pro</vt:lpstr>
      <vt:lpstr>Segoe UI</vt:lpstr>
      <vt:lpstr>SymbolMT</vt:lpstr>
      <vt:lpstr>Times New Roman</vt:lpstr>
      <vt:lpstr>201500625PowerPointPresentationTemplate</vt:lpstr>
      <vt:lpstr>Title Slide 1</vt:lpstr>
      <vt:lpstr>Tystysgrif Raddedig Cadarnhau Ymarfer Gwaith Cymdeithasol    Graduate Certificate in the Consolidation of Social Work Practice </vt:lpstr>
      <vt:lpstr>PowerPoint Presentation</vt:lpstr>
      <vt:lpstr>Our Vision</vt:lpstr>
      <vt:lpstr>Nodyn Atgoffa i ddysgwyr Reminder for learners</vt:lpstr>
      <vt:lpstr>Gwasanaethau Myfyrwyr PCYDDS UWTSD Student Services  I gael mynediad at gymorth cwblhewch y ffurflen hon / To access support please complete this form - </vt:lpstr>
      <vt:lpstr>Cynefino â’r Drindod Dewi Sant Induction to  Trinity St David’s</vt:lpstr>
      <vt:lpstr>PowerPoint Presentation</vt:lpstr>
      <vt:lpstr>Partneriaeth Porth Agored Partnership</vt:lpstr>
      <vt:lpstr>CPEL</vt:lpstr>
      <vt:lpstr>Portffolio / Portfolio</vt:lpstr>
      <vt:lpstr>Cyfrinachedd / Confidentiality </vt:lpstr>
      <vt:lpstr>PowerPoint Presentation</vt:lpstr>
      <vt:lpstr>  Llên-ladrad/Plagarism </vt:lpstr>
      <vt:lpstr>Tystysgrif Raddedig mewn Cadarnhau Ymarfer Gwaith Cymdeithasol  Graduate Certificate in Consolidation of Social Work Practice </vt:lpstr>
      <vt:lpstr>Tudalen Gynnwys / Contents Page</vt:lpstr>
      <vt:lpstr>Cytundeb rhwng y dysgwr a’r cyflogwr  Learner and employer agreement </vt:lpstr>
      <vt:lpstr>Adolygiad Datblygiadol Tasg 1 Rhan a b Developmental Review Task 1 Part a and b</vt:lpstr>
      <vt:lpstr>Question Task 1 a</vt:lpstr>
      <vt:lpstr>Cwestiwn Tasg 1 a</vt:lpstr>
      <vt:lpstr>Adolygiad Datblygiadol – Tasg 1 Developmental Review - Task 1</vt:lpstr>
      <vt:lpstr>Arsylwad – Tasg 2 / Observation - Task 2</vt:lpstr>
      <vt:lpstr>Question Task 2 </vt:lpstr>
      <vt:lpstr>Cwestiwn Tasg 2</vt:lpstr>
      <vt:lpstr>Diogelu -Tasg 3/Safeguarding Task 3</vt:lpstr>
      <vt:lpstr>Safeguarding Question Task 3</vt:lpstr>
      <vt:lpstr>Diogelu - Cwestiwn Tasg 3 </vt:lpstr>
      <vt:lpstr>Diogelu/Safeguarding Tasg 4/Task 4</vt:lpstr>
      <vt:lpstr>Diogelu/Safeguarding Cwestiwn Tasg 4/ Question Task 4</vt:lpstr>
      <vt:lpstr>Adolygiad Datblygiadol Tasg 1 rhan b Developmental Review Task 1 part b</vt:lpstr>
      <vt:lpstr> Developmental Review - Question Task 1 part b</vt:lpstr>
      <vt:lpstr>Adolygiad Datblygiadol Cwestiwn  Tasg 1 rhan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Tystysgrif Raddedig mewn Cadarnhau Ymarfer Gwaith Cymdeithasol - Sesiynau galw heibio / Graduate Certificate in the consolidation of Social Work Practice - Drop in sessions</vt:lpstr>
      <vt:lpstr>Strategaethau Dysgu  Learning Strategies</vt:lpstr>
      <vt:lpstr>Cyflwyno’r Portffolio   Portfolio Submission</vt:lpstr>
      <vt:lpstr>PowerPoint Presentation</vt:lpstr>
      <vt:lpstr>Gwerthuso / Evaluation </vt:lpstr>
      <vt:lpstr>Gwerthuso’r sesiwn Evaluation of the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Questions</dc:title>
  <dc:creator>Stephanie Meyer</dc:creator>
  <cp:lastModifiedBy>Paula McCreary</cp:lastModifiedBy>
  <cp:revision>72</cp:revision>
  <dcterms:created xsi:type="dcterms:W3CDTF">2017-02-17T08:22:36Z</dcterms:created>
  <dcterms:modified xsi:type="dcterms:W3CDTF">2026-09-19T13:38:46Z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MediaServiceImageTags">
    <vt:lpwstr/>
  </property>
</Properties>
</file>