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2" r:id="rId5"/>
    <p:sldId id="261" r:id="rId6"/>
    <p:sldId id="260"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39" d="100"/>
          <a:sy n="39" d="100"/>
        </p:scale>
        <p:origin x="72" y="7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11/12/2018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11/12/2018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11/12/2018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11/12/2018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11/12/2018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11/12/2018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Digital Skills Module</a:t>
            </a:r>
            <a:endParaRPr lang="en-GB" dirty="0"/>
          </a:p>
        </p:txBody>
      </p:sp>
      <p:sp>
        <p:nvSpPr>
          <p:cNvPr id="3" name="Subtitle 2"/>
          <p:cNvSpPr>
            <a:spLocks noGrp="1"/>
          </p:cNvSpPr>
          <p:nvPr>
            <p:ph type="subTitle" idx="1"/>
          </p:nvPr>
        </p:nvSpPr>
        <p:spPr>
          <a:xfrm>
            <a:off x="1154955" y="5197509"/>
            <a:ext cx="8825658" cy="861420"/>
          </a:xfrm>
        </p:spPr>
        <p:txBody>
          <a:bodyPr/>
          <a:lstStyle/>
          <a:p>
            <a:r>
              <a:rPr lang="en-GB" dirty="0" smtClean="0"/>
              <a:t>Week 7</a:t>
            </a:r>
            <a:endParaRPr lang="en-GB" dirty="0"/>
          </a:p>
        </p:txBody>
      </p:sp>
    </p:spTree>
    <p:extLst>
      <p:ext uri="{BB962C8B-B14F-4D97-AF65-F5344CB8AC3E}">
        <p14:creationId xmlns:p14="http://schemas.microsoft.com/office/powerpoint/2010/main" val="2351471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031070" y="190500"/>
            <a:ext cx="6167970" cy="1244600"/>
          </a:xfrm>
          <a:prstGeom prst="rect">
            <a:avLst/>
          </a:prstGeom>
          <a:blipFill>
            <a:blip r:embed="rId2" cstate="print"/>
            <a:stretch>
              <a:fillRect/>
            </a:stretch>
          </a:blipFill>
        </p:spPr>
        <p:txBody>
          <a:bodyPr wrap="square" lIns="0" tIns="0" rIns="0" bIns="0" rtlCol="0"/>
          <a:lstStyle/>
          <a:p>
            <a:endParaRPr/>
          </a:p>
        </p:txBody>
      </p:sp>
      <p:sp>
        <p:nvSpPr>
          <p:cNvPr id="4" name="object 4"/>
          <p:cNvSpPr txBox="1"/>
          <p:nvPr/>
        </p:nvSpPr>
        <p:spPr>
          <a:xfrm>
            <a:off x="914400" y="1435100"/>
            <a:ext cx="10602097" cy="3363741"/>
          </a:xfrm>
          <a:prstGeom prst="rect">
            <a:avLst/>
          </a:prstGeom>
        </p:spPr>
        <p:txBody>
          <a:bodyPr vert="horz" wrap="square" lIns="0" tIns="12700" rIns="0" bIns="0" rtlCol="0">
            <a:spAutoFit/>
          </a:bodyPr>
          <a:lstStyle/>
          <a:p>
            <a:pPr marL="12700">
              <a:spcBef>
                <a:spcPts val="100"/>
              </a:spcBef>
            </a:pPr>
            <a:r>
              <a:rPr sz="2400" b="1" spc="-20" dirty="0">
                <a:latin typeface="Trebuchet MS"/>
                <a:cs typeface="Trebuchet MS"/>
              </a:rPr>
              <a:t>AIM(S)</a:t>
            </a:r>
            <a:endParaRPr sz="2400" dirty="0">
              <a:latin typeface="Trebuchet MS"/>
              <a:cs typeface="Trebuchet MS"/>
            </a:endParaRPr>
          </a:p>
          <a:p>
            <a:pPr>
              <a:spcBef>
                <a:spcPts val="40"/>
              </a:spcBef>
            </a:pPr>
            <a:endParaRPr sz="2400" dirty="0">
              <a:latin typeface="Times New Roman"/>
              <a:cs typeface="Times New Roman"/>
            </a:endParaRPr>
          </a:p>
          <a:p>
            <a:pPr marL="12700"/>
            <a:r>
              <a:rPr sz="2400" spc="-80" dirty="0">
                <a:latin typeface="Trebuchet MS"/>
                <a:cs typeface="Trebuchet MS"/>
              </a:rPr>
              <a:t>to</a:t>
            </a:r>
            <a:r>
              <a:rPr sz="2400" spc="-160" dirty="0">
                <a:latin typeface="Trebuchet MS"/>
                <a:cs typeface="Trebuchet MS"/>
              </a:rPr>
              <a:t> </a:t>
            </a:r>
            <a:r>
              <a:rPr sz="2400" spc="-85" dirty="0">
                <a:latin typeface="Trebuchet MS"/>
                <a:cs typeface="Trebuchet MS"/>
              </a:rPr>
              <a:t>improve</a:t>
            </a:r>
            <a:r>
              <a:rPr sz="2400" spc="-150" dirty="0">
                <a:latin typeface="Trebuchet MS"/>
                <a:cs typeface="Trebuchet MS"/>
              </a:rPr>
              <a:t> </a:t>
            </a:r>
            <a:r>
              <a:rPr sz="2400" spc="-95" dirty="0">
                <a:latin typeface="Trebuchet MS"/>
                <a:cs typeface="Trebuchet MS"/>
              </a:rPr>
              <a:t>students’</a:t>
            </a:r>
            <a:r>
              <a:rPr sz="2400" spc="-155" dirty="0">
                <a:latin typeface="Trebuchet MS"/>
                <a:cs typeface="Trebuchet MS"/>
              </a:rPr>
              <a:t> </a:t>
            </a:r>
            <a:r>
              <a:rPr sz="2400" spc="-105" dirty="0">
                <a:latin typeface="Trebuchet MS"/>
                <a:cs typeface="Trebuchet MS"/>
              </a:rPr>
              <a:t>digital</a:t>
            </a:r>
            <a:r>
              <a:rPr sz="2400" spc="-150" dirty="0">
                <a:latin typeface="Trebuchet MS"/>
                <a:cs typeface="Trebuchet MS"/>
              </a:rPr>
              <a:t> </a:t>
            </a:r>
            <a:r>
              <a:rPr sz="2400" spc="-90" dirty="0">
                <a:latin typeface="Trebuchet MS"/>
                <a:cs typeface="Trebuchet MS"/>
              </a:rPr>
              <a:t>skills</a:t>
            </a:r>
            <a:r>
              <a:rPr sz="2400" spc="-150" dirty="0">
                <a:latin typeface="Trebuchet MS"/>
                <a:cs typeface="Trebuchet MS"/>
              </a:rPr>
              <a:t> </a:t>
            </a:r>
            <a:r>
              <a:rPr sz="2400" spc="-85" dirty="0">
                <a:latin typeface="Trebuchet MS"/>
                <a:cs typeface="Trebuchet MS"/>
              </a:rPr>
              <a:t>within</a:t>
            </a:r>
            <a:r>
              <a:rPr sz="2400" spc="-155" dirty="0">
                <a:latin typeface="Trebuchet MS"/>
                <a:cs typeface="Trebuchet MS"/>
              </a:rPr>
              <a:t> </a:t>
            </a:r>
            <a:r>
              <a:rPr sz="2400" spc="-90" dirty="0">
                <a:latin typeface="Trebuchet MS"/>
                <a:cs typeface="Trebuchet MS"/>
              </a:rPr>
              <a:t>the</a:t>
            </a:r>
            <a:r>
              <a:rPr sz="2400" spc="-145" dirty="0">
                <a:latin typeface="Trebuchet MS"/>
                <a:cs typeface="Trebuchet MS"/>
              </a:rPr>
              <a:t> </a:t>
            </a:r>
            <a:r>
              <a:rPr sz="2400" spc="-105" dirty="0">
                <a:latin typeface="Trebuchet MS"/>
                <a:cs typeface="Trebuchet MS"/>
              </a:rPr>
              <a:t>workplace;</a:t>
            </a:r>
            <a:endParaRPr sz="2400" dirty="0">
              <a:latin typeface="Trebuchet MS"/>
              <a:cs typeface="Trebuchet MS"/>
            </a:endParaRPr>
          </a:p>
          <a:p>
            <a:pPr marL="12700" marR="213360">
              <a:lnSpc>
                <a:spcPts val="1930"/>
              </a:lnSpc>
              <a:spcBef>
                <a:spcPts val="455"/>
              </a:spcBef>
            </a:pPr>
            <a:r>
              <a:rPr sz="2400" spc="-80" dirty="0">
                <a:latin typeface="Trebuchet MS"/>
                <a:cs typeface="Trebuchet MS"/>
              </a:rPr>
              <a:t>to</a:t>
            </a:r>
            <a:r>
              <a:rPr sz="2400" spc="-155" dirty="0">
                <a:latin typeface="Trebuchet MS"/>
                <a:cs typeface="Trebuchet MS"/>
              </a:rPr>
              <a:t> </a:t>
            </a:r>
            <a:r>
              <a:rPr sz="2400" spc="-85" dirty="0">
                <a:latin typeface="Trebuchet MS"/>
                <a:cs typeface="Trebuchet MS"/>
              </a:rPr>
              <a:t>develop</a:t>
            </a:r>
            <a:r>
              <a:rPr sz="2400" spc="-150" dirty="0">
                <a:latin typeface="Trebuchet MS"/>
                <a:cs typeface="Trebuchet MS"/>
              </a:rPr>
              <a:t> </a:t>
            </a:r>
            <a:r>
              <a:rPr sz="2400" spc="-80" dirty="0">
                <a:latin typeface="Trebuchet MS"/>
                <a:cs typeface="Trebuchet MS"/>
              </a:rPr>
              <a:t>awareness</a:t>
            </a:r>
            <a:r>
              <a:rPr sz="2400" spc="-140" dirty="0">
                <a:latin typeface="Trebuchet MS"/>
                <a:cs typeface="Trebuchet MS"/>
              </a:rPr>
              <a:t> </a:t>
            </a:r>
            <a:r>
              <a:rPr sz="2400" spc="-80" dirty="0">
                <a:latin typeface="Trebuchet MS"/>
                <a:cs typeface="Trebuchet MS"/>
              </a:rPr>
              <a:t>of</a:t>
            </a:r>
            <a:r>
              <a:rPr sz="2400" spc="-145" dirty="0">
                <a:latin typeface="Trebuchet MS"/>
                <a:cs typeface="Trebuchet MS"/>
              </a:rPr>
              <a:t> </a:t>
            </a:r>
            <a:r>
              <a:rPr sz="2400" spc="-90" dirty="0">
                <a:latin typeface="Trebuchet MS"/>
                <a:cs typeface="Trebuchet MS"/>
              </a:rPr>
              <a:t>the</a:t>
            </a:r>
            <a:r>
              <a:rPr sz="2400" spc="-145" dirty="0">
                <a:latin typeface="Trebuchet MS"/>
                <a:cs typeface="Trebuchet MS"/>
              </a:rPr>
              <a:t> </a:t>
            </a:r>
            <a:r>
              <a:rPr sz="2400" spc="-90" dirty="0">
                <a:latin typeface="Trebuchet MS"/>
                <a:cs typeface="Trebuchet MS"/>
              </a:rPr>
              <a:t>importance</a:t>
            </a:r>
            <a:r>
              <a:rPr sz="2400" spc="-140" dirty="0">
                <a:latin typeface="Trebuchet MS"/>
                <a:cs typeface="Trebuchet MS"/>
              </a:rPr>
              <a:t> </a:t>
            </a:r>
            <a:r>
              <a:rPr sz="2400" spc="-80" dirty="0">
                <a:latin typeface="Trebuchet MS"/>
                <a:cs typeface="Trebuchet MS"/>
              </a:rPr>
              <a:t>of</a:t>
            </a:r>
            <a:r>
              <a:rPr sz="2400" spc="-150" dirty="0">
                <a:latin typeface="Trebuchet MS"/>
                <a:cs typeface="Trebuchet MS"/>
              </a:rPr>
              <a:t> </a:t>
            </a:r>
            <a:r>
              <a:rPr sz="2400" spc="-125" dirty="0">
                <a:latin typeface="Trebuchet MS"/>
                <a:cs typeface="Trebuchet MS"/>
              </a:rPr>
              <a:t>effective</a:t>
            </a:r>
            <a:r>
              <a:rPr sz="2400" spc="-140" dirty="0">
                <a:latin typeface="Trebuchet MS"/>
                <a:cs typeface="Trebuchet MS"/>
              </a:rPr>
              <a:t> </a:t>
            </a:r>
            <a:r>
              <a:rPr sz="2400" spc="-80" dirty="0">
                <a:latin typeface="Trebuchet MS"/>
                <a:cs typeface="Trebuchet MS"/>
              </a:rPr>
              <a:t>analysis</a:t>
            </a:r>
            <a:r>
              <a:rPr sz="2400" spc="-145" dirty="0">
                <a:latin typeface="Trebuchet MS"/>
                <a:cs typeface="Trebuchet MS"/>
              </a:rPr>
              <a:t> </a:t>
            </a:r>
            <a:r>
              <a:rPr sz="2400" spc="-80" dirty="0">
                <a:latin typeface="Trebuchet MS"/>
                <a:cs typeface="Trebuchet MS"/>
              </a:rPr>
              <a:t>of</a:t>
            </a:r>
            <a:r>
              <a:rPr sz="2400" spc="-145" dirty="0">
                <a:latin typeface="Trebuchet MS"/>
                <a:cs typeface="Trebuchet MS"/>
              </a:rPr>
              <a:t> </a:t>
            </a:r>
            <a:r>
              <a:rPr sz="2400" spc="-85" dirty="0">
                <a:latin typeface="Trebuchet MS"/>
                <a:cs typeface="Trebuchet MS"/>
              </a:rPr>
              <a:t>information  </a:t>
            </a:r>
            <a:r>
              <a:rPr sz="2400" spc="-70" dirty="0">
                <a:latin typeface="Trebuchet MS"/>
                <a:cs typeface="Trebuchet MS"/>
              </a:rPr>
              <a:t>and </a:t>
            </a:r>
            <a:r>
              <a:rPr sz="2400" spc="-90" dirty="0">
                <a:latin typeface="Trebuchet MS"/>
                <a:cs typeface="Trebuchet MS"/>
              </a:rPr>
              <a:t>its translation </a:t>
            </a:r>
            <a:r>
              <a:rPr sz="2400" spc="-85" dirty="0">
                <a:latin typeface="Trebuchet MS"/>
                <a:cs typeface="Trebuchet MS"/>
              </a:rPr>
              <a:t>into</a:t>
            </a:r>
            <a:r>
              <a:rPr sz="2400" spc="-370" dirty="0">
                <a:latin typeface="Trebuchet MS"/>
                <a:cs typeface="Trebuchet MS"/>
              </a:rPr>
              <a:t> </a:t>
            </a:r>
            <a:r>
              <a:rPr sz="2400" spc="-100" dirty="0">
                <a:latin typeface="Trebuchet MS"/>
                <a:cs typeface="Trebuchet MS"/>
              </a:rPr>
              <a:t>knowledge.</a:t>
            </a:r>
            <a:endParaRPr sz="2400" dirty="0">
              <a:latin typeface="Trebuchet MS"/>
              <a:cs typeface="Trebuchet MS"/>
            </a:endParaRPr>
          </a:p>
          <a:p>
            <a:pPr>
              <a:spcBef>
                <a:spcPts val="5"/>
              </a:spcBef>
            </a:pPr>
            <a:endParaRPr sz="2400" dirty="0">
              <a:latin typeface="Times New Roman"/>
              <a:cs typeface="Times New Roman"/>
            </a:endParaRPr>
          </a:p>
          <a:p>
            <a:pPr marL="12700"/>
            <a:r>
              <a:rPr sz="2400" b="1" spc="-95" dirty="0">
                <a:latin typeface="Trebuchet MS"/>
                <a:cs typeface="Trebuchet MS"/>
              </a:rPr>
              <a:t>LEARNING</a:t>
            </a:r>
            <a:r>
              <a:rPr sz="2400" b="1" spc="-160" dirty="0">
                <a:latin typeface="Trebuchet MS"/>
                <a:cs typeface="Trebuchet MS"/>
              </a:rPr>
              <a:t> </a:t>
            </a:r>
            <a:r>
              <a:rPr sz="2400" b="1" spc="-80" dirty="0">
                <a:latin typeface="Trebuchet MS"/>
                <a:cs typeface="Trebuchet MS"/>
              </a:rPr>
              <a:t>OUTCOMES</a:t>
            </a:r>
            <a:endParaRPr sz="2400" dirty="0">
              <a:latin typeface="Trebuchet MS"/>
              <a:cs typeface="Trebuchet MS"/>
            </a:endParaRPr>
          </a:p>
          <a:p>
            <a:pPr>
              <a:spcBef>
                <a:spcPts val="25"/>
              </a:spcBef>
            </a:pPr>
            <a:endParaRPr sz="2400" dirty="0">
              <a:latin typeface="Times New Roman"/>
              <a:cs typeface="Times New Roman"/>
            </a:endParaRPr>
          </a:p>
          <a:p>
            <a:pPr marL="12700" marR="5080">
              <a:lnSpc>
                <a:spcPct val="79200"/>
              </a:lnSpc>
            </a:pPr>
            <a:r>
              <a:rPr sz="2400" spc="-40" dirty="0">
                <a:latin typeface="Trebuchet MS"/>
                <a:cs typeface="Trebuchet MS"/>
              </a:rPr>
              <a:t>Upon</a:t>
            </a:r>
            <a:r>
              <a:rPr sz="2400" spc="-150" dirty="0">
                <a:latin typeface="Trebuchet MS"/>
                <a:cs typeface="Trebuchet MS"/>
              </a:rPr>
              <a:t> </a:t>
            </a:r>
            <a:r>
              <a:rPr sz="2400" spc="-90" dirty="0">
                <a:latin typeface="Trebuchet MS"/>
                <a:cs typeface="Trebuchet MS"/>
              </a:rPr>
              <a:t>the</a:t>
            </a:r>
            <a:r>
              <a:rPr sz="2400" spc="-145" dirty="0">
                <a:latin typeface="Trebuchet MS"/>
                <a:cs typeface="Trebuchet MS"/>
              </a:rPr>
              <a:t> </a:t>
            </a:r>
            <a:r>
              <a:rPr sz="2400" spc="-85" dirty="0">
                <a:latin typeface="Trebuchet MS"/>
                <a:cs typeface="Trebuchet MS"/>
              </a:rPr>
              <a:t>successful</a:t>
            </a:r>
            <a:r>
              <a:rPr sz="2400" spc="-145" dirty="0">
                <a:latin typeface="Trebuchet MS"/>
                <a:cs typeface="Trebuchet MS"/>
              </a:rPr>
              <a:t> </a:t>
            </a:r>
            <a:r>
              <a:rPr sz="2400" spc="-85" dirty="0">
                <a:latin typeface="Trebuchet MS"/>
                <a:cs typeface="Trebuchet MS"/>
              </a:rPr>
              <a:t>completion</a:t>
            </a:r>
            <a:r>
              <a:rPr sz="2400" spc="-150" dirty="0">
                <a:latin typeface="Trebuchet MS"/>
                <a:cs typeface="Trebuchet MS"/>
              </a:rPr>
              <a:t> </a:t>
            </a:r>
            <a:r>
              <a:rPr sz="2400" spc="-80" dirty="0">
                <a:latin typeface="Trebuchet MS"/>
                <a:cs typeface="Trebuchet MS"/>
              </a:rPr>
              <a:t>of</a:t>
            </a:r>
            <a:r>
              <a:rPr sz="2400" spc="-150" dirty="0">
                <a:latin typeface="Trebuchet MS"/>
                <a:cs typeface="Trebuchet MS"/>
              </a:rPr>
              <a:t> </a:t>
            </a:r>
            <a:r>
              <a:rPr sz="2400" spc="-80" dirty="0">
                <a:latin typeface="Trebuchet MS"/>
                <a:cs typeface="Trebuchet MS"/>
              </a:rPr>
              <a:t>this</a:t>
            </a:r>
            <a:r>
              <a:rPr sz="2400" spc="-145" dirty="0">
                <a:latin typeface="Trebuchet MS"/>
                <a:cs typeface="Trebuchet MS"/>
              </a:rPr>
              <a:t> </a:t>
            </a:r>
            <a:r>
              <a:rPr sz="2400" spc="-95" dirty="0">
                <a:latin typeface="Trebuchet MS"/>
                <a:cs typeface="Trebuchet MS"/>
              </a:rPr>
              <a:t>module,</a:t>
            </a:r>
            <a:r>
              <a:rPr sz="2400" spc="-150" dirty="0">
                <a:latin typeface="Trebuchet MS"/>
                <a:cs typeface="Trebuchet MS"/>
              </a:rPr>
              <a:t> </a:t>
            </a:r>
            <a:r>
              <a:rPr sz="2400" spc="-90" dirty="0">
                <a:latin typeface="Trebuchet MS"/>
                <a:cs typeface="Trebuchet MS"/>
              </a:rPr>
              <a:t>the</a:t>
            </a:r>
            <a:r>
              <a:rPr sz="2400" spc="-145" dirty="0">
                <a:latin typeface="Trebuchet MS"/>
                <a:cs typeface="Trebuchet MS"/>
              </a:rPr>
              <a:t> </a:t>
            </a:r>
            <a:r>
              <a:rPr sz="2400" spc="-85" dirty="0">
                <a:latin typeface="Trebuchet MS"/>
                <a:cs typeface="Trebuchet MS"/>
              </a:rPr>
              <a:t>student</a:t>
            </a:r>
            <a:r>
              <a:rPr sz="2400" spc="-145" dirty="0">
                <a:latin typeface="Trebuchet MS"/>
                <a:cs typeface="Trebuchet MS"/>
              </a:rPr>
              <a:t> </a:t>
            </a:r>
            <a:r>
              <a:rPr sz="2400" spc="-60" dirty="0">
                <a:latin typeface="Trebuchet MS"/>
                <a:cs typeface="Trebuchet MS"/>
              </a:rPr>
              <a:t>should</a:t>
            </a:r>
            <a:r>
              <a:rPr sz="2400" spc="-150" dirty="0">
                <a:latin typeface="Trebuchet MS"/>
                <a:cs typeface="Trebuchet MS"/>
              </a:rPr>
              <a:t> </a:t>
            </a:r>
            <a:r>
              <a:rPr sz="2400" spc="-85" dirty="0">
                <a:latin typeface="Trebuchet MS"/>
                <a:cs typeface="Trebuchet MS"/>
              </a:rPr>
              <a:t>be</a:t>
            </a:r>
            <a:r>
              <a:rPr sz="2400" spc="-145" dirty="0">
                <a:latin typeface="Trebuchet MS"/>
                <a:cs typeface="Trebuchet MS"/>
              </a:rPr>
              <a:t> </a:t>
            </a:r>
            <a:r>
              <a:rPr sz="2400" spc="-100" dirty="0">
                <a:latin typeface="Trebuchet MS"/>
                <a:cs typeface="Trebuchet MS"/>
              </a:rPr>
              <a:t>able</a:t>
            </a:r>
            <a:r>
              <a:rPr sz="2400" spc="-145" dirty="0">
                <a:latin typeface="Trebuchet MS"/>
                <a:cs typeface="Trebuchet MS"/>
              </a:rPr>
              <a:t> </a:t>
            </a:r>
            <a:r>
              <a:rPr sz="2400" spc="-80" dirty="0">
                <a:latin typeface="Trebuchet MS"/>
                <a:cs typeface="Trebuchet MS"/>
              </a:rPr>
              <a:t>to  </a:t>
            </a:r>
            <a:r>
              <a:rPr sz="2400" spc="-85" dirty="0">
                <a:latin typeface="Trebuchet MS"/>
                <a:cs typeface="Trebuchet MS"/>
              </a:rPr>
              <a:t>demonstrate </a:t>
            </a:r>
            <a:r>
              <a:rPr sz="2400" spc="-90" dirty="0">
                <a:latin typeface="Trebuchet MS"/>
                <a:cs typeface="Trebuchet MS"/>
              </a:rPr>
              <a:t>the </a:t>
            </a:r>
            <a:r>
              <a:rPr sz="2400" spc="-105" dirty="0">
                <a:latin typeface="Trebuchet MS"/>
                <a:cs typeface="Trebuchet MS"/>
              </a:rPr>
              <a:t>ability</a:t>
            </a:r>
            <a:r>
              <a:rPr sz="2400" spc="-290" dirty="0">
                <a:latin typeface="Trebuchet MS"/>
                <a:cs typeface="Trebuchet MS"/>
              </a:rPr>
              <a:t> </a:t>
            </a:r>
            <a:r>
              <a:rPr sz="2400" spc="-125" dirty="0">
                <a:latin typeface="Trebuchet MS"/>
                <a:cs typeface="Trebuchet MS"/>
              </a:rPr>
              <a:t>to:</a:t>
            </a:r>
            <a:endParaRPr sz="2400" dirty="0">
              <a:latin typeface="Trebuchet MS"/>
              <a:cs typeface="Trebuchet MS"/>
            </a:endParaRPr>
          </a:p>
        </p:txBody>
      </p:sp>
      <p:sp>
        <p:nvSpPr>
          <p:cNvPr id="5" name="object 5"/>
          <p:cNvSpPr txBox="1"/>
          <p:nvPr/>
        </p:nvSpPr>
        <p:spPr>
          <a:xfrm>
            <a:off x="2812630" y="5021906"/>
            <a:ext cx="218440" cy="1185545"/>
          </a:xfrm>
          <a:prstGeom prst="rect">
            <a:avLst/>
          </a:prstGeom>
        </p:spPr>
        <p:txBody>
          <a:bodyPr vert="horz" wrap="square" lIns="0" tIns="12700" rIns="0" bIns="0" rtlCol="0">
            <a:spAutoFit/>
          </a:bodyPr>
          <a:lstStyle/>
          <a:p>
            <a:pPr marL="12700">
              <a:spcBef>
                <a:spcPts val="100"/>
              </a:spcBef>
            </a:pPr>
            <a:r>
              <a:rPr sz="2000" spc="-140" dirty="0">
                <a:latin typeface="Trebuchet MS"/>
                <a:cs typeface="Trebuchet MS"/>
              </a:rPr>
              <a:t>1.</a:t>
            </a:r>
            <a:endParaRPr sz="2000" dirty="0">
              <a:latin typeface="Trebuchet MS"/>
              <a:cs typeface="Trebuchet MS"/>
            </a:endParaRPr>
          </a:p>
          <a:p>
            <a:pPr marL="12700">
              <a:spcBef>
                <a:spcPts val="1930"/>
              </a:spcBef>
            </a:pPr>
            <a:r>
              <a:rPr sz="2000" spc="-140" dirty="0">
                <a:latin typeface="Trebuchet MS"/>
                <a:cs typeface="Trebuchet MS"/>
              </a:rPr>
              <a:t>2.</a:t>
            </a:r>
            <a:endParaRPr sz="2000" dirty="0">
              <a:latin typeface="Trebuchet MS"/>
              <a:cs typeface="Trebuchet MS"/>
            </a:endParaRPr>
          </a:p>
          <a:p>
            <a:pPr marL="12700"/>
            <a:r>
              <a:rPr sz="2000" spc="-140" dirty="0">
                <a:latin typeface="Trebuchet MS"/>
                <a:cs typeface="Trebuchet MS"/>
              </a:rPr>
              <a:t>3.</a:t>
            </a:r>
            <a:endParaRPr sz="2000" dirty="0">
              <a:latin typeface="Trebuchet MS"/>
              <a:cs typeface="Trebuchet MS"/>
            </a:endParaRPr>
          </a:p>
        </p:txBody>
      </p:sp>
      <p:sp>
        <p:nvSpPr>
          <p:cNvPr id="6" name="object 6"/>
          <p:cNvSpPr txBox="1"/>
          <p:nvPr/>
        </p:nvSpPr>
        <p:spPr>
          <a:xfrm>
            <a:off x="3031070" y="5021907"/>
            <a:ext cx="7342505" cy="1185545"/>
          </a:xfrm>
          <a:prstGeom prst="rect">
            <a:avLst/>
          </a:prstGeom>
        </p:spPr>
        <p:txBody>
          <a:bodyPr vert="horz" wrap="square" lIns="0" tIns="70485" rIns="0" bIns="0" rtlCol="0">
            <a:spAutoFit/>
          </a:bodyPr>
          <a:lstStyle/>
          <a:p>
            <a:pPr marL="12700" marR="5080">
              <a:lnSpc>
                <a:spcPts val="1930"/>
              </a:lnSpc>
              <a:spcBef>
                <a:spcPts val="555"/>
              </a:spcBef>
            </a:pPr>
            <a:r>
              <a:rPr sz="2000" spc="-105" dirty="0">
                <a:latin typeface="Trebuchet MS"/>
                <a:cs typeface="Trebuchet MS"/>
              </a:rPr>
              <a:t>evaluate</a:t>
            </a:r>
            <a:r>
              <a:rPr sz="2000" spc="-150" dirty="0">
                <a:latin typeface="Trebuchet MS"/>
                <a:cs typeface="Trebuchet MS"/>
              </a:rPr>
              <a:t> </a:t>
            </a:r>
            <a:r>
              <a:rPr sz="2000" spc="-90" dirty="0">
                <a:latin typeface="Trebuchet MS"/>
                <a:cs typeface="Trebuchet MS"/>
              </a:rPr>
              <a:t>the</a:t>
            </a:r>
            <a:r>
              <a:rPr sz="2000" spc="-150" dirty="0">
                <a:latin typeface="Trebuchet MS"/>
                <a:cs typeface="Trebuchet MS"/>
              </a:rPr>
              <a:t> </a:t>
            </a:r>
            <a:r>
              <a:rPr sz="2000" spc="-90" dirty="0">
                <a:latin typeface="Trebuchet MS"/>
                <a:cs typeface="Trebuchet MS"/>
              </a:rPr>
              <a:t>appropriate</a:t>
            </a:r>
            <a:r>
              <a:rPr sz="2000" spc="-150" dirty="0">
                <a:latin typeface="Trebuchet MS"/>
                <a:cs typeface="Trebuchet MS"/>
              </a:rPr>
              <a:t> </a:t>
            </a:r>
            <a:r>
              <a:rPr sz="2000" spc="-60" dirty="0">
                <a:latin typeface="Trebuchet MS"/>
                <a:cs typeface="Trebuchet MS"/>
              </a:rPr>
              <a:t>use</a:t>
            </a:r>
            <a:r>
              <a:rPr sz="2000" spc="-150" dirty="0">
                <a:latin typeface="Trebuchet MS"/>
                <a:cs typeface="Trebuchet MS"/>
              </a:rPr>
              <a:t> </a:t>
            </a:r>
            <a:r>
              <a:rPr sz="2000" spc="-80" dirty="0">
                <a:latin typeface="Trebuchet MS"/>
                <a:cs typeface="Trebuchet MS"/>
              </a:rPr>
              <a:t>of</a:t>
            </a:r>
            <a:r>
              <a:rPr sz="2000" spc="-155" dirty="0">
                <a:latin typeface="Trebuchet MS"/>
                <a:cs typeface="Trebuchet MS"/>
              </a:rPr>
              <a:t> </a:t>
            </a:r>
            <a:r>
              <a:rPr sz="2000" spc="-85" dirty="0">
                <a:latin typeface="Trebuchet MS"/>
                <a:cs typeface="Trebuchet MS"/>
              </a:rPr>
              <a:t>contemporary</a:t>
            </a:r>
            <a:r>
              <a:rPr sz="2000" spc="-160" dirty="0">
                <a:latin typeface="Trebuchet MS"/>
                <a:cs typeface="Trebuchet MS"/>
              </a:rPr>
              <a:t> </a:t>
            </a:r>
            <a:r>
              <a:rPr sz="2000" spc="-80" dirty="0">
                <a:latin typeface="Trebuchet MS"/>
                <a:cs typeface="Trebuchet MS"/>
              </a:rPr>
              <a:t>technologies</a:t>
            </a:r>
            <a:r>
              <a:rPr sz="2000" spc="-150" dirty="0">
                <a:latin typeface="Trebuchet MS"/>
                <a:cs typeface="Trebuchet MS"/>
              </a:rPr>
              <a:t> </a:t>
            </a:r>
            <a:r>
              <a:rPr sz="2000" spc="-80" dirty="0">
                <a:latin typeface="Trebuchet MS"/>
                <a:cs typeface="Trebuchet MS"/>
              </a:rPr>
              <a:t>to</a:t>
            </a:r>
            <a:r>
              <a:rPr sz="2000" spc="-160" dirty="0">
                <a:latin typeface="Trebuchet MS"/>
                <a:cs typeface="Trebuchet MS"/>
              </a:rPr>
              <a:t> </a:t>
            </a:r>
            <a:r>
              <a:rPr sz="2000" spc="-85" dirty="0">
                <a:latin typeface="Trebuchet MS"/>
                <a:cs typeface="Trebuchet MS"/>
              </a:rPr>
              <a:t>improve  </a:t>
            </a:r>
            <a:r>
              <a:rPr sz="2000" spc="-95" dirty="0">
                <a:latin typeface="Trebuchet MS"/>
                <a:cs typeface="Trebuchet MS"/>
              </a:rPr>
              <a:t>workplace </a:t>
            </a:r>
            <a:r>
              <a:rPr sz="2000" spc="-114" dirty="0">
                <a:latin typeface="Trebuchet MS"/>
                <a:cs typeface="Trebuchet MS"/>
              </a:rPr>
              <a:t>efficiency </a:t>
            </a:r>
            <a:r>
              <a:rPr sz="2000" spc="-70" dirty="0">
                <a:latin typeface="Trebuchet MS"/>
                <a:cs typeface="Trebuchet MS"/>
              </a:rPr>
              <a:t>and</a:t>
            </a:r>
            <a:r>
              <a:rPr sz="2000" spc="-254" dirty="0">
                <a:latin typeface="Trebuchet MS"/>
                <a:cs typeface="Trebuchet MS"/>
              </a:rPr>
              <a:t> </a:t>
            </a:r>
            <a:r>
              <a:rPr sz="2000" spc="-105" dirty="0">
                <a:latin typeface="Trebuchet MS"/>
                <a:cs typeface="Trebuchet MS"/>
              </a:rPr>
              <a:t>employability;</a:t>
            </a:r>
            <a:endParaRPr sz="2000" dirty="0">
              <a:latin typeface="Trebuchet MS"/>
              <a:cs typeface="Trebuchet MS"/>
            </a:endParaRPr>
          </a:p>
          <a:p>
            <a:pPr marL="12700" marR="751840">
              <a:spcBef>
                <a:spcPts val="15"/>
              </a:spcBef>
            </a:pPr>
            <a:r>
              <a:rPr sz="2000" spc="-100" dirty="0">
                <a:latin typeface="Trebuchet MS"/>
                <a:cs typeface="Trebuchet MS"/>
              </a:rPr>
              <a:t>identify</a:t>
            </a:r>
            <a:r>
              <a:rPr sz="2000" spc="-160" dirty="0">
                <a:latin typeface="Trebuchet MS"/>
                <a:cs typeface="Trebuchet MS"/>
              </a:rPr>
              <a:t> </a:t>
            </a:r>
            <a:r>
              <a:rPr sz="2000" spc="-70" dirty="0">
                <a:latin typeface="Trebuchet MS"/>
                <a:cs typeface="Trebuchet MS"/>
              </a:rPr>
              <a:t>and</a:t>
            </a:r>
            <a:r>
              <a:rPr sz="2000" spc="-155" dirty="0">
                <a:latin typeface="Trebuchet MS"/>
                <a:cs typeface="Trebuchet MS"/>
              </a:rPr>
              <a:t> </a:t>
            </a:r>
            <a:r>
              <a:rPr sz="2000" spc="-120" dirty="0">
                <a:latin typeface="Trebuchet MS"/>
                <a:cs typeface="Trebuchet MS"/>
              </a:rPr>
              <a:t>effectively</a:t>
            </a:r>
            <a:r>
              <a:rPr sz="2000" spc="-155" dirty="0">
                <a:latin typeface="Trebuchet MS"/>
                <a:cs typeface="Trebuchet MS"/>
              </a:rPr>
              <a:t> </a:t>
            </a:r>
            <a:r>
              <a:rPr sz="2000" spc="-105" dirty="0">
                <a:latin typeface="Trebuchet MS"/>
                <a:cs typeface="Trebuchet MS"/>
              </a:rPr>
              <a:t>evaluate</a:t>
            </a:r>
            <a:r>
              <a:rPr sz="2000" spc="-150" dirty="0">
                <a:latin typeface="Trebuchet MS"/>
                <a:cs typeface="Trebuchet MS"/>
              </a:rPr>
              <a:t> </a:t>
            </a:r>
            <a:r>
              <a:rPr sz="2000" spc="-95" dirty="0">
                <a:latin typeface="Trebuchet MS"/>
                <a:cs typeface="Trebuchet MS"/>
              </a:rPr>
              <a:t>a</a:t>
            </a:r>
            <a:r>
              <a:rPr sz="2000" spc="-145" dirty="0">
                <a:latin typeface="Trebuchet MS"/>
                <a:cs typeface="Trebuchet MS"/>
              </a:rPr>
              <a:t> </a:t>
            </a:r>
            <a:r>
              <a:rPr sz="2000" spc="-90" dirty="0">
                <a:latin typeface="Trebuchet MS"/>
                <a:cs typeface="Trebuchet MS"/>
              </a:rPr>
              <a:t>range</a:t>
            </a:r>
            <a:r>
              <a:rPr sz="2000" spc="-150" dirty="0">
                <a:latin typeface="Trebuchet MS"/>
                <a:cs typeface="Trebuchet MS"/>
              </a:rPr>
              <a:t> </a:t>
            </a:r>
            <a:r>
              <a:rPr sz="2000" spc="-80" dirty="0">
                <a:latin typeface="Trebuchet MS"/>
                <a:cs typeface="Trebuchet MS"/>
              </a:rPr>
              <a:t>of</a:t>
            </a:r>
            <a:r>
              <a:rPr sz="2000" spc="-150" dirty="0">
                <a:latin typeface="Trebuchet MS"/>
                <a:cs typeface="Trebuchet MS"/>
              </a:rPr>
              <a:t> </a:t>
            </a:r>
            <a:r>
              <a:rPr sz="2000" spc="-85" dirty="0">
                <a:latin typeface="Trebuchet MS"/>
                <a:cs typeface="Trebuchet MS"/>
              </a:rPr>
              <a:t>information</a:t>
            </a:r>
            <a:r>
              <a:rPr sz="2000" spc="-155" dirty="0">
                <a:latin typeface="Trebuchet MS"/>
                <a:cs typeface="Trebuchet MS"/>
              </a:rPr>
              <a:t> </a:t>
            </a:r>
            <a:r>
              <a:rPr sz="2000" spc="-85" dirty="0">
                <a:latin typeface="Trebuchet MS"/>
                <a:cs typeface="Trebuchet MS"/>
              </a:rPr>
              <a:t>sources;  </a:t>
            </a:r>
            <a:r>
              <a:rPr sz="2000" spc="-45" dirty="0">
                <a:latin typeface="Trebuchet MS"/>
                <a:cs typeface="Trebuchet MS"/>
              </a:rPr>
              <a:t>show </a:t>
            </a:r>
            <a:r>
              <a:rPr sz="2000" spc="-95" dirty="0">
                <a:latin typeface="Trebuchet MS"/>
                <a:cs typeface="Trebuchet MS"/>
              </a:rPr>
              <a:t>competence </a:t>
            </a:r>
            <a:r>
              <a:rPr sz="2000" spc="-80" dirty="0">
                <a:latin typeface="Trebuchet MS"/>
                <a:cs typeface="Trebuchet MS"/>
              </a:rPr>
              <a:t>in </a:t>
            </a:r>
            <a:r>
              <a:rPr sz="2000" spc="-95" dirty="0">
                <a:latin typeface="Trebuchet MS"/>
                <a:cs typeface="Trebuchet MS"/>
              </a:rPr>
              <a:t>workplace </a:t>
            </a:r>
            <a:r>
              <a:rPr sz="2000" spc="-105" dirty="0">
                <a:latin typeface="Trebuchet MS"/>
                <a:cs typeface="Trebuchet MS"/>
              </a:rPr>
              <a:t>data</a:t>
            </a:r>
            <a:r>
              <a:rPr sz="2000" spc="-450" dirty="0">
                <a:latin typeface="Trebuchet MS"/>
                <a:cs typeface="Trebuchet MS"/>
              </a:rPr>
              <a:t> </a:t>
            </a:r>
            <a:r>
              <a:rPr sz="2000" spc="-95" dirty="0">
                <a:latin typeface="Trebuchet MS"/>
                <a:cs typeface="Trebuchet MS"/>
              </a:rPr>
              <a:t>handling;</a:t>
            </a:r>
            <a:endParaRPr sz="2000" dirty="0">
              <a:latin typeface="Trebuchet MS"/>
              <a:cs typeface="Trebuchet MS"/>
            </a:endParaRPr>
          </a:p>
        </p:txBody>
      </p:sp>
      <p:sp>
        <p:nvSpPr>
          <p:cNvPr id="7" name="object 7"/>
          <p:cNvSpPr txBox="1"/>
          <p:nvPr/>
        </p:nvSpPr>
        <p:spPr>
          <a:xfrm>
            <a:off x="10035541" y="6430518"/>
            <a:ext cx="94615" cy="197490"/>
          </a:xfrm>
          <a:prstGeom prst="rect">
            <a:avLst/>
          </a:prstGeom>
        </p:spPr>
        <p:txBody>
          <a:bodyPr vert="horz" wrap="square" lIns="0" tIns="12700" rIns="0" bIns="0" rtlCol="0">
            <a:spAutoFit/>
          </a:bodyPr>
          <a:lstStyle/>
          <a:p>
            <a:pPr marL="12700">
              <a:spcBef>
                <a:spcPts val="100"/>
              </a:spcBef>
            </a:pPr>
            <a:r>
              <a:rPr sz="1200" spc="-60" dirty="0">
                <a:solidFill>
                  <a:srgbClr val="898989"/>
                </a:solidFill>
                <a:latin typeface="Times New Roman"/>
                <a:cs typeface="Times New Roman"/>
              </a:rPr>
              <a:t>3</a:t>
            </a:r>
            <a:endParaRPr sz="1200">
              <a:latin typeface="Times New Roman"/>
              <a:cs typeface="Times New Roman"/>
            </a:endParaRPr>
          </a:p>
        </p:txBody>
      </p:sp>
    </p:spTree>
    <p:extLst>
      <p:ext uri="{BB962C8B-B14F-4D97-AF65-F5344CB8AC3E}">
        <p14:creationId xmlns:p14="http://schemas.microsoft.com/office/powerpoint/2010/main" val="126673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 covered during the course:-</a:t>
            </a:r>
            <a:endParaRPr lang="en-GB" dirty="0"/>
          </a:p>
        </p:txBody>
      </p:sp>
      <p:sp>
        <p:nvSpPr>
          <p:cNvPr id="3" name="Content Placeholder 2"/>
          <p:cNvSpPr>
            <a:spLocks noGrp="1"/>
          </p:cNvSpPr>
          <p:nvPr>
            <p:ph idx="1"/>
          </p:nvPr>
        </p:nvSpPr>
        <p:spPr/>
        <p:txBody>
          <a:bodyPr/>
          <a:lstStyle/>
          <a:p>
            <a:r>
              <a:rPr lang="en-GB" dirty="0"/>
              <a:t>Why are Digital Skills  Important</a:t>
            </a:r>
            <a:r>
              <a:rPr lang="en-GB" dirty="0" smtClean="0"/>
              <a:t>?</a:t>
            </a:r>
          </a:p>
          <a:p>
            <a:r>
              <a:rPr lang="en-GB" dirty="0"/>
              <a:t>Why are Research Skills  </a:t>
            </a:r>
            <a:r>
              <a:rPr lang="en-GB" dirty="0" smtClean="0"/>
              <a:t>Important</a:t>
            </a:r>
          </a:p>
          <a:p>
            <a:r>
              <a:rPr lang="en-GB" dirty="0"/>
              <a:t>Ethical Handling of </a:t>
            </a:r>
            <a:r>
              <a:rPr lang="en-GB" dirty="0" smtClean="0"/>
              <a:t>Data</a:t>
            </a:r>
          </a:p>
          <a:p>
            <a:r>
              <a:rPr lang="en-GB" dirty="0"/>
              <a:t>Research Search </a:t>
            </a:r>
            <a:r>
              <a:rPr lang="en-GB" dirty="0" smtClean="0"/>
              <a:t>Engines</a:t>
            </a:r>
          </a:p>
          <a:p>
            <a:r>
              <a:rPr lang="en-GB" dirty="0" smtClean="0"/>
              <a:t>Different Research methods (Primary/ Secondary)</a:t>
            </a:r>
          </a:p>
          <a:p>
            <a:r>
              <a:rPr lang="en-GB" dirty="0"/>
              <a:t>Evaluating	Digital </a:t>
            </a:r>
            <a:r>
              <a:rPr lang="en-GB" dirty="0" smtClean="0"/>
              <a:t>Content (CRAAP)</a:t>
            </a:r>
          </a:p>
          <a:p>
            <a:r>
              <a:rPr lang="en-GB" dirty="0" smtClean="0"/>
              <a:t>Websites/ Questionnaires</a:t>
            </a:r>
            <a:endParaRPr lang="en-GB" dirty="0"/>
          </a:p>
        </p:txBody>
      </p:sp>
    </p:spTree>
    <p:extLst>
      <p:ext uri="{BB962C8B-B14F-4D97-AF65-F5344CB8AC3E}">
        <p14:creationId xmlns:p14="http://schemas.microsoft.com/office/powerpoint/2010/main" val="497962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6943" y="650425"/>
            <a:ext cx="9404723" cy="1400530"/>
          </a:xfrm>
        </p:spPr>
        <p:txBody>
          <a:bodyPr/>
          <a:lstStyle/>
          <a:p>
            <a:pPr algn="ctr"/>
            <a:r>
              <a:rPr lang="en-GB" dirty="0" smtClean="0"/>
              <a:t>BLOG</a:t>
            </a:r>
            <a:endParaRPr lang="en-GB" dirty="0"/>
          </a:p>
        </p:txBody>
      </p:sp>
      <p:sp>
        <p:nvSpPr>
          <p:cNvPr id="5" name="TextBox 4"/>
          <p:cNvSpPr txBox="1"/>
          <p:nvPr/>
        </p:nvSpPr>
        <p:spPr>
          <a:xfrm>
            <a:off x="1260389" y="2298090"/>
            <a:ext cx="9341708" cy="2246769"/>
          </a:xfrm>
          <a:prstGeom prst="rect">
            <a:avLst/>
          </a:prstGeom>
          <a:noFill/>
        </p:spPr>
        <p:txBody>
          <a:bodyPr wrap="square" rtlCol="0">
            <a:spAutoFit/>
          </a:bodyPr>
          <a:lstStyle/>
          <a:p>
            <a:pPr algn="ctr"/>
            <a:r>
              <a:rPr lang="en-GB" sz="2800" b="1" dirty="0" smtClean="0">
                <a:solidFill>
                  <a:schemeClr val="accent1">
                    <a:lumMod val="20000"/>
                    <a:lumOff val="80000"/>
                  </a:schemeClr>
                </a:solidFill>
              </a:rPr>
              <a:t>Academic </a:t>
            </a:r>
            <a:r>
              <a:rPr lang="en-GB" sz="2800" b="1" dirty="0">
                <a:solidFill>
                  <a:schemeClr val="accent1">
                    <a:lumMod val="20000"/>
                    <a:lumOff val="80000"/>
                  </a:schemeClr>
                </a:solidFill>
              </a:rPr>
              <a:t>b</a:t>
            </a:r>
            <a:r>
              <a:rPr lang="en-GB" sz="2800" b="1" dirty="0" smtClean="0">
                <a:solidFill>
                  <a:schemeClr val="accent1">
                    <a:lumMod val="20000"/>
                    <a:lumOff val="80000"/>
                  </a:schemeClr>
                </a:solidFill>
              </a:rPr>
              <a:t>logging should serves the following purpose:</a:t>
            </a:r>
          </a:p>
          <a:p>
            <a:pPr algn="ctr"/>
            <a:r>
              <a:rPr lang="en-GB" sz="2800" b="1" dirty="0" smtClean="0">
                <a:solidFill>
                  <a:schemeClr val="accent1">
                    <a:lumMod val="20000"/>
                    <a:lumOff val="80000"/>
                  </a:schemeClr>
                </a:solidFill>
              </a:rPr>
              <a:t>Reflection on how to use research methods or technology you have learnt to improve your work place efficiency or employability skills </a:t>
            </a:r>
            <a:endParaRPr lang="en-GB" sz="2800" b="1" dirty="0">
              <a:solidFill>
                <a:schemeClr val="accent1">
                  <a:lumMod val="20000"/>
                  <a:lumOff val="80000"/>
                </a:schemeClr>
              </a:solidFill>
            </a:endParaRPr>
          </a:p>
        </p:txBody>
      </p:sp>
    </p:spTree>
    <p:extLst>
      <p:ext uri="{BB962C8B-B14F-4D97-AF65-F5344CB8AC3E}">
        <p14:creationId xmlns:p14="http://schemas.microsoft.com/office/powerpoint/2010/main" val="319976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Blogs </a:t>
            </a:r>
            <a:endParaRPr lang="en-GB" dirty="0"/>
          </a:p>
        </p:txBody>
      </p:sp>
      <p:sp>
        <p:nvSpPr>
          <p:cNvPr id="3" name="Content Placeholder 2"/>
          <p:cNvSpPr>
            <a:spLocks noGrp="1"/>
          </p:cNvSpPr>
          <p:nvPr>
            <p:ph idx="1"/>
          </p:nvPr>
        </p:nvSpPr>
        <p:spPr/>
        <p:txBody>
          <a:bodyPr/>
          <a:lstStyle/>
          <a:p>
            <a:r>
              <a:rPr lang="en-GB" dirty="0"/>
              <a:t>Academic </a:t>
            </a:r>
            <a:r>
              <a:rPr lang="en-GB" dirty="0" smtClean="0"/>
              <a:t>blogging should serve </a:t>
            </a:r>
            <a:r>
              <a:rPr lang="en-GB" dirty="0"/>
              <a:t>the following purposes:</a:t>
            </a:r>
          </a:p>
          <a:p>
            <a:r>
              <a:rPr lang="en-GB" dirty="0"/>
              <a:t>provides regular feedback between you and the instructors to help match  your expectations;</a:t>
            </a:r>
          </a:p>
          <a:p>
            <a:r>
              <a:rPr lang="en-GB" dirty="0"/>
              <a:t>serves as a platform for synthesis of new knowledge and ideas;</a:t>
            </a:r>
          </a:p>
          <a:p>
            <a:r>
              <a:rPr lang="en-GB" dirty="0"/>
              <a:t>helps to develop critical thinking;</a:t>
            </a:r>
          </a:p>
          <a:p>
            <a:r>
              <a:rPr lang="en-GB" dirty="0"/>
              <a:t>helps to elicit topics of interest, challenging topics that need improvement  </a:t>
            </a:r>
            <a:r>
              <a:rPr lang="en-GB" dirty="0" err="1"/>
              <a:t>etc</a:t>
            </a:r>
            <a:r>
              <a:rPr lang="en-GB" dirty="0"/>
              <a:t>;</a:t>
            </a:r>
          </a:p>
          <a:p>
            <a:r>
              <a:rPr lang="en-GB" dirty="0"/>
              <a:t>helps to clarify troublesome concepts.</a:t>
            </a:r>
          </a:p>
          <a:p>
            <a:endParaRPr lang="en-GB" dirty="0"/>
          </a:p>
        </p:txBody>
      </p:sp>
    </p:spTree>
    <p:extLst>
      <p:ext uri="{BB962C8B-B14F-4D97-AF65-F5344CB8AC3E}">
        <p14:creationId xmlns:p14="http://schemas.microsoft.com/office/powerpoint/2010/main" val="890621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BLOG</a:t>
            </a:r>
            <a:endParaRPr lang="en-GB" dirty="0"/>
          </a:p>
        </p:txBody>
      </p:sp>
      <p:sp>
        <p:nvSpPr>
          <p:cNvPr id="3" name="Content Placeholder 2"/>
          <p:cNvSpPr>
            <a:spLocks noGrp="1"/>
          </p:cNvSpPr>
          <p:nvPr>
            <p:ph idx="1"/>
          </p:nvPr>
        </p:nvSpPr>
        <p:spPr>
          <a:xfrm>
            <a:off x="646111" y="1334530"/>
            <a:ext cx="10598537" cy="4740875"/>
          </a:xfrm>
        </p:spPr>
        <p:txBody>
          <a:bodyPr>
            <a:noAutofit/>
          </a:bodyPr>
          <a:lstStyle/>
          <a:p>
            <a:r>
              <a:rPr lang="en-GB" sz="2400" dirty="0"/>
              <a:t>A good post is personal, reflective, and substantive. Additionally, your reader must  be understand clearly what you have written. If it is provocative or controversial,  references should be provided to substantiate your thoughts.</a:t>
            </a:r>
          </a:p>
          <a:p>
            <a:pPr marL="0" indent="0">
              <a:buNone/>
            </a:pPr>
            <a:r>
              <a:rPr lang="en-GB" sz="2400" dirty="0"/>
              <a:t>The following factors contribute to a good post:</a:t>
            </a:r>
          </a:p>
          <a:p>
            <a:r>
              <a:rPr lang="en-GB" sz="2400" dirty="0"/>
              <a:t>good “snappy” titles;</a:t>
            </a:r>
          </a:p>
          <a:p>
            <a:r>
              <a:rPr lang="en-GB" sz="2400" dirty="0"/>
              <a:t>good content;</a:t>
            </a:r>
          </a:p>
          <a:p>
            <a:r>
              <a:rPr lang="en-GB" sz="2400" dirty="0"/>
              <a:t>controversial content;</a:t>
            </a:r>
          </a:p>
          <a:p>
            <a:r>
              <a:rPr lang="en-GB" sz="2400" dirty="0"/>
              <a:t>images to illustrate your views and inform your readers;</a:t>
            </a:r>
          </a:p>
          <a:p>
            <a:r>
              <a:rPr lang="en-GB" sz="2400" dirty="0"/>
              <a:t>hyperlinks that take readers deeper into the topic or discussion;</a:t>
            </a:r>
          </a:p>
          <a:p>
            <a:endParaRPr lang="en-GB" sz="2400" dirty="0"/>
          </a:p>
        </p:txBody>
      </p:sp>
    </p:spTree>
    <p:extLst>
      <p:ext uri="{BB962C8B-B14F-4D97-AF65-F5344CB8AC3E}">
        <p14:creationId xmlns:p14="http://schemas.microsoft.com/office/powerpoint/2010/main" val="660675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When Blogging or reviewing Blogs</a:t>
            </a:r>
            <a:endParaRPr lang="en-GB" dirty="0"/>
          </a:p>
        </p:txBody>
      </p:sp>
      <p:sp>
        <p:nvSpPr>
          <p:cNvPr id="3" name="Content Placeholder 2"/>
          <p:cNvSpPr>
            <a:spLocks noGrp="1"/>
          </p:cNvSpPr>
          <p:nvPr>
            <p:ph idx="1"/>
          </p:nvPr>
        </p:nvSpPr>
        <p:spPr/>
        <p:txBody>
          <a:bodyPr/>
          <a:lstStyle/>
          <a:p>
            <a:r>
              <a:rPr lang="en-GB" dirty="0"/>
              <a:t>Reflection on different Digital skills or research methods covered</a:t>
            </a:r>
          </a:p>
          <a:p>
            <a:r>
              <a:rPr lang="en-GB" dirty="0"/>
              <a:t>Reflect how that would be applied in work place setting</a:t>
            </a:r>
          </a:p>
          <a:p>
            <a:r>
              <a:rPr lang="en-GB" dirty="0"/>
              <a:t>How would this enhance your employability skills?</a:t>
            </a:r>
          </a:p>
          <a:p>
            <a:r>
              <a:rPr lang="en-GB" dirty="0"/>
              <a:t>How can this assist in your studies/ research?</a:t>
            </a:r>
          </a:p>
          <a:p>
            <a:r>
              <a:rPr lang="en-GB" dirty="0"/>
              <a:t>References (In TEXT) and end of References</a:t>
            </a:r>
          </a:p>
          <a:p>
            <a:r>
              <a:rPr lang="en-GB" dirty="0"/>
              <a:t>Images (but resize)</a:t>
            </a:r>
          </a:p>
          <a:p>
            <a:r>
              <a:rPr lang="en-GB" dirty="0"/>
              <a:t>URL links</a:t>
            </a:r>
          </a:p>
          <a:p>
            <a:r>
              <a:rPr lang="en-GB" dirty="0"/>
              <a:t>Format heading</a:t>
            </a:r>
          </a:p>
          <a:p>
            <a:r>
              <a:rPr lang="en-GB" dirty="0"/>
              <a:t>Check spelling/ grammar </a:t>
            </a:r>
          </a:p>
          <a:p>
            <a:endParaRPr lang="en-GB" dirty="0"/>
          </a:p>
        </p:txBody>
      </p:sp>
    </p:spTree>
    <p:extLst>
      <p:ext uri="{BB962C8B-B14F-4D97-AF65-F5344CB8AC3E}">
        <p14:creationId xmlns:p14="http://schemas.microsoft.com/office/powerpoint/2010/main" val="38430331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18</TotalTime>
  <Words>365</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Century Gothic</vt:lpstr>
      <vt:lpstr>Times New Roman</vt:lpstr>
      <vt:lpstr>Trebuchet MS</vt:lpstr>
      <vt:lpstr>Wingdings 3</vt:lpstr>
      <vt:lpstr>Ion</vt:lpstr>
      <vt:lpstr>Digital Skills Module</vt:lpstr>
      <vt:lpstr>PowerPoint Presentation</vt:lpstr>
      <vt:lpstr>Topics covered during the course:-</vt:lpstr>
      <vt:lpstr>BLOG</vt:lpstr>
      <vt:lpstr>Blogs </vt:lpstr>
      <vt:lpstr>BLOG</vt:lpstr>
      <vt:lpstr> When Blogging or reviewing Blogs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Shehla Khan</dc:creator>
  <cp:lastModifiedBy>Shehla Khan</cp:lastModifiedBy>
  <cp:revision>3</cp:revision>
  <dcterms:created xsi:type="dcterms:W3CDTF">2018-11-12T08:34:44Z</dcterms:created>
  <dcterms:modified xsi:type="dcterms:W3CDTF">2018-11-12T08:53:03Z</dcterms:modified>
</cp:coreProperties>
</file>