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6" r:id="rId1"/>
  </p:sldMasterIdLst>
  <p:sldIdLst>
    <p:sldId id="260" r:id="rId2"/>
    <p:sldId id="265" r:id="rId3"/>
    <p:sldId id="261" r:id="rId4"/>
    <p:sldId id="264" r:id="rId5"/>
    <p:sldId id="262"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5775"/>
  </p:normalViewPr>
  <p:slideViewPr>
    <p:cSldViewPr snapToGrid="0" snapToObjects="1">
      <p:cViewPr varScale="1">
        <p:scale>
          <a:sx n="110" d="100"/>
          <a:sy n="110" d="100"/>
        </p:scale>
        <p:origin x="632"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7-15T10:58:19.578"/>
    </inkml:context>
    <inkml:brush xml:id="br0">
      <inkml:brushProperty name="width" value="0.1" units="cm"/>
      <inkml:brushProperty name="height" value="0.1" units="cm"/>
      <inkml:brushProperty name="color" value="#FFFFFF"/>
    </inkml:brush>
  </inkml:definitions>
  <inkml:trace contextRef="#ctx0" brushRef="#br0">1 0 128,'0'6'0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06-26T20:32:03.908"/>
    </inkml:context>
    <inkml:brush xml:id="br0">
      <inkml:brushProperty name="width" value="0.1" units="cm"/>
      <inkml:brushProperty name="height" value="0.1" units="cm"/>
      <inkml:brushProperty name="color" value="#FFFFFF"/>
    </inkml:brush>
  </inkml:definitions>
  <inkml:trace contextRef="#ctx0" brushRef="#br0">1 0 128,'0'6'0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descr="Tag=AccentColor&#10;Flavor=Light&#10;Target=FillAndLine">
            <a:extLst>
              <a:ext uri="{FF2B5EF4-FFF2-40B4-BE49-F238E27FC236}">
                <a16:creationId xmlns:a16="http://schemas.microsoft.com/office/drawing/2014/main" id="{DA381740-063A-41A4-836D-85D14980EEF0}"/>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24EF9DF8-704A-44AE-8850-307DDACC9387}"/>
              </a:ext>
            </a:extLst>
          </p:cNvPr>
          <p:cNvSpPr>
            <a:spLocks noGrp="1"/>
          </p:cNvSpPr>
          <p:nvPr>
            <p:ph type="ctrTitle"/>
          </p:nvPr>
        </p:nvSpPr>
        <p:spPr>
          <a:xfrm>
            <a:off x="841248" y="448056"/>
            <a:ext cx="10515600" cy="4069080"/>
          </a:xfrm>
        </p:spPr>
        <p:txBody>
          <a:bodyPr anchor="b">
            <a:noAutofit/>
          </a:bodyPr>
          <a:lstStyle>
            <a:lvl1pPr algn="l">
              <a:defRPr sz="9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CC72E09-06F3-48B9-9B95-DE15EC98017B}"/>
              </a:ext>
            </a:extLst>
          </p:cNvPr>
          <p:cNvSpPr>
            <a:spLocks noGrp="1"/>
          </p:cNvSpPr>
          <p:nvPr>
            <p:ph type="subTitle" idx="1"/>
          </p:nvPr>
        </p:nvSpPr>
        <p:spPr>
          <a:xfrm>
            <a:off x="841248" y="4983480"/>
            <a:ext cx="10515600" cy="1124712"/>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11CD474-E5E1-4D01-97F6-0C9FC09332C0}"/>
              </a:ext>
            </a:extLst>
          </p:cNvPr>
          <p:cNvSpPr>
            <a:spLocks noGrp="1"/>
          </p:cNvSpPr>
          <p:nvPr>
            <p:ph type="dt" sz="half" idx="10"/>
          </p:nvPr>
        </p:nvSpPr>
        <p:spPr/>
        <p:txBody>
          <a:bodyPr/>
          <a:lstStyle/>
          <a:p>
            <a:fld id="{72345051-2045-45DA-935E-2E3CA1A69ADC}" type="datetimeFigureOut">
              <a:rPr lang="en-US" smtClean="0"/>
              <a:t>7/20/22</a:t>
            </a:fld>
            <a:endParaRPr lang="en-US" dirty="0"/>
          </a:p>
        </p:txBody>
      </p:sp>
      <p:sp>
        <p:nvSpPr>
          <p:cNvPr id="5" name="Footer Placeholder 4">
            <a:extLst>
              <a:ext uri="{FF2B5EF4-FFF2-40B4-BE49-F238E27FC236}">
                <a16:creationId xmlns:a16="http://schemas.microsoft.com/office/drawing/2014/main" id="{C636BBC7-EB9B-4B36-88E9-DBF65D270E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8786C7-DD8D-492F-9A9A-A7B3EBE27FE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042366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D02BC-5A24-47F7-A4DF-B93FBC0C51B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8E9219E-EE74-4093-94D6-F663E059C504}"/>
              </a:ext>
            </a:extLst>
          </p:cNvPr>
          <p:cNvSpPr>
            <a:spLocks noGrp="1"/>
          </p:cNvSpPr>
          <p:nvPr>
            <p:ph idx="1"/>
          </p:nvPr>
        </p:nvSpPr>
        <p:spPr>
          <a:xfrm>
            <a:off x="838200" y="1929384"/>
            <a:ext cx="10515600" cy="4251960"/>
          </a:xfrm>
        </p:spPr>
        <p:txBody>
          <a:bodyPr>
            <a:normAutofit/>
          </a:bodyPr>
          <a:lstStyle>
            <a:lvl1pPr>
              <a:defRPr sz="2800"/>
            </a:lvl1pPr>
            <a:lvl2pPr>
              <a:defRPr sz="2400"/>
            </a:lvl2pPr>
            <a:lvl3pPr>
              <a:defRPr sz="2000"/>
            </a:lvl3pPr>
            <a:lvl4pPr>
              <a:defRPr sz="1800"/>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2A61642-BFBA-48AE-A29C-C2AA7386AE95}"/>
              </a:ext>
            </a:extLst>
          </p:cNvPr>
          <p:cNvSpPr>
            <a:spLocks noGrp="1"/>
          </p:cNvSpPr>
          <p:nvPr>
            <p:ph type="dt" sz="half" idx="10"/>
          </p:nvPr>
        </p:nvSpPr>
        <p:spPr/>
        <p:txBody>
          <a:bodyPr/>
          <a:lstStyle/>
          <a:p>
            <a:fld id="{72345051-2045-45DA-935E-2E3CA1A69ADC}" type="datetimeFigureOut">
              <a:rPr lang="en-US" smtClean="0"/>
              <a:t>7/20/22</a:t>
            </a:fld>
            <a:endParaRPr lang="en-US"/>
          </a:p>
        </p:txBody>
      </p:sp>
      <p:sp>
        <p:nvSpPr>
          <p:cNvPr id="5" name="Footer Placeholder 4">
            <a:extLst>
              <a:ext uri="{FF2B5EF4-FFF2-40B4-BE49-F238E27FC236}">
                <a16:creationId xmlns:a16="http://schemas.microsoft.com/office/drawing/2014/main" id="{2AD2029B-6646-4DBF-A302-76A513FC64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E6D4DFD-766F-4E45-A00C-2B5E8CE9A90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7" descr="Tag=AccentColor&#10;Flavor=Light&#10;Target=FillAndLine">
            <a:extLst>
              <a:ext uri="{FF2B5EF4-FFF2-40B4-BE49-F238E27FC236}">
                <a16:creationId xmlns:a16="http://schemas.microsoft.com/office/drawing/2014/main" id="{EBDD1931-9E86-4402-9A68-33A2D9EFB198}"/>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417502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218C0-6540-400C-BB51-353D5FD5CB00}"/>
              </a:ext>
            </a:extLst>
          </p:cNvPr>
          <p:cNvSpPr>
            <a:spLocks noGrp="1"/>
          </p:cNvSpPr>
          <p:nvPr>
            <p:ph type="title"/>
          </p:nvPr>
        </p:nvSpPr>
        <p:spPr>
          <a:xfrm>
            <a:off x="841248" y="448056"/>
            <a:ext cx="10515600" cy="4069080"/>
          </a:xfrm>
        </p:spPr>
        <p:txBody>
          <a:bodyPr anchor="b">
            <a:normAutofit/>
          </a:bodyPr>
          <a:lstStyle>
            <a:lvl1pPr>
              <a:defRPr sz="8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A81CD69-43B3-4FF7-AA41-30C36C957E65}"/>
              </a:ext>
            </a:extLst>
          </p:cNvPr>
          <p:cNvSpPr>
            <a:spLocks noGrp="1"/>
          </p:cNvSpPr>
          <p:nvPr>
            <p:ph type="body" idx="1"/>
          </p:nvPr>
        </p:nvSpPr>
        <p:spPr>
          <a:xfrm>
            <a:off x="841248" y="4983480"/>
            <a:ext cx="10515600" cy="1124712"/>
          </a:xfrm>
        </p:spPr>
        <p:txBody>
          <a:bodyPr>
            <a:normAutofit/>
          </a:bodyPr>
          <a:lstStyle>
            <a:lvl1pPr marL="0" indent="0">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BF300D-5CBE-47E9-A193-E23C8314D0EA}"/>
              </a:ext>
            </a:extLst>
          </p:cNvPr>
          <p:cNvSpPr>
            <a:spLocks noGrp="1"/>
          </p:cNvSpPr>
          <p:nvPr>
            <p:ph type="dt" sz="half" idx="10"/>
          </p:nvPr>
        </p:nvSpPr>
        <p:spPr/>
        <p:txBody>
          <a:bodyPr/>
          <a:lstStyle/>
          <a:p>
            <a:fld id="{72345051-2045-45DA-935E-2E3CA1A69ADC}" type="datetimeFigureOut">
              <a:rPr lang="en-US" smtClean="0"/>
              <a:t>7/20/22</a:t>
            </a:fld>
            <a:endParaRPr lang="en-US"/>
          </a:p>
        </p:txBody>
      </p:sp>
      <p:sp>
        <p:nvSpPr>
          <p:cNvPr id="5" name="Footer Placeholder 4">
            <a:extLst>
              <a:ext uri="{FF2B5EF4-FFF2-40B4-BE49-F238E27FC236}">
                <a16:creationId xmlns:a16="http://schemas.microsoft.com/office/drawing/2014/main" id="{56E7DF3F-C51A-4DB1-9FCE-E3E0D8E925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269CF4-FAAB-44EF-A2A5-8352B4AA384F}"/>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7" name="Rectangle 6" descr="Tag=AccentColor&#10;Flavor=Light&#10;Target=FillAndLine">
            <a:extLst>
              <a:ext uri="{FF2B5EF4-FFF2-40B4-BE49-F238E27FC236}">
                <a16:creationId xmlns:a16="http://schemas.microsoft.com/office/drawing/2014/main" id="{417A8947-4521-4FE1-8E44-27363435CE1B}"/>
              </a:ext>
            </a:extLst>
          </p:cNvPr>
          <p:cNvSpPr/>
          <p:nvPr/>
        </p:nvSpPr>
        <p:spPr>
          <a:xfrm>
            <a:off x="838200" y="4736883"/>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26662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DE264-531D-49C1-A8AF-2B4C1D218FAB}"/>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4B9A1B8-2F1B-46AA-858A-CFFF5AF7CEB0}"/>
              </a:ext>
            </a:extLst>
          </p:cNvPr>
          <p:cNvSpPr>
            <a:spLocks noGrp="1"/>
          </p:cNvSpPr>
          <p:nvPr>
            <p:ph sz="half" idx="1"/>
          </p:nvPr>
        </p:nvSpPr>
        <p:spPr>
          <a:xfrm>
            <a:off x="838200" y="1929384"/>
            <a:ext cx="5181600" cy="42519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6E6B9631-18C0-43BD-8AF3-9137D6D4C234}"/>
              </a:ext>
            </a:extLst>
          </p:cNvPr>
          <p:cNvSpPr>
            <a:spLocks noGrp="1"/>
          </p:cNvSpPr>
          <p:nvPr>
            <p:ph sz="half" idx="2"/>
          </p:nvPr>
        </p:nvSpPr>
        <p:spPr>
          <a:xfrm>
            <a:off x="6172200" y="1929384"/>
            <a:ext cx="5181600" cy="42519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9032FCA-14C6-4497-9C27-3F58062442CE}"/>
              </a:ext>
            </a:extLst>
          </p:cNvPr>
          <p:cNvSpPr>
            <a:spLocks noGrp="1"/>
          </p:cNvSpPr>
          <p:nvPr>
            <p:ph type="dt" sz="half" idx="10"/>
          </p:nvPr>
        </p:nvSpPr>
        <p:spPr/>
        <p:txBody>
          <a:bodyPr/>
          <a:lstStyle/>
          <a:p>
            <a:fld id="{72345051-2045-45DA-935E-2E3CA1A69ADC}" type="datetimeFigureOut">
              <a:rPr lang="en-US" smtClean="0"/>
              <a:t>7/20/22</a:t>
            </a:fld>
            <a:endParaRPr lang="en-US"/>
          </a:p>
        </p:txBody>
      </p:sp>
      <p:sp>
        <p:nvSpPr>
          <p:cNvPr id="6" name="Footer Placeholder 5">
            <a:extLst>
              <a:ext uri="{FF2B5EF4-FFF2-40B4-BE49-F238E27FC236}">
                <a16:creationId xmlns:a16="http://schemas.microsoft.com/office/drawing/2014/main" id="{961E5057-693B-4E10-958E-0ABE79FEC70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CECB1-0A35-4C10-9D3D-FE4404283011}"/>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9" name="Rectangle 8" descr="Tag=AccentColor&#10;Flavor=Light&#10;Target=FillAndLine">
            <a:extLst>
              <a:ext uri="{FF2B5EF4-FFF2-40B4-BE49-F238E27FC236}">
                <a16:creationId xmlns:a16="http://schemas.microsoft.com/office/drawing/2014/main" id="{2FAAC677-2D37-4F63-9C4B-711A2988EE0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333135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AE282-8875-4F49-AB21-E1C2BCAEA1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712EA2-EF8C-4F18-BECF-AD121F72816A}"/>
              </a:ext>
            </a:extLst>
          </p:cNvPr>
          <p:cNvSpPr>
            <a:spLocks noGrp="1"/>
          </p:cNvSpPr>
          <p:nvPr>
            <p:ph type="body" idx="1"/>
          </p:nvPr>
        </p:nvSpPr>
        <p:spPr>
          <a:xfrm>
            <a:off x="839788" y="1938528"/>
            <a:ext cx="5157787"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7B59D4-E93F-40C1-A1A2-F1867830C678}"/>
              </a:ext>
            </a:extLst>
          </p:cNvPr>
          <p:cNvSpPr>
            <a:spLocks noGrp="1"/>
          </p:cNvSpPr>
          <p:nvPr>
            <p:ph sz="half" idx="2"/>
          </p:nvPr>
        </p:nvSpPr>
        <p:spPr>
          <a:xfrm>
            <a:off x="839788" y="2926080"/>
            <a:ext cx="5157787" cy="326440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6E810616-1C77-42AE-8449-D0B64E2B8475}"/>
              </a:ext>
            </a:extLst>
          </p:cNvPr>
          <p:cNvSpPr>
            <a:spLocks noGrp="1"/>
          </p:cNvSpPr>
          <p:nvPr>
            <p:ph type="body" sz="quarter" idx="3"/>
          </p:nvPr>
        </p:nvSpPr>
        <p:spPr>
          <a:xfrm>
            <a:off x="6172200" y="1938528"/>
            <a:ext cx="5183188" cy="823912"/>
          </a:xfrm>
        </p:spPr>
        <p:txBody>
          <a:bodyPr anchor="b">
            <a:normAutofit/>
          </a:bodyPr>
          <a:lstStyle>
            <a:lvl1pPr marL="0" indent="0">
              <a:buNone/>
              <a:defRPr sz="36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4E172-AFE8-48E4-BBB0-CA6D4EC1127C}"/>
              </a:ext>
            </a:extLst>
          </p:cNvPr>
          <p:cNvSpPr>
            <a:spLocks noGrp="1"/>
          </p:cNvSpPr>
          <p:nvPr>
            <p:ph sz="quarter" idx="4"/>
          </p:nvPr>
        </p:nvSpPr>
        <p:spPr>
          <a:xfrm>
            <a:off x="6172200" y="2926080"/>
            <a:ext cx="5183188" cy="32644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C9407CC-270D-4C98-B95C-7AE67D2E1913}"/>
              </a:ext>
            </a:extLst>
          </p:cNvPr>
          <p:cNvSpPr>
            <a:spLocks noGrp="1"/>
          </p:cNvSpPr>
          <p:nvPr>
            <p:ph type="dt" sz="half" idx="10"/>
          </p:nvPr>
        </p:nvSpPr>
        <p:spPr/>
        <p:txBody>
          <a:bodyPr/>
          <a:lstStyle/>
          <a:p>
            <a:fld id="{72345051-2045-45DA-935E-2E3CA1A69ADC}" type="datetimeFigureOut">
              <a:rPr lang="en-US" smtClean="0"/>
              <a:t>7/20/22</a:t>
            </a:fld>
            <a:endParaRPr lang="en-US"/>
          </a:p>
        </p:txBody>
      </p:sp>
      <p:sp>
        <p:nvSpPr>
          <p:cNvPr id="8" name="Footer Placeholder 7">
            <a:extLst>
              <a:ext uri="{FF2B5EF4-FFF2-40B4-BE49-F238E27FC236}">
                <a16:creationId xmlns:a16="http://schemas.microsoft.com/office/drawing/2014/main" id="{454070D5-9B7B-47FC-9F75-F6AD9607452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28EAC17-33BE-4265-8C06-644C2D34FD3C}"/>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11" name="Rectangle 10" descr="Tag=AccentColor&#10;Flavor=Light&#10;Target=FillAndLine">
            <a:extLst>
              <a:ext uri="{FF2B5EF4-FFF2-40B4-BE49-F238E27FC236}">
                <a16:creationId xmlns:a16="http://schemas.microsoft.com/office/drawing/2014/main" id="{F634C457-AEBF-47D7-9200-BAD05D138B12}"/>
              </a:ext>
            </a:extLst>
          </p:cNvPr>
          <p:cNvSpPr/>
          <p:nvPr/>
        </p:nvSpPr>
        <p:spPr>
          <a:xfrm>
            <a:off x="838199" y="1709928"/>
            <a:ext cx="10515600" cy="27432"/>
          </a:xfrm>
          <a:custGeom>
            <a:avLst/>
            <a:gdLst>
              <a:gd name="connsiteX0" fmla="*/ 0 w 10515600"/>
              <a:gd name="connsiteY0" fmla="*/ 0 h 27432"/>
              <a:gd name="connsiteX1" fmla="*/ 446913 w 10515600"/>
              <a:gd name="connsiteY1" fmla="*/ 0 h 27432"/>
              <a:gd name="connsiteX2" fmla="*/ 1104138 w 10515600"/>
              <a:gd name="connsiteY2" fmla="*/ 0 h 27432"/>
              <a:gd name="connsiteX3" fmla="*/ 1866519 w 10515600"/>
              <a:gd name="connsiteY3" fmla="*/ 0 h 27432"/>
              <a:gd name="connsiteX4" fmla="*/ 2208276 w 10515600"/>
              <a:gd name="connsiteY4" fmla="*/ 0 h 27432"/>
              <a:gd name="connsiteX5" fmla="*/ 2550033 w 10515600"/>
              <a:gd name="connsiteY5" fmla="*/ 0 h 27432"/>
              <a:gd name="connsiteX6" fmla="*/ 3417570 w 10515600"/>
              <a:gd name="connsiteY6" fmla="*/ 0 h 27432"/>
              <a:gd name="connsiteX7" fmla="*/ 4074795 w 10515600"/>
              <a:gd name="connsiteY7" fmla="*/ 0 h 27432"/>
              <a:gd name="connsiteX8" fmla="*/ 4416552 w 10515600"/>
              <a:gd name="connsiteY8" fmla="*/ 0 h 27432"/>
              <a:gd name="connsiteX9" fmla="*/ 5073777 w 10515600"/>
              <a:gd name="connsiteY9" fmla="*/ 0 h 27432"/>
              <a:gd name="connsiteX10" fmla="*/ 5941314 w 10515600"/>
              <a:gd name="connsiteY10" fmla="*/ 0 h 27432"/>
              <a:gd name="connsiteX11" fmla="*/ 6493383 w 10515600"/>
              <a:gd name="connsiteY11" fmla="*/ 0 h 27432"/>
              <a:gd name="connsiteX12" fmla="*/ 7045452 w 10515600"/>
              <a:gd name="connsiteY12" fmla="*/ 0 h 27432"/>
              <a:gd name="connsiteX13" fmla="*/ 7702677 w 10515600"/>
              <a:gd name="connsiteY13" fmla="*/ 0 h 27432"/>
              <a:gd name="connsiteX14" fmla="*/ 8465058 w 10515600"/>
              <a:gd name="connsiteY14" fmla="*/ 0 h 27432"/>
              <a:gd name="connsiteX15" fmla="*/ 9227439 w 10515600"/>
              <a:gd name="connsiteY15" fmla="*/ 0 h 27432"/>
              <a:gd name="connsiteX16" fmla="*/ 10515600 w 10515600"/>
              <a:gd name="connsiteY16" fmla="*/ 0 h 27432"/>
              <a:gd name="connsiteX17" fmla="*/ 10515600 w 10515600"/>
              <a:gd name="connsiteY17" fmla="*/ 27432 h 27432"/>
              <a:gd name="connsiteX18" fmla="*/ 10068687 w 10515600"/>
              <a:gd name="connsiteY18" fmla="*/ 27432 h 27432"/>
              <a:gd name="connsiteX19" fmla="*/ 9201150 w 10515600"/>
              <a:gd name="connsiteY19" fmla="*/ 27432 h 27432"/>
              <a:gd name="connsiteX20" fmla="*/ 8543925 w 10515600"/>
              <a:gd name="connsiteY20" fmla="*/ 27432 h 27432"/>
              <a:gd name="connsiteX21" fmla="*/ 8202168 w 10515600"/>
              <a:gd name="connsiteY21" fmla="*/ 27432 h 27432"/>
              <a:gd name="connsiteX22" fmla="*/ 7544943 w 10515600"/>
              <a:gd name="connsiteY22" fmla="*/ 27432 h 27432"/>
              <a:gd name="connsiteX23" fmla="*/ 6992874 w 10515600"/>
              <a:gd name="connsiteY23" fmla="*/ 27432 h 27432"/>
              <a:gd name="connsiteX24" fmla="*/ 6440805 w 10515600"/>
              <a:gd name="connsiteY24" fmla="*/ 27432 h 27432"/>
              <a:gd name="connsiteX25" fmla="*/ 5888736 w 10515600"/>
              <a:gd name="connsiteY25" fmla="*/ 27432 h 27432"/>
              <a:gd name="connsiteX26" fmla="*/ 5336667 w 10515600"/>
              <a:gd name="connsiteY26" fmla="*/ 27432 h 27432"/>
              <a:gd name="connsiteX27" fmla="*/ 4574286 w 10515600"/>
              <a:gd name="connsiteY27" fmla="*/ 27432 h 27432"/>
              <a:gd name="connsiteX28" fmla="*/ 3917061 w 10515600"/>
              <a:gd name="connsiteY28" fmla="*/ 27432 h 27432"/>
              <a:gd name="connsiteX29" fmla="*/ 3575304 w 10515600"/>
              <a:gd name="connsiteY29" fmla="*/ 27432 h 27432"/>
              <a:gd name="connsiteX30" fmla="*/ 3023235 w 10515600"/>
              <a:gd name="connsiteY30" fmla="*/ 27432 h 27432"/>
              <a:gd name="connsiteX31" fmla="*/ 2260854 w 10515600"/>
              <a:gd name="connsiteY31" fmla="*/ 27432 h 27432"/>
              <a:gd name="connsiteX32" fmla="*/ 1813941 w 10515600"/>
              <a:gd name="connsiteY32" fmla="*/ 27432 h 27432"/>
              <a:gd name="connsiteX33" fmla="*/ 946404 w 10515600"/>
              <a:gd name="connsiteY33" fmla="*/ 27432 h 27432"/>
              <a:gd name="connsiteX34" fmla="*/ 0 w 10515600"/>
              <a:gd name="connsiteY34" fmla="*/ 27432 h 27432"/>
              <a:gd name="connsiteX35" fmla="*/ 0 w 10515600"/>
              <a:gd name="connsiteY35"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515600" h="27432" fill="none" extrusionOk="0">
                <a:moveTo>
                  <a:pt x="0" y="0"/>
                </a:moveTo>
                <a:cubicBezTo>
                  <a:pt x="119693" y="-14343"/>
                  <a:pt x="253007" y="-7583"/>
                  <a:pt x="446913" y="0"/>
                </a:cubicBezTo>
                <a:cubicBezTo>
                  <a:pt x="640819" y="7583"/>
                  <a:pt x="841419" y="-7067"/>
                  <a:pt x="1104138" y="0"/>
                </a:cubicBezTo>
                <a:cubicBezTo>
                  <a:pt x="1366858" y="7067"/>
                  <a:pt x="1495525" y="1255"/>
                  <a:pt x="1866519" y="0"/>
                </a:cubicBezTo>
                <a:cubicBezTo>
                  <a:pt x="2237513" y="-1255"/>
                  <a:pt x="2043820" y="12003"/>
                  <a:pt x="2208276" y="0"/>
                </a:cubicBezTo>
                <a:cubicBezTo>
                  <a:pt x="2372732" y="-12003"/>
                  <a:pt x="2419452" y="9887"/>
                  <a:pt x="2550033" y="0"/>
                </a:cubicBezTo>
                <a:cubicBezTo>
                  <a:pt x="2680614" y="-9887"/>
                  <a:pt x="3098156" y="3827"/>
                  <a:pt x="3417570" y="0"/>
                </a:cubicBezTo>
                <a:cubicBezTo>
                  <a:pt x="3736984" y="-3827"/>
                  <a:pt x="3916040" y="-6233"/>
                  <a:pt x="4074795" y="0"/>
                </a:cubicBezTo>
                <a:cubicBezTo>
                  <a:pt x="4233551" y="6233"/>
                  <a:pt x="4279253" y="5661"/>
                  <a:pt x="4416552" y="0"/>
                </a:cubicBezTo>
                <a:cubicBezTo>
                  <a:pt x="4553851" y="-5661"/>
                  <a:pt x="4915758" y="26022"/>
                  <a:pt x="5073777" y="0"/>
                </a:cubicBezTo>
                <a:cubicBezTo>
                  <a:pt x="5231797" y="-26022"/>
                  <a:pt x="5612089" y="32230"/>
                  <a:pt x="5941314" y="0"/>
                </a:cubicBezTo>
                <a:cubicBezTo>
                  <a:pt x="6270539" y="-32230"/>
                  <a:pt x="6313600" y="3064"/>
                  <a:pt x="6493383" y="0"/>
                </a:cubicBezTo>
                <a:cubicBezTo>
                  <a:pt x="6673166" y="-3064"/>
                  <a:pt x="6902474" y="-21096"/>
                  <a:pt x="7045452" y="0"/>
                </a:cubicBezTo>
                <a:cubicBezTo>
                  <a:pt x="7188430" y="21096"/>
                  <a:pt x="7478162" y="17386"/>
                  <a:pt x="7702677" y="0"/>
                </a:cubicBezTo>
                <a:cubicBezTo>
                  <a:pt x="7927192" y="-17386"/>
                  <a:pt x="8295683" y="-35143"/>
                  <a:pt x="8465058" y="0"/>
                </a:cubicBezTo>
                <a:cubicBezTo>
                  <a:pt x="8634433" y="35143"/>
                  <a:pt x="8927835" y="4103"/>
                  <a:pt x="9227439" y="0"/>
                </a:cubicBezTo>
                <a:cubicBezTo>
                  <a:pt x="9527043" y="-4103"/>
                  <a:pt x="10105355" y="-17535"/>
                  <a:pt x="10515600" y="0"/>
                </a:cubicBezTo>
                <a:cubicBezTo>
                  <a:pt x="10515789" y="12323"/>
                  <a:pt x="10515633" y="14639"/>
                  <a:pt x="10515600" y="27432"/>
                </a:cubicBezTo>
                <a:cubicBezTo>
                  <a:pt x="10343646" y="15282"/>
                  <a:pt x="10223667" y="31057"/>
                  <a:pt x="10068687" y="27432"/>
                </a:cubicBezTo>
                <a:cubicBezTo>
                  <a:pt x="9913707" y="23807"/>
                  <a:pt x="9512455" y="4101"/>
                  <a:pt x="9201150" y="27432"/>
                </a:cubicBezTo>
                <a:cubicBezTo>
                  <a:pt x="8889845" y="50763"/>
                  <a:pt x="8866277" y="3158"/>
                  <a:pt x="8543925" y="27432"/>
                </a:cubicBezTo>
                <a:cubicBezTo>
                  <a:pt x="8221573" y="51706"/>
                  <a:pt x="8288348" y="37286"/>
                  <a:pt x="8202168" y="27432"/>
                </a:cubicBezTo>
                <a:cubicBezTo>
                  <a:pt x="8115988" y="17578"/>
                  <a:pt x="7797033" y="6631"/>
                  <a:pt x="7544943" y="27432"/>
                </a:cubicBezTo>
                <a:cubicBezTo>
                  <a:pt x="7292854" y="48233"/>
                  <a:pt x="7108060" y="41767"/>
                  <a:pt x="6992874" y="27432"/>
                </a:cubicBezTo>
                <a:cubicBezTo>
                  <a:pt x="6877688" y="13097"/>
                  <a:pt x="6668930" y="7947"/>
                  <a:pt x="6440805" y="27432"/>
                </a:cubicBezTo>
                <a:cubicBezTo>
                  <a:pt x="6212680" y="46917"/>
                  <a:pt x="6027476" y="35225"/>
                  <a:pt x="5888736" y="27432"/>
                </a:cubicBezTo>
                <a:cubicBezTo>
                  <a:pt x="5749996" y="19639"/>
                  <a:pt x="5574559" y="43627"/>
                  <a:pt x="5336667" y="27432"/>
                </a:cubicBezTo>
                <a:cubicBezTo>
                  <a:pt x="5098775" y="11237"/>
                  <a:pt x="4837534" y="41882"/>
                  <a:pt x="4574286" y="27432"/>
                </a:cubicBezTo>
                <a:cubicBezTo>
                  <a:pt x="4311038" y="12982"/>
                  <a:pt x="4126419" y="26678"/>
                  <a:pt x="3917061" y="27432"/>
                </a:cubicBezTo>
                <a:cubicBezTo>
                  <a:pt x="3707704" y="28186"/>
                  <a:pt x="3657291" y="40087"/>
                  <a:pt x="3575304" y="27432"/>
                </a:cubicBezTo>
                <a:cubicBezTo>
                  <a:pt x="3493317" y="14777"/>
                  <a:pt x="3185226" y="45867"/>
                  <a:pt x="3023235" y="27432"/>
                </a:cubicBezTo>
                <a:cubicBezTo>
                  <a:pt x="2861244" y="8997"/>
                  <a:pt x="2597085" y="35801"/>
                  <a:pt x="2260854" y="27432"/>
                </a:cubicBezTo>
                <a:cubicBezTo>
                  <a:pt x="1924623" y="19063"/>
                  <a:pt x="1996678" y="15705"/>
                  <a:pt x="1813941" y="27432"/>
                </a:cubicBezTo>
                <a:cubicBezTo>
                  <a:pt x="1631204" y="39159"/>
                  <a:pt x="1187542" y="49167"/>
                  <a:pt x="946404" y="27432"/>
                </a:cubicBezTo>
                <a:cubicBezTo>
                  <a:pt x="705266" y="5697"/>
                  <a:pt x="404743" y="28229"/>
                  <a:pt x="0" y="27432"/>
                </a:cubicBezTo>
                <a:cubicBezTo>
                  <a:pt x="244" y="15297"/>
                  <a:pt x="645" y="7129"/>
                  <a:pt x="0" y="0"/>
                </a:cubicBezTo>
                <a:close/>
              </a:path>
              <a:path w="10515600" h="27432" stroke="0"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15650" y="5798"/>
                  <a:pt x="10515903" y="19375"/>
                  <a:pt x="10515600" y="27432"/>
                </a:cubicBezTo>
                <a:cubicBezTo>
                  <a:pt x="10304538" y="42307"/>
                  <a:pt x="10069280" y="3335"/>
                  <a:pt x="9753219" y="27432"/>
                </a:cubicBezTo>
                <a:cubicBezTo>
                  <a:pt x="9437158" y="51529"/>
                  <a:pt x="9488415" y="23852"/>
                  <a:pt x="9411462" y="27432"/>
                </a:cubicBezTo>
                <a:cubicBezTo>
                  <a:pt x="9334509" y="31012"/>
                  <a:pt x="9183755" y="44107"/>
                  <a:pt x="8964549" y="27432"/>
                </a:cubicBezTo>
                <a:cubicBezTo>
                  <a:pt x="8745343" y="10757"/>
                  <a:pt x="8279150" y="61693"/>
                  <a:pt x="8097012" y="27432"/>
                </a:cubicBezTo>
                <a:cubicBezTo>
                  <a:pt x="7914874" y="-6829"/>
                  <a:pt x="7608717" y="59556"/>
                  <a:pt x="7439787" y="27432"/>
                </a:cubicBezTo>
                <a:cubicBezTo>
                  <a:pt x="7270858" y="-4692"/>
                  <a:pt x="7154492" y="27026"/>
                  <a:pt x="6992874" y="27432"/>
                </a:cubicBezTo>
                <a:cubicBezTo>
                  <a:pt x="6831256" y="27838"/>
                  <a:pt x="6536817" y="51174"/>
                  <a:pt x="6335649" y="27432"/>
                </a:cubicBezTo>
                <a:cubicBezTo>
                  <a:pt x="6134481" y="3690"/>
                  <a:pt x="6097824" y="11070"/>
                  <a:pt x="5993892" y="27432"/>
                </a:cubicBezTo>
                <a:cubicBezTo>
                  <a:pt x="5889960" y="43794"/>
                  <a:pt x="5793821" y="34098"/>
                  <a:pt x="5652135" y="27432"/>
                </a:cubicBezTo>
                <a:cubicBezTo>
                  <a:pt x="5510449" y="20766"/>
                  <a:pt x="5168382" y="-3650"/>
                  <a:pt x="4994910" y="27432"/>
                </a:cubicBezTo>
                <a:cubicBezTo>
                  <a:pt x="4821439" y="58514"/>
                  <a:pt x="4653937" y="21362"/>
                  <a:pt x="4547997" y="27432"/>
                </a:cubicBezTo>
                <a:cubicBezTo>
                  <a:pt x="4442057" y="33502"/>
                  <a:pt x="4153363" y="33024"/>
                  <a:pt x="3785616" y="27432"/>
                </a:cubicBezTo>
                <a:cubicBezTo>
                  <a:pt x="3417869" y="21840"/>
                  <a:pt x="3544908" y="29840"/>
                  <a:pt x="3338703" y="27432"/>
                </a:cubicBezTo>
                <a:cubicBezTo>
                  <a:pt x="3132498" y="25024"/>
                  <a:pt x="2782152" y="45947"/>
                  <a:pt x="2576322" y="27432"/>
                </a:cubicBezTo>
                <a:cubicBezTo>
                  <a:pt x="2370492" y="8917"/>
                  <a:pt x="2347214" y="14129"/>
                  <a:pt x="2234565" y="27432"/>
                </a:cubicBezTo>
                <a:cubicBezTo>
                  <a:pt x="2121916" y="40735"/>
                  <a:pt x="1785921" y="49081"/>
                  <a:pt x="1472184" y="27432"/>
                </a:cubicBezTo>
                <a:cubicBezTo>
                  <a:pt x="1158447" y="5783"/>
                  <a:pt x="1203910" y="37937"/>
                  <a:pt x="1025271" y="27432"/>
                </a:cubicBezTo>
                <a:cubicBezTo>
                  <a:pt x="846632" y="16927"/>
                  <a:pt x="846577" y="17996"/>
                  <a:pt x="683514" y="27432"/>
                </a:cubicBezTo>
                <a:cubicBezTo>
                  <a:pt x="520451" y="36868"/>
                  <a:pt x="320799" y="46677"/>
                  <a:pt x="0" y="27432"/>
                </a:cubicBezTo>
                <a:cubicBezTo>
                  <a:pt x="-510" y="19859"/>
                  <a:pt x="-1106" y="11474"/>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91190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E9AC0-40CD-4451-BF00-5E2FC7B7451B}"/>
              </a:ext>
            </a:extLst>
          </p:cNvPr>
          <p:cNvSpPr>
            <a:spLocks noGrp="1"/>
          </p:cNvSpPr>
          <p:nvPr>
            <p:ph type="title"/>
          </p:nvPr>
        </p:nvSpPr>
        <p:spPr>
          <a:xfrm>
            <a:off x="2203704" y="1728216"/>
            <a:ext cx="7781544" cy="3392424"/>
          </a:xfrm>
        </p:spPr>
        <p:txBody>
          <a:bodyPr>
            <a:normAutofit/>
          </a:bodyPr>
          <a:lstStyle>
            <a:lvl1pPr algn="ctr">
              <a:defRPr sz="7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C6FD9A32-9C83-452B-BC69-CC6E95D3C93C}"/>
              </a:ext>
            </a:extLst>
          </p:cNvPr>
          <p:cNvSpPr>
            <a:spLocks noGrp="1"/>
          </p:cNvSpPr>
          <p:nvPr>
            <p:ph type="dt" sz="half" idx="10"/>
          </p:nvPr>
        </p:nvSpPr>
        <p:spPr/>
        <p:txBody>
          <a:bodyPr/>
          <a:lstStyle/>
          <a:p>
            <a:fld id="{72345051-2045-45DA-935E-2E3CA1A69ADC}" type="datetimeFigureOut">
              <a:rPr lang="en-US" smtClean="0"/>
              <a:t>7/20/22</a:t>
            </a:fld>
            <a:endParaRPr lang="en-US"/>
          </a:p>
        </p:txBody>
      </p:sp>
      <p:sp>
        <p:nvSpPr>
          <p:cNvPr id="4" name="Footer Placeholder 3">
            <a:extLst>
              <a:ext uri="{FF2B5EF4-FFF2-40B4-BE49-F238E27FC236}">
                <a16:creationId xmlns:a16="http://schemas.microsoft.com/office/drawing/2014/main" id="{6B87B83E-E23E-42DE-876D-F55908A97DC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61C03A8-D428-4010-B413-13B1E9922628}"/>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6" name="Rectangle 6" descr="Tag=AccentColor&#10;Flavor=Light&#10;Target=FillAndLine">
            <a:extLst>
              <a:ext uri="{FF2B5EF4-FFF2-40B4-BE49-F238E27FC236}">
                <a16:creationId xmlns:a16="http://schemas.microsoft.com/office/drawing/2014/main" id="{17F03060-85EC-4182-8C18-C6EE0D373E4B}"/>
              </a:ext>
            </a:extLst>
          </p:cNvPr>
          <p:cNvSpPr/>
          <p:nvPr/>
        </p:nvSpPr>
        <p:spPr>
          <a:xfrm>
            <a:off x="3974206" y="5126892"/>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chemeClr val="tx1"/>
          </a:solidFill>
          <a:ln w="3810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672090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2816A0-77C4-4A3F-87BD-A7321E3C84D2}"/>
              </a:ext>
            </a:extLst>
          </p:cNvPr>
          <p:cNvSpPr>
            <a:spLocks noGrp="1"/>
          </p:cNvSpPr>
          <p:nvPr>
            <p:ph type="dt" sz="half" idx="10"/>
          </p:nvPr>
        </p:nvSpPr>
        <p:spPr/>
        <p:txBody>
          <a:bodyPr/>
          <a:lstStyle/>
          <a:p>
            <a:fld id="{72345051-2045-45DA-935E-2E3CA1A69ADC}" type="datetimeFigureOut">
              <a:rPr lang="en-US" smtClean="0"/>
              <a:t>7/20/22</a:t>
            </a:fld>
            <a:endParaRPr lang="en-US"/>
          </a:p>
        </p:txBody>
      </p:sp>
      <p:sp>
        <p:nvSpPr>
          <p:cNvPr id="3" name="Footer Placeholder 2">
            <a:extLst>
              <a:ext uri="{FF2B5EF4-FFF2-40B4-BE49-F238E27FC236}">
                <a16:creationId xmlns:a16="http://schemas.microsoft.com/office/drawing/2014/main" id="{A5FC3464-F026-4C77-9441-55ECA5054D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87D9257-BADE-4D0B-AF0B-D09FE95FA07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610018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1C48E-F751-45A2-9010-208B81EDBE69}"/>
              </a:ext>
            </a:extLst>
          </p:cNvPr>
          <p:cNvSpPr>
            <a:spLocks noGrp="1"/>
          </p:cNvSpPr>
          <p:nvPr>
            <p:ph type="title"/>
          </p:nvPr>
        </p:nvSpPr>
        <p:spPr>
          <a:xfrm>
            <a:off x="839788" y="457200"/>
            <a:ext cx="3932237" cy="3429000"/>
          </a:xfrm>
        </p:spPr>
        <p:txBody>
          <a:bodyPr anchor="b">
            <a:normAutofit/>
          </a:bodyPr>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D501F6-8430-4758-8636-74D68E990EC3}"/>
              </a:ext>
            </a:extLst>
          </p:cNvPr>
          <p:cNvSpPr>
            <a:spLocks noGrp="1"/>
          </p:cNvSpPr>
          <p:nvPr>
            <p:ph idx="1"/>
          </p:nvPr>
        </p:nvSpPr>
        <p:spPr>
          <a:xfrm>
            <a:off x="5303520" y="548640"/>
            <a:ext cx="6053328" cy="5431536"/>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E79DC39-A29C-494C-98B6-999746C5F38A}"/>
              </a:ext>
            </a:extLst>
          </p:cNvPr>
          <p:cNvSpPr>
            <a:spLocks noGrp="1"/>
          </p:cNvSpPr>
          <p:nvPr>
            <p:ph type="body" sz="half" idx="2"/>
          </p:nvPr>
        </p:nvSpPr>
        <p:spPr>
          <a:xfrm>
            <a:off x="839788" y="3977640"/>
            <a:ext cx="3932237"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2584C988-A6DB-469A-B8AA-31866F36E83D}"/>
              </a:ext>
            </a:extLst>
          </p:cNvPr>
          <p:cNvSpPr>
            <a:spLocks noGrp="1"/>
          </p:cNvSpPr>
          <p:nvPr>
            <p:ph type="dt" sz="half" idx="10"/>
          </p:nvPr>
        </p:nvSpPr>
        <p:spPr/>
        <p:txBody>
          <a:bodyPr/>
          <a:lstStyle/>
          <a:p>
            <a:fld id="{72345051-2045-45DA-935E-2E3CA1A69ADC}" type="datetimeFigureOut">
              <a:rPr lang="en-US" smtClean="0"/>
              <a:t>7/20/22</a:t>
            </a:fld>
            <a:endParaRPr lang="en-US"/>
          </a:p>
        </p:txBody>
      </p:sp>
      <p:sp>
        <p:nvSpPr>
          <p:cNvPr id="6" name="Footer Placeholder 5">
            <a:extLst>
              <a:ext uri="{FF2B5EF4-FFF2-40B4-BE49-F238E27FC236}">
                <a16:creationId xmlns:a16="http://schemas.microsoft.com/office/drawing/2014/main" id="{02BC39C3-81EB-4828-9AD3-2F1FAC521E6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59376C-9810-49A5-BC9A-4E6A02175273}"/>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B9F96F3A-E64D-4401-B02C-BCD5CAA97CFF}"/>
              </a:ext>
            </a:extLst>
          </p:cNvPr>
          <p:cNvSpPr/>
          <p:nvPr/>
        </p:nvSpPr>
        <p:spPr>
          <a:xfrm rot="5400000">
            <a:off x="2797492"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70818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37704-80BD-41B0-8395-41618EC3AFBC}"/>
              </a:ext>
            </a:extLst>
          </p:cNvPr>
          <p:cNvSpPr>
            <a:spLocks noGrp="1"/>
          </p:cNvSpPr>
          <p:nvPr>
            <p:ph type="title"/>
          </p:nvPr>
        </p:nvSpPr>
        <p:spPr>
          <a:xfrm>
            <a:off x="839788" y="457200"/>
            <a:ext cx="3931920" cy="3429000"/>
          </a:xfrm>
        </p:spPr>
        <p:txBody>
          <a:bodyPr anchor="b">
            <a:normAutofit/>
          </a:bodyPr>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14DA4032-EC66-4974-BD30-898B60E4B562}"/>
              </a:ext>
            </a:extLst>
          </p:cNvPr>
          <p:cNvSpPr>
            <a:spLocks noGrp="1"/>
          </p:cNvSpPr>
          <p:nvPr>
            <p:ph type="pic" idx="1"/>
          </p:nvPr>
        </p:nvSpPr>
        <p:spPr>
          <a:xfrm>
            <a:off x="5303520" y="548640"/>
            <a:ext cx="6053328" cy="543153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21802D0-5574-4631-BA49-92362F8E40DC}"/>
              </a:ext>
            </a:extLst>
          </p:cNvPr>
          <p:cNvSpPr>
            <a:spLocks noGrp="1"/>
          </p:cNvSpPr>
          <p:nvPr>
            <p:ph type="body" sz="half" idx="2"/>
          </p:nvPr>
        </p:nvSpPr>
        <p:spPr>
          <a:xfrm>
            <a:off x="839788" y="3977640"/>
            <a:ext cx="3931920" cy="2002536"/>
          </a:xfrm>
        </p:spPr>
        <p:txBody>
          <a:bodyPr>
            <a:normAutofit/>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F62C2F5B-DDDD-4E64-94A9-99E46F4B06A0}"/>
              </a:ext>
            </a:extLst>
          </p:cNvPr>
          <p:cNvSpPr>
            <a:spLocks noGrp="1"/>
          </p:cNvSpPr>
          <p:nvPr>
            <p:ph type="dt" sz="half" idx="10"/>
          </p:nvPr>
        </p:nvSpPr>
        <p:spPr/>
        <p:txBody>
          <a:bodyPr/>
          <a:lstStyle/>
          <a:p>
            <a:fld id="{72345051-2045-45DA-935E-2E3CA1A69ADC}" type="datetimeFigureOut">
              <a:rPr lang="en-US" smtClean="0"/>
              <a:t>7/20/22</a:t>
            </a:fld>
            <a:endParaRPr lang="en-US"/>
          </a:p>
        </p:txBody>
      </p:sp>
      <p:sp>
        <p:nvSpPr>
          <p:cNvPr id="6" name="Footer Placeholder 5">
            <a:extLst>
              <a:ext uri="{FF2B5EF4-FFF2-40B4-BE49-F238E27FC236}">
                <a16:creationId xmlns:a16="http://schemas.microsoft.com/office/drawing/2014/main" id="{D4FA8D36-8865-48E7-8249-ED729A5F7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0F98C3-0B62-4361-8408-A01F70807CDB}"/>
              </a:ext>
            </a:extLst>
          </p:cNvPr>
          <p:cNvSpPr>
            <a:spLocks noGrp="1"/>
          </p:cNvSpPr>
          <p:nvPr>
            <p:ph type="sldNum" sz="quarter" idx="12"/>
          </p:nvPr>
        </p:nvSpPr>
        <p:spPr/>
        <p:txBody>
          <a:bodyPr/>
          <a:lstStyle/>
          <a:p>
            <a:fld id="{A7CD31F4-64FA-4BA0-9498-67783267A8C8}" type="slidenum">
              <a:rPr lang="en-US" smtClean="0"/>
              <a:t>‹#›</a:t>
            </a:fld>
            <a:endParaRPr lang="en-US"/>
          </a:p>
        </p:txBody>
      </p:sp>
      <p:sp>
        <p:nvSpPr>
          <p:cNvPr id="8" name="Rectangle 6" descr="Tag=AccentColor&#10;Flavor=Light&#10;Target=FillAndLine">
            <a:extLst>
              <a:ext uri="{FF2B5EF4-FFF2-40B4-BE49-F238E27FC236}">
                <a16:creationId xmlns:a16="http://schemas.microsoft.com/office/drawing/2014/main" id="{FE511AB6-FEAF-4549-BA88-0764BD10B63D}"/>
              </a:ext>
            </a:extLst>
          </p:cNvPr>
          <p:cNvSpPr/>
          <p:nvPr/>
        </p:nvSpPr>
        <p:spPr>
          <a:xfrm rot="5400000">
            <a:off x="2798064" y="3254143"/>
            <a:ext cx="4480560" cy="27432"/>
          </a:xfrm>
          <a:custGeom>
            <a:avLst/>
            <a:gdLst>
              <a:gd name="connsiteX0" fmla="*/ 0 w 4480560"/>
              <a:gd name="connsiteY0" fmla="*/ 0 h 27432"/>
              <a:gd name="connsiteX1" fmla="*/ 595274 w 4480560"/>
              <a:gd name="connsiteY1" fmla="*/ 0 h 27432"/>
              <a:gd name="connsiteX2" fmla="*/ 1100938 w 4480560"/>
              <a:gd name="connsiteY2" fmla="*/ 0 h 27432"/>
              <a:gd name="connsiteX3" fmla="*/ 1651406 w 4480560"/>
              <a:gd name="connsiteY3" fmla="*/ 0 h 27432"/>
              <a:gd name="connsiteX4" fmla="*/ 2336292 w 4480560"/>
              <a:gd name="connsiteY4" fmla="*/ 0 h 27432"/>
              <a:gd name="connsiteX5" fmla="*/ 2931566 w 4480560"/>
              <a:gd name="connsiteY5" fmla="*/ 0 h 27432"/>
              <a:gd name="connsiteX6" fmla="*/ 3482035 w 4480560"/>
              <a:gd name="connsiteY6" fmla="*/ 0 h 27432"/>
              <a:gd name="connsiteX7" fmla="*/ 4480560 w 4480560"/>
              <a:gd name="connsiteY7" fmla="*/ 0 h 27432"/>
              <a:gd name="connsiteX8" fmla="*/ 4480560 w 4480560"/>
              <a:gd name="connsiteY8" fmla="*/ 27432 h 27432"/>
              <a:gd name="connsiteX9" fmla="*/ 3840480 w 4480560"/>
              <a:gd name="connsiteY9" fmla="*/ 27432 h 27432"/>
              <a:gd name="connsiteX10" fmla="*/ 3290011 w 4480560"/>
              <a:gd name="connsiteY10" fmla="*/ 27432 h 27432"/>
              <a:gd name="connsiteX11" fmla="*/ 2560320 w 4480560"/>
              <a:gd name="connsiteY11" fmla="*/ 27432 h 27432"/>
              <a:gd name="connsiteX12" fmla="*/ 1965046 w 4480560"/>
              <a:gd name="connsiteY12" fmla="*/ 27432 h 27432"/>
              <a:gd name="connsiteX13" fmla="*/ 1459382 w 4480560"/>
              <a:gd name="connsiteY13" fmla="*/ 27432 h 27432"/>
              <a:gd name="connsiteX14" fmla="*/ 774497 w 4480560"/>
              <a:gd name="connsiteY14" fmla="*/ 27432 h 27432"/>
              <a:gd name="connsiteX15" fmla="*/ 0 w 4480560"/>
              <a:gd name="connsiteY15" fmla="*/ 27432 h 27432"/>
              <a:gd name="connsiteX16" fmla="*/ 0 w 4480560"/>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27432"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79587" y="8304"/>
                  <a:pt x="4480082" y="21512"/>
                  <a:pt x="4480560" y="27432"/>
                </a:cubicBezTo>
                <a:cubicBezTo>
                  <a:pt x="4314132" y="24068"/>
                  <a:pt x="4028383" y="45776"/>
                  <a:pt x="3840480" y="27432"/>
                </a:cubicBezTo>
                <a:cubicBezTo>
                  <a:pt x="3652577" y="9088"/>
                  <a:pt x="3547615" y="11992"/>
                  <a:pt x="3290011" y="27432"/>
                </a:cubicBezTo>
                <a:cubicBezTo>
                  <a:pt x="3032407" y="42872"/>
                  <a:pt x="2830268" y="17863"/>
                  <a:pt x="2560320" y="27432"/>
                </a:cubicBezTo>
                <a:cubicBezTo>
                  <a:pt x="2290372" y="37001"/>
                  <a:pt x="2147422" y="15872"/>
                  <a:pt x="1965046" y="27432"/>
                </a:cubicBezTo>
                <a:cubicBezTo>
                  <a:pt x="1782670" y="38992"/>
                  <a:pt x="1689791" y="49824"/>
                  <a:pt x="1459382" y="27432"/>
                </a:cubicBezTo>
                <a:cubicBezTo>
                  <a:pt x="1228973" y="5040"/>
                  <a:pt x="915486" y="45645"/>
                  <a:pt x="774497" y="27432"/>
                </a:cubicBezTo>
                <a:cubicBezTo>
                  <a:pt x="633508" y="9219"/>
                  <a:pt x="361442" y="-1963"/>
                  <a:pt x="0" y="27432"/>
                </a:cubicBezTo>
                <a:cubicBezTo>
                  <a:pt x="-1048" y="14992"/>
                  <a:pt x="-1120" y="7447"/>
                  <a:pt x="0" y="0"/>
                </a:cubicBezTo>
                <a:close/>
              </a:path>
              <a:path w="4480560" h="27432"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1045" y="9333"/>
                  <a:pt x="4481838" y="19699"/>
                  <a:pt x="4480560" y="27432"/>
                </a:cubicBezTo>
                <a:cubicBezTo>
                  <a:pt x="4279652" y="2294"/>
                  <a:pt x="4200762" y="50710"/>
                  <a:pt x="3930091" y="27432"/>
                </a:cubicBezTo>
                <a:cubicBezTo>
                  <a:pt x="3659420" y="4154"/>
                  <a:pt x="3456052" y="31438"/>
                  <a:pt x="3290011" y="27432"/>
                </a:cubicBezTo>
                <a:cubicBezTo>
                  <a:pt x="3123970" y="23426"/>
                  <a:pt x="2882392" y="41962"/>
                  <a:pt x="2649931" y="27432"/>
                </a:cubicBezTo>
                <a:cubicBezTo>
                  <a:pt x="2417470" y="12902"/>
                  <a:pt x="2238426" y="16481"/>
                  <a:pt x="2054657" y="27432"/>
                </a:cubicBezTo>
                <a:cubicBezTo>
                  <a:pt x="1870888" y="38383"/>
                  <a:pt x="1566368" y="54184"/>
                  <a:pt x="1324966" y="27432"/>
                </a:cubicBezTo>
                <a:cubicBezTo>
                  <a:pt x="1083564" y="680"/>
                  <a:pt x="787410" y="20090"/>
                  <a:pt x="595274" y="27432"/>
                </a:cubicBezTo>
                <a:cubicBezTo>
                  <a:pt x="403138" y="34774"/>
                  <a:pt x="169622" y="19643"/>
                  <a:pt x="0" y="27432"/>
                </a:cubicBezTo>
                <a:cubicBezTo>
                  <a:pt x="211" y="18145"/>
                  <a:pt x="120" y="6480"/>
                  <a:pt x="0" y="0"/>
                </a:cubicBezTo>
                <a:close/>
              </a:path>
            </a:pathLst>
          </a:custGeom>
          <a:solidFill>
            <a:schemeClr val="tx1"/>
          </a:solidFill>
          <a:ln w="44450" cap="rnd">
            <a:solidFill>
              <a:schemeClr val="tx1"/>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5904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7CF8D-FF51-4FD8-B968-A2C85073478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661A953-02EA-491B-A215-AF8420D74D3A}"/>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4084D1E-BC98-44E4-8D2C-89CCDC293331}"/>
              </a:ext>
            </a:extLst>
          </p:cNvPr>
          <p:cNvSpPr>
            <a:spLocks noGrp="1"/>
          </p:cNvSpPr>
          <p:nvPr>
            <p:ph type="dt" sz="half" idx="10"/>
          </p:nvPr>
        </p:nvSpPr>
        <p:spPr/>
        <p:txBody>
          <a:bodyPr/>
          <a:lstStyle/>
          <a:p>
            <a:fld id="{72345051-2045-45DA-935E-2E3CA1A69ADC}" type="datetimeFigureOut">
              <a:rPr lang="en-US" smtClean="0"/>
              <a:t>7/20/22</a:t>
            </a:fld>
            <a:endParaRPr lang="en-US"/>
          </a:p>
        </p:txBody>
      </p:sp>
      <p:sp>
        <p:nvSpPr>
          <p:cNvPr id="5" name="Footer Placeholder 4">
            <a:extLst>
              <a:ext uri="{FF2B5EF4-FFF2-40B4-BE49-F238E27FC236}">
                <a16:creationId xmlns:a16="http://schemas.microsoft.com/office/drawing/2014/main" id="{513019EB-9C2B-4833-B72A-147694159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F6E764-5688-45F5-94ED-A7357D2F56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786807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0E3CB6-3025-40BF-A04B-A7B0CB4C01F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EDD5CB3-8B24-48C7-89D3-8DCAD36A453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0BC931-E2BF-4C1D-91AA-89F82F8268B2}"/>
              </a:ext>
            </a:extLst>
          </p:cNvPr>
          <p:cNvSpPr>
            <a:spLocks noGrp="1"/>
          </p:cNvSpPr>
          <p:nvPr>
            <p:ph type="dt" sz="half" idx="10"/>
          </p:nvPr>
        </p:nvSpPr>
        <p:spPr/>
        <p:txBody>
          <a:bodyPr/>
          <a:lstStyle/>
          <a:p>
            <a:fld id="{72345051-2045-45DA-935E-2E3CA1A69ADC}" type="datetimeFigureOut">
              <a:rPr lang="en-US" smtClean="0"/>
              <a:t>7/20/22</a:t>
            </a:fld>
            <a:endParaRPr lang="en-US"/>
          </a:p>
        </p:txBody>
      </p:sp>
      <p:sp>
        <p:nvSpPr>
          <p:cNvPr id="5" name="Footer Placeholder 4">
            <a:extLst>
              <a:ext uri="{FF2B5EF4-FFF2-40B4-BE49-F238E27FC236}">
                <a16:creationId xmlns:a16="http://schemas.microsoft.com/office/drawing/2014/main" id="{7548A135-AEE9-4483-957E-3D143318DD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8DEFD4-A052-46B3-B2AE-F3091D8A2F7B}"/>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367852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72D13B-FFCB-4650-AD3C-CB50373525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0CA9470-DF15-46A1-BF0E-8A5367A4B0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263047CB-E94D-482F-BACA-681E96C0EC2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72345051-2045-45DA-935E-2E3CA1A69ADC}" type="datetimeFigureOut">
              <a:rPr lang="en-US" smtClean="0"/>
              <a:t>7/20/22</a:t>
            </a:fld>
            <a:endParaRPr lang="en-US" dirty="0"/>
          </a:p>
        </p:txBody>
      </p:sp>
      <p:sp>
        <p:nvSpPr>
          <p:cNvPr id="5" name="Footer Placeholder 4">
            <a:extLst>
              <a:ext uri="{FF2B5EF4-FFF2-40B4-BE49-F238E27FC236}">
                <a16:creationId xmlns:a16="http://schemas.microsoft.com/office/drawing/2014/main" id="{2CFDA4B5-E797-42FC-8B7A-2294DF24A3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78ED201-6D0E-422C-B4EC-566A3DC298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1895811694"/>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5" r:id="rId6"/>
    <p:sldLayoutId id="2147483680" r:id="rId7"/>
    <p:sldLayoutId id="2147483681" r:id="rId8"/>
    <p:sldLayoutId id="2147483682" r:id="rId9"/>
    <p:sldLayoutId id="2147483684" r:id="rId10"/>
    <p:sldLayoutId id="2147483683" r:id="rId11"/>
  </p:sldLayoutIdLst>
  <p:txStyles>
    <p:titleStyle>
      <a:lvl1pPr algn="l" defTabSz="914400" rtl="0" eaLnBrk="1" latinLnBrk="0" hangingPunct="1">
        <a:lnSpc>
          <a:spcPct val="100000"/>
        </a:lnSpc>
        <a:spcBef>
          <a:spcPct val="0"/>
        </a:spcBef>
        <a:buNone/>
        <a:defRPr sz="5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customXml" Target="../ink/ink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hyperlink" Target="https://www.cancer.org/cancer/thyroid-cancer/detection-diagnosis-staging/signs-symptoms.html" TargetMode="External"/><Relationship Id="rId3" Type="http://schemas.openxmlformats.org/officeDocument/2006/relationships/hyperlink" Target="https://www.webmd.com/diabetes/endocrine-system-facts" TargetMode="External"/><Relationship Id="rId7" Type="http://schemas.openxmlformats.org/officeDocument/2006/relationships/hyperlink" Target="https://www.nhs.uk/conditions/thyroid-cancer/" TargetMode="External"/><Relationship Id="rId2" Type="http://schemas.openxmlformats.org/officeDocument/2006/relationships/hyperlink" Target="http://www.hopkinsmedicine.org/health/wellness-and-prevention/anatomy-of-the-endocrine-system" TargetMode="External"/><Relationship Id="rId1" Type="http://schemas.openxmlformats.org/officeDocument/2006/relationships/slideLayout" Target="../slideLayouts/slideLayout2.xml"/><Relationship Id="rId6" Type="http://schemas.openxmlformats.org/officeDocument/2006/relationships/hyperlink" Target="https://www.verywellhealth.com/the-thyroid-gland-and-thyroid-hormones-4149834" TargetMode="External"/><Relationship Id="rId5" Type="http://schemas.openxmlformats.org/officeDocument/2006/relationships/hyperlink" Target="https://www.msdmanuals.com/home/hormonal-and-metabolic-disorders/porphyrias/porphyria-cutanea-tarda" TargetMode="External"/><Relationship Id="rId10" Type="http://schemas.openxmlformats.org/officeDocument/2006/relationships/hyperlink" Target="https://www.niddk.nih.gov/health-information/diagnostic-tests/thyroid" TargetMode="External"/><Relationship Id="rId4" Type="http://schemas.openxmlformats.org/officeDocument/2006/relationships/hyperlink" Target="https://www.sciencedirect.com/science/article/pii/B9780122386626500057" TargetMode="External"/><Relationship Id="rId9" Type="http://schemas.openxmlformats.org/officeDocument/2006/relationships/hyperlink" Target="https://nurseslabs.com/5-thyroidectomy-nursing-care-plan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A6D37EE4-EA1B-46EE-A54B-5233C63C96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03899F-E946-9748-A492-C69701409D78}"/>
              </a:ext>
            </a:extLst>
          </p:cNvPr>
          <p:cNvSpPr>
            <a:spLocks noGrp="1"/>
          </p:cNvSpPr>
          <p:nvPr>
            <p:ph type="title"/>
          </p:nvPr>
        </p:nvSpPr>
        <p:spPr>
          <a:xfrm>
            <a:off x="7034585" y="703293"/>
            <a:ext cx="4584921" cy="1949815"/>
          </a:xfrm>
        </p:spPr>
        <p:txBody>
          <a:bodyPr anchor="b">
            <a:normAutofit/>
          </a:bodyPr>
          <a:lstStyle/>
          <a:p>
            <a:r>
              <a:rPr lang="en-US" sz="6000"/>
              <a:t>The endocrine system</a:t>
            </a:r>
          </a:p>
        </p:txBody>
      </p:sp>
      <p:pic>
        <p:nvPicPr>
          <p:cNvPr id="1026" name="Picture 2" descr="Anatomy of the Endocrine System | Johns Hopkins Medicine">
            <a:extLst>
              <a:ext uri="{FF2B5EF4-FFF2-40B4-BE49-F238E27FC236}">
                <a16:creationId xmlns:a16="http://schemas.microsoft.com/office/drawing/2014/main" id="{82B92212-40C4-0F40-AF6B-ABF16A5F6F0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125" r="441" b="-2"/>
          <a:stretch/>
        </p:blipFill>
        <p:spPr bwMode="auto">
          <a:xfrm>
            <a:off x="883777" y="2242479"/>
            <a:ext cx="5416261" cy="3888772"/>
          </a:xfrm>
          <a:custGeom>
            <a:avLst/>
            <a:gdLst/>
            <a:ahLst/>
            <a:cxnLst/>
            <a:rect l="l" t="t" r="r" b="b"/>
            <a:pathLst>
              <a:path w="5531320" h="4424065">
                <a:moveTo>
                  <a:pt x="4292328" y="3931444"/>
                </a:moveTo>
                <a:cubicBezTo>
                  <a:pt x="3830135" y="4131325"/>
                  <a:pt x="3346708" y="4259111"/>
                  <a:pt x="2855653" y="4364392"/>
                </a:cubicBezTo>
                <a:lnTo>
                  <a:pt x="2855525" y="4364392"/>
                </a:lnTo>
                <a:cubicBezTo>
                  <a:pt x="3386634" y="4394018"/>
                  <a:pt x="3853531" y="4210158"/>
                  <a:pt x="4292328" y="3931444"/>
                </a:cubicBezTo>
                <a:close/>
                <a:moveTo>
                  <a:pt x="4302118" y="3923561"/>
                </a:moveTo>
                <a:lnTo>
                  <a:pt x="4301102" y="3924959"/>
                </a:lnTo>
                <a:lnTo>
                  <a:pt x="4302881" y="3924959"/>
                </a:lnTo>
                <a:close/>
                <a:moveTo>
                  <a:pt x="3885572" y="334733"/>
                </a:moveTo>
                <a:cubicBezTo>
                  <a:pt x="4046889" y="406840"/>
                  <a:pt x="4203653" y="488713"/>
                  <a:pt x="4355013" y="579880"/>
                </a:cubicBezTo>
                <a:cubicBezTo>
                  <a:pt x="4662082" y="768063"/>
                  <a:pt x="4933803" y="995790"/>
                  <a:pt x="5144619" y="1290779"/>
                </a:cubicBezTo>
                <a:cubicBezTo>
                  <a:pt x="5314365" y="1528042"/>
                  <a:pt x="5426258" y="1789591"/>
                  <a:pt x="5468598" y="2088522"/>
                </a:cubicBezTo>
                <a:cubicBezTo>
                  <a:pt x="5479330" y="2001424"/>
                  <a:pt x="5480182" y="1913385"/>
                  <a:pt x="5471141" y="1826083"/>
                </a:cubicBezTo>
                <a:cubicBezTo>
                  <a:pt x="5455337" y="1662962"/>
                  <a:pt x="5406307" y="1504799"/>
                  <a:pt x="5327080" y="1361348"/>
                </a:cubicBezTo>
                <a:cubicBezTo>
                  <a:pt x="5206160" y="1140233"/>
                  <a:pt x="5033362" y="965782"/>
                  <a:pt x="4833354" y="816507"/>
                </a:cubicBezTo>
                <a:cubicBezTo>
                  <a:pt x="4597235" y="640276"/>
                  <a:pt x="4336322" y="509438"/>
                  <a:pt x="4063457" y="400724"/>
                </a:cubicBezTo>
                <a:cubicBezTo>
                  <a:pt x="4033360" y="388607"/>
                  <a:pt x="4003060" y="376909"/>
                  <a:pt x="3972544" y="365631"/>
                </a:cubicBezTo>
                <a:cubicBezTo>
                  <a:pt x="3943680" y="354950"/>
                  <a:pt x="3914563" y="345033"/>
                  <a:pt x="3885572" y="334733"/>
                </a:cubicBezTo>
                <a:close/>
                <a:moveTo>
                  <a:pt x="3865737" y="329520"/>
                </a:moveTo>
                <a:cubicBezTo>
                  <a:pt x="3865737" y="329520"/>
                  <a:pt x="3865737" y="330410"/>
                  <a:pt x="3866500" y="330537"/>
                </a:cubicBezTo>
                <a:lnTo>
                  <a:pt x="3869806" y="330156"/>
                </a:lnTo>
                <a:close/>
                <a:moveTo>
                  <a:pt x="2219772" y="85645"/>
                </a:moveTo>
                <a:cubicBezTo>
                  <a:pt x="2206943" y="84005"/>
                  <a:pt x="2193910" y="85264"/>
                  <a:pt x="2181627" y="89333"/>
                </a:cubicBezTo>
                <a:cubicBezTo>
                  <a:pt x="1932920" y="125113"/>
                  <a:pt x="1690800" y="197118"/>
                  <a:pt x="1462972" y="303073"/>
                </a:cubicBezTo>
                <a:cubicBezTo>
                  <a:pt x="971789" y="529528"/>
                  <a:pt x="578130" y="865460"/>
                  <a:pt x="308698" y="1338461"/>
                </a:cubicBezTo>
                <a:cubicBezTo>
                  <a:pt x="180225" y="1561852"/>
                  <a:pt x="97653" y="1808638"/>
                  <a:pt x="65840" y="2064364"/>
                </a:cubicBezTo>
                <a:cubicBezTo>
                  <a:pt x="71943" y="2050505"/>
                  <a:pt x="77284" y="2036391"/>
                  <a:pt x="82115" y="2022150"/>
                </a:cubicBezTo>
                <a:cubicBezTo>
                  <a:pt x="170104" y="1763653"/>
                  <a:pt x="279580" y="1515073"/>
                  <a:pt x="423261" y="1282260"/>
                </a:cubicBezTo>
                <a:cubicBezTo>
                  <a:pt x="630770" y="945565"/>
                  <a:pt x="895371" y="664944"/>
                  <a:pt x="1231812" y="454001"/>
                </a:cubicBezTo>
                <a:cubicBezTo>
                  <a:pt x="1535193" y="263783"/>
                  <a:pt x="1866802" y="149729"/>
                  <a:pt x="2219772" y="85645"/>
                </a:cubicBezTo>
                <a:close/>
                <a:moveTo>
                  <a:pt x="2612541" y="836"/>
                </a:moveTo>
                <a:cubicBezTo>
                  <a:pt x="2715914" y="-4250"/>
                  <a:pt x="2831240" y="14695"/>
                  <a:pt x="2946311" y="35548"/>
                </a:cubicBezTo>
                <a:cubicBezTo>
                  <a:pt x="3291652" y="98106"/>
                  <a:pt x="3631144" y="182915"/>
                  <a:pt x="3961100" y="303581"/>
                </a:cubicBezTo>
                <a:cubicBezTo>
                  <a:pt x="4278341" y="419543"/>
                  <a:pt x="4581341" y="563350"/>
                  <a:pt x="4854588" y="764502"/>
                </a:cubicBezTo>
                <a:cubicBezTo>
                  <a:pt x="5067438" y="921152"/>
                  <a:pt x="5250408" y="1105521"/>
                  <a:pt x="5377813" y="1339732"/>
                </a:cubicBezTo>
                <a:cubicBezTo>
                  <a:pt x="5459812" y="1489986"/>
                  <a:pt x="5510304" y="1655396"/>
                  <a:pt x="5526198" y="1825829"/>
                </a:cubicBezTo>
                <a:cubicBezTo>
                  <a:pt x="5538277" y="1951327"/>
                  <a:pt x="5527342" y="2074917"/>
                  <a:pt x="5510558" y="2199398"/>
                </a:cubicBezTo>
                <a:cubicBezTo>
                  <a:pt x="5502967" y="2266991"/>
                  <a:pt x="5502713" y="2335195"/>
                  <a:pt x="5509796" y="2402839"/>
                </a:cubicBezTo>
                <a:cubicBezTo>
                  <a:pt x="5534208" y="2664197"/>
                  <a:pt x="5468472" y="2926051"/>
                  <a:pt x="5323520" y="3144890"/>
                </a:cubicBezTo>
                <a:cubicBezTo>
                  <a:pt x="5201340" y="3332234"/>
                  <a:pt x="5041042" y="3491719"/>
                  <a:pt x="4853062" y="3612932"/>
                </a:cubicBezTo>
                <a:cubicBezTo>
                  <a:pt x="4671110" y="3732072"/>
                  <a:pt x="4498566" y="3864563"/>
                  <a:pt x="4316359" y="3982940"/>
                </a:cubicBezTo>
                <a:cubicBezTo>
                  <a:pt x="4019717" y="4175573"/>
                  <a:pt x="3701077" y="4317347"/>
                  <a:pt x="3352557" y="4386771"/>
                </a:cubicBezTo>
                <a:cubicBezTo>
                  <a:pt x="3160954" y="4425590"/>
                  <a:pt x="2964456" y="4434173"/>
                  <a:pt x="2770207" y="4412201"/>
                </a:cubicBezTo>
                <a:cubicBezTo>
                  <a:pt x="2685525" y="4402537"/>
                  <a:pt x="2599953" y="4402410"/>
                  <a:pt x="2514889" y="4393637"/>
                </a:cubicBezTo>
                <a:cubicBezTo>
                  <a:pt x="2307137" y="4370851"/>
                  <a:pt x="2102209" y="4327277"/>
                  <a:pt x="1903167" y="4263562"/>
                </a:cubicBezTo>
                <a:cubicBezTo>
                  <a:pt x="1560623" y="4156119"/>
                  <a:pt x="1238932" y="4006972"/>
                  <a:pt x="948393" y="3794249"/>
                </a:cubicBezTo>
                <a:cubicBezTo>
                  <a:pt x="647554" y="3573897"/>
                  <a:pt x="396813" y="3308660"/>
                  <a:pt x="223634" y="2975526"/>
                </a:cubicBezTo>
                <a:cubicBezTo>
                  <a:pt x="129454" y="2796370"/>
                  <a:pt x="67150" y="2602198"/>
                  <a:pt x="39520" y="2401695"/>
                </a:cubicBezTo>
                <a:cubicBezTo>
                  <a:pt x="34510" y="2367555"/>
                  <a:pt x="26729" y="2333872"/>
                  <a:pt x="16252" y="2300991"/>
                </a:cubicBezTo>
                <a:cubicBezTo>
                  <a:pt x="-9179" y="2218598"/>
                  <a:pt x="-24" y="2135695"/>
                  <a:pt x="11801" y="2053556"/>
                </a:cubicBezTo>
                <a:cubicBezTo>
                  <a:pt x="93686" y="1480615"/>
                  <a:pt x="377868" y="1021983"/>
                  <a:pt x="812850" y="651084"/>
                </a:cubicBezTo>
                <a:cubicBezTo>
                  <a:pt x="1176755" y="340201"/>
                  <a:pt x="1598260" y="146042"/>
                  <a:pt x="2066810" y="52586"/>
                </a:cubicBezTo>
                <a:cubicBezTo>
                  <a:pt x="2154544" y="35039"/>
                  <a:pt x="2243041" y="23087"/>
                  <a:pt x="2332046" y="14441"/>
                </a:cubicBezTo>
                <a:cubicBezTo>
                  <a:pt x="2421052" y="5794"/>
                  <a:pt x="2508913" y="2107"/>
                  <a:pt x="2612541" y="836"/>
                </a:cubicBezTo>
                <a:close/>
              </a:path>
            </a:pathLst>
          </a:custGeom>
          <a:noFill/>
          <a:extLst>
            <a:ext uri="{909E8E84-426E-40DD-AFC4-6F175D3DCCD1}">
              <a14:hiddenFill xmlns:a14="http://schemas.microsoft.com/office/drawing/2010/main">
                <a:solidFill>
                  <a:srgbClr val="FFFFFF"/>
                </a:solidFill>
              </a14:hiddenFill>
            </a:ext>
          </a:extLst>
        </p:spPr>
      </p:pic>
      <p:sp>
        <p:nvSpPr>
          <p:cNvPr id="1044" name="Rectangle 6">
            <a:extLst>
              <a:ext uri="{FF2B5EF4-FFF2-40B4-BE49-F238E27FC236}">
                <a16:creationId xmlns:a16="http://schemas.microsoft.com/office/drawing/2014/main" id="{3EB27620-B0B1-4232-A055-99D347606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3815" y="2895147"/>
            <a:ext cx="3474720" cy="27432"/>
          </a:xfrm>
          <a:custGeom>
            <a:avLst/>
            <a:gdLst>
              <a:gd name="connsiteX0" fmla="*/ 0 w 3474720"/>
              <a:gd name="connsiteY0" fmla="*/ 0 h 27432"/>
              <a:gd name="connsiteX1" fmla="*/ 660197 w 3474720"/>
              <a:gd name="connsiteY1" fmla="*/ 0 h 27432"/>
              <a:gd name="connsiteX2" fmla="*/ 1355141 w 3474720"/>
              <a:gd name="connsiteY2" fmla="*/ 0 h 27432"/>
              <a:gd name="connsiteX3" fmla="*/ 2084832 w 3474720"/>
              <a:gd name="connsiteY3" fmla="*/ 0 h 27432"/>
              <a:gd name="connsiteX4" fmla="*/ 2814523 w 3474720"/>
              <a:gd name="connsiteY4" fmla="*/ 0 h 27432"/>
              <a:gd name="connsiteX5" fmla="*/ 3474720 w 3474720"/>
              <a:gd name="connsiteY5" fmla="*/ 0 h 27432"/>
              <a:gd name="connsiteX6" fmla="*/ 3474720 w 3474720"/>
              <a:gd name="connsiteY6" fmla="*/ 27432 h 27432"/>
              <a:gd name="connsiteX7" fmla="*/ 2710282 w 3474720"/>
              <a:gd name="connsiteY7" fmla="*/ 27432 h 27432"/>
              <a:gd name="connsiteX8" fmla="*/ 1945843 w 3474720"/>
              <a:gd name="connsiteY8" fmla="*/ 27432 h 27432"/>
              <a:gd name="connsiteX9" fmla="*/ 1250899 w 3474720"/>
              <a:gd name="connsiteY9" fmla="*/ 27432 h 27432"/>
              <a:gd name="connsiteX10" fmla="*/ 0 w 3474720"/>
              <a:gd name="connsiteY10" fmla="*/ 27432 h 27432"/>
              <a:gd name="connsiteX11" fmla="*/ 0 w 3474720"/>
              <a:gd name="connsiteY11"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74720" h="27432" fill="none" extrusionOk="0">
                <a:moveTo>
                  <a:pt x="0" y="0"/>
                </a:moveTo>
                <a:cubicBezTo>
                  <a:pt x="307185" y="-8713"/>
                  <a:pt x="392307" y="-13121"/>
                  <a:pt x="660197" y="0"/>
                </a:cubicBezTo>
                <a:cubicBezTo>
                  <a:pt x="928087" y="13121"/>
                  <a:pt x="1167029" y="-2668"/>
                  <a:pt x="1355141" y="0"/>
                </a:cubicBezTo>
                <a:cubicBezTo>
                  <a:pt x="1543253" y="2668"/>
                  <a:pt x="1739408" y="-6709"/>
                  <a:pt x="2084832" y="0"/>
                </a:cubicBezTo>
                <a:cubicBezTo>
                  <a:pt x="2430256" y="6709"/>
                  <a:pt x="2538889" y="29706"/>
                  <a:pt x="2814523" y="0"/>
                </a:cubicBezTo>
                <a:cubicBezTo>
                  <a:pt x="3090157" y="-29706"/>
                  <a:pt x="3152920" y="-15446"/>
                  <a:pt x="3474720" y="0"/>
                </a:cubicBezTo>
                <a:cubicBezTo>
                  <a:pt x="3473554" y="7395"/>
                  <a:pt x="3474765" y="21864"/>
                  <a:pt x="3474720" y="27432"/>
                </a:cubicBezTo>
                <a:cubicBezTo>
                  <a:pt x="3275380" y="12730"/>
                  <a:pt x="2958934" y="10130"/>
                  <a:pt x="2710282" y="27432"/>
                </a:cubicBezTo>
                <a:cubicBezTo>
                  <a:pt x="2461630" y="44734"/>
                  <a:pt x="2131168" y="43757"/>
                  <a:pt x="1945843" y="27432"/>
                </a:cubicBezTo>
                <a:cubicBezTo>
                  <a:pt x="1760518" y="11107"/>
                  <a:pt x="1444829" y="-3738"/>
                  <a:pt x="1250899" y="27432"/>
                </a:cubicBezTo>
                <a:cubicBezTo>
                  <a:pt x="1056969" y="58602"/>
                  <a:pt x="444992" y="52761"/>
                  <a:pt x="0" y="27432"/>
                </a:cubicBezTo>
                <a:cubicBezTo>
                  <a:pt x="-503" y="20663"/>
                  <a:pt x="1168" y="5855"/>
                  <a:pt x="0" y="0"/>
                </a:cubicBezTo>
                <a:close/>
              </a:path>
              <a:path w="3474720" h="27432" stroke="0" extrusionOk="0">
                <a:moveTo>
                  <a:pt x="0" y="0"/>
                </a:moveTo>
                <a:cubicBezTo>
                  <a:pt x="300114" y="-5103"/>
                  <a:pt x="525093" y="-25284"/>
                  <a:pt x="660197" y="0"/>
                </a:cubicBezTo>
                <a:cubicBezTo>
                  <a:pt x="795301" y="25284"/>
                  <a:pt x="1023172" y="17955"/>
                  <a:pt x="1250899" y="0"/>
                </a:cubicBezTo>
                <a:cubicBezTo>
                  <a:pt x="1478626" y="-17955"/>
                  <a:pt x="1782079" y="-27844"/>
                  <a:pt x="2015338" y="0"/>
                </a:cubicBezTo>
                <a:cubicBezTo>
                  <a:pt x="2248597" y="27844"/>
                  <a:pt x="2491007" y="27648"/>
                  <a:pt x="2675534" y="0"/>
                </a:cubicBezTo>
                <a:cubicBezTo>
                  <a:pt x="2860061" y="-27648"/>
                  <a:pt x="3088679" y="-3661"/>
                  <a:pt x="3474720" y="0"/>
                </a:cubicBezTo>
                <a:cubicBezTo>
                  <a:pt x="3474913" y="12649"/>
                  <a:pt x="3473732" y="17989"/>
                  <a:pt x="3474720" y="27432"/>
                </a:cubicBezTo>
                <a:cubicBezTo>
                  <a:pt x="3317198" y="15714"/>
                  <a:pt x="2959205" y="52182"/>
                  <a:pt x="2779776" y="27432"/>
                </a:cubicBezTo>
                <a:cubicBezTo>
                  <a:pt x="2600347" y="2682"/>
                  <a:pt x="2382660" y="-684"/>
                  <a:pt x="2015338" y="27432"/>
                </a:cubicBezTo>
                <a:cubicBezTo>
                  <a:pt x="1648016" y="55548"/>
                  <a:pt x="1641073" y="39646"/>
                  <a:pt x="1424635" y="27432"/>
                </a:cubicBezTo>
                <a:cubicBezTo>
                  <a:pt x="1208197" y="15218"/>
                  <a:pt x="1021559" y="15893"/>
                  <a:pt x="729691" y="27432"/>
                </a:cubicBezTo>
                <a:cubicBezTo>
                  <a:pt x="437823" y="38971"/>
                  <a:pt x="153856" y="-2647"/>
                  <a:pt x="0" y="27432"/>
                </a:cubicBezTo>
                <a:cubicBezTo>
                  <a:pt x="1300" y="19678"/>
                  <a:pt x="-86" y="12044"/>
                  <a:pt x="0" y="0"/>
                </a:cubicBezTo>
                <a:close/>
              </a:path>
            </a:pathLst>
          </a:custGeom>
          <a:solidFill>
            <a:srgbClr val="C3754D"/>
          </a:solidFill>
          <a:ln w="38100" cap="rnd">
            <a:solidFill>
              <a:srgbClr val="C3754D"/>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0" name="Content Placeholder 1029">
            <a:extLst>
              <a:ext uri="{FF2B5EF4-FFF2-40B4-BE49-F238E27FC236}">
                <a16:creationId xmlns:a16="http://schemas.microsoft.com/office/drawing/2014/main" id="{85492351-4A4B-374F-C40A-8C37AE136061}"/>
              </a:ext>
            </a:extLst>
          </p:cNvPr>
          <p:cNvSpPr>
            <a:spLocks noGrp="1"/>
          </p:cNvSpPr>
          <p:nvPr>
            <p:ph idx="1"/>
          </p:nvPr>
        </p:nvSpPr>
        <p:spPr>
          <a:xfrm>
            <a:off x="7034585" y="3164618"/>
            <a:ext cx="4584921" cy="3021497"/>
          </a:xfrm>
        </p:spPr>
        <p:txBody>
          <a:bodyPr anchor="t">
            <a:normAutofit/>
          </a:bodyPr>
          <a:lstStyle/>
          <a:p>
            <a:pPr>
              <a:lnSpc>
                <a:spcPct val="100000"/>
              </a:lnSpc>
            </a:pPr>
            <a:r>
              <a:rPr lang="en-US" sz="1200" dirty="0">
                <a:latin typeface="Arial" panose="020B0604020202020204" pitchFamily="34" charset="0"/>
                <a:cs typeface="Arial" panose="020B0604020202020204" pitchFamily="34" charset="0"/>
              </a:rPr>
              <a:t>The anatomy and physiology of the endocrine system is a network of organs and glands, physiology refers to the functions of these structures (Blanchard, S 2005).</a:t>
            </a:r>
          </a:p>
          <a:p>
            <a:pPr>
              <a:lnSpc>
                <a:spcPct val="100000"/>
              </a:lnSpc>
            </a:pPr>
            <a:r>
              <a:rPr lang="en-US" sz="1200" dirty="0">
                <a:latin typeface="Arial" panose="020B0604020202020204" pitchFamily="34" charset="0"/>
                <a:cs typeface="Arial" panose="020B0604020202020204" pitchFamily="34" charset="0"/>
              </a:rPr>
              <a:t> The network of glands in the endocrine system are responsible for almost every cell, organ and body functions.</a:t>
            </a:r>
          </a:p>
          <a:p>
            <a:pPr>
              <a:lnSpc>
                <a:spcPct val="100000"/>
              </a:lnSpc>
            </a:pPr>
            <a:r>
              <a:rPr lang="en-US" sz="1200" dirty="0">
                <a:latin typeface="Arial" panose="020B0604020202020204" pitchFamily="34" charset="0"/>
                <a:cs typeface="Arial" panose="020B0604020202020204" pitchFamily="34" charset="0"/>
              </a:rPr>
              <a:t>This includes growth, development, metabolism, reproduction, energy levels, and response to stress and mood (Hopkins, 2019.</a:t>
            </a:r>
          </a:p>
          <a:p>
            <a:pPr>
              <a:lnSpc>
                <a:spcPct val="100000"/>
              </a:lnSpc>
            </a:pPr>
            <a:r>
              <a:rPr lang="en-US" sz="1200" dirty="0">
                <a:latin typeface="Arial" panose="020B0604020202020204" pitchFamily="34" charset="0"/>
                <a:cs typeface="Arial" panose="020B0604020202020204" pitchFamily="34" charset="0"/>
              </a:rPr>
              <a:t>If the endocrine system is not healthy, it can have many side effects such as weight gain, development of puberty and managing stress levels.</a:t>
            </a:r>
          </a:p>
          <a:p>
            <a:pPr>
              <a:lnSpc>
                <a:spcPct val="100000"/>
              </a:lnSpc>
            </a:pPr>
            <a:r>
              <a:rPr lang="en-US" sz="1200" dirty="0">
                <a:latin typeface="Arial" panose="020B0604020202020204" pitchFamily="34" charset="0"/>
                <a:cs typeface="Arial" panose="020B0604020202020204" pitchFamily="34" charset="0"/>
              </a:rPr>
              <a:t>It can also control how hormones are released. (Brody, B 2021). </a:t>
            </a:r>
          </a:p>
        </p:txBody>
      </p:sp>
      <p:sp>
        <p:nvSpPr>
          <p:cNvPr id="3" name="TextBox 2">
            <a:extLst>
              <a:ext uri="{FF2B5EF4-FFF2-40B4-BE49-F238E27FC236}">
                <a16:creationId xmlns:a16="http://schemas.microsoft.com/office/drawing/2014/main" id="{DF454F1F-8B4A-8EED-6833-C61C6AD266FC}"/>
              </a:ext>
            </a:extLst>
          </p:cNvPr>
          <p:cNvSpPr txBox="1"/>
          <p:nvPr/>
        </p:nvSpPr>
        <p:spPr>
          <a:xfrm>
            <a:off x="3048713" y="6131251"/>
            <a:ext cx="937159" cy="481163"/>
          </a:xfrm>
          <a:prstGeom prst="rect">
            <a:avLst/>
          </a:prstGeom>
          <a:solidFill>
            <a:srgbClr val="000000">
              <a:alpha val="50000"/>
            </a:srgbClr>
          </a:solidFill>
          <a:ln>
            <a:noFill/>
          </a:ln>
        </p:spPr>
        <p:txBody>
          <a:bodyPr wrap="square" rtlCol="0">
            <a:noAutofit/>
          </a:bodyPr>
          <a:lstStyle/>
          <a:p>
            <a:pPr algn="ctr">
              <a:spcAft>
                <a:spcPts val="600"/>
              </a:spcAft>
            </a:pPr>
            <a:r>
              <a:rPr lang="en-US" sz="1300" dirty="0">
                <a:solidFill>
                  <a:srgbClr val="FFFFFF"/>
                </a:solidFill>
              </a:rPr>
              <a:t>(John Hopkins 2019)</a:t>
            </a:r>
          </a:p>
        </p:txBody>
      </p:sp>
      <p:sp>
        <p:nvSpPr>
          <p:cNvPr id="5" name="TextBox 4">
            <a:extLst>
              <a:ext uri="{FF2B5EF4-FFF2-40B4-BE49-F238E27FC236}">
                <a16:creationId xmlns:a16="http://schemas.microsoft.com/office/drawing/2014/main" id="{C9FDE954-BE3D-8936-7527-7A3EFCF43353}"/>
              </a:ext>
            </a:extLst>
          </p:cNvPr>
          <p:cNvSpPr txBox="1"/>
          <p:nvPr/>
        </p:nvSpPr>
        <p:spPr>
          <a:xfrm>
            <a:off x="381965" y="219919"/>
            <a:ext cx="5486400"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Name: Saiqa Bibi </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Student Id: 2020850</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Module: Introduction to Physiology</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Module Code: BMHP5003_BIRM</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Lecturer: Muhammad Humza Saeed</a:t>
            </a:r>
          </a:p>
        </p:txBody>
      </p:sp>
    </p:spTree>
    <p:extLst>
      <p:ext uri="{BB962C8B-B14F-4D97-AF65-F5344CB8AC3E}">
        <p14:creationId xmlns:p14="http://schemas.microsoft.com/office/powerpoint/2010/main" val="17786535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8" name="Rectangle 1037">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6240D0-846A-F49C-87DA-6AFC66915949}"/>
              </a:ext>
            </a:extLst>
          </p:cNvPr>
          <p:cNvSpPr>
            <a:spLocks noGrp="1"/>
          </p:cNvSpPr>
          <p:nvPr>
            <p:ph type="title"/>
          </p:nvPr>
        </p:nvSpPr>
        <p:spPr>
          <a:xfrm>
            <a:off x="2667000" y="406908"/>
            <a:ext cx="3429000" cy="1719072"/>
          </a:xfrm>
        </p:spPr>
        <p:txBody>
          <a:bodyPr anchor="b">
            <a:normAutofit/>
          </a:bodyPr>
          <a:lstStyle/>
          <a:p>
            <a:pPr>
              <a:lnSpc>
                <a:spcPct val="90000"/>
              </a:lnSpc>
            </a:pPr>
            <a:r>
              <a:rPr lang="en-US" sz="3800" dirty="0"/>
              <a:t>The Endocrine system and the thyroid gland</a:t>
            </a:r>
          </a:p>
        </p:txBody>
      </p:sp>
      <p:sp>
        <p:nvSpPr>
          <p:cNvPr id="1040"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084" y="2532888"/>
            <a:ext cx="3291840" cy="18288"/>
          </a:xfrm>
          <a:custGeom>
            <a:avLst/>
            <a:gdLst>
              <a:gd name="connsiteX0" fmla="*/ 0 w 3291840"/>
              <a:gd name="connsiteY0" fmla="*/ 0 h 18288"/>
              <a:gd name="connsiteX1" fmla="*/ 625450 w 3291840"/>
              <a:gd name="connsiteY1" fmla="*/ 0 h 18288"/>
              <a:gd name="connsiteX2" fmla="*/ 1283818 w 3291840"/>
              <a:gd name="connsiteY2" fmla="*/ 0 h 18288"/>
              <a:gd name="connsiteX3" fmla="*/ 1975104 w 3291840"/>
              <a:gd name="connsiteY3" fmla="*/ 0 h 18288"/>
              <a:gd name="connsiteX4" fmla="*/ 2666390 w 3291840"/>
              <a:gd name="connsiteY4" fmla="*/ 0 h 18288"/>
              <a:gd name="connsiteX5" fmla="*/ 3291840 w 3291840"/>
              <a:gd name="connsiteY5" fmla="*/ 0 h 18288"/>
              <a:gd name="connsiteX6" fmla="*/ 3291840 w 3291840"/>
              <a:gd name="connsiteY6" fmla="*/ 18288 h 18288"/>
              <a:gd name="connsiteX7" fmla="*/ 2567635 w 3291840"/>
              <a:gd name="connsiteY7" fmla="*/ 18288 h 18288"/>
              <a:gd name="connsiteX8" fmla="*/ 1843430 w 3291840"/>
              <a:gd name="connsiteY8" fmla="*/ 18288 h 18288"/>
              <a:gd name="connsiteX9" fmla="*/ 1185062 w 3291840"/>
              <a:gd name="connsiteY9" fmla="*/ 18288 h 18288"/>
              <a:gd name="connsiteX10" fmla="*/ 0 w 3291840"/>
              <a:gd name="connsiteY10" fmla="*/ 18288 h 18288"/>
              <a:gd name="connsiteX11" fmla="*/ 0 w 3291840"/>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91840" h="18288" fill="none" extrusionOk="0">
                <a:moveTo>
                  <a:pt x="0" y="0"/>
                </a:moveTo>
                <a:cubicBezTo>
                  <a:pt x="173613" y="5552"/>
                  <a:pt x="489242" y="1770"/>
                  <a:pt x="625450" y="0"/>
                </a:cubicBezTo>
                <a:cubicBezTo>
                  <a:pt x="761658" y="-1770"/>
                  <a:pt x="1015131" y="32079"/>
                  <a:pt x="1283818" y="0"/>
                </a:cubicBezTo>
                <a:cubicBezTo>
                  <a:pt x="1552505" y="-32079"/>
                  <a:pt x="1752773" y="10771"/>
                  <a:pt x="1975104" y="0"/>
                </a:cubicBezTo>
                <a:cubicBezTo>
                  <a:pt x="2197435" y="-10771"/>
                  <a:pt x="2433070" y="21341"/>
                  <a:pt x="2666390" y="0"/>
                </a:cubicBezTo>
                <a:cubicBezTo>
                  <a:pt x="2899710" y="-21341"/>
                  <a:pt x="3028437" y="16612"/>
                  <a:pt x="3291840" y="0"/>
                </a:cubicBezTo>
                <a:cubicBezTo>
                  <a:pt x="3291131" y="8157"/>
                  <a:pt x="3291427" y="12125"/>
                  <a:pt x="3291840" y="18288"/>
                </a:cubicBezTo>
                <a:cubicBezTo>
                  <a:pt x="3043276" y="37868"/>
                  <a:pt x="2921041" y="-12908"/>
                  <a:pt x="2567635" y="18288"/>
                </a:cubicBezTo>
                <a:cubicBezTo>
                  <a:pt x="2214230" y="49484"/>
                  <a:pt x="2189623" y="-13019"/>
                  <a:pt x="1843430" y="18288"/>
                </a:cubicBezTo>
                <a:cubicBezTo>
                  <a:pt x="1497237" y="49595"/>
                  <a:pt x="1492584" y="29180"/>
                  <a:pt x="1185062" y="18288"/>
                </a:cubicBezTo>
                <a:cubicBezTo>
                  <a:pt x="877540" y="7396"/>
                  <a:pt x="313238" y="46443"/>
                  <a:pt x="0" y="18288"/>
                </a:cubicBezTo>
                <a:cubicBezTo>
                  <a:pt x="-46" y="12483"/>
                  <a:pt x="-203" y="6491"/>
                  <a:pt x="0" y="0"/>
                </a:cubicBezTo>
                <a:close/>
              </a:path>
              <a:path w="3291840" h="18288" stroke="0" extrusionOk="0">
                <a:moveTo>
                  <a:pt x="0" y="0"/>
                </a:moveTo>
                <a:cubicBezTo>
                  <a:pt x="281971" y="23935"/>
                  <a:pt x="485873" y="-14021"/>
                  <a:pt x="625450" y="0"/>
                </a:cubicBezTo>
                <a:cubicBezTo>
                  <a:pt x="765027" y="14021"/>
                  <a:pt x="1048900" y="27914"/>
                  <a:pt x="1185062" y="0"/>
                </a:cubicBezTo>
                <a:cubicBezTo>
                  <a:pt x="1321224" y="-27914"/>
                  <a:pt x="1648252" y="-3988"/>
                  <a:pt x="1909267" y="0"/>
                </a:cubicBezTo>
                <a:cubicBezTo>
                  <a:pt x="2170282" y="3988"/>
                  <a:pt x="2301957" y="25891"/>
                  <a:pt x="2534717" y="0"/>
                </a:cubicBezTo>
                <a:cubicBezTo>
                  <a:pt x="2767477" y="-25891"/>
                  <a:pt x="3078800" y="21500"/>
                  <a:pt x="3291840" y="0"/>
                </a:cubicBezTo>
                <a:cubicBezTo>
                  <a:pt x="3291576" y="4493"/>
                  <a:pt x="3292224" y="9472"/>
                  <a:pt x="3291840" y="18288"/>
                </a:cubicBezTo>
                <a:cubicBezTo>
                  <a:pt x="3120474" y="15714"/>
                  <a:pt x="2816568" y="4633"/>
                  <a:pt x="2633472" y="18288"/>
                </a:cubicBezTo>
                <a:cubicBezTo>
                  <a:pt x="2450376" y="31943"/>
                  <a:pt x="2160769" y="37350"/>
                  <a:pt x="1909267" y="18288"/>
                </a:cubicBezTo>
                <a:cubicBezTo>
                  <a:pt x="1657765" y="-774"/>
                  <a:pt x="1623992" y="9648"/>
                  <a:pt x="1349654" y="18288"/>
                </a:cubicBezTo>
                <a:cubicBezTo>
                  <a:pt x="1075316" y="26928"/>
                  <a:pt x="833426" y="34181"/>
                  <a:pt x="691286" y="18288"/>
                </a:cubicBezTo>
                <a:cubicBezTo>
                  <a:pt x="549146" y="2395"/>
                  <a:pt x="342011" y="24201"/>
                  <a:pt x="0" y="18288"/>
                </a:cubicBezTo>
                <a:cubicBezTo>
                  <a:pt x="843" y="9577"/>
                  <a:pt x="371" y="6900"/>
                  <a:pt x="0" y="0"/>
                </a:cubicBezTo>
                <a:close/>
              </a:path>
            </a:pathLst>
          </a:custGeom>
          <a:solidFill>
            <a:srgbClr val="C3754D"/>
          </a:solidFill>
          <a:ln w="38100" cap="rnd">
            <a:solidFill>
              <a:srgbClr val="C3754D"/>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81489CC-B9E2-79C9-2F90-B9DACCAF8258}"/>
              </a:ext>
            </a:extLst>
          </p:cNvPr>
          <p:cNvSpPr>
            <a:spLocks noGrp="1"/>
          </p:cNvSpPr>
          <p:nvPr>
            <p:ph idx="1"/>
          </p:nvPr>
        </p:nvSpPr>
        <p:spPr>
          <a:xfrm>
            <a:off x="630936" y="2606040"/>
            <a:ext cx="7841732" cy="3956805"/>
          </a:xfrm>
        </p:spPr>
        <p:txBody>
          <a:bodyPr anchor="t">
            <a:normAutofit/>
          </a:bodyPr>
          <a:lstStyle/>
          <a:p>
            <a:pPr>
              <a:lnSpc>
                <a:spcPct val="100000"/>
              </a:lnSpc>
            </a:pPr>
            <a:r>
              <a:rPr lang="en-US" sz="1200" dirty="0">
                <a:latin typeface="Arial" panose="020B0604020202020204" pitchFamily="34" charset="0"/>
                <a:cs typeface="Arial" panose="020B0604020202020204" pitchFamily="34" charset="0"/>
              </a:rPr>
              <a:t>One of the integral parts of the endocrine system is the thyroid gland </a:t>
            </a: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The thyroid gland is made of two hormones, it is situated in the trachea on the base of the neck (</a:t>
            </a:r>
            <a:r>
              <a:rPr lang="en-US" sz="1200" dirty="0" err="1">
                <a:latin typeface="Arial" panose="020B0604020202020204" pitchFamily="34" charset="0"/>
                <a:cs typeface="Arial" panose="020B0604020202020204" pitchFamily="34" charset="0"/>
              </a:rPr>
              <a:t>Fogoros</a:t>
            </a:r>
            <a:r>
              <a:rPr lang="en-US" sz="1200" dirty="0">
                <a:latin typeface="Arial" panose="020B0604020202020204" pitchFamily="34" charset="0"/>
                <a:cs typeface="Arial" panose="020B0604020202020204" pitchFamily="34" charset="0"/>
              </a:rPr>
              <a:t>, N R, 2022)..</a:t>
            </a: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The normal functionality of the thyroid glands is it releases the hormone thyroxine (T4) and triiodothyronine (T3) into the bloodstream.</a:t>
            </a: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The thyroid gland requires iodine in order to produce the thyroid hormone. This is mainly from food and water, the thyroid gland then processes it into the thyroid hormones (</a:t>
            </a:r>
            <a:r>
              <a:rPr lang="en-US" sz="1200" dirty="0" err="1">
                <a:latin typeface="Arial" panose="020B0604020202020204" pitchFamily="34" charset="0"/>
                <a:cs typeface="Arial" panose="020B0604020202020204" pitchFamily="34" charset="0"/>
              </a:rPr>
              <a:t>Bonkovsky</a:t>
            </a:r>
            <a:r>
              <a:rPr lang="en-US" sz="1200" dirty="0">
                <a:latin typeface="Arial" panose="020B0604020202020204" pitchFamily="34" charset="0"/>
                <a:cs typeface="Arial" panose="020B0604020202020204" pitchFamily="34" charset="0"/>
              </a:rPr>
              <a:t> et al 2020)</a:t>
            </a:r>
          </a:p>
          <a:p>
            <a:pPr>
              <a:lnSpc>
                <a:spcPct val="100000"/>
              </a:lnSpc>
            </a:pPr>
            <a:endParaRPr lang="en-US" sz="1200" dirty="0">
              <a:latin typeface="Arial" panose="020B0604020202020204" pitchFamily="34" charset="0"/>
              <a:cs typeface="Arial" panose="020B0604020202020204" pitchFamily="34" charset="0"/>
            </a:endParaRPr>
          </a:p>
          <a:p>
            <a:pPr>
              <a:lnSpc>
                <a:spcPct val="100000"/>
              </a:lnSpc>
            </a:pPr>
            <a:r>
              <a:rPr lang="en-US" sz="1200" dirty="0">
                <a:latin typeface="Arial" panose="020B0604020202020204" pitchFamily="34" charset="0"/>
                <a:cs typeface="Arial" panose="020B0604020202020204" pitchFamily="34" charset="0"/>
              </a:rPr>
              <a:t>The thyroxine contains four atoms of iodine and triiodothyronine contains three atoms of iodine and the secretion of these from the thyroid gland influence the functionality of the cells and tissues of the body.</a:t>
            </a:r>
          </a:p>
          <a:p>
            <a:pPr>
              <a:lnSpc>
                <a:spcPct val="100000"/>
              </a:lnSpc>
            </a:pPr>
            <a:endParaRPr lang="en-US" sz="2400" dirty="0">
              <a:cs typeface="Arial" panose="020B0604020202020204" pitchFamily="34" charset="0"/>
            </a:endParaRPr>
          </a:p>
          <a:p>
            <a:pPr>
              <a:lnSpc>
                <a:spcPct val="100000"/>
              </a:lnSpc>
            </a:pPr>
            <a:endParaRPr lang="en-US" sz="1800" dirty="0">
              <a:cs typeface="Arial" panose="020B0604020202020204" pitchFamily="34" charset="0"/>
            </a:endParaRPr>
          </a:p>
          <a:p>
            <a:pPr>
              <a:lnSpc>
                <a:spcPct val="100000"/>
              </a:lnSpc>
            </a:pPr>
            <a:endParaRPr lang="en-US" sz="1800" dirty="0">
              <a:cs typeface="Arial" panose="020B0604020202020204" pitchFamily="34" charset="0"/>
            </a:endParaRPr>
          </a:p>
          <a:p>
            <a:pPr>
              <a:lnSpc>
                <a:spcPct val="100000"/>
              </a:lnSpc>
            </a:pPr>
            <a:endParaRPr lang="en-US" sz="1800" dirty="0">
              <a:cs typeface="Arial" panose="020B0604020202020204" pitchFamily="34" charset="0"/>
            </a:endParaRPr>
          </a:p>
          <a:p>
            <a:pPr>
              <a:lnSpc>
                <a:spcPct val="100000"/>
              </a:lnSpc>
            </a:pPr>
            <a:endParaRPr lang="en-US" sz="2400" dirty="0"/>
          </a:p>
          <a:p>
            <a:pPr>
              <a:lnSpc>
                <a:spcPct val="100000"/>
              </a:lnSpc>
            </a:pPr>
            <a:endParaRPr lang="en-US" sz="2400" dirty="0"/>
          </a:p>
        </p:txBody>
      </p:sp>
      <mc:AlternateContent xmlns:mc="http://schemas.openxmlformats.org/markup-compatibility/2006" xmlns:p14="http://schemas.microsoft.com/office/powerpoint/2010/main">
        <mc:Choice Requires="p14">
          <p:contentPart p14:bwMode="auto" r:id="rId2">
            <p14:nvContentPartPr>
              <p14:cNvPr id="1042" name="Ink 1041">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5755403" y="1971579"/>
              <a:ext cx="360" cy="2160"/>
            </p14:xfrm>
          </p:contentPart>
        </mc:Choice>
        <mc:Fallback xmlns="">
          <p:pic>
            <p:nvPicPr>
              <p:cNvPr id="1042" name="Ink 1041">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3"/>
              <a:stretch>
                <a:fillRect/>
              </a:stretch>
            </p:blipFill>
            <p:spPr>
              <a:xfrm>
                <a:off x="5737403" y="1956150"/>
                <a:ext cx="36000" cy="32709"/>
              </a:xfrm>
              <a:prstGeom prst="rect">
                <a:avLst/>
              </a:prstGeom>
            </p:spPr>
          </p:pic>
        </mc:Fallback>
      </mc:AlternateContent>
      <p:pic>
        <p:nvPicPr>
          <p:cNvPr id="1026" name="Picture 2" descr="Your thyroid gland">
            <a:extLst>
              <a:ext uri="{FF2B5EF4-FFF2-40B4-BE49-F238E27FC236}">
                <a16:creationId xmlns:a16="http://schemas.microsoft.com/office/drawing/2014/main" id="{066E216F-C8F5-4650-F3DF-DCDA123EB40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4540"/>
          <a:stretch/>
        </p:blipFill>
        <p:spPr bwMode="auto">
          <a:xfrm>
            <a:off x="7847635" y="646249"/>
            <a:ext cx="3713429" cy="296697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83903DB-4F2A-4CDE-ED37-74A551B094B2}"/>
              </a:ext>
            </a:extLst>
          </p:cNvPr>
          <p:cNvSpPr txBox="1"/>
          <p:nvPr/>
        </p:nvSpPr>
        <p:spPr>
          <a:xfrm>
            <a:off x="8890263" y="3613228"/>
            <a:ext cx="1990846" cy="369332"/>
          </a:xfrm>
          <a:prstGeom prst="rect">
            <a:avLst/>
          </a:prstGeom>
          <a:noFill/>
        </p:spPr>
        <p:txBody>
          <a:bodyPr wrap="square" rtlCol="0">
            <a:spAutoFit/>
          </a:bodyPr>
          <a:lstStyle/>
          <a:p>
            <a:r>
              <a:rPr lang="en-US" dirty="0"/>
              <a:t>British Thyroid Foundation, 2019</a:t>
            </a:r>
          </a:p>
        </p:txBody>
      </p:sp>
    </p:spTree>
    <p:extLst>
      <p:ext uri="{BB962C8B-B14F-4D97-AF65-F5344CB8AC3E}">
        <p14:creationId xmlns:p14="http://schemas.microsoft.com/office/powerpoint/2010/main" val="3132536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832138-D915-B44A-B0F2-A76D2AFF64E2}"/>
              </a:ext>
            </a:extLst>
          </p:cNvPr>
          <p:cNvSpPr>
            <a:spLocks noGrp="1"/>
          </p:cNvSpPr>
          <p:nvPr>
            <p:ph type="title"/>
          </p:nvPr>
        </p:nvSpPr>
        <p:spPr>
          <a:xfrm>
            <a:off x="4654296" y="329184"/>
            <a:ext cx="6894576" cy="1783080"/>
          </a:xfrm>
        </p:spPr>
        <p:txBody>
          <a:bodyPr vert="horz" lIns="91440" tIns="45720" rIns="91440" bIns="45720" rtlCol="0" anchor="b">
            <a:normAutofit/>
          </a:bodyPr>
          <a:lstStyle/>
          <a:p>
            <a:r>
              <a:rPr lang="en-US" sz="6700"/>
              <a:t>The disease.. Thyroid cancer</a:t>
            </a:r>
          </a:p>
        </p:txBody>
      </p:sp>
      <p:pic>
        <p:nvPicPr>
          <p:cNvPr id="20" name="Picture 4" descr="What Is Thyroid Cancer?">
            <a:extLst>
              <a:ext uri="{FF2B5EF4-FFF2-40B4-BE49-F238E27FC236}">
                <a16:creationId xmlns:a16="http://schemas.microsoft.com/office/drawing/2014/main" id="{23F07E69-06D1-18A2-B641-77E49548674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579" r="26102"/>
          <a:stretch/>
        </p:blipFill>
        <p:spPr bwMode="auto">
          <a:xfrm>
            <a:off x="20" y="1"/>
            <a:ext cx="4052522" cy="6108191"/>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41" name="Rectangle 6">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27432"/>
          </a:xfrm>
          <a:custGeom>
            <a:avLst/>
            <a:gdLst>
              <a:gd name="connsiteX0" fmla="*/ 0 w 4243589"/>
              <a:gd name="connsiteY0" fmla="*/ 0 h 27432"/>
              <a:gd name="connsiteX1" fmla="*/ 563791 w 4243589"/>
              <a:gd name="connsiteY1" fmla="*/ 0 h 27432"/>
              <a:gd name="connsiteX2" fmla="*/ 1042710 w 4243589"/>
              <a:gd name="connsiteY2" fmla="*/ 0 h 27432"/>
              <a:gd name="connsiteX3" fmla="*/ 1564066 w 4243589"/>
              <a:gd name="connsiteY3" fmla="*/ 0 h 27432"/>
              <a:gd name="connsiteX4" fmla="*/ 2212729 w 4243589"/>
              <a:gd name="connsiteY4" fmla="*/ 0 h 27432"/>
              <a:gd name="connsiteX5" fmla="*/ 2776520 w 4243589"/>
              <a:gd name="connsiteY5" fmla="*/ 0 h 27432"/>
              <a:gd name="connsiteX6" fmla="*/ 3297875 w 4243589"/>
              <a:gd name="connsiteY6" fmla="*/ 0 h 27432"/>
              <a:gd name="connsiteX7" fmla="*/ 4243589 w 4243589"/>
              <a:gd name="connsiteY7" fmla="*/ 0 h 27432"/>
              <a:gd name="connsiteX8" fmla="*/ 4243589 w 4243589"/>
              <a:gd name="connsiteY8" fmla="*/ 27432 h 27432"/>
              <a:gd name="connsiteX9" fmla="*/ 3637362 w 4243589"/>
              <a:gd name="connsiteY9" fmla="*/ 27432 h 27432"/>
              <a:gd name="connsiteX10" fmla="*/ 3116007 w 4243589"/>
              <a:gd name="connsiteY10" fmla="*/ 27432 h 27432"/>
              <a:gd name="connsiteX11" fmla="*/ 2424908 w 4243589"/>
              <a:gd name="connsiteY11" fmla="*/ 27432 h 27432"/>
              <a:gd name="connsiteX12" fmla="*/ 1861117 w 4243589"/>
              <a:gd name="connsiteY12" fmla="*/ 27432 h 27432"/>
              <a:gd name="connsiteX13" fmla="*/ 1382198 w 4243589"/>
              <a:gd name="connsiteY13" fmla="*/ 27432 h 27432"/>
              <a:gd name="connsiteX14" fmla="*/ 733535 w 4243589"/>
              <a:gd name="connsiteY14" fmla="*/ 27432 h 27432"/>
              <a:gd name="connsiteX15" fmla="*/ 0 w 4243589"/>
              <a:gd name="connsiteY15" fmla="*/ 27432 h 27432"/>
              <a:gd name="connsiteX16" fmla="*/ 0 w 4243589"/>
              <a:gd name="connsiteY16" fmla="*/ 0 h 2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27432"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2616" y="8304"/>
                  <a:pt x="4243111" y="21512"/>
                  <a:pt x="4243589" y="27432"/>
                </a:cubicBezTo>
                <a:cubicBezTo>
                  <a:pt x="4112949" y="6289"/>
                  <a:pt x="3928037" y="10975"/>
                  <a:pt x="3637362" y="27432"/>
                </a:cubicBezTo>
                <a:cubicBezTo>
                  <a:pt x="3346687" y="43889"/>
                  <a:pt x="3254446" y="35813"/>
                  <a:pt x="3116007" y="27432"/>
                </a:cubicBezTo>
                <a:cubicBezTo>
                  <a:pt x="2977569" y="19051"/>
                  <a:pt x="2620228" y="38017"/>
                  <a:pt x="2424908" y="27432"/>
                </a:cubicBezTo>
                <a:cubicBezTo>
                  <a:pt x="2229588" y="16847"/>
                  <a:pt x="2088287" y="5290"/>
                  <a:pt x="1861117" y="27432"/>
                </a:cubicBezTo>
                <a:cubicBezTo>
                  <a:pt x="1633947" y="49574"/>
                  <a:pt x="1502447" y="8273"/>
                  <a:pt x="1382198" y="27432"/>
                </a:cubicBezTo>
                <a:cubicBezTo>
                  <a:pt x="1261949" y="46591"/>
                  <a:pt x="1045440" y="37497"/>
                  <a:pt x="733535" y="27432"/>
                </a:cubicBezTo>
                <a:cubicBezTo>
                  <a:pt x="421630" y="17367"/>
                  <a:pt x="341257" y="-9215"/>
                  <a:pt x="0" y="27432"/>
                </a:cubicBezTo>
                <a:cubicBezTo>
                  <a:pt x="-1048" y="14992"/>
                  <a:pt x="-1120" y="7447"/>
                  <a:pt x="0" y="0"/>
                </a:cubicBezTo>
                <a:close/>
              </a:path>
              <a:path w="4243589" h="27432"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4074" y="9333"/>
                  <a:pt x="4244867" y="19699"/>
                  <a:pt x="4243589" y="27432"/>
                </a:cubicBezTo>
                <a:cubicBezTo>
                  <a:pt x="4130424" y="7904"/>
                  <a:pt x="3932803" y="51393"/>
                  <a:pt x="3722234" y="27432"/>
                </a:cubicBezTo>
                <a:cubicBezTo>
                  <a:pt x="3511665" y="3471"/>
                  <a:pt x="3269903" y="55138"/>
                  <a:pt x="3116007" y="27432"/>
                </a:cubicBezTo>
                <a:cubicBezTo>
                  <a:pt x="2962111" y="-274"/>
                  <a:pt x="2744280" y="32368"/>
                  <a:pt x="2509780" y="27432"/>
                </a:cubicBezTo>
                <a:cubicBezTo>
                  <a:pt x="2275280" y="22496"/>
                  <a:pt x="2066059" y="52808"/>
                  <a:pt x="1945989" y="27432"/>
                </a:cubicBezTo>
                <a:cubicBezTo>
                  <a:pt x="1825919" y="2056"/>
                  <a:pt x="1407329" y="21760"/>
                  <a:pt x="1254890" y="27432"/>
                </a:cubicBezTo>
                <a:cubicBezTo>
                  <a:pt x="1102451" y="33104"/>
                  <a:pt x="837950" y="40817"/>
                  <a:pt x="563791" y="27432"/>
                </a:cubicBezTo>
                <a:cubicBezTo>
                  <a:pt x="289632" y="14047"/>
                  <a:pt x="132768" y="16249"/>
                  <a:pt x="0" y="27432"/>
                </a:cubicBezTo>
                <a:cubicBezTo>
                  <a:pt x="211" y="18145"/>
                  <a:pt x="120" y="6480"/>
                  <a:pt x="0" y="0"/>
                </a:cubicBezTo>
                <a:close/>
              </a:path>
            </a:pathLst>
          </a:custGeom>
          <a:solidFill>
            <a:srgbClr val="C3754D"/>
          </a:solidFill>
          <a:ln w="38100" cap="rnd">
            <a:solidFill>
              <a:srgbClr val="C3754D"/>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4DE1C9F3-13A6-F155-F211-26289784CB0C}"/>
              </a:ext>
            </a:extLst>
          </p:cNvPr>
          <p:cNvSpPr>
            <a:spLocks noGrp="1"/>
          </p:cNvSpPr>
          <p:nvPr>
            <p:ph idx="1"/>
          </p:nvPr>
        </p:nvSpPr>
        <p:spPr>
          <a:xfrm>
            <a:off x="4654296" y="2706624"/>
            <a:ext cx="6894576" cy="3483864"/>
          </a:xfrm>
        </p:spPr>
        <p:txBody>
          <a:bodyPr vert="horz" lIns="91440" tIns="45720" rIns="91440" bIns="45720" rtlCol="0">
            <a:normAutofit/>
          </a:bodyPr>
          <a:lstStyle/>
          <a:p>
            <a:pPr indent="-171450">
              <a:spcAft>
                <a:spcPts val="600"/>
              </a:spcAft>
            </a:pPr>
            <a:r>
              <a:rPr lang="en-US" sz="1200" dirty="0">
                <a:latin typeface="Arial" panose="020B0604020202020204" pitchFamily="34" charset="0"/>
                <a:cs typeface="Arial" panose="020B0604020202020204" pitchFamily="34" charset="0"/>
              </a:rPr>
              <a:t>There are four main types of thyroid cancer.. Papillary carcinoma, Follicular carcinoma, medullary thyroid carcinoma and anaplastic thyroid carcinoma</a:t>
            </a:r>
          </a:p>
          <a:p>
            <a:pPr indent="-171450">
              <a:spcAft>
                <a:spcPts val="600"/>
              </a:spcAft>
            </a:pPr>
            <a:r>
              <a:rPr lang="en-US" sz="1200" dirty="0">
                <a:latin typeface="Arial" panose="020B0604020202020204" pitchFamily="34" charset="0"/>
                <a:cs typeface="Arial" panose="020B0604020202020204" pitchFamily="34" charset="0"/>
              </a:rPr>
              <a:t>The most common type is Papillary carcinoma which affects 8 out of 10 people, mainly women and under 40’s. </a:t>
            </a:r>
          </a:p>
          <a:p>
            <a:pPr indent="-171450">
              <a:spcAft>
                <a:spcPts val="600"/>
              </a:spcAft>
            </a:pPr>
            <a:r>
              <a:rPr lang="en-US" sz="1200" dirty="0">
                <a:latin typeface="Arial" panose="020B0604020202020204" pitchFamily="34" charset="0"/>
                <a:cs typeface="Arial" panose="020B0604020202020204" pitchFamily="34" charset="0"/>
              </a:rPr>
              <a:t>Symptoms of thyroid cancer can be swelling or a lump in the neck, difficulty breathing or swallowing, continuous cough without having a cold and pain in the neck which can go up to the ears (NHS 2020).</a:t>
            </a:r>
          </a:p>
          <a:p>
            <a:pPr indent="-171450">
              <a:spcAft>
                <a:spcPts val="600"/>
              </a:spcAft>
            </a:pPr>
            <a:r>
              <a:rPr lang="en-US" sz="1200" dirty="0">
                <a:latin typeface="Arial" panose="020B0604020202020204" pitchFamily="34" charset="0"/>
                <a:cs typeface="Arial" panose="020B0604020202020204" pitchFamily="34" charset="0"/>
              </a:rPr>
              <a:t>Thyroid cancer occurs when there's a change to the DNA within the thyroid cells, this causes them to grow uncontrollably and results in a lump being formed (NHS, 2020)</a:t>
            </a:r>
          </a:p>
          <a:p>
            <a:pPr indent="-171450">
              <a:spcAft>
                <a:spcPts val="600"/>
              </a:spcAft>
            </a:pPr>
            <a:endParaRPr lang="en-US" sz="1200" dirty="0">
              <a:latin typeface="Arial" panose="020B0604020202020204" pitchFamily="34" charset="0"/>
              <a:cs typeface="Arial" panose="020B0604020202020204" pitchFamily="34" charset="0"/>
            </a:endParaRPr>
          </a:p>
          <a:p>
            <a:pPr indent="-171450">
              <a:spcAft>
                <a:spcPts val="600"/>
              </a:spcAft>
            </a:pPr>
            <a:endParaRPr lang="en-US" sz="1200" dirty="0">
              <a:latin typeface="Arial" panose="020B0604020202020204" pitchFamily="34" charset="0"/>
              <a:cs typeface="Arial" panose="020B0604020202020204" pitchFamily="34" charset="0"/>
            </a:endParaRPr>
          </a:p>
          <a:p>
            <a:pPr marL="57150" indent="0">
              <a:spcAft>
                <a:spcPts val="600"/>
              </a:spcAft>
              <a:buNone/>
            </a:pPr>
            <a:endParaRPr lang="en-US" sz="1200" dirty="0">
              <a:latin typeface="Arial" panose="020B0604020202020204" pitchFamily="34" charset="0"/>
              <a:cs typeface="Arial" panose="020B0604020202020204" pitchFamily="34" charset="0"/>
            </a:endParaRPr>
          </a:p>
          <a:p>
            <a:pPr marL="285750">
              <a:spcAft>
                <a:spcPts val="600"/>
              </a:spcAft>
            </a:pPr>
            <a:endParaRPr lang="en-US" sz="1200" dirty="0">
              <a:latin typeface="Arial" panose="020B0604020202020204" pitchFamily="34" charset="0"/>
              <a:cs typeface="Arial" panose="020B0604020202020204" pitchFamily="34" charset="0"/>
            </a:endParaRPr>
          </a:p>
          <a:p>
            <a:pPr marL="285750">
              <a:spcAft>
                <a:spcPts val="600"/>
              </a:spcAft>
            </a:pPr>
            <a:endParaRPr lang="en-US" dirty="0"/>
          </a:p>
          <a:p>
            <a:pPr marL="285750">
              <a:spcAft>
                <a:spcPts val="600"/>
              </a:spcAft>
            </a:pPr>
            <a:endParaRPr lang="en-US" dirty="0"/>
          </a:p>
          <a:p>
            <a:pPr marL="285750">
              <a:spcAft>
                <a:spcPts val="600"/>
              </a:spcAft>
            </a:pPr>
            <a:endParaRPr lang="en-US" dirty="0"/>
          </a:p>
          <a:p>
            <a:pPr marL="285750">
              <a:spcAft>
                <a:spcPts val="600"/>
              </a:spcAft>
            </a:pPr>
            <a:endParaRPr lang="en-US" dirty="0"/>
          </a:p>
          <a:p>
            <a:pPr marL="285750">
              <a:spcAft>
                <a:spcPts val="600"/>
              </a:spcAft>
            </a:pPr>
            <a:endParaRPr lang="en-US" dirty="0"/>
          </a:p>
          <a:p>
            <a:pPr>
              <a:spcAft>
                <a:spcPts val="600"/>
              </a:spcAft>
            </a:pPr>
            <a:endParaRPr lang="en-US" dirty="0"/>
          </a:p>
        </p:txBody>
      </p:sp>
      <p:sp>
        <p:nvSpPr>
          <p:cNvPr id="9" name="TextBox 8">
            <a:extLst>
              <a:ext uri="{FF2B5EF4-FFF2-40B4-BE49-F238E27FC236}">
                <a16:creationId xmlns:a16="http://schemas.microsoft.com/office/drawing/2014/main" id="{63E7964D-4BD4-E960-C695-6D4B21D92334}"/>
              </a:ext>
            </a:extLst>
          </p:cNvPr>
          <p:cNvSpPr txBox="1"/>
          <p:nvPr/>
        </p:nvSpPr>
        <p:spPr>
          <a:xfrm>
            <a:off x="328613" y="6190488"/>
            <a:ext cx="2957512" cy="307777"/>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(Reddy V 2020)</a:t>
            </a:r>
          </a:p>
        </p:txBody>
      </p:sp>
    </p:spTree>
    <p:extLst>
      <p:ext uri="{BB962C8B-B14F-4D97-AF65-F5344CB8AC3E}">
        <p14:creationId xmlns:p14="http://schemas.microsoft.com/office/powerpoint/2010/main" val="14134842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Thyroid Tests | NIDDK">
            <a:extLst>
              <a:ext uri="{FF2B5EF4-FFF2-40B4-BE49-F238E27FC236}">
                <a16:creationId xmlns:a16="http://schemas.microsoft.com/office/drawing/2014/main" id="{44B2C0F4-E0B7-DAF2-96C6-EBA344F89F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764988" y="2543287"/>
            <a:ext cx="3368969" cy="1771425"/>
          </a:xfrm>
          <a:prstGeom prst="rect">
            <a:avLst/>
          </a:prstGeom>
          <a:noFill/>
          <a:extLst>
            <a:ext uri="{909E8E84-426E-40DD-AFC4-6F175D3DCCD1}">
              <a14:hiddenFill xmlns:a14="http://schemas.microsoft.com/office/drawing/2010/main">
                <a:solidFill>
                  <a:srgbClr val="FFFFFF"/>
                </a:solidFill>
              </a14:hiddenFill>
            </a:ext>
          </a:extLst>
        </p:spPr>
      </p:pic>
      <p:sp>
        <p:nvSpPr>
          <p:cNvPr id="2057" name="Freeform: Shape 2056">
            <a:extLst>
              <a:ext uri="{FF2B5EF4-FFF2-40B4-BE49-F238E27FC236}">
                <a16:creationId xmlns:a16="http://schemas.microsoft.com/office/drawing/2014/main" id="{15109354-9C5D-4F8C-B0E6-D1043C7BF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rgbClr val="C3754D"/>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9AF99CD-CD24-913F-8116-2A036CD9A61A}"/>
              </a:ext>
            </a:extLst>
          </p:cNvPr>
          <p:cNvSpPr>
            <a:spLocks noGrp="1"/>
          </p:cNvSpPr>
          <p:nvPr>
            <p:ph type="title"/>
          </p:nvPr>
        </p:nvSpPr>
        <p:spPr>
          <a:xfrm>
            <a:off x="5759354" y="638089"/>
            <a:ext cx="5337270" cy="1476801"/>
          </a:xfrm>
        </p:spPr>
        <p:txBody>
          <a:bodyPr vert="horz" lIns="91440" tIns="45720" rIns="91440" bIns="45720" rtlCol="0" anchor="b">
            <a:normAutofit/>
          </a:bodyPr>
          <a:lstStyle/>
          <a:p>
            <a:r>
              <a:rPr lang="en-US" sz="5600">
                <a:solidFill>
                  <a:srgbClr val="FFFFFF"/>
                </a:solidFill>
              </a:rPr>
              <a:t>Care plan assessment</a:t>
            </a:r>
          </a:p>
        </p:txBody>
      </p:sp>
      <p:sp>
        <p:nvSpPr>
          <p:cNvPr id="2059" name="Rectangle 6">
            <a:extLst>
              <a:ext uri="{FF2B5EF4-FFF2-40B4-BE49-F238E27FC236}">
                <a16:creationId xmlns:a16="http://schemas.microsoft.com/office/drawing/2014/main" id="{3CE8AF5E-D374-4CF1-90CC-35CF73B81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6304" y="2368177"/>
            <a:ext cx="4114800" cy="18288"/>
          </a:xfrm>
          <a:custGeom>
            <a:avLst/>
            <a:gdLst>
              <a:gd name="connsiteX0" fmla="*/ 0 w 4114800"/>
              <a:gd name="connsiteY0" fmla="*/ 0 h 18288"/>
              <a:gd name="connsiteX1" fmla="*/ 768096 w 4114800"/>
              <a:gd name="connsiteY1" fmla="*/ 0 h 18288"/>
              <a:gd name="connsiteX2" fmla="*/ 1495044 w 4114800"/>
              <a:gd name="connsiteY2" fmla="*/ 0 h 18288"/>
              <a:gd name="connsiteX3" fmla="*/ 2221992 w 4114800"/>
              <a:gd name="connsiteY3" fmla="*/ 0 h 18288"/>
              <a:gd name="connsiteX4" fmla="*/ 2784348 w 4114800"/>
              <a:gd name="connsiteY4" fmla="*/ 0 h 18288"/>
              <a:gd name="connsiteX5" fmla="*/ 3387852 w 4114800"/>
              <a:gd name="connsiteY5" fmla="*/ 0 h 18288"/>
              <a:gd name="connsiteX6" fmla="*/ 4114800 w 4114800"/>
              <a:gd name="connsiteY6" fmla="*/ 0 h 18288"/>
              <a:gd name="connsiteX7" fmla="*/ 4114800 w 4114800"/>
              <a:gd name="connsiteY7" fmla="*/ 18288 h 18288"/>
              <a:gd name="connsiteX8" fmla="*/ 3429000 w 4114800"/>
              <a:gd name="connsiteY8" fmla="*/ 18288 h 18288"/>
              <a:gd name="connsiteX9" fmla="*/ 2866644 w 4114800"/>
              <a:gd name="connsiteY9" fmla="*/ 18288 h 18288"/>
              <a:gd name="connsiteX10" fmla="*/ 2304288 w 4114800"/>
              <a:gd name="connsiteY10" fmla="*/ 18288 h 18288"/>
              <a:gd name="connsiteX11" fmla="*/ 1577340 w 4114800"/>
              <a:gd name="connsiteY11" fmla="*/ 18288 h 18288"/>
              <a:gd name="connsiteX12" fmla="*/ 973836 w 4114800"/>
              <a:gd name="connsiteY12" fmla="*/ 18288 h 18288"/>
              <a:gd name="connsiteX13" fmla="*/ 0 w 4114800"/>
              <a:gd name="connsiteY13" fmla="*/ 18288 h 18288"/>
              <a:gd name="connsiteX14" fmla="*/ 0 w 411480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114800" h="18288" fill="none" extrusionOk="0">
                <a:moveTo>
                  <a:pt x="0" y="0"/>
                </a:moveTo>
                <a:cubicBezTo>
                  <a:pt x="338280" y="-26110"/>
                  <a:pt x="483942" y="6555"/>
                  <a:pt x="768096" y="0"/>
                </a:cubicBezTo>
                <a:cubicBezTo>
                  <a:pt x="1052250" y="-6555"/>
                  <a:pt x="1331484" y="24616"/>
                  <a:pt x="1495044" y="0"/>
                </a:cubicBezTo>
                <a:cubicBezTo>
                  <a:pt x="1658604" y="-24616"/>
                  <a:pt x="2056661" y="-33562"/>
                  <a:pt x="2221992" y="0"/>
                </a:cubicBezTo>
                <a:cubicBezTo>
                  <a:pt x="2387323" y="33562"/>
                  <a:pt x="2629463" y="-20094"/>
                  <a:pt x="2784348" y="0"/>
                </a:cubicBezTo>
                <a:cubicBezTo>
                  <a:pt x="2939233" y="20094"/>
                  <a:pt x="3151981" y="1524"/>
                  <a:pt x="3387852" y="0"/>
                </a:cubicBezTo>
                <a:cubicBezTo>
                  <a:pt x="3623723" y="-1524"/>
                  <a:pt x="3882724" y="26165"/>
                  <a:pt x="4114800" y="0"/>
                </a:cubicBezTo>
                <a:cubicBezTo>
                  <a:pt x="4114300" y="8855"/>
                  <a:pt x="4114909" y="14521"/>
                  <a:pt x="4114800" y="18288"/>
                </a:cubicBezTo>
                <a:cubicBezTo>
                  <a:pt x="3910038" y="37744"/>
                  <a:pt x="3683432" y="-3969"/>
                  <a:pt x="3429000" y="18288"/>
                </a:cubicBezTo>
                <a:cubicBezTo>
                  <a:pt x="3174568" y="40545"/>
                  <a:pt x="3085815" y="44166"/>
                  <a:pt x="2866644" y="18288"/>
                </a:cubicBezTo>
                <a:cubicBezTo>
                  <a:pt x="2647473" y="-7590"/>
                  <a:pt x="2580474" y="31338"/>
                  <a:pt x="2304288" y="18288"/>
                </a:cubicBezTo>
                <a:cubicBezTo>
                  <a:pt x="2028102" y="5238"/>
                  <a:pt x="1863008" y="-2001"/>
                  <a:pt x="1577340" y="18288"/>
                </a:cubicBezTo>
                <a:cubicBezTo>
                  <a:pt x="1291672" y="38577"/>
                  <a:pt x="1243931" y="9893"/>
                  <a:pt x="973836" y="18288"/>
                </a:cubicBezTo>
                <a:cubicBezTo>
                  <a:pt x="703741" y="26683"/>
                  <a:pt x="317656" y="-5910"/>
                  <a:pt x="0" y="18288"/>
                </a:cubicBezTo>
                <a:cubicBezTo>
                  <a:pt x="683" y="12014"/>
                  <a:pt x="724" y="5908"/>
                  <a:pt x="0" y="0"/>
                </a:cubicBezTo>
                <a:close/>
              </a:path>
              <a:path w="4114800" h="18288" stroke="0" extrusionOk="0">
                <a:moveTo>
                  <a:pt x="0" y="0"/>
                </a:moveTo>
                <a:cubicBezTo>
                  <a:pt x="276109" y="5266"/>
                  <a:pt x="325589" y="-19584"/>
                  <a:pt x="644652" y="0"/>
                </a:cubicBezTo>
                <a:cubicBezTo>
                  <a:pt x="963715" y="19584"/>
                  <a:pt x="1064991" y="6066"/>
                  <a:pt x="1207008" y="0"/>
                </a:cubicBezTo>
                <a:cubicBezTo>
                  <a:pt x="1349025" y="-6066"/>
                  <a:pt x="1791724" y="14506"/>
                  <a:pt x="1975104" y="0"/>
                </a:cubicBezTo>
                <a:cubicBezTo>
                  <a:pt x="2158484" y="-14506"/>
                  <a:pt x="2397469" y="20822"/>
                  <a:pt x="2619756" y="0"/>
                </a:cubicBezTo>
                <a:cubicBezTo>
                  <a:pt x="2842043" y="-20822"/>
                  <a:pt x="2992157" y="20388"/>
                  <a:pt x="3264408" y="0"/>
                </a:cubicBezTo>
                <a:cubicBezTo>
                  <a:pt x="3536659" y="-20388"/>
                  <a:pt x="3855620" y="38211"/>
                  <a:pt x="4114800" y="0"/>
                </a:cubicBezTo>
                <a:cubicBezTo>
                  <a:pt x="4113902" y="7180"/>
                  <a:pt x="4114969" y="13790"/>
                  <a:pt x="4114800" y="18288"/>
                </a:cubicBezTo>
                <a:cubicBezTo>
                  <a:pt x="3968901" y="8593"/>
                  <a:pt x="3623428" y="17559"/>
                  <a:pt x="3429000" y="18288"/>
                </a:cubicBezTo>
                <a:cubicBezTo>
                  <a:pt x="3234572" y="19017"/>
                  <a:pt x="3085079" y="41804"/>
                  <a:pt x="2866644" y="18288"/>
                </a:cubicBezTo>
                <a:cubicBezTo>
                  <a:pt x="2648209" y="-5228"/>
                  <a:pt x="2451737" y="24580"/>
                  <a:pt x="2180844" y="18288"/>
                </a:cubicBezTo>
                <a:cubicBezTo>
                  <a:pt x="1909951" y="11996"/>
                  <a:pt x="1681589" y="12244"/>
                  <a:pt x="1495044" y="18288"/>
                </a:cubicBezTo>
                <a:cubicBezTo>
                  <a:pt x="1308499" y="24332"/>
                  <a:pt x="1136614" y="21789"/>
                  <a:pt x="850392" y="18288"/>
                </a:cubicBezTo>
                <a:cubicBezTo>
                  <a:pt x="564170" y="14787"/>
                  <a:pt x="210636" y="54701"/>
                  <a:pt x="0" y="18288"/>
                </a:cubicBezTo>
                <a:cubicBezTo>
                  <a:pt x="571" y="10093"/>
                  <a:pt x="-125" y="8407"/>
                  <a:pt x="0" y="0"/>
                </a:cubicBezTo>
                <a:close/>
              </a:path>
            </a:pathLst>
          </a:custGeom>
          <a:solidFill>
            <a:srgbClr val="C3754D"/>
          </a:solidFill>
          <a:ln w="38100" cap="rnd">
            <a:solidFill>
              <a:srgbClr val="C3754D"/>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B4F84E3-520D-99EE-AD55-E527260DA08C}"/>
              </a:ext>
            </a:extLst>
          </p:cNvPr>
          <p:cNvSpPr txBox="1"/>
          <p:nvPr/>
        </p:nvSpPr>
        <p:spPr>
          <a:xfrm>
            <a:off x="5759354" y="2114890"/>
            <a:ext cx="5461095" cy="4100785"/>
          </a:xfrm>
          <a:prstGeom prst="rect">
            <a:avLst/>
          </a:prstGeom>
        </p:spPr>
        <p:txBody>
          <a:bodyPr vert="horz" lIns="91440" tIns="45720" rIns="91440" bIns="45720" rtlCol="0" anchor="t">
            <a:normAutofit lnSpcReduction="10000"/>
          </a:bodyPr>
          <a:lstStyle/>
          <a:p>
            <a:pPr marL="285750" indent="-228600">
              <a:lnSpc>
                <a:spcPct val="110000"/>
              </a:lnSpc>
              <a:spcAft>
                <a:spcPts val="600"/>
              </a:spcAft>
              <a:buFont typeface="Arial" panose="020B0604020202020204" pitchFamily="34" charset="0"/>
              <a:buChar char="•"/>
            </a:pPr>
            <a:r>
              <a:rPr lang="en-US" sz="1400" dirty="0">
                <a:solidFill>
                  <a:srgbClr val="FFFFFF"/>
                </a:solidFill>
                <a:latin typeface="Arial" panose="020B0604020202020204" pitchFamily="34" charset="0"/>
                <a:cs typeface="Arial" panose="020B0604020202020204" pitchFamily="34" charset="0"/>
              </a:rPr>
              <a:t>Referral to the endocrine specialist</a:t>
            </a:r>
          </a:p>
          <a:p>
            <a:pPr marL="285750" indent="-228600">
              <a:lnSpc>
                <a:spcPct val="110000"/>
              </a:lnSpc>
              <a:spcAft>
                <a:spcPts val="600"/>
              </a:spcAft>
              <a:buFont typeface="Arial" panose="020B0604020202020204" pitchFamily="34" charset="0"/>
              <a:buChar char="•"/>
            </a:pPr>
            <a:r>
              <a:rPr lang="en-US" sz="1400" dirty="0">
                <a:solidFill>
                  <a:srgbClr val="FFFFFF"/>
                </a:solidFill>
                <a:latin typeface="Arial" panose="020B0604020202020204" pitchFamily="34" charset="0"/>
                <a:cs typeface="Arial" panose="020B0604020202020204" pitchFamily="34" charset="0"/>
              </a:rPr>
              <a:t>Assess reports of pain and the intensity of pain via an ultrasound(Vera . M 2013)</a:t>
            </a:r>
          </a:p>
          <a:p>
            <a:pPr marL="285750" indent="-228600">
              <a:lnSpc>
                <a:spcPct val="110000"/>
              </a:lnSpc>
              <a:spcAft>
                <a:spcPts val="600"/>
              </a:spcAft>
              <a:buFont typeface="Arial" panose="020B0604020202020204" pitchFamily="34" charset="0"/>
              <a:buChar char="•"/>
            </a:pPr>
            <a:r>
              <a:rPr lang="en-US" sz="1400" dirty="0">
                <a:solidFill>
                  <a:srgbClr val="FFFFFF"/>
                </a:solidFill>
                <a:latin typeface="Arial" panose="020B0604020202020204" pitchFamily="34" charset="0"/>
                <a:cs typeface="Arial" panose="020B0604020202020204" pitchFamily="34" charset="0"/>
              </a:rPr>
              <a:t>Diagnosis to be confirmed via the ultrasound and full medical history check and physical exam</a:t>
            </a:r>
          </a:p>
          <a:p>
            <a:pPr marL="285750" indent="-228600">
              <a:lnSpc>
                <a:spcPct val="110000"/>
              </a:lnSpc>
              <a:spcAft>
                <a:spcPts val="600"/>
              </a:spcAft>
              <a:buFont typeface="Arial" panose="020B0604020202020204" pitchFamily="34" charset="0"/>
              <a:buChar char="•"/>
            </a:pPr>
            <a:endParaRPr lang="en-US" sz="1400" dirty="0">
              <a:solidFill>
                <a:srgbClr val="FFFFFF"/>
              </a:solidFill>
              <a:latin typeface="Arial" panose="020B0604020202020204" pitchFamily="34" charset="0"/>
              <a:cs typeface="Arial" panose="020B0604020202020204" pitchFamily="34" charset="0"/>
            </a:endParaRPr>
          </a:p>
          <a:p>
            <a:pPr marL="285750" indent="-228600">
              <a:lnSpc>
                <a:spcPct val="110000"/>
              </a:lnSpc>
              <a:spcAft>
                <a:spcPts val="600"/>
              </a:spcAft>
              <a:buFont typeface="Arial" panose="020B0604020202020204" pitchFamily="34" charset="0"/>
              <a:buChar char="•"/>
            </a:pPr>
            <a:r>
              <a:rPr lang="en-US" sz="1400" dirty="0">
                <a:solidFill>
                  <a:srgbClr val="FFFFFF"/>
                </a:solidFill>
                <a:latin typeface="Arial" panose="020B0604020202020204" pitchFamily="34" charset="0"/>
                <a:cs typeface="Arial" panose="020B0604020202020204" pitchFamily="34" charset="0"/>
              </a:rPr>
              <a:t>Thyroidectomy can be performed depending on severity of glands. This will completely remove the gland</a:t>
            </a:r>
          </a:p>
          <a:p>
            <a:pPr marL="285750" indent="-228600">
              <a:lnSpc>
                <a:spcPct val="110000"/>
              </a:lnSpc>
              <a:spcAft>
                <a:spcPts val="600"/>
              </a:spcAft>
              <a:buFont typeface="Arial" panose="020B0604020202020204" pitchFamily="34" charset="0"/>
              <a:buChar char="•"/>
            </a:pPr>
            <a:r>
              <a:rPr lang="en-US" sz="1400" dirty="0">
                <a:solidFill>
                  <a:srgbClr val="FFFFFF"/>
                </a:solidFill>
                <a:latin typeface="Arial" panose="020B0604020202020204" pitchFamily="34" charset="0"/>
                <a:cs typeface="Arial" panose="020B0604020202020204" pitchFamily="34" charset="0"/>
              </a:rPr>
              <a:t>Foundation of treatment to be discussed</a:t>
            </a:r>
          </a:p>
          <a:p>
            <a:pPr marL="285750" indent="-228600">
              <a:lnSpc>
                <a:spcPct val="110000"/>
              </a:lnSpc>
              <a:spcAft>
                <a:spcPts val="600"/>
              </a:spcAft>
              <a:buFont typeface="Arial" panose="020B0604020202020204" pitchFamily="34" charset="0"/>
              <a:buChar char="•"/>
            </a:pPr>
            <a:r>
              <a:rPr lang="en-US" sz="1400" dirty="0">
                <a:solidFill>
                  <a:srgbClr val="FFFFFF"/>
                </a:solidFill>
                <a:latin typeface="Arial" panose="020B0604020202020204" pitchFamily="34" charset="0"/>
                <a:cs typeface="Arial" panose="020B0604020202020204" pitchFamily="34" charset="0"/>
              </a:rPr>
              <a:t>Postoperative check ups to be done </a:t>
            </a:r>
          </a:p>
          <a:p>
            <a:pPr marL="285750" indent="-228600">
              <a:lnSpc>
                <a:spcPct val="110000"/>
              </a:lnSpc>
              <a:spcAft>
                <a:spcPts val="600"/>
              </a:spcAft>
              <a:buFont typeface="Arial" panose="020B0604020202020204" pitchFamily="34" charset="0"/>
              <a:buChar char="•"/>
            </a:pPr>
            <a:r>
              <a:rPr lang="en-US" sz="1400" dirty="0">
                <a:solidFill>
                  <a:srgbClr val="FFFFFF"/>
                </a:solidFill>
                <a:latin typeface="Arial" panose="020B0604020202020204" pitchFamily="34" charset="0"/>
                <a:cs typeface="Arial" panose="020B0604020202020204" pitchFamily="34" charset="0"/>
              </a:rPr>
              <a:t>Some patients may require calcium or vitamin D as a temporary measure to allow the glands time to recover and start to work effectively again </a:t>
            </a:r>
          </a:p>
          <a:p>
            <a:pPr marL="285750" indent="-228600">
              <a:lnSpc>
                <a:spcPct val="110000"/>
              </a:lnSpc>
              <a:spcAft>
                <a:spcPts val="600"/>
              </a:spcAft>
              <a:buFont typeface="Arial" panose="020B0604020202020204" pitchFamily="34" charset="0"/>
              <a:buChar char="•"/>
            </a:pPr>
            <a:r>
              <a:rPr lang="en-US" sz="1400" dirty="0">
                <a:solidFill>
                  <a:srgbClr val="FFFFFF"/>
                </a:solidFill>
                <a:latin typeface="Arial" panose="020B0604020202020204" pitchFamily="34" charset="0"/>
                <a:cs typeface="Arial" panose="020B0604020202020204" pitchFamily="34" charset="0"/>
              </a:rPr>
              <a:t>Heavy lifting to be avoided for roughly 3 weeks however general recovery is 3-5 working days post surgery</a:t>
            </a:r>
          </a:p>
          <a:p>
            <a:pPr marL="285750" indent="-228600">
              <a:lnSpc>
                <a:spcPct val="110000"/>
              </a:lnSpc>
              <a:spcAft>
                <a:spcPts val="600"/>
              </a:spcAft>
              <a:buFont typeface="Arial" panose="020B0604020202020204" pitchFamily="34" charset="0"/>
              <a:buChar char="•"/>
            </a:pPr>
            <a:endParaRPr lang="en-US" sz="1400" dirty="0">
              <a:solidFill>
                <a:srgbClr val="FFFFFF"/>
              </a:solidFill>
              <a:latin typeface="Arial" panose="020B0604020202020204" pitchFamily="34" charset="0"/>
              <a:cs typeface="Arial" panose="020B0604020202020204" pitchFamily="34" charset="0"/>
            </a:endParaRPr>
          </a:p>
          <a:p>
            <a:pPr marL="285750" indent="-228600">
              <a:lnSpc>
                <a:spcPct val="110000"/>
              </a:lnSpc>
              <a:spcAft>
                <a:spcPts val="600"/>
              </a:spcAft>
              <a:buFont typeface="Arial" panose="020B0604020202020204" pitchFamily="34" charset="0"/>
              <a:buChar char="•"/>
            </a:pPr>
            <a:endParaRPr lang="en-US" sz="1400" dirty="0">
              <a:solidFill>
                <a:srgbClr val="FFFFFF"/>
              </a:solidFill>
              <a:latin typeface="Arial" panose="020B0604020202020204" pitchFamily="34" charset="0"/>
              <a:cs typeface="Arial" panose="020B0604020202020204" pitchFamily="34" charset="0"/>
            </a:endParaRPr>
          </a:p>
          <a:p>
            <a:pPr marL="285750" indent="-228600">
              <a:lnSpc>
                <a:spcPct val="110000"/>
              </a:lnSpc>
              <a:spcAft>
                <a:spcPts val="600"/>
              </a:spcAft>
              <a:buFont typeface="Arial" panose="020B0604020202020204" pitchFamily="34" charset="0"/>
              <a:buChar char="•"/>
            </a:pPr>
            <a:endParaRPr lang="en-US" sz="1400" dirty="0">
              <a:solidFill>
                <a:srgbClr val="FFFFFF"/>
              </a:solidFill>
              <a:latin typeface="Arial" panose="020B0604020202020204" pitchFamily="34" charset="0"/>
              <a:cs typeface="Arial" panose="020B0604020202020204" pitchFamily="34" charset="0"/>
            </a:endParaRPr>
          </a:p>
          <a:p>
            <a:pPr marL="285750" indent="-228600">
              <a:lnSpc>
                <a:spcPct val="110000"/>
              </a:lnSpc>
              <a:spcAft>
                <a:spcPts val="600"/>
              </a:spcAft>
              <a:buFont typeface="Arial" panose="020B0604020202020204" pitchFamily="34" charset="0"/>
              <a:buChar char="•"/>
            </a:pPr>
            <a:endParaRPr lang="en-US" sz="1400" dirty="0">
              <a:solidFill>
                <a:srgbClr val="FFFFFF"/>
              </a:solidFill>
              <a:latin typeface="Arial" panose="020B0604020202020204" pitchFamily="34" charset="0"/>
              <a:cs typeface="Arial" panose="020B0604020202020204" pitchFamily="34" charset="0"/>
            </a:endParaRPr>
          </a:p>
          <a:p>
            <a:pPr marL="285750" indent="-228600">
              <a:lnSpc>
                <a:spcPct val="110000"/>
              </a:lnSpc>
              <a:spcAft>
                <a:spcPts val="600"/>
              </a:spcAft>
              <a:buFont typeface="Arial" panose="020B0604020202020204" pitchFamily="34" charset="0"/>
              <a:buChar char="•"/>
            </a:pPr>
            <a:endParaRPr lang="en-US" dirty="0">
              <a:solidFill>
                <a:srgbClr val="FFFFFF"/>
              </a:solidFill>
              <a:latin typeface="Arial" panose="020B0604020202020204" pitchFamily="34" charset="0"/>
              <a:cs typeface="Arial" panose="020B0604020202020204" pitchFamily="34" charset="0"/>
            </a:endParaRPr>
          </a:p>
          <a:p>
            <a:pPr marL="285750" indent="-228600">
              <a:lnSpc>
                <a:spcPct val="110000"/>
              </a:lnSpc>
              <a:spcAft>
                <a:spcPts val="600"/>
              </a:spcAft>
              <a:buFont typeface="Arial" panose="020B0604020202020204" pitchFamily="34" charset="0"/>
              <a:buChar char="•"/>
            </a:pPr>
            <a:endParaRPr lang="en-US" dirty="0">
              <a:solidFill>
                <a:srgbClr val="FFFFFF"/>
              </a:solidFill>
              <a:latin typeface="Arial" panose="020B0604020202020204" pitchFamily="34" charset="0"/>
              <a:cs typeface="Arial" panose="020B0604020202020204" pitchFamily="34" charset="0"/>
            </a:endParaRPr>
          </a:p>
          <a:p>
            <a:pPr marL="285750" indent="-228600">
              <a:lnSpc>
                <a:spcPct val="110000"/>
              </a:lnSpc>
              <a:spcAft>
                <a:spcPts val="600"/>
              </a:spcAft>
              <a:buFont typeface="Arial" panose="020B0604020202020204" pitchFamily="34" charset="0"/>
              <a:buChar char="•"/>
            </a:pPr>
            <a:endParaRPr lang="en-US" dirty="0">
              <a:solidFill>
                <a:srgbClr val="FFFFFF"/>
              </a:solidFill>
            </a:endParaRPr>
          </a:p>
          <a:p>
            <a:pPr indent="-228600">
              <a:lnSpc>
                <a:spcPct val="110000"/>
              </a:lnSpc>
              <a:spcAft>
                <a:spcPts val="600"/>
              </a:spcAft>
              <a:buFont typeface="Arial" panose="020B0604020202020204" pitchFamily="34" charset="0"/>
              <a:buChar char="•"/>
            </a:pPr>
            <a:endParaRPr lang="en-US" dirty="0">
              <a:solidFill>
                <a:srgbClr val="FFFFFF"/>
              </a:solidFill>
            </a:endParaRPr>
          </a:p>
        </p:txBody>
      </p:sp>
      <mc:AlternateContent xmlns:mc="http://schemas.openxmlformats.org/markup-compatibility/2006" xmlns:p14="http://schemas.microsoft.com/office/powerpoint/2010/main">
        <mc:Choice Requires="p14">
          <p:contentPart p14:bwMode="auto" r:id="rId3">
            <p14:nvContentPartPr>
              <p14:cNvPr id="2061" name="Ink 2060">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14:cNvPr>
              <p14:cNvContentPartPr>
                <a14:cpLocks xmlns:a14="http://schemas.microsoft.com/office/drawing/2010/main" noGrp="1" noRot="1" noChangeAspect="1" noMove="1" noResize="1" noEditPoints="1" noAdjustHandles="1" noChangeArrowheads="1" noChangeShapeType="1"/>
              </p14:cNvContentPartPr>
              <p14:nvPr>
                <p:extLst>
                  <p:ext uri="{386F3935-93C4-4BCD-93E2-E3B085C9AB24}">
                    <p16:designElem xmlns:p16="http://schemas.microsoft.com/office/powerpoint/2015/main" val="1"/>
                  </p:ext>
                </p:extLst>
              </p14:nvPr>
            </p14:nvContentPartPr>
            <p14:xfrm>
              <a:off x="6436237" y="1971579"/>
              <a:ext cx="360" cy="2160"/>
            </p14:xfrm>
          </p:contentPart>
        </mc:Choice>
        <mc:Fallback xmlns="">
          <p:pic>
            <p:nvPicPr>
              <p:cNvPr id="2061" name="Ink 2060">
                <a:extLst>
                  <a:ext uri="{FF2B5EF4-FFF2-40B4-BE49-F238E27FC236}">
                    <a16:creationId xmlns:a16="http://schemas.microsoft.com/office/drawing/2014/main" id="{070477C5-0410-4E4F-97A1-F84C2465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p:cNvPicPr>
              <p:nvPr/>
            </p:nvPicPr>
            <p:blipFill>
              <a:blip r:embed="rId4"/>
              <a:stretch>
                <a:fillRect/>
              </a:stretch>
            </p:blipFill>
            <p:spPr>
              <a:xfrm>
                <a:off x="6418237" y="1956150"/>
                <a:ext cx="36000" cy="32709"/>
              </a:xfrm>
              <a:prstGeom prst="rect">
                <a:avLst/>
              </a:prstGeom>
            </p:spPr>
          </p:pic>
        </mc:Fallback>
      </mc:AlternateContent>
      <p:sp>
        <p:nvSpPr>
          <p:cNvPr id="5" name="TextBox 4">
            <a:extLst>
              <a:ext uri="{FF2B5EF4-FFF2-40B4-BE49-F238E27FC236}">
                <a16:creationId xmlns:a16="http://schemas.microsoft.com/office/drawing/2014/main" id="{6FCBC09E-A440-CEDE-A58E-EE5256573A92}"/>
              </a:ext>
            </a:extLst>
          </p:cNvPr>
          <p:cNvSpPr txBox="1"/>
          <p:nvPr/>
        </p:nvSpPr>
        <p:spPr>
          <a:xfrm>
            <a:off x="871538" y="4471536"/>
            <a:ext cx="1600200" cy="307777"/>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(NIDDK 2019)</a:t>
            </a:r>
          </a:p>
        </p:txBody>
      </p:sp>
    </p:spTree>
    <p:extLst>
      <p:ext uri="{BB962C8B-B14F-4D97-AF65-F5344CB8AC3E}">
        <p14:creationId xmlns:p14="http://schemas.microsoft.com/office/powerpoint/2010/main" val="12097701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rgbClr val="C3754D"/>
          </a:solidFill>
          <a:ln w="38100" cap="rnd">
            <a:solidFill>
              <a:srgbClr val="C3754D"/>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8E8B0E-FEFE-3F42-AC94-64A953928764}"/>
              </a:ext>
            </a:extLst>
          </p:cNvPr>
          <p:cNvSpPr>
            <a:spLocks noGrp="1"/>
          </p:cNvSpPr>
          <p:nvPr>
            <p:ph type="title"/>
          </p:nvPr>
        </p:nvSpPr>
        <p:spPr>
          <a:xfrm>
            <a:off x="838200" y="365125"/>
            <a:ext cx="10515600" cy="1325563"/>
          </a:xfrm>
        </p:spPr>
        <p:txBody>
          <a:bodyPr>
            <a:normAutofit/>
          </a:bodyPr>
          <a:lstStyle/>
          <a:p>
            <a:r>
              <a:rPr lang="en-US" sz="6600"/>
              <a:t>References</a:t>
            </a:r>
          </a:p>
        </p:txBody>
      </p:sp>
      <p:sp>
        <p:nvSpPr>
          <p:cNvPr id="3" name="Content Placeholder 2">
            <a:extLst>
              <a:ext uri="{FF2B5EF4-FFF2-40B4-BE49-F238E27FC236}">
                <a16:creationId xmlns:a16="http://schemas.microsoft.com/office/drawing/2014/main" id="{EF723E40-31E8-7647-9359-3EC26B2AED45}"/>
              </a:ext>
            </a:extLst>
          </p:cNvPr>
          <p:cNvSpPr>
            <a:spLocks noGrp="1"/>
          </p:cNvSpPr>
          <p:nvPr>
            <p:ph idx="1"/>
          </p:nvPr>
        </p:nvSpPr>
        <p:spPr>
          <a:xfrm>
            <a:off x="838200" y="1929383"/>
            <a:ext cx="10515600" cy="4726059"/>
          </a:xfrm>
        </p:spPr>
        <p:txBody>
          <a:bodyPr>
            <a:normAutofit lnSpcReduction="10000"/>
          </a:bodyPr>
          <a:lstStyle/>
          <a:p>
            <a:pPr>
              <a:lnSpc>
                <a:spcPct val="100000"/>
              </a:lnSpc>
            </a:pPr>
            <a:r>
              <a:rPr lang="en-US" sz="1200" dirty="0">
                <a:latin typeface="Arial" panose="020B0604020202020204" pitchFamily="34" charset="0"/>
                <a:cs typeface="Arial" panose="020B0604020202020204" pitchFamily="34" charset="0"/>
              </a:rPr>
              <a:t>Anatomy of the endocrine system. By John Hopkins Medicine | Year:2019 | Container: John Hopkins Medicine | URL: </a:t>
            </a:r>
            <a:r>
              <a:rPr lang="en-US" sz="1200" dirty="0">
                <a:latin typeface="Arial" panose="020B0604020202020204" pitchFamily="34" charset="0"/>
                <a:cs typeface="Arial" panose="020B0604020202020204" pitchFamily="34" charset="0"/>
                <a:hlinkClick r:id="rId2"/>
              </a:rPr>
              <a:t>http://www.hopkinsmedicine.org/health/wellness-and-prevention/anatomy-of-the-endocrine-system</a:t>
            </a:r>
            <a:endParaRPr lang="en-US" sz="1200" dirty="0">
              <a:latin typeface="Arial" panose="020B0604020202020204" pitchFamily="34" charset="0"/>
              <a:cs typeface="Arial" panose="020B0604020202020204" pitchFamily="34" charset="0"/>
            </a:endParaRPr>
          </a:p>
          <a:p>
            <a:pPr>
              <a:lnSpc>
                <a:spcPct val="100000"/>
              </a:lnSpc>
            </a:pPr>
            <a:r>
              <a:rPr lang="en-GB" sz="1200" dirty="0">
                <a:latin typeface="Arial" panose="020B0604020202020204" pitchFamily="34" charset="0"/>
                <a:cs typeface="Arial" panose="020B0604020202020204" pitchFamily="34" charset="0"/>
              </a:rPr>
              <a:t>Brody, B. (2017). </a:t>
            </a:r>
            <a:r>
              <a:rPr lang="en-GB" sz="1200" i="1" dirty="0">
                <a:latin typeface="Arial" panose="020B0604020202020204" pitchFamily="34" charset="0"/>
                <a:cs typeface="Arial" panose="020B0604020202020204" pitchFamily="34" charset="0"/>
              </a:rPr>
              <a:t>What Is the Endocrine System?</a:t>
            </a:r>
            <a:r>
              <a:rPr lang="en-GB" sz="1200" dirty="0">
                <a:latin typeface="Arial" panose="020B0604020202020204" pitchFamily="34" charset="0"/>
                <a:cs typeface="Arial" panose="020B0604020202020204" pitchFamily="34" charset="0"/>
              </a:rPr>
              <a:t> [online] WebMD. Available at: </a:t>
            </a:r>
            <a:r>
              <a:rPr lang="en-GB" sz="1200" dirty="0">
                <a:latin typeface="Arial" panose="020B0604020202020204" pitchFamily="34" charset="0"/>
                <a:cs typeface="Arial" panose="020B0604020202020204" pitchFamily="34" charset="0"/>
                <a:hlinkClick r:id="rId3"/>
              </a:rPr>
              <a:t>https://www.webmd.com/diabetes/endocrine-system-facts</a:t>
            </a:r>
            <a:r>
              <a:rPr lang="en-GB" sz="1200" dirty="0">
                <a:latin typeface="Arial" panose="020B0604020202020204" pitchFamily="34" charset="0"/>
                <a:cs typeface="Arial" panose="020B0604020202020204" pitchFamily="34" charset="0"/>
              </a:rPr>
              <a:t>.</a:t>
            </a:r>
          </a:p>
          <a:p>
            <a:pPr>
              <a:lnSpc>
                <a:spcPct val="100000"/>
              </a:lnSpc>
            </a:pPr>
            <a:r>
              <a:rPr lang="en-GB" sz="1100" dirty="0">
                <a:latin typeface="Arial" panose="020B0604020202020204" pitchFamily="34" charset="0"/>
                <a:cs typeface="Arial" panose="020B0604020202020204" pitchFamily="34" charset="0"/>
              </a:rPr>
              <a:t>British Thyroid Foundation (2019). </a:t>
            </a:r>
            <a:r>
              <a:rPr lang="en-GB" sz="1100" i="1" dirty="0">
                <a:latin typeface="Arial" panose="020B0604020202020204" pitchFamily="34" charset="0"/>
                <a:cs typeface="Arial" panose="020B0604020202020204" pitchFamily="34" charset="0"/>
              </a:rPr>
              <a:t>Your thyroid gland</a:t>
            </a:r>
            <a:r>
              <a:rPr lang="en-GB" sz="1100" dirty="0">
                <a:latin typeface="Arial" panose="020B0604020202020204" pitchFamily="34" charset="0"/>
                <a:cs typeface="Arial" panose="020B0604020202020204" pitchFamily="34" charset="0"/>
              </a:rPr>
              <a:t>. [online] British Thyroid Foundation. Available at: https://</a:t>
            </a:r>
            <a:r>
              <a:rPr lang="en-GB" sz="1100" dirty="0" err="1">
                <a:latin typeface="Arial" panose="020B0604020202020204" pitchFamily="34" charset="0"/>
                <a:cs typeface="Arial" panose="020B0604020202020204" pitchFamily="34" charset="0"/>
              </a:rPr>
              <a:t>www.btf-thyroid.org</a:t>
            </a:r>
            <a:r>
              <a:rPr lang="en-GB" sz="1100" dirty="0">
                <a:latin typeface="Arial" panose="020B0604020202020204" pitchFamily="34" charset="0"/>
                <a:cs typeface="Arial" panose="020B0604020202020204" pitchFamily="34" charset="0"/>
              </a:rPr>
              <a:t>/what-is-thyroid-disorder.</a:t>
            </a:r>
          </a:p>
          <a:p>
            <a:pPr>
              <a:lnSpc>
                <a:spcPct val="100000"/>
              </a:lnSpc>
            </a:pPr>
            <a:r>
              <a:rPr lang="en-GB" sz="1200" dirty="0">
                <a:latin typeface="Arial" panose="020B0604020202020204" pitchFamily="34" charset="0"/>
                <a:cs typeface="Arial" panose="020B0604020202020204" pitchFamily="34" charset="0"/>
              </a:rPr>
              <a:t>Blanchard, S. (2005). </a:t>
            </a:r>
            <a:r>
              <a:rPr lang="en-GB" sz="1200" i="1" dirty="0">
                <a:latin typeface="Arial" panose="020B0604020202020204" pitchFamily="34" charset="0"/>
                <a:cs typeface="Arial" panose="020B0604020202020204" pitchFamily="34" charset="0"/>
              </a:rPr>
              <a:t>3 - ANATOMY AND PHYSIOLOGY</a:t>
            </a:r>
            <a:r>
              <a:rPr lang="en-GB" sz="1200" dirty="0">
                <a:latin typeface="Arial" panose="020B0604020202020204" pitchFamily="34" charset="0"/>
                <a:cs typeface="Arial" panose="020B0604020202020204" pitchFamily="34" charset="0"/>
              </a:rPr>
              <a:t>. [online] ScienceDirect. Available at: </a:t>
            </a:r>
            <a:r>
              <a:rPr lang="en-GB" sz="1200" dirty="0">
                <a:latin typeface="Arial" panose="020B0604020202020204" pitchFamily="34" charset="0"/>
                <a:cs typeface="Arial" panose="020B0604020202020204" pitchFamily="34" charset="0"/>
                <a:hlinkClick r:id="rId4"/>
              </a:rPr>
              <a:t>https://www.sciencedirect.com/science/article/pii/B9780122386626500057</a:t>
            </a:r>
            <a:r>
              <a:rPr lang="en-GB" sz="1200" dirty="0">
                <a:latin typeface="Arial" panose="020B0604020202020204" pitchFamily="34" charset="0"/>
                <a:cs typeface="Arial" panose="020B0604020202020204" pitchFamily="34" charset="0"/>
              </a:rPr>
              <a:t>.</a:t>
            </a:r>
          </a:p>
          <a:p>
            <a:pPr>
              <a:lnSpc>
                <a:spcPct val="100000"/>
              </a:lnSpc>
            </a:pPr>
            <a:r>
              <a:rPr lang="en-GB" sz="1200" dirty="0">
                <a:latin typeface="Arial" panose="020B0604020202020204" pitchFamily="34" charset="0"/>
                <a:cs typeface="Arial" panose="020B0604020202020204" pitchFamily="34" charset="0"/>
              </a:rPr>
              <a:t>Hormonal and Metabolic Disorders. Herbert L. </a:t>
            </a:r>
            <a:r>
              <a:rPr lang="en-GB" sz="1200" dirty="0" err="1">
                <a:latin typeface="Arial" panose="020B0604020202020204" pitchFamily="34" charset="0"/>
                <a:cs typeface="Arial" panose="020B0604020202020204" pitchFamily="34" charset="0"/>
              </a:rPr>
              <a:t>Bonkovsky</a:t>
            </a:r>
            <a:r>
              <a:rPr lang="en-GB" sz="1200" dirty="0">
                <a:latin typeface="Arial" panose="020B0604020202020204" pitchFamily="34" charset="0"/>
                <a:cs typeface="Arial" panose="020B0604020202020204" pitchFamily="34" charset="0"/>
              </a:rPr>
              <a:t>, Sean R Rudnick. </a:t>
            </a:r>
            <a:r>
              <a:rPr lang="en-GB" sz="1200" dirty="0">
                <a:latin typeface="Arial" panose="020B0604020202020204" pitchFamily="34" charset="0"/>
                <a:cs typeface="Arial" panose="020B0604020202020204" pitchFamily="34" charset="0"/>
                <a:hlinkClick r:id="rId5"/>
              </a:rPr>
              <a:t>https://www.msdmanuals.com/home/hormonal-and-metabolic-disorders/porphyrias/porphyria-cutanea-tarda</a:t>
            </a:r>
            <a:r>
              <a:rPr lang="en-GB" sz="1200" dirty="0">
                <a:latin typeface="Arial" panose="020B0604020202020204" pitchFamily="34" charset="0"/>
                <a:cs typeface="Arial" panose="020B0604020202020204" pitchFamily="34" charset="0"/>
              </a:rPr>
              <a:t>. 2020</a:t>
            </a:r>
          </a:p>
          <a:p>
            <a:pPr>
              <a:lnSpc>
                <a:spcPct val="100000"/>
              </a:lnSpc>
            </a:pPr>
            <a:r>
              <a:rPr lang="en-GB" sz="1200" dirty="0">
                <a:latin typeface="Arial" panose="020B0604020202020204" pitchFamily="34" charset="0"/>
                <a:cs typeface="Arial" panose="020B0604020202020204" pitchFamily="34" charset="0"/>
              </a:rPr>
              <a:t>How the Thyroid Gland Functions. Richard N </a:t>
            </a:r>
            <a:r>
              <a:rPr lang="en-GB" sz="1200" dirty="0" err="1">
                <a:latin typeface="Arial" panose="020B0604020202020204" pitchFamily="34" charset="0"/>
                <a:cs typeface="Arial" panose="020B0604020202020204" pitchFamily="34" charset="0"/>
              </a:rPr>
              <a:t>Fogoros</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Verywell</a:t>
            </a:r>
            <a:r>
              <a:rPr lang="en-GB" sz="1200" dirty="0">
                <a:latin typeface="Arial" panose="020B0604020202020204" pitchFamily="34" charset="0"/>
                <a:cs typeface="Arial" panose="020B0604020202020204" pitchFamily="34" charset="0"/>
              </a:rPr>
              <a:t> health. </a:t>
            </a:r>
            <a:r>
              <a:rPr lang="en-GB" sz="1200" dirty="0">
                <a:latin typeface="Arial" panose="020B0604020202020204" pitchFamily="34" charset="0"/>
                <a:cs typeface="Arial" panose="020B0604020202020204" pitchFamily="34" charset="0"/>
                <a:hlinkClick r:id="rId6"/>
              </a:rPr>
              <a:t>https://www.verywellhealth.com/the-thyroid-gland-and-thyroid-hormones-4149834</a:t>
            </a:r>
            <a:r>
              <a:rPr lang="en-GB" sz="1200" dirty="0">
                <a:latin typeface="Arial" panose="020B0604020202020204" pitchFamily="34" charset="0"/>
                <a:cs typeface="Arial" panose="020B0604020202020204" pitchFamily="34" charset="0"/>
              </a:rPr>
              <a:t>. 2022.</a:t>
            </a:r>
          </a:p>
          <a:p>
            <a:pPr>
              <a:lnSpc>
                <a:spcPct val="100000"/>
              </a:lnSpc>
            </a:pPr>
            <a:r>
              <a:rPr lang="en-GB" sz="1200" dirty="0">
                <a:latin typeface="Arial" panose="020B0604020202020204" pitchFamily="34" charset="0"/>
                <a:cs typeface="Arial" panose="020B0604020202020204" pitchFamily="34" charset="0"/>
              </a:rPr>
              <a:t>NHS Choices (2020). </a:t>
            </a:r>
            <a:r>
              <a:rPr lang="en-GB" sz="1200" i="1" dirty="0">
                <a:latin typeface="Arial" panose="020B0604020202020204" pitchFamily="34" charset="0"/>
                <a:cs typeface="Arial" panose="020B0604020202020204" pitchFamily="34" charset="0"/>
              </a:rPr>
              <a:t>Overview - Thyroid cancer</a:t>
            </a:r>
            <a:r>
              <a:rPr lang="en-GB" sz="1200" dirty="0">
                <a:latin typeface="Arial" panose="020B0604020202020204" pitchFamily="34" charset="0"/>
                <a:cs typeface="Arial" panose="020B0604020202020204" pitchFamily="34" charset="0"/>
              </a:rPr>
              <a:t>. [online] NHS. Available at: </a:t>
            </a:r>
            <a:r>
              <a:rPr lang="en-GB" sz="1200" dirty="0">
                <a:latin typeface="Arial" panose="020B0604020202020204" pitchFamily="34" charset="0"/>
                <a:cs typeface="Arial" panose="020B0604020202020204" pitchFamily="34" charset="0"/>
                <a:hlinkClick r:id="rId7"/>
              </a:rPr>
              <a:t>https://www.nhs.uk/conditions/thyroid-cancer/</a:t>
            </a:r>
            <a:r>
              <a:rPr lang="en-GB" sz="1200" dirty="0">
                <a:latin typeface="Arial" panose="020B0604020202020204" pitchFamily="34" charset="0"/>
                <a:cs typeface="Arial" panose="020B0604020202020204" pitchFamily="34" charset="0"/>
              </a:rPr>
              <a:t>.</a:t>
            </a:r>
          </a:p>
          <a:p>
            <a:pPr>
              <a:lnSpc>
                <a:spcPct val="100000"/>
              </a:lnSpc>
            </a:pPr>
            <a:r>
              <a:rPr lang="en-GB" sz="1200" dirty="0">
                <a:latin typeface="Arial" panose="020B0604020202020204" pitchFamily="34" charset="0"/>
                <a:cs typeface="Arial" panose="020B0604020202020204" pitchFamily="34" charset="0"/>
              </a:rPr>
              <a:t>root (2020). </a:t>
            </a:r>
            <a:r>
              <a:rPr lang="en-GB" sz="1200" i="1" dirty="0">
                <a:latin typeface="Arial" panose="020B0604020202020204" pitchFamily="34" charset="0"/>
                <a:cs typeface="Arial" panose="020B0604020202020204" pitchFamily="34" charset="0"/>
              </a:rPr>
              <a:t>Causes and Types of Thyroid Cancer - </a:t>
            </a:r>
            <a:r>
              <a:rPr lang="en-GB" sz="1200" i="1" dirty="0" err="1">
                <a:latin typeface="Arial" panose="020B0604020202020204" pitchFamily="34" charset="0"/>
                <a:cs typeface="Arial" panose="020B0604020202020204" pitchFamily="34" charset="0"/>
              </a:rPr>
              <a:t>Dr.Vijay</a:t>
            </a:r>
            <a:r>
              <a:rPr lang="en-GB" sz="1200" i="1" dirty="0">
                <a:latin typeface="Arial" panose="020B0604020202020204" pitchFamily="34" charset="0"/>
                <a:cs typeface="Arial" panose="020B0604020202020204" pitchFamily="34" charset="0"/>
              </a:rPr>
              <a:t> Anand Reddy</a:t>
            </a:r>
            <a:r>
              <a:rPr lang="en-GB" sz="1200" dirty="0">
                <a:latin typeface="Arial" panose="020B0604020202020204" pitchFamily="34" charset="0"/>
                <a:cs typeface="Arial" panose="020B0604020202020204" pitchFamily="34" charset="0"/>
              </a:rPr>
              <a:t>. [online] Dr Vijay Anand Reddy. Available at: https://</a:t>
            </a:r>
            <a:r>
              <a:rPr lang="en-GB" sz="1200" dirty="0" err="1">
                <a:latin typeface="Arial" panose="020B0604020202020204" pitchFamily="34" charset="0"/>
                <a:cs typeface="Arial" panose="020B0604020202020204" pitchFamily="34" charset="0"/>
              </a:rPr>
              <a:t>drvijayanandreddy.com</a:t>
            </a:r>
            <a:r>
              <a:rPr lang="en-GB" sz="1200" dirty="0">
                <a:latin typeface="Arial" panose="020B0604020202020204" pitchFamily="34" charset="0"/>
                <a:cs typeface="Arial" panose="020B0604020202020204" pitchFamily="34" charset="0"/>
              </a:rPr>
              <a:t>/thyroid-cancer [Accessed 26 Jun. 2022]</a:t>
            </a:r>
          </a:p>
          <a:p>
            <a:pPr>
              <a:lnSpc>
                <a:spcPct val="100000"/>
              </a:lnSpc>
            </a:pPr>
            <a:r>
              <a:rPr lang="en-GB" sz="1200" dirty="0"/>
              <a:t>.</a:t>
            </a:r>
            <a:r>
              <a:rPr lang="en-GB" sz="1200" dirty="0">
                <a:latin typeface="Arial" panose="020B0604020202020204" pitchFamily="34" charset="0"/>
                <a:cs typeface="Arial" panose="020B0604020202020204" pitchFamily="34" charset="0"/>
              </a:rPr>
              <a:t> American Cancer Society (2015). </a:t>
            </a:r>
            <a:r>
              <a:rPr lang="en-GB" sz="1200" i="1" dirty="0">
                <a:latin typeface="Arial" panose="020B0604020202020204" pitchFamily="34" charset="0"/>
                <a:cs typeface="Arial" panose="020B0604020202020204" pitchFamily="34" charset="0"/>
              </a:rPr>
              <a:t>Signs and Symptoms of Thyroid Cancer</a:t>
            </a:r>
            <a:r>
              <a:rPr lang="en-GB" sz="1200" dirty="0">
                <a:latin typeface="Arial" panose="020B0604020202020204" pitchFamily="34" charset="0"/>
                <a:cs typeface="Arial" panose="020B0604020202020204" pitchFamily="34" charset="0"/>
              </a:rPr>
              <a:t>. [online] </a:t>
            </a:r>
            <a:r>
              <a:rPr lang="en-GB" sz="1200" dirty="0" err="1">
                <a:latin typeface="Arial" panose="020B0604020202020204" pitchFamily="34" charset="0"/>
                <a:cs typeface="Arial" panose="020B0604020202020204" pitchFamily="34" charset="0"/>
              </a:rPr>
              <a:t>Cancer.org</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8"/>
              </a:rPr>
              <a:t>https://www.cancer.org/cancer/thyroid-cancer/detection-diagnosis-staging/signs-symptoms.html</a:t>
            </a:r>
            <a:endParaRPr lang="en-GB" sz="1200" dirty="0">
              <a:latin typeface="Arial" panose="020B0604020202020204" pitchFamily="34" charset="0"/>
              <a:cs typeface="Arial" panose="020B0604020202020204" pitchFamily="34" charset="0"/>
            </a:endParaRPr>
          </a:p>
          <a:p>
            <a:pPr>
              <a:lnSpc>
                <a:spcPct val="100000"/>
              </a:lnSpc>
            </a:pPr>
            <a:r>
              <a:rPr lang="en-GB" sz="1200" dirty="0">
                <a:latin typeface="Arial" panose="020B0604020202020204" pitchFamily="34" charset="0"/>
                <a:cs typeface="Arial" panose="020B0604020202020204" pitchFamily="34" charset="0"/>
              </a:rPr>
              <a:t>Vera, M., BSN and R.N. (2013). </a:t>
            </a:r>
            <a:r>
              <a:rPr lang="en-GB" sz="1200" i="1" dirty="0">
                <a:latin typeface="Arial" panose="020B0604020202020204" pitchFamily="34" charset="0"/>
                <a:cs typeface="Arial" panose="020B0604020202020204" pitchFamily="34" charset="0"/>
              </a:rPr>
              <a:t>5 Thyroidectomy Nursing Care Plans</a:t>
            </a:r>
            <a:r>
              <a:rPr lang="en-GB" sz="1200" dirty="0">
                <a:latin typeface="Arial" panose="020B0604020202020204" pitchFamily="34" charset="0"/>
                <a:cs typeface="Arial" panose="020B0604020202020204" pitchFamily="34" charset="0"/>
              </a:rPr>
              <a:t>. [online] </a:t>
            </a:r>
            <a:r>
              <a:rPr lang="en-GB" sz="1200" dirty="0" err="1">
                <a:latin typeface="Arial" panose="020B0604020202020204" pitchFamily="34" charset="0"/>
                <a:cs typeface="Arial" panose="020B0604020202020204" pitchFamily="34" charset="0"/>
              </a:rPr>
              <a:t>Nurseslabs</a:t>
            </a:r>
            <a:r>
              <a:rPr lang="en-GB" sz="1200" dirty="0">
                <a:latin typeface="Arial" panose="020B0604020202020204" pitchFamily="34" charset="0"/>
                <a:cs typeface="Arial" panose="020B0604020202020204" pitchFamily="34" charset="0"/>
              </a:rPr>
              <a:t>. Available at: </a:t>
            </a:r>
            <a:r>
              <a:rPr lang="en-GB" sz="1200" dirty="0">
                <a:latin typeface="Arial" panose="020B0604020202020204" pitchFamily="34" charset="0"/>
                <a:cs typeface="Arial" panose="020B0604020202020204" pitchFamily="34" charset="0"/>
                <a:hlinkClick r:id="rId9"/>
              </a:rPr>
              <a:t>https://nurseslabs.com/5-thyroidectomy-nursing-care-plans/</a:t>
            </a:r>
            <a:r>
              <a:rPr lang="en-GB" sz="1200" dirty="0">
                <a:latin typeface="Arial" panose="020B0604020202020204" pitchFamily="34" charset="0"/>
                <a:cs typeface="Arial" panose="020B0604020202020204" pitchFamily="34" charset="0"/>
              </a:rPr>
              <a:t>.</a:t>
            </a:r>
          </a:p>
          <a:p>
            <a:pPr>
              <a:lnSpc>
                <a:spcPct val="100000"/>
              </a:lnSpc>
            </a:pPr>
            <a:r>
              <a:rPr lang="en-GB" sz="1300" dirty="0">
                <a:latin typeface="Arial" panose="020B0604020202020204" pitchFamily="34" charset="0"/>
                <a:cs typeface="Arial" panose="020B0604020202020204" pitchFamily="34" charset="0"/>
              </a:rPr>
              <a:t>National Institute of Diabetes and Digestive and Kidney Diseases (2019). </a:t>
            </a:r>
            <a:r>
              <a:rPr lang="en-GB" sz="1300" i="1" dirty="0">
                <a:latin typeface="Arial" panose="020B0604020202020204" pitchFamily="34" charset="0"/>
                <a:cs typeface="Arial" panose="020B0604020202020204" pitchFamily="34" charset="0"/>
              </a:rPr>
              <a:t>Thyroid Tests | NIDDK</a:t>
            </a:r>
            <a:r>
              <a:rPr lang="en-GB" sz="1300" dirty="0">
                <a:latin typeface="Arial" panose="020B0604020202020204" pitchFamily="34" charset="0"/>
                <a:cs typeface="Arial" panose="020B0604020202020204" pitchFamily="34" charset="0"/>
              </a:rPr>
              <a:t>. [online] National Institute of Diabetes and Digestive and Kidney Diseases. Available at: </a:t>
            </a:r>
            <a:r>
              <a:rPr lang="en-GB" sz="1300" dirty="0">
                <a:latin typeface="Arial" panose="020B0604020202020204" pitchFamily="34" charset="0"/>
                <a:cs typeface="Arial" panose="020B0604020202020204" pitchFamily="34" charset="0"/>
                <a:hlinkClick r:id="rId10"/>
              </a:rPr>
              <a:t>https://www.niddk.nih.gov/health-information/diagnostic-tests/thyroid</a:t>
            </a:r>
            <a:r>
              <a:rPr lang="en-GB" sz="1300" dirty="0">
                <a:latin typeface="Arial" panose="020B0604020202020204" pitchFamily="34" charset="0"/>
                <a:cs typeface="Arial" panose="020B0604020202020204" pitchFamily="34" charset="0"/>
              </a:rPr>
              <a:t>.</a:t>
            </a:r>
          </a:p>
          <a:p>
            <a:pPr marL="0" indent="0">
              <a:lnSpc>
                <a:spcPct val="100000"/>
              </a:lnSpc>
              <a:buNone/>
            </a:pPr>
            <a:endParaRPr lang="en-GB" sz="1300" dirty="0">
              <a:latin typeface="Arial" panose="020B0604020202020204" pitchFamily="34" charset="0"/>
              <a:cs typeface="Arial" panose="020B0604020202020204" pitchFamily="34" charset="0"/>
            </a:endParaRPr>
          </a:p>
          <a:p>
            <a:pPr>
              <a:lnSpc>
                <a:spcPct val="100000"/>
              </a:lnSpc>
            </a:pPr>
            <a:endParaRPr lang="en-GB" sz="1300" dirty="0">
              <a:latin typeface="Arial" panose="020B0604020202020204" pitchFamily="34" charset="0"/>
              <a:cs typeface="Arial" panose="020B0604020202020204" pitchFamily="34" charset="0"/>
            </a:endParaRPr>
          </a:p>
          <a:p>
            <a:pPr>
              <a:lnSpc>
                <a:spcPct val="100000"/>
              </a:lnSpc>
            </a:pP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89073738"/>
      </p:ext>
    </p:extLst>
  </p:cSld>
  <p:clrMapOvr>
    <a:masterClrMapping/>
  </p:clrMapOvr>
</p:sld>
</file>

<file path=ppt/theme/theme1.xml><?xml version="1.0" encoding="utf-8"?>
<a:theme xmlns:a="http://schemas.openxmlformats.org/drawingml/2006/main" name="SketchyVTI">
  <a:themeElements>
    <a:clrScheme name="AnalogousFromRegularSeedRightStep">
      <a:dk1>
        <a:srgbClr val="000000"/>
      </a:dk1>
      <a:lt1>
        <a:srgbClr val="FFFFFF"/>
      </a:lt1>
      <a:dk2>
        <a:srgbClr val="3B3522"/>
      </a:dk2>
      <a:lt2>
        <a:srgbClr val="E2E6E8"/>
      </a:lt2>
      <a:accent1>
        <a:srgbClr val="C3754D"/>
      </a:accent1>
      <a:accent2>
        <a:srgbClr val="B1953B"/>
      </a:accent2>
      <a:accent3>
        <a:srgbClr val="99AC43"/>
      </a:accent3>
      <a:accent4>
        <a:srgbClr val="6BB13B"/>
      </a:accent4>
      <a:accent5>
        <a:srgbClr val="48B84A"/>
      </a:accent5>
      <a:accent6>
        <a:srgbClr val="3BB16D"/>
      </a:accent6>
      <a:hlink>
        <a:srgbClr val="3B8AB3"/>
      </a:hlink>
      <a:folHlink>
        <a:srgbClr val="7F7F7F"/>
      </a:folHlink>
    </a:clrScheme>
    <a:fontScheme name="Custom 2">
      <a:majorFont>
        <a:latin typeface="The Serif Hand Black"/>
        <a:ea typeface=""/>
        <a:cs typeface=""/>
      </a:majorFont>
      <a:minorFont>
        <a:latin typeface="The Hand Bol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yVTI" id="{A6D2C935-A6E4-4DD9-BCC5-5AE2504DB8EA}" vid="{F0754072-50B6-4C01-B911-67246C9F58D2}"/>
    </a:ext>
  </a:extLst>
</a:theme>
</file>

<file path=docProps/app.xml><?xml version="1.0" encoding="utf-8"?>
<Properties xmlns="http://schemas.openxmlformats.org/officeDocument/2006/extended-properties" xmlns:vt="http://schemas.openxmlformats.org/officeDocument/2006/docPropsVTypes">
  <TotalTime>12353</TotalTime>
  <Words>937</Words>
  <Application>Microsoft Macintosh PowerPoint</Application>
  <PresentationFormat>Widescreen</PresentationFormat>
  <Paragraphs>67</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The Hand Bold</vt:lpstr>
      <vt:lpstr>The Serif Hand Black</vt:lpstr>
      <vt:lpstr>SketchyVTI</vt:lpstr>
      <vt:lpstr>The endocrine system</vt:lpstr>
      <vt:lpstr>The Endocrine system and the thyroid gland</vt:lpstr>
      <vt:lpstr>The disease.. Thyroid cancer</vt:lpstr>
      <vt:lpstr>Care plan assessment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Saiqa Bibi  Student Id: 2020850 Module: Introduction to Physiology Module Code: BMHP5003_BIRM Lecturer: Muhammad Humza Saeed</dc:title>
  <dc:creator>Saiqa Bibi (2020850)</dc:creator>
  <cp:lastModifiedBy>Saiqa Bibi (2020850)</cp:lastModifiedBy>
  <cp:revision>17</cp:revision>
  <dcterms:created xsi:type="dcterms:W3CDTF">2022-06-08T13:45:26Z</dcterms:created>
  <dcterms:modified xsi:type="dcterms:W3CDTF">2022-07-20T11:47:03Z</dcterms:modified>
</cp:coreProperties>
</file>