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2" r:id="rId5"/>
    <p:sldMasterId id="2147483660" r:id="rId6"/>
  </p:sldMasterIdLst>
  <p:notesMasterIdLst>
    <p:notesMasterId r:id="rId36"/>
  </p:notesMasterIdLst>
  <p:sldIdLst>
    <p:sldId id="308" r:id="rId7"/>
    <p:sldId id="590" r:id="rId8"/>
    <p:sldId id="603" r:id="rId9"/>
    <p:sldId id="604" r:id="rId10"/>
    <p:sldId id="605" r:id="rId11"/>
    <p:sldId id="606" r:id="rId12"/>
    <p:sldId id="608" r:id="rId13"/>
    <p:sldId id="607" r:id="rId14"/>
    <p:sldId id="609" r:id="rId15"/>
    <p:sldId id="610" r:id="rId16"/>
    <p:sldId id="588" r:id="rId17"/>
    <p:sldId id="422" r:id="rId18"/>
    <p:sldId id="427" r:id="rId19"/>
    <p:sldId id="430" r:id="rId20"/>
    <p:sldId id="429" r:id="rId21"/>
    <p:sldId id="602" r:id="rId22"/>
    <p:sldId id="596" r:id="rId23"/>
    <p:sldId id="593" r:id="rId24"/>
    <p:sldId id="594" r:id="rId25"/>
    <p:sldId id="595" r:id="rId26"/>
    <p:sldId id="431" r:id="rId27"/>
    <p:sldId id="285" r:id="rId28"/>
    <p:sldId id="439" r:id="rId29"/>
    <p:sldId id="286" r:id="rId30"/>
    <p:sldId id="287" r:id="rId31"/>
    <p:sldId id="444" r:id="rId32"/>
    <p:sldId id="597" r:id="rId33"/>
    <p:sldId id="598" r:id="rId34"/>
    <p:sldId id="599" r:id="rId3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FC1D4B-1078-402D-BA86-A13E463B4B20}" v="1" dt="2026-03-16T08:26:43.742"/>
    <p1510:client id="{EE456AF4-147F-4E08-8141-2C2B49E01C22}" v="1" dt="2026-03-15T17:09:18.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707DD482-5554-40DB-B860-1349BCF2D468}"/>
    <pc:docChg chg="modSld sldOrd">
      <pc:chgData name="Kate Piper (IMH)" userId="f69ee4e2-845b-4a1f-89c4-60fce9da139f" providerId="ADAL" clId="{707DD482-5554-40DB-B860-1349BCF2D468}" dt="2026-03-16T08:26:43.742" v="1"/>
      <pc:docMkLst>
        <pc:docMk/>
      </pc:docMkLst>
      <pc:sldChg chg="ord">
        <pc:chgData name="Kate Piper (IMH)" userId="f69ee4e2-845b-4a1f-89c4-60fce9da139f" providerId="ADAL" clId="{707DD482-5554-40DB-B860-1349BCF2D468}" dt="2026-03-16T08:26:43.742" v="1"/>
        <pc:sldMkLst>
          <pc:docMk/>
          <pc:sldMk cId="681064867" sldId="607"/>
        </pc:sldMkLst>
      </pc:sldChg>
    </pc:docChg>
  </pc:docChgLst>
  <pc:docChgLst>
    <pc:chgData name="Kate Piper (IMH)" userId="f69ee4e2-845b-4a1f-89c4-60fce9da139f" providerId="ADAL" clId="{5495BD67-6B1C-4244-BAED-E61C14CAA4B2}"/>
    <pc:docChg chg="custSel addSld delSld modSld sldOrd">
      <pc:chgData name="Kate Piper (IMH)" userId="f69ee4e2-845b-4a1f-89c4-60fce9da139f" providerId="ADAL" clId="{5495BD67-6B1C-4244-BAED-E61C14CAA4B2}" dt="2026-03-16T08:06:19.748" v="652" actId="1035"/>
      <pc:docMkLst>
        <pc:docMk/>
      </pc:docMkLst>
      <pc:sldChg chg="addSp delSp modSp mod ord">
        <pc:chgData name="Kate Piper (IMH)" userId="f69ee4e2-845b-4a1f-89c4-60fce9da139f" providerId="ADAL" clId="{5495BD67-6B1C-4244-BAED-E61C14CAA4B2}" dt="2026-03-16T08:06:19.748" v="652" actId="1035"/>
        <pc:sldMkLst>
          <pc:docMk/>
          <pc:sldMk cId="1357495075" sldId="588"/>
        </pc:sldMkLst>
        <pc:spChg chg="del">
          <ac:chgData name="Kate Piper (IMH)" userId="f69ee4e2-845b-4a1f-89c4-60fce9da139f" providerId="ADAL" clId="{5495BD67-6B1C-4244-BAED-E61C14CAA4B2}" dt="2026-03-16T08:06:10.118" v="611" actId="478"/>
          <ac:spMkLst>
            <pc:docMk/>
            <pc:sldMk cId="1357495075" sldId="588"/>
            <ac:spMk id="2" creationId="{09880512-D07E-EF63-8000-30A6ECF30D6B}"/>
          </ac:spMkLst>
        </pc:spChg>
        <pc:spChg chg="del">
          <ac:chgData name="Kate Piper (IMH)" userId="f69ee4e2-845b-4a1f-89c4-60fce9da139f" providerId="ADAL" clId="{5495BD67-6B1C-4244-BAED-E61C14CAA4B2}" dt="2026-03-16T08:06:03.173" v="610" actId="478"/>
          <ac:spMkLst>
            <pc:docMk/>
            <pc:sldMk cId="1357495075" sldId="588"/>
            <ac:spMk id="3" creationId="{E7DA6117-BF03-CC0D-73B5-44EED02BAE53}"/>
          </ac:spMkLst>
        </pc:spChg>
        <pc:spChg chg="mod">
          <ac:chgData name="Kate Piper (IMH)" userId="f69ee4e2-845b-4a1f-89c4-60fce9da139f" providerId="ADAL" clId="{5495BD67-6B1C-4244-BAED-E61C14CAA4B2}" dt="2026-03-16T08:06:19.748" v="652" actId="1035"/>
          <ac:spMkLst>
            <pc:docMk/>
            <pc:sldMk cId="1357495075" sldId="588"/>
            <ac:spMk id="5" creationId="{F04C83B1-D472-9BD7-A0D4-F3180AD5CB4C}"/>
          </ac:spMkLst>
        </pc:spChg>
        <pc:spChg chg="add del mod">
          <ac:chgData name="Kate Piper (IMH)" userId="f69ee4e2-845b-4a1f-89c4-60fce9da139f" providerId="ADAL" clId="{5495BD67-6B1C-4244-BAED-E61C14CAA4B2}" dt="2026-03-16T08:06:10.118" v="611" actId="478"/>
          <ac:spMkLst>
            <pc:docMk/>
            <pc:sldMk cId="1357495075" sldId="588"/>
            <ac:spMk id="6" creationId="{D9A8BD38-F4B5-B845-8F40-C55F64E559AC}"/>
          </ac:spMkLst>
        </pc:spChg>
        <pc:spChg chg="mod">
          <ac:chgData name="Kate Piper (IMH)" userId="f69ee4e2-845b-4a1f-89c4-60fce9da139f" providerId="ADAL" clId="{5495BD67-6B1C-4244-BAED-E61C14CAA4B2}" dt="2026-03-16T08:06:19.748" v="652" actId="1035"/>
          <ac:spMkLst>
            <pc:docMk/>
            <pc:sldMk cId="1357495075" sldId="588"/>
            <ac:spMk id="7" creationId="{7DACC1E5-2194-D1A2-CB76-E7CB1478DB32}"/>
          </ac:spMkLst>
        </pc:spChg>
        <pc:spChg chg="add del mod">
          <ac:chgData name="Kate Piper (IMH)" userId="f69ee4e2-845b-4a1f-89c4-60fce9da139f" providerId="ADAL" clId="{5495BD67-6B1C-4244-BAED-E61C14CAA4B2}" dt="2026-03-16T08:06:12.131" v="612" actId="478"/>
          <ac:spMkLst>
            <pc:docMk/>
            <pc:sldMk cId="1357495075" sldId="588"/>
            <ac:spMk id="9" creationId="{486F490B-89C1-B857-864C-93C447D02F52}"/>
          </ac:spMkLst>
        </pc:spChg>
      </pc:sldChg>
      <pc:sldChg chg="modSp mod">
        <pc:chgData name="Kate Piper (IMH)" userId="f69ee4e2-845b-4a1f-89c4-60fce9da139f" providerId="ADAL" clId="{5495BD67-6B1C-4244-BAED-E61C14CAA4B2}" dt="2026-03-16T07:59:54.050" v="580" actId="20577"/>
        <pc:sldMkLst>
          <pc:docMk/>
          <pc:sldMk cId="2662052248" sldId="590"/>
        </pc:sldMkLst>
        <pc:graphicFrameChg chg="modGraphic">
          <ac:chgData name="Kate Piper (IMH)" userId="f69ee4e2-845b-4a1f-89c4-60fce9da139f" providerId="ADAL" clId="{5495BD67-6B1C-4244-BAED-E61C14CAA4B2}" dt="2026-03-16T07:59:54.050" v="580" actId="20577"/>
          <ac:graphicFrameMkLst>
            <pc:docMk/>
            <pc:sldMk cId="2662052248" sldId="590"/>
            <ac:graphicFrameMk id="4" creationId="{B21905C1-83A4-865A-CB43-E1FC4DD26BA2}"/>
          </ac:graphicFrameMkLst>
        </pc:graphicFrameChg>
      </pc:sldChg>
      <pc:sldChg chg="del">
        <pc:chgData name="Kate Piper (IMH)" userId="f69ee4e2-845b-4a1f-89c4-60fce9da139f" providerId="ADAL" clId="{5495BD67-6B1C-4244-BAED-E61C14CAA4B2}" dt="2026-03-15T17:05:11.192" v="0" actId="47"/>
        <pc:sldMkLst>
          <pc:docMk/>
          <pc:sldMk cId="3202906907" sldId="592"/>
        </pc:sldMkLst>
      </pc:sldChg>
      <pc:sldChg chg="del">
        <pc:chgData name="Kate Piper (IMH)" userId="f69ee4e2-845b-4a1f-89c4-60fce9da139f" providerId="ADAL" clId="{5495BD67-6B1C-4244-BAED-E61C14CAA4B2}" dt="2026-03-16T08:00:44.586" v="601" actId="47"/>
        <pc:sldMkLst>
          <pc:docMk/>
          <pc:sldMk cId="3606317446" sldId="601"/>
        </pc:sldMkLst>
      </pc:sldChg>
      <pc:sldChg chg="modSp mod">
        <pc:chgData name="Kate Piper (IMH)" userId="f69ee4e2-845b-4a1f-89c4-60fce9da139f" providerId="ADAL" clId="{5495BD67-6B1C-4244-BAED-E61C14CAA4B2}" dt="2026-03-16T07:56:56.801" v="538" actId="14100"/>
        <pc:sldMkLst>
          <pc:docMk/>
          <pc:sldMk cId="65963722" sldId="603"/>
        </pc:sldMkLst>
        <pc:graphicFrameChg chg="mod modGraphic">
          <ac:chgData name="Kate Piper (IMH)" userId="f69ee4e2-845b-4a1f-89c4-60fce9da139f" providerId="ADAL" clId="{5495BD67-6B1C-4244-BAED-E61C14CAA4B2}" dt="2026-03-16T07:56:56.801" v="538" actId="14100"/>
          <ac:graphicFrameMkLst>
            <pc:docMk/>
            <pc:sldMk cId="65963722" sldId="603"/>
            <ac:graphicFrameMk id="5" creationId="{C5E8229D-0B91-1F09-9575-D9A49CA2E3C5}"/>
          </ac:graphicFrameMkLst>
        </pc:graphicFrameChg>
        <pc:graphicFrameChg chg="mod modGraphic">
          <ac:chgData name="Kate Piper (IMH)" userId="f69ee4e2-845b-4a1f-89c4-60fce9da139f" providerId="ADAL" clId="{5495BD67-6B1C-4244-BAED-E61C14CAA4B2}" dt="2026-03-16T07:56:54.072" v="537" actId="14100"/>
          <ac:graphicFrameMkLst>
            <pc:docMk/>
            <pc:sldMk cId="65963722" sldId="603"/>
            <ac:graphicFrameMk id="6" creationId="{B4CDDD94-7389-3ABD-0E57-5CE84BFF943C}"/>
          </ac:graphicFrameMkLst>
        </pc:graphicFrameChg>
        <pc:graphicFrameChg chg="modGraphic">
          <ac:chgData name="Kate Piper (IMH)" userId="f69ee4e2-845b-4a1f-89c4-60fce9da139f" providerId="ADAL" clId="{5495BD67-6B1C-4244-BAED-E61C14CAA4B2}" dt="2026-03-16T07:56:47.921" v="536" actId="20577"/>
          <ac:graphicFrameMkLst>
            <pc:docMk/>
            <pc:sldMk cId="65963722" sldId="603"/>
            <ac:graphicFrameMk id="7" creationId="{D6F7B72F-F3ED-AFD6-CA67-7EF5827B2032}"/>
          </ac:graphicFrameMkLst>
        </pc:graphicFrameChg>
      </pc:sldChg>
      <pc:sldChg chg="modSp mod">
        <pc:chgData name="Kate Piper (IMH)" userId="f69ee4e2-845b-4a1f-89c4-60fce9da139f" providerId="ADAL" clId="{5495BD67-6B1C-4244-BAED-E61C14CAA4B2}" dt="2026-03-16T08:00:13.713" v="590" actId="20577"/>
        <pc:sldMkLst>
          <pc:docMk/>
          <pc:sldMk cId="4170232681" sldId="605"/>
        </pc:sldMkLst>
        <pc:spChg chg="mod">
          <ac:chgData name="Kate Piper (IMH)" userId="f69ee4e2-845b-4a1f-89c4-60fce9da139f" providerId="ADAL" clId="{5495BD67-6B1C-4244-BAED-E61C14CAA4B2}" dt="2026-03-16T08:00:13.713" v="590" actId="20577"/>
          <ac:spMkLst>
            <pc:docMk/>
            <pc:sldMk cId="4170232681" sldId="605"/>
            <ac:spMk id="2" creationId="{D7B8409A-03C4-E98B-63E8-ED0C57167754}"/>
          </ac:spMkLst>
        </pc:spChg>
        <pc:spChg chg="mod">
          <ac:chgData name="Kate Piper (IMH)" userId="f69ee4e2-845b-4a1f-89c4-60fce9da139f" providerId="ADAL" clId="{5495BD67-6B1C-4244-BAED-E61C14CAA4B2}" dt="2026-03-15T17:09:18.806" v="228"/>
          <ac:spMkLst>
            <pc:docMk/>
            <pc:sldMk cId="4170232681" sldId="605"/>
            <ac:spMk id="3" creationId="{0B054935-8B3A-8B1B-2E89-D9B20A6C68FB}"/>
          </ac:spMkLst>
        </pc:spChg>
      </pc:sldChg>
      <pc:sldChg chg="modSp mod">
        <pc:chgData name="Kate Piper (IMH)" userId="f69ee4e2-845b-4a1f-89c4-60fce9da139f" providerId="ADAL" clId="{5495BD67-6B1C-4244-BAED-E61C14CAA4B2}" dt="2026-03-15T17:07:27.034" v="86" actId="20577"/>
        <pc:sldMkLst>
          <pc:docMk/>
          <pc:sldMk cId="760365680" sldId="606"/>
        </pc:sldMkLst>
        <pc:spChg chg="mod">
          <ac:chgData name="Kate Piper (IMH)" userId="f69ee4e2-845b-4a1f-89c4-60fce9da139f" providerId="ADAL" clId="{5495BD67-6B1C-4244-BAED-E61C14CAA4B2}" dt="2026-03-15T17:07:27.034" v="86" actId="20577"/>
          <ac:spMkLst>
            <pc:docMk/>
            <pc:sldMk cId="760365680" sldId="606"/>
            <ac:spMk id="3" creationId="{3F394101-5FE1-9EE1-3429-33A351664A16}"/>
          </ac:spMkLst>
        </pc:spChg>
      </pc:sldChg>
      <pc:sldChg chg="modSp mod ord">
        <pc:chgData name="Kate Piper (IMH)" userId="f69ee4e2-845b-4a1f-89c4-60fce9da139f" providerId="ADAL" clId="{5495BD67-6B1C-4244-BAED-E61C14CAA4B2}" dt="2026-03-16T08:01:01.414" v="605"/>
        <pc:sldMkLst>
          <pc:docMk/>
          <pc:sldMk cId="681064867" sldId="607"/>
        </pc:sldMkLst>
        <pc:spChg chg="mod">
          <ac:chgData name="Kate Piper (IMH)" userId="f69ee4e2-845b-4a1f-89c4-60fce9da139f" providerId="ADAL" clId="{5495BD67-6B1C-4244-BAED-E61C14CAA4B2}" dt="2026-03-16T08:00:09.213" v="588" actId="20577"/>
          <ac:spMkLst>
            <pc:docMk/>
            <pc:sldMk cId="681064867" sldId="607"/>
            <ac:spMk id="2" creationId="{5A8A982A-6A14-3D78-EAFF-B6164007A7DF}"/>
          </ac:spMkLst>
        </pc:spChg>
      </pc:sldChg>
      <pc:sldChg chg="modSp new mod">
        <pc:chgData name="Kate Piper (IMH)" userId="f69ee4e2-845b-4a1f-89c4-60fce9da139f" providerId="ADAL" clId="{5495BD67-6B1C-4244-BAED-E61C14CAA4B2}" dt="2026-03-16T08:00:27.939" v="598" actId="20577"/>
        <pc:sldMkLst>
          <pc:docMk/>
          <pc:sldMk cId="1969189189" sldId="609"/>
        </pc:sldMkLst>
        <pc:spChg chg="mod">
          <ac:chgData name="Kate Piper (IMH)" userId="f69ee4e2-845b-4a1f-89c4-60fce9da139f" providerId="ADAL" clId="{5495BD67-6B1C-4244-BAED-E61C14CAA4B2}" dt="2026-03-16T08:00:27.939" v="598" actId="20577"/>
          <ac:spMkLst>
            <pc:docMk/>
            <pc:sldMk cId="1969189189" sldId="609"/>
            <ac:spMk id="2" creationId="{8E8FA250-A887-752F-6EA0-3E9A91519E43}"/>
          </ac:spMkLst>
        </pc:spChg>
        <pc:spChg chg="mod">
          <ac:chgData name="Kate Piper (IMH)" userId="f69ee4e2-845b-4a1f-89c4-60fce9da139f" providerId="ADAL" clId="{5495BD67-6B1C-4244-BAED-E61C14CAA4B2}" dt="2026-03-15T17:20:44.369" v="420" actId="20577"/>
          <ac:spMkLst>
            <pc:docMk/>
            <pc:sldMk cId="1969189189" sldId="609"/>
            <ac:spMk id="3" creationId="{2A8C8A42-7979-4D1F-5A2E-5C66346ED5D6}"/>
          </ac:spMkLst>
        </pc:spChg>
      </pc:sldChg>
      <pc:sldChg chg="modSp new mod">
        <pc:chgData name="Kate Piper (IMH)" userId="f69ee4e2-845b-4a1f-89c4-60fce9da139f" providerId="ADAL" clId="{5495BD67-6B1C-4244-BAED-E61C14CAA4B2}" dt="2026-03-16T08:00:32.485" v="600" actId="20577"/>
        <pc:sldMkLst>
          <pc:docMk/>
          <pc:sldMk cId="2044454256" sldId="610"/>
        </pc:sldMkLst>
        <pc:spChg chg="mod">
          <ac:chgData name="Kate Piper (IMH)" userId="f69ee4e2-845b-4a1f-89c4-60fce9da139f" providerId="ADAL" clId="{5495BD67-6B1C-4244-BAED-E61C14CAA4B2}" dt="2026-03-16T08:00:32.485" v="600" actId="20577"/>
          <ac:spMkLst>
            <pc:docMk/>
            <pc:sldMk cId="2044454256" sldId="610"/>
            <ac:spMk id="2" creationId="{6FCDFDF4-EE30-B86B-B9F2-E4694F5A9721}"/>
          </ac:spMkLst>
        </pc:spChg>
        <pc:spChg chg="mod">
          <ac:chgData name="Kate Piper (IMH)" userId="f69ee4e2-845b-4a1f-89c4-60fce9da139f" providerId="ADAL" clId="{5495BD67-6B1C-4244-BAED-E61C14CAA4B2}" dt="2026-03-16T07:56:33.467" v="535" actId="20577"/>
          <ac:spMkLst>
            <pc:docMk/>
            <pc:sldMk cId="2044454256" sldId="610"/>
            <ac:spMk id="3" creationId="{80457196-2A3E-B43C-DDF3-07C662E6EC2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C48B7F3B-1B0C-4B2E-ACE7-8ECD7883D7D2}" type="datetimeFigureOut">
              <a:rPr lang="en-GB" smtClean="0"/>
              <a:t>16/03/2026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2023187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5EF733DF-11BE-7D6A-48AB-5CF04D2AB13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B5C65A4C-6ED6-84CD-4AC2-9678AE49E81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4" name="Slide Number Placeholder 3">
            <a:extLst>
              <a:ext uri="{FF2B5EF4-FFF2-40B4-BE49-F238E27FC236}">
                <a16:creationId xmlns:a16="http://schemas.microsoft.com/office/drawing/2014/main" id="{AE56AD1F-61B1-5182-E2E6-EE7E0191E09A}"/>
              </a:ext>
            </a:extLst>
          </p:cNvPr>
          <p:cNvSpPr>
            <a:spLocks noGrp="1"/>
          </p:cNvSpPr>
          <p:nvPr>
            <p:ph type="sldNum" sz="quarter" idx="5"/>
          </p:nvPr>
        </p:nvSpPr>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7069F25-F32B-4B9A-AB58-4643393E1C53}" type="slidenum">
              <a:rPr lang="en-GB" altLang="en-US">
                <a:latin typeface="Calibri" panose="020F0502020204030204" pitchFamily="34" charset="0"/>
              </a:rPr>
              <a:pPr/>
              <a:t>25</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73588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3126736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76F9F7D-4DA3-4DC8-A5BB-3375D9E689D6}" type="slidenum">
              <a:rPr lang="en-GB" altLang="en-US"/>
              <a:pPr>
                <a:defRPr/>
              </a:pPr>
              <a:t>‹#›</a:t>
            </a:fld>
            <a:endParaRPr lang="en-GB" altLang="en-US"/>
          </a:p>
        </p:txBody>
      </p:sp>
    </p:spTree>
    <p:extLst>
      <p:ext uri="{BB962C8B-B14F-4D97-AF65-F5344CB8AC3E}">
        <p14:creationId xmlns:p14="http://schemas.microsoft.com/office/powerpoint/2010/main" val="415692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8C446A9-946B-861F-4AD8-458BEB8E428F}"/>
              </a:ext>
            </a:extLst>
          </p:cNvPr>
          <p:cNvSpPr>
            <a:spLocks noGrp="1"/>
          </p:cNvSpPr>
          <p:nvPr>
            <p:ph type="dt" sz="half" idx="10"/>
          </p:nvPr>
        </p:nvSpPr>
        <p:spPr/>
        <p:txBody>
          <a:bodyPr/>
          <a:lstStyle>
            <a:lvl1pPr>
              <a:defRPr/>
            </a:lvl1pPr>
          </a:lstStyle>
          <a:p>
            <a:pPr>
              <a:defRPr/>
            </a:pPr>
            <a:fld id="{4FE15706-D527-4B95-A522-C220DD316DB1}" type="datetimeFigureOut">
              <a:rPr lang="en-GB"/>
              <a:pPr>
                <a:defRPr/>
              </a:pPr>
              <a:t>16/03/2026</a:t>
            </a:fld>
            <a:endParaRPr lang="en-GB"/>
          </a:p>
        </p:txBody>
      </p:sp>
      <p:sp>
        <p:nvSpPr>
          <p:cNvPr id="3" name="Slide Number Placeholder 5">
            <a:extLst>
              <a:ext uri="{FF2B5EF4-FFF2-40B4-BE49-F238E27FC236}">
                <a16:creationId xmlns:a16="http://schemas.microsoft.com/office/drawing/2014/main" id="{5B46D4ED-1DC7-979B-4752-996BCEBE7B7D}"/>
              </a:ext>
            </a:extLst>
          </p:cNvPr>
          <p:cNvSpPr>
            <a:spLocks noGrp="1"/>
          </p:cNvSpPr>
          <p:nvPr>
            <p:ph type="sldNum" sz="quarter" idx="11"/>
          </p:nvPr>
        </p:nvSpPr>
        <p:spPr/>
        <p:txBody>
          <a:bodyPr/>
          <a:lstStyle>
            <a:lvl1pPr>
              <a:defRPr/>
            </a:lvl1pPr>
          </a:lstStyle>
          <a:p>
            <a:fld id="{BE378F58-485F-4DA2-92C1-5E5CB9D0FAE4}" type="slidenum">
              <a:rPr lang="en-GB" altLang="en-US"/>
              <a:pPr/>
              <a:t>‹#›</a:t>
            </a:fld>
            <a:endParaRPr lang="en-GB" altLang="en-US"/>
          </a:p>
        </p:txBody>
      </p:sp>
    </p:spTree>
    <p:extLst>
      <p:ext uri="{BB962C8B-B14F-4D97-AF65-F5344CB8AC3E}">
        <p14:creationId xmlns:p14="http://schemas.microsoft.com/office/powerpoint/2010/main" val="2286314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F1DFFAF-61DD-8518-C55A-11B38D17A2CF}"/>
              </a:ext>
            </a:extLst>
          </p:cNvPr>
          <p:cNvSpPr>
            <a:spLocks noGrp="1"/>
          </p:cNvSpPr>
          <p:nvPr>
            <p:ph type="dt" sz="half" idx="10"/>
          </p:nvPr>
        </p:nvSpPr>
        <p:spPr/>
        <p:txBody>
          <a:bodyPr/>
          <a:lstStyle>
            <a:lvl1pPr>
              <a:defRPr/>
            </a:lvl1pPr>
          </a:lstStyle>
          <a:p>
            <a:pPr>
              <a:defRPr/>
            </a:pPr>
            <a:fld id="{FED9B02A-1C06-410D-97BE-FCAD7AE0EF9E}" type="datetimeFigureOut">
              <a:rPr lang="en-GB"/>
              <a:pPr>
                <a:defRPr/>
              </a:pPr>
              <a:t>16/03/2026</a:t>
            </a:fld>
            <a:endParaRPr lang="en-GB"/>
          </a:p>
        </p:txBody>
      </p:sp>
      <p:sp>
        <p:nvSpPr>
          <p:cNvPr id="8" name="Slide Number Placeholder 5">
            <a:extLst>
              <a:ext uri="{FF2B5EF4-FFF2-40B4-BE49-F238E27FC236}">
                <a16:creationId xmlns:a16="http://schemas.microsoft.com/office/drawing/2014/main" id="{0402B8E7-5E11-89AD-7683-378D378C588F}"/>
              </a:ext>
            </a:extLst>
          </p:cNvPr>
          <p:cNvSpPr>
            <a:spLocks noGrp="1"/>
          </p:cNvSpPr>
          <p:nvPr>
            <p:ph type="sldNum" sz="quarter" idx="11"/>
          </p:nvPr>
        </p:nvSpPr>
        <p:spPr/>
        <p:txBody>
          <a:bodyPr/>
          <a:lstStyle>
            <a:lvl1pPr>
              <a:defRPr/>
            </a:lvl1pPr>
          </a:lstStyle>
          <a:p>
            <a:fld id="{726CED85-171E-49C9-84D6-733961676B9D}" type="slidenum">
              <a:rPr lang="en-GB" altLang="en-US"/>
              <a:pPr/>
              <a:t>‹#›</a:t>
            </a:fld>
            <a:endParaRPr lang="en-GB" altLang="en-US"/>
          </a:p>
        </p:txBody>
      </p:sp>
    </p:spTree>
    <p:extLst>
      <p:ext uri="{BB962C8B-B14F-4D97-AF65-F5344CB8AC3E}">
        <p14:creationId xmlns:p14="http://schemas.microsoft.com/office/powerpoint/2010/main" val="16791018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4"/>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 id="21474837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06" r:id="rId2"/>
    <p:sldLayoutId id="2147483707" r:id="rId3"/>
    <p:sldLayoutId id="2147483713" r:id="rId4"/>
    <p:sldLayoutId id="214748371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a:t>Creativity and Value Creation</a:t>
            </a:r>
          </a:p>
          <a:p>
            <a:r>
              <a:rPr lang="cy-GB"/>
              <a:t>Creadigrwydd a Chreu Gwerth</a:t>
            </a:r>
            <a:endParaRPr lang="en-GB"/>
          </a:p>
          <a:p>
            <a:endParaRPr lang="en-GB"/>
          </a:p>
          <a:p>
            <a:r>
              <a:rPr lang="en-GB"/>
              <a:t>Level / </a:t>
            </a:r>
            <a:r>
              <a:rPr lang="en-GB" err="1"/>
              <a:t>Lefel</a:t>
            </a:r>
            <a:r>
              <a:rPr lang="en-GB"/>
              <a:t>  5</a:t>
            </a:r>
          </a:p>
          <a:p>
            <a:r>
              <a:rPr lang="en-GB"/>
              <a:t>Research Methods / </a:t>
            </a:r>
            <a:r>
              <a:rPr lang="en-GB" err="1"/>
              <a:t>Dulliau</a:t>
            </a:r>
            <a:r>
              <a:rPr lang="en-GB"/>
              <a:t> </a:t>
            </a:r>
            <a:r>
              <a:rPr lang="en-GB" err="1"/>
              <a:t>Ymchwil</a:t>
            </a:r>
            <a:endParaRPr lang="en-GB"/>
          </a:p>
          <a:p>
            <a:endParaRPr lang="en-GB"/>
          </a:p>
          <a:p>
            <a:r>
              <a:rPr lang="en-GB"/>
              <a:t>Kate Piper</a:t>
            </a: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03816" y="5081305"/>
            <a:ext cx="4535079" cy="511779"/>
          </a:xfrm>
        </p:spPr>
        <p:txBody>
          <a:bodyPr/>
          <a:lstStyle/>
          <a:p>
            <a:pPr algn="ctr"/>
            <a:r>
              <a:rPr lang="en-GB"/>
              <a:t>Findings and Results</a:t>
            </a:r>
            <a:endParaRPr lang="en-GB">
              <a:cs typeface="Calibri"/>
            </a:endParaRP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0D2B2-93FB-BA76-50FE-93E7844576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96D859-4445-742F-C702-C54D91FA66B8}"/>
              </a:ext>
            </a:extLst>
          </p:cNvPr>
          <p:cNvSpPr>
            <a:spLocks noGrp="1"/>
          </p:cNvSpPr>
          <p:nvPr>
            <p:ph type="title"/>
          </p:nvPr>
        </p:nvSpPr>
        <p:spPr>
          <a:xfrm>
            <a:off x="6972790" y="374179"/>
            <a:ext cx="4649994" cy="1348172"/>
          </a:xfrm>
        </p:spPr>
        <p:txBody>
          <a:bodyPr/>
          <a:lstStyle/>
          <a:p>
            <a:r>
              <a:rPr lang="en-GB"/>
              <a:t>Timeline and Semester Structure</a:t>
            </a:r>
          </a:p>
        </p:txBody>
      </p:sp>
      <p:graphicFrame>
        <p:nvGraphicFramePr>
          <p:cNvPr id="4" name="Content Placeholder 3">
            <a:extLst>
              <a:ext uri="{FF2B5EF4-FFF2-40B4-BE49-F238E27FC236}">
                <a16:creationId xmlns:a16="http://schemas.microsoft.com/office/drawing/2014/main" id="{B21905C1-83A4-865A-CB43-E1FC4DD26BA2}"/>
              </a:ext>
            </a:extLst>
          </p:cNvPr>
          <p:cNvGraphicFramePr>
            <a:graphicFrameLocks noGrp="1"/>
          </p:cNvGraphicFramePr>
          <p:nvPr>
            <p:ph idx="1"/>
            <p:extLst>
              <p:ext uri="{D42A27DB-BD31-4B8C-83A1-F6EECF244321}">
                <p14:modId xmlns:p14="http://schemas.microsoft.com/office/powerpoint/2010/main" val="612343842"/>
              </p:ext>
            </p:extLst>
          </p:nvPr>
        </p:nvGraphicFramePr>
        <p:xfrm>
          <a:off x="188971" y="108642"/>
          <a:ext cx="6029608" cy="4889470"/>
        </p:xfrm>
        <a:graphic>
          <a:graphicData uri="http://schemas.openxmlformats.org/drawingml/2006/table">
            <a:tbl>
              <a:tblPr firstRow="1" bandRow="1">
                <a:tableStyleId>{9D7B26C5-4107-4FEC-AEDC-1716B250A1EF}</a:tableStyleId>
              </a:tblPr>
              <a:tblGrid>
                <a:gridCol w="1201725">
                  <a:extLst>
                    <a:ext uri="{9D8B030D-6E8A-4147-A177-3AD203B41FA5}">
                      <a16:colId xmlns:a16="http://schemas.microsoft.com/office/drawing/2014/main" val="800612873"/>
                    </a:ext>
                  </a:extLst>
                </a:gridCol>
                <a:gridCol w="4827883">
                  <a:extLst>
                    <a:ext uri="{9D8B030D-6E8A-4147-A177-3AD203B41FA5}">
                      <a16:colId xmlns:a16="http://schemas.microsoft.com/office/drawing/2014/main" val="5183426"/>
                    </a:ext>
                  </a:extLst>
                </a:gridCol>
              </a:tblGrid>
              <a:tr h="397507">
                <a:tc>
                  <a:txBody>
                    <a:bodyPr/>
                    <a:lstStyle/>
                    <a:p>
                      <a:r>
                        <a:rPr lang="en-GB" sz="1800"/>
                        <a:t>Date</a:t>
                      </a:r>
                    </a:p>
                  </a:txBody>
                  <a:tcPr/>
                </a:tc>
                <a:tc>
                  <a:txBody>
                    <a:bodyPr/>
                    <a:lstStyle/>
                    <a:p>
                      <a:r>
                        <a:rPr lang="en-GB" sz="1800"/>
                        <a:t>Information</a:t>
                      </a:r>
                    </a:p>
                  </a:txBody>
                  <a:tcPr/>
                </a:tc>
                <a:extLst>
                  <a:ext uri="{0D108BD9-81ED-4DB2-BD59-A6C34878D82A}">
                    <a16:rowId xmlns:a16="http://schemas.microsoft.com/office/drawing/2014/main" val="3535209741"/>
                  </a:ext>
                </a:extLst>
              </a:tr>
              <a:tr h="397507">
                <a:tc>
                  <a:txBody>
                    <a:bodyPr/>
                    <a:lstStyle/>
                    <a:p>
                      <a:r>
                        <a:rPr lang="en-GB" sz="1800" b="1" strike="sngStrike"/>
                        <a:t>03/03</a:t>
                      </a:r>
                    </a:p>
                  </a:txBody>
                  <a:tcPr>
                    <a:solidFill>
                      <a:schemeClr val="bg2">
                        <a:lumMod val="50000"/>
                      </a:schemeClr>
                    </a:solidFill>
                  </a:tcPr>
                </a:tc>
                <a:tc>
                  <a:txBody>
                    <a:bodyPr/>
                    <a:lstStyle/>
                    <a:p>
                      <a:r>
                        <a:rPr lang="en-GB" sz="1800" strike="sngStrike"/>
                        <a:t>Data Collection 3</a:t>
                      </a:r>
                    </a:p>
                  </a:txBody>
                  <a:tcPr>
                    <a:solidFill>
                      <a:schemeClr val="bg2">
                        <a:lumMod val="50000"/>
                      </a:schemeClr>
                    </a:solidFill>
                  </a:tcPr>
                </a:tc>
                <a:extLst>
                  <a:ext uri="{0D108BD9-81ED-4DB2-BD59-A6C34878D82A}">
                    <a16:rowId xmlns:a16="http://schemas.microsoft.com/office/drawing/2014/main" val="200740052"/>
                  </a:ext>
                </a:extLst>
              </a:tr>
              <a:tr h="397507">
                <a:tc>
                  <a:txBody>
                    <a:bodyPr/>
                    <a:lstStyle/>
                    <a:p>
                      <a:r>
                        <a:rPr lang="en-GB" sz="1800" b="1" strike="sngStrike"/>
                        <a:t>10/03</a:t>
                      </a:r>
                    </a:p>
                  </a:txBody>
                  <a:tcPr>
                    <a:solidFill>
                      <a:schemeClr val="bg2">
                        <a:lumMod val="50000"/>
                      </a:schemeClr>
                    </a:solidFill>
                  </a:tcPr>
                </a:tc>
                <a:tc>
                  <a:txBody>
                    <a:bodyPr/>
                    <a:lstStyle/>
                    <a:p>
                      <a:r>
                        <a:rPr lang="en-GB" sz="1800" strike="sngStrike"/>
                        <a:t>Data Collection 4 / Data Analysis</a:t>
                      </a:r>
                    </a:p>
                  </a:txBody>
                  <a:tcPr>
                    <a:solidFill>
                      <a:schemeClr val="bg2">
                        <a:lumMod val="50000"/>
                      </a:schemeClr>
                    </a:solidFill>
                  </a:tcPr>
                </a:tc>
                <a:extLst>
                  <a:ext uri="{0D108BD9-81ED-4DB2-BD59-A6C34878D82A}">
                    <a16:rowId xmlns:a16="http://schemas.microsoft.com/office/drawing/2014/main" val="3249737657"/>
                  </a:ext>
                </a:extLst>
              </a:tr>
              <a:tr h="397507">
                <a:tc>
                  <a:txBody>
                    <a:bodyPr/>
                    <a:lstStyle/>
                    <a:p>
                      <a:r>
                        <a:rPr lang="en-GB" sz="1800" b="1" strike="sngStrike"/>
                        <a:t>17/03</a:t>
                      </a:r>
                    </a:p>
                  </a:txBody>
                  <a:tcPr>
                    <a:solidFill>
                      <a:schemeClr val="bg2">
                        <a:lumMod val="50000"/>
                      </a:schemeClr>
                    </a:solidFill>
                  </a:tcPr>
                </a:tc>
                <a:tc>
                  <a:txBody>
                    <a:bodyPr/>
                    <a:lstStyle/>
                    <a:p>
                      <a:r>
                        <a:rPr lang="en-GB" sz="1800" strike="sngStrike"/>
                        <a:t>Data Analysis</a:t>
                      </a:r>
                    </a:p>
                  </a:txBody>
                  <a:tcPr>
                    <a:solidFill>
                      <a:schemeClr val="bg2">
                        <a:lumMod val="50000"/>
                      </a:schemeClr>
                    </a:solidFill>
                  </a:tcPr>
                </a:tc>
                <a:extLst>
                  <a:ext uri="{0D108BD9-81ED-4DB2-BD59-A6C34878D82A}">
                    <a16:rowId xmlns:a16="http://schemas.microsoft.com/office/drawing/2014/main" val="2327501047"/>
                  </a:ext>
                </a:extLst>
              </a:tr>
              <a:tr h="397507">
                <a:tc>
                  <a:txBody>
                    <a:bodyPr/>
                    <a:lstStyle/>
                    <a:p>
                      <a:r>
                        <a:rPr lang="en-GB" sz="1800" b="1"/>
                        <a:t>16/03</a:t>
                      </a:r>
                    </a:p>
                  </a:txBody>
                  <a:tcPr>
                    <a:solidFill>
                      <a:schemeClr val="accent2">
                        <a:lumMod val="20000"/>
                        <a:lumOff val="80000"/>
                      </a:schemeClr>
                    </a:solidFill>
                  </a:tcPr>
                </a:tc>
                <a:tc>
                  <a:txBody>
                    <a:bodyPr/>
                    <a:lstStyle/>
                    <a:p>
                      <a:r>
                        <a:rPr lang="en-GB" sz="1800"/>
                        <a:t>Progression Stations</a:t>
                      </a:r>
                    </a:p>
                  </a:txBody>
                  <a:tcPr>
                    <a:solidFill>
                      <a:schemeClr val="accent2">
                        <a:lumMod val="20000"/>
                        <a:lumOff val="80000"/>
                      </a:schemeClr>
                    </a:solidFill>
                  </a:tcPr>
                </a:tc>
                <a:extLst>
                  <a:ext uri="{0D108BD9-81ED-4DB2-BD59-A6C34878D82A}">
                    <a16:rowId xmlns:a16="http://schemas.microsoft.com/office/drawing/2014/main" val="1288754412"/>
                  </a:ext>
                </a:extLst>
              </a:tr>
              <a:tr h="397507">
                <a:tc>
                  <a:txBody>
                    <a:bodyPr/>
                    <a:lstStyle/>
                    <a:p>
                      <a:r>
                        <a:rPr lang="en-GB" sz="1800" b="1"/>
                        <a:t>23/03</a:t>
                      </a:r>
                    </a:p>
                  </a:txBody>
                  <a:tcPr>
                    <a:lnB w="762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GB" sz="1800"/>
                        <a:t>Findings and Results -&gt; Conclusions (Write up)</a:t>
                      </a:r>
                    </a:p>
                  </a:txBody>
                  <a:tcPr>
                    <a:lnB w="762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395987221"/>
                  </a:ext>
                </a:extLst>
              </a:tr>
              <a:tr h="397507">
                <a:tc>
                  <a:txBody>
                    <a:bodyPr/>
                    <a:lstStyle/>
                    <a:p>
                      <a:r>
                        <a:rPr lang="en-GB" sz="1800" b="1"/>
                        <a:t>30/03</a:t>
                      </a:r>
                    </a:p>
                    <a:p>
                      <a:r>
                        <a:rPr lang="en-GB" sz="1800" b="1"/>
                        <a:t>06/04</a:t>
                      </a:r>
                    </a:p>
                    <a:p>
                      <a:r>
                        <a:rPr lang="en-GB" sz="1800" b="1"/>
                        <a:t>13/04</a:t>
                      </a:r>
                    </a:p>
                  </a:txBody>
                  <a:tcP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solidFill>
                      <a:schemeClr val="accent4">
                        <a:lumMod val="20000"/>
                        <a:lumOff val="80000"/>
                      </a:schemeClr>
                    </a:solidFill>
                  </a:tcPr>
                </a:tc>
                <a:tc>
                  <a:txBody>
                    <a:bodyPr/>
                    <a:lstStyle/>
                    <a:p>
                      <a:endParaRPr lang="en-GB" sz="1800"/>
                    </a:p>
                    <a:p>
                      <a:r>
                        <a:rPr lang="en-GB" sz="1800"/>
                        <a:t>Easter Break (work on presentation</a:t>
                      </a:r>
                    </a:p>
                  </a:txBody>
                  <a:tcPr>
                    <a:lnT w="76200" cap="flat" cmpd="sng" algn="ctr">
                      <a:solidFill>
                        <a:schemeClr val="tx1"/>
                      </a:solidFill>
                      <a:prstDash val="solid"/>
                      <a:round/>
                      <a:headEnd type="none" w="med" len="med"/>
                      <a:tailEnd type="none" w="med" len="med"/>
                    </a:lnT>
                    <a:lnB w="762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1408362562"/>
                  </a:ext>
                </a:extLst>
              </a:tr>
              <a:tr h="397507">
                <a:tc>
                  <a:txBody>
                    <a:bodyPr/>
                    <a:lstStyle/>
                    <a:p>
                      <a:r>
                        <a:rPr lang="en-GB" sz="1800" b="1">
                          <a:solidFill>
                            <a:schemeClr val="tx1"/>
                          </a:solidFill>
                        </a:rPr>
                        <a:t>20/04</a:t>
                      </a:r>
                    </a:p>
                  </a:txBody>
                  <a:tcPr>
                    <a:lnT w="762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alpha val="20000"/>
                      </a:schemeClr>
                    </a:solidFill>
                  </a:tcPr>
                </a:tc>
                <a:tc>
                  <a:txBody>
                    <a:bodyPr/>
                    <a:lstStyle/>
                    <a:p>
                      <a:r>
                        <a:rPr lang="en-GB" sz="1800">
                          <a:solidFill>
                            <a:schemeClr val="tx1"/>
                          </a:solidFill>
                        </a:rPr>
                        <a:t>Catch up session</a:t>
                      </a:r>
                    </a:p>
                  </a:txBody>
                  <a:tcPr>
                    <a:lnT w="762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alpha val="20000"/>
                      </a:schemeClr>
                    </a:solidFill>
                  </a:tcPr>
                </a:tc>
                <a:extLst>
                  <a:ext uri="{0D108BD9-81ED-4DB2-BD59-A6C34878D82A}">
                    <a16:rowId xmlns:a16="http://schemas.microsoft.com/office/drawing/2014/main" val="3547572123"/>
                  </a:ext>
                </a:extLst>
              </a:tr>
              <a:tr h="397507">
                <a:tc>
                  <a:txBody>
                    <a:bodyPr/>
                    <a:lstStyle/>
                    <a:p>
                      <a:r>
                        <a:rPr lang="en-GB" sz="1800" b="1">
                          <a:solidFill>
                            <a:srgbClr val="C00000"/>
                          </a:solidFill>
                        </a:rPr>
                        <a:t>27/04</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alpha val="20000"/>
                      </a:srgbClr>
                    </a:solidFill>
                  </a:tcPr>
                </a:tc>
                <a:tc>
                  <a:txBody>
                    <a:bodyPr/>
                    <a:lstStyle/>
                    <a:p>
                      <a:r>
                        <a:rPr lang="en-GB" sz="1800">
                          <a:solidFill>
                            <a:srgbClr val="C00000"/>
                          </a:solidFill>
                        </a:rPr>
                        <a:t>Compulsory Session. Dissertation information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alpha val="20000"/>
                      </a:srgbClr>
                    </a:solidFill>
                  </a:tcPr>
                </a:tc>
                <a:extLst>
                  <a:ext uri="{0D108BD9-81ED-4DB2-BD59-A6C34878D82A}">
                    <a16:rowId xmlns:a16="http://schemas.microsoft.com/office/drawing/2014/main" val="759982478"/>
                  </a:ext>
                </a:extLst>
              </a:tr>
              <a:tr h="397507">
                <a:tc>
                  <a:txBody>
                    <a:bodyPr/>
                    <a:lstStyle/>
                    <a:p>
                      <a:r>
                        <a:rPr lang="en-GB" sz="1800" b="1">
                          <a:solidFill>
                            <a:srgbClr val="C00000"/>
                          </a:solidFill>
                        </a:rPr>
                        <a:t>04/05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alpha val="20000"/>
                      </a:srgbClr>
                    </a:solidFill>
                  </a:tcPr>
                </a:tc>
                <a:tc>
                  <a:txBody>
                    <a:bodyPr/>
                    <a:lstStyle/>
                    <a:p>
                      <a:r>
                        <a:rPr lang="en-GB" sz="1800">
                          <a:solidFill>
                            <a:srgbClr val="C00000"/>
                          </a:solidFill>
                        </a:rPr>
                        <a:t>NO MONDAY SESSION. </a:t>
                      </a:r>
                      <a:r>
                        <a:rPr lang="en-GB" sz="1800" b="1" u="sng">
                          <a:solidFill>
                            <a:srgbClr val="C00000"/>
                          </a:solidFill>
                        </a:rPr>
                        <a:t>DEADLINE: 8</a:t>
                      </a:r>
                      <a:r>
                        <a:rPr lang="en-GB" sz="1800" b="1" u="sng" baseline="30000">
                          <a:solidFill>
                            <a:srgbClr val="C00000"/>
                          </a:solidFill>
                        </a:rPr>
                        <a:t>TH</a:t>
                      </a:r>
                      <a:r>
                        <a:rPr lang="en-GB" sz="1800" b="1" u="sng">
                          <a:solidFill>
                            <a:srgbClr val="C00000"/>
                          </a:solidFill>
                        </a:rPr>
                        <a:t> May</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00000">
                        <a:alpha val="20000"/>
                      </a:srgbClr>
                    </a:solidFill>
                  </a:tcPr>
                </a:tc>
                <a:extLst>
                  <a:ext uri="{0D108BD9-81ED-4DB2-BD59-A6C34878D82A}">
                    <a16:rowId xmlns:a16="http://schemas.microsoft.com/office/drawing/2014/main" val="3180486852"/>
                  </a:ext>
                </a:extLst>
              </a:tr>
              <a:tr h="397507">
                <a:tc>
                  <a:txBody>
                    <a:bodyPr/>
                    <a:lstStyle/>
                    <a:p>
                      <a:r>
                        <a:rPr lang="en-GB" sz="1800" b="1">
                          <a:solidFill>
                            <a:srgbClr val="C00000"/>
                          </a:solidFill>
                        </a:rPr>
                        <a:t>11/05</a:t>
                      </a:r>
                    </a:p>
                  </a:txBody>
                  <a:tcPr>
                    <a:lnT w="12700" cap="flat" cmpd="sng" algn="ctr">
                      <a:solidFill>
                        <a:schemeClr val="tx1"/>
                      </a:solidFill>
                      <a:prstDash val="solid"/>
                      <a:round/>
                      <a:headEnd type="none" w="med" len="med"/>
                      <a:tailEnd type="none" w="med" len="med"/>
                    </a:lnT>
                    <a:solidFill>
                      <a:srgbClr val="C00000">
                        <a:alpha val="20000"/>
                      </a:srgbClr>
                    </a:solidFill>
                  </a:tcPr>
                </a:tc>
                <a:tc>
                  <a:txBody>
                    <a:bodyPr/>
                    <a:lstStyle/>
                    <a:p>
                      <a:r>
                        <a:rPr lang="en-GB" sz="1800" b="1" u="sng">
                          <a:solidFill>
                            <a:srgbClr val="C00000"/>
                          </a:solidFill>
                        </a:rPr>
                        <a:t>Tuesday 12</a:t>
                      </a:r>
                      <a:r>
                        <a:rPr lang="en-GB" sz="1800" b="1" u="sng" baseline="30000">
                          <a:solidFill>
                            <a:srgbClr val="C00000"/>
                          </a:solidFill>
                        </a:rPr>
                        <a:t>th</a:t>
                      </a:r>
                      <a:r>
                        <a:rPr lang="en-GB" sz="1800" b="1" u="sng">
                          <a:solidFill>
                            <a:srgbClr val="C00000"/>
                          </a:solidFill>
                        </a:rPr>
                        <a:t> May Conference </a:t>
                      </a:r>
                    </a:p>
                  </a:txBody>
                  <a:tcPr>
                    <a:lnT w="12700" cap="flat" cmpd="sng" algn="ctr">
                      <a:solidFill>
                        <a:schemeClr val="tx1"/>
                      </a:solidFill>
                      <a:prstDash val="solid"/>
                      <a:round/>
                      <a:headEnd type="none" w="med" len="med"/>
                      <a:tailEnd type="none" w="med" len="med"/>
                    </a:lnT>
                    <a:solidFill>
                      <a:srgbClr val="C00000">
                        <a:alpha val="20000"/>
                      </a:srgbClr>
                    </a:solidFill>
                  </a:tcPr>
                </a:tc>
                <a:extLst>
                  <a:ext uri="{0D108BD9-81ED-4DB2-BD59-A6C34878D82A}">
                    <a16:rowId xmlns:a16="http://schemas.microsoft.com/office/drawing/2014/main" val="2710151929"/>
                  </a:ext>
                </a:extLst>
              </a:tr>
            </a:tbl>
          </a:graphicData>
        </a:graphic>
      </p:graphicFrame>
      <p:cxnSp>
        <p:nvCxnSpPr>
          <p:cNvPr id="8" name="Straight Arrow Connector 7">
            <a:extLst>
              <a:ext uri="{FF2B5EF4-FFF2-40B4-BE49-F238E27FC236}">
                <a16:creationId xmlns:a16="http://schemas.microsoft.com/office/drawing/2014/main" id="{A326BD64-216E-128F-39A0-F8037B29F97C}"/>
              </a:ext>
            </a:extLst>
          </p:cNvPr>
          <p:cNvCxnSpPr>
            <a:cxnSpLocks/>
          </p:cNvCxnSpPr>
          <p:nvPr/>
        </p:nvCxnSpPr>
        <p:spPr>
          <a:xfrm flipV="1">
            <a:off x="6012873" y="3621682"/>
            <a:ext cx="1207501" cy="6916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2FC177B-E397-629F-7190-393EB42C34C4}"/>
              </a:ext>
            </a:extLst>
          </p:cNvPr>
          <p:cNvSpPr txBox="1"/>
          <p:nvPr/>
        </p:nvSpPr>
        <p:spPr>
          <a:xfrm>
            <a:off x="7215612" y="3437016"/>
            <a:ext cx="4407172" cy="369332"/>
          </a:xfrm>
          <a:prstGeom prst="rect">
            <a:avLst/>
          </a:prstGeom>
          <a:noFill/>
        </p:spPr>
        <p:txBody>
          <a:bodyPr wrap="square" rtlCol="0">
            <a:spAutoFit/>
          </a:bodyPr>
          <a:lstStyle/>
          <a:p>
            <a:r>
              <a:rPr lang="en-GB"/>
              <a:t>Optional</a:t>
            </a:r>
          </a:p>
        </p:txBody>
      </p:sp>
      <p:cxnSp>
        <p:nvCxnSpPr>
          <p:cNvPr id="10" name="Straight Arrow Connector 9">
            <a:extLst>
              <a:ext uri="{FF2B5EF4-FFF2-40B4-BE49-F238E27FC236}">
                <a16:creationId xmlns:a16="http://schemas.microsoft.com/office/drawing/2014/main" id="{D6384708-3297-9286-97DD-DDCA5C25484D}"/>
              </a:ext>
            </a:extLst>
          </p:cNvPr>
          <p:cNvCxnSpPr>
            <a:cxnSpLocks/>
          </p:cNvCxnSpPr>
          <p:nvPr/>
        </p:nvCxnSpPr>
        <p:spPr>
          <a:xfrm>
            <a:off x="6012873" y="4057509"/>
            <a:ext cx="120273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090EFD76-F01E-83B5-0F0A-5A249041911A}"/>
              </a:ext>
            </a:extLst>
          </p:cNvPr>
          <p:cNvSpPr txBox="1"/>
          <p:nvPr/>
        </p:nvSpPr>
        <p:spPr>
          <a:xfrm>
            <a:off x="7314278" y="3872843"/>
            <a:ext cx="1342294" cy="369332"/>
          </a:xfrm>
          <a:prstGeom prst="rect">
            <a:avLst/>
          </a:prstGeom>
          <a:noFill/>
        </p:spPr>
        <p:txBody>
          <a:bodyPr wrap="square" rtlCol="0">
            <a:spAutoFit/>
          </a:bodyPr>
          <a:lstStyle/>
          <a:p>
            <a:r>
              <a:rPr lang="en-GB"/>
              <a:t>Compulsory</a:t>
            </a:r>
          </a:p>
        </p:txBody>
      </p:sp>
    </p:spTree>
    <p:extLst>
      <p:ext uri="{BB962C8B-B14F-4D97-AF65-F5344CB8AC3E}">
        <p14:creationId xmlns:p14="http://schemas.microsoft.com/office/powerpoint/2010/main" val="2662052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D9B2D-1FFD-6912-3CC6-12204562E05E}"/>
              </a:ext>
            </a:extLst>
          </p:cNvPr>
          <p:cNvSpPr>
            <a:spLocks noGrp="1"/>
          </p:cNvSpPr>
          <p:nvPr>
            <p:ph type="title"/>
          </p:nvPr>
        </p:nvSpPr>
        <p:spPr/>
        <p:txBody>
          <a:bodyPr/>
          <a:lstStyle/>
          <a:p>
            <a:r>
              <a:rPr lang="en-GB"/>
              <a:t>Peer Show and Tell – “The story so far”</a:t>
            </a:r>
          </a:p>
        </p:txBody>
      </p:sp>
      <p:sp>
        <p:nvSpPr>
          <p:cNvPr id="3" name="Content Placeholder 2">
            <a:extLst>
              <a:ext uri="{FF2B5EF4-FFF2-40B4-BE49-F238E27FC236}">
                <a16:creationId xmlns:a16="http://schemas.microsoft.com/office/drawing/2014/main" id="{03E32503-CDDE-9976-CB8C-42173751E8DB}"/>
              </a:ext>
            </a:extLst>
          </p:cNvPr>
          <p:cNvSpPr>
            <a:spLocks noGrp="1"/>
          </p:cNvSpPr>
          <p:nvPr>
            <p:ph idx="1"/>
          </p:nvPr>
        </p:nvSpPr>
        <p:spPr>
          <a:xfrm>
            <a:off x="320511" y="1515283"/>
            <a:ext cx="11557262" cy="3575934"/>
          </a:xfrm>
        </p:spPr>
        <p:txBody>
          <a:bodyPr/>
          <a:lstStyle/>
          <a:p>
            <a:r>
              <a:rPr lang="en-GB"/>
              <a:t>Prep: 5 mins to explain your study and think of questions to ask your partner</a:t>
            </a:r>
          </a:p>
          <a:p>
            <a:r>
              <a:rPr lang="en-GB"/>
              <a:t>Two papers, key methodology + design, data collection process</a:t>
            </a:r>
          </a:p>
          <a:p>
            <a:endParaRPr lang="en-GB"/>
          </a:p>
        </p:txBody>
      </p:sp>
      <p:graphicFrame>
        <p:nvGraphicFramePr>
          <p:cNvPr id="4" name="Table 3">
            <a:extLst>
              <a:ext uri="{FF2B5EF4-FFF2-40B4-BE49-F238E27FC236}">
                <a16:creationId xmlns:a16="http://schemas.microsoft.com/office/drawing/2014/main" id="{131CF195-431F-7576-70FD-FE92DFF0D303}"/>
              </a:ext>
            </a:extLst>
          </p:cNvPr>
          <p:cNvGraphicFramePr>
            <a:graphicFrameLocks noGrp="1"/>
          </p:cNvGraphicFramePr>
          <p:nvPr>
            <p:extLst>
              <p:ext uri="{D42A27DB-BD31-4B8C-83A1-F6EECF244321}">
                <p14:modId xmlns:p14="http://schemas.microsoft.com/office/powerpoint/2010/main" val="3391460679"/>
              </p:ext>
            </p:extLst>
          </p:nvPr>
        </p:nvGraphicFramePr>
        <p:xfrm>
          <a:off x="243089" y="2803366"/>
          <a:ext cx="2838162" cy="3043908"/>
        </p:xfrm>
        <a:graphic>
          <a:graphicData uri="http://schemas.openxmlformats.org/drawingml/2006/table">
            <a:tbl>
              <a:tblPr/>
              <a:tblGrid>
                <a:gridCol w="2838162">
                  <a:extLst>
                    <a:ext uri="{9D8B030D-6E8A-4147-A177-3AD203B41FA5}">
                      <a16:colId xmlns:a16="http://schemas.microsoft.com/office/drawing/2014/main" val="3612889770"/>
                    </a:ext>
                  </a:extLst>
                </a:gridCol>
              </a:tblGrid>
              <a:tr h="3043908">
                <a:tc>
                  <a:txBody>
                    <a:bodyPr/>
                    <a:lstStyle/>
                    <a:p>
                      <a:pPr fontAlgn="t">
                        <a:lnSpc>
                          <a:spcPts val="1500"/>
                        </a:lnSpc>
                        <a:buNone/>
                      </a:pPr>
                      <a:r>
                        <a:rPr lang="en-GB" b="1" i="0">
                          <a:effectLst/>
                          <a:latin typeface="Segoe UI" panose="020B0502040204020203" pitchFamily="34" charset="0"/>
                        </a:rPr>
                        <a:t>1. Clarifying the Research Purpose</a:t>
                      </a:r>
                    </a:p>
                    <a:p>
                      <a:pPr fontAlgn="t">
                        <a:lnSpc>
                          <a:spcPts val="1500"/>
                        </a:lnSpc>
                        <a:buFont typeface="Arial" panose="020B0604020202020204" pitchFamily="34" charset="0"/>
                        <a:buChar char="•"/>
                      </a:pPr>
                      <a:r>
                        <a:rPr lang="en-GB" b="0" i="1">
                          <a:effectLst/>
                          <a:latin typeface="Segoe UI" panose="020B0502040204020203" pitchFamily="34" charset="0"/>
                        </a:rPr>
                        <a:t>What problem or gap is your study trying to address?</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Why is this research important or relevant to physical activity/health?</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What is the main research question or hypothesis you’re working with?</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What made you choose this topic?</a:t>
                      </a:r>
                      <a:endParaRPr lang="en-GB" b="0" i="0">
                        <a:effectLst/>
                        <a:latin typeface="Segoe UI" panose="020B0502040204020203" pitchFamily="34" charset="0"/>
                      </a:endParaRP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solidFill>
                      <a:srgbClr val="F5F5F5"/>
                    </a:solidFill>
                  </a:tcPr>
                </a:tc>
                <a:extLst>
                  <a:ext uri="{0D108BD9-81ED-4DB2-BD59-A6C34878D82A}">
                    <a16:rowId xmlns:a16="http://schemas.microsoft.com/office/drawing/2014/main" val="1851744246"/>
                  </a:ext>
                </a:extLst>
              </a:tr>
            </a:tbl>
          </a:graphicData>
        </a:graphic>
      </p:graphicFrame>
      <p:graphicFrame>
        <p:nvGraphicFramePr>
          <p:cNvPr id="5" name="Table 4">
            <a:extLst>
              <a:ext uri="{FF2B5EF4-FFF2-40B4-BE49-F238E27FC236}">
                <a16:creationId xmlns:a16="http://schemas.microsoft.com/office/drawing/2014/main" id="{C5E8229D-0B91-1F09-9575-D9A49CA2E3C5}"/>
              </a:ext>
            </a:extLst>
          </p:cNvPr>
          <p:cNvGraphicFramePr>
            <a:graphicFrameLocks noGrp="1"/>
          </p:cNvGraphicFramePr>
          <p:nvPr>
            <p:extLst>
              <p:ext uri="{D42A27DB-BD31-4B8C-83A1-F6EECF244321}">
                <p14:modId xmlns:p14="http://schemas.microsoft.com/office/powerpoint/2010/main" val="1156028699"/>
              </p:ext>
            </p:extLst>
          </p:nvPr>
        </p:nvGraphicFramePr>
        <p:xfrm>
          <a:off x="3457770" y="2803366"/>
          <a:ext cx="2726737" cy="3043908"/>
        </p:xfrm>
        <a:graphic>
          <a:graphicData uri="http://schemas.openxmlformats.org/drawingml/2006/table">
            <a:tbl>
              <a:tblPr/>
              <a:tblGrid>
                <a:gridCol w="2726737">
                  <a:extLst>
                    <a:ext uri="{9D8B030D-6E8A-4147-A177-3AD203B41FA5}">
                      <a16:colId xmlns:a16="http://schemas.microsoft.com/office/drawing/2014/main" val="1374485535"/>
                    </a:ext>
                  </a:extLst>
                </a:gridCol>
              </a:tblGrid>
              <a:tr h="3043908">
                <a:tc>
                  <a:txBody>
                    <a:bodyPr/>
                    <a:lstStyle/>
                    <a:p>
                      <a:pPr fontAlgn="t">
                        <a:lnSpc>
                          <a:spcPts val="1500"/>
                        </a:lnSpc>
                        <a:buNone/>
                      </a:pPr>
                      <a:r>
                        <a:rPr lang="en-GB" b="1" i="0">
                          <a:effectLst/>
                          <a:latin typeface="Segoe UI" panose="020B0502040204020203" pitchFamily="34" charset="0"/>
                        </a:rPr>
                        <a:t>2. Design &amp; Methods Questions</a:t>
                      </a:r>
                      <a:r>
                        <a:rPr lang="en-GB" b="0" i="0">
                          <a:effectLst/>
                          <a:latin typeface="Segoe UI" panose="020B0502040204020203" pitchFamily="34" charset="0"/>
                        </a:rPr>
                        <a:t>.</a:t>
                      </a:r>
                    </a:p>
                    <a:p>
                      <a:pPr fontAlgn="t">
                        <a:lnSpc>
                          <a:spcPts val="1500"/>
                        </a:lnSpc>
                        <a:buFont typeface="Arial" panose="020B0604020202020204" pitchFamily="34" charset="0"/>
                        <a:buChar char="•"/>
                      </a:pPr>
                      <a:r>
                        <a:rPr lang="en-GB" b="0" i="1">
                          <a:effectLst/>
                          <a:latin typeface="Segoe UI" panose="020B0502040204020203" pitchFamily="34" charset="0"/>
                        </a:rPr>
                        <a:t>Why did you choose this particular methodology (qualitative/quantitative/mixed)?</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How did you decide on your sample (size, criteria, recruitment)?</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What are the strengths and weaknesses of your design?</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How does your method align with your research question?</a:t>
                      </a:r>
                      <a:endParaRPr lang="en-GB" b="0" i="0">
                        <a:effectLst/>
                        <a:latin typeface="Segoe UI" panose="020B0502040204020203" pitchFamily="34" charset="0"/>
                      </a:endParaRP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solidFill>
                      <a:srgbClr val="F5F5F5"/>
                    </a:solidFill>
                  </a:tcPr>
                </a:tc>
                <a:extLst>
                  <a:ext uri="{0D108BD9-81ED-4DB2-BD59-A6C34878D82A}">
                    <a16:rowId xmlns:a16="http://schemas.microsoft.com/office/drawing/2014/main" val="2902732071"/>
                  </a:ext>
                </a:extLst>
              </a:tr>
            </a:tbl>
          </a:graphicData>
        </a:graphic>
      </p:graphicFrame>
      <p:graphicFrame>
        <p:nvGraphicFramePr>
          <p:cNvPr id="6" name="Table 5">
            <a:extLst>
              <a:ext uri="{FF2B5EF4-FFF2-40B4-BE49-F238E27FC236}">
                <a16:creationId xmlns:a16="http://schemas.microsoft.com/office/drawing/2014/main" id="{B4CDDD94-7389-3ABD-0E57-5CE84BFF943C}"/>
              </a:ext>
            </a:extLst>
          </p:cNvPr>
          <p:cNvGraphicFramePr>
            <a:graphicFrameLocks noGrp="1"/>
          </p:cNvGraphicFramePr>
          <p:nvPr>
            <p:extLst>
              <p:ext uri="{D42A27DB-BD31-4B8C-83A1-F6EECF244321}">
                <p14:modId xmlns:p14="http://schemas.microsoft.com/office/powerpoint/2010/main" val="1115202598"/>
              </p:ext>
            </p:extLst>
          </p:nvPr>
        </p:nvGraphicFramePr>
        <p:xfrm>
          <a:off x="6478385" y="2803367"/>
          <a:ext cx="2726737" cy="3115296"/>
        </p:xfrm>
        <a:graphic>
          <a:graphicData uri="http://schemas.openxmlformats.org/drawingml/2006/table">
            <a:tbl>
              <a:tblPr/>
              <a:tblGrid>
                <a:gridCol w="2726737">
                  <a:extLst>
                    <a:ext uri="{9D8B030D-6E8A-4147-A177-3AD203B41FA5}">
                      <a16:colId xmlns:a16="http://schemas.microsoft.com/office/drawing/2014/main" val="654458337"/>
                    </a:ext>
                  </a:extLst>
                </a:gridCol>
              </a:tblGrid>
              <a:tr h="3115296">
                <a:tc>
                  <a:txBody>
                    <a:bodyPr/>
                    <a:lstStyle/>
                    <a:p>
                      <a:pPr fontAlgn="t">
                        <a:lnSpc>
                          <a:spcPts val="1500"/>
                        </a:lnSpc>
                        <a:buNone/>
                      </a:pPr>
                      <a:r>
                        <a:rPr lang="en-GB" b="1" i="0">
                          <a:effectLst/>
                          <a:latin typeface="Segoe UI" panose="020B0502040204020203" pitchFamily="34" charset="0"/>
                        </a:rPr>
                        <a:t>3. Data Collection Questions</a:t>
                      </a:r>
                    </a:p>
                    <a:p>
                      <a:pPr fontAlgn="t">
                        <a:lnSpc>
                          <a:spcPts val="1500"/>
                        </a:lnSpc>
                        <a:buFont typeface="Arial" panose="020B0604020202020204" pitchFamily="34" charset="0"/>
                        <a:buChar char="•"/>
                      </a:pPr>
                      <a:r>
                        <a:rPr lang="en-GB" b="0" i="1">
                          <a:effectLst/>
                          <a:latin typeface="Segoe UI" panose="020B0502040204020203" pitchFamily="34" charset="0"/>
                        </a:rPr>
                        <a:t>How did data collection go so far? Anything unexpected?</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What challenges have you faced with recruitment or logistics?</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Are your data collection tools working as you intended?</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Is there anything you would change if you were starting again?</a:t>
                      </a:r>
                      <a:endParaRPr lang="en-GB" b="0" i="0">
                        <a:effectLst/>
                        <a:latin typeface="Segoe UI" panose="020B0502040204020203" pitchFamily="34" charset="0"/>
                      </a:endParaRP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solidFill>
                      <a:srgbClr val="F5F5F5"/>
                    </a:solidFill>
                  </a:tcPr>
                </a:tc>
                <a:extLst>
                  <a:ext uri="{0D108BD9-81ED-4DB2-BD59-A6C34878D82A}">
                    <a16:rowId xmlns:a16="http://schemas.microsoft.com/office/drawing/2014/main" val="554866487"/>
                  </a:ext>
                </a:extLst>
              </a:tr>
            </a:tbl>
          </a:graphicData>
        </a:graphic>
      </p:graphicFrame>
      <p:graphicFrame>
        <p:nvGraphicFramePr>
          <p:cNvPr id="7" name="Table 6">
            <a:extLst>
              <a:ext uri="{FF2B5EF4-FFF2-40B4-BE49-F238E27FC236}">
                <a16:creationId xmlns:a16="http://schemas.microsoft.com/office/drawing/2014/main" id="{D6F7B72F-F3ED-AFD6-CA67-7EF5827B2032}"/>
              </a:ext>
            </a:extLst>
          </p:cNvPr>
          <p:cNvGraphicFramePr>
            <a:graphicFrameLocks noGrp="1"/>
          </p:cNvGraphicFramePr>
          <p:nvPr>
            <p:extLst>
              <p:ext uri="{D42A27DB-BD31-4B8C-83A1-F6EECF244321}">
                <p14:modId xmlns:p14="http://schemas.microsoft.com/office/powerpoint/2010/main" val="1148905719"/>
              </p:ext>
            </p:extLst>
          </p:nvPr>
        </p:nvGraphicFramePr>
        <p:xfrm>
          <a:off x="9581641" y="2803366"/>
          <a:ext cx="2455188" cy="3160395"/>
        </p:xfrm>
        <a:graphic>
          <a:graphicData uri="http://schemas.openxmlformats.org/drawingml/2006/table">
            <a:tbl>
              <a:tblPr/>
              <a:tblGrid>
                <a:gridCol w="2455188">
                  <a:extLst>
                    <a:ext uri="{9D8B030D-6E8A-4147-A177-3AD203B41FA5}">
                      <a16:colId xmlns:a16="http://schemas.microsoft.com/office/drawing/2014/main" val="1876302400"/>
                    </a:ext>
                  </a:extLst>
                </a:gridCol>
              </a:tblGrid>
              <a:tr h="3043905">
                <a:tc>
                  <a:txBody>
                    <a:bodyPr/>
                    <a:lstStyle/>
                    <a:p>
                      <a:pPr fontAlgn="t">
                        <a:lnSpc>
                          <a:spcPts val="1500"/>
                        </a:lnSpc>
                        <a:buNone/>
                      </a:pPr>
                      <a:r>
                        <a:rPr lang="en-GB" b="1" i="0">
                          <a:effectLst/>
                          <a:latin typeface="Segoe UI" panose="020B0502040204020203" pitchFamily="34" charset="0"/>
                        </a:rPr>
                        <a:t>4. Reflection &amp; Critical Thinking Questions</a:t>
                      </a:r>
                    </a:p>
                    <a:p>
                      <a:pPr fontAlgn="t">
                        <a:lnSpc>
                          <a:spcPts val="1500"/>
                        </a:lnSpc>
                        <a:buFont typeface="Arial" panose="020B0604020202020204" pitchFamily="34" charset="0"/>
                        <a:buChar char="•"/>
                      </a:pPr>
                      <a:r>
                        <a:rPr lang="en-GB" b="0" i="1">
                          <a:effectLst/>
                          <a:latin typeface="Segoe UI" panose="020B0502040204020203" pitchFamily="34" charset="0"/>
                        </a:rPr>
                        <a:t>What has been the most challenging part of the project so far?</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What’s something you’re proud of in your work to date?</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What would you do differently if you repeated this study?</a:t>
                      </a:r>
                      <a:endParaRPr lang="en-GB" b="0" i="0">
                        <a:effectLst/>
                        <a:latin typeface="Segoe UI" panose="020B0502040204020203" pitchFamily="34" charset="0"/>
                      </a:endParaRPr>
                    </a:p>
                    <a:p>
                      <a:pPr fontAlgn="t">
                        <a:lnSpc>
                          <a:spcPts val="1500"/>
                        </a:lnSpc>
                        <a:buFont typeface="Arial" panose="020B0604020202020204" pitchFamily="34" charset="0"/>
                        <a:buChar char="•"/>
                      </a:pPr>
                      <a:r>
                        <a:rPr lang="en-GB" b="0" i="1">
                          <a:effectLst/>
                          <a:latin typeface="Segoe UI" panose="020B0502040204020203" pitchFamily="34" charset="0"/>
                        </a:rPr>
                        <a:t>What ethical considerations have been most important in your study?</a:t>
                      </a:r>
                      <a:endParaRPr lang="en-GB" b="0" i="0">
                        <a:effectLst/>
                        <a:latin typeface="Segoe UI" panose="020B0502040204020203" pitchFamily="34" charset="0"/>
                      </a:endParaRP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solidFill>
                      <a:srgbClr val="F5F5F5"/>
                    </a:solidFill>
                  </a:tcPr>
                </a:tc>
                <a:extLst>
                  <a:ext uri="{0D108BD9-81ED-4DB2-BD59-A6C34878D82A}">
                    <a16:rowId xmlns:a16="http://schemas.microsoft.com/office/drawing/2014/main" val="4090351507"/>
                  </a:ext>
                </a:extLst>
              </a:tr>
            </a:tbl>
          </a:graphicData>
        </a:graphic>
      </p:graphicFrame>
    </p:spTree>
    <p:extLst>
      <p:ext uri="{BB962C8B-B14F-4D97-AF65-F5344CB8AC3E}">
        <p14:creationId xmlns:p14="http://schemas.microsoft.com/office/powerpoint/2010/main" val="65963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91C4D-93DC-32CD-C3C2-CEDDE1734A5E}"/>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55D99861-40E5-6D0F-AEB8-5AFB0524C57B}"/>
              </a:ext>
            </a:extLst>
          </p:cNvPr>
          <p:cNvGraphicFramePr>
            <a:graphicFrameLocks noGrp="1"/>
          </p:cNvGraphicFramePr>
          <p:nvPr>
            <p:ph idx="1"/>
            <p:extLst>
              <p:ext uri="{D42A27DB-BD31-4B8C-83A1-F6EECF244321}">
                <p14:modId xmlns:p14="http://schemas.microsoft.com/office/powerpoint/2010/main" val="2848250765"/>
              </p:ext>
            </p:extLst>
          </p:nvPr>
        </p:nvGraphicFramePr>
        <p:xfrm>
          <a:off x="3090677" y="193959"/>
          <a:ext cx="6380290" cy="6470081"/>
        </p:xfrm>
        <a:graphic>
          <a:graphicData uri="http://schemas.openxmlformats.org/drawingml/2006/table">
            <a:tbl>
              <a:tblPr firstRow="1" bandRow="1">
                <a:tableStyleId>{69CF1AB2-1976-4502-BF36-3FF5EA218861}</a:tableStyleId>
              </a:tblPr>
              <a:tblGrid>
                <a:gridCol w="3190145">
                  <a:extLst>
                    <a:ext uri="{9D8B030D-6E8A-4147-A177-3AD203B41FA5}">
                      <a16:colId xmlns:a16="http://schemas.microsoft.com/office/drawing/2014/main" val="819747059"/>
                    </a:ext>
                  </a:extLst>
                </a:gridCol>
                <a:gridCol w="3190145">
                  <a:extLst>
                    <a:ext uri="{9D8B030D-6E8A-4147-A177-3AD203B41FA5}">
                      <a16:colId xmlns:a16="http://schemas.microsoft.com/office/drawing/2014/main" val="1340378052"/>
                    </a:ext>
                  </a:extLst>
                </a:gridCol>
              </a:tblGrid>
              <a:tr h="380593">
                <a:tc>
                  <a:txBody>
                    <a:bodyPr/>
                    <a:lstStyle/>
                    <a:p>
                      <a:r>
                        <a:rPr lang="en-GB" b="0"/>
                        <a:t>Sophie F</a:t>
                      </a:r>
                    </a:p>
                  </a:txBody>
                  <a:tcPr/>
                </a:tc>
                <a:tc>
                  <a:txBody>
                    <a:bodyPr/>
                    <a:lstStyle/>
                    <a:p>
                      <a:r>
                        <a:rPr lang="en-GB" b="0"/>
                        <a:t>Olivia</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153663297"/>
                  </a:ext>
                </a:extLst>
              </a:tr>
              <a:tr h="380593">
                <a:tc>
                  <a:txBody>
                    <a:bodyPr/>
                    <a:lstStyle/>
                    <a:p>
                      <a:r>
                        <a:rPr lang="en-GB"/>
                        <a:t>Lowri</a:t>
                      </a:r>
                    </a:p>
                  </a:txBody>
                  <a:tcPr/>
                </a:tc>
                <a:tc>
                  <a:txBody>
                    <a:bodyPr/>
                    <a:lstStyle/>
                    <a:p>
                      <a:r>
                        <a:rPr lang="en-GB"/>
                        <a:t>Amelie</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437543251"/>
                  </a:ext>
                </a:extLst>
              </a:tr>
              <a:tr h="380593">
                <a:tc>
                  <a:txBody>
                    <a:bodyPr/>
                    <a:lstStyle/>
                    <a:p>
                      <a:r>
                        <a:rPr lang="en-GB"/>
                        <a:t>Lottie</a:t>
                      </a:r>
                    </a:p>
                  </a:txBody>
                  <a:tcPr/>
                </a:tc>
                <a:tc>
                  <a:txBody>
                    <a:bodyPr/>
                    <a:lstStyle/>
                    <a:p>
                      <a:r>
                        <a:rPr lang="en-GB"/>
                        <a:t>Millie</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016976652"/>
                  </a:ext>
                </a:extLst>
              </a:tr>
              <a:tr h="380593">
                <a:tc>
                  <a:txBody>
                    <a:bodyPr/>
                    <a:lstStyle/>
                    <a:p>
                      <a:r>
                        <a:rPr lang="en-GB"/>
                        <a:t>Amelie</a:t>
                      </a:r>
                    </a:p>
                  </a:txBody>
                  <a:tcPr/>
                </a:tc>
                <a:tc>
                  <a:txBody>
                    <a:bodyPr/>
                    <a:lstStyle/>
                    <a:p>
                      <a:r>
                        <a:rPr lang="en-GB"/>
                        <a:t>Ellen</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153776823"/>
                  </a:ext>
                </a:extLst>
              </a:tr>
              <a:tr h="380593">
                <a:tc>
                  <a:txBody>
                    <a:bodyPr/>
                    <a:lstStyle/>
                    <a:p>
                      <a:r>
                        <a:rPr lang="en-GB"/>
                        <a:t>Emilia</a:t>
                      </a:r>
                    </a:p>
                  </a:txBody>
                  <a:tcPr/>
                </a:tc>
                <a:tc>
                  <a:txBody>
                    <a:bodyPr/>
                    <a:lstStyle/>
                    <a:p>
                      <a:r>
                        <a:rPr lang="en-GB"/>
                        <a:t>Rhianna</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754967796"/>
                  </a:ext>
                </a:extLst>
              </a:tr>
              <a:tr h="380593">
                <a:tc>
                  <a:txBody>
                    <a:bodyPr/>
                    <a:lstStyle/>
                    <a:p>
                      <a:r>
                        <a:rPr lang="en-GB"/>
                        <a:t>Lindsey</a:t>
                      </a:r>
                    </a:p>
                  </a:txBody>
                  <a:tcPr/>
                </a:tc>
                <a:tc>
                  <a:txBody>
                    <a:bodyPr/>
                    <a:lstStyle/>
                    <a:p>
                      <a:r>
                        <a:rPr lang="en-GB"/>
                        <a:t>Holly</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655766881"/>
                  </a:ext>
                </a:extLst>
              </a:tr>
              <a:tr h="380593">
                <a:tc>
                  <a:txBody>
                    <a:bodyPr/>
                    <a:lstStyle/>
                    <a:p>
                      <a:r>
                        <a:rPr lang="en-GB"/>
                        <a:t>Finley </a:t>
                      </a:r>
                    </a:p>
                  </a:txBody>
                  <a:tcPr/>
                </a:tc>
                <a:tc>
                  <a:txBody>
                    <a:bodyPr/>
                    <a:lstStyle/>
                    <a:p>
                      <a:r>
                        <a:rPr lang="en-GB"/>
                        <a:t>Zac</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23025007"/>
                  </a:ext>
                </a:extLst>
              </a:tr>
              <a:tr h="380593">
                <a:tc>
                  <a:txBody>
                    <a:bodyPr/>
                    <a:lstStyle/>
                    <a:p>
                      <a:r>
                        <a:rPr lang="en-GB"/>
                        <a:t>Jay</a:t>
                      </a:r>
                    </a:p>
                  </a:txBody>
                  <a:tcPr/>
                </a:tc>
                <a:tc>
                  <a:txBody>
                    <a:bodyPr/>
                    <a:lstStyle/>
                    <a:p>
                      <a:r>
                        <a:rPr lang="en-GB"/>
                        <a:t>Lauren</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617164335"/>
                  </a:ext>
                </a:extLst>
              </a:tr>
              <a:tr h="380593">
                <a:tc>
                  <a:txBody>
                    <a:bodyPr/>
                    <a:lstStyle/>
                    <a:p>
                      <a:r>
                        <a:rPr lang="en-GB"/>
                        <a:t>Callum</a:t>
                      </a:r>
                    </a:p>
                  </a:txBody>
                  <a:tcPr/>
                </a:tc>
                <a:tc>
                  <a:txBody>
                    <a:bodyPr/>
                    <a:lstStyle/>
                    <a:p>
                      <a:r>
                        <a:rPr lang="en-GB"/>
                        <a:t>Lucian</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411359631"/>
                  </a:ext>
                </a:extLst>
              </a:tr>
              <a:tr h="380593">
                <a:tc>
                  <a:txBody>
                    <a:bodyPr/>
                    <a:lstStyle/>
                    <a:p>
                      <a:r>
                        <a:rPr lang="en-GB"/>
                        <a:t>Aaron</a:t>
                      </a:r>
                    </a:p>
                  </a:txBody>
                  <a:tcPr/>
                </a:tc>
                <a:tc>
                  <a:txBody>
                    <a:bodyPr/>
                    <a:lstStyle/>
                    <a:p>
                      <a:r>
                        <a:rPr lang="en-GB" err="1"/>
                        <a:t>Cynyr</a:t>
                      </a:r>
                      <a:r>
                        <a:rPr lang="en-GB"/>
                        <a:t> </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080101277"/>
                  </a:ext>
                </a:extLst>
              </a:tr>
              <a:tr h="380593">
                <a:tc>
                  <a:txBody>
                    <a:bodyPr/>
                    <a:lstStyle/>
                    <a:p>
                      <a:r>
                        <a:rPr lang="en-GB"/>
                        <a:t>Nyle</a:t>
                      </a:r>
                    </a:p>
                  </a:txBody>
                  <a:tcPr/>
                </a:tc>
                <a:tc>
                  <a:txBody>
                    <a:bodyPr/>
                    <a:lstStyle/>
                    <a:p>
                      <a:r>
                        <a:rPr lang="en-GB"/>
                        <a:t>Sam H</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236597038"/>
                  </a:ext>
                </a:extLst>
              </a:tr>
              <a:tr h="380593">
                <a:tc>
                  <a:txBody>
                    <a:bodyPr/>
                    <a:lstStyle/>
                    <a:p>
                      <a:r>
                        <a:rPr lang="en-GB"/>
                        <a:t>Josh</a:t>
                      </a:r>
                    </a:p>
                  </a:txBody>
                  <a:tcPr/>
                </a:tc>
                <a:tc>
                  <a:txBody>
                    <a:bodyPr/>
                    <a:lstStyle/>
                    <a:p>
                      <a:r>
                        <a:rPr lang="en-GB"/>
                        <a:t>Sam LR</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691830136"/>
                  </a:ext>
                </a:extLst>
              </a:tr>
              <a:tr h="380593">
                <a:tc>
                  <a:txBody>
                    <a:bodyPr/>
                    <a:lstStyle/>
                    <a:p>
                      <a:r>
                        <a:rPr lang="en-GB"/>
                        <a:t>Sophie G + Kerin</a:t>
                      </a:r>
                    </a:p>
                  </a:txBody>
                  <a:tcPr/>
                </a:tc>
                <a:tc>
                  <a:txBody>
                    <a:bodyPr/>
                    <a:lstStyle/>
                    <a:p>
                      <a:r>
                        <a:rPr lang="en-GB"/>
                        <a:t>Sam C</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375244536"/>
                  </a:ext>
                </a:extLst>
              </a:tr>
              <a:tr h="380593">
                <a:tc>
                  <a:txBody>
                    <a:bodyPr/>
                    <a:lstStyle/>
                    <a:p>
                      <a:r>
                        <a:rPr lang="en-GB"/>
                        <a:t>Ifan</a:t>
                      </a:r>
                    </a:p>
                  </a:txBody>
                  <a:tcPr/>
                </a:tc>
                <a:tc>
                  <a:txBody>
                    <a:bodyPr/>
                    <a:lstStyle/>
                    <a:p>
                      <a:r>
                        <a:rPr lang="en-GB"/>
                        <a:t>Lewis</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358083342"/>
                  </a:ext>
                </a:extLst>
              </a:tr>
              <a:tr h="380593">
                <a:tc>
                  <a:txBody>
                    <a:bodyPr/>
                    <a:lstStyle/>
                    <a:p>
                      <a:r>
                        <a:rPr lang="en-GB"/>
                        <a:t>Lucas</a:t>
                      </a:r>
                    </a:p>
                  </a:txBody>
                  <a:tcPr/>
                </a:tc>
                <a:tc>
                  <a:txBody>
                    <a:bodyPr/>
                    <a:lstStyle/>
                    <a:p>
                      <a:r>
                        <a:rPr lang="en-GB"/>
                        <a:t>Megan</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929889521"/>
                  </a:ext>
                </a:extLst>
              </a:tr>
              <a:tr h="380593">
                <a:tc>
                  <a:txBody>
                    <a:bodyPr/>
                    <a:lstStyle/>
                    <a:p>
                      <a:r>
                        <a:rPr lang="en-GB"/>
                        <a:t>Liam</a:t>
                      </a:r>
                    </a:p>
                  </a:txBody>
                  <a:tcPr/>
                </a:tc>
                <a:tc>
                  <a:txBody>
                    <a:bodyPr/>
                    <a:lstStyle/>
                    <a:p>
                      <a:r>
                        <a:rPr lang="en-GB"/>
                        <a:t>Mckenzie</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863220045"/>
                  </a:ext>
                </a:extLst>
              </a:tr>
              <a:tr h="380593">
                <a:tc>
                  <a:txBody>
                    <a:bodyPr/>
                    <a:lstStyle/>
                    <a:p>
                      <a:r>
                        <a:rPr lang="en-GB"/>
                        <a:t>Charlie</a:t>
                      </a:r>
                    </a:p>
                  </a:txBody>
                  <a:tcPr/>
                </a:tc>
                <a:tc>
                  <a:txBody>
                    <a:bodyPr/>
                    <a:lstStyle/>
                    <a:p>
                      <a:r>
                        <a:rPr lang="en-GB"/>
                        <a:t>Kris</a:t>
                      </a:r>
                    </a:p>
                  </a:txBody>
                  <a:tcPr>
                    <a:lnR w="762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266325081"/>
                  </a:ext>
                </a:extLst>
              </a:tr>
            </a:tbl>
          </a:graphicData>
        </a:graphic>
      </p:graphicFrame>
    </p:spTree>
    <p:extLst>
      <p:ext uri="{BB962C8B-B14F-4D97-AF65-F5344CB8AC3E}">
        <p14:creationId xmlns:p14="http://schemas.microsoft.com/office/powerpoint/2010/main" val="528609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8409A-03C4-E98B-63E8-ED0C57167754}"/>
              </a:ext>
            </a:extLst>
          </p:cNvPr>
          <p:cNvSpPr>
            <a:spLocks noGrp="1"/>
          </p:cNvSpPr>
          <p:nvPr>
            <p:ph type="title"/>
          </p:nvPr>
        </p:nvSpPr>
        <p:spPr/>
        <p:txBody>
          <a:bodyPr/>
          <a:lstStyle/>
          <a:p>
            <a:r>
              <a:rPr lang="en-GB"/>
              <a:t>Literature Review Station</a:t>
            </a:r>
          </a:p>
        </p:txBody>
      </p:sp>
      <p:sp>
        <p:nvSpPr>
          <p:cNvPr id="3" name="Content Placeholder 2">
            <a:extLst>
              <a:ext uri="{FF2B5EF4-FFF2-40B4-BE49-F238E27FC236}">
                <a16:creationId xmlns:a16="http://schemas.microsoft.com/office/drawing/2014/main" id="{0B054935-8B3A-8B1B-2E89-D9B20A6C68FB}"/>
              </a:ext>
            </a:extLst>
          </p:cNvPr>
          <p:cNvSpPr>
            <a:spLocks noGrp="1"/>
          </p:cNvSpPr>
          <p:nvPr>
            <p:ph idx="1"/>
          </p:nvPr>
        </p:nvSpPr>
        <p:spPr>
          <a:xfrm>
            <a:off x="364846" y="1387821"/>
            <a:ext cx="11557262" cy="3575934"/>
          </a:xfrm>
          <a:solidFill>
            <a:schemeClr val="bg1"/>
          </a:solidFill>
        </p:spPr>
        <p:txBody>
          <a:bodyPr>
            <a:normAutofit fontScale="92500" lnSpcReduction="20000"/>
          </a:bodyPr>
          <a:lstStyle/>
          <a:p>
            <a:r>
              <a:rPr lang="en-GB"/>
              <a:t>Look at your proposal: Quality check: Are your sources strong? </a:t>
            </a:r>
          </a:p>
          <a:p>
            <a:r>
              <a:rPr lang="en-GB"/>
              <a:t>Checklist:</a:t>
            </a:r>
          </a:p>
          <a:p>
            <a:pPr lvl="1"/>
            <a:r>
              <a:rPr lang="en-GB"/>
              <a:t>At least 5 peer‑reviewed sources</a:t>
            </a:r>
          </a:p>
          <a:p>
            <a:pPr lvl="1"/>
            <a:r>
              <a:rPr lang="en-GB"/>
              <a:t>Mostly published within the last 10 years</a:t>
            </a:r>
          </a:p>
          <a:p>
            <a:pPr lvl="1"/>
            <a:r>
              <a:rPr lang="en-GB"/>
              <a:t>Relevant to your topic</a:t>
            </a:r>
          </a:p>
          <a:p>
            <a:pPr lvl="1"/>
            <a:r>
              <a:rPr lang="en-GB"/>
              <a:t>A mix of theory and empirical research</a:t>
            </a:r>
          </a:p>
          <a:p>
            <a:r>
              <a:rPr lang="en-GB"/>
              <a:t>Identify three themes from literature (1-2 sentence per theme)</a:t>
            </a:r>
          </a:p>
          <a:p>
            <a:r>
              <a:rPr lang="en-GB"/>
              <a:t>Identify gaps or areas for research development</a:t>
            </a:r>
          </a:p>
          <a:p>
            <a:pPr lvl="1"/>
            <a:r>
              <a:rPr lang="en-GB"/>
              <a:t>How does my study help fill this gap?</a:t>
            </a:r>
          </a:p>
          <a:p>
            <a:r>
              <a:rPr lang="en-GB"/>
              <a:t>Write a paragraph for your script on an area of your literature review </a:t>
            </a:r>
          </a:p>
          <a:p>
            <a:endParaRPr lang="en-GB"/>
          </a:p>
          <a:p>
            <a:endParaRPr lang="en-GB"/>
          </a:p>
        </p:txBody>
      </p:sp>
    </p:spTree>
    <p:extLst>
      <p:ext uri="{BB962C8B-B14F-4D97-AF65-F5344CB8AC3E}">
        <p14:creationId xmlns:p14="http://schemas.microsoft.com/office/powerpoint/2010/main" val="4170232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A01F-18D9-FAC8-D03C-956F9B6EF289}"/>
              </a:ext>
            </a:extLst>
          </p:cNvPr>
          <p:cNvSpPr>
            <a:spLocks noGrp="1"/>
          </p:cNvSpPr>
          <p:nvPr>
            <p:ph type="title"/>
          </p:nvPr>
        </p:nvSpPr>
        <p:spPr/>
        <p:txBody>
          <a:bodyPr/>
          <a:lstStyle/>
          <a:p>
            <a:r>
              <a:rPr lang="en-GB"/>
              <a:t>Methodology Station</a:t>
            </a:r>
          </a:p>
        </p:txBody>
      </p:sp>
      <p:sp>
        <p:nvSpPr>
          <p:cNvPr id="3" name="Content Placeholder 2">
            <a:extLst>
              <a:ext uri="{FF2B5EF4-FFF2-40B4-BE49-F238E27FC236}">
                <a16:creationId xmlns:a16="http://schemas.microsoft.com/office/drawing/2014/main" id="{3F394101-5FE1-9EE1-3429-33A351664A16}"/>
              </a:ext>
            </a:extLst>
          </p:cNvPr>
          <p:cNvSpPr>
            <a:spLocks noGrp="1"/>
          </p:cNvSpPr>
          <p:nvPr>
            <p:ph idx="1"/>
          </p:nvPr>
        </p:nvSpPr>
        <p:spPr/>
        <p:txBody>
          <a:bodyPr/>
          <a:lstStyle/>
          <a:p>
            <a:r>
              <a:rPr lang="en-GB"/>
              <a:t>Using the books provided and Reading list (BMST5005)</a:t>
            </a:r>
          </a:p>
          <a:p>
            <a:r>
              <a:rPr lang="en-GB"/>
              <a:t>Find DIRECT QUOTES for:</a:t>
            </a:r>
          </a:p>
          <a:p>
            <a:r>
              <a:rPr lang="en-GB"/>
              <a:t>Strength AND Limitations of Qualitative/ Quantitative/ Mixed methodologies</a:t>
            </a:r>
          </a:p>
          <a:p>
            <a:r>
              <a:rPr lang="en-GB"/>
              <a:t>Strengths AND Limitations of the method TOOL you have used </a:t>
            </a:r>
          </a:p>
          <a:p>
            <a:r>
              <a:rPr lang="en-GB"/>
              <a:t>Ethical considerations you have made</a:t>
            </a:r>
          </a:p>
          <a:p>
            <a:r>
              <a:rPr lang="en-GB"/>
              <a:t>Write a paragraph of your script that covers this information.</a:t>
            </a:r>
          </a:p>
        </p:txBody>
      </p:sp>
    </p:spTree>
    <p:extLst>
      <p:ext uri="{BB962C8B-B14F-4D97-AF65-F5344CB8AC3E}">
        <p14:creationId xmlns:p14="http://schemas.microsoft.com/office/powerpoint/2010/main" val="760365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A7A7-A31F-019D-2677-6164AA7E9683}"/>
              </a:ext>
            </a:extLst>
          </p:cNvPr>
          <p:cNvSpPr>
            <a:spLocks noGrp="1"/>
          </p:cNvSpPr>
          <p:nvPr>
            <p:ph type="title"/>
          </p:nvPr>
        </p:nvSpPr>
        <p:spPr/>
        <p:txBody>
          <a:bodyPr/>
          <a:lstStyle/>
          <a:p>
            <a:r>
              <a:rPr lang="en-GB"/>
              <a:t>Working on your own results and findings</a:t>
            </a:r>
          </a:p>
        </p:txBody>
      </p:sp>
      <p:sp>
        <p:nvSpPr>
          <p:cNvPr id="4" name="Content Placeholder 2">
            <a:extLst>
              <a:ext uri="{FF2B5EF4-FFF2-40B4-BE49-F238E27FC236}">
                <a16:creationId xmlns:a16="http://schemas.microsoft.com/office/drawing/2014/main" id="{EC240F12-63BC-C47C-34FA-E2129CF4ED74}"/>
              </a:ext>
            </a:extLst>
          </p:cNvPr>
          <p:cNvSpPr>
            <a:spLocks noGrp="1"/>
          </p:cNvSpPr>
          <p:nvPr>
            <p:ph sz="half" idx="1"/>
          </p:nvPr>
        </p:nvSpPr>
        <p:spPr>
          <a:xfrm>
            <a:off x="609600" y="1600201"/>
            <a:ext cx="5384800" cy="4525963"/>
          </a:xfrm>
        </p:spPr>
        <p:txBody>
          <a:bodyPr vert="horz" lIns="91440" tIns="45720" rIns="91440" bIns="45720" rtlCol="0" anchor="t">
            <a:normAutofit/>
          </a:bodyPr>
          <a:lstStyle/>
          <a:p>
            <a:pPr marL="0" indent="0">
              <a:buNone/>
            </a:pPr>
            <a:r>
              <a:rPr lang="en-GB" b="1">
                <a:ea typeface="Calibri"/>
                <a:cs typeface="Calibri"/>
              </a:rPr>
              <a:t>Quantitative </a:t>
            </a:r>
            <a:endParaRPr lang="en-US" b="1"/>
          </a:p>
          <a:p>
            <a:r>
              <a:rPr lang="en-GB">
                <a:ea typeface="Calibri"/>
                <a:cs typeface="Calibri"/>
              </a:rPr>
              <a:t>Excell spreadsheet</a:t>
            </a:r>
          </a:p>
          <a:p>
            <a:r>
              <a:rPr lang="en-GB">
                <a:ea typeface="Calibri"/>
                <a:cs typeface="Calibri"/>
              </a:rPr>
              <a:t>Coding sheet for words to number</a:t>
            </a:r>
          </a:p>
          <a:p>
            <a:r>
              <a:rPr lang="en-GB">
                <a:ea typeface="Calibri"/>
                <a:cs typeface="Calibri"/>
              </a:rPr>
              <a:t>Raw sheet</a:t>
            </a:r>
          </a:p>
          <a:p>
            <a:r>
              <a:rPr lang="en-GB">
                <a:ea typeface="Calibri"/>
                <a:cs typeface="Calibri"/>
              </a:rPr>
              <a:t>SPSS sheet</a:t>
            </a:r>
          </a:p>
          <a:p>
            <a:endParaRPr lang="en-GB">
              <a:ea typeface="Calibri"/>
              <a:cs typeface="Calibri"/>
            </a:endParaRPr>
          </a:p>
          <a:p>
            <a:r>
              <a:rPr lang="en-GB">
                <a:ea typeface="Calibri"/>
                <a:cs typeface="Calibri"/>
              </a:rPr>
              <a:t>SPSS variable view completed.</a:t>
            </a:r>
          </a:p>
        </p:txBody>
      </p:sp>
      <p:sp>
        <p:nvSpPr>
          <p:cNvPr id="5" name="Content Placeholder 3">
            <a:extLst>
              <a:ext uri="{FF2B5EF4-FFF2-40B4-BE49-F238E27FC236}">
                <a16:creationId xmlns:a16="http://schemas.microsoft.com/office/drawing/2014/main" id="{AD97F980-F97E-81E3-294A-C246C181C872}"/>
              </a:ext>
            </a:extLst>
          </p:cNvPr>
          <p:cNvSpPr txBox="1">
            <a:spLocks/>
          </p:cNvSpPr>
          <p:nvPr/>
        </p:nvSpPr>
        <p:spPr>
          <a:xfrm>
            <a:off x="6696364" y="1600200"/>
            <a:ext cx="5384800" cy="452596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a:ea typeface="Calibri"/>
                <a:cs typeface="Calibri"/>
              </a:rPr>
              <a:t>Qualitative</a:t>
            </a:r>
            <a:endParaRPr lang="en-US" b="1"/>
          </a:p>
          <a:p>
            <a:r>
              <a:rPr lang="en-GB">
                <a:ea typeface="Calibri"/>
                <a:cs typeface="Calibri"/>
              </a:rPr>
              <a:t>Transcribe – researcher and participant identified</a:t>
            </a:r>
          </a:p>
          <a:p>
            <a:r>
              <a:rPr lang="en-GB">
                <a:ea typeface="Calibri"/>
                <a:cs typeface="Calibri"/>
              </a:rPr>
              <a:t>Anonymise/ Synonyms</a:t>
            </a:r>
          </a:p>
          <a:p>
            <a:r>
              <a:rPr lang="en-GB">
                <a:ea typeface="Calibri"/>
                <a:cs typeface="Calibri"/>
              </a:rPr>
              <a:t>First thoughts on coding?</a:t>
            </a:r>
          </a:p>
        </p:txBody>
      </p:sp>
    </p:spTree>
    <p:extLst>
      <p:ext uri="{BB962C8B-B14F-4D97-AF65-F5344CB8AC3E}">
        <p14:creationId xmlns:p14="http://schemas.microsoft.com/office/powerpoint/2010/main" val="4207328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A982A-6A14-3D78-EAFF-B6164007A7DF}"/>
              </a:ext>
            </a:extLst>
          </p:cNvPr>
          <p:cNvSpPr>
            <a:spLocks noGrp="1"/>
          </p:cNvSpPr>
          <p:nvPr>
            <p:ph type="title"/>
          </p:nvPr>
        </p:nvSpPr>
        <p:spPr/>
        <p:txBody>
          <a:bodyPr/>
          <a:lstStyle/>
          <a:p>
            <a:r>
              <a:rPr lang="en-GB"/>
              <a:t>SPSS Practice Station</a:t>
            </a:r>
          </a:p>
        </p:txBody>
      </p:sp>
      <p:sp>
        <p:nvSpPr>
          <p:cNvPr id="3" name="Content Placeholder 2">
            <a:extLst>
              <a:ext uri="{FF2B5EF4-FFF2-40B4-BE49-F238E27FC236}">
                <a16:creationId xmlns:a16="http://schemas.microsoft.com/office/drawing/2014/main" id="{9686A8AC-48F2-31FC-1CDD-BC00F23AB398}"/>
              </a:ext>
            </a:extLst>
          </p:cNvPr>
          <p:cNvSpPr>
            <a:spLocks noGrp="1"/>
          </p:cNvSpPr>
          <p:nvPr>
            <p:ph idx="1"/>
          </p:nvPr>
        </p:nvSpPr>
        <p:spPr/>
        <p:txBody>
          <a:bodyPr/>
          <a:lstStyle/>
          <a:p>
            <a:r>
              <a:rPr lang="en-GB"/>
              <a:t>Using the PowerPoint and spreadsheet on </a:t>
            </a:r>
            <a:r>
              <a:rPr lang="en-GB" err="1"/>
              <a:t>moodle</a:t>
            </a:r>
            <a:r>
              <a:rPr lang="en-GB"/>
              <a:t> practice 3/4 tests. Including at least one non-parametric test</a:t>
            </a:r>
          </a:p>
          <a:p>
            <a:endParaRPr lang="en-GB"/>
          </a:p>
          <a:p>
            <a:r>
              <a:rPr lang="en-GB"/>
              <a:t>Finish the sentence: I am using this test because… (for each of the three you have tried (even if it does not go with your study)). Think of:</a:t>
            </a:r>
          </a:p>
          <a:p>
            <a:pPr lvl="1"/>
            <a:r>
              <a:rPr lang="en-GB"/>
              <a:t>Types of data</a:t>
            </a:r>
          </a:p>
          <a:p>
            <a:pPr lvl="1"/>
            <a:r>
              <a:rPr lang="en-GB" err="1"/>
              <a:t>Normalilty</a:t>
            </a:r>
            <a:endParaRPr lang="en-GB"/>
          </a:p>
        </p:txBody>
      </p:sp>
    </p:spTree>
    <p:extLst>
      <p:ext uri="{BB962C8B-B14F-4D97-AF65-F5344CB8AC3E}">
        <p14:creationId xmlns:p14="http://schemas.microsoft.com/office/powerpoint/2010/main" val="681064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FA250-A887-752F-6EA0-3E9A91519E43}"/>
              </a:ext>
            </a:extLst>
          </p:cNvPr>
          <p:cNvSpPr>
            <a:spLocks noGrp="1"/>
          </p:cNvSpPr>
          <p:nvPr>
            <p:ph type="title"/>
          </p:nvPr>
        </p:nvSpPr>
        <p:spPr/>
        <p:txBody>
          <a:bodyPr/>
          <a:lstStyle/>
          <a:p>
            <a:r>
              <a:rPr lang="en-GB"/>
              <a:t>Peer Marking with criteria Station</a:t>
            </a:r>
          </a:p>
        </p:txBody>
      </p:sp>
      <p:sp>
        <p:nvSpPr>
          <p:cNvPr id="3" name="Content Placeholder 2">
            <a:extLst>
              <a:ext uri="{FF2B5EF4-FFF2-40B4-BE49-F238E27FC236}">
                <a16:creationId xmlns:a16="http://schemas.microsoft.com/office/drawing/2014/main" id="{2A8C8A42-7979-4D1F-5A2E-5C66346ED5D6}"/>
              </a:ext>
            </a:extLst>
          </p:cNvPr>
          <p:cNvSpPr>
            <a:spLocks noGrp="1"/>
          </p:cNvSpPr>
          <p:nvPr>
            <p:ph idx="1"/>
          </p:nvPr>
        </p:nvSpPr>
        <p:spPr/>
        <p:txBody>
          <a:bodyPr/>
          <a:lstStyle/>
          <a:p>
            <a:r>
              <a:rPr lang="en-GB"/>
              <a:t>Use the criteria and writing report to support and help your peer in their writing.</a:t>
            </a:r>
          </a:p>
        </p:txBody>
      </p:sp>
    </p:spTree>
    <p:extLst>
      <p:ext uri="{BB962C8B-B14F-4D97-AF65-F5344CB8AC3E}">
        <p14:creationId xmlns:p14="http://schemas.microsoft.com/office/powerpoint/2010/main" val="1969189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DFDF4-EE30-B86B-B9F2-E4694F5A9721}"/>
              </a:ext>
            </a:extLst>
          </p:cNvPr>
          <p:cNvSpPr>
            <a:spLocks noGrp="1"/>
          </p:cNvSpPr>
          <p:nvPr>
            <p:ph type="title"/>
          </p:nvPr>
        </p:nvSpPr>
        <p:spPr/>
        <p:txBody>
          <a:bodyPr/>
          <a:lstStyle/>
          <a:p>
            <a:r>
              <a:rPr lang="en-GB"/>
              <a:t>Catch up Station</a:t>
            </a:r>
          </a:p>
        </p:txBody>
      </p:sp>
      <p:sp>
        <p:nvSpPr>
          <p:cNvPr id="3" name="Content Placeholder 2">
            <a:extLst>
              <a:ext uri="{FF2B5EF4-FFF2-40B4-BE49-F238E27FC236}">
                <a16:creationId xmlns:a16="http://schemas.microsoft.com/office/drawing/2014/main" id="{80457196-2A3E-B43C-DDF3-07C662E6EC25}"/>
              </a:ext>
            </a:extLst>
          </p:cNvPr>
          <p:cNvSpPr>
            <a:spLocks noGrp="1"/>
          </p:cNvSpPr>
          <p:nvPr>
            <p:ph idx="1"/>
          </p:nvPr>
        </p:nvSpPr>
        <p:spPr/>
        <p:txBody>
          <a:bodyPr/>
          <a:lstStyle/>
          <a:p>
            <a:r>
              <a:rPr lang="en-GB"/>
              <a:t>Study Ideas</a:t>
            </a:r>
          </a:p>
          <a:p>
            <a:r>
              <a:rPr lang="en-GB"/>
              <a:t>Ethics</a:t>
            </a:r>
          </a:p>
          <a:p>
            <a:r>
              <a:rPr lang="en-GB"/>
              <a:t>Consent forms</a:t>
            </a:r>
          </a:p>
          <a:p>
            <a:r>
              <a:rPr lang="en-GB"/>
              <a:t>Data collection protocols</a:t>
            </a:r>
          </a:p>
        </p:txBody>
      </p:sp>
    </p:spTree>
    <p:extLst>
      <p:ext uri="{BB962C8B-B14F-4D97-AF65-F5344CB8AC3E}">
        <p14:creationId xmlns:p14="http://schemas.microsoft.com/office/powerpoint/2010/main" val="2044454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04C83B1-D472-9BD7-A0D4-F3180AD5CB4C}"/>
              </a:ext>
            </a:extLst>
          </p:cNvPr>
          <p:cNvSpPr txBox="1">
            <a:spLocks/>
          </p:cNvSpPr>
          <p:nvPr/>
        </p:nvSpPr>
        <p:spPr>
          <a:xfrm>
            <a:off x="-7253" y="1566939"/>
            <a:ext cx="1155726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ea typeface="Calibri Light"/>
                <a:cs typeface="Calibri Light"/>
              </a:rPr>
              <a:t>Not Completed Collection?</a:t>
            </a:r>
            <a:endParaRPr lang="en-US"/>
          </a:p>
        </p:txBody>
      </p:sp>
      <p:sp>
        <p:nvSpPr>
          <p:cNvPr id="7" name="Content Placeholder 2">
            <a:extLst>
              <a:ext uri="{FF2B5EF4-FFF2-40B4-BE49-F238E27FC236}">
                <a16:creationId xmlns:a16="http://schemas.microsoft.com/office/drawing/2014/main" id="{7DACC1E5-2194-D1A2-CB76-E7CB1478DB32}"/>
              </a:ext>
            </a:extLst>
          </p:cNvPr>
          <p:cNvSpPr txBox="1">
            <a:spLocks/>
          </p:cNvSpPr>
          <p:nvPr/>
        </p:nvSpPr>
        <p:spPr>
          <a:xfrm>
            <a:off x="347651" y="3090069"/>
            <a:ext cx="11557262" cy="13316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ea typeface="Calibri"/>
                <a:cs typeface="Calibri"/>
              </a:rPr>
              <a:t>Identify where you are on the to do list.</a:t>
            </a:r>
          </a:p>
        </p:txBody>
      </p:sp>
      <p:graphicFrame>
        <p:nvGraphicFramePr>
          <p:cNvPr id="10" name="Table 9">
            <a:extLst>
              <a:ext uri="{FF2B5EF4-FFF2-40B4-BE49-F238E27FC236}">
                <a16:creationId xmlns:a16="http://schemas.microsoft.com/office/drawing/2014/main" id="{0D1CA33C-95A1-DAAA-BAB1-FA2BE8A82EE6}"/>
              </a:ext>
            </a:extLst>
          </p:cNvPr>
          <p:cNvGraphicFramePr>
            <a:graphicFrameLocks noGrp="1"/>
          </p:cNvGraphicFramePr>
          <p:nvPr>
            <p:extLst>
              <p:ext uri="{D42A27DB-BD31-4B8C-83A1-F6EECF244321}">
                <p14:modId xmlns:p14="http://schemas.microsoft.com/office/powerpoint/2010/main" val="2118098327"/>
              </p:ext>
            </p:extLst>
          </p:nvPr>
        </p:nvGraphicFramePr>
        <p:xfrm>
          <a:off x="7420428" y="90714"/>
          <a:ext cx="4592876" cy="6565237"/>
        </p:xfrm>
        <a:graphic>
          <a:graphicData uri="http://schemas.openxmlformats.org/drawingml/2006/table">
            <a:tbl>
              <a:tblPr firstRow="1" firstCol="1" bandRow="1">
                <a:tableStyleId>{5C22544A-7EE6-4342-B048-85BDC9FD1C3A}</a:tableStyleId>
              </a:tblPr>
              <a:tblGrid>
                <a:gridCol w="4592876">
                  <a:extLst>
                    <a:ext uri="{9D8B030D-6E8A-4147-A177-3AD203B41FA5}">
                      <a16:colId xmlns:a16="http://schemas.microsoft.com/office/drawing/2014/main" val="3989354176"/>
                    </a:ext>
                  </a:extLst>
                </a:gridCol>
              </a:tblGrid>
              <a:tr h="140514">
                <a:tc>
                  <a:txBody>
                    <a:bodyPr/>
                    <a:lstStyle/>
                    <a:p>
                      <a:pPr>
                        <a:lnSpc>
                          <a:spcPct val="115000"/>
                        </a:lnSpc>
                        <a:spcAft>
                          <a:spcPts val="800"/>
                        </a:spcAft>
                        <a:buNone/>
                      </a:pPr>
                      <a:r>
                        <a:rPr lang="en-GB" sz="1200" kern="100">
                          <a:solidFill>
                            <a:schemeClr val="tx1"/>
                          </a:solidFill>
                          <a:effectLst/>
                          <a:latin typeface="Aptos"/>
                          <a:ea typeface="DengXian"/>
                          <a:cs typeface="Arial"/>
                        </a:rPr>
                        <a:t>Task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425408807"/>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Ethics signed off*</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94120732"/>
                  </a:ext>
                </a:extLst>
              </a:tr>
              <a:tr h="245900">
                <a:tc>
                  <a:txBody>
                    <a:bodyPr/>
                    <a:lstStyle/>
                    <a:p>
                      <a:pPr>
                        <a:lnSpc>
                          <a:spcPct val="115000"/>
                        </a:lnSpc>
                        <a:spcAft>
                          <a:spcPts val="800"/>
                        </a:spcAft>
                        <a:buNone/>
                      </a:pPr>
                      <a:r>
                        <a:rPr lang="en-GB" sz="1200" kern="100">
                          <a:solidFill>
                            <a:schemeClr val="tx1"/>
                          </a:solidFill>
                          <a:effectLst/>
                          <a:latin typeface="Aptos"/>
                          <a:ea typeface="DengXian"/>
                          <a:cs typeface="Arial"/>
                        </a:rPr>
                        <a:t>Consent forms created (KP/HD checked)*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878944368"/>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Dates of data collection*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170505513"/>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Booked lab*</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029774264"/>
                  </a:ext>
                </a:extLst>
              </a:tr>
              <a:tr h="245900">
                <a:tc>
                  <a:txBody>
                    <a:bodyPr/>
                    <a:lstStyle/>
                    <a:p>
                      <a:pPr>
                        <a:lnSpc>
                          <a:spcPct val="115000"/>
                        </a:lnSpc>
                        <a:spcAft>
                          <a:spcPts val="800"/>
                        </a:spcAft>
                        <a:buNone/>
                      </a:pPr>
                      <a:r>
                        <a:rPr lang="en-GB" sz="1200" kern="100">
                          <a:solidFill>
                            <a:schemeClr val="tx1"/>
                          </a:solidFill>
                          <a:effectLst/>
                          <a:latin typeface="Aptos"/>
                          <a:ea typeface="DengXian"/>
                          <a:cs typeface="Arial"/>
                        </a:rPr>
                        <a:t>Supplements (permission and access)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440406376"/>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Supervisors needed/informed*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30938111"/>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Equipment checked/logged out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16062695"/>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Engaged with participants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972814885"/>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Invited participants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839597417"/>
                  </a:ext>
                </a:extLst>
              </a:tr>
              <a:tr h="351287">
                <a:tc>
                  <a:txBody>
                    <a:bodyPr/>
                    <a:lstStyle/>
                    <a:p>
                      <a:pPr>
                        <a:lnSpc>
                          <a:spcPct val="115000"/>
                        </a:lnSpc>
                        <a:spcAft>
                          <a:spcPts val="800"/>
                        </a:spcAft>
                        <a:buNone/>
                      </a:pPr>
                      <a:r>
                        <a:rPr lang="en-GB" sz="1200" kern="100">
                          <a:solidFill>
                            <a:schemeClr val="tx1"/>
                          </a:solidFill>
                          <a:effectLst/>
                          <a:latin typeface="Aptos"/>
                          <a:ea typeface="DengXian"/>
                          <a:cs typeface="Arial"/>
                        </a:rPr>
                        <a:t>Spreadsheet for all data collection*</a:t>
                      </a:r>
                    </a:p>
                    <a:p>
                      <a:pPr>
                        <a:lnSpc>
                          <a:spcPct val="115000"/>
                        </a:lnSpc>
                        <a:spcAft>
                          <a:spcPts val="800"/>
                        </a:spcAft>
                        <a:buNone/>
                      </a:pPr>
                      <a:r>
                        <a:rPr lang="en-GB" sz="1200" kern="100">
                          <a:solidFill>
                            <a:schemeClr val="tx1"/>
                          </a:solidFill>
                          <a:effectLst/>
                          <a:latin typeface="Aptos"/>
                          <a:ea typeface="DengXian"/>
                          <a:cs typeface="Arial"/>
                        </a:rPr>
                        <a:t>(demographics needed?)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14390362"/>
                  </a:ext>
                </a:extLst>
              </a:tr>
              <a:tr h="1229502">
                <a:tc>
                  <a:txBody>
                    <a:bodyPr/>
                    <a:lstStyle/>
                    <a:p>
                      <a:pPr>
                        <a:lnSpc>
                          <a:spcPct val="115000"/>
                        </a:lnSpc>
                        <a:spcAft>
                          <a:spcPts val="800"/>
                        </a:spcAft>
                        <a:buNone/>
                      </a:pPr>
                      <a:r>
                        <a:rPr lang="en-GB" sz="1200" kern="100">
                          <a:solidFill>
                            <a:schemeClr val="tx1"/>
                          </a:solidFill>
                          <a:effectLst/>
                          <a:latin typeface="Aptos"/>
                          <a:ea typeface="DengXian"/>
                          <a:cs typeface="Arial"/>
                        </a:rPr>
                        <a:t>Protocols for experiments (lab conditions!!!!)*</a:t>
                      </a:r>
                    </a:p>
                    <a:p>
                      <a:pPr>
                        <a:lnSpc>
                          <a:spcPct val="115000"/>
                        </a:lnSpc>
                        <a:spcAft>
                          <a:spcPts val="800"/>
                        </a:spcAft>
                        <a:buNone/>
                      </a:pPr>
                      <a:r>
                        <a:rPr lang="en-GB" sz="1200" kern="100">
                          <a:solidFill>
                            <a:schemeClr val="tx1"/>
                          </a:solidFill>
                          <a:effectLst/>
                          <a:latin typeface="Aptos"/>
                          <a:ea typeface="DengXian"/>
                          <a:cs typeface="Arial"/>
                        </a:rPr>
                        <a:t>How are you going to carry out your study?</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Start to finish</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Participants together/separate</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Encourage/silent</a:t>
                      </a:r>
                    </a:p>
                    <a:p>
                      <a:pPr marL="342900" lvl="0" indent="-342900">
                        <a:lnSpc>
                          <a:spcPct val="115000"/>
                        </a:lnSpc>
                        <a:spcAft>
                          <a:spcPts val="800"/>
                        </a:spcAft>
                        <a:buFont typeface="Aptos" panose="020B0004020202020204" pitchFamily="34" charset="0"/>
                        <a:buChar char="-"/>
                      </a:pPr>
                      <a:r>
                        <a:rPr lang="en-GB" sz="1200" kern="100">
                          <a:solidFill>
                            <a:schemeClr val="tx1"/>
                          </a:solidFill>
                          <a:effectLst/>
                          <a:latin typeface="Aptos"/>
                          <a:ea typeface="DengXian"/>
                          <a:cs typeface="Arial"/>
                        </a:rPr>
                        <a:t>Participants knowing scores etc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894531766"/>
                  </a:ext>
                </a:extLst>
              </a:tr>
              <a:tr h="800934">
                <a:tc>
                  <a:txBody>
                    <a:bodyPr/>
                    <a:lstStyle/>
                    <a:p>
                      <a:pPr>
                        <a:lnSpc>
                          <a:spcPct val="115000"/>
                        </a:lnSpc>
                        <a:spcAft>
                          <a:spcPts val="800"/>
                        </a:spcAft>
                        <a:buNone/>
                      </a:pPr>
                      <a:r>
                        <a:rPr lang="en-GB" sz="1200" kern="100">
                          <a:solidFill>
                            <a:schemeClr val="tx1"/>
                          </a:solidFill>
                          <a:effectLst/>
                          <a:latin typeface="Aptos"/>
                          <a:ea typeface="DengXian"/>
                          <a:cs typeface="Arial"/>
                        </a:rPr>
                        <a:t>Protocols qualitative/questionnaire *</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Interview/FG spaces</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Audio and transcription (A+T)</a:t>
                      </a:r>
                    </a:p>
                    <a:p>
                      <a:pPr marL="342900" lvl="0" indent="-342900">
                        <a:lnSpc>
                          <a:spcPct val="115000"/>
                        </a:lnSpc>
                        <a:buFont typeface="Aptos" panose="020B0004020202020204" pitchFamily="34" charset="0"/>
                        <a:buChar char="-"/>
                      </a:pPr>
                      <a:r>
                        <a:rPr lang="en-GB" sz="1200" kern="100">
                          <a:solidFill>
                            <a:schemeClr val="tx1"/>
                          </a:solidFill>
                          <a:effectLst/>
                          <a:latin typeface="Aptos"/>
                          <a:ea typeface="DengXian"/>
                          <a:cs typeface="Arial"/>
                        </a:rPr>
                        <a:t>Participant agreement of A+T</a:t>
                      </a:r>
                    </a:p>
                    <a:p>
                      <a:pPr marL="342900" lvl="0" indent="-342900">
                        <a:lnSpc>
                          <a:spcPct val="115000"/>
                        </a:lnSpc>
                        <a:spcAft>
                          <a:spcPts val="800"/>
                        </a:spcAft>
                        <a:buFont typeface="Aptos" panose="020B0004020202020204" pitchFamily="34" charset="0"/>
                        <a:buChar char="-"/>
                      </a:pPr>
                      <a:r>
                        <a:rPr lang="en-GB" sz="1200" kern="100">
                          <a:solidFill>
                            <a:schemeClr val="tx1"/>
                          </a:solidFill>
                          <a:effectLst/>
                          <a:latin typeface="Aptos"/>
                          <a:ea typeface="DengXian"/>
                          <a:cs typeface="Arial"/>
                        </a:rPr>
                        <a:t>Ice breaker questions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599406476"/>
                  </a:ext>
                </a:extLst>
              </a:tr>
              <a:tr h="555033">
                <a:tc>
                  <a:txBody>
                    <a:bodyPr/>
                    <a:lstStyle/>
                    <a:p>
                      <a:pPr>
                        <a:lnSpc>
                          <a:spcPct val="115000"/>
                        </a:lnSpc>
                        <a:spcAft>
                          <a:spcPts val="800"/>
                        </a:spcAft>
                        <a:buNone/>
                      </a:pPr>
                      <a:r>
                        <a:rPr lang="en-GB" sz="1200" kern="100">
                          <a:solidFill>
                            <a:schemeClr val="tx1"/>
                          </a:solidFill>
                          <a:effectLst/>
                          <a:latin typeface="Aptos"/>
                          <a:ea typeface="DengXian"/>
                          <a:cs typeface="Arial"/>
                        </a:rPr>
                        <a:t>Questionnaire created on MS Forms</a:t>
                      </a:r>
                    </a:p>
                    <a:p>
                      <a:pPr marL="342900" lvl="0" indent="-342900">
                        <a:lnSpc>
                          <a:spcPct val="115000"/>
                        </a:lnSpc>
                        <a:spcAft>
                          <a:spcPts val="800"/>
                        </a:spcAft>
                        <a:buFont typeface="Aptos" panose="020B0004020202020204" pitchFamily="34" charset="0"/>
                        <a:buChar char="-"/>
                      </a:pPr>
                      <a:r>
                        <a:rPr lang="en-GB" sz="1200" kern="100">
                          <a:solidFill>
                            <a:schemeClr val="tx1"/>
                          </a:solidFill>
                          <a:effectLst/>
                          <a:latin typeface="Aptos"/>
                          <a:ea typeface="DengXian"/>
                          <a:cs typeface="Arial"/>
                        </a:rPr>
                        <a:t>Ethics disclaimer in description top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11755046"/>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Send Q link to KP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81469695"/>
                  </a:ext>
                </a:extLst>
              </a:tr>
              <a:tr h="372364">
                <a:tc>
                  <a:txBody>
                    <a:bodyPr/>
                    <a:lstStyle/>
                    <a:p>
                      <a:pPr>
                        <a:lnSpc>
                          <a:spcPct val="115000"/>
                        </a:lnSpc>
                        <a:spcAft>
                          <a:spcPts val="800"/>
                        </a:spcAft>
                        <a:buNone/>
                      </a:pPr>
                      <a:r>
                        <a:rPr lang="en-GB" sz="1200" kern="100">
                          <a:solidFill>
                            <a:schemeClr val="tx1"/>
                          </a:solidFill>
                          <a:effectLst/>
                          <a:latin typeface="Aptos"/>
                          <a:ea typeface="DengXian"/>
                          <a:cs typeface="Arial"/>
                        </a:rPr>
                        <a:t>Interview/ Focus group questions finalised (think of sub questions) (KP/HD to check)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953442745"/>
                  </a:ext>
                </a:extLst>
              </a:tr>
              <a:tr h="140514">
                <a:tc>
                  <a:txBody>
                    <a:bodyPr/>
                    <a:lstStyle/>
                    <a:p>
                      <a:pPr>
                        <a:lnSpc>
                          <a:spcPct val="115000"/>
                        </a:lnSpc>
                        <a:spcAft>
                          <a:spcPts val="800"/>
                        </a:spcAft>
                        <a:buNone/>
                      </a:pPr>
                      <a:r>
                        <a:rPr lang="en-GB" sz="1200" kern="100">
                          <a:solidFill>
                            <a:schemeClr val="tx1"/>
                          </a:solidFill>
                          <a:effectLst/>
                          <a:latin typeface="Aptos"/>
                          <a:ea typeface="DengXian"/>
                          <a:cs typeface="Arial"/>
                        </a:rPr>
                        <a:t>Welsh language provision provided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661463185"/>
                  </a:ext>
                </a:extLst>
              </a:tr>
            </a:tbl>
          </a:graphicData>
        </a:graphic>
      </p:graphicFrame>
    </p:spTree>
    <p:extLst>
      <p:ext uri="{BB962C8B-B14F-4D97-AF65-F5344CB8AC3E}">
        <p14:creationId xmlns:p14="http://schemas.microsoft.com/office/powerpoint/2010/main" val="1357495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1B461-8526-64CE-6663-64B0DA583B43}"/>
              </a:ext>
            </a:extLst>
          </p:cNvPr>
          <p:cNvSpPr>
            <a:spLocks noGrp="1"/>
          </p:cNvSpPr>
          <p:nvPr>
            <p:ph type="title"/>
          </p:nvPr>
        </p:nvSpPr>
        <p:spPr>
          <a:xfrm>
            <a:off x="1219368" y="3705149"/>
            <a:ext cx="4189547" cy="1325563"/>
          </a:xfrm>
        </p:spPr>
        <p:txBody>
          <a:bodyPr/>
          <a:lstStyle/>
          <a:p>
            <a:r>
              <a:rPr lang="en-GB"/>
              <a:t>Non-parametric</a:t>
            </a:r>
          </a:p>
        </p:txBody>
      </p:sp>
      <p:sp>
        <p:nvSpPr>
          <p:cNvPr id="4" name="Rectangle: Rounded Corners 3">
            <a:extLst>
              <a:ext uri="{FF2B5EF4-FFF2-40B4-BE49-F238E27FC236}">
                <a16:creationId xmlns:a16="http://schemas.microsoft.com/office/drawing/2014/main" id="{0B0FD3E0-C25C-C619-0A79-2D73317AF7F5}"/>
              </a:ext>
            </a:extLst>
          </p:cNvPr>
          <p:cNvSpPr/>
          <p:nvPr/>
        </p:nvSpPr>
        <p:spPr>
          <a:xfrm>
            <a:off x="1113012" y="414201"/>
            <a:ext cx="2201131" cy="81584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Nominal</a:t>
            </a:r>
          </a:p>
        </p:txBody>
      </p:sp>
      <p:sp>
        <p:nvSpPr>
          <p:cNvPr id="5" name="Rectangle: Rounded Corners 4">
            <a:extLst>
              <a:ext uri="{FF2B5EF4-FFF2-40B4-BE49-F238E27FC236}">
                <a16:creationId xmlns:a16="http://schemas.microsoft.com/office/drawing/2014/main" id="{72A94D93-5FB9-8E00-F5A0-DB47B2E84CE6}"/>
              </a:ext>
            </a:extLst>
          </p:cNvPr>
          <p:cNvSpPr/>
          <p:nvPr/>
        </p:nvSpPr>
        <p:spPr>
          <a:xfrm>
            <a:off x="3630806" y="414201"/>
            <a:ext cx="2201131" cy="81584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Ordinal</a:t>
            </a:r>
          </a:p>
        </p:txBody>
      </p:sp>
      <p:sp>
        <p:nvSpPr>
          <p:cNvPr id="6" name="Rectangle: Rounded Corners 5">
            <a:extLst>
              <a:ext uri="{FF2B5EF4-FFF2-40B4-BE49-F238E27FC236}">
                <a16:creationId xmlns:a16="http://schemas.microsoft.com/office/drawing/2014/main" id="{9CE41B34-3520-3496-D0C1-CA306CCBD309}"/>
              </a:ext>
            </a:extLst>
          </p:cNvPr>
          <p:cNvSpPr/>
          <p:nvPr/>
        </p:nvSpPr>
        <p:spPr>
          <a:xfrm>
            <a:off x="6148600" y="405988"/>
            <a:ext cx="2201131" cy="81584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Interval</a:t>
            </a:r>
          </a:p>
        </p:txBody>
      </p:sp>
      <p:sp>
        <p:nvSpPr>
          <p:cNvPr id="7" name="Rectangle: Rounded Corners 6">
            <a:extLst>
              <a:ext uri="{FF2B5EF4-FFF2-40B4-BE49-F238E27FC236}">
                <a16:creationId xmlns:a16="http://schemas.microsoft.com/office/drawing/2014/main" id="{42C25607-192C-6AEF-9A9C-83865DA18F05}"/>
              </a:ext>
            </a:extLst>
          </p:cNvPr>
          <p:cNvSpPr/>
          <p:nvPr/>
        </p:nvSpPr>
        <p:spPr>
          <a:xfrm>
            <a:off x="8660109" y="405988"/>
            <a:ext cx="2201131" cy="81584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Ratio</a:t>
            </a:r>
          </a:p>
        </p:txBody>
      </p:sp>
      <p:sp>
        <p:nvSpPr>
          <p:cNvPr id="8" name="Left Brace 7">
            <a:extLst>
              <a:ext uri="{FF2B5EF4-FFF2-40B4-BE49-F238E27FC236}">
                <a16:creationId xmlns:a16="http://schemas.microsoft.com/office/drawing/2014/main" id="{DF628C9B-9C4D-D928-9466-C53BB5697D28}"/>
              </a:ext>
            </a:extLst>
          </p:cNvPr>
          <p:cNvSpPr/>
          <p:nvPr/>
        </p:nvSpPr>
        <p:spPr>
          <a:xfrm rot="16200000">
            <a:off x="2960364" y="442901"/>
            <a:ext cx="707558" cy="2962220"/>
          </a:xfrm>
          <a:prstGeom prst="leftBrace">
            <a:avLst/>
          </a:prstGeom>
          <a:ln w="76200">
            <a:solidFill>
              <a:srgbClr val="023B59"/>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1EEC3C36-FF71-E608-8FFB-91EF404B2365}"/>
              </a:ext>
            </a:extLst>
          </p:cNvPr>
          <p:cNvSpPr/>
          <p:nvPr/>
        </p:nvSpPr>
        <p:spPr>
          <a:xfrm>
            <a:off x="2213577" y="2487873"/>
            <a:ext cx="2201131" cy="815842"/>
          </a:xfrm>
          <a:prstGeom prst="roundRect">
            <a:avLst/>
          </a:prstGeom>
          <a:noFill/>
          <a:ln w="38100">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Words by numbers</a:t>
            </a:r>
          </a:p>
        </p:txBody>
      </p:sp>
      <p:sp>
        <p:nvSpPr>
          <p:cNvPr id="10" name="Left Brace 9">
            <a:extLst>
              <a:ext uri="{FF2B5EF4-FFF2-40B4-BE49-F238E27FC236}">
                <a16:creationId xmlns:a16="http://schemas.microsoft.com/office/drawing/2014/main" id="{2DE1D03E-66AC-31EF-55C7-007C409DD496}"/>
              </a:ext>
            </a:extLst>
          </p:cNvPr>
          <p:cNvSpPr/>
          <p:nvPr/>
        </p:nvSpPr>
        <p:spPr>
          <a:xfrm rot="16200000">
            <a:off x="8200700" y="442901"/>
            <a:ext cx="707558" cy="2962220"/>
          </a:xfrm>
          <a:prstGeom prst="leftBrace">
            <a:avLst/>
          </a:prstGeom>
          <a:ln w="76200">
            <a:solidFill>
              <a:srgbClr val="023B59"/>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0B03C48C-70D8-18F6-FF66-313704F223CA}"/>
              </a:ext>
            </a:extLst>
          </p:cNvPr>
          <p:cNvSpPr/>
          <p:nvPr/>
        </p:nvSpPr>
        <p:spPr>
          <a:xfrm>
            <a:off x="7453913" y="2439899"/>
            <a:ext cx="2201131" cy="815842"/>
          </a:xfrm>
          <a:prstGeom prst="roundRect">
            <a:avLst/>
          </a:prstGeom>
          <a:noFill/>
          <a:ln w="38100">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Numbers</a:t>
            </a:r>
          </a:p>
        </p:txBody>
      </p:sp>
      <p:sp>
        <p:nvSpPr>
          <p:cNvPr id="12" name="Title 1">
            <a:extLst>
              <a:ext uri="{FF2B5EF4-FFF2-40B4-BE49-F238E27FC236}">
                <a16:creationId xmlns:a16="http://schemas.microsoft.com/office/drawing/2014/main" id="{81A2EDA3-4F1B-E357-9C16-FF693D2BC869}"/>
              </a:ext>
            </a:extLst>
          </p:cNvPr>
          <p:cNvSpPr txBox="1">
            <a:spLocks/>
          </p:cNvSpPr>
          <p:nvPr/>
        </p:nvSpPr>
        <p:spPr>
          <a:xfrm>
            <a:off x="7249165" y="3705149"/>
            <a:ext cx="296222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Parametric</a:t>
            </a:r>
          </a:p>
        </p:txBody>
      </p:sp>
    </p:spTree>
    <p:extLst>
      <p:ext uri="{BB962C8B-B14F-4D97-AF65-F5344CB8AC3E}">
        <p14:creationId xmlns:p14="http://schemas.microsoft.com/office/powerpoint/2010/main" val="951146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445C41D-A771-2E5B-2D8F-9EEC1901A6BC}"/>
              </a:ext>
            </a:extLst>
          </p:cNvPr>
          <p:cNvSpPr>
            <a:spLocks noGrp="1"/>
          </p:cNvSpPr>
          <p:nvPr>
            <p:ph type="title"/>
          </p:nvPr>
        </p:nvSpPr>
        <p:spPr/>
        <p:txBody>
          <a:bodyPr/>
          <a:lstStyle/>
          <a:p>
            <a:endParaRPr lang="en-GB"/>
          </a:p>
        </p:txBody>
      </p:sp>
      <p:graphicFrame>
        <p:nvGraphicFramePr>
          <p:cNvPr id="11" name="Table 10">
            <a:extLst>
              <a:ext uri="{FF2B5EF4-FFF2-40B4-BE49-F238E27FC236}">
                <a16:creationId xmlns:a16="http://schemas.microsoft.com/office/drawing/2014/main" id="{8F4CB05E-5E02-06BB-D605-D5281CCBBEAD}"/>
              </a:ext>
            </a:extLst>
          </p:cNvPr>
          <p:cNvGraphicFramePr>
            <a:graphicFrameLocks noGrp="1"/>
          </p:cNvGraphicFramePr>
          <p:nvPr/>
        </p:nvGraphicFramePr>
        <p:xfrm>
          <a:off x="351934" y="280903"/>
          <a:ext cx="11481846" cy="4496859"/>
        </p:xfrm>
        <a:graphic>
          <a:graphicData uri="http://schemas.openxmlformats.org/drawingml/2006/table">
            <a:tbl>
              <a:tblPr firstRow="1" firstCol="1" bandRow="1">
                <a:tableStyleId>{EB344D84-9AFB-497E-A393-DC336BA19D2E}</a:tableStyleId>
              </a:tblPr>
              <a:tblGrid>
                <a:gridCol w="3827282">
                  <a:extLst>
                    <a:ext uri="{9D8B030D-6E8A-4147-A177-3AD203B41FA5}">
                      <a16:colId xmlns:a16="http://schemas.microsoft.com/office/drawing/2014/main" val="2240739870"/>
                    </a:ext>
                  </a:extLst>
                </a:gridCol>
                <a:gridCol w="3827282">
                  <a:extLst>
                    <a:ext uri="{9D8B030D-6E8A-4147-A177-3AD203B41FA5}">
                      <a16:colId xmlns:a16="http://schemas.microsoft.com/office/drawing/2014/main" val="581502700"/>
                    </a:ext>
                  </a:extLst>
                </a:gridCol>
                <a:gridCol w="3827282">
                  <a:extLst>
                    <a:ext uri="{9D8B030D-6E8A-4147-A177-3AD203B41FA5}">
                      <a16:colId xmlns:a16="http://schemas.microsoft.com/office/drawing/2014/main" val="1965991674"/>
                    </a:ext>
                  </a:extLst>
                </a:gridCol>
              </a:tblGrid>
              <a:tr h="1042571">
                <a:tc>
                  <a:txBody>
                    <a:bodyPr/>
                    <a:lstStyle/>
                    <a:p>
                      <a:endParaRPr lang="en-GB" sz="3200"/>
                    </a:p>
                  </a:txBody>
                  <a:tcPr/>
                </a:tc>
                <a:tc>
                  <a:txBody>
                    <a:bodyPr/>
                    <a:lstStyle/>
                    <a:p>
                      <a:r>
                        <a:rPr lang="en-GB" sz="3600"/>
                        <a:t>Parametric</a:t>
                      </a:r>
                    </a:p>
                  </a:txBody>
                  <a:tcPr/>
                </a:tc>
                <a:tc>
                  <a:txBody>
                    <a:bodyPr/>
                    <a:lstStyle/>
                    <a:p>
                      <a:r>
                        <a:rPr lang="en-GB" sz="3600"/>
                        <a:t>Non-parametric</a:t>
                      </a:r>
                    </a:p>
                  </a:txBody>
                  <a:tcPr/>
                </a:tc>
                <a:extLst>
                  <a:ext uri="{0D108BD9-81ED-4DB2-BD59-A6C34878D82A}">
                    <a16:rowId xmlns:a16="http://schemas.microsoft.com/office/drawing/2014/main" val="472941847"/>
                  </a:ext>
                </a:extLst>
              </a:tr>
              <a:tr h="1727144">
                <a:tc>
                  <a:txBody>
                    <a:bodyPr/>
                    <a:lstStyle/>
                    <a:p>
                      <a:r>
                        <a:rPr lang="en-GB" sz="3200"/>
                        <a:t>Relationship</a:t>
                      </a:r>
                    </a:p>
                  </a:txBody>
                  <a:tcPr/>
                </a:tc>
                <a:tc>
                  <a:txBody>
                    <a:bodyPr/>
                    <a:lstStyle/>
                    <a:p>
                      <a:pPr algn="ctr"/>
                      <a:r>
                        <a:rPr lang="en-GB" sz="2400"/>
                        <a:t>-Pearson’s moment correlations</a:t>
                      </a:r>
                    </a:p>
                    <a:p>
                      <a:pPr algn="ctr"/>
                      <a:r>
                        <a:rPr lang="en-GB" sz="2400"/>
                        <a:t>-Linear regression</a:t>
                      </a:r>
                    </a:p>
                  </a:txBody>
                  <a:tcPr anchor="ctr"/>
                </a:tc>
                <a:tc>
                  <a:txBody>
                    <a:bodyPr/>
                    <a:lstStyle/>
                    <a:p>
                      <a:pPr algn="ctr"/>
                      <a:r>
                        <a:rPr lang="en-GB" sz="2400"/>
                        <a:t>Spearman rank order</a:t>
                      </a:r>
                    </a:p>
                  </a:txBody>
                  <a:tcPr anchor="ctr"/>
                </a:tc>
                <a:extLst>
                  <a:ext uri="{0D108BD9-81ED-4DB2-BD59-A6C34878D82A}">
                    <a16:rowId xmlns:a16="http://schemas.microsoft.com/office/drawing/2014/main" val="1360790139"/>
                  </a:ext>
                </a:extLst>
              </a:tr>
              <a:tr h="1727144">
                <a:tc>
                  <a:txBody>
                    <a:bodyPr/>
                    <a:lstStyle/>
                    <a:p>
                      <a:r>
                        <a:rPr lang="en-GB" sz="3200"/>
                        <a:t>Differences</a:t>
                      </a:r>
                    </a:p>
                  </a:txBody>
                  <a:tcPr/>
                </a:tc>
                <a:tc>
                  <a:txBody>
                    <a:bodyPr/>
                    <a:lstStyle/>
                    <a:p>
                      <a:pPr algn="ctr"/>
                      <a:r>
                        <a:rPr lang="en-GB" sz="2400"/>
                        <a:t>T-tests</a:t>
                      </a:r>
                    </a:p>
                    <a:p>
                      <a:pPr algn="ctr"/>
                      <a:r>
                        <a:rPr lang="en-GB" sz="2400"/>
                        <a:t>ANOVAs</a:t>
                      </a:r>
                    </a:p>
                  </a:txBody>
                  <a:tcPr anchor="ctr"/>
                </a:tc>
                <a:tc>
                  <a:txBody>
                    <a:bodyPr/>
                    <a:lstStyle/>
                    <a:p>
                      <a:pPr algn="ctr"/>
                      <a:r>
                        <a:rPr lang="en-GB" sz="2400"/>
                        <a:t>-Mann-Whitney U-test</a:t>
                      </a:r>
                    </a:p>
                    <a:p>
                      <a:pPr algn="ctr"/>
                      <a:r>
                        <a:rPr lang="en-GB" sz="2400"/>
                        <a:t>-</a:t>
                      </a:r>
                      <a:r>
                        <a:rPr lang="en-GB" sz="2400" err="1"/>
                        <a:t>Kurskall</a:t>
                      </a:r>
                      <a:r>
                        <a:rPr lang="en-GB" sz="2400"/>
                        <a:t> Wallis ANOVA</a:t>
                      </a:r>
                    </a:p>
                    <a:p>
                      <a:pPr algn="ctr"/>
                      <a:r>
                        <a:rPr lang="en-GB" sz="2400"/>
                        <a:t>-Chi Squared</a:t>
                      </a:r>
                    </a:p>
                  </a:txBody>
                  <a:tcPr anchor="ctr"/>
                </a:tc>
                <a:extLst>
                  <a:ext uri="{0D108BD9-81ED-4DB2-BD59-A6C34878D82A}">
                    <a16:rowId xmlns:a16="http://schemas.microsoft.com/office/drawing/2014/main" val="2773160889"/>
                  </a:ext>
                </a:extLst>
              </a:tr>
            </a:tbl>
          </a:graphicData>
        </a:graphic>
      </p:graphicFrame>
    </p:spTree>
    <p:extLst>
      <p:ext uri="{BB962C8B-B14F-4D97-AF65-F5344CB8AC3E}">
        <p14:creationId xmlns:p14="http://schemas.microsoft.com/office/powerpoint/2010/main" val="2700429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76332-9004-6638-8145-14114ACB61F2}"/>
              </a:ext>
            </a:extLst>
          </p:cNvPr>
          <p:cNvPicPr>
            <a:picLocks noChangeAspect="1"/>
          </p:cNvPicPr>
          <p:nvPr/>
        </p:nvPicPr>
        <p:blipFill>
          <a:blip r:embed="rId2"/>
          <a:stretch>
            <a:fillRect/>
          </a:stretch>
        </p:blipFill>
        <p:spPr>
          <a:xfrm>
            <a:off x="3613266" y="842356"/>
            <a:ext cx="8406938" cy="5803526"/>
          </a:xfrm>
          <a:prstGeom prst="rect">
            <a:avLst/>
          </a:prstGeom>
        </p:spPr>
      </p:pic>
      <p:sp>
        <p:nvSpPr>
          <p:cNvPr id="5" name="TextBox 4">
            <a:extLst>
              <a:ext uri="{FF2B5EF4-FFF2-40B4-BE49-F238E27FC236}">
                <a16:creationId xmlns:a16="http://schemas.microsoft.com/office/drawing/2014/main" id="{7E93D45F-7408-C490-8648-A4382CF34DD2}"/>
              </a:ext>
            </a:extLst>
          </p:cNvPr>
          <p:cNvSpPr txBox="1"/>
          <p:nvPr/>
        </p:nvSpPr>
        <p:spPr>
          <a:xfrm>
            <a:off x="1263535" y="238298"/>
            <a:ext cx="9071956" cy="646331"/>
          </a:xfrm>
          <a:prstGeom prst="rect">
            <a:avLst/>
          </a:prstGeom>
          <a:noFill/>
        </p:spPr>
        <p:txBody>
          <a:bodyPr wrap="square" rtlCol="0">
            <a:spAutoFit/>
          </a:bodyPr>
          <a:lstStyle/>
          <a:p>
            <a:pPr algn="ctr"/>
            <a:r>
              <a:rPr lang="en-GB" sz="3600"/>
              <a:t>Choice of statistical test</a:t>
            </a:r>
          </a:p>
        </p:txBody>
      </p:sp>
      <p:sp>
        <p:nvSpPr>
          <p:cNvPr id="6" name="TextBox 5">
            <a:extLst>
              <a:ext uri="{FF2B5EF4-FFF2-40B4-BE49-F238E27FC236}">
                <a16:creationId xmlns:a16="http://schemas.microsoft.com/office/drawing/2014/main" id="{186D6324-516E-03F2-1A39-C1F64B175A68}"/>
              </a:ext>
            </a:extLst>
          </p:cNvPr>
          <p:cNvSpPr txBox="1"/>
          <p:nvPr/>
        </p:nvSpPr>
        <p:spPr>
          <a:xfrm>
            <a:off x="443344" y="2626822"/>
            <a:ext cx="3596640" cy="2308324"/>
          </a:xfrm>
          <a:prstGeom prst="rect">
            <a:avLst/>
          </a:prstGeom>
          <a:noFill/>
        </p:spPr>
        <p:txBody>
          <a:bodyPr wrap="square" rtlCol="0">
            <a:spAutoFit/>
          </a:bodyPr>
          <a:lstStyle/>
          <a:p>
            <a:pPr marL="342900" indent="-342900">
              <a:lnSpc>
                <a:spcPct val="200000"/>
              </a:lnSpc>
              <a:buFont typeface="+mj-lt"/>
              <a:buAutoNum type="arabicPeriod"/>
            </a:pPr>
            <a:r>
              <a:rPr lang="en-GB"/>
              <a:t>Type of Data</a:t>
            </a:r>
          </a:p>
          <a:p>
            <a:pPr marL="342900" indent="-342900">
              <a:lnSpc>
                <a:spcPct val="200000"/>
              </a:lnSpc>
              <a:buFont typeface="+mj-lt"/>
              <a:buAutoNum type="arabicPeriod"/>
            </a:pPr>
            <a:r>
              <a:rPr lang="en-GB"/>
              <a:t>Analysis required</a:t>
            </a:r>
          </a:p>
          <a:p>
            <a:pPr marL="342900" indent="-342900">
              <a:lnSpc>
                <a:spcPct val="200000"/>
              </a:lnSpc>
              <a:buFont typeface="+mj-lt"/>
              <a:buAutoNum type="arabicPeriod"/>
            </a:pPr>
            <a:r>
              <a:rPr lang="en-GB"/>
              <a:t>Number of variables</a:t>
            </a:r>
          </a:p>
          <a:p>
            <a:pPr marL="342900" indent="-342900">
              <a:lnSpc>
                <a:spcPct val="200000"/>
              </a:lnSpc>
              <a:buFont typeface="+mj-lt"/>
              <a:buAutoNum type="arabicPeriod"/>
            </a:pPr>
            <a:r>
              <a:rPr lang="en-GB"/>
              <a:t>Relationship of variables</a:t>
            </a:r>
          </a:p>
        </p:txBody>
      </p:sp>
    </p:spTree>
    <p:extLst>
      <p:ext uri="{BB962C8B-B14F-4D97-AF65-F5344CB8AC3E}">
        <p14:creationId xmlns:p14="http://schemas.microsoft.com/office/powerpoint/2010/main" val="2923458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1B461-8526-64CE-6663-64B0DA583B43}"/>
              </a:ext>
            </a:extLst>
          </p:cNvPr>
          <p:cNvSpPr>
            <a:spLocks noGrp="1"/>
          </p:cNvSpPr>
          <p:nvPr>
            <p:ph type="title"/>
          </p:nvPr>
        </p:nvSpPr>
        <p:spPr/>
        <p:txBody>
          <a:bodyPr/>
          <a:lstStyle/>
          <a:p>
            <a:r>
              <a:rPr lang="en-GB"/>
              <a:t>Data Analysis: Qualitative Data</a:t>
            </a:r>
          </a:p>
        </p:txBody>
      </p:sp>
      <p:sp>
        <p:nvSpPr>
          <p:cNvPr id="4" name="Rectangle: Rounded Corners 3">
            <a:extLst>
              <a:ext uri="{FF2B5EF4-FFF2-40B4-BE49-F238E27FC236}">
                <a16:creationId xmlns:a16="http://schemas.microsoft.com/office/drawing/2014/main" id="{0B0FD3E0-C25C-C619-0A79-2D73317AF7F5}"/>
              </a:ext>
            </a:extLst>
          </p:cNvPr>
          <p:cNvSpPr/>
          <p:nvPr/>
        </p:nvSpPr>
        <p:spPr>
          <a:xfrm>
            <a:off x="120316" y="2021305"/>
            <a:ext cx="3513221" cy="203460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t>Thematic Analysis (Braun and Clarke, 2006)</a:t>
            </a:r>
          </a:p>
        </p:txBody>
      </p:sp>
      <p:pic>
        <p:nvPicPr>
          <p:cNvPr id="1026" name="Picture 2" descr="Thematic Analysis by Braun and Clarke. Source: Braun and Clarke (2006)... |  Download Scientific Diagram">
            <a:extLst>
              <a:ext uri="{FF2B5EF4-FFF2-40B4-BE49-F238E27FC236}">
                <a16:creationId xmlns:a16="http://schemas.microsoft.com/office/drawing/2014/main" id="{523BCE34-ED19-1FFD-5A3A-1704A2D77C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0975" y="1844925"/>
            <a:ext cx="8080709" cy="4647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3884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20B44F9-4A0D-527A-83D3-D2DF0348048F}"/>
              </a:ext>
            </a:extLst>
          </p:cNvPr>
          <p:cNvSpPr/>
          <p:nvPr/>
        </p:nvSpPr>
        <p:spPr>
          <a:xfrm>
            <a:off x="405186" y="616832"/>
            <a:ext cx="3619272" cy="434203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You are now mini-experts in your study.</a:t>
            </a:r>
          </a:p>
          <a:p>
            <a:pPr algn="ctr"/>
            <a:endParaRPr lang="en-GB"/>
          </a:p>
          <a:p>
            <a:pPr algn="ctr"/>
            <a:r>
              <a:rPr lang="en-GB"/>
              <a:t>Know what you looked at</a:t>
            </a:r>
          </a:p>
          <a:p>
            <a:pPr algn="ctr"/>
            <a:r>
              <a:rPr lang="en-GB"/>
              <a:t>Know why you looked at it</a:t>
            </a:r>
          </a:p>
          <a:p>
            <a:pPr algn="ctr"/>
            <a:r>
              <a:rPr lang="en-GB"/>
              <a:t>Know how you looked at it</a:t>
            </a:r>
          </a:p>
          <a:p>
            <a:pPr algn="ctr"/>
            <a:endParaRPr lang="en-GB"/>
          </a:p>
        </p:txBody>
      </p:sp>
      <p:sp>
        <p:nvSpPr>
          <p:cNvPr id="6" name="Rectangle: Rounded Corners 5">
            <a:extLst>
              <a:ext uri="{FF2B5EF4-FFF2-40B4-BE49-F238E27FC236}">
                <a16:creationId xmlns:a16="http://schemas.microsoft.com/office/drawing/2014/main" id="{74DD0424-0CBF-1D7E-DA15-83C6F555FEF8}"/>
              </a:ext>
            </a:extLst>
          </p:cNvPr>
          <p:cNvSpPr/>
          <p:nvPr/>
        </p:nvSpPr>
        <p:spPr>
          <a:xfrm>
            <a:off x="7761950" y="616831"/>
            <a:ext cx="3619272" cy="4342031"/>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Results and Findings</a:t>
            </a:r>
          </a:p>
          <a:p>
            <a:pPr algn="ctr"/>
            <a:endParaRPr lang="en-GB"/>
          </a:p>
          <a:p>
            <a:pPr algn="ctr"/>
            <a:r>
              <a:rPr lang="en-GB"/>
              <a:t>For you as mini-expert</a:t>
            </a:r>
          </a:p>
          <a:p>
            <a:pPr algn="ctr"/>
            <a:r>
              <a:rPr lang="en-GB"/>
              <a:t>BUT</a:t>
            </a:r>
          </a:p>
          <a:p>
            <a:pPr algn="ctr"/>
            <a:r>
              <a:rPr lang="en-GB"/>
              <a:t>Also for your readers/ listeners</a:t>
            </a:r>
          </a:p>
          <a:p>
            <a:pPr algn="ctr"/>
            <a:endParaRPr lang="en-GB"/>
          </a:p>
          <a:p>
            <a:pPr algn="ctr"/>
            <a:r>
              <a:rPr lang="en-GB"/>
              <a:t>Important to get the information out in as suitable way as possible.</a:t>
            </a:r>
          </a:p>
          <a:p>
            <a:pPr algn="ctr"/>
            <a:endParaRPr lang="en-GB"/>
          </a:p>
        </p:txBody>
      </p:sp>
      <p:sp>
        <p:nvSpPr>
          <p:cNvPr id="7" name="Arrow: Right 6">
            <a:extLst>
              <a:ext uri="{FF2B5EF4-FFF2-40B4-BE49-F238E27FC236}">
                <a16:creationId xmlns:a16="http://schemas.microsoft.com/office/drawing/2014/main" id="{A7955982-6E01-BFCE-FCA3-A071E3BBAEDD}"/>
              </a:ext>
            </a:extLst>
          </p:cNvPr>
          <p:cNvSpPr/>
          <p:nvPr/>
        </p:nvSpPr>
        <p:spPr>
          <a:xfrm>
            <a:off x="4283825" y="2565862"/>
            <a:ext cx="3314008" cy="748145"/>
          </a:xfrm>
          <a:prstGeom prst="rightArrow">
            <a:avLst/>
          </a:prstGeom>
          <a:solidFill>
            <a:srgbClr val="023B59"/>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4335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9BD2-3FB8-6BDF-37F8-B0E605E1058E}"/>
              </a:ext>
            </a:extLst>
          </p:cNvPr>
          <p:cNvSpPr>
            <a:spLocks noGrp="1"/>
          </p:cNvSpPr>
          <p:nvPr>
            <p:ph type="title"/>
          </p:nvPr>
        </p:nvSpPr>
        <p:spPr/>
        <p:txBody>
          <a:bodyPr/>
          <a:lstStyle/>
          <a:p>
            <a:r>
              <a:rPr lang="en-GB"/>
              <a:t>Quantitative Results</a:t>
            </a:r>
          </a:p>
        </p:txBody>
      </p:sp>
      <p:sp>
        <p:nvSpPr>
          <p:cNvPr id="3" name="Text Placeholder 2">
            <a:extLst>
              <a:ext uri="{FF2B5EF4-FFF2-40B4-BE49-F238E27FC236}">
                <a16:creationId xmlns:a16="http://schemas.microsoft.com/office/drawing/2014/main" id="{D50B7845-284F-F131-EA09-7ECD8D5D5DA9}"/>
              </a:ext>
            </a:extLst>
          </p:cNvPr>
          <p:cNvSpPr>
            <a:spLocks noGrp="1"/>
          </p:cNvSpPr>
          <p:nvPr>
            <p:ph type="body" idx="1"/>
          </p:nvPr>
        </p:nvSpPr>
        <p:spPr/>
        <p:txBody>
          <a:bodyPr/>
          <a:lstStyle/>
          <a:p>
            <a:r>
              <a:rPr lang="en-GB"/>
              <a:t>Results section</a:t>
            </a:r>
          </a:p>
        </p:txBody>
      </p:sp>
      <p:sp>
        <p:nvSpPr>
          <p:cNvPr id="4" name="Content Placeholder 3">
            <a:extLst>
              <a:ext uri="{FF2B5EF4-FFF2-40B4-BE49-F238E27FC236}">
                <a16:creationId xmlns:a16="http://schemas.microsoft.com/office/drawing/2014/main" id="{D5AB8784-7ADD-906A-4D41-04B19145B29C}"/>
              </a:ext>
            </a:extLst>
          </p:cNvPr>
          <p:cNvSpPr>
            <a:spLocks noGrp="1"/>
          </p:cNvSpPr>
          <p:nvPr>
            <p:ph sz="half" idx="2"/>
          </p:nvPr>
        </p:nvSpPr>
        <p:spPr/>
        <p:txBody>
          <a:bodyPr/>
          <a:lstStyle/>
          <a:p>
            <a:r>
              <a:rPr lang="en-GB"/>
              <a:t>Tables (descriptive statistics – describe </a:t>
            </a:r>
            <a:r>
              <a:rPr lang="en-GB" b="1"/>
              <a:t>your data</a:t>
            </a:r>
            <a:r>
              <a:rPr lang="en-GB"/>
              <a:t>)</a:t>
            </a:r>
          </a:p>
          <a:p>
            <a:r>
              <a:rPr lang="en-GB"/>
              <a:t>Some graphs (illustrate </a:t>
            </a:r>
            <a:r>
              <a:rPr lang="en-GB" b="1"/>
              <a:t>your results</a:t>
            </a:r>
            <a:r>
              <a:rPr lang="en-GB"/>
              <a:t>)</a:t>
            </a:r>
          </a:p>
          <a:p>
            <a:r>
              <a:rPr lang="en-GB"/>
              <a:t>Result paragraphs (gives details of data and results) with specific attention to significant results (</a:t>
            </a:r>
            <a:r>
              <a:rPr lang="en-GB" i="1"/>
              <a:t>p</a:t>
            </a:r>
            <a:r>
              <a:rPr lang="en-GB"/>
              <a:t> value).</a:t>
            </a:r>
          </a:p>
        </p:txBody>
      </p:sp>
      <p:pic>
        <p:nvPicPr>
          <p:cNvPr id="7" name="Picture 6">
            <a:extLst>
              <a:ext uri="{FF2B5EF4-FFF2-40B4-BE49-F238E27FC236}">
                <a16:creationId xmlns:a16="http://schemas.microsoft.com/office/drawing/2014/main" id="{BF9DF68E-48FC-8559-4A8B-9F2C96CCFA5D}"/>
              </a:ext>
            </a:extLst>
          </p:cNvPr>
          <p:cNvPicPr>
            <a:picLocks noChangeAspect="1"/>
          </p:cNvPicPr>
          <p:nvPr/>
        </p:nvPicPr>
        <p:blipFill>
          <a:blip r:embed="rId2"/>
          <a:stretch>
            <a:fillRect/>
          </a:stretch>
        </p:blipFill>
        <p:spPr>
          <a:xfrm>
            <a:off x="445164" y="4927517"/>
            <a:ext cx="3860722" cy="1927015"/>
          </a:xfrm>
          <a:prstGeom prst="rect">
            <a:avLst/>
          </a:prstGeom>
          <a:ln w="28575">
            <a:solidFill>
              <a:schemeClr val="tx1"/>
            </a:solidFill>
          </a:ln>
        </p:spPr>
      </p:pic>
      <p:pic>
        <p:nvPicPr>
          <p:cNvPr id="8" name="Picture 7">
            <a:extLst>
              <a:ext uri="{FF2B5EF4-FFF2-40B4-BE49-F238E27FC236}">
                <a16:creationId xmlns:a16="http://schemas.microsoft.com/office/drawing/2014/main" id="{6330E648-0FB0-EDAA-E38D-A16CF6D6B4E9}"/>
              </a:ext>
            </a:extLst>
          </p:cNvPr>
          <p:cNvPicPr>
            <a:picLocks noChangeAspect="1"/>
          </p:cNvPicPr>
          <p:nvPr/>
        </p:nvPicPr>
        <p:blipFill>
          <a:blip r:embed="rId3"/>
          <a:stretch>
            <a:fillRect/>
          </a:stretch>
        </p:blipFill>
        <p:spPr>
          <a:xfrm>
            <a:off x="4175738" y="4260767"/>
            <a:ext cx="3393908" cy="1922060"/>
          </a:xfrm>
          <a:prstGeom prst="rect">
            <a:avLst/>
          </a:prstGeom>
          <a:ln w="28575">
            <a:solidFill>
              <a:schemeClr val="tx1"/>
            </a:solidFill>
          </a:ln>
        </p:spPr>
      </p:pic>
      <p:pic>
        <p:nvPicPr>
          <p:cNvPr id="9" name="Picture 8">
            <a:extLst>
              <a:ext uri="{FF2B5EF4-FFF2-40B4-BE49-F238E27FC236}">
                <a16:creationId xmlns:a16="http://schemas.microsoft.com/office/drawing/2014/main" id="{F31C4023-1203-E07E-1B26-D9D69DAB184C}"/>
              </a:ext>
            </a:extLst>
          </p:cNvPr>
          <p:cNvPicPr>
            <a:picLocks noChangeAspect="1"/>
          </p:cNvPicPr>
          <p:nvPr/>
        </p:nvPicPr>
        <p:blipFill>
          <a:blip r:embed="rId4"/>
          <a:stretch>
            <a:fillRect/>
          </a:stretch>
        </p:blipFill>
        <p:spPr>
          <a:xfrm>
            <a:off x="8188493" y="4798923"/>
            <a:ext cx="2585131" cy="1936353"/>
          </a:xfrm>
          <a:prstGeom prst="rect">
            <a:avLst/>
          </a:prstGeom>
          <a:ln w="28575">
            <a:solidFill>
              <a:schemeClr val="tx1"/>
            </a:solidFill>
          </a:ln>
        </p:spPr>
      </p:pic>
      <p:pic>
        <p:nvPicPr>
          <p:cNvPr id="10" name="Picture 9">
            <a:extLst>
              <a:ext uri="{FF2B5EF4-FFF2-40B4-BE49-F238E27FC236}">
                <a16:creationId xmlns:a16="http://schemas.microsoft.com/office/drawing/2014/main" id="{587D2984-E1A8-2FCD-037F-76C203BE2E22}"/>
              </a:ext>
            </a:extLst>
          </p:cNvPr>
          <p:cNvPicPr>
            <a:picLocks noChangeAspect="1"/>
          </p:cNvPicPr>
          <p:nvPr/>
        </p:nvPicPr>
        <p:blipFill>
          <a:blip r:embed="rId5"/>
          <a:stretch>
            <a:fillRect/>
          </a:stretch>
        </p:blipFill>
        <p:spPr>
          <a:xfrm>
            <a:off x="6323089" y="346567"/>
            <a:ext cx="3730807" cy="2285291"/>
          </a:xfrm>
          <a:prstGeom prst="rect">
            <a:avLst/>
          </a:prstGeom>
        </p:spPr>
      </p:pic>
      <p:pic>
        <p:nvPicPr>
          <p:cNvPr id="11" name="Picture 10">
            <a:extLst>
              <a:ext uri="{FF2B5EF4-FFF2-40B4-BE49-F238E27FC236}">
                <a16:creationId xmlns:a16="http://schemas.microsoft.com/office/drawing/2014/main" id="{B9EBC74F-BC12-7B49-B3A1-CB639EAD107C}"/>
              </a:ext>
            </a:extLst>
          </p:cNvPr>
          <p:cNvPicPr>
            <a:picLocks noChangeAspect="1"/>
          </p:cNvPicPr>
          <p:nvPr/>
        </p:nvPicPr>
        <p:blipFill>
          <a:blip r:embed="rId6"/>
          <a:srcRect l="13807" t="7850" r="9392" b="12641"/>
          <a:stretch/>
        </p:blipFill>
        <p:spPr>
          <a:xfrm>
            <a:off x="8294652" y="671770"/>
            <a:ext cx="3730808" cy="2945968"/>
          </a:xfrm>
          <a:prstGeom prst="rect">
            <a:avLst/>
          </a:prstGeom>
        </p:spPr>
      </p:pic>
      <p:pic>
        <p:nvPicPr>
          <p:cNvPr id="13" name="Picture 12">
            <a:extLst>
              <a:ext uri="{FF2B5EF4-FFF2-40B4-BE49-F238E27FC236}">
                <a16:creationId xmlns:a16="http://schemas.microsoft.com/office/drawing/2014/main" id="{2D24467A-22C4-18F4-3C12-49DC1A14542C}"/>
              </a:ext>
            </a:extLst>
          </p:cNvPr>
          <p:cNvPicPr>
            <a:picLocks noChangeAspect="1"/>
          </p:cNvPicPr>
          <p:nvPr/>
        </p:nvPicPr>
        <p:blipFill>
          <a:blip r:embed="rId7"/>
          <a:srcRect l="15148" t="13605" r="67624" b="54502"/>
          <a:stretch/>
        </p:blipFill>
        <p:spPr>
          <a:xfrm>
            <a:off x="-4116193" y="887219"/>
            <a:ext cx="4115531" cy="2984740"/>
          </a:xfrm>
          <a:prstGeom prst="rect">
            <a:avLst/>
          </a:prstGeom>
        </p:spPr>
      </p:pic>
    </p:spTree>
    <p:extLst>
      <p:ext uri="{BB962C8B-B14F-4D97-AF65-F5344CB8AC3E}">
        <p14:creationId xmlns:p14="http://schemas.microsoft.com/office/powerpoint/2010/main" val="4235956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8C653-8673-7334-FCE5-E93EADF64EC4}"/>
              </a:ext>
            </a:extLst>
          </p:cNvPr>
          <p:cNvSpPr>
            <a:spLocks noGrp="1"/>
          </p:cNvSpPr>
          <p:nvPr>
            <p:ph type="title"/>
          </p:nvPr>
        </p:nvSpPr>
        <p:spPr>
          <a:xfrm>
            <a:off x="358220" y="365125"/>
            <a:ext cx="5037646" cy="929521"/>
          </a:xfrm>
        </p:spPr>
        <p:txBody>
          <a:bodyPr>
            <a:normAutofit fontScale="90000"/>
          </a:bodyPr>
          <a:lstStyle/>
          <a:p>
            <a:r>
              <a:rPr lang="en-GB"/>
              <a:t>Presenting your data – Quantitative</a:t>
            </a:r>
          </a:p>
        </p:txBody>
      </p:sp>
      <p:sp>
        <p:nvSpPr>
          <p:cNvPr id="3" name="Content Placeholder 2">
            <a:extLst>
              <a:ext uri="{FF2B5EF4-FFF2-40B4-BE49-F238E27FC236}">
                <a16:creationId xmlns:a16="http://schemas.microsoft.com/office/drawing/2014/main" id="{5A3D2B9B-A4E6-2C60-1A69-27ACCB3C6613}"/>
              </a:ext>
            </a:extLst>
          </p:cNvPr>
          <p:cNvSpPr>
            <a:spLocks noGrp="1"/>
          </p:cNvSpPr>
          <p:nvPr>
            <p:ph idx="1"/>
          </p:nvPr>
        </p:nvSpPr>
        <p:spPr>
          <a:xfrm>
            <a:off x="351934" y="1565743"/>
            <a:ext cx="6876639" cy="3575934"/>
          </a:xfrm>
        </p:spPr>
        <p:txBody>
          <a:bodyPr>
            <a:normAutofit fontScale="92500" lnSpcReduction="20000"/>
          </a:bodyPr>
          <a:lstStyle/>
          <a:p>
            <a:r>
              <a:rPr lang="en-GB"/>
              <a:t>Are your data better presented as words or numbers? Tables or Paragraphs</a:t>
            </a:r>
          </a:p>
          <a:p>
            <a:r>
              <a:rPr lang="en-GB"/>
              <a:t>Descriptive stats – tables </a:t>
            </a:r>
          </a:p>
          <a:p>
            <a:r>
              <a:rPr lang="en-GB"/>
              <a:t>Collection of inferential statistics – tables </a:t>
            </a:r>
          </a:p>
          <a:p>
            <a:r>
              <a:rPr lang="en-GB"/>
              <a:t>Stating results with means, SDs, p values etc will need clear sentences.</a:t>
            </a:r>
          </a:p>
          <a:p>
            <a:endParaRPr lang="en-GB"/>
          </a:p>
          <a:p>
            <a:r>
              <a:rPr lang="en-GB"/>
              <a:t>Check a familiar journal for the presentation of tables.</a:t>
            </a:r>
          </a:p>
        </p:txBody>
      </p:sp>
      <p:pic>
        <p:nvPicPr>
          <p:cNvPr id="4" name="Picture 3">
            <a:extLst>
              <a:ext uri="{FF2B5EF4-FFF2-40B4-BE49-F238E27FC236}">
                <a16:creationId xmlns:a16="http://schemas.microsoft.com/office/drawing/2014/main" id="{933986B1-B948-D63F-23F3-2CF0448B1F7D}"/>
              </a:ext>
            </a:extLst>
          </p:cNvPr>
          <p:cNvPicPr>
            <a:picLocks noChangeAspect="1"/>
          </p:cNvPicPr>
          <p:nvPr/>
        </p:nvPicPr>
        <p:blipFill>
          <a:blip r:embed="rId2"/>
          <a:srcRect l="1367" t="3445" r="27560" b="2366"/>
          <a:stretch/>
        </p:blipFill>
        <p:spPr>
          <a:xfrm>
            <a:off x="7561454" y="203768"/>
            <a:ext cx="4004110" cy="2723949"/>
          </a:xfrm>
          <a:prstGeom prst="rect">
            <a:avLst/>
          </a:prstGeom>
        </p:spPr>
      </p:pic>
      <p:pic>
        <p:nvPicPr>
          <p:cNvPr id="5" name="Picture 4">
            <a:extLst>
              <a:ext uri="{FF2B5EF4-FFF2-40B4-BE49-F238E27FC236}">
                <a16:creationId xmlns:a16="http://schemas.microsoft.com/office/drawing/2014/main" id="{794B990E-3B4A-7867-BE25-37C2AB54BB32}"/>
              </a:ext>
            </a:extLst>
          </p:cNvPr>
          <p:cNvPicPr>
            <a:picLocks noChangeAspect="1"/>
          </p:cNvPicPr>
          <p:nvPr/>
        </p:nvPicPr>
        <p:blipFill>
          <a:blip r:embed="rId3"/>
          <a:stretch>
            <a:fillRect/>
          </a:stretch>
        </p:blipFill>
        <p:spPr>
          <a:xfrm>
            <a:off x="894159" y="4808262"/>
            <a:ext cx="3860722" cy="1927015"/>
          </a:xfrm>
          <a:prstGeom prst="rect">
            <a:avLst/>
          </a:prstGeom>
          <a:ln w="28575">
            <a:solidFill>
              <a:schemeClr val="tx1"/>
            </a:solidFill>
          </a:ln>
        </p:spPr>
      </p:pic>
      <p:pic>
        <p:nvPicPr>
          <p:cNvPr id="6" name="Picture 5">
            <a:extLst>
              <a:ext uri="{FF2B5EF4-FFF2-40B4-BE49-F238E27FC236}">
                <a16:creationId xmlns:a16="http://schemas.microsoft.com/office/drawing/2014/main" id="{0B3B4C21-BA13-C4B9-9E51-24551B7CCE55}"/>
              </a:ext>
            </a:extLst>
          </p:cNvPr>
          <p:cNvPicPr>
            <a:picLocks noChangeAspect="1"/>
          </p:cNvPicPr>
          <p:nvPr/>
        </p:nvPicPr>
        <p:blipFill>
          <a:blip r:embed="rId4"/>
          <a:stretch>
            <a:fillRect/>
          </a:stretch>
        </p:blipFill>
        <p:spPr>
          <a:xfrm>
            <a:off x="4931945" y="4813217"/>
            <a:ext cx="3393908" cy="1922060"/>
          </a:xfrm>
          <a:prstGeom prst="rect">
            <a:avLst/>
          </a:prstGeom>
          <a:ln w="28575">
            <a:solidFill>
              <a:schemeClr val="tx1"/>
            </a:solidFill>
          </a:ln>
        </p:spPr>
      </p:pic>
      <p:pic>
        <p:nvPicPr>
          <p:cNvPr id="7" name="Picture 6">
            <a:extLst>
              <a:ext uri="{FF2B5EF4-FFF2-40B4-BE49-F238E27FC236}">
                <a16:creationId xmlns:a16="http://schemas.microsoft.com/office/drawing/2014/main" id="{10BBD10B-C390-F8F0-871F-CDE1DC23D656}"/>
              </a:ext>
            </a:extLst>
          </p:cNvPr>
          <p:cNvPicPr>
            <a:picLocks noChangeAspect="1"/>
          </p:cNvPicPr>
          <p:nvPr/>
        </p:nvPicPr>
        <p:blipFill>
          <a:blip r:embed="rId5"/>
          <a:stretch>
            <a:fillRect/>
          </a:stretch>
        </p:blipFill>
        <p:spPr>
          <a:xfrm>
            <a:off x="8446158" y="3087308"/>
            <a:ext cx="3393907" cy="2542154"/>
          </a:xfrm>
          <a:prstGeom prst="rect">
            <a:avLst/>
          </a:prstGeom>
          <a:ln w="28575">
            <a:solidFill>
              <a:schemeClr val="tx1"/>
            </a:solidFill>
          </a:ln>
        </p:spPr>
      </p:pic>
    </p:spTree>
    <p:extLst>
      <p:ext uri="{BB962C8B-B14F-4D97-AF65-F5344CB8AC3E}">
        <p14:creationId xmlns:p14="http://schemas.microsoft.com/office/powerpoint/2010/main" val="10075192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FE845-7045-F19C-6534-D8F0DBFF05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5C2BB6-7808-2520-1FE6-65D4AE5BFCE9}"/>
              </a:ext>
            </a:extLst>
          </p:cNvPr>
          <p:cNvSpPr>
            <a:spLocks noGrp="1"/>
          </p:cNvSpPr>
          <p:nvPr>
            <p:ph type="title"/>
          </p:nvPr>
        </p:nvSpPr>
        <p:spPr>
          <a:xfrm>
            <a:off x="358220" y="365125"/>
            <a:ext cx="5037646" cy="929521"/>
          </a:xfrm>
        </p:spPr>
        <p:txBody>
          <a:bodyPr>
            <a:normAutofit fontScale="90000"/>
          </a:bodyPr>
          <a:lstStyle/>
          <a:p>
            <a:r>
              <a:rPr lang="en-GB"/>
              <a:t>Presenting your data – Qualitative</a:t>
            </a:r>
          </a:p>
        </p:txBody>
      </p:sp>
      <p:sp>
        <p:nvSpPr>
          <p:cNvPr id="3" name="Content Placeholder 2">
            <a:extLst>
              <a:ext uri="{FF2B5EF4-FFF2-40B4-BE49-F238E27FC236}">
                <a16:creationId xmlns:a16="http://schemas.microsoft.com/office/drawing/2014/main" id="{D9BDBC76-99D9-7CDD-630B-3DF623C24BFA}"/>
              </a:ext>
            </a:extLst>
          </p:cNvPr>
          <p:cNvSpPr>
            <a:spLocks noGrp="1"/>
          </p:cNvSpPr>
          <p:nvPr>
            <p:ph idx="1"/>
          </p:nvPr>
        </p:nvSpPr>
        <p:spPr>
          <a:xfrm>
            <a:off x="351934" y="1565742"/>
            <a:ext cx="6876639" cy="3812015"/>
          </a:xfrm>
        </p:spPr>
        <p:txBody>
          <a:bodyPr>
            <a:normAutofit fontScale="92500" lnSpcReduction="20000"/>
          </a:bodyPr>
          <a:lstStyle/>
          <a:p>
            <a:r>
              <a:rPr lang="en-GB"/>
              <a:t>Are your data better presented as words or numbers?</a:t>
            </a:r>
          </a:p>
          <a:p>
            <a:r>
              <a:rPr lang="en-GB"/>
              <a:t>You might want to present some of the basic information as number for simplicity then going into the detail of the quotes</a:t>
            </a:r>
          </a:p>
          <a:p>
            <a:r>
              <a:rPr lang="en-GB"/>
              <a:t>You want to have at least three quotes (from different people/ time points that demonstrate the findings well)</a:t>
            </a:r>
          </a:p>
          <a:p>
            <a:r>
              <a:rPr lang="en-GB"/>
              <a:t>This section is often mixed with the discussion section where you talk about how this links to literature (but doesn’t have to be).</a:t>
            </a:r>
          </a:p>
        </p:txBody>
      </p:sp>
      <p:pic>
        <p:nvPicPr>
          <p:cNvPr id="9" name="Picture 8">
            <a:extLst>
              <a:ext uri="{FF2B5EF4-FFF2-40B4-BE49-F238E27FC236}">
                <a16:creationId xmlns:a16="http://schemas.microsoft.com/office/drawing/2014/main" id="{390E244B-B1D1-CC7E-A637-1096493520E5}"/>
              </a:ext>
            </a:extLst>
          </p:cNvPr>
          <p:cNvPicPr>
            <a:picLocks noChangeAspect="1"/>
          </p:cNvPicPr>
          <p:nvPr/>
        </p:nvPicPr>
        <p:blipFill>
          <a:blip r:embed="rId2"/>
          <a:srcRect l="12710" t="13072" r="71184" b="44406"/>
          <a:stretch/>
        </p:blipFill>
        <p:spPr>
          <a:xfrm>
            <a:off x="7844590" y="365125"/>
            <a:ext cx="5894721" cy="6096988"/>
          </a:xfrm>
          <a:prstGeom prst="rect">
            <a:avLst/>
          </a:prstGeom>
        </p:spPr>
      </p:pic>
      <p:pic>
        <p:nvPicPr>
          <p:cNvPr id="11" name="Picture 10">
            <a:extLst>
              <a:ext uri="{FF2B5EF4-FFF2-40B4-BE49-F238E27FC236}">
                <a16:creationId xmlns:a16="http://schemas.microsoft.com/office/drawing/2014/main" id="{0E49CB12-DE23-C46C-16C2-445EECBF1551}"/>
              </a:ext>
            </a:extLst>
          </p:cNvPr>
          <p:cNvPicPr>
            <a:picLocks noChangeAspect="1"/>
          </p:cNvPicPr>
          <p:nvPr/>
        </p:nvPicPr>
        <p:blipFill>
          <a:blip r:embed="rId3"/>
          <a:srcRect l="3474" t="2995" r="86342" b="53296"/>
          <a:stretch/>
        </p:blipFill>
        <p:spPr>
          <a:xfrm>
            <a:off x="8087176" y="-88244"/>
            <a:ext cx="3830855" cy="6440918"/>
          </a:xfrm>
          <a:prstGeom prst="rect">
            <a:avLst/>
          </a:prstGeom>
        </p:spPr>
      </p:pic>
    </p:spTree>
    <p:extLst>
      <p:ext uri="{BB962C8B-B14F-4D97-AF65-F5344CB8AC3E}">
        <p14:creationId xmlns:p14="http://schemas.microsoft.com/office/powerpoint/2010/main" val="18747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FD54-1F1E-FC88-6D47-87B13E62653D}"/>
              </a:ext>
            </a:extLst>
          </p:cNvPr>
          <p:cNvSpPr>
            <a:spLocks noGrp="1"/>
          </p:cNvSpPr>
          <p:nvPr>
            <p:ph type="title"/>
          </p:nvPr>
        </p:nvSpPr>
        <p:spPr/>
        <p:txBody>
          <a:bodyPr/>
          <a:lstStyle/>
          <a:p>
            <a:r>
              <a:rPr lang="en-GB"/>
              <a:t>Qualitative findings</a:t>
            </a:r>
          </a:p>
        </p:txBody>
      </p:sp>
      <p:sp>
        <p:nvSpPr>
          <p:cNvPr id="3" name="Text Placeholder 2">
            <a:extLst>
              <a:ext uri="{FF2B5EF4-FFF2-40B4-BE49-F238E27FC236}">
                <a16:creationId xmlns:a16="http://schemas.microsoft.com/office/drawing/2014/main" id="{6140E7B4-D825-6797-B53D-91BD7F1FDCF6}"/>
              </a:ext>
            </a:extLst>
          </p:cNvPr>
          <p:cNvSpPr>
            <a:spLocks noGrp="1"/>
          </p:cNvSpPr>
          <p:nvPr>
            <p:ph type="body" idx="1"/>
          </p:nvPr>
        </p:nvSpPr>
        <p:spPr>
          <a:xfrm>
            <a:off x="609601" y="1535113"/>
            <a:ext cx="2693458" cy="639762"/>
          </a:xfrm>
        </p:spPr>
        <p:txBody>
          <a:bodyPr>
            <a:normAutofit fontScale="92500"/>
          </a:bodyPr>
          <a:lstStyle/>
          <a:p>
            <a:r>
              <a:rPr lang="en-GB"/>
              <a:t>Bunch of quotes</a:t>
            </a:r>
          </a:p>
        </p:txBody>
      </p:sp>
      <p:sp>
        <p:nvSpPr>
          <p:cNvPr id="5" name="Text Placeholder 4">
            <a:extLst>
              <a:ext uri="{FF2B5EF4-FFF2-40B4-BE49-F238E27FC236}">
                <a16:creationId xmlns:a16="http://schemas.microsoft.com/office/drawing/2014/main" id="{5A4EBAC3-BBE6-A7E1-797C-249C5122E92C}"/>
              </a:ext>
            </a:extLst>
          </p:cNvPr>
          <p:cNvSpPr>
            <a:spLocks noGrp="1"/>
          </p:cNvSpPr>
          <p:nvPr>
            <p:ph type="body" sz="quarter" idx="3"/>
          </p:nvPr>
        </p:nvSpPr>
        <p:spPr>
          <a:xfrm>
            <a:off x="5535537" y="1537156"/>
            <a:ext cx="5389033" cy="639762"/>
          </a:xfrm>
        </p:spPr>
        <p:txBody>
          <a:bodyPr>
            <a:normAutofit fontScale="92500"/>
          </a:bodyPr>
          <a:lstStyle/>
          <a:p>
            <a:r>
              <a:rPr lang="en-GB"/>
              <a:t>Key sentence that explains finding clearly</a:t>
            </a:r>
          </a:p>
        </p:txBody>
      </p:sp>
      <p:pic>
        <p:nvPicPr>
          <p:cNvPr id="8" name="Picture 7">
            <a:extLst>
              <a:ext uri="{FF2B5EF4-FFF2-40B4-BE49-F238E27FC236}">
                <a16:creationId xmlns:a16="http://schemas.microsoft.com/office/drawing/2014/main" id="{134C2CD1-3879-7F26-EE4B-81B16D818305}"/>
              </a:ext>
            </a:extLst>
          </p:cNvPr>
          <p:cNvPicPr>
            <a:picLocks noChangeAspect="1"/>
          </p:cNvPicPr>
          <p:nvPr/>
        </p:nvPicPr>
        <p:blipFill>
          <a:blip r:embed="rId2"/>
          <a:srcRect l="12475" t="12137" r="62574" b="51469"/>
          <a:stretch/>
        </p:blipFill>
        <p:spPr>
          <a:xfrm>
            <a:off x="320511" y="2359958"/>
            <a:ext cx="3741642" cy="2138083"/>
          </a:xfrm>
          <a:prstGeom prst="rect">
            <a:avLst/>
          </a:prstGeom>
        </p:spPr>
      </p:pic>
      <p:pic>
        <p:nvPicPr>
          <p:cNvPr id="10" name="Picture 9">
            <a:extLst>
              <a:ext uri="{FF2B5EF4-FFF2-40B4-BE49-F238E27FC236}">
                <a16:creationId xmlns:a16="http://schemas.microsoft.com/office/drawing/2014/main" id="{0850CB4A-63BF-9B10-5E41-45827C71AE9E}"/>
              </a:ext>
            </a:extLst>
          </p:cNvPr>
          <p:cNvPicPr>
            <a:picLocks noChangeAspect="1"/>
          </p:cNvPicPr>
          <p:nvPr/>
        </p:nvPicPr>
        <p:blipFill>
          <a:blip r:embed="rId3"/>
          <a:srcRect l="13441" t="10348" r="66287" b="53933"/>
          <a:stretch/>
        </p:blipFill>
        <p:spPr>
          <a:xfrm>
            <a:off x="6089398" y="2228978"/>
            <a:ext cx="3992578" cy="2755891"/>
          </a:xfrm>
          <a:prstGeom prst="rect">
            <a:avLst/>
          </a:prstGeom>
        </p:spPr>
      </p:pic>
      <p:sp>
        <p:nvSpPr>
          <p:cNvPr id="11" name="Oval 10">
            <a:extLst>
              <a:ext uri="{FF2B5EF4-FFF2-40B4-BE49-F238E27FC236}">
                <a16:creationId xmlns:a16="http://schemas.microsoft.com/office/drawing/2014/main" id="{EB12F1DA-DAC1-33F6-A32A-32874A681863}"/>
              </a:ext>
            </a:extLst>
          </p:cNvPr>
          <p:cNvSpPr/>
          <p:nvPr/>
        </p:nvSpPr>
        <p:spPr>
          <a:xfrm>
            <a:off x="6610072" y="2316205"/>
            <a:ext cx="3757188" cy="913567"/>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8224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AC8392-EB8A-9246-8733-BDDA28933E83}"/>
              </a:ext>
            </a:extLst>
          </p:cNvPr>
          <p:cNvSpPr/>
          <p:nvPr/>
        </p:nvSpPr>
        <p:spPr>
          <a:xfrm>
            <a:off x="2382839" y="2330451"/>
            <a:ext cx="2257425" cy="3032125"/>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Initial circumstances impacted teacher experience</a:t>
            </a:r>
          </a:p>
        </p:txBody>
      </p:sp>
      <p:sp>
        <p:nvSpPr>
          <p:cNvPr id="3" name="Rectangle 2">
            <a:extLst>
              <a:ext uri="{FF2B5EF4-FFF2-40B4-BE49-F238E27FC236}">
                <a16:creationId xmlns:a16="http://schemas.microsoft.com/office/drawing/2014/main" id="{1EE4D594-2571-0F47-9857-69F3556BB5C1}"/>
              </a:ext>
            </a:extLst>
          </p:cNvPr>
          <p:cNvSpPr/>
          <p:nvPr/>
        </p:nvSpPr>
        <p:spPr>
          <a:xfrm>
            <a:off x="4821239" y="2330451"/>
            <a:ext cx="2257425" cy="3032125"/>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Social capital did not reach full potential</a:t>
            </a:r>
          </a:p>
        </p:txBody>
      </p:sp>
      <p:sp>
        <p:nvSpPr>
          <p:cNvPr id="4" name="Rectangle 3">
            <a:extLst>
              <a:ext uri="{FF2B5EF4-FFF2-40B4-BE49-F238E27FC236}">
                <a16:creationId xmlns:a16="http://schemas.microsoft.com/office/drawing/2014/main" id="{783CE505-13C5-6C4F-80F9-1573E4832684}"/>
              </a:ext>
            </a:extLst>
          </p:cNvPr>
          <p:cNvSpPr/>
          <p:nvPr/>
        </p:nvSpPr>
        <p:spPr>
          <a:xfrm>
            <a:off x="7259639" y="2330451"/>
            <a:ext cx="2257425" cy="3032125"/>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a:t>Human capital of teachers impacted the development of a holistic approach to teaching and learning</a:t>
            </a:r>
          </a:p>
        </p:txBody>
      </p:sp>
      <p:sp>
        <p:nvSpPr>
          <p:cNvPr id="5" name="Oval 4">
            <a:extLst>
              <a:ext uri="{FF2B5EF4-FFF2-40B4-BE49-F238E27FC236}">
                <a16:creationId xmlns:a16="http://schemas.microsoft.com/office/drawing/2014/main" id="{AFDBCFE8-0BAE-484A-A2C3-DE46157AC6CE}"/>
              </a:ext>
            </a:extLst>
          </p:cNvPr>
          <p:cNvSpPr/>
          <p:nvPr/>
        </p:nvSpPr>
        <p:spPr>
          <a:xfrm>
            <a:off x="2886075" y="1700214"/>
            <a:ext cx="1250950" cy="1260475"/>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6" name="Oval 5">
            <a:extLst>
              <a:ext uri="{FF2B5EF4-FFF2-40B4-BE49-F238E27FC236}">
                <a16:creationId xmlns:a16="http://schemas.microsoft.com/office/drawing/2014/main" id="{2C9D4674-9E69-A948-95F2-9B6132DC98B1}"/>
              </a:ext>
            </a:extLst>
          </p:cNvPr>
          <p:cNvSpPr/>
          <p:nvPr/>
        </p:nvSpPr>
        <p:spPr>
          <a:xfrm>
            <a:off x="5324475" y="1700214"/>
            <a:ext cx="1250950" cy="1260475"/>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2</a:t>
            </a:r>
          </a:p>
        </p:txBody>
      </p:sp>
      <p:sp>
        <p:nvSpPr>
          <p:cNvPr id="7" name="Oval 6">
            <a:extLst>
              <a:ext uri="{FF2B5EF4-FFF2-40B4-BE49-F238E27FC236}">
                <a16:creationId xmlns:a16="http://schemas.microsoft.com/office/drawing/2014/main" id="{261D3D6A-3DF5-7849-A9BC-D0DE5564BB83}"/>
              </a:ext>
            </a:extLst>
          </p:cNvPr>
          <p:cNvSpPr/>
          <p:nvPr/>
        </p:nvSpPr>
        <p:spPr>
          <a:xfrm>
            <a:off x="7762875" y="1700214"/>
            <a:ext cx="1250950" cy="1260475"/>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3</a:t>
            </a:r>
          </a:p>
        </p:txBody>
      </p:sp>
      <p:sp>
        <p:nvSpPr>
          <p:cNvPr id="21511" name="TextBox 7">
            <a:extLst>
              <a:ext uri="{FF2B5EF4-FFF2-40B4-BE49-F238E27FC236}">
                <a16:creationId xmlns:a16="http://schemas.microsoft.com/office/drawing/2014/main" id="{9A3FC835-FCD2-6CE7-3B36-F2B7CD13E8AC}"/>
              </a:ext>
            </a:extLst>
          </p:cNvPr>
          <p:cNvSpPr txBox="1">
            <a:spLocks noChangeArrowheads="1"/>
          </p:cNvSpPr>
          <p:nvPr/>
        </p:nvSpPr>
        <p:spPr bwMode="auto">
          <a:xfrm>
            <a:off x="4686300" y="260351"/>
            <a:ext cx="25273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3600"/>
              <a:t>Key Findings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F35544-6DDB-A445-B432-703C20648F95}"/>
              </a:ext>
            </a:extLst>
          </p:cNvPr>
          <p:cNvSpPr/>
          <p:nvPr/>
        </p:nvSpPr>
        <p:spPr>
          <a:xfrm>
            <a:off x="1878013" y="382589"/>
            <a:ext cx="8342312" cy="506253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a:p>
          <a:p>
            <a:pPr algn="r">
              <a:defRPr/>
            </a:pPr>
            <a:r>
              <a:rPr lang="en-US" sz="2400" b="1"/>
              <a:t>Initial circumstances impacted teacher</a:t>
            </a:r>
          </a:p>
          <a:p>
            <a:pPr algn="r">
              <a:defRPr/>
            </a:pPr>
            <a:r>
              <a:rPr lang="en-US" sz="2400" b="1"/>
              <a:t>experience and ownership</a:t>
            </a:r>
          </a:p>
        </p:txBody>
      </p:sp>
      <p:sp>
        <p:nvSpPr>
          <p:cNvPr id="4" name="Oval 3">
            <a:extLst>
              <a:ext uri="{FF2B5EF4-FFF2-40B4-BE49-F238E27FC236}">
                <a16:creationId xmlns:a16="http://schemas.microsoft.com/office/drawing/2014/main" id="{4FBC6E01-6C64-E643-A7AC-403CFA2FB344}"/>
              </a:ext>
            </a:extLst>
          </p:cNvPr>
          <p:cNvSpPr/>
          <p:nvPr/>
        </p:nvSpPr>
        <p:spPr>
          <a:xfrm>
            <a:off x="1728788" y="209550"/>
            <a:ext cx="1250950" cy="1131888"/>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22531" name="TextBox 1">
            <a:extLst>
              <a:ext uri="{FF2B5EF4-FFF2-40B4-BE49-F238E27FC236}">
                <a16:creationId xmlns:a16="http://schemas.microsoft.com/office/drawing/2014/main" id="{ED5B5DC2-FF3D-9215-CD2A-9558EC940262}"/>
              </a:ext>
            </a:extLst>
          </p:cNvPr>
          <p:cNvSpPr txBox="1">
            <a:spLocks noChangeArrowheads="1"/>
          </p:cNvSpPr>
          <p:nvPr/>
        </p:nvSpPr>
        <p:spPr bwMode="auto">
          <a:xfrm>
            <a:off x="2063750" y="2547938"/>
            <a:ext cx="3887788"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rPr>
              <a:t>“accelerate progress and catch up their peers because they came in at a deficit in reading age and literacy and numeracy scores” </a:t>
            </a:r>
            <a:r>
              <a:rPr lang="en-GB" altLang="en-US">
                <a:solidFill>
                  <a:schemeClr val="bg1"/>
                </a:solidFill>
              </a:rPr>
              <a:t>(T35, 273-274). </a:t>
            </a:r>
            <a:endParaRPr lang="en-US" altLang="en-US">
              <a:solidFill>
                <a:schemeClr val="bg1"/>
              </a:solidFill>
            </a:endParaRPr>
          </a:p>
        </p:txBody>
      </p:sp>
      <p:sp>
        <p:nvSpPr>
          <p:cNvPr id="22532" name="Rectangle 4">
            <a:extLst>
              <a:ext uri="{FF2B5EF4-FFF2-40B4-BE49-F238E27FC236}">
                <a16:creationId xmlns:a16="http://schemas.microsoft.com/office/drawing/2014/main" id="{A4B408C3-B5A8-5F50-57C0-332A517DA68C}"/>
              </a:ext>
            </a:extLst>
          </p:cNvPr>
          <p:cNvSpPr>
            <a:spLocks noChangeArrowheads="1"/>
          </p:cNvSpPr>
          <p:nvPr/>
        </p:nvSpPr>
        <p:spPr bwMode="auto">
          <a:xfrm>
            <a:off x="6203951" y="2563814"/>
            <a:ext cx="37639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cs typeface="Calibri" panose="020F0502020204030204" pitchFamily="34" charset="0"/>
              </a:rPr>
              <a:t>“didn’t really know initially” </a:t>
            </a:r>
            <a:r>
              <a:rPr lang="en-GB" altLang="en-US">
                <a:solidFill>
                  <a:schemeClr val="bg1"/>
                </a:solidFill>
                <a:latin typeface="Times New Roman" panose="02020603050405020304" pitchFamily="18" charset="0"/>
                <a:cs typeface="Calibri" panose="020F0502020204030204" pitchFamily="34" charset="0"/>
              </a:rPr>
              <a:t>(T11, 83) </a:t>
            </a:r>
            <a:endParaRPr lang="en-US" altLang="en-US">
              <a:solidFill>
                <a:schemeClr val="bg1"/>
              </a:solidFill>
            </a:endParaRPr>
          </a:p>
        </p:txBody>
      </p:sp>
      <p:sp>
        <p:nvSpPr>
          <p:cNvPr id="22533" name="Rectangle 5">
            <a:extLst>
              <a:ext uri="{FF2B5EF4-FFF2-40B4-BE49-F238E27FC236}">
                <a16:creationId xmlns:a16="http://schemas.microsoft.com/office/drawing/2014/main" id="{C1589B69-F57B-4AE9-1EF3-8DE685AB87FA}"/>
              </a:ext>
            </a:extLst>
          </p:cNvPr>
          <p:cNvSpPr>
            <a:spLocks noChangeArrowheads="1"/>
          </p:cNvSpPr>
          <p:nvPr/>
        </p:nvSpPr>
        <p:spPr bwMode="auto">
          <a:xfrm>
            <a:off x="6203950" y="2973389"/>
            <a:ext cx="3600450"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cs typeface="Calibri" panose="020F0502020204030204" pitchFamily="34" charset="0"/>
              </a:rPr>
              <a:t>“thought it was just for six weeks and with development blocks”</a:t>
            </a:r>
            <a:r>
              <a:rPr lang="en-GB" altLang="en-US">
                <a:solidFill>
                  <a:schemeClr val="bg1"/>
                </a:solidFill>
                <a:latin typeface="Times New Roman" panose="02020603050405020304" pitchFamily="18" charset="0"/>
                <a:cs typeface="Calibri" panose="020F0502020204030204" pitchFamily="34" charset="0"/>
              </a:rPr>
              <a:t> (T21, 80)</a:t>
            </a:r>
            <a:r>
              <a:rPr lang="en-GB" altLang="en-US">
                <a:solidFill>
                  <a:schemeClr val="bg1"/>
                </a:solidFill>
              </a:rPr>
              <a:t> </a:t>
            </a:r>
            <a:endParaRPr lang="en-US" altLang="en-US">
              <a:solidFill>
                <a:schemeClr val="bg1"/>
              </a:solidFill>
            </a:endParaRPr>
          </a:p>
        </p:txBody>
      </p:sp>
      <p:sp>
        <p:nvSpPr>
          <p:cNvPr id="22534" name="Rectangle 6">
            <a:extLst>
              <a:ext uri="{FF2B5EF4-FFF2-40B4-BE49-F238E27FC236}">
                <a16:creationId xmlns:a16="http://schemas.microsoft.com/office/drawing/2014/main" id="{4DAFCD08-EC7D-95D4-C049-13A822DC13FA}"/>
              </a:ext>
            </a:extLst>
          </p:cNvPr>
          <p:cNvSpPr>
            <a:spLocks noChangeArrowheads="1"/>
          </p:cNvSpPr>
          <p:nvPr/>
        </p:nvSpPr>
        <p:spPr bwMode="auto">
          <a:xfrm>
            <a:off x="6203951" y="3892550"/>
            <a:ext cx="352901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chemeClr val="bg1"/>
                </a:solidFill>
                <a:latin typeface="Times New Roman" panose="02020603050405020304" pitchFamily="18" charset="0"/>
                <a:cs typeface="Calibri" panose="020F0502020204030204" pitchFamily="34" charset="0"/>
              </a:rPr>
              <a:t>“then we were told it was going to be for a year”</a:t>
            </a:r>
            <a:r>
              <a:rPr lang="en-GB" altLang="en-US">
                <a:solidFill>
                  <a:schemeClr val="bg1"/>
                </a:solidFill>
                <a:latin typeface="Times New Roman" panose="02020603050405020304" pitchFamily="18" charset="0"/>
                <a:cs typeface="Calibri" panose="020F0502020204030204" pitchFamily="34" charset="0"/>
              </a:rPr>
              <a:t> (T11, 82)</a:t>
            </a:r>
            <a:r>
              <a:rPr lang="en-GB" altLang="en-US">
                <a:solidFill>
                  <a:schemeClr val="bg1"/>
                </a:solidFill>
              </a:rPr>
              <a:t> </a:t>
            </a:r>
            <a:endParaRPr lang="en-US" altLang="en-US">
              <a:solidFill>
                <a:schemeClr val="bg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5F35544-6DDB-A445-B432-703C20648F95}"/>
              </a:ext>
            </a:extLst>
          </p:cNvPr>
          <p:cNvSpPr/>
          <p:nvPr/>
        </p:nvSpPr>
        <p:spPr>
          <a:xfrm>
            <a:off x="1878013" y="382589"/>
            <a:ext cx="8342312" cy="506253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a:p>
          <a:p>
            <a:pPr algn="r">
              <a:defRPr/>
            </a:pPr>
            <a:r>
              <a:rPr lang="en-US" sz="2400" b="1"/>
              <a:t>Initial circumstances impacted teacher</a:t>
            </a:r>
          </a:p>
          <a:p>
            <a:pPr algn="r">
              <a:defRPr/>
            </a:pPr>
            <a:r>
              <a:rPr lang="en-US" sz="2400" b="1"/>
              <a:t>experience and ownership</a:t>
            </a:r>
          </a:p>
        </p:txBody>
      </p:sp>
      <p:sp>
        <p:nvSpPr>
          <p:cNvPr id="4" name="Oval 3">
            <a:extLst>
              <a:ext uri="{FF2B5EF4-FFF2-40B4-BE49-F238E27FC236}">
                <a16:creationId xmlns:a16="http://schemas.microsoft.com/office/drawing/2014/main" id="{4FBC6E01-6C64-E643-A7AC-403CFA2FB344}"/>
              </a:ext>
            </a:extLst>
          </p:cNvPr>
          <p:cNvSpPr/>
          <p:nvPr/>
        </p:nvSpPr>
        <p:spPr>
          <a:xfrm>
            <a:off x="1728788" y="209550"/>
            <a:ext cx="1250950" cy="1131888"/>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1</a:t>
            </a:r>
          </a:p>
        </p:txBody>
      </p:sp>
      <p:sp>
        <p:nvSpPr>
          <p:cNvPr id="23555" name="Rectangle 7">
            <a:extLst>
              <a:ext uri="{FF2B5EF4-FFF2-40B4-BE49-F238E27FC236}">
                <a16:creationId xmlns:a16="http://schemas.microsoft.com/office/drawing/2014/main" id="{33A7C8FD-612D-0605-486A-27BA92823854}"/>
              </a:ext>
            </a:extLst>
          </p:cNvPr>
          <p:cNvSpPr>
            <a:spLocks noChangeArrowheads="1"/>
          </p:cNvSpPr>
          <p:nvPr/>
        </p:nvSpPr>
        <p:spPr bwMode="auto">
          <a:xfrm>
            <a:off x="2063751" y="2492376"/>
            <a:ext cx="37449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chemeClr val="bg1"/>
                </a:solidFill>
                <a:latin typeface="Times New Roman" panose="02020603050405020304" pitchFamily="18" charset="0"/>
                <a:cs typeface="Calibri" panose="020F0502020204030204" pitchFamily="34" charset="0"/>
              </a:rPr>
              <a:t>This initially sparked interest with one of the teachers specifically who has a </a:t>
            </a:r>
            <a:r>
              <a:rPr lang="en-GB" altLang="en-US" i="1">
                <a:solidFill>
                  <a:schemeClr val="bg1"/>
                </a:solidFill>
                <a:latin typeface="Times New Roman" panose="02020603050405020304" pitchFamily="18" charset="0"/>
                <a:cs typeface="Calibri" panose="020F0502020204030204" pitchFamily="34" charset="0"/>
              </a:rPr>
              <a:t>“primary teaching background” </a:t>
            </a:r>
            <a:r>
              <a:rPr lang="en-GB" altLang="en-US">
                <a:solidFill>
                  <a:schemeClr val="bg1"/>
                </a:solidFill>
                <a:latin typeface="Times New Roman" panose="02020603050405020304" pitchFamily="18" charset="0"/>
                <a:cs typeface="Calibri" panose="020F0502020204030204" pitchFamily="34" charset="0"/>
              </a:rPr>
              <a:t>(T11, 21) and because of this she </a:t>
            </a:r>
            <a:r>
              <a:rPr lang="en-GB" altLang="en-US" i="1">
                <a:solidFill>
                  <a:schemeClr val="bg1"/>
                </a:solidFill>
                <a:latin typeface="Times New Roman" panose="02020603050405020304" pitchFamily="18" charset="0"/>
                <a:cs typeface="Calibri" panose="020F0502020204030204" pitchFamily="34" charset="0"/>
              </a:rPr>
              <a:t>“jumped at the chance”</a:t>
            </a:r>
            <a:r>
              <a:rPr lang="en-GB" altLang="en-US">
                <a:solidFill>
                  <a:schemeClr val="bg1"/>
                </a:solidFill>
                <a:latin typeface="Times New Roman" panose="02020603050405020304" pitchFamily="18" charset="0"/>
                <a:cs typeface="Calibri" panose="020F0502020204030204" pitchFamily="34" charset="0"/>
              </a:rPr>
              <a:t> (T13, 8). </a:t>
            </a:r>
            <a:endParaRPr lang="en-US" altLang="en-US">
              <a:solidFill>
                <a:schemeClr val="bg1"/>
              </a:solidFill>
            </a:endParaRPr>
          </a:p>
        </p:txBody>
      </p:sp>
      <p:sp>
        <p:nvSpPr>
          <p:cNvPr id="23556" name="Rectangle 8">
            <a:extLst>
              <a:ext uri="{FF2B5EF4-FFF2-40B4-BE49-F238E27FC236}">
                <a16:creationId xmlns:a16="http://schemas.microsoft.com/office/drawing/2014/main" id="{0AC8850E-8B4F-19AA-43F2-61C98CAED5DD}"/>
              </a:ext>
            </a:extLst>
          </p:cNvPr>
          <p:cNvSpPr>
            <a:spLocks noChangeArrowheads="1"/>
          </p:cNvSpPr>
          <p:nvPr/>
        </p:nvSpPr>
        <p:spPr bwMode="auto">
          <a:xfrm>
            <a:off x="6311900" y="1824039"/>
            <a:ext cx="3600450" cy="313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chemeClr val="bg1"/>
                </a:solidFill>
                <a:latin typeface="Times New Roman" panose="02020603050405020304" pitchFamily="18" charset="0"/>
                <a:cs typeface="Calibri" panose="020F0502020204030204" pitchFamily="34" charset="0"/>
              </a:rPr>
              <a:t>Although this has some similarities to primary teaching T1 felt that </a:t>
            </a:r>
            <a:r>
              <a:rPr lang="en-GB" altLang="en-US" i="1">
                <a:solidFill>
                  <a:schemeClr val="bg1"/>
                </a:solidFill>
                <a:latin typeface="Times New Roman" panose="02020603050405020304" pitchFamily="18" charset="0"/>
                <a:cs typeface="Calibri" panose="020F0502020204030204" pitchFamily="34" charset="0"/>
              </a:rPr>
              <a:t>“the structure they wanted was nothing like primary so that was weird for me”</a:t>
            </a:r>
            <a:r>
              <a:rPr lang="en-GB" altLang="en-US">
                <a:solidFill>
                  <a:schemeClr val="bg1"/>
                </a:solidFill>
                <a:latin typeface="Times New Roman" panose="02020603050405020304" pitchFamily="18" charset="0"/>
                <a:cs typeface="Calibri" panose="020F0502020204030204" pitchFamily="34" charset="0"/>
              </a:rPr>
              <a:t> (T11, 391) </a:t>
            </a:r>
            <a:r>
              <a:rPr lang="en-GB" altLang="en-US" i="1">
                <a:solidFill>
                  <a:schemeClr val="bg1"/>
                </a:solidFill>
                <a:latin typeface="Times New Roman" panose="02020603050405020304" pitchFamily="18" charset="0"/>
                <a:cs typeface="Calibri" panose="020F0502020204030204" pitchFamily="34" charset="0"/>
              </a:rPr>
              <a:t>“it wasn’t really primary style either – the structure of the timetable, so again I found that hard because I was like “oh it’s not really primary, it’s not what I’m use to” so that was different”</a:t>
            </a:r>
            <a:r>
              <a:rPr lang="en-GB" altLang="en-US">
                <a:solidFill>
                  <a:schemeClr val="bg1"/>
                </a:solidFill>
                <a:latin typeface="Times New Roman" panose="02020603050405020304" pitchFamily="18" charset="0"/>
                <a:cs typeface="Calibri" panose="020F0502020204030204" pitchFamily="34" charset="0"/>
              </a:rPr>
              <a:t> (T13, 71-72). </a:t>
            </a:r>
            <a:endParaRPr lang="en-US" altLang="en-US">
              <a:solidFill>
                <a:schemeClr val="bg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15306B7-1DB0-044C-BABF-4C140F90A260}"/>
              </a:ext>
            </a:extLst>
          </p:cNvPr>
          <p:cNvSpPr/>
          <p:nvPr/>
        </p:nvSpPr>
        <p:spPr>
          <a:xfrm>
            <a:off x="1900238" y="411163"/>
            <a:ext cx="8356600" cy="5033962"/>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lstStyle/>
          <a:p>
            <a:pPr algn="ctr">
              <a:defRPr/>
            </a:pPr>
            <a:endParaRPr lang="en-US" b="1"/>
          </a:p>
          <a:p>
            <a:pPr algn="r">
              <a:defRPr/>
            </a:pPr>
            <a:r>
              <a:rPr lang="en-US" sz="2400" b="1"/>
              <a:t>Social capital did not reach full potential</a:t>
            </a:r>
          </a:p>
        </p:txBody>
      </p:sp>
      <p:sp>
        <p:nvSpPr>
          <p:cNvPr id="5" name="Oval 4">
            <a:extLst>
              <a:ext uri="{FF2B5EF4-FFF2-40B4-BE49-F238E27FC236}">
                <a16:creationId xmlns:a16="http://schemas.microsoft.com/office/drawing/2014/main" id="{2DB18119-7626-484F-BED6-7880831FBBBE}"/>
              </a:ext>
            </a:extLst>
          </p:cNvPr>
          <p:cNvSpPr/>
          <p:nvPr/>
        </p:nvSpPr>
        <p:spPr>
          <a:xfrm>
            <a:off x="1731963" y="200026"/>
            <a:ext cx="1250950" cy="1141413"/>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2</a:t>
            </a:r>
          </a:p>
        </p:txBody>
      </p:sp>
      <p:sp>
        <p:nvSpPr>
          <p:cNvPr id="24579" name="Rectangle 1">
            <a:extLst>
              <a:ext uri="{FF2B5EF4-FFF2-40B4-BE49-F238E27FC236}">
                <a16:creationId xmlns:a16="http://schemas.microsoft.com/office/drawing/2014/main" id="{62E7BCE1-0AE8-B6A5-6D67-0B51A3A92BA2}"/>
              </a:ext>
            </a:extLst>
          </p:cNvPr>
          <p:cNvSpPr>
            <a:spLocks noChangeArrowheads="1"/>
          </p:cNvSpPr>
          <p:nvPr/>
        </p:nvSpPr>
        <p:spPr bwMode="auto">
          <a:xfrm>
            <a:off x="2897188" y="1374775"/>
            <a:ext cx="2736850" cy="1200150"/>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“who am I to challenge them as they are outstanding teachers”</a:t>
            </a:r>
            <a:r>
              <a:rPr lang="en-GB" altLang="en-US">
                <a:solidFill>
                  <a:srgbClr val="000000"/>
                </a:solidFill>
                <a:latin typeface="Times New Roman" panose="02020603050405020304" pitchFamily="18" charset="0"/>
                <a:cs typeface="Calibri" panose="020F0502020204030204" pitchFamily="34" charset="0"/>
              </a:rPr>
              <a:t> (T11, 404). </a:t>
            </a:r>
            <a:endParaRPr lang="en-US" altLang="en-US"/>
          </a:p>
        </p:txBody>
      </p:sp>
      <p:sp>
        <p:nvSpPr>
          <p:cNvPr id="24580" name="Rectangle 12">
            <a:extLst>
              <a:ext uri="{FF2B5EF4-FFF2-40B4-BE49-F238E27FC236}">
                <a16:creationId xmlns:a16="http://schemas.microsoft.com/office/drawing/2014/main" id="{55F2CC6A-AC7D-BDAD-3B73-9D86B86F6067}"/>
              </a:ext>
            </a:extLst>
          </p:cNvPr>
          <p:cNvSpPr>
            <a:spLocks noChangeArrowheads="1"/>
          </p:cNvSpPr>
          <p:nvPr/>
        </p:nvSpPr>
        <p:spPr bwMode="auto">
          <a:xfrm>
            <a:off x="6986588" y="1860551"/>
            <a:ext cx="2736850" cy="2308225"/>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I feel a bit unsupported sometimes because I feel like they have just sort of said “right get on with it”</a:t>
            </a:r>
            <a:r>
              <a:rPr lang="en-GB" altLang="en-US">
                <a:solidFill>
                  <a:srgbClr val="000000"/>
                </a:solidFill>
                <a:latin typeface="Times New Roman" panose="02020603050405020304" pitchFamily="18" charset="0"/>
                <a:cs typeface="Calibri" panose="020F0502020204030204" pitchFamily="34" charset="0"/>
              </a:rPr>
              <a:t> (T21, 304)</a:t>
            </a:r>
          </a:p>
          <a:p>
            <a:endParaRPr lang="en-GB" altLang="en-US">
              <a:solidFill>
                <a:srgbClr val="000000"/>
              </a:solidFill>
              <a:latin typeface="Times New Roman" panose="02020603050405020304" pitchFamily="18" charset="0"/>
              <a:cs typeface="Calibri" panose="020F0502020204030204" pitchFamily="34" charset="0"/>
            </a:endParaRPr>
          </a:p>
          <a:p>
            <a:r>
              <a:rPr lang="en-GB" altLang="en-US" i="1">
                <a:solidFill>
                  <a:srgbClr val="000000"/>
                </a:solidFill>
                <a:latin typeface="Times New Roman" panose="02020603050405020304" pitchFamily="18" charset="0"/>
                <a:cs typeface="Calibri" panose="020F0502020204030204" pitchFamily="34" charset="0"/>
              </a:rPr>
              <a:t>“so from then it was sort of left to us” </a:t>
            </a:r>
            <a:r>
              <a:rPr lang="en-GB" altLang="en-US">
                <a:solidFill>
                  <a:srgbClr val="000000"/>
                </a:solidFill>
                <a:latin typeface="Times New Roman" panose="02020603050405020304" pitchFamily="18" charset="0"/>
                <a:cs typeface="Calibri" panose="020F0502020204030204" pitchFamily="34" charset="0"/>
              </a:rPr>
              <a:t>(T13, 60)</a:t>
            </a:r>
            <a:r>
              <a:rPr lang="en-GB" altLang="en-US"/>
              <a:t> </a:t>
            </a:r>
            <a:endParaRPr lang="en-US" altLang="en-US"/>
          </a:p>
        </p:txBody>
      </p:sp>
      <p:sp>
        <p:nvSpPr>
          <p:cNvPr id="24581" name="Rectangle 13">
            <a:extLst>
              <a:ext uri="{FF2B5EF4-FFF2-40B4-BE49-F238E27FC236}">
                <a16:creationId xmlns:a16="http://schemas.microsoft.com/office/drawing/2014/main" id="{EF3B2BF6-1AEA-237E-B5CF-530614C21EA0}"/>
              </a:ext>
            </a:extLst>
          </p:cNvPr>
          <p:cNvSpPr>
            <a:spLocks noChangeArrowheads="1"/>
          </p:cNvSpPr>
          <p:nvPr/>
        </p:nvSpPr>
        <p:spPr bwMode="auto">
          <a:xfrm>
            <a:off x="2079626" y="2928939"/>
            <a:ext cx="4373563" cy="2308225"/>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“No I just decided what was right for [the children]”</a:t>
            </a:r>
            <a:r>
              <a:rPr lang="en-GB" altLang="en-US">
                <a:solidFill>
                  <a:srgbClr val="000000"/>
                </a:solidFill>
                <a:latin typeface="Times New Roman" panose="02020603050405020304" pitchFamily="18" charset="0"/>
                <a:cs typeface="Calibri" panose="020F0502020204030204" pitchFamily="34" charset="0"/>
              </a:rPr>
              <a:t> (T13, 95)</a:t>
            </a:r>
            <a:r>
              <a:rPr lang="en-GB" altLang="en-US"/>
              <a:t> </a:t>
            </a:r>
          </a:p>
          <a:p>
            <a:endParaRPr lang="en-GB" altLang="en-US"/>
          </a:p>
          <a:p>
            <a:r>
              <a:rPr lang="en-GB" altLang="en-US" i="1">
                <a:solidFill>
                  <a:srgbClr val="000000"/>
                </a:solidFill>
                <a:latin typeface="Times New Roman" panose="02020603050405020304" pitchFamily="18" charset="0"/>
                <a:cs typeface="Calibri" panose="020F0502020204030204" pitchFamily="34" charset="0"/>
              </a:rPr>
              <a:t>“I think if I had my own way I would have just done it on my own, like in primary you just do it you never get teams of departments you just- you’ve got your class and you just plan it”</a:t>
            </a:r>
            <a:r>
              <a:rPr lang="en-GB" altLang="en-US">
                <a:solidFill>
                  <a:srgbClr val="000000"/>
                </a:solidFill>
                <a:latin typeface="Times New Roman" panose="02020603050405020304" pitchFamily="18" charset="0"/>
                <a:cs typeface="Calibri" panose="020F0502020204030204" pitchFamily="34" charset="0"/>
              </a:rPr>
              <a:t> (T13, 80-83)</a:t>
            </a:r>
            <a:r>
              <a:rPr lang="en-GB" altLang="en-US"/>
              <a:t> </a:t>
            </a:r>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E37966-C494-6646-B5ED-32283367026C}"/>
              </a:ext>
            </a:extLst>
          </p:cNvPr>
          <p:cNvSpPr/>
          <p:nvPr/>
        </p:nvSpPr>
        <p:spPr>
          <a:xfrm>
            <a:off x="1931988" y="438151"/>
            <a:ext cx="8297862" cy="5006975"/>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lstStyle/>
          <a:p>
            <a:pPr algn="ctr">
              <a:defRPr/>
            </a:pPr>
            <a:r>
              <a:rPr lang="en-US"/>
              <a:t>                       </a:t>
            </a:r>
          </a:p>
          <a:p>
            <a:pPr algn="r">
              <a:defRPr/>
            </a:pPr>
            <a:r>
              <a:rPr lang="en-US"/>
              <a:t>                       </a:t>
            </a:r>
            <a:r>
              <a:rPr lang="en-US" sz="2400" b="1"/>
              <a:t>Human capital of teachers impacted the development of a holistic approach to teaching and learning</a:t>
            </a:r>
            <a:endParaRPr lang="en-US" b="1"/>
          </a:p>
        </p:txBody>
      </p:sp>
      <p:sp>
        <p:nvSpPr>
          <p:cNvPr id="6" name="Oval 5">
            <a:extLst>
              <a:ext uri="{FF2B5EF4-FFF2-40B4-BE49-F238E27FC236}">
                <a16:creationId xmlns:a16="http://schemas.microsoft.com/office/drawing/2014/main" id="{EEB906EA-F4D2-BC44-920B-1A591FC537EE}"/>
              </a:ext>
            </a:extLst>
          </p:cNvPr>
          <p:cNvSpPr/>
          <p:nvPr/>
        </p:nvSpPr>
        <p:spPr>
          <a:xfrm>
            <a:off x="1725613" y="190500"/>
            <a:ext cx="1250950" cy="1150938"/>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a:t>3</a:t>
            </a:r>
          </a:p>
        </p:txBody>
      </p:sp>
      <p:sp>
        <p:nvSpPr>
          <p:cNvPr id="25603" name="Rectangle 3">
            <a:extLst>
              <a:ext uri="{FF2B5EF4-FFF2-40B4-BE49-F238E27FC236}">
                <a16:creationId xmlns:a16="http://schemas.microsoft.com/office/drawing/2014/main" id="{D8E974B7-8479-6DA3-467E-4984522EA6EF}"/>
              </a:ext>
            </a:extLst>
          </p:cNvPr>
          <p:cNvSpPr>
            <a:spLocks noChangeArrowheads="1"/>
          </p:cNvSpPr>
          <p:nvPr/>
        </p:nvSpPr>
        <p:spPr bwMode="auto">
          <a:xfrm>
            <a:off x="12631738" y="-1543050"/>
            <a:ext cx="4572000"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“children have said they play the same games for most of the time and then the end of the day they can go and play with the equipment”</a:t>
            </a:r>
            <a:r>
              <a:rPr lang="en-GB" altLang="en-US">
                <a:solidFill>
                  <a:srgbClr val="000000"/>
                </a:solidFill>
                <a:latin typeface="Times New Roman" panose="02020603050405020304" pitchFamily="18" charset="0"/>
                <a:cs typeface="Calibri" panose="020F0502020204030204" pitchFamily="34" charset="0"/>
              </a:rPr>
              <a:t> and </a:t>
            </a:r>
            <a:r>
              <a:rPr lang="en-GB" altLang="en-US" i="1">
                <a:solidFill>
                  <a:srgbClr val="000000"/>
                </a:solidFill>
                <a:latin typeface="Times New Roman" panose="02020603050405020304" pitchFamily="18" charset="0"/>
                <a:cs typeface="Calibri" panose="020F0502020204030204" pitchFamily="34" charset="0"/>
              </a:rPr>
              <a:t>“try and remember what [they] did with Pete (circus professional)”</a:t>
            </a:r>
            <a:r>
              <a:rPr lang="en-GB" altLang="en-US">
                <a:solidFill>
                  <a:srgbClr val="000000"/>
                </a:solidFill>
                <a:latin typeface="Times New Roman" panose="02020603050405020304" pitchFamily="18" charset="0"/>
                <a:cs typeface="Calibri" panose="020F0502020204030204" pitchFamily="34" charset="0"/>
              </a:rPr>
              <a:t> (RO1, 83-85), </a:t>
            </a:r>
            <a:r>
              <a:rPr lang="en-GB" altLang="en-US" i="1">
                <a:solidFill>
                  <a:srgbClr val="000000"/>
                </a:solidFill>
                <a:latin typeface="Times New Roman" panose="02020603050405020304" pitchFamily="18" charset="0"/>
                <a:cs typeface="Calibri" panose="020F0502020204030204" pitchFamily="34" charset="0"/>
              </a:rPr>
              <a:t>“circus arts instruction treated as PE lesson – add-on, 45 mins at the end of the day, something they have to do”</a:t>
            </a:r>
            <a:r>
              <a:rPr lang="en-GB" altLang="en-US">
                <a:solidFill>
                  <a:srgbClr val="000000"/>
                </a:solidFill>
                <a:latin typeface="Times New Roman" panose="02020603050405020304" pitchFamily="18" charset="0"/>
                <a:cs typeface="Calibri" panose="020F0502020204030204" pitchFamily="34" charset="0"/>
              </a:rPr>
              <a:t> (RO4, 27-30). </a:t>
            </a:r>
            <a:endParaRPr lang="en-US" altLang="en-US"/>
          </a:p>
        </p:txBody>
      </p:sp>
      <p:sp>
        <p:nvSpPr>
          <p:cNvPr id="7" name="Rectangle 6">
            <a:extLst>
              <a:ext uri="{FF2B5EF4-FFF2-40B4-BE49-F238E27FC236}">
                <a16:creationId xmlns:a16="http://schemas.microsoft.com/office/drawing/2014/main" id="{6D2DD988-A2EF-8C47-8B8E-694C0D856698}"/>
              </a:ext>
            </a:extLst>
          </p:cNvPr>
          <p:cNvSpPr/>
          <p:nvPr/>
        </p:nvSpPr>
        <p:spPr>
          <a:xfrm>
            <a:off x="12568238" y="784226"/>
            <a:ext cx="4572000" cy="873125"/>
          </a:xfrm>
          <a:prstGeom prst="rect">
            <a:avLst/>
          </a:prstGeom>
        </p:spPr>
        <p:txBody>
          <a:bodyPr>
            <a:spAutoFit/>
          </a:bodyPr>
          <a:lstStyle/>
          <a:p>
            <a:pPr algn="just">
              <a:lnSpc>
                <a:spcPct val="150000"/>
              </a:lnSpc>
              <a:defRPr/>
            </a:pPr>
            <a:r>
              <a:rPr lang="en-US" i="1">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“maybe in PE”</a:t>
            </a:r>
            <a:r>
              <a:rPr lang="en-US">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 (T16, 191), </a:t>
            </a:r>
            <a:r>
              <a:rPr lang="en-US" i="1">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“treat it like a PE lesson”</a:t>
            </a:r>
            <a:r>
              <a:rPr lang="en-US">
                <a:solidFill>
                  <a:srgbClr val="000000"/>
                </a:solidFill>
                <a:uFill>
                  <a:solidFill>
                    <a:srgbClr val="000000"/>
                  </a:solidFill>
                </a:uFill>
                <a:latin typeface="Times New Roman" panose="02020603050405020304" pitchFamily="18" charset="0"/>
                <a:ea typeface="Arial Unicode MS" panose="020B0604020202020204" pitchFamily="34" charset="-128"/>
                <a:cs typeface="Arial Unicode MS" panose="020B0604020202020204" pitchFamily="34" charset="-128"/>
              </a:rPr>
              <a:t> (T27, 250).</a:t>
            </a:r>
            <a:endParaRPr lang="en-GB">
              <a:solidFill>
                <a:srgbClr val="000000"/>
              </a:solidFill>
              <a:uFill>
                <a:solidFill>
                  <a:srgbClr val="000000"/>
                </a:solidFill>
              </a:uFill>
              <a:latin typeface="Cambria" panose="02040503050406030204" pitchFamily="18" charset="0"/>
              <a:ea typeface="Arial Unicode MS" panose="020B0604020202020204" pitchFamily="34" charset="-128"/>
              <a:cs typeface="Arial Unicode MS" panose="020B0604020202020204" pitchFamily="34" charset="-128"/>
            </a:endParaRPr>
          </a:p>
        </p:txBody>
      </p:sp>
      <p:sp>
        <p:nvSpPr>
          <p:cNvPr id="25605" name="Rectangle 7">
            <a:extLst>
              <a:ext uri="{FF2B5EF4-FFF2-40B4-BE49-F238E27FC236}">
                <a16:creationId xmlns:a16="http://schemas.microsoft.com/office/drawing/2014/main" id="{849A1528-FB3C-4E00-C881-4B8280C83602}"/>
              </a:ext>
            </a:extLst>
          </p:cNvPr>
          <p:cNvSpPr>
            <a:spLocks noChangeArrowheads="1"/>
          </p:cNvSpPr>
          <p:nvPr/>
        </p:nvSpPr>
        <p:spPr bwMode="auto">
          <a:xfrm>
            <a:off x="12949238" y="7269163"/>
            <a:ext cx="457200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“were getting quite hyper after it”</a:t>
            </a:r>
            <a:r>
              <a:rPr lang="en-GB" altLang="en-US">
                <a:solidFill>
                  <a:srgbClr val="000000"/>
                </a:solidFill>
                <a:latin typeface="Times New Roman" panose="02020603050405020304" pitchFamily="18" charset="0"/>
                <a:cs typeface="Calibri" panose="020F0502020204030204" pitchFamily="34" charset="0"/>
              </a:rPr>
              <a:t> (T21, 18-19) and it </a:t>
            </a:r>
            <a:r>
              <a:rPr lang="en-GB" altLang="en-US" i="1">
                <a:solidFill>
                  <a:srgbClr val="000000"/>
                </a:solidFill>
                <a:latin typeface="Times New Roman" panose="02020603050405020304" pitchFamily="18" charset="0"/>
                <a:cs typeface="Calibri" panose="020F0502020204030204" pitchFamily="34" charset="0"/>
              </a:rPr>
              <a:t>“would disrupt them too much”</a:t>
            </a:r>
            <a:r>
              <a:rPr lang="en-GB" altLang="en-US">
                <a:solidFill>
                  <a:srgbClr val="000000"/>
                </a:solidFill>
                <a:latin typeface="Times New Roman" panose="02020603050405020304" pitchFamily="18" charset="0"/>
                <a:cs typeface="Calibri" panose="020F0502020204030204" pitchFamily="34" charset="0"/>
              </a:rPr>
              <a:t> (T11, 211). Teachers therefore did </a:t>
            </a:r>
            <a:r>
              <a:rPr lang="en-GB" altLang="en-US" i="1">
                <a:solidFill>
                  <a:srgbClr val="000000"/>
                </a:solidFill>
                <a:latin typeface="Times New Roman" panose="02020603050405020304" pitchFamily="18" charset="0"/>
                <a:cs typeface="Calibri" panose="020F0502020204030204" pitchFamily="34" charset="0"/>
              </a:rPr>
              <a:t>“anything physical in the afternoon because that is when it is best suited”</a:t>
            </a:r>
            <a:r>
              <a:rPr lang="en-GB" altLang="en-US">
                <a:solidFill>
                  <a:srgbClr val="000000"/>
                </a:solidFill>
                <a:latin typeface="Times New Roman" panose="02020603050405020304" pitchFamily="18" charset="0"/>
                <a:cs typeface="Calibri" panose="020F0502020204030204" pitchFamily="34" charset="0"/>
              </a:rPr>
              <a:t> (T21, 236). </a:t>
            </a:r>
            <a:endParaRPr lang="en-US" altLang="en-US"/>
          </a:p>
        </p:txBody>
      </p:sp>
      <p:sp>
        <p:nvSpPr>
          <p:cNvPr id="25606" name="Rectangle 8">
            <a:extLst>
              <a:ext uri="{FF2B5EF4-FFF2-40B4-BE49-F238E27FC236}">
                <a16:creationId xmlns:a16="http://schemas.microsoft.com/office/drawing/2014/main" id="{B81962B5-2F3F-61BD-E4C2-FC480AC339F4}"/>
              </a:ext>
            </a:extLst>
          </p:cNvPr>
          <p:cNvSpPr>
            <a:spLocks noChangeArrowheads="1"/>
          </p:cNvSpPr>
          <p:nvPr/>
        </p:nvSpPr>
        <p:spPr bwMode="auto">
          <a:xfrm>
            <a:off x="12949238" y="8682038"/>
            <a:ext cx="45720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“you have lost them in the afternoon haven’t you, the concentration is like a reception class” </a:t>
            </a:r>
            <a:r>
              <a:rPr lang="en-GB" altLang="en-US">
                <a:solidFill>
                  <a:srgbClr val="000000"/>
                </a:solidFill>
                <a:latin typeface="Times New Roman" panose="02020603050405020304" pitchFamily="18" charset="0"/>
                <a:cs typeface="Calibri" panose="020F0502020204030204" pitchFamily="34" charset="0"/>
              </a:rPr>
              <a:t>(T11, 239). </a:t>
            </a:r>
            <a:endParaRPr lang="en-US" altLang="en-US"/>
          </a:p>
        </p:txBody>
      </p:sp>
      <p:sp>
        <p:nvSpPr>
          <p:cNvPr id="25607" name="Rectangle 9">
            <a:extLst>
              <a:ext uri="{FF2B5EF4-FFF2-40B4-BE49-F238E27FC236}">
                <a16:creationId xmlns:a16="http://schemas.microsoft.com/office/drawing/2014/main" id="{F09E1D1D-24F9-77CC-42E1-F2B1ACD7D4C8}"/>
              </a:ext>
            </a:extLst>
          </p:cNvPr>
          <p:cNvSpPr>
            <a:spLocks noChangeArrowheads="1"/>
          </p:cNvSpPr>
          <p:nvPr/>
        </p:nvSpPr>
        <p:spPr bwMode="auto">
          <a:xfrm>
            <a:off x="-5724525" y="3441701"/>
            <a:ext cx="45720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cs typeface="Calibri" panose="020F0502020204030204" pitchFamily="34" charset="0"/>
              </a:rPr>
              <a:t>According to the lead teachers, the activities that </a:t>
            </a:r>
            <a:r>
              <a:rPr lang="en-GB" altLang="en-US" i="1">
                <a:solidFill>
                  <a:srgbClr val="000000"/>
                </a:solidFill>
                <a:latin typeface="Times New Roman" panose="02020603050405020304" pitchFamily="18" charset="0"/>
                <a:cs typeface="Calibri" panose="020F0502020204030204" pitchFamily="34" charset="0"/>
              </a:rPr>
              <a:t>“gave the children choices of tasks…did not work”</a:t>
            </a:r>
            <a:r>
              <a:rPr lang="en-GB" altLang="en-US">
                <a:solidFill>
                  <a:srgbClr val="000000"/>
                </a:solidFill>
                <a:latin typeface="Times New Roman" panose="02020603050405020304" pitchFamily="18" charset="0"/>
                <a:cs typeface="Calibri" panose="020F0502020204030204" pitchFamily="34" charset="0"/>
              </a:rPr>
              <a:t> (T21,40-42</a:t>
            </a:r>
            <a:r>
              <a:rPr lang="en-GB" altLang="en-US" i="1">
                <a:solidFill>
                  <a:srgbClr val="000000"/>
                </a:solidFill>
                <a:latin typeface="Times New Roman" panose="02020603050405020304" pitchFamily="18" charset="0"/>
                <a:cs typeface="Calibri" panose="020F0502020204030204" pitchFamily="34" charset="0"/>
              </a:rPr>
              <a:t>).</a:t>
            </a:r>
            <a:r>
              <a:rPr lang="en-GB" altLang="en-US">
                <a:solidFill>
                  <a:srgbClr val="000000"/>
                </a:solidFill>
                <a:latin typeface="Times New Roman" panose="02020603050405020304" pitchFamily="18" charset="0"/>
                <a:cs typeface="Calibri" panose="020F0502020204030204" pitchFamily="34" charset="0"/>
              </a:rPr>
              <a:t> </a:t>
            </a:r>
            <a:r>
              <a:rPr lang="en-GB" altLang="en-US" i="1">
                <a:solidFill>
                  <a:srgbClr val="000000"/>
                </a:solidFill>
                <a:latin typeface="Times New Roman" panose="02020603050405020304" pitchFamily="18" charset="0"/>
                <a:cs typeface="Calibri" panose="020F0502020204030204" pitchFamily="34" charset="0"/>
              </a:rPr>
              <a:t>“When we had the children in we thought</a:t>
            </a:r>
            <a:r>
              <a:rPr lang="en-GB" altLang="en-US">
                <a:solidFill>
                  <a:srgbClr val="000000"/>
                </a:solidFill>
                <a:latin typeface="Times New Roman" panose="02020603050405020304" pitchFamily="18" charset="0"/>
                <a:cs typeface="Calibri" panose="020F0502020204030204" pitchFamily="34" charset="0"/>
              </a:rPr>
              <a:t> </a:t>
            </a:r>
            <a:r>
              <a:rPr lang="en-GB" altLang="en-US" i="1">
                <a:solidFill>
                  <a:srgbClr val="000000"/>
                </a:solidFill>
                <a:latin typeface="Times New Roman" panose="02020603050405020304" pitchFamily="18" charset="0"/>
                <a:cs typeface="Calibri" panose="020F0502020204030204" pitchFamily="34" charset="0"/>
              </a:rPr>
              <a:t>“no it’s not going to work” letting the children choose, certain characters couldn’t do that</a:t>
            </a:r>
            <a:r>
              <a:rPr lang="en-GB" altLang="en-US">
                <a:solidFill>
                  <a:srgbClr val="000000"/>
                </a:solidFill>
                <a:latin typeface="Times New Roman" panose="02020603050405020304" pitchFamily="18" charset="0"/>
                <a:cs typeface="Calibri" panose="020F0502020204030204" pitchFamily="34" charset="0"/>
              </a:rPr>
              <a:t>” (T13, 32-33). </a:t>
            </a:r>
            <a:r>
              <a:rPr lang="en-GB" altLang="en-US" i="1">
                <a:solidFill>
                  <a:srgbClr val="000000"/>
                </a:solidFill>
                <a:latin typeface="Times New Roman" panose="02020603050405020304" pitchFamily="18" charset="0"/>
                <a:cs typeface="Calibri" panose="020F0502020204030204" pitchFamily="34" charset="0"/>
              </a:rPr>
              <a:t>“I think they find it more calming when there is more structure, it’s like when you give them freedom they are like “oh I don’t know what to do with it” so I think they like structure”</a:t>
            </a:r>
            <a:r>
              <a:rPr lang="en-GB" altLang="en-US">
                <a:solidFill>
                  <a:srgbClr val="000000"/>
                </a:solidFill>
                <a:latin typeface="Times New Roman" panose="02020603050405020304" pitchFamily="18" charset="0"/>
                <a:cs typeface="Calibri" panose="020F0502020204030204" pitchFamily="34" charset="0"/>
              </a:rPr>
              <a:t> (T11, 185-187). </a:t>
            </a:r>
            <a:endParaRPr lang="en-US" altLang="en-US"/>
          </a:p>
        </p:txBody>
      </p:sp>
      <p:sp>
        <p:nvSpPr>
          <p:cNvPr id="25608" name="Rectangle 10">
            <a:extLst>
              <a:ext uri="{FF2B5EF4-FFF2-40B4-BE49-F238E27FC236}">
                <a16:creationId xmlns:a16="http://schemas.microsoft.com/office/drawing/2014/main" id="{BF1DCE36-D1EC-9A6E-3A1F-F61BF23C3AEC}"/>
              </a:ext>
            </a:extLst>
          </p:cNvPr>
          <p:cNvSpPr>
            <a:spLocks noChangeArrowheads="1"/>
          </p:cNvSpPr>
          <p:nvPr/>
        </p:nvSpPr>
        <p:spPr bwMode="auto">
          <a:xfrm>
            <a:off x="12949238" y="4984751"/>
            <a:ext cx="45720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cs typeface="Calibri" panose="020F0502020204030204" pitchFamily="34" charset="0"/>
              </a:rPr>
              <a:t>“We didn’t have the time to, because we are here and now, and we are trying to make it as engaging as we can, and if we had time to make it more practical, then I think we probably would but, because it might help, but with some of those children, getting them back then, settled might gee them up a bit more”</a:t>
            </a:r>
            <a:r>
              <a:rPr lang="en-GB" altLang="en-US">
                <a:solidFill>
                  <a:srgbClr val="000000"/>
                </a:solidFill>
                <a:latin typeface="Times New Roman" panose="02020603050405020304" pitchFamily="18" charset="0"/>
                <a:cs typeface="Calibri" panose="020F0502020204030204" pitchFamily="34" charset="0"/>
              </a:rPr>
              <a:t> (T21, 179-182). </a:t>
            </a:r>
            <a:endParaRPr lang="en-US" altLang="en-US"/>
          </a:p>
        </p:txBody>
      </p:sp>
      <p:sp>
        <p:nvSpPr>
          <p:cNvPr id="25609" name="Rectangle 11">
            <a:extLst>
              <a:ext uri="{FF2B5EF4-FFF2-40B4-BE49-F238E27FC236}">
                <a16:creationId xmlns:a16="http://schemas.microsoft.com/office/drawing/2014/main" id="{A653EB3C-9438-A147-2B50-3EF09E4D6E3E}"/>
              </a:ext>
            </a:extLst>
          </p:cNvPr>
          <p:cNvSpPr>
            <a:spLocks noChangeArrowheads="1"/>
          </p:cNvSpPr>
          <p:nvPr/>
        </p:nvSpPr>
        <p:spPr bwMode="auto">
          <a:xfrm>
            <a:off x="3562350" y="-2305050"/>
            <a:ext cx="4572000" cy="230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cs typeface="Calibri" panose="020F0502020204030204" pitchFamily="34" charset="0"/>
              </a:rPr>
              <a:t>Fullan (2002: 6) refers to as an “implementation dip”. Where, in the early stages of trying something new, complications and difficulties arise. The fear of change or the lack of technical knowledge and skills to make change work can have a detrimental effect on many innovations that require new skills or understanding</a:t>
            </a:r>
            <a:r>
              <a:rPr lang="en-GB" altLang="en-US"/>
              <a:t> </a:t>
            </a:r>
            <a:endParaRPr lang="en-US" altLang="en-US"/>
          </a:p>
        </p:txBody>
      </p:sp>
      <p:sp>
        <p:nvSpPr>
          <p:cNvPr id="25610" name="Rectangle 12">
            <a:extLst>
              <a:ext uri="{FF2B5EF4-FFF2-40B4-BE49-F238E27FC236}">
                <a16:creationId xmlns:a16="http://schemas.microsoft.com/office/drawing/2014/main" id="{461EFD4A-423B-7D9B-6514-462DCC8E313E}"/>
              </a:ext>
            </a:extLst>
          </p:cNvPr>
          <p:cNvSpPr>
            <a:spLocks noChangeArrowheads="1"/>
          </p:cNvSpPr>
          <p:nvPr/>
        </p:nvSpPr>
        <p:spPr bwMode="auto">
          <a:xfrm>
            <a:off x="-5041900" y="-1603375"/>
            <a:ext cx="4572000" cy="369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solidFill>
                  <a:srgbClr val="000000"/>
                </a:solidFill>
                <a:latin typeface="Times New Roman" panose="02020603050405020304" pitchFamily="18" charset="0"/>
                <a:cs typeface="Calibri" panose="020F0502020204030204" pitchFamily="34" charset="0"/>
              </a:rPr>
              <a:t>When reflecting on the approach the teachers did not think they succeeded in making it a fully holistic approach because </a:t>
            </a:r>
            <a:r>
              <a:rPr lang="en-GB" altLang="en-US" i="1">
                <a:solidFill>
                  <a:srgbClr val="000000"/>
                </a:solidFill>
                <a:latin typeface="Times New Roman" panose="02020603050405020304" pitchFamily="18" charset="0"/>
                <a:cs typeface="Calibri" panose="020F0502020204030204" pitchFamily="34" charset="0"/>
              </a:rPr>
              <a:t>“I think it was more about circus rather than learning”</a:t>
            </a:r>
            <a:r>
              <a:rPr lang="en-GB" altLang="en-US">
                <a:solidFill>
                  <a:srgbClr val="000000"/>
                </a:solidFill>
                <a:latin typeface="Times New Roman" panose="02020603050405020304" pitchFamily="18" charset="0"/>
                <a:cs typeface="Calibri" panose="020F0502020204030204" pitchFamily="34" charset="0"/>
              </a:rPr>
              <a:t> (T16, 267). When answering the same question the second teacher shows openness and understanding that own ability may have played a part </a:t>
            </a:r>
            <a:r>
              <a:rPr lang="en-GB" altLang="en-US" i="1">
                <a:solidFill>
                  <a:srgbClr val="000000"/>
                </a:solidFill>
                <a:latin typeface="Times New Roman" panose="02020603050405020304" pitchFamily="18" charset="0"/>
                <a:cs typeface="Calibri" panose="020F0502020204030204" pitchFamily="34" charset="0"/>
              </a:rPr>
              <a:t>“I don’t think I am confident in delivering that way, so I think that might have hindered it. I think I was more reluctant and was like “ok, let’s do a little bit of it” and then go back to maybe just reading and writing and sitting down”</a:t>
            </a:r>
            <a:r>
              <a:rPr lang="en-GB" altLang="en-US">
                <a:solidFill>
                  <a:srgbClr val="000000"/>
                </a:solidFill>
                <a:latin typeface="Times New Roman" panose="02020603050405020304" pitchFamily="18" charset="0"/>
                <a:cs typeface="Calibri" panose="020F0502020204030204" pitchFamily="34" charset="0"/>
              </a:rPr>
              <a:t> (T27, 298-300). </a:t>
            </a:r>
            <a:endParaRPr lang="en-US" altLang="en-US"/>
          </a:p>
        </p:txBody>
      </p:sp>
      <p:sp>
        <p:nvSpPr>
          <p:cNvPr id="25611" name="TextBox 13">
            <a:extLst>
              <a:ext uri="{FF2B5EF4-FFF2-40B4-BE49-F238E27FC236}">
                <a16:creationId xmlns:a16="http://schemas.microsoft.com/office/drawing/2014/main" id="{D2AE467D-0282-6029-CC3D-44BC079AC483}"/>
              </a:ext>
            </a:extLst>
          </p:cNvPr>
          <p:cNvSpPr txBox="1">
            <a:spLocks noChangeArrowheads="1"/>
          </p:cNvSpPr>
          <p:nvPr/>
        </p:nvSpPr>
        <p:spPr bwMode="auto">
          <a:xfrm>
            <a:off x="-5041900" y="6858001"/>
            <a:ext cx="363696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a:t>Teacher had organized room in individual desks – research observation notes needed</a:t>
            </a:r>
          </a:p>
        </p:txBody>
      </p:sp>
      <p:sp>
        <p:nvSpPr>
          <p:cNvPr id="25612" name="Content Placeholder 2">
            <a:extLst>
              <a:ext uri="{FF2B5EF4-FFF2-40B4-BE49-F238E27FC236}">
                <a16:creationId xmlns:a16="http://schemas.microsoft.com/office/drawing/2014/main" id="{0669E4DD-B136-F04E-229C-E399E6E60C39}"/>
              </a:ext>
            </a:extLst>
          </p:cNvPr>
          <p:cNvSpPr txBox="1">
            <a:spLocks noChangeArrowheads="1"/>
          </p:cNvSpPr>
          <p:nvPr/>
        </p:nvSpPr>
        <p:spPr bwMode="auto">
          <a:xfrm>
            <a:off x="2614613" y="2089150"/>
            <a:ext cx="6794500" cy="301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r>
              <a:rPr lang="en-US" altLang="en-US" sz="2400">
                <a:solidFill>
                  <a:schemeClr val="bg1"/>
                </a:solidFill>
              </a:rPr>
              <a:t>Understanding and skills for holistic, child-led, embodied pedagogies</a:t>
            </a:r>
          </a:p>
          <a:p>
            <a:endParaRPr lang="en-US" altLang="en-US" sz="2400">
              <a:solidFill>
                <a:schemeClr val="bg1"/>
              </a:solidFill>
            </a:endParaRPr>
          </a:p>
          <a:p>
            <a:r>
              <a:rPr lang="en-US" altLang="en-US" sz="2400">
                <a:solidFill>
                  <a:schemeClr val="bg1"/>
                </a:solidFill>
              </a:rPr>
              <a:t>Teacher values and philosophies</a:t>
            </a:r>
          </a:p>
          <a:p>
            <a:endParaRPr lang="en-US" altLang="en-US" sz="2400">
              <a:solidFill>
                <a:schemeClr val="bg1"/>
              </a:solidFill>
            </a:endParaRPr>
          </a:p>
          <a:p>
            <a:r>
              <a:rPr lang="en-US" altLang="en-US" sz="2400">
                <a:solidFill>
                  <a:schemeClr val="bg1"/>
                </a:solidFill>
              </a:rPr>
              <a:t>“Implementation dip” (Fullan, 2002: 6)</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ext Placeholder 2">
            <a:extLst>
              <a:ext uri="{FF2B5EF4-FFF2-40B4-BE49-F238E27FC236}">
                <a16:creationId xmlns:a16="http://schemas.microsoft.com/office/drawing/2014/main" id="{BF6ECB08-852B-DF37-092B-A9C1A9F97F1B}"/>
              </a:ext>
            </a:extLst>
          </p:cNvPr>
          <p:cNvSpPr>
            <a:spLocks noGrp="1"/>
          </p:cNvSpPr>
          <p:nvPr>
            <p:ph type="body" idx="1"/>
          </p:nvPr>
        </p:nvSpPr>
        <p:spPr>
          <a:xfrm>
            <a:off x="1790700" y="260351"/>
            <a:ext cx="4040188" cy="639763"/>
          </a:xfrm>
        </p:spPr>
        <p:txBody>
          <a:bodyPr/>
          <a:lstStyle/>
          <a:p>
            <a:r>
              <a:rPr lang="en-US" altLang="en-US"/>
              <a:t>Understanding and skills</a:t>
            </a:r>
          </a:p>
        </p:txBody>
      </p:sp>
      <p:sp>
        <p:nvSpPr>
          <p:cNvPr id="26626" name="Content Placeholder 3">
            <a:extLst>
              <a:ext uri="{FF2B5EF4-FFF2-40B4-BE49-F238E27FC236}">
                <a16:creationId xmlns:a16="http://schemas.microsoft.com/office/drawing/2014/main" id="{2F36858B-17D6-CFE6-3992-02ACAEC06ABA}"/>
              </a:ext>
            </a:extLst>
          </p:cNvPr>
          <p:cNvSpPr>
            <a:spLocks noGrp="1"/>
          </p:cNvSpPr>
          <p:nvPr>
            <p:ph sz="half" idx="2"/>
          </p:nvPr>
        </p:nvSpPr>
        <p:spPr>
          <a:xfrm>
            <a:off x="-4429125" y="1412875"/>
            <a:ext cx="4040187" cy="4464050"/>
          </a:xfrm>
        </p:spPr>
        <p:txBody>
          <a:bodyPr/>
          <a:lstStyle/>
          <a:p>
            <a:endParaRPr lang="en-US" altLang="en-US"/>
          </a:p>
        </p:txBody>
      </p:sp>
      <p:sp>
        <p:nvSpPr>
          <p:cNvPr id="26627" name="Text Placeholder 4">
            <a:extLst>
              <a:ext uri="{FF2B5EF4-FFF2-40B4-BE49-F238E27FC236}">
                <a16:creationId xmlns:a16="http://schemas.microsoft.com/office/drawing/2014/main" id="{02555D0E-6593-5258-DD88-D70A63483AF9}"/>
              </a:ext>
            </a:extLst>
          </p:cNvPr>
          <p:cNvSpPr>
            <a:spLocks noGrp="1"/>
          </p:cNvSpPr>
          <p:nvPr>
            <p:ph type="body" sz="quarter" idx="3"/>
          </p:nvPr>
        </p:nvSpPr>
        <p:spPr>
          <a:xfrm>
            <a:off x="6169026" y="260351"/>
            <a:ext cx="4041775" cy="639763"/>
          </a:xfrm>
        </p:spPr>
        <p:txBody>
          <a:bodyPr/>
          <a:lstStyle/>
          <a:p>
            <a:pPr algn="r"/>
            <a:r>
              <a:rPr lang="en-US" altLang="en-US"/>
              <a:t>Values and Philosophies</a:t>
            </a:r>
          </a:p>
        </p:txBody>
      </p:sp>
      <p:sp>
        <p:nvSpPr>
          <p:cNvPr id="26628" name="Content Placeholder 5">
            <a:extLst>
              <a:ext uri="{FF2B5EF4-FFF2-40B4-BE49-F238E27FC236}">
                <a16:creationId xmlns:a16="http://schemas.microsoft.com/office/drawing/2014/main" id="{14BBD773-DFAF-2F5C-8813-D235E55F138B}"/>
              </a:ext>
            </a:extLst>
          </p:cNvPr>
          <p:cNvSpPr>
            <a:spLocks noGrp="1"/>
          </p:cNvSpPr>
          <p:nvPr>
            <p:ph sz="quarter" idx="4"/>
          </p:nvPr>
        </p:nvSpPr>
        <p:spPr>
          <a:xfrm>
            <a:off x="12804775" y="900113"/>
            <a:ext cx="4041775" cy="4464050"/>
          </a:xfrm>
        </p:spPr>
        <p:txBody>
          <a:bodyPr/>
          <a:lstStyle/>
          <a:p>
            <a:endParaRPr lang="en-US" altLang="en-US"/>
          </a:p>
        </p:txBody>
      </p:sp>
      <p:sp>
        <p:nvSpPr>
          <p:cNvPr id="26629" name="Rectangle 6">
            <a:extLst>
              <a:ext uri="{FF2B5EF4-FFF2-40B4-BE49-F238E27FC236}">
                <a16:creationId xmlns:a16="http://schemas.microsoft.com/office/drawing/2014/main" id="{C32704FB-71CA-77DD-0D4B-DF1592B18124}"/>
              </a:ext>
            </a:extLst>
          </p:cNvPr>
          <p:cNvSpPr>
            <a:spLocks noChangeArrowheads="1"/>
          </p:cNvSpPr>
          <p:nvPr/>
        </p:nvSpPr>
        <p:spPr bwMode="auto">
          <a:xfrm>
            <a:off x="1790700" y="1125538"/>
            <a:ext cx="4224338"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cs typeface="Calibri" panose="020F0502020204030204" pitchFamily="34" charset="0"/>
              </a:rPr>
              <a:t>When reflecting on the approach the teachers did not think they succeeded in making it a fully holistic approach because </a:t>
            </a:r>
            <a:r>
              <a:rPr lang="en-GB" altLang="en-US" sz="1400" i="1">
                <a:solidFill>
                  <a:srgbClr val="000000"/>
                </a:solidFill>
                <a:latin typeface="Times New Roman" panose="02020603050405020304" pitchFamily="18" charset="0"/>
                <a:cs typeface="Calibri" panose="020F0502020204030204" pitchFamily="34" charset="0"/>
              </a:rPr>
              <a:t>“I think it was more about circus rather than learning”</a:t>
            </a:r>
            <a:r>
              <a:rPr lang="en-GB" altLang="en-US" sz="1400">
                <a:solidFill>
                  <a:srgbClr val="000000"/>
                </a:solidFill>
                <a:latin typeface="Times New Roman" panose="02020603050405020304" pitchFamily="18" charset="0"/>
                <a:cs typeface="Calibri" panose="020F0502020204030204" pitchFamily="34" charset="0"/>
              </a:rPr>
              <a:t> (T16, 267). When answering the same question the second teacher shows openness and understanding that own ability may have played a part </a:t>
            </a:r>
            <a:r>
              <a:rPr lang="en-GB" altLang="en-US" sz="1400" i="1">
                <a:solidFill>
                  <a:srgbClr val="000000"/>
                </a:solidFill>
                <a:latin typeface="Times New Roman" panose="02020603050405020304" pitchFamily="18" charset="0"/>
                <a:cs typeface="Calibri" panose="020F0502020204030204" pitchFamily="34" charset="0"/>
              </a:rPr>
              <a:t>“I don’t think I am confident in delivering that way, so I think that might have hindered it. I think I was more reluctant and was like “ok, let’s do a little bit of it” and then go back to maybe just reading and writing and sitting down”</a:t>
            </a:r>
            <a:r>
              <a:rPr lang="en-GB" altLang="en-US" sz="1400">
                <a:solidFill>
                  <a:srgbClr val="000000"/>
                </a:solidFill>
                <a:latin typeface="Times New Roman" panose="02020603050405020304" pitchFamily="18" charset="0"/>
                <a:cs typeface="Calibri" panose="020F0502020204030204" pitchFamily="34" charset="0"/>
              </a:rPr>
              <a:t> (T27, 298-300). </a:t>
            </a:r>
            <a:endParaRPr lang="en-US" altLang="en-US" sz="1400"/>
          </a:p>
        </p:txBody>
      </p:sp>
      <p:sp>
        <p:nvSpPr>
          <p:cNvPr id="26630" name="Rectangle 7">
            <a:extLst>
              <a:ext uri="{FF2B5EF4-FFF2-40B4-BE49-F238E27FC236}">
                <a16:creationId xmlns:a16="http://schemas.microsoft.com/office/drawing/2014/main" id="{34CB43D2-3761-490C-28EF-1566C98F9026}"/>
              </a:ext>
            </a:extLst>
          </p:cNvPr>
          <p:cNvSpPr>
            <a:spLocks noChangeArrowheads="1"/>
          </p:cNvSpPr>
          <p:nvPr/>
        </p:nvSpPr>
        <p:spPr bwMode="auto">
          <a:xfrm>
            <a:off x="1709738" y="3587751"/>
            <a:ext cx="4305300" cy="2030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cs typeface="Calibri" panose="020F0502020204030204" pitchFamily="34" charset="0"/>
              </a:rPr>
              <a:t>According to the lead teachers, the activities that </a:t>
            </a:r>
            <a:r>
              <a:rPr lang="en-GB" altLang="en-US" sz="1400" i="1">
                <a:solidFill>
                  <a:srgbClr val="000000"/>
                </a:solidFill>
                <a:latin typeface="Times New Roman" panose="02020603050405020304" pitchFamily="18" charset="0"/>
                <a:cs typeface="Calibri" panose="020F0502020204030204" pitchFamily="34" charset="0"/>
              </a:rPr>
              <a:t>“gave the children choices of tasks…did not work”</a:t>
            </a:r>
            <a:r>
              <a:rPr lang="en-GB" altLang="en-US" sz="1400">
                <a:solidFill>
                  <a:srgbClr val="000000"/>
                </a:solidFill>
                <a:latin typeface="Times New Roman" panose="02020603050405020304" pitchFamily="18" charset="0"/>
                <a:cs typeface="Calibri" panose="020F0502020204030204" pitchFamily="34" charset="0"/>
              </a:rPr>
              <a:t> (T21,40-42</a:t>
            </a:r>
            <a:r>
              <a:rPr lang="en-GB" altLang="en-US" sz="1400" i="1">
                <a:solidFill>
                  <a:srgbClr val="000000"/>
                </a:solidFill>
                <a:latin typeface="Times New Roman" panose="02020603050405020304" pitchFamily="18" charset="0"/>
                <a:cs typeface="Calibri" panose="020F0502020204030204" pitchFamily="34" charset="0"/>
              </a:rPr>
              <a:t>).</a:t>
            </a:r>
            <a:r>
              <a:rPr lang="en-GB" altLang="en-US" sz="1400">
                <a:solidFill>
                  <a:srgbClr val="000000"/>
                </a:solidFill>
                <a:latin typeface="Times New Roman" panose="02020603050405020304" pitchFamily="18" charset="0"/>
                <a:cs typeface="Calibri" panose="020F0502020204030204" pitchFamily="34" charset="0"/>
              </a:rPr>
              <a:t> </a:t>
            </a:r>
            <a:r>
              <a:rPr lang="en-GB" altLang="en-US" sz="1400" i="1">
                <a:solidFill>
                  <a:srgbClr val="000000"/>
                </a:solidFill>
                <a:latin typeface="Times New Roman" panose="02020603050405020304" pitchFamily="18" charset="0"/>
                <a:cs typeface="Calibri" panose="020F0502020204030204" pitchFamily="34" charset="0"/>
              </a:rPr>
              <a:t>“When we had the children in we thought</a:t>
            </a:r>
            <a:r>
              <a:rPr lang="en-GB" altLang="en-US" sz="1400">
                <a:solidFill>
                  <a:srgbClr val="000000"/>
                </a:solidFill>
                <a:latin typeface="Times New Roman" panose="02020603050405020304" pitchFamily="18" charset="0"/>
                <a:cs typeface="Calibri" panose="020F0502020204030204" pitchFamily="34" charset="0"/>
              </a:rPr>
              <a:t> </a:t>
            </a:r>
            <a:r>
              <a:rPr lang="en-GB" altLang="en-US" sz="1400" i="1">
                <a:solidFill>
                  <a:srgbClr val="000000"/>
                </a:solidFill>
                <a:latin typeface="Times New Roman" panose="02020603050405020304" pitchFamily="18" charset="0"/>
                <a:cs typeface="Calibri" panose="020F0502020204030204" pitchFamily="34" charset="0"/>
              </a:rPr>
              <a:t>“no it’s not going to work” letting the children choose, certain characters couldn’t do that</a:t>
            </a:r>
            <a:r>
              <a:rPr lang="en-GB" altLang="en-US" sz="1400">
                <a:solidFill>
                  <a:srgbClr val="000000"/>
                </a:solidFill>
                <a:latin typeface="Times New Roman" panose="02020603050405020304" pitchFamily="18" charset="0"/>
                <a:cs typeface="Calibri" panose="020F0502020204030204" pitchFamily="34" charset="0"/>
              </a:rPr>
              <a:t>” (T13, 32-33). </a:t>
            </a:r>
            <a:r>
              <a:rPr lang="en-GB" altLang="en-US" sz="1400" i="1">
                <a:solidFill>
                  <a:srgbClr val="000000"/>
                </a:solidFill>
                <a:latin typeface="Times New Roman" panose="02020603050405020304" pitchFamily="18" charset="0"/>
                <a:cs typeface="Calibri" panose="020F0502020204030204" pitchFamily="34" charset="0"/>
              </a:rPr>
              <a:t>“I think they find it more calming when there is more structure, it’s like when you give them freedom they are like “oh I don’t know what to do with it” so I think they like structure”</a:t>
            </a:r>
            <a:r>
              <a:rPr lang="en-GB" altLang="en-US" sz="1400">
                <a:solidFill>
                  <a:srgbClr val="000000"/>
                </a:solidFill>
                <a:latin typeface="Times New Roman" panose="02020603050405020304" pitchFamily="18" charset="0"/>
                <a:cs typeface="Calibri" panose="020F0502020204030204" pitchFamily="34" charset="0"/>
              </a:rPr>
              <a:t> (T11, 185-187). </a:t>
            </a:r>
            <a:endParaRPr lang="en-US" altLang="en-US" sz="1400"/>
          </a:p>
        </p:txBody>
      </p:sp>
      <p:sp>
        <p:nvSpPr>
          <p:cNvPr id="26631" name="Rectangle 8">
            <a:extLst>
              <a:ext uri="{FF2B5EF4-FFF2-40B4-BE49-F238E27FC236}">
                <a16:creationId xmlns:a16="http://schemas.microsoft.com/office/drawing/2014/main" id="{854B10B7-52C6-DAAC-A0CA-3AFB45DB7955}"/>
              </a:ext>
            </a:extLst>
          </p:cNvPr>
          <p:cNvSpPr>
            <a:spLocks noChangeArrowheads="1"/>
          </p:cNvSpPr>
          <p:nvPr/>
        </p:nvSpPr>
        <p:spPr bwMode="auto">
          <a:xfrm>
            <a:off x="6726238" y="3605214"/>
            <a:ext cx="3484562"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i="1">
                <a:solidFill>
                  <a:srgbClr val="000000"/>
                </a:solidFill>
                <a:latin typeface="Times New Roman" panose="02020603050405020304" pitchFamily="18" charset="0"/>
                <a:cs typeface="Calibri" panose="020F0502020204030204" pitchFamily="34" charset="0"/>
              </a:rPr>
              <a:t>“One big change is how the tables are not in group shape, but desks are now separated, when asked why this had happened the teacher said that the “children were more focused””</a:t>
            </a:r>
            <a:r>
              <a:rPr lang="en-GB" altLang="en-US" sz="1400">
                <a:solidFill>
                  <a:srgbClr val="000000"/>
                </a:solidFill>
                <a:latin typeface="Times New Roman" panose="02020603050405020304" pitchFamily="18" charset="0"/>
                <a:cs typeface="Calibri" panose="020F0502020204030204" pitchFamily="34" charset="0"/>
              </a:rPr>
              <a:t> (RO4, 5-9)</a:t>
            </a:r>
            <a:r>
              <a:rPr lang="en-GB" altLang="en-US" sz="1400"/>
              <a:t> </a:t>
            </a:r>
            <a:endParaRPr lang="en-US" altLang="en-US" sz="1400"/>
          </a:p>
        </p:txBody>
      </p:sp>
      <p:sp>
        <p:nvSpPr>
          <p:cNvPr id="26632" name="Rectangle 9">
            <a:extLst>
              <a:ext uri="{FF2B5EF4-FFF2-40B4-BE49-F238E27FC236}">
                <a16:creationId xmlns:a16="http://schemas.microsoft.com/office/drawing/2014/main" id="{B716E3C3-8394-8914-C893-BFCD81DA50B0}"/>
              </a:ext>
            </a:extLst>
          </p:cNvPr>
          <p:cNvSpPr>
            <a:spLocks noChangeArrowheads="1"/>
          </p:cNvSpPr>
          <p:nvPr/>
        </p:nvSpPr>
        <p:spPr bwMode="auto">
          <a:xfrm>
            <a:off x="6726239" y="1411288"/>
            <a:ext cx="369887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a:solidFill>
                  <a:srgbClr val="000000"/>
                </a:solidFill>
                <a:latin typeface="Times New Roman" panose="02020603050405020304" pitchFamily="18" charset="0"/>
                <a:cs typeface="Calibri" panose="020F0502020204030204" pitchFamily="34" charset="0"/>
              </a:rPr>
              <a:t>Talking about more practical tasks</a:t>
            </a:r>
            <a:r>
              <a:rPr lang="en-GB" altLang="en-US" sz="1400" i="1">
                <a:solidFill>
                  <a:srgbClr val="000000"/>
                </a:solidFill>
                <a:latin typeface="Times New Roman" panose="02020603050405020304" pitchFamily="18" charset="0"/>
                <a:cs typeface="Calibri" panose="020F0502020204030204" pitchFamily="34" charset="0"/>
              </a:rPr>
              <a:t>“[the children] were getting quite hyper after it”</a:t>
            </a:r>
            <a:r>
              <a:rPr lang="en-GB" altLang="en-US" sz="1400">
                <a:solidFill>
                  <a:srgbClr val="000000"/>
                </a:solidFill>
                <a:latin typeface="Times New Roman" panose="02020603050405020304" pitchFamily="18" charset="0"/>
                <a:cs typeface="Calibri" panose="020F0502020204030204" pitchFamily="34" charset="0"/>
              </a:rPr>
              <a:t> (T21, 18-19) and it </a:t>
            </a:r>
            <a:r>
              <a:rPr lang="en-GB" altLang="en-US" sz="1400" i="1">
                <a:solidFill>
                  <a:srgbClr val="000000"/>
                </a:solidFill>
                <a:latin typeface="Times New Roman" panose="02020603050405020304" pitchFamily="18" charset="0"/>
                <a:cs typeface="Calibri" panose="020F0502020204030204" pitchFamily="34" charset="0"/>
              </a:rPr>
              <a:t>“would disrupt them too much”</a:t>
            </a:r>
            <a:r>
              <a:rPr lang="en-GB" altLang="en-US" sz="1400">
                <a:solidFill>
                  <a:srgbClr val="000000"/>
                </a:solidFill>
                <a:latin typeface="Times New Roman" panose="02020603050405020304" pitchFamily="18" charset="0"/>
                <a:cs typeface="Calibri" panose="020F0502020204030204" pitchFamily="34" charset="0"/>
              </a:rPr>
              <a:t> (T11, 211). Teachers therefore did </a:t>
            </a:r>
            <a:r>
              <a:rPr lang="en-GB" altLang="en-US" sz="1400" i="1">
                <a:solidFill>
                  <a:srgbClr val="000000"/>
                </a:solidFill>
                <a:latin typeface="Times New Roman" panose="02020603050405020304" pitchFamily="18" charset="0"/>
                <a:cs typeface="Calibri" panose="020F0502020204030204" pitchFamily="34" charset="0"/>
              </a:rPr>
              <a:t>“anything physical in the afternoon because that is when it is best suited”</a:t>
            </a:r>
            <a:r>
              <a:rPr lang="en-GB" altLang="en-US" sz="1400">
                <a:solidFill>
                  <a:srgbClr val="000000"/>
                </a:solidFill>
                <a:latin typeface="Times New Roman" panose="02020603050405020304" pitchFamily="18" charset="0"/>
                <a:cs typeface="Calibri" panose="020F0502020204030204" pitchFamily="34" charset="0"/>
              </a:rPr>
              <a:t> (T21, 236). </a:t>
            </a:r>
            <a:endParaRPr lang="en-US" altLang="en-US" sz="1400"/>
          </a:p>
        </p:txBody>
      </p:sp>
      <p:sp>
        <p:nvSpPr>
          <p:cNvPr id="26633" name="Rectangle 10">
            <a:extLst>
              <a:ext uri="{FF2B5EF4-FFF2-40B4-BE49-F238E27FC236}">
                <a16:creationId xmlns:a16="http://schemas.microsoft.com/office/drawing/2014/main" id="{641F8B2E-A138-A05C-4F26-1CB369AB2205}"/>
              </a:ext>
            </a:extLst>
          </p:cNvPr>
          <p:cNvSpPr>
            <a:spLocks noChangeArrowheads="1"/>
          </p:cNvSpPr>
          <p:nvPr/>
        </p:nvSpPr>
        <p:spPr bwMode="auto">
          <a:xfrm>
            <a:off x="6716713" y="2762250"/>
            <a:ext cx="3700462"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1400" i="1">
                <a:solidFill>
                  <a:srgbClr val="000000"/>
                </a:solidFill>
                <a:latin typeface="Times New Roman" panose="02020603050405020304" pitchFamily="18" charset="0"/>
                <a:cs typeface="Calibri" panose="020F0502020204030204" pitchFamily="34" charset="0"/>
              </a:rPr>
              <a:t>“you have lost them in the afternoon haven’t you, the concentration is like a reception class” </a:t>
            </a:r>
            <a:r>
              <a:rPr lang="en-GB" altLang="en-US" sz="1400">
                <a:solidFill>
                  <a:srgbClr val="000000"/>
                </a:solidFill>
                <a:latin typeface="Times New Roman" panose="02020603050405020304" pitchFamily="18" charset="0"/>
                <a:cs typeface="Calibri" panose="020F0502020204030204" pitchFamily="34" charset="0"/>
              </a:rPr>
              <a:t>(T11, 239). </a:t>
            </a:r>
            <a:endParaRPr lang="en-US" altLang="en-US" sz="14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70681-21F0-1CEA-1930-DB20A736729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AE9CFD-3AB2-268D-67D0-613F2CB342E4}"/>
              </a:ext>
            </a:extLst>
          </p:cNvPr>
          <p:cNvSpPr>
            <a:spLocks noGrp="1"/>
          </p:cNvSpPr>
          <p:nvPr>
            <p:ph idx="1"/>
          </p:nvPr>
        </p:nvSpPr>
        <p:spPr>
          <a:xfrm>
            <a:off x="630810" y="1730829"/>
            <a:ext cx="6031247" cy="3604741"/>
          </a:xfrm>
        </p:spPr>
        <p:txBody>
          <a:bodyPr/>
          <a:lstStyle/>
          <a:p>
            <a:r>
              <a:rPr lang="en-GB"/>
              <a:t>Creativity and Value Creation</a:t>
            </a:r>
          </a:p>
          <a:p>
            <a:r>
              <a:rPr lang="cy-GB"/>
              <a:t>Creadigrwydd a Chreu Gwerth</a:t>
            </a:r>
            <a:endParaRPr lang="en-GB"/>
          </a:p>
          <a:p>
            <a:endParaRPr lang="en-GB"/>
          </a:p>
          <a:p>
            <a:r>
              <a:rPr lang="en-GB"/>
              <a:t>Level / </a:t>
            </a:r>
            <a:r>
              <a:rPr lang="en-GB" err="1"/>
              <a:t>Lefel</a:t>
            </a:r>
            <a:r>
              <a:rPr lang="en-GB"/>
              <a:t>  5</a:t>
            </a:r>
          </a:p>
          <a:p>
            <a:r>
              <a:rPr lang="en-GB"/>
              <a:t>Research Methods / </a:t>
            </a:r>
            <a:r>
              <a:rPr lang="en-GB" err="1"/>
              <a:t>Dulliau</a:t>
            </a:r>
            <a:r>
              <a:rPr lang="en-GB"/>
              <a:t> </a:t>
            </a:r>
            <a:r>
              <a:rPr lang="en-GB" err="1"/>
              <a:t>Ymchwil</a:t>
            </a:r>
            <a:endParaRPr lang="en-GB"/>
          </a:p>
          <a:p>
            <a:endParaRPr lang="en-GB"/>
          </a:p>
          <a:p>
            <a:r>
              <a:rPr lang="en-GB"/>
              <a:t>Kate Piper</a:t>
            </a:r>
          </a:p>
          <a:p>
            <a:endParaRPr lang="en-GB"/>
          </a:p>
        </p:txBody>
      </p:sp>
      <p:sp>
        <p:nvSpPr>
          <p:cNvPr id="3" name="Content Placeholder 2">
            <a:extLst>
              <a:ext uri="{FF2B5EF4-FFF2-40B4-BE49-F238E27FC236}">
                <a16:creationId xmlns:a16="http://schemas.microsoft.com/office/drawing/2014/main" id="{077DA028-9A63-6174-1914-1EEF557E4FE5}"/>
              </a:ext>
            </a:extLst>
          </p:cNvPr>
          <p:cNvSpPr>
            <a:spLocks noGrp="1"/>
          </p:cNvSpPr>
          <p:nvPr>
            <p:ph idx="10"/>
          </p:nvPr>
        </p:nvSpPr>
        <p:spPr>
          <a:xfrm>
            <a:off x="7103816" y="5081305"/>
            <a:ext cx="4535079" cy="511779"/>
          </a:xfrm>
        </p:spPr>
        <p:txBody>
          <a:bodyPr/>
          <a:lstStyle/>
          <a:p>
            <a:pPr algn="ctr"/>
            <a:r>
              <a:rPr lang="en-GB"/>
              <a:t>Discussion</a:t>
            </a:r>
            <a:endParaRPr lang="en-GB">
              <a:cs typeface="Calibri"/>
            </a:endParaRPr>
          </a:p>
        </p:txBody>
      </p:sp>
    </p:spTree>
    <p:extLst>
      <p:ext uri="{BB962C8B-B14F-4D97-AF65-F5344CB8AC3E}">
        <p14:creationId xmlns:p14="http://schemas.microsoft.com/office/powerpoint/2010/main" val="4253226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5E2F0-E449-777A-FDF0-9B4A650073D9}"/>
              </a:ext>
            </a:extLst>
          </p:cNvPr>
          <p:cNvSpPr>
            <a:spLocks noGrp="1"/>
          </p:cNvSpPr>
          <p:nvPr>
            <p:ph type="title"/>
          </p:nvPr>
        </p:nvSpPr>
        <p:spPr/>
        <p:txBody>
          <a:bodyPr/>
          <a:lstStyle/>
          <a:p>
            <a:r>
              <a:rPr lang="en-GB"/>
              <a:t>Discussion</a:t>
            </a:r>
          </a:p>
        </p:txBody>
      </p:sp>
      <p:sp>
        <p:nvSpPr>
          <p:cNvPr id="3" name="Text Placeholder 2">
            <a:extLst>
              <a:ext uri="{FF2B5EF4-FFF2-40B4-BE49-F238E27FC236}">
                <a16:creationId xmlns:a16="http://schemas.microsoft.com/office/drawing/2014/main" id="{CD53552C-9E13-6E10-66A0-94AF7AF3C22D}"/>
              </a:ext>
            </a:extLst>
          </p:cNvPr>
          <p:cNvSpPr>
            <a:spLocks noGrp="1"/>
          </p:cNvSpPr>
          <p:nvPr>
            <p:ph type="body" idx="1"/>
          </p:nvPr>
        </p:nvSpPr>
        <p:spPr/>
        <p:txBody>
          <a:bodyPr/>
          <a:lstStyle/>
          <a:p>
            <a:r>
              <a:rPr lang="en-GB"/>
              <a:t>Answer the ‘so what?’ question</a:t>
            </a:r>
          </a:p>
        </p:txBody>
      </p:sp>
      <p:sp>
        <p:nvSpPr>
          <p:cNvPr id="4" name="Content Placeholder 3">
            <a:extLst>
              <a:ext uri="{FF2B5EF4-FFF2-40B4-BE49-F238E27FC236}">
                <a16:creationId xmlns:a16="http://schemas.microsoft.com/office/drawing/2014/main" id="{A58F595A-FFBD-7A3C-4E73-609E5245C2E1}"/>
              </a:ext>
            </a:extLst>
          </p:cNvPr>
          <p:cNvSpPr>
            <a:spLocks noGrp="1"/>
          </p:cNvSpPr>
          <p:nvPr>
            <p:ph sz="half" idx="2"/>
          </p:nvPr>
        </p:nvSpPr>
        <p:spPr/>
        <p:txBody>
          <a:bodyPr/>
          <a:lstStyle/>
          <a:p>
            <a:r>
              <a:rPr lang="en-GB"/>
              <a:t>Summarise findings/results linking to your hypothesis and/or research Qs</a:t>
            </a:r>
          </a:p>
          <a:p>
            <a:r>
              <a:rPr lang="en-GB"/>
              <a:t>Similar/ difference/ compliment/ question previous literature</a:t>
            </a:r>
          </a:p>
          <a:p>
            <a:r>
              <a:rPr lang="en-GB"/>
              <a:t>Practical implications of the study </a:t>
            </a:r>
          </a:p>
        </p:txBody>
      </p:sp>
      <p:pic>
        <p:nvPicPr>
          <p:cNvPr id="8" name="Picture 7">
            <a:extLst>
              <a:ext uri="{FF2B5EF4-FFF2-40B4-BE49-F238E27FC236}">
                <a16:creationId xmlns:a16="http://schemas.microsoft.com/office/drawing/2014/main" id="{8C20DCCB-1C24-D06B-A341-68AD6A550053}"/>
              </a:ext>
            </a:extLst>
          </p:cNvPr>
          <p:cNvPicPr>
            <a:picLocks noChangeAspect="1"/>
          </p:cNvPicPr>
          <p:nvPr/>
        </p:nvPicPr>
        <p:blipFill>
          <a:blip r:embed="rId2"/>
          <a:srcRect t="14687" b="29459"/>
          <a:stretch/>
        </p:blipFill>
        <p:spPr>
          <a:xfrm>
            <a:off x="5630780" y="161400"/>
            <a:ext cx="6023432" cy="2943770"/>
          </a:xfrm>
          <a:prstGeom prst="rect">
            <a:avLst/>
          </a:prstGeom>
        </p:spPr>
      </p:pic>
      <p:pic>
        <p:nvPicPr>
          <p:cNvPr id="9" name="Picture 8">
            <a:extLst>
              <a:ext uri="{FF2B5EF4-FFF2-40B4-BE49-F238E27FC236}">
                <a16:creationId xmlns:a16="http://schemas.microsoft.com/office/drawing/2014/main" id="{42FAA49B-2642-7A92-7064-0CB1097205D5}"/>
              </a:ext>
            </a:extLst>
          </p:cNvPr>
          <p:cNvPicPr>
            <a:picLocks noChangeAspect="1"/>
          </p:cNvPicPr>
          <p:nvPr/>
        </p:nvPicPr>
        <p:blipFill>
          <a:blip r:embed="rId3"/>
          <a:stretch>
            <a:fillRect/>
          </a:stretch>
        </p:blipFill>
        <p:spPr>
          <a:xfrm>
            <a:off x="5343995" y="3429001"/>
            <a:ext cx="6310217" cy="3267600"/>
          </a:xfrm>
          <a:prstGeom prst="rect">
            <a:avLst/>
          </a:prstGeom>
        </p:spPr>
      </p:pic>
    </p:spTree>
    <p:extLst>
      <p:ext uri="{BB962C8B-B14F-4D97-AF65-F5344CB8AC3E}">
        <p14:creationId xmlns:p14="http://schemas.microsoft.com/office/powerpoint/2010/main" val="34759244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8BFA-4322-1E48-C53F-71B65AF91CC8}"/>
              </a:ext>
            </a:extLst>
          </p:cNvPr>
          <p:cNvSpPr>
            <a:spLocks noGrp="1"/>
          </p:cNvSpPr>
          <p:nvPr>
            <p:ph type="title"/>
          </p:nvPr>
        </p:nvSpPr>
        <p:spPr/>
        <p:txBody>
          <a:bodyPr/>
          <a:lstStyle/>
          <a:p>
            <a:r>
              <a:rPr lang="en-GB"/>
              <a:t>Conclusion</a:t>
            </a:r>
          </a:p>
        </p:txBody>
      </p:sp>
      <p:sp>
        <p:nvSpPr>
          <p:cNvPr id="3" name="Text Placeholder 2">
            <a:extLst>
              <a:ext uri="{FF2B5EF4-FFF2-40B4-BE49-F238E27FC236}">
                <a16:creationId xmlns:a16="http://schemas.microsoft.com/office/drawing/2014/main" id="{5D3854F3-52CC-AE80-A4FF-3C79769EAFE1}"/>
              </a:ext>
            </a:extLst>
          </p:cNvPr>
          <p:cNvSpPr>
            <a:spLocks noGrp="1"/>
          </p:cNvSpPr>
          <p:nvPr>
            <p:ph type="body" idx="1"/>
          </p:nvPr>
        </p:nvSpPr>
        <p:spPr>
          <a:xfrm>
            <a:off x="609599" y="1834499"/>
            <a:ext cx="5386917" cy="639762"/>
          </a:xfrm>
        </p:spPr>
        <p:txBody>
          <a:bodyPr/>
          <a:lstStyle/>
          <a:p>
            <a:r>
              <a:rPr lang="en-GB"/>
              <a:t>Finish with a bang</a:t>
            </a:r>
          </a:p>
        </p:txBody>
      </p:sp>
      <p:sp>
        <p:nvSpPr>
          <p:cNvPr id="4" name="Content Placeholder 3">
            <a:extLst>
              <a:ext uri="{FF2B5EF4-FFF2-40B4-BE49-F238E27FC236}">
                <a16:creationId xmlns:a16="http://schemas.microsoft.com/office/drawing/2014/main" id="{73202EF3-372E-22CD-C743-83D766C76F02}"/>
              </a:ext>
            </a:extLst>
          </p:cNvPr>
          <p:cNvSpPr>
            <a:spLocks noGrp="1"/>
          </p:cNvSpPr>
          <p:nvPr>
            <p:ph sz="half" idx="2"/>
          </p:nvPr>
        </p:nvSpPr>
        <p:spPr>
          <a:xfrm>
            <a:off x="609600" y="2618072"/>
            <a:ext cx="5386917" cy="2971169"/>
          </a:xfrm>
        </p:spPr>
        <p:txBody>
          <a:bodyPr/>
          <a:lstStyle/>
          <a:p>
            <a:r>
              <a:rPr lang="en-GB"/>
              <a:t>Key take home messages</a:t>
            </a:r>
          </a:p>
          <a:p>
            <a:r>
              <a:rPr lang="en-GB"/>
              <a:t>Limitations of the study</a:t>
            </a:r>
          </a:p>
          <a:p>
            <a:r>
              <a:rPr lang="en-GB"/>
              <a:t>Future research </a:t>
            </a:r>
          </a:p>
        </p:txBody>
      </p:sp>
      <p:pic>
        <p:nvPicPr>
          <p:cNvPr id="7" name="Picture 6">
            <a:extLst>
              <a:ext uri="{FF2B5EF4-FFF2-40B4-BE49-F238E27FC236}">
                <a16:creationId xmlns:a16="http://schemas.microsoft.com/office/drawing/2014/main" id="{B3CA1EA2-DE6A-E484-3A8A-F41D91C0EF46}"/>
              </a:ext>
            </a:extLst>
          </p:cNvPr>
          <p:cNvPicPr>
            <a:picLocks noChangeAspect="1"/>
          </p:cNvPicPr>
          <p:nvPr/>
        </p:nvPicPr>
        <p:blipFill>
          <a:blip r:embed="rId2"/>
          <a:srcRect l="372" t="70700" r="-372" b="1647"/>
          <a:stretch/>
        </p:blipFill>
        <p:spPr>
          <a:xfrm>
            <a:off x="6330238" y="2271530"/>
            <a:ext cx="5181600" cy="1253727"/>
          </a:xfrm>
          <a:prstGeom prst="rect">
            <a:avLst/>
          </a:prstGeom>
        </p:spPr>
      </p:pic>
    </p:spTree>
    <p:extLst>
      <p:ext uri="{BB962C8B-B14F-4D97-AF65-F5344CB8AC3E}">
        <p14:creationId xmlns:p14="http://schemas.microsoft.com/office/powerpoint/2010/main" val="370492792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2</Notes>
  <HiddenSlides>0</HiddenSlides>
  <ScaleCrop>false</ScaleCrop>
  <HeadingPairs>
    <vt:vector size="4" baseType="variant">
      <vt:variant>
        <vt:lpstr>Theme</vt:lpstr>
      </vt:variant>
      <vt:variant>
        <vt:i4>3</vt:i4>
      </vt:variant>
      <vt:variant>
        <vt:lpstr>Slide Titles</vt:lpstr>
      </vt:variant>
      <vt:variant>
        <vt:i4>29</vt:i4>
      </vt:variant>
    </vt:vector>
  </HeadingPairs>
  <TitlesOfParts>
    <vt:vector size="32" baseType="lpstr">
      <vt:lpstr>UWTSD 200_Title Page</vt:lpstr>
      <vt:lpstr>UWTSD 200_Title Page 2</vt:lpstr>
      <vt:lpstr>UWTSD 200_Text 2</vt:lpstr>
      <vt:lpstr>PowerPoint Presentation</vt:lpstr>
      <vt:lpstr>Timeline and Semester Structure</vt:lpstr>
      <vt:lpstr>Peer Show and Tell – “The story so far”</vt:lpstr>
      <vt:lpstr>PowerPoint Presentation</vt:lpstr>
      <vt:lpstr>Literature Review Station</vt:lpstr>
      <vt:lpstr>Methodology Station</vt:lpstr>
      <vt:lpstr>Working on your own results and findings</vt:lpstr>
      <vt:lpstr>SPSS Practice Station</vt:lpstr>
      <vt:lpstr>Peer Marking with criteria Station</vt:lpstr>
      <vt:lpstr>Catch up Station</vt:lpstr>
      <vt:lpstr>PowerPoint Presentation</vt:lpstr>
      <vt:lpstr>Non-parametric</vt:lpstr>
      <vt:lpstr>PowerPoint Presentation</vt:lpstr>
      <vt:lpstr>PowerPoint Presentation</vt:lpstr>
      <vt:lpstr>Data Analysis: Qualitative Data</vt:lpstr>
      <vt:lpstr>PowerPoint Presentation</vt:lpstr>
      <vt:lpstr>Quantitative Results</vt:lpstr>
      <vt:lpstr>Presenting your data – Quantitative</vt:lpstr>
      <vt:lpstr>Presenting your data – Qualitative</vt:lpstr>
      <vt:lpstr>Qualitative findings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cp:revision>
  <cp:lastPrinted>2023-11-20T09:38:44Z</cp:lastPrinted>
  <dcterms:created xsi:type="dcterms:W3CDTF">2021-03-09T15:35:42Z</dcterms:created>
  <dcterms:modified xsi:type="dcterms:W3CDTF">2026-03-16T08:26:48Z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