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48" r:id="rId1"/>
  </p:sldMasterIdLst>
  <p:notesMasterIdLst>
    <p:notesMasterId r:id="rId6"/>
  </p:notesMasterIdLst>
  <p:sldIdLst>
    <p:sldId id="256" r:id="rId2"/>
    <p:sldId id="262" r:id="rId3"/>
    <p:sldId id="257" r:id="rId4"/>
    <p:sldId id="263" r:id="rId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98C8DF-40AE-491D-86AD-54ED4CF0ACBB}" v="17" dt="2025-12-02T18:18:43.09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9" d="100"/>
          <a:sy n="79" d="100"/>
        </p:scale>
        <p:origin x="821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36AED7-BC82-4EFC-A783-4D08ABD80071}" type="datetimeFigureOut">
              <a:t>12/2/2025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243492-23AA-4431-AF7F-2A786040A3A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02079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8243492-23AA-4431-AF7F-2A786040A3AB}" type="slidenum"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85392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8243492-23AA-4431-AF7F-2A786040A3A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5444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30754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28587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28589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52421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52841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61729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94509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85476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51380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4409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9302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12/2/2025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78053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49" r:id="rId1"/>
    <p:sldLayoutId id="2147483950" r:id="rId2"/>
    <p:sldLayoutId id="2147483951" r:id="rId3"/>
    <p:sldLayoutId id="2147483952" r:id="rId4"/>
    <p:sldLayoutId id="2147483953" r:id="rId5"/>
    <p:sldLayoutId id="2147483954" r:id="rId6"/>
    <p:sldLayoutId id="2147483955" r:id="rId7"/>
    <p:sldLayoutId id="2147483956" r:id="rId8"/>
    <p:sldLayoutId id="2147483957" r:id="rId9"/>
    <p:sldLayoutId id="2147483958" r:id="rId10"/>
    <p:sldLayoutId id="21474839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jpe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4.jpeg"/><Relationship Id="rId11" Type="http://schemas.openxmlformats.org/officeDocument/2006/relationships/image" Target="../media/image9.png"/><Relationship Id="rId5" Type="http://schemas.openxmlformats.org/officeDocument/2006/relationships/image" Target="../media/image3.jpeg"/><Relationship Id="rId10" Type="http://schemas.openxmlformats.org/officeDocument/2006/relationships/image" Target="../media/image8.jpeg"/><Relationship Id="rId4" Type="http://schemas.openxmlformats.org/officeDocument/2006/relationships/notesSlide" Target="../notesSlides/notesSlide2.xml"/><Relationship Id="rId9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15.jpe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transcend.org/tms/2017/02/alfred-adler-7-feb-1870-28-may-1937-power-and-social-feeling/" TargetMode="External"/><Relationship Id="rId12" Type="http://schemas.openxmlformats.org/officeDocument/2006/relationships/hyperlink" Target="https://www.flickr.com/photos/lauradahl/787704631/" TargetMode="Externa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11.jpeg"/><Relationship Id="rId11" Type="http://schemas.openxmlformats.org/officeDocument/2006/relationships/image" Target="../media/image14.jpeg"/><Relationship Id="rId5" Type="http://schemas.openxmlformats.org/officeDocument/2006/relationships/hyperlink" Target="https://no.wikipedia.org/wiki/Kunsthistorie" TargetMode="External"/><Relationship Id="rId15" Type="http://schemas.openxmlformats.org/officeDocument/2006/relationships/image" Target="../media/image16.png"/><Relationship Id="rId10" Type="http://schemas.openxmlformats.org/officeDocument/2006/relationships/image" Target="../media/image13.jpeg"/><Relationship Id="rId4" Type="http://schemas.openxmlformats.org/officeDocument/2006/relationships/image" Target="../media/image10.jpeg"/><Relationship Id="rId9" Type="http://schemas.openxmlformats.org/officeDocument/2006/relationships/hyperlink" Target="http://www.antrophistoria.com/2016/08/jung-y-la-psicologia-analitica.html" TargetMode="External"/><Relationship Id="rId14" Type="http://schemas.openxmlformats.org/officeDocument/2006/relationships/hyperlink" Target="http://percyacunhavigil.blogspot.com/2011_11_30_archive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Rectangle 209">
            <a:extLst>
              <a:ext uri="{FF2B5EF4-FFF2-40B4-BE49-F238E27FC236}">
                <a16:creationId xmlns:a16="http://schemas.microsoft.com/office/drawing/2014/main" id="{787F4F1C-8D3D-4EC1-B72D-A0470A5A0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solidFill>
              <a:schemeClr val="bg1"/>
            </a:solidFill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11" name="Group 210">
            <a:extLst>
              <a:ext uri="{FF2B5EF4-FFF2-40B4-BE49-F238E27FC236}">
                <a16:creationId xmlns:a16="http://schemas.microsoft.com/office/drawing/2014/main" id="{D1E3DD61-64DB-46AD-B249-E273CD86B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296011"/>
            <a:ext cx="12192000" cy="3561989"/>
            <a:chOff x="0" y="3296011"/>
            <a:chExt cx="12192000" cy="3561989"/>
          </a:xfrm>
          <a:effectLst>
            <a:outerShdw blurRad="254000" dist="152400" dir="16200000" rotWithShape="0">
              <a:prstClr val="black">
                <a:alpha val="10000"/>
              </a:prstClr>
            </a:outerShdw>
          </a:effectLst>
        </p:grpSpPr>
        <p:grpSp>
          <p:nvGrpSpPr>
            <p:cNvPr id="204" name="Group 203">
              <a:extLst>
                <a:ext uri="{FF2B5EF4-FFF2-40B4-BE49-F238E27FC236}">
                  <a16:creationId xmlns:a16="http://schemas.microsoft.com/office/drawing/2014/main" id="{0D7053D3-590A-4E94-B092-C96EAF744C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3681702"/>
              <a:ext cx="12192000" cy="3176298"/>
              <a:chOff x="0" y="3681702"/>
              <a:chExt cx="12192000" cy="3176298"/>
            </a:xfrm>
          </p:grpSpPr>
          <p:sp>
            <p:nvSpPr>
              <p:cNvPr id="208" name="Freeform: Shape 207">
                <a:extLst>
                  <a:ext uri="{FF2B5EF4-FFF2-40B4-BE49-F238E27FC236}">
                    <a16:creationId xmlns:a16="http://schemas.microsoft.com/office/drawing/2014/main" id="{2EB67199-6FF0-4DED-89D1-BAEA95F9F5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209" name="Freeform: Shape 208">
                <a:extLst>
                  <a:ext uri="{FF2B5EF4-FFF2-40B4-BE49-F238E27FC236}">
                    <a16:creationId xmlns:a16="http://schemas.microsoft.com/office/drawing/2014/main" id="{D1A0BEEB-C008-4150-A935-C6AAF537DA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205" name="Group 204">
              <a:extLst>
                <a:ext uri="{FF2B5EF4-FFF2-40B4-BE49-F238E27FC236}">
                  <a16:creationId xmlns:a16="http://schemas.microsoft.com/office/drawing/2014/main" id="{05148B0F-801C-45A1-80C1-EEC25A22A7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44" y="3296011"/>
              <a:ext cx="12191456" cy="2849975"/>
              <a:chOff x="544" y="3296011"/>
              <a:chExt cx="12191456" cy="2849975"/>
            </a:xfrm>
          </p:grpSpPr>
          <p:sp>
            <p:nvSpPr>
              <p:cNvPr id="206" name="Freeform: Shape 205">
                <a:extLst>
                  <a:ext uri="{FF2B5EF4-FFF2-40B4-BE49-F238E27FC236}">
                    <a16:creationId xmlns:a16="http://schemas.microsoft.com/office/drawing/2014/main" id="{E7715ED9-C8CE-4651-82AA-1C4B5F14A0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207" name="Freeform: Shape 206">
                <a:extLst>
                  <a:ext uri="{FF2B5EF4-FFF2-40B4-BE49-F238E27FC236}">
                    <a16:creationId xmlns:a16="http://schemas.microsoft.com/office/drawing/2014/main" id="{B911230A-EF3B-4760-9087-E4FBE05BDC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blipFill>
                <a:blip r:embed="rId4">
                  <a:alphaModFix amt="57000"/>
                </a:blip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7479" y="3076"/>
            <a:ext cx="10049193" cy="2481044"/>
          </a:xfrm>
        </p:spPr>
        <p:txBody>
          <a:bodyPr>
            <a:noAutofit/>
          </a:bodyPr>
          <a:lstStyle/>
          <a:p>
            <a:pPr algn="l"/>
            <a:r>
              <a:rPr lang="en-GB">
                <a:solidFill>
                  <a:schemeClr val="bg1"/>
                </a:solidFill>
              </a:rPr>
              <a:t>1930s BIOLOGICAL    APPROACHES IN PSYCHOLOGY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86FD1DE-9C75-94FF-8DCA-8E8B20C7F9F6}"/>
              </a:ext>
            </a:extLst>
          </p:cNvPr>
          <p:cNvSpPr/>
          <p:nvPr/>
        </p:nvSpPr>
        <p:spPr>
          <a:xfrm>
            <a:off x="404404" y="2489199"/>
            <a:ext cx="3687535" cy="269838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b="1" dirty="0"/>
              <a:t>Name:</a:t>
            </a:r>
            <a:r>
              <a:rPr lang="en-US" dirty="0"/>
              <a:t> Carys Flynn</a:t>
            </a:r>
          </a:p>
          <a:p>
            <a:pPr algn="ctr"/>
            <a:r>
              <a:rPr lang="en-US" b="1" dirty="0"/>
              <a:t>Student number:</a:t>
            </a:r>
            <a:r>
              <a:rPr lang="en-US" dirty="0"/>
              <a:t> 2501572</a:t>
            </a:r>
          </a:p>
          <a:p>
            <a:pPr algn="ctr"/>
            <a:r>
              <a:rPr lang="en-US" b="1" dirty="0"/>
              <a:t>AI acknowledgment statement:</a:t>
            </a:r>
            <a:r>
              <a:rPr lang="en-US" dirty="0"/>
              <a:t> I confirm that I have used AI to gain research for this presentation, I have copies of my drafts to show that I have not copied AI exactly.   </a:t>
            </a:r>
          </a:p>
          <a:p>
            <a:pPr algn="ctr"/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10C5C6D-B699-A80D-70C9-84FE3B24F45C}"/>
              </a:ext>
            </a:extLst>
          </p:cNvPr>
          <p:cNvSpPr/>
          <p:nvPr/>
        </p:nvSpPr>
        <p:spPr>
          <a:xfrm>
            <a:off x="4340678" y="2481942"/>
            <a:ext cx="4563835" cy="271054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/>
              <a:t>In the 1930s, many psychologists started to look at biological experiments to try understand; the brain, nervous system, hormones and treatments to mental illnesses. These thoughts and experiments helped connect mental health to biological  causes this provided the foundation research for modern brain </a:t>
            </a:r>
          </a:p>
        </p:txBody>
      </p:sp>
      <p:pic>
        <p:nvPicPr>
          <p:cNvPr id="25" name="Video 24">
            <a:hlinkClick r:id="" action="ppaction://media"/>
            <a:extLst>
              <a:ext uri="{FF2B5EF4-FFF2-40B4-BE49-F238E27FC236}">
                <a16:creationId xmlns:a16="http://schemas.microsoft.com/office/drawing/2014/main" id="{338EDFAB-ECB9-D0C8-012F-552994FF997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26" name="Video 25">
            <a:hlinkClick r:id="" action="ppaction://media"/>
            <a:extLst>
              <a:ext uri="{FF2B5EF4-FFF2-40B4-BE49-F238E27FC236}">
                <a16:creationId xmlns:a16="http://schemas.microsoft.com/office/drawing/2014/main" id="{37FCA6FE-31D0-2B10-0BF2-9903983C910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27" name="Video 26">
            <a:hlinkClick r:id="" action="ppaction://media"/>
            <a:extLst>
              <a:ext uri="{FF2B5EF4-FFF2-40B4-BE49-F238E27FC236}">
                <a16:creationId xmlns:a16="http://schemas.microsoft.com/office/drawing/2014/main" id="{50136A30-BBF1-E194-516E-52BC16E621F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009"/>
    </mc:Choice>
    <mc:Fallback xmlns="">
      <p:transition spd="slow" advTm="270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25"/>
                </p:tgtEl>
              </p:cMediaNode>
            </p:vide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8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video>
              <p:cMediaNode vol="80000">
                <p:cTn id="19" fill="hold" display="0">
                  <p:stCondLst>
                    <p:cond delay="indefinite"/>
                  </p:stCondLst>
                </p:cTn>
                <p:tgtEl>
                  <p:spTgt spid="26"/>
                </p:tgtEl>
              </p:cMediaNode>
            </p:vide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4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video>
              <p:cMediaNode vol="80000">
                <p:cTn id="25" fill="hold" display="0">
                  <p:stCondLst>
                    <p:cond delay="indefinite"/>
                  </p:stCondLst>
                </p:cTn>
                <p:tgtEl>
                  <p:spTgt spid="27"/>
                </p:tgtEl>
              </p:cMediaNode>
            </p:vide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0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84004EC-8EC0-632A-7D07-065EB3D13195}"/>
              </a:ext>
            </a:extLst>
          </p:cNvPr>
          <p:cNvSpPr/>
          <p:nvPr/>
        </p:nvSpPr>
        <p:spPr>
          <a:xfrm>
            <a:off x="-2471" y="5520001"/>
            <a:ext cx="3998096" cy="134951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/>
              <a:t>Insulin shock therapy= injected with large doses of insulin to activate Hypoglycaemic coma to 'reset' the chemistry in the brain, treat mainly hypoglycaemic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434D781-4AB1-3DDC-6903-50BF40CF68CC}"/>
              </a:ext>
            </a:extLst>
          </p:cNvPr>
          <p:cNvSpPr/>
          <p:nvPr/>
        </p:nvSpPr>
        <p:spPr>
          <a:xfrm>
            <a:off x="-10025" y="2310307"/>
            <a:ext cx="3998300" cy="138485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/>
              <a:t>Electroconvulsive therapy= individuals being put under general anaesthesia / muscle relaxants, to put small electric currents through the brats purposely start controlled seizures 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05551E1-4C82-FC74-FBC4-33DAD4F96D02}"/>
              </a:ext>
            </a:extLst>
          </p:cNvPr>
          <p:cNvSpPr/>
          <p:nvPr/>
        </p:nvSpPr>
        <p:spPr>
          <a:xfrm>
            <a:off x="-3825" y="4564450"/>
            <a:ext cx="3997936" cy="97091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/>
              <a:t> Phrenology= looking/feeling the skull to determine the individual psychological features.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45CFD5E-BA1A-7AB8-C16C-370FBBFF0236}"/>
              </a:ext>
            </a:extLst>
          </p:cNvPr>
          <p:cNvSpPr/>
          <p:nvPr/>
        </p:nvSpPr>
        <p:spPr>
          <a:xfrm>
            <a:off x="-8743" y="657490"/>
            <a:ext cx="3993615" cy="82475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/>
              <a:t>Lobotomies= cutting/damaging nerve pathways in the prefrontal cortex to treat serious mental illnesses.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E2819DC-6F7E-4595-280A-D4BE637A4A90}"/>
              </a:ext>
            </a:extLst>
          </p:cNvPr>
          <p:cNvSpPr/>
          <p:nvPr/>
        </p:nvSpPr>
        <p:spPr>
          <a:xfrm>
            <a:off x="-5714" y="3688148"/>
            <a:ext cx="3985455" cy="86805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/>
              <a:t>Metrazol convulsion= form of shock therapy to induce convulsions and comas. 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D68B6BD-CC82-0F0D-50D2-E290C058AB92}"/>
              </a:ext>
            </a:extLst>
          </p:cNvPr>
          <p:cNvSpPr/>
          <p:nvPr/>
        </p:nvSpPr>
        <p:spPr>
          <a:xfrm>
            <a:off x="-12389" y="1489719"/>
            <a:ext cx="3998577" cy="8149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/>
              <a:t>Hydrotherapy = warm baths for long continual times to treat stress, moods, diseases, injuries. 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DC6B7CF4-C0BB-B57F-14DC-881C47CD89A2}"/>
              </a:ext>
            </a:extLst>
          </p:cNvPr>
          <p:cNvSpPr/>
          <p:nvPr/>
        </p:nvSpPr>
        <p:spPr>
          <a:xfrm>
            <a:off x="7159021" y="873529"/>
            <a:ext cx="5031858" cy="830021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/>
              <a:t>S</a:t>
            </a:r>
            <a:r>
              <a:rPr lang="en-GB" sz="1600"/>
              <a:t>igmund Freud= </a:t>
            </a:r>
            <a:r>
              <a:rPr lang="en-US" sz="1600">
                <a:latin typeface="Calibri"/>
                <a:ea typeface="Calibri"/>
                <a:cs typeface="Calibri"/>
              </a:rPr>
              <a:t>Freud is a psychologist that focused on peoples drives, dreams, psychosexual stages, different personalities, mechanisms and unconscious mid.</a:t>
            </a:r>
            <a:endParaRPr lang="en-GB" sz="1600">
              <a:latin typeface="Calibri"/>
              <a:ea typeface="Calibri"/>
              <a:cs typeface="Calibri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670E23BB-1E80-9326-B7E9-B75FE966F4E5}"/>
              </a:ext>
            </a:extLst>
          </p:cNvPr>
          <p:cNvSpPr/>
          <p:nvPr/>
        </p:nvSpPr>
        <p:spPr>
          <a:xfrm>
            <a:off x="7171976" y="2717133"/>
            <a:ext cx="5036426" cy="1115409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/>
              <a:t>Carl Jung= </a:t>
            </a:r>
            <a:r>
              <a:rPr lang="en-US" sz="1600">
                <a:latin typeface="Calibri"/>
                <a:ea typeface="Calibri"/>
                <a:cs typeface="Calibri"/>
              </a:rPr>
              <a:t>Carl Jung was a psychologist that also looked at individuals' dreams, he collected unconscious, archetypes, individuation, personal unconscious, shadow, anima/animus and psychological types.</a:t>
            </a:r>
            <a:endParaRPr lang="en-GB" sz="160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6EE24C9-AB6B-CDED-9908-3CBD723CF464}"/>
              </a:ext>
            </a:extLst>
          </p:cNvPr>
          <p:cNvSpPr/>
          <p:nvPr/>
        </p:nvSpPr>
        <p:spPr>
          <a:xfrm>
            <a:off x="7175682" y="1714874"/>
            <a:ext cx="5034340" cy="1008638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/>
              <a:t>Alfred Adler= </a:t>
            </a:r>
            <a:r>
              <a:rPr lang="en-US" sz="1600">
                <a:latin typeface="Calibri"/>
                <a:ea typeface="Calibri"/>
                <a:cs typeface="Calibri"/>
              </a:rPr>
              <a:t>Alfred Adler was an individual psychologist, he looked at different lifestyles, feelings, strive, social interests, compensation and birth orders.</a:t>
            </a:r>
            <a:endParaRPr lang="en-US" sz="1200">
              <a:latin typeface="Calibri"/>
              <a:ea typeface="Calibri"/>
              <a:cs typeface="Calibri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4CBA89E-C55C-3538-C202-4C9B0F5F1291}"/>
              </a:ext>
            </a:extLst>
          </p:cNvPr>
          <p:cNvSpPr/>
          <p:nvPr/>
        </p:nvSpPr>
        <p:spPr>
          <a:xfrm>
            <a:off x="7158958" y="3829113"/>
            <a:ext cx="5036143" cy="976251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/>
              <a:t>Kurt Lewin= </a:t>
            </a:r>
            <a:r>
              <a:rPr lang="en-US" sz="1600">
                <a:latin typeface="Calibri"/>
                <a:ea typeface="Calibri"/>
                <a:cs typeface="Calibri"/>
              </a:rPr>
              <a:t>Kurt Lewin looked at field theory, individuals' life space, forcefield, analysis, group dynamics, action research, and different leadership styles. </a:t>
            </a:r>
            <a:endParaRPr lang="en-GB" sz="1600">
              <a:latin typeface="Calibri"/>
              <a:ea typeface="Calibri"/>
              <a:cs typeface="Calibri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5C185B8D-E3D0-B9FF-DB91-6F9BA5D91281}"/>
              </a:ext>
            </a:extLst>
          </p:cNvPr>
          <p:cNvSpPr/>
          <p:nvPr/>
        </p:nvSpPr>
        <p:spPr>
          <a:xfrm>
            <a:off x="7160674" y="4802400"/>
            <a:ext cx="5036576" cy="964149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600"/>
              <a:t>B.F. Skinner= </a:t>
            </a:r>
            <a:r>
              <a:rPr lang="en-US" sz="1600">
                <a:latin typeface="Calibri"/>
                <a:ea typeface="Calibri"/>
                <a:cs typeface="Calibri"/>
              </a:rPr>
              <a:t>B.F skinner is a behaviorism psychologist that looked at operant conditioning, reinforcement, punishments to shape individuals' behavior.</a:t>
            </a:r>
            <a:endParaRPr lang="en-GB" sz="1600">
              <a:latin typeface="Calibri"/>
              <a:ea typeface="Calibri"/>
              <a:cs typeface="Calibri"/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57D7D9FD-AC8C-6045-364B-6E0B03E5D833}"/>
              </a:ext>
            </a:extLst>
          </p:cNvPr>
          <p:cNvSpPr/>
          <p:nvPr/>
        </p:nvSpPr>
        <p:spPr>
          <a:xfrm>
            <a:off x="7163701" y="5774098"/>
            <a:ext cx="5025967" cy="1094462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/>
              <a:t>Jean Piaget= is a cognitive development psychology. He looked at the 4 stages of development of difference ages, also looked at scheme, assignation and accommodation.</a:t>
            </a:r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B24614C2-FD5F-ABE6-69C3-1ED1768C675A}"/>
              </a:ext>
            </a:extLst>
          </p:cNvPr>
          <p:cNvSpPr/>
          <p:nvPr/>
        </p:nvSpPr>
        <p:spPr>
          <a:xfrm>
            <a:off x="3042" y="1438"/>
            <a:ext cx="3987519" cy="65565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/>
              <a:t>1930s unscientific experiments 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2AA33C3-5FC2-20BB-D712-7610642F1EE1}"/>
              </a:ext>
            </a:extLst>
          </p:cNvPr>
          <p:cNvSpPr/>
          <p:nvPr/>
        </p:nvSpPr>
        <p:spPr>
          <a:xfrm>
            <a:off x="4193720" y="2713265"/>
            <a:ext cx="2833007" cy="979714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  <a:p>
            <a:pPr algn="ctr"/>
            <a:r>
              <a:rPr lang="en-US" dirty="0"/>
              <a:t>Script/Information 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470A0E5C-A0A2-A779-0A25-F6E994787186}"/>
              </a:ext>
            </a:extLst>
          </p:cNvPr>
          <p:cNvSpPr/>
          <p:nvPr/>
        </p:nvSpPr>
        <p:spPr>
          <a:xfrm>
            <a:off x="7157357" y="-2722"/>
            <a:ext cx="5029200" cy="870857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/>
              <a:t>Psychologists from the 1930s </a:t>
            </a:r>
          </a:p>
        </p:txBody>
      </p:sp>
    </p:spTree>
    <p:extLst>
      <p:ext uri="{BB962C8B-B14F-4D97-AF65-F5344CB8AC3E}">
        <p14:creationId xmlns:p14="http://schemas.microsoft.com/office/powerpoint/2010/main" val="4309557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E82CE-EFCF-5AE1-54B1-219B5DA977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9190"/>
            <a:ext cx="10368548" cy="1069498"/>
          </a:xfrm>
        </p:spPr>
        <p:txBody>
          <a:bodyPr>
            <a:normAutofit/>
          </a:bodyPr>
          <a:lstStyle/>
          <a:p>
            <a:pPr algn="ctr"/>
            <a:r>
              <a:rPr lang="en-GB" b="1" u="sng"/>
              <a:t>1930s unscientific experiments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4906950-99F8-FC59-0927-A9BFC3340DB1}"/>
              </a:ext>
            </a:extLst>
          </p:cNvPr>
          <p:cNvSpPr/>
          <p:nvPr/>
        </p:nvSpPr>
        <p:spPr>
          <a:xfrm>
            <a:off x="3060079" y="4257132"/>
            <a:ext cx="2680220" cy="1048084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200"/>
              <a:t>Phrenology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DFC27A0-EDF4-20A1-3D69-CFA589870A52}"/>
              </a:ext>
            </a:extLst>
          </p:cNvPr>
          <p:cNvSpPr/>
          <p:nvPr/>
        </p:nvSpPr>
        <p:spPr>
          <a:xfrm>
            <a:off x="-7793" y="1054685"/>
            <a:ext cx="2661505" cy="1108534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200" dirty="0"/>
              <a:t> Lobotomies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0BF52AA-62E9-6A4B-DEDA-0FA7882B3DD0}"/>
              </a:ext>
            </a:extLst>
          </p:cNvPr>
          <p:cNvSpPr/>
          <p:nvPr/>
        </p:nvSpPr>
        <p:spPr>
          <a:xfrm>
            <a:off x="6088059" y="1054742"/>
            <a:ext cx="3381606" cy="1105055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200" dirty="0"/>
              <a:t>Electroconvulsive Therapy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E226320-A1FC-9F67-4A91-BCB5A9EFBF6A}"/>
              </a:ext>
            </a:extLst>
          </p:cNvPr>
          <p:cNvSpPr/>
          <p:nvPr/>
        </p:nvSpPr>
        <p:spPr>
          <a:xfrm>
            <a:off x="-13393" y="4240538"/>
            <a:ext cx="2671156" cy="105423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200" dirty="0"/>
              <a:t>Metrazol Convulsion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003C569-B78B-A1F7-2A63-196BCD6B504B}"/>
              </a:ext>
            </a:extLst>
          </p:cNvPr>
          <p:cNvSpPr/>
          <p:nvPr/>
        </p:nvSpPr>
        <p:spPr>
          <a:xfrm>
            <a:off x="3062558" y="1052415"/>
            <a:ext cx="2648577" cy="110997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200"/>
              <a:t>Hydrotherapy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0654659-2141-E32B-35FE-2EE3A68A3964}"/>
              </a:ext>
            </a:extLst>
          </p:cNvPr>
          <p:cNvSpPr/>
          <p:nvPr/>
        </p:nvSpPr>
        <p:spPr>
          <a:xfrm>
            <a:off x="6097522" y="4224773"/>
            <a:ext cx="2805701" cy="105513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/>
              <a:t>Insulin Shock Therapy </a:t>
            </a:r>
          </a:p>
        </p:txBody>
      </p:sp>
      <p:pic>
        <p:nvPicPr>
          <p:cNvPr id="13" name="Picture 12" descr="A hand holding a needle to a brain&#10;&#10;AI-generated content may be incorrect.">
            <a:extLst>
              <a:ext uri="{FF2B5EF4-FFF2-40B4-BE49-F238E27FC236}">
                <a16:creationId xmlns:a16="http://schemas.microsoft.com/office/drawing/2014/main" id="{76D748AA-207A-FA75-953A-6E450E0D962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2" y="2150811"/>
            <a:ext cx="2659862" cy="1457682"/>
          </a:xfrm>
          <a:prstGeom prst="rect">
            <a:avLst/>
          </a:prstGeom>
        </p:spPr>
      </p:pic>
      <p:pic>
        <p:nvPicPr>
          <p:cNvPr id="14" name="Picture 13" descr="A person and person in a bathtub&#10;&#10;AI-generated content may be incorrect.">
            <a:extLst>
              <a:ext uri="{FF2B5EF4-FFF2-40B4-BE49-F238E27FC236}">
                <a16:creationId xmlns:a16="http://schemas.microsoft.com/office/drawing/2014/main" id="{69833267-5E2D-3175-3965-A3E84BFA15C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46125" y="2166461"/>
            <a:ext cx="2665400" cy="1437273"/>
          </a:xfrm>
          <a:prstGeom prst="rect">
            <a:avLst/>
          </a:prstGeom>
        </p:spPr>
      </p:pic>
      <p:pic>
        <p:nvPicPr>
          <p:cNvPr id="15" name="Picture 14" descr="A person measuring a head of a person&#10;&#10;AI-generated content may be incorrect.">
            <a:extLst>
              <a:ext uri="{FF2B5EF4-FFF2-40B4-BE49-F238E27FC236}">
                <a16:creationId xmlns:a16="http://schemas.microsoft.com/office/drawing/2014/main" id="{602532F1-44D3-9265-C144-0CFB50F78739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328" t="-318" r="4" b="1069"/>
          <a:stretch>
            <a:fillRect/>
          </a:stretch>
        </p:blipFill>
        <p:spPr>
          <a:xfrm>
            <a:off x="6093363" y="2172751"/>
            <a:ext cx="3389422" cy="1435587"/>
          </a:xfrm>
          <a:prstGeom prst="rect">
            <a:avLst/>
          </a:prstGeom>
        </p:spPr>
      </p:pic>
      <p:pic>
        <p:nvPicPr>
          <p:cNvPr id="16" name="Picture 15" descr="A person sitting at a desk writing on paper&#10;&#10;AI-generated content may be incorrect.">
            <a:extLst>
              <a:ext uri="{FF2B5EF4-FFF2-40B4-BE49-F238E27FC236}">
                <a16:creationId xmlns:a16="http://schemas.microsoft.com/office/drawing/2014/main" id="{567D4A27-E711-FC56-842E-9362467FCB4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-587211" y="5299595"/>
            <a:ext cx="3245674" cy="1556141"/>
          </a:xfrm>
          <a:prstGeom prst="rect">
            <a:avLst/>
          </a:prstGeom>
        </p:spPr>
      </p:pic>
      <p:pic>
        <p:nvPicPr>
          <p:cNvPr id="17" name="Picture 16" descr="A white head with black writing on it&#10;&#10;AI-generated content may be incorrect.">
            <a:extLst>
              <a:ext uri="{FF2B5EF4-FFF2-40B4-BE49-F238E27FC236}">
                <a16:creationId xmlns:a16="http://schemas.microsoft.com/office/drawing/2014/main" id="{340C960B-662E-CFF0-D9AF-48AAB090217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043809" y="5305557"/>
            <a:ext cx="2697724" cy="1560070"/>
          </a:xfrm>
          <a:prstGeom prst="rect">
            <a:avLst/>
          </a:prstGeom>
        </p:spPr>
      </p:pic>
      <p:pic>
        <p:nvPicPr>
          <p:cNvPr id="18" name="Picture 17" descr="A group of men standing around a person&#10;&#10;AI-generated content may be incorrect.">
            <a:extLst>
              <a:ext uri="{FF2B5EF4-FFF2-40B4-BE49-F238E27FC236}">
                <a16:creationId xmlns:a16="http://schemas.microsoft.com/office/drawing/2014/main" id="{2A69F2BB-A005-9236-08B1-A3EFE4659DA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93911" y="5312528"/>
            <a:ext cx="2809253" cy="1551095"/>
          </a:xfrm>
          <a:prstGeom prst="rect">
            <a:avLst/>
          </a:prstGeom>
        </p:spPr>
      </p:pic>
      <p:pic>
        <p:nvPicPr>
          <p:cNvPr id="42" name="Video 41">
            <a:hlinkClick r:id="" action="ppaction://media"/>
            <a:extLst>
              <a:ext uri="{FF2B5EF4-FFF2-40B4-BE49-F238E27FC236}">
                <a16:creationId xmlns:a16="http://schemas.microsoft.com/office/drawing/2014/main" id="{2BC44F1C-B8BF-BB4B-A2F8-1283F3DA1FE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1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43065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6060"/>
    </mc:Choice>
    <mc:Fallback xmlns="">
      <p:transition spd="slow" advTm="860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4F89CD-4BFA-36CC-AB3E-A8120A1FE0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5080" y="-3175"/>
            <a:ext cx="12080240" cy="676941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4000" b="1" dirty="0"/>
              <a:t>                      </a:t>
            </a:r>
            <a:r>
              <a:rPr lang="en-US" sz="4000" b="1" u="sng" dirty="0"/>
              <a:t>Psychologists from the 1930s 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FD0D767-AF04-989F-CF78-11636767908A}"/>
              </a:ext>
            </a:extLst>
          </p:cNvPr>
          <p:cNvSpPr/>
          <p:nvPr/>
        </p:nvSpPr>
        <p:spPr>
          <a:xfrm>
            <a:off x="-3810" y="610870"/>
            <a:ext cx="2895600" cy="1104900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/>
              <a:t>Sigmund Freud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80777F5-D363-A37D-B3C6-81889FA6D487}"/>
              </a:ext>
            </a:extLst>
          </p:cNvPr>
          <p:cNvSpPr/>
          <p:nvPr/>
        </p:nvSpPr>
        <p:spPr>
          <a:xfrm>
            <a:off x="3328850" y="615406"/>
            <a:ext cx="2703830" cy="1137920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/>
              <a:t>Alfred Adler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5A623399-5E0A-5E85-8EA8-46BEA0CADD44}"/>
              </a:ext>
            </a:extLst>
          </p:cNvPr>
          <p:cNvSpPr/>
          <p:nvPr/>
        </p:nvSpPr>
        <p:spPr>
          <a:xfrm>
            <a:off x="6514010" y="623026"/>
            <a:ext cx="2819400" cy="1127760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/>
              <a:t>Carl Jung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3D6C3E8-6A6E-2F29-F725-8407A690FF66}"/>
              </a:ext>
            </a:extLst>
          </p:cNvPr>
          <p:cNvSpPr/>
          <p:nvPr/>
        </p:nvSpPr>
        <p:spPr>
          <a:xfrm>
            <a:off x="-12700" y="3769360"/>
            <a:ext cx="2885440" cy="1212850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/>
              <a:t>Kurt Lewin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05173CEA-47CB-3149-E80B-EB486234B1FA}"/>
              </a:ext>
            </a:extLst>
          </p:cNvPr>
          <p:cNvSpPr/>
          <p:nvPr/>
        </p:nvSpPr>
        <p:spPr>
          <a:xfrm>
            <a:off x="3331391" y="3780246"/>
            <a:ext cx="2702560" cy="1205230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/>
              <a:t>B.F. Skinner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8B35AC29-F732-450E-94B9-0951DBD765C6}"/>
              </a:ext>
            </a:extLst>
          </p:cNvPr>
          <p:cNvSpPr/>
          <p:nvPr/>
        </p:nvSpPr>
        <p:spPr>
          <a:xfrm>
            <a:off x="6528707" y="3776436"/>
            <a:ext cx="2899409" cy="1216659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/>
              <a:t>Jean Piaget</a:t>
            </a:r>
          </a:p>
        </p:txBody>
      </p:sp>
      <p:pic>
        <p:nvPicPr>
          <p:cNvPr id="2" name="Picture 1" descr="A person in a suit holding a cigar&#10;&#10;AI-generated content may be incorrect.">
            <a:extLst>
              <a:ext uri="{FF2B5EF4-FFF2-40B4-BE49-F238E27FC236}">
                <a16:creationId xmlns:a16="http://schemas.microsoft.com/office/drawing/2014/main" id="{86823874-3456-D402-FB6B-2FD7BDE8BDC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727" y="1714500"/>
            <a:ext cx="2879985" cy="1945640"/>
          </a:xfrm>
          <a:prstGeom prst="rect">
            <a:avLst/>
          </a:prstGeom>
        </p:spPr>
      </p:pic>
      <p:pic>
        <p:nvPicPr>
          <p:cNvPr id="12" name="Picture 11" descr="A person in a suit and tie&#10;&#10;AI-generated content may be incorrect.">
            <a:extLst>
              <a:ext uri="{FF2B5EF4-FFF2-40B4-BE49-F238E27FC236}">
                <a16:creationId xmlns:a16="http://schemas.microsoft.com/office/drawing/2014/main" id="{39F9FAA6-EB96-E23A-3D43-E4981FF0092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3340281" y="1744436"/>
            <a:ext cx="2689860" cy="1917700"/>
          </a:xfrm>
          <a:prstGeom prst="rect">
            <a:avLst/>
          </a:prstGeom>
        </p:spPr>
      </p:pic>
      <p:pic>
        <p:nvPicPr>
          <p:cNvPr id="15" name="Picture 14" descr="A person in a suit and tie&#10;&#10;AI-generated content may be incorrect.">
            <a:extLst>
              <a:ext uri="{FF2B5EF4-FFF2-40B4-BE49-F238E27FC236}">
                <a16:creationId xmlns:a16="http://schemas.microsoft.com/office/drawing/2014/main" id="{CD5E102D-3B07-E9E6-89F0-56F8D297665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6524897" y="1754051"/>
            <a:ext cx="2804160" cy="1899920"/>
          </a:xfrm>
          <a:prstGeom prst="rect">
            <a:avLst/>
          </a:prstGeom>
        </p:spPr>
      </p:pic>
      <p:pic>
        <p:nvPicPr>
          <p:cNvPr id="18" name="Picture 17" descr="II.2.2. A kapuőr fogalmának kialakulása | Médiaelmélet">
            <a:extLst>
              <a:ext uri="{FF2B5EF4-FFF2-40B4-BE49-F238E27FC236}">
                <a16:creationId xmlns:a16="http://schemas.microsoft.com/office/drawing/2014/main" id="{89634674-2849-D006-2B27-E6F41E78FD9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-11511" y="4986745"/>
            <a:ext cx="2884513" cy="1883955"/>
          </a:xfrm>
          <a:prstGeom prst="rect">
            <a:avLst/>
          </a:prstGeom>
        </p:spPr>
      </p:pic>
      <p:pic>
        <p:nvPicPr>
          <p:cNvPr id="19" name="Picture 18" descr="An old person wearing glasses and a suit&#10;&#10;AI-generated content may be incorrect.">
            <a:extLst>
              <a:ext uri="{FF2B5EF4-FFF2-40B4-BE49-F238E27FC236}">
                <a16:creationId xmlns:a16="http://schemas.microsoft.com/office/drawing/2014/main" id="{C9A66EE0-DF1D-3C92-B4E9-08E43E157267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3326311" y="4982936"/>
            <a:ext cx="2707640" cy="1882140"/>
          </a:xfrm>
          <a:prstGeom prst="rect">
            <a:avLst/>
          </a:prstGeom>
        </p:spPr>
      </p:pic>
      <p:pic>
        <p:nvPicPr>
          <p:cNvPr id="22" name="Picture 21" descr="A person wearing glasses and a suit&#10;&#10;AI-generated content may be incorrect.">
            <a:extLst>
              <a:ext uri="{FF2B5EF4-FFF2-40B4-BE49-F238E27FC236}">
                <a16:creationId xmlns:a16="http://schemas.microsoft.com/office/drawing/2014/main" id="{A8711F5E-918E-DA41-6541-B0639B2A3441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6524897" y="4974046"/>
            <a:ext cx="2905760" cy="1879600"/>
          </a:xfrm>
          <a:prstGeom prst="rect">
            <a:avLst/>
          </a:prstGeom>
        </p:spPr>
      </p:pic>
      <p:pic>
        <p:nvPicPr>
          <p:cNvPr id="20" name="Video 19">
            <a:hlinkClick r:id="" action="ppaction://media"/>
            <a:extLst>
              <a:ext uri="{FF2B5EF4-FFF2-40B4-BE49-F238E27FC236}">
                <a16:creationId xmlns:a16="http://schemas.microsoft.com/office/drawing/2014/main" id="{9DA1BAE7-CB70-2B6C-3DC3-B874AF1B30F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5"/>
          <a:srcRect l="21875" r="21875"/>
          <a:stretch>
            <a:fillRect/>
          </a:stretch>
        </p:blipFill>
        <p:spPr>
          <a:xfrm>
            <a:off x="9722938" y="3964395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08303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2319"/>
    </mc:Choice>
    <mc:Fallback xmlns="">
      <p:transition spd="slow" advTm="923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73</TotalTime>
  <Words>434</Words>
  <Application>Microsoft Office PowerPoint</Application>
  <PresentationFormat>Widescreen</PresentationFormat>
  <Paragraphs>39</Paragraphs>
  <Slides>4</Slides>
  <Notes>2</Notes>
  <HiddenSlides>0</HiddenSlides>
  <MMClips>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Aptos</vt:lpstr>
      <vt:lpstr>Aptos Display</vt:lpstr>
      <vt:lpstr>Arial</vt:lpstr>
      <vt:lpstr>Calibri</vt:lpstr>
      <vt:lpstr>Office Theme</vt:lpstr>
      <vt:lpstr>1930s BIOLOGICAL    APPROACHES IN PSYCHOLOGY </vt:lpstr>
      <vt:lpstr>PowerPoint Presentation</vt:lpstr>
      <vt:lpstr>1930s unscientific experiments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Kathryn Flynn</dc:creator>
  <cp:lastModifiedBy>carys flynn</cp:lastModifiedBy>
  <cp:revision>3</cp:revision>
  <dcterms:created xsi:type="dcterms:W3CDTF">2025-10-17T09:23:41Z</dcterms:created>
  <dcterms:modified xsi:type="dcterms:W3CDTF">2025-12-02T19:07:28Z</dcterms:modified>
</cp:coreProperties>
</file>