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20402E-74CD-4454-8EBE-B24C8790C6ED}" v="76" dt="2026-03-15T22:10:52.0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zenamizigarova@yahoo.com" userId="a7ed4d23ebcb8b42" providerId="Windows Live" clId="Web-{D120402E-74CD-4454-8EBE-B24C8790C6ED}"/>
    <pc:docChg chg="modSld">
      <pc:chgData name="ruzenamizigarova@yahoo.com" userId="a7ed4d23ebcb8b42" providerId="Windows Live" clId="Web-{D120402E-74CD-4454-8EBE-B24C8790C6ED}" dt="2026-03-15T22:10:52.070" v="40"/>
      <pc:docMkLst>
        <pc:docMk/>
      </pc:docMkLst>
      <pc:sldChg chg="modSp">
        <pc:chgData name="ruzenamizigarova@yahoo.com" userId="a7ed4d23ebcb8b42" providerId="Windows Live" clId="Web-{D120402E-74CD-4454-8EBE-B24C8790C6ED}" dt="2026-03-15T22:10:06.396" v="36" actId="20577"/>
        <pc:sldMkLst>
          <pc:docMk/>
          <pc:sldMk cId="2752305556" sldId="256"/>
        </pc:sldMkLst>
        <pc:spChg chg="mod">
          <ac:chgData name="ruzenamizigarova@yahoo.com" userId="a7ed4d23ebcb8b42" providerId="Windows Live" clId="Web-{D120402E-74CD-4454-8EBE-B24C8790C6ED}" dt="2026-03-15T22:10:06.396" v="36" actId="20577"/>
          <ac:spMkLst>
            <pc:docMk/>
            <pc:sldMk cId="2752305556" sldId="256"/>
            <ac:spMk id="4" creationId="{984BA5EE-2AD5-C1CE-F0B6-4290AE644F13}"/>
          </ac:spMkLst>
        </pc:spChg>
      </pc:sldChg>
      <pc:sldChg chg="addSp modSp addAnim">
        <pc:chgData name="ruzenamizigarova@yahoo.com" userId="a7ed4d23ebcb8b42" providerId="Windows Live" clId="Web-{D120402E-74CD-4454-8EBE-B24C8790C6ED}" dt="2026-03-15T22:10:52.070" v="40"/>
        <pc:sldMkLst>
          <pc:docMk/>
          <pc:sldMk cId="2245164660" sldId="262"/>
        </pc:sldMkLst>
        <pc:spChg chg="mod">
          <ac:chgData name="ruzenamizigarova@yahoo.com" userId="a7ed4d23ebcb8b42" providerId="Windows Live" clId="Web-{D120402E-74CD-4454-8EBE-B24C8790C6ED}" dt="2026-03-15T22:10:32.585" v="39" actId="20577"/>
          <ac:spMkLst>
            <pc:docMk/>
            <pc:sldMk cId="2245164660" sldId="262"/>
            <ac:spMk id="3" creationId="{E852D772-15CB-45B0-DED8-83401B3FC29C}"/>
          </ac:spMkLst>
        </pc:spChg>
        <pc:picChg chg="add mod">
          <ac:chgData name="ruzenamizigarova@yahoo.com" userId="a7ed4d23ebcb8b42" providerId="Windows Live" clId="Web-{D120402E-74CD-4454-8EBE-B24C8790C6ED}" dt="2026-03-15T22:10:52.070" v="40"/>
          <ac:picMkLst>
            <pc:docMk/>
            <pc:sldMk cId="2245164660" sldId="262"/>
            <ac:picMk id="4" creationId="{337574F5-99DF-5860-390D-9C29A32B414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bse.3377" TargetMode="External"/><Relationship Id="rId2" Type="http://schemas.openxmlformats.org/officeDocument/2006/relationships/hyperlink" Target="https://doi.org/10.3390/su1716728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77/02690942241237779" TargetMode="External"/><Relationship Id="rId4" Type="http://schemas.openxmlformats.org/officeDocument/2006/relationships/hyperlink" Target="https://doi.org/10.63125/ks7x2r2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ndmarman.2024.01.014" TargetMode="External"/><Relationship Id="rId2" Type="http://schemas.openxmlformats.org/officeDocument/2006/relationships/hyperlink" Target="https://doi.org/10.1080/07421222.2023.219677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90/jrfm13080166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4031627" TargetMode="External"/><Relationship Id="rId2" Type="http://schemas.openxmlformats.org/officeDocument/2006/relationships/hyperlink" Target="https://doi.org/10.3390/su1305260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3390/su162310329" TargetMode="External"/><Relationship Id="rId4" Type="http://schemas.openxmlformats.org/officeDocument/2006/relationships/hyperlink" Target="https://doi.org/10.1016/j.envint.2021.10659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04/IJIPM.2024.136113" TargetMode="External"/><Relationship Id="rId2" Type="http://schemas.openxmlformats.org/officeDocument/2006/relationships/hyperlink" Target="https://doi.org/10.22219/jcse.v6i1.3445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90/s250720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D122-D148-E782-291E-3E15BE1E3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056" y="529707"/>
            <a:ext cx="11830929" cy="1280160"/>
          </a:xfrm>
        </p:spPr>
        <p:txBody>
          <a:bodyPr>
            <a:normAutofit/>
          </a:bodyPr>
          <a:lstStyle/>
          <a:p>
            <a:r>
              <a:rPr lang="en-US" sz="4000" dirty="0" err="1"/>
              <a:t>EcoGlow</a:t>
            </a:r>
            <a:r>
              <a:rPr lang="en-US" sz="4000" dirty="0"/>
              <a:t> – Sustainable Luxury Boutique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4D3FA4-6175-EB90-1AC8-45CB5542E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1015" y="2788920"/>
            <a:ext cx="10295197" cy="1280160"/>
          </a:xfrm>
        </p:spPr>
        <p:txBody>
          <a:bodyPr>
            <a:normAutofit/>
          </a:bodyPr>
          <a:lstStyle/>
          <a:p>
            <a:r>
              <a:rPr lang="en-US" sz="2400" dirty="0"/>
              <a:t>From Market Research to Business Application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BA5EE-2AD5-C1CE-F0B6-4290AE644F13}"/>
              </a:ext>
            </a:extLst>
          </p:cNvPr>
          <p:cNvSpPr txBox="1"/>
          <p:nvPr/>
        </p:nvSpPr>
        <p:spPr>
          <a:xfrm>
            <a:off x="211015" y="4069081"/>
            <a:ext cx="7061982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/>
              <a:t>Ruzena </a:t>
            </a:r>
            <a:r>
              <a:rPr lang="en-US" sz="2000" dirty="0" err="1"/>
              <a:t>Mizigarova</a:t>
            </a:r>
            <a:r>
              <a:rPr lang="en-US" sz="2000" dirty="0"/>
              <a:t> | ID: 2321859</a:t>
            </a:r>
          </a:p>
          <a:p>
            <a:r>
              <a:rPr lang="en-US" sz="2000" dirty="0"/>
              <a:t>Lecturer: </a:t>
            </a:r>
            <a:r>
              <a:rPr lang="en-US" sz="2000" dirty="0" err="1"/>
              <a:t>Pfilippa</a:t>
            </a:r>
            <a:r>
              <a:rPr lang="en-US" sz="2000" dirty="0"/>
              <a:t> Fitzgerald</a:t>
            </a:r>
          </a:p>
          <a:p>
            <a:r>
              <a:rPr lang="en-US" sz="2000"/>
              <a:t>Deadline: 16th March 9:00AM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BMSW4008: Digital Skills for Personal and Professional Growth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F3B033-9578-81A2-3F8A-C6DA85DB7F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0638"/>
          <a:stretch/>
        </p:blipFill>
        <p:spPr>
          <a:xfrm>
            <a:off x="8392195" y="2299393"/>
            <a:ext cx="3588790" cy="35393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52305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66647-9447-246F-BEED-4A5C8EC04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89A3C-1F1A-8F39-FCA4-19DAED9D6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1853754"/>
            <a:ext cx="9603275" cy="3450613"/>
          </a:xfrm>
        </p:spPr>
        <p:txBody>
          <a:bodyPr/>
          <a:lstStyle/>
          <a:p>
            <a:r>
              <a:rPr lang="en-US" b="1" dirty="0"/>
              <a:t>Objective:</a:t>
            </a:r>
            <a:r>
              <a:rPr lang="en-US" dirty="0"/>
              <a:t> Validate demand for a refillable candle boutique in Cardiff.</a:t>
            </a:r>
          </a:p>
          <a:p>
            <a:r>
              <a:rPr lang="en-US" b="1" dirty="0"/>
              <a:t>Method:</a:t>
            </a:r>
            <a:r>
              <a:rPr lang="en-US" dirty="0"/>
              <a:t> Online Google Forms questionnaire.</a:t>
            </a:r>
          </a:p>
          <a:p>
            <a:r>
              <a:rPr lang="en-US" b="1" dirty="0"/>
              <a:t>Sample Size:</a:t>
            </a:r>
            <a:r>
              <a:rPr lang="en-US" dirty="0"/>
              <a:t> 50 local Cardiff participants.</a:t>
            </a:r>
          </a:p>
          <a:p>
            <a:r>
              <a:rPr lang="en-US" b="1" dirty="0"/>
              <a:t>Structure:</a:t>
            </a:r>
            <a:r>
              <a:rPr lang="en-US" dirty="0"/>
              <a:t> 12 questions on demographics, buying habits, and sustainability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9C38FC-F736-BC9F-1C80-0CAAF60639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051" y="4110236"/>
            <a:ext cx="5710603" cy="218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966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E43FF-41F6-32D8-4EB3-E4FB8A3B4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Research Insights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4BB32-4867-62E1-B8CD-CC7FAA808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03693"/>
            <a:ext cx="9603275" cy="3450613"/>
          </a:xfrm>
        </p:spPr>
        <p:txBody>
          <a:bodyPr/>
          <a:lstStyle/>
          <a:p>
            <a:r>
              <a:rPr lang="en-US" b="1" dirty="0"/>
              <a:t>Eco-Friendly Preference:</a:t>
            </a:r>
            <a:r>
              <a:rPr lang="en-US" dirty="0"/>
              <a:t> 68% of respondents actively prefer eco-friendly candles.</a:t>
            </a:r>
          </a:p>
          <a:p>
            <a:r>
              <a:rPr lang="en-US" b="1" dirty="0"/>
              <a:t>Premium Pricing Validation:</a:t>
            </a:r>
            <a:r>
              <a:rPr lang="en-US" dirty="0"/>
              <a:t> 72% are willing to pay more for sustainable, plastic-free packaging.</a:t>
            </a:r>
          </a:p>
          <a:p>
            <a:r>
              <a:rPr lang="en-US" b="1" dirty="0"/>
              <a:t>Recurring Demand:</a:t>
            </a:r>
            <a:r>
              <a:rPr lang="en-US" dirty="0"/>
              <a:t> 60% purchase candles at least once per month.</a:t>
            </a:r>
          </a:p>
          <a:p>
            <a:r>
              <a:rPr lang="en-US" b="1" dirty="0"/>
              <a:t>Refill Model Validation:</a:t>
            </a:r>
            <a:r>
              <a:rPr lang="en-US" dirty="0"/>
              <a:t> 70% expressed strong interest in using a refillable candle system.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E410CA-546C-95B8-E37E-7C313FD16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725" y="3952425"/>
            <a:ext cx="3260993" cy="2789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BB54FB-CBE2-2E83-5CD7-91D12077C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696" y="3957956"/>
            <a:ext cx="3405494" cy="2789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80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7958D-057D-568C-A065-1EC859713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957319" cy="1049235"/>
          </a:xfrm>
        </p:spPr>
        <p:txBody>
          <a:bodyPr/>
          <a:lstStyle/>
          <a:p>
            <a:r>
              <a:rPr lang="en-US" dirty="0"/>
              <a:t>Translating Data to Digital Presence (Task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E3932-E119-AA64-8D61-DD1B8A395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92" y="1703693"/>
            <a:ext cx="9603275" cy="3450613"/>
          </a:xfrm>
        </p:spPr>
        <p:txBody>
          <a:bodyPr>
            <a:normAutofit/>
          </a:bodyPr>
          <a:lstStyle/>
          <a:p>
            <a:r>
              <a:rPr lang="en-US" b="1" dirty="0"/>
              <a:t>Platform:</a:t>
            </a:r>
            <a:r>
              <a:rPr lang="en-US" dirty="0"/>
              <a:t> Developed a two-page e-commerce site using Weebly.</a:t>
            </a:r>
          </a:p>
          <a:p>
            <a:r>
              <a:rPr lang="en-US" b="1" dirty="0"/>
              <a:t>Design Alignment:</a:t>
            </a:r>
            <a:r>
              <a:rPr lang="en-US" dirty="0"/>
              <a:t> Applied a minimalist sage green and cream color palette to reflect the brand's natural, eco-friendly values.</a:t>
            </a:r>
          </a:p>
          <a:p>
            <a:r>
              <a:rPr lang="en-US" b="1" dirty="0"/>
              <a:t>Data-Driven Features:</a:t>
            </a:r>
            <a:r>
              <a:rPr lang="en-US" dirty="0"/>
              <a:t> Prominently featured the 100% natural soy wax and refillable containers to address the 72% consumer willingness to pay for sustainability.</a:t>
            </a:r>
          </a:p>
          <a:p>
            <a:r>
              <a:rPr lang="en-US" b="1" dirty="0"/>
              <a:t>SEO Strategy:</a:t>
            </a:r>
            <a:r>
              <a:rPr lang="en-US" dirty="0"/>
              <a:t> Integrated local search terms like "sustainable candles Cardiff" and "soy wax candles Morgan Arcade“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E4682C-8560-0D11-7C9F-0A27B83CF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417" y="4328081"/>
            <a:ext cx="2939269" cy="27168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F72C67-D524-C54A-C751-5266B11E1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1178" y="4328081"/>
            <a:ext cx="2939269" cy="2903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699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1EC19-D543-A3FA-D2C2-DDB4E0D41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&amp; Brand Identity (Task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F01DC-5E7F-2A62-F4E5-DCA41BCD4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807" y="1797482"/>
            <a:ext cx="9603275" cy="3450613"/>
          </a:xfrm>
        </p:spPr>
        <p:txBody>
          <a:bodyPr>
            <a:normAutofit/>
          </a:bodyPr>
          <a:lstStyle/>
          <a:p>
            <a:r>
              <a:rPr lang="en-US" b="1" dirty="0"/>
              <a:t>Platform:</a:t>
            </a:r>
            <a:r>
              <a:rPr lang="en-US" dirty="0"/>
              <a:t> Created professional promotional materials using Canva.</a:t>
            </a:r>
          </a:p>
          <a:p>
            <a:r>
              <a:rPr lang="en-US" b="1" dirty="0"/>
              <a:t>Strategic Messaging:</a:t>
            </a:r>
            <a:r>
              <a:rPr lang="en-US" dirty="0"/>
              <a:t> Highlighted </a:t>
            </a:r>
            <a:r>
              <a:rPr lang="en-US" dirty="0" err="1"/>
              <a:t>EcoGlow</a:t>
            </a:r>
            <a:r>
              <a:rPr lang="en-US" dirty="0"/>
              <a:t> as "Cardiff’s First Refillable Luxury Candle Boutique“.</a:t>
            </a:r>
          </a:p>
          <a:p>
            <a:r>
              <a:rPr lang="en-US" b="1" dirty="0"/>
              <a:t>Consumer Incentive:</a:t>
            </a:r>
            <a:r>
              <a:rPr lang="en-US" dirty="0"/>
              <a:t> Launched a "Refill &amp; Save 15%" campaign, directly targeting the 60% of consumers who buy monthly to encourage repeat footfall.</a:t>
            </a:r>
          </a:p>
          <a:p>
            <a:r>
              <a:rPr lang="en-US" b="1" dirty="0"/>
              <a:t>Visual Consistency:</a:t>
            </a:r>
            <a:r>
              <a:rPr lang="en-US" dirty="0"/>
              <a:t> Maintained the sage green aesthetic and high-quality lifestyle photography across flyers, social media, and business cards.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10262-255B-1282-6DF8-0E900682D2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0818" y="4747963"/>
            <a:ext cx="3454351" cy="26110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543174-B1D9-730F-927F-997EA1156F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0393" y="4451528"/>
            <a:ext cx="3733800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714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5A993-03C3-165C-93E9-65236A4D7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Feasibility &amp; Projections (Task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69BD5-4233-452D-577A-959509FE9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10" y="1853754"/>
            <a:ext cx="9603275" cy="3450613"/>
          </a:xfrm>
        </p:spPr>
        <p:txBody>
          <a:bodyPr>
            <a:normAutofit/>
          </a:bodyPr>
          <a:lstStyle/>
          <a:p>
            <a:r>
              <a:rPr lang="en-US" b="1" dirty="0"/>
              <a:t>Tool Used:</a:t>
            </a:r>
            <a:r>
              <a:rPr lang="en-US" dirty="0"/>
              <a:t> Microsoft Excel for detailed 12-month income and expense forecasting.</a:t>
            </a:r>
          </a:p>
          <a:p>
            <a:r>
              <a:rPr lang="en-US" b="1" dirty="0"/>
              <a:t>Revenue Trajectory:</a:t>
            </a:r>
            <a:r>
              <a:rPr lang="en-US" dirty="0"/>
              <a:t> Monthly sales projected to grow from £4,000 to £12,000, totaling £84,500 annually</a:t>
            </a:r>
          </a:p>
          <a:p>
            <a:r>
              <a:rPr lang="en-US" b="1" dirty="0"/>
              <a:t>Profitability:</a:t>
            </a:r>
            <a:r>
              <a:rPr lang="en-US" dirty="0"/>
              <a:t> Maintained a healthy 60% gross margin, resulting in a projected annual profit of £22,600</a:t>
            </a:r>
          </a:p>
          <a:p>
            <a:r>
              <a:rPr lang="en-US" b="1" dirty="0"/>
              <a:t>Break-Even Analysis:</a:t>
            </a:r>
            <a:r>
              <a:rPr lang="en-US" dirty="0"/>
              <a:t> Financial modeling indicates the business will break even by Month 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1CCF7E-C144-5FC3-3C5D-BEE6F521E9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8781" y="4414092"/>
            <a:ext cx="5227027" cy="267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545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17F37-503D-42AF-5DE9-41F57BCE5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Advertisement Strategy (Task 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2D772-15CB-45B0-DED8-83401B3FC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/>
              <a:t>Core Message:</a:t>
            </a:r>
            <a:r>
              <a:rPr lang="en-US" dirty="0"/>
              <a:t> "Refill. Reuse. Glow." – translating the core USP into an engaging narrative</a:t>
            </a:r>
          </a:p>
          <a:p>
            <a:r>
              <a:rPr lang="en-US" b="1" dirty="0"/>
              <a:t>Storytelling Approach:</a:t>
            </a:r>
            <a:r>
              <a:rPr lang="en-US" dirty="0"/>
              <a:t> Focused on the sensory, behind-the-scenes experience of hand-pouring wax to build emotional attachment.</a:t>
            </a:r>
          </a:p>
          <a:p>
            <a:r>
              <a:rPr lang="en-US" b="1" dirty="0"/>
              <a:t>Founder Authenticity:</a:t>
            </a:r>
            <a:r>
              <a:rPr lang="en-US" dirty="0"/>
              <a:t> Included a visible personal introduction to establish trust and local credibility</a:t>
            </a:r>
          </a:p>
          <a:p>
            <a:r>
              <a:rPr lang="en-US" b="1" dirty="0"/>
              <a:t>Targeting:</a:t>
            </a:r>
            <a:r>
              <a:rPr lang="en-US" dirty="0"/>
              <a:t> Explicitly advertised the physical Morgan Arcade location and the 15% refill discount to drive immediate store visits.</a:t>
            </a:r>
          </a:p>
          <a:p>
            <a:pPr marL="0" indent="0">
              <a:buNone/>
            </a:pPr>
            <a:r>
              <a:rPr lang="en-US"/>
              <a:t>  </a:t>
            </a:r>
          </a:p>
        </p:txBody>
      </p:sp>
      <p:pic>
        <p:nvPicPr>
          <p:cNvPr id="4" name="5be7996c-df32-4d99-a72d-6580125dd34b (1)">
            <a:hlinkClick r:id="" action="ppaction://media"/>
            <a:extLst>
              <a:ext uri="{FF2B5EF4-FFF2-40B4-BE49-F238E27FC236}">
                <a16:creationId xmlns:a16="http://schemas.microsoft.com/office/drawing/2014/main" id="{337574F5-99DF-5860-390D-9C29A32B41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52800" y="685800"/>
            <a:ext cx="5486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1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2DDF1-13EA-8016-029D-4AC90F071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 &amp; Professional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153B3-FA42-E8A0-F19A-53B3BB111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Analytical Skills:</a:t>
            </a:r>
            <a:r>
              <a:rPr lang="en-US" dirty="0"/>
              <a:t> Transitioned from relying on assumption to utilizing systematic, data-driven decision-making for business strategy.</a:t>
            </a:r>
          </a:p>
          <a:p>
            <a:r>
              <a:rPr lang="en-US" b="1" dirty="0"/>
              <a:t>Financial Literacy:</a:t>
            </a:r>
            <a:r>
              <a:rPr lang="en-US" dirty="0"/>
              <a:t> Gained critical understanding of fixed vs. variable costs and cash flow forecasting through Excel modeling.</a:t>
            </a:r>
          </a:p>
          <a:p>
            <a:r>
              <a:rPr lang="en-US" b="1" dirty="0"/>
              <a:t>Digital Competency:</a:t>
            </a:r>
            <a:r>
              <a:rPr lang="en-US" dirty="0"/>
              <a:t> Successfully integrated various digital platforms (Google Forms, Weebly, Canva, Excel) to build a cohesive brand.</a:t>
            </a:r>
          </a:p>
          <a:p>
            <a:r>
              <a:rPr lang="en-US" b="1" dirty="0"/>
              <a:t>Future Development:</a:t>
            </a:r>
            <a:r>
              <a:rPr lang="en-US" dirty="0"/>
              <a:t> Identified a need to develop skills in e-commerce scaling and B2B relationship management for corporate gifting.</a:t>
            </a:r>
          </a:p>
        </p:txBody>
      </p:sp>
    </p:spTree>
    <p:extLst>
      <p:ext uri="{BB962C8B-B14F-4D97-AF65-F5344CB8AC3E}">
        <p14:creationId xmlns:p14="http://schemas.microsoft.com/office/powerpoint/2010/main" val="700283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70999-A339-98E7-B6FC-B6437B83C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0FC7A-3954-2CFB-C0BA-02CF2FF63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46916"/>
            <a:ext cx="9603275" cy="3450613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Alenazi</a:t>
            </a:r>
            <a:r>
              <a:rPr lang="en-US" dirty="0"/>
              <a:t>, S.A., 2025. Sustainability awareness, price sensitivity, and willingness to pay for eco-friendly packaging: A discrete choice and valuation study in the Saudi retail sector. </a:t>
            </a:r>
            <a:r>
              <a:rPr lang="en-US" i="1" dirty="0"/>
              <a:t>Sustainability</a:t>
            </a:r>
            <a:r>
              <a:rPr lang="en-US" dirty="0"/>
              <a:t>, 17(16), p.7287. </a:t>
            </a:r>
            <a:r>
              <a:rPr lang="en-US" dirty="0">
                <a:hlinkClick r:id="rId2"/>
              </a:rPr>
              <a:t>https://doi.org/10.3390/su17167287</a:t>
            </a:r>
            <a:endParaRPr lang="en-US" dirty="0"/>
          </a:p>
          <a:p>
            <a:r>
              <a:rPr lang="en-US" dirty="0"/>
              <a:t>Camilleri, M.A., Troise, C., Strazzullo, S. and Bresciani, S., 2023. Creating shared value through open innovation approaches: Opportunities and challenges for corporate sustainability. </a:t>
            </a:r>
            <a:r>
              <a:rPr lang="en-US" i="1" dirty="0"/>
              <a:t>Business Strategy and the Environment</a:t>
            </a:r>
            <a:r>
              <a:rPr lang="en-US" dirty="0"/>
              <a:t>, 32(7), pp.4485-4502. </a:t>
            </a:r>
            <a:r>
              <a:rPr lang="en-US" dirty="0">
                <a:hlinkClick r:id="rId3"/>
              </a:rPr>
              <a:t>https://doi.org/10.1002/bse.3377</a:t>
            </a:r>
            <a:endParaRPr lang="en-US" dirty="0"/>
          </a:p>
          <a:p>
            <a:r>
              <a:rPr lang="en-US" dirty="0"/>
              <a:t>Hoque, M.A., Kabir, M.A. and Tahseen, M.S., 2025. Online Retail: Purchasing Occasional Gifts through Online Channels is a Prevalent Trend in the United Kingdom. </a:t>
            </a:r>
            <a:r>
              <a:rPr lang="en-US" i="1" dirty="0"/>
              <a:t>Review of Applied Science and Technology</a:t>
            </a:r>
            <a:r>
              <a:rPr lang="en-US" dirty="0"/>
              <a:t>, 4(02), pp.527-556. </a:t>
            </a:r>
            <a:r>
              <a:rPr lang="en-US" dirty="0">
                <a:hlinkClick r:id="rId4"/>
              </a:rPr>
              <a:t>https://doi.org/10.63125/ks7x2r28</a:t>
            </a:r>
            <a:endParaRPr lang="en-US" dirty="0"/>
          </a:p>
          <a:p>
            <a:r>
              <a:rPr lang="en-US" dirty="0"/>
              <a:t>Huggins, R., Munday, M., Thompson, P. and Xu, C., 2023. Entrepreneurial ecosystems, agency and regional development: emergence and new path creation in the Cardiff city region. </a:t>
            </a:r>
            <a:r>
              <a:rPr lang="en-US" i="1" dirty="0"/>
              <a:t>Local Economy</a:t>
            </a:r>
            <a:r>
              <a:rPr lang="en-US" dirty="0"/>
              <a:t>, 38(6), pp.538-561. </a:t>
            </a:r>
            <a:r>
              <a:rPr lang="en-US" dirty="0">
                <a:hlinkClick r:id="rId5"/>
              </a:rPr>
              <a:t>https://doi.org/10.1177/02690942241237779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31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6C0EE-53D9-7F5E-7DAF-17DF9132C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117DED-7929-0CF8-5508-A03267DFE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10435621" cy="3583210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Jabr, W., Ghoshal, A., Cheng, Y. and Pavlou, P., 2023. Maximizing online revisiting and purchasing: A clickstream-based approach to enhancing customer lifetime value. </a:t>
            </a:r>
            <a:r>
              <a:rPr lang="en-US" i="1" dirty="0"/>
              <a:t>Journal of management information systems</a:t>
            </a:r>
            <a:r>
              <a:rPr lang="en-US" dirty="0"/>
              <a:t>, 40(2), pp.470-502.</a:t>
            </a:r>
            <a:r>
              <a:rPr lang="en-US" dirty="0">
                <a:hlinkClick r:id="rId2"/>
              </a:rPr>
              <a:t>https://doi.org/10.1080/07421222.2023.2196778</a:t>
            </a:r>
            <a:endParaRPr lang="en-US" dirty="0"/>
          </a:p>
          <a:p>
            <a:r>
              <a:rPr lang="en-US" dirty="0"/>
              <a:t>Kowalkowski, C. and Ulaga, W., 2024. Subscription offers in business-to-business markets: Conceptualization, taxonomy, and framework for growth. </a:t>
            </a:r>
            <a:r>
              <a:rPr lang="en-US" i="1" dirty="0"/>
              <a:t>Industrial Marketing Management</a:t>
            </a:r>
            <a:r>
              <a:rPr lang="en-US" dirty="0"/>
              <a:t>, 117, pp.440-456. </a:t>
            </a:r>
            <a:r>
              <a:rPr lang="en-US" dirty="0">
                <a:hlinkClick r:id="rId3"/>
              </a:rPr>
              <a:t>https://doi.org/10.1016/j.indmarman.2024.01.014</a:t>
            </a:r>
            <a:endParaRPr lang="en-US" dirty="0"/>
          </a:p>
          <a:p>
            <a:r>
              <a:rPr lang="en-US" dirty="0"/>
              <a:t>Loxton, M., </a:t>
            </a:r>
            <a:r>
              <a:rPr lang="en-US" dirty="0" err="1"/>
              <a:t>Truskett</a:t>
            </a:r>
            <a:r>
              <a:rPr lang="en-US" dirty="0"/>
              <a:t>, R., Scarf, B., Sindone, L., Baldry, G. and Zhao, Y., 2020. Consumer </a:t>
            </a:r>
            <a:r>
              <a:rPr lang="en-US" dirty="0" err="1"/>
              <a:t>behaviour</a:t>
            </a:r>
            <a:r>
              <a:rPr lang="en-US" dirty="0"/>
              <a:t> during crises: Preliminary research on how coronavirus has manifested consumer panic buying, herd mentality, changing discretionary spending and the role of the media in influencing </a:t>
            </a:r>
            <a:r>
              <a:rPr lang="en-US" dirty="0" err="1"/>
              <a:t>behaviour</a:t>
            </a:r>
            <a:r>
              <a:rPr lang="en-US" dirty="0"/>
              <a:t>. </a:t>
            </a:r>
            <a:r>
              <a:rPr lang="en-US" i="1" dirty="0"/>
              <a:t>Journal of risk and financial management</a:t>
            </a:r>
            <a:r>
              <a:rPr lang="en-US" dirty="0"/>
              <a:t>, 13(8), p.166. </a:t>
            </a:r>
            <a:r>
              <a:rPr lang="en-US" dirty="0">
                <a:hlinkClick r:id="rId4"/>
              </a:rPr>
              <a:t>https://doi.org/10.3390/jrfm13080166</a:t>
            </a:r>
            <a:endParaRPr lang="en-US" dirty="0"/>
          </a:p>
          <a:p>
            <a:r>
              <a:rPr lang="en-US" dirty="0"/>
              <a:t>Minh, H.V. and Hue, N.T.T., 2025. Branding Strategies in the Luxury Goods Market: Managing Brand Identity, Customer Perception, and Competitive Positioning in a Saturated Market. In </a:t>
            </a:r>
            <a:r>
              <a:rPr lang="en-US" i="1" dirty="0"/>
              <a:t>Proceedings of the International Conference on Contemporary Studies in Social Sciences (ICSSSS 2025)</a:t>
            </a:r>
            <a:r>
              <a:rPr lang="en-US" dirty="0"/>
              <a:t> (p. 97). Springer Nature.</a:t>
            </a:r>
          </a:p>
        </p:txBody>
      </p:sp>
    </p:spTree>
    <p:extLst>
      <p:ext uri="{BB962C8B-B14F-4D97-AF65-F5344CB8AC3E}">
        <p14:creationId xmlns:p14="http://schemas.microsoft.com/office/powerpoint/2010/main" val="4051073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EAB9A-4D94-F8A9-FC4B-B20F24E3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C466D-85A3-FB3D-1971-7D6036553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/>
              <a:t>Muranko</a:t>
            </a:r>
            <a:r>
              <a:rPr lang="en-US" dirty="0"/>
              <a:t>, Ż., Tassell, C., Zeeuw van der Laan, A. and </a:t>
            </a:r>
            <a:r>
              <a:rPr lang="en-US" dirty="0" err="1"/>
              <a:t>Aurisicchio</a:t>
            </a:r>
            <a:r>
              <a:rPr lang="en-US" dirty="0"/>
              <a:t>, M., 2021. </a:t>
            </a:r>
            <a:r>
              <a:rPr lang="en-US" dirty="0" err="1"/>
              <a:t>Characterisation</a:t>
            </a:r>
            <a:r>
              <a:rPr lang="en-US" dirty="0"/>
              <a:t> and environmental value proposition of reuse models for fast-moving consumer goods: Reusable packaging and products. </a:t>
            </a:r>
            <a:r>
              <a:rPr lang="en-US" i="1" dirty="0"/>
              <a:t>Sustainability</a:t>
            </a:r>
            <a:r>
              <a:rPr lang="en-US" dirty="0"/>
              <a:t>, 13(5), p.2609. </a:t>
            </a:r>
            <a:r>
              <a:rPr lang="en-US" dirty="0">
                <a:hlinkClick r:id="rId2"/>
              </a:rPr>
              <a:t>https://doi.org/10.3390/su13052609</a:t>
            </a:r>
            <a:endParaRPr lang="en-US" dirty="0"/>
          </a:p>
          <a:p>
            <a:r>
              <a:rPr lang="en-US" dirty="0"/>
              <a:t>Nguyen, A.T., Yến-Khanh, N. and Thuan, N.H., 2021. Consumers’ purchase intention and willingness to pay for eco-friendly packaging in Vietnam. In </a:t>
            </a:r>
            <a:r>
              <a:rPr lang="en-US" i="1" dirty="0"/>
              <a:t>Sustainable packaging</a:t>
            </a:r>
            <a:r>
              <a:rPr lang="en-US" dirty="0"/>
              <a:t> (pp. 289-323). Singapore: Springer Singapore.</a:t>
            </a:r>
          </a:p>
          <a:p>
            <a:r>
              <a:rPr lang="en-US" dirty="0" err="1"/>
              <a:t>Purcărea</a:t>
            </a:r>
            <a:r>
              <a:rPr lang="en-US" dirty="0"/>
              <a:t>, T. et al., 2022. Major shifts in sustainable consumer behavior in Romania and retailers’ priorities in agilely adapting to it. </a:t>
            </a:r>
            <a:r>
              <a:rPr lang="en-US" i="1" dirty="0"/>
              <a:t>Sustainability</a:t>
            </a:r>
            <a:r>
              <a:rPr lang="en-US" dirty="0"/>
              <a:t>, 14(3), p.1627. </a:t>
            </a:r>
            <a:r>
              <a:rPr lang="en-US" dirty="0">
                <a:hlinkClick r:id="rId3"/>
              </a:rPr>
              <a:t>https://doi.org/10.3390/su14031627</a:t>
            </a:r>
            <a:endParaRPr lang="en-US" dirty="0"/>
          </a:p>
          <a:p>
            <a:r>
              <a:rPr lang="en-US" dirty="0" err="1"/>
              <a:t>Salthammer</a:t>
            </a:r>
            <a:r>
              <a:rPr lang="en-US" dirty="0"/>
              <a:t>, T., Gu, J., </a:t>
            </a:r>
            <a:r>
              <a:rPr lang="en-US" dirty="0" err="1"/>
              <a:t>Wientzek</a:t>
            </a:r>
            <a:r>
              <a:rPr lang="en-US" dirty="0"/>
              <a:t>, S., Harrington, R. and Thomann, S., 2021. Measurement and evaluation of gaseous and particulate emissions from burning scented and unscented candles. </a:t>
            </a:r>
            <a:r>
              <a:rPr lang="en-US" i="1" dirty="0"/>
              <a:t>Environment international</a:t>
            </a:r>
            <a:r>
              <a:rPr lang="en-US" dirty="0"/>
              <a:t>, 155, p.106590. </a:t>
            </a:r>
            <a:r>
              <a:rPr lang="en-US" dirty="0">
                <a:hlinkClick r:id="rId4"/>
              </a:rPr>
              <a:t>https://doi.org/10.1016/j.envint.2021.106590</a:t>
            </a:r>
            <a:endParaRPr lang="en-US" dirty="0"/>
          </a:p>
          <a:p>
            <a:r>
              <a:rPr lang="en-US" dirty="0" err="1"/>
              <a:t>Shamsuddoha</a:t>
            </a:r>
            <a:r>
              <a:rPr lang="en-US" dirty="0"/>
              <a:t>, M. and Kashem, M.A., 2024. Zero Plastic Drive: A Comprehensive review on unveiling innovative sustainable solutions for a circular plastics economy. </a:t>
            </a:r>
            <a:r>
              <a:rPr lang="en-US" i="1" dirty="0"/>
              <a:t>Sustainability</a:t>
            </a:r>
            <a:r>
              <a:rPr lang="en-US" dirty="0"/>
              <a:t>, 16(23), p.10329. </a:t>
            </a:r>
            <a:r>
              <a:rPr lang="en-US" dirty="0">
                <a:hlinkClick r:id="rId5"/>
              </a:rPr>
              <a:t>https://doi.org/10.3390/su162310329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48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0C8E3-38A3-C1A3-CC3D-96AB10355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E2E66-E230-E7A3-B4F6-55DAB307D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/>
              <a:t>Shofiah</a:t>
            </a:r>
            <a:r>
              <a:rPr lang="en-US" dirty="0"/>
              <a:t>, N., Siswanto, H.M., </a:t>
            </a:r>
            <a:r>
              <a:rPr lang="en-US" dirty="0" err="1"/>
              <a:t>Maulani</a:t>
            </a:r>
            <a:r>
              <a:rPr lang="en-US" dirty="0"/>
              <a:t>, N.R. and </a:t>
            </a:r>
            <a:r>
              <a:rPr lang="en-US" dirty="0" err="1"/>
              <a:t>Wicaksono</a:t>
            </a:r>
            <a:r>
              <a:rPr lang="en-US" dirty="0"/>
              <a:t>, S.S., 2025. Empowering communities through the sustainable transformation of used cooking oil waste into aromatherapy candles: A holistic approach to waste management. </a:t>
            </a:r>
            <a:r>
              <a:rPr lang="en-US" i="1" dirty="0"/>
              <a:t>Journal of Community Service and Empowerment</a:t>
            </a:r>
            <a:r>
              <a:rPr lang="en-US" dirty="0"/>
              <a:t>, 6(1), pp.214-222. </a:t>
            </a:r>
            <a:r>
              <a:rPr lang="en-US" dirty="0">
                <a:hlinkClick r:id="rId2"/>
              </a:rPr>
              <a:t>https://doi.org/10.22219/jcse.v6i1.34459</a:t>
            </a:r>
            <a:endParaRPr lang="en-US" dirty="0"/>
          </a:p>
          <a:p>
            <a:r>
              <a:rPr lang="en-US" dirty="0"/>
              <a:t>Srivastava, D.K., Ganguly, M. and </a:t>
            </a:r>
            <a:r>
              <a:rPr lang="en-US" dirty="0" err="1"/>
              <a:t>Bagale</a:t>
            </a:r>
            <a:r>
              <a:rPr lang="en-US" dirty="0"/>
              <a:t>, G., 2024. The impact of the social media on consumer </a:t>
            </a:r>
            <a:r>
              <a:rPr lang="en-US" dirty="0" err="1"/>
              <a:t>behaviour</a:t>
            </a:r>
            <a:r>
              <a:rPr lang="en-US" dirty="0"/>
              <a:t> amid economic crisis: the case of luxury consumption. </a:t>
            </a:r>
            <a:r>
              <a:rPr lang="en-US" i="1" dirty="0"/>
              <a:t>International Journal of Intellectual Property Management</a:t>
            </a:r>
            <a:r>
              <a:rPr lang="en-US" dirty="0"/>
              <a:t>, 14(1), pp.57-71. </a:t>
            </a:r>
            <a:r>
              <a:rPr lang="en-US" dirty="0">
                <a:hlinkClick r:id="rId3"/>
              </a:rPr>
              <a:t>https://doi.org/10.1504/IJIPM.2024.136113</a:t>
            </a:r>
            <a:endParaRPr lang="en-US" dirty="0"/>
          </a:p>
          <a:p>
            <a:r>
              <a:rPr lang="en-US" dirty="0"/>
              <a:t>Sun, W., Yan, X., Su, Y., Wang, G. and Zhang, Y., 2025. </a:t>
            </a:r>
            <a:r>
              <a:rPr lang="en-US" dirty="0" err="1"/>
              <a:t>MSDSANet</a:t>
            </a:r>
            <a:r>
              <a:rPr lang="en-US" dirty="0"/>
              <a:t>: Multimodal emotion recognition based on multi-stream network and dual-scale attention network feature representation. </a:t>
            </a:r>
            <a:r>
              <a:rPr lang="en-US" i="1" dirty="0"/>
              <a:t>Sensors</a:t>
            </a:r>
            <a:r>
              <a:rPr lang="en-US" dirty="0"/>
              <a:t>, 25(7), p.2029. </a:t>
            </a:r>
            <a:r>
              <a:rPr lang="en-US" dirty="0">
                <a:hlinkClick r:id="rId4"/>
              </a:rPr>
              <a:t>https://doi.org/10.3390/s25072029</a:t>
            </a:r>
            <a:endParaRPr lang="en-US" dirty="0"/>
          </a:p>
          <a:p>
            <a:r>
              <a:rPr lang="en-US" dirty="0"/>
              <a:t>Ingmarsson, T., Ekström, J. and Persson, L., 2024. Digital Christmas Magic: A qualitative study </a:t>
            </a:r>
            <a:r>
              <a:rPr lang="en-US" dirty="0" err="1"/>
              <a:t>analysing</a:t>
            </a:r>
            <a:r>
              <a:rPr lang="en-US" dirty="0"/>
              <a:t> the influence of digital sensory marketing on Millennials’ impulse buying </a:t>
            </a:r>
            <a:r>
              <a:rPr lang="en-US" dirty="0" err="1"/>
              <a:t>behaviour</a:t>
            </a:r>
            <a:r>
              <a:rPr lang="en-US" dirty="0"/>
              <a:t> during Christmas.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08951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{EABE5E39-D7DE-455E-9AAA-1B4034016881}TFc986dd65-aaf0-4d5c-bef9-9c391ee05f7b738e0fce-4a319d133af4</Template>
  <TotalTime>90</TotalTime>
  <Words>1496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Gallery</vt:lpstr>
      <vt:lpstr>EcoGlow – Sustainable Luxury Boutique</vt:lpstr>
      <vt:lpstr>Market Research Methodology</vt:lpstr>
      <vt:lpstr>Key Research Insights</vt:lpstr>
      <vt:lpstr>Translating Data to Digital Presence (Task 1)</vt:lpstr>
      <vt:lpstr>Marketing &amp; Brand Identity (Task 1)</vt:lpstr>
      <vt:lpstr>Financial Feasibility &amp; Projections (Task 2)</vt:lpstr>
      <vt:lpstr>Video Advertisement Strategy (Task 3)</vt:lpstr>
      <vt:lpstr>Reflection &amp; Professional Growth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EcoGlow – Sustainable Luxury Boutique</dc:title>
  <dc:creator>sadaqat ali</dc:creator>
  <cp:lastModifiedBy>ruzenamizigarova@yahoo.com</cp:lastModifiedBy>
  <cp:revision>20</cp:revision>
  <dcterms:created xsi:type="dcterms:W3CDTF">2026-03-12T20:04:50Z</dcterms:created>
  <dcterms:modified xsi:type="dcterms:W3CDTF">2026-03-15T22:10:52Z</dcterms:modified>
</cp:coreProperties>
</file>