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2"/>
  </p:sldMasterIdLst>
  <p:notesMasterIdLst>
    <p:notesMasterId r:id="rId15"/>
  </p:notesMasterIdLst>
  <p:handoutMasterIdLst>
    <p:handoutMasterId r:id="rId16"/>
  </p:handoutMasterIdLst>
  <p:sldIdLst>
    <p:sldId id="264" r:id="rId3"/>
    <p:sldId id="305" r:id="rId4"/>
    <p:sldId id="294" r:id="rId5"/>
    <p:sldId id="303" r:id="rId6"/>
    <p:sldId id="296" r:id="rId7"/>
    <p:sldId id="302" r:id="rId8"/>
    <p:sldId id="300" r:id="rId9"/>
    <p:sldId id="299" r:id="rId10"/>
    <p:sldId id="298" r:id="rId11"/>
    <p:sldId id="297" r:id="rId12"/>
    <p:sldId id="304" r:id="rId13"/>
    <p:sldId id="293" r:id="rId14"/>
  </p:sldIdLst>
  <p:sldSz cx="12188825" cy="6858000"/>
  <p:notesSz cx="6797675" cy="9926638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  <p15:guide id="3" orient="horz" pos="3127">
          <p15:clr>
            <a:srgbClr val="A4A3A4"/>
          </p15:clr>
        </p15:guide>
        <p15:guide id="4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8046" autoAdjust="0"/>
  </p:normalViewPr>
  <p:slideViewPr>
    <p:cSldViewPr showGuides="1">
      <p:cViewPr varScale="1">
        <p:scale>
          <a:sx n="67" d="100"/>
          <a:sy n="67" d="100"/>
        </p:scale>
        <p:origin x="858" y="7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6/8/2018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6/8/2018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6/8/2018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6/8/2018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6/8/2018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6/8/2018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6/8/2018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6/8/2018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6/8/2018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6/8/2018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6/8/2018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/>
              <a:pPr/>
              <a:t>6/8/2018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fld id="{EB37DED6-D4C7-42EE-AB49-D2E39E64FDE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youtube.com/watch?v=eAmtuT1JVes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educ-reality.com/behaviour-management-theori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SJIE6005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Classroom </a:t>
            </a:r>
            <a:r>
              <a:rPr lang="en-US"/>
              <a:t>Management 3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80149" y="76200"/>
            <a:ext cx="4494513" cy="1397000"/>
          </a:xfrm>
        </p:spPr>
        <p:txBody>
          <a:bodyPr>
            <a:noAutofit/>
          </a:bodyPr>
          <a:lstStyle/>
          <a:p>
            <a:pPr algn="r"/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4000" i="1" dirty="0" err="1"/>
              <a:t>Cyfrannau</a:t>
            </a:r>
            <a:r>
              <a:rPr lang="en-GB" sz="4000" i="1" dirty="0"/>
              <a:t> system </a:t>
            </a:r>
            <a:r>
              <a:rPr lang="en-GB" sz="4000" i="1" dirty="0" err="1"/>
              <a:t>reolaeth</a:t>
            </a:r>
            <a:r>
              <a:rPr lang="en-GB" sz="4000" i="1" dirty="0"/>
              <a:t> </a:t>
            </a:r>
            <a:r>
              <a:rPr lang="en-GB" sz="4000" i="1" dirty="0" err="1"/>
              <a:t>dosbarth</a:t>
            </a:r>
            <a:r>
              <a:rPr lang="en-GB" sz="4000" i="1" dirty="0"/>
              <a:t> </a:t>
            </a:r>
            <a:r>
              <a:rPr lang="en-GB" sz="4000" i="1" dirty="0" err="1"/>
              <a:t>effeithiol</a:t>
            </a:r>
            <a:r>
              <a:rPr lang="en-GB" sz="4000" i="1" dirty="0"/>
              <a:t>:</a:t>
            </a:r>
          </a:p>
          <a:p>
            <a:r>
              <a:rPr lang="en-GB" sz="4000" i="1" dirty="0" err="1"/>
              <a:t>Rheolau</a:t>
            </a:r>
            <a:endParaRPr lang="en-GB" sz="4000" i="1" dirty="0"/>
          </a:p>
          <a:p>
            <a:r>
              <a:rPr lang="en-GB" sz="4000" i="1" dirty="0" err="1"/>
              <a:t>Canlyniadau</a:t>
            </a:r>
            <a:endParaRPr lang="en-GB" sz="4000" i="1" dirty="0"/>
          </a:p>
          <a:p>
            <a:r>
              <a:rPr lang="en-GB" sz="4000" i="1" dirty="0" err="1"/>
              <a:t>Cysondeb</a:t>
            </a:r>
            <a:endParaRPr lang="en-GB" sz="4000" i="1" dirty="0"/>
          </a:p>
          <a:p>
            <a:r>
              <a:rPr lang="en-GB" sz="4000" i="1" dirty="0" err="1"/>
              <a:t>Atgyfnerthu</a:t>
            </a:r>
            <a:r>
              <a:rPr lang="en-GB" sz="4000" i="1" dirty="0"/>
              <a:t> </a:t>
            </a:r>
            <a:r>
              <a:rPr lang="en-GB" sz="4000" i="1" dirty="0" err="1"/>
              <a:t>cadarnhaol</a:t>
            </a:r>
            <a:endParaRPr lang="en-GB" sz="4000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4000" i="1" dirty="0"/>
              <a:t>Components of an </a:t>
            </a:r>
            <a:br>
              <a:rPr lang="en-GB" sz="4000" i="1" dirty="0"/>
            </a:br>
            <a:r>
              <a:rPr lang="en-GB" sz="4000" i="1" dirty="0"/>
              <a:t>effective classroom </a:t>
            </a:r>
            <a:br>
              <a:rPr lang="en-GB" sz="4000" i="1" dirty="0"/>
            </a:br>
            <a:r>
              <a:rPr lang="en-GB" sz="4000" i="1" dirty="0"/>
              <a:t>management system:</a:t>
            </a:r>
          </a:p>
          <a:p>
            <a:r>
              <a:rPr lang="en-GB" sz="4000" i="1" dirty="0"/>
              <a:t>Rules</a:t>
            </a:r>
          </a:p>
          <a:p>
            <a:r>
              <a:rPr lang="en-GB" sz="4000" i="1" dirty="0"/>
              <a:t>Consequences</a:t>
            </a:r>
          </a:p>
          <a:p>
            <a:r>
              <a:rPr lang="en-GB" sz="4000" i="1" dirty="0"/>
              <a:t>Consistency</a:t>
            </a:r>
          </a:p>
          <a:p>
            <a:r>
              <a:rPr lang="en-GB" sz="4000" i="1" dirty="0"/>
              <a:t>Positive Reinforcement</a:t>
            </a:r>
          </a:p>
        </p:txBody>
      </p:sp>
      <p:pic>
        <p:nvPicPr>
          <p:cNvPr id="2050" name="Picture 2" descr="C:\Users\Dave\AppData\Local\Microsoft\Windows\Temporary Internet Files\Content.IE5\Q54IWVZT\850856207_dad0c113c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324" y="0"/>
            <a:ext cx="2955652" cy="1555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333772" y="158758"/>
            <a:ext cx="4494513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519477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382443" y="76200"/>
            <a:ext cx="4892219" cy="1397000"/>
          </a:xfrm>
        </p:spPr>
        <p:txBody>
          <a:bodyPr>
            <a:normAutofit/>
          </a:bodyPr>
          <a:lstStyle/>
          <a:p>
            <a:pPr algn="r"/>
            <a:r>
              <a:rPr lang="en-US" i="1" dirty="0"/>
              <a:t>Theories and</a:t>
            </a:r>
            <a:br>
              <a:rPr lang="en-US" i="1" dirty="0"/>
            </a:br>
            <a:r>
              <a:rPr lang="en-US" i="1" dirty="0"/>
              <a:t>Theorists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 fontScale="85000" lnSpcReduction="20000"/>
          </a:bodyPr>
          <a:lstStyle/>
          <a:p>
            <a:pPr marL="0" indent="0" fontAlgn="base" hangingPunct="0">
              <a:buNone/>
            </a:pPr>
            <a:r>
              <a:rPr lang="en-GB" sz="3200" i="1" dirty="0"/>
              <a:t>Behavioural</a:t>
            </a:r>
          </a:p>
          <a:p>
            <a:pPr marL="0" indent="0" fontAlgn="base" hangingPunct="0">
              <a:buNone/>
            </a:pPr>
            <a:r>
              <a:rPr lang="en-GB" sz="3200" i="1" dirty="0"/>
              <a:t>Cognitive</a:t>
            </a:r>
          </a:p>
          <a:p>
            <a:pPr marL="0" indent="0" fontAlgn="base" hangingPunct="0">
              <a:buNone/>
            </a:pPr>
            <a:r>
              <a:rPr lang="en-GB" sz="3200" i="1" dirty="0"/>
              <a:t>Humanistic</a:t>
            </a:r>
          </a:p>
          <a:p>
            <a:pPr marL="0" indent="0" fontAlgn="base" hangingPunct="0">
              <a:buNone/>
            </a:pPr>
            <a:r>
              <a:rPr lang="en-GB" sz="3200" i="1" dirty="0"/>
              <a:t>Social Discipline Model : Rudolf </a:t>
            </a:r>
            <a:r>
              <a:rPr lang="en-GB" sz="3200" i="1" dirty="0" err="1"/>
              <a:t>Dreikurs</a:t>
            </a:r>
            <a:endParaRPr lang="en-GB" sz="3200" i="1" dirty="0"/>
          </a:p>
          <a:p>
            <a:pPr marL="0" indent="0" fontAlgn="base" hangingPunct="0">
              <a:buNone/>
            </a:pPr>
            <a:r>
              <a:rPr lang="en-GB" sz="3200" i="1" dirty="0"/>
              <a:t>Alfie Kohn</a:t>
            </a:r>
          </a:p>
          <a:p>
            <a:pPr marL="0" indent="0" fontAlgn="base" hangingPunct="0">
              <a:buNone/>
            </a:pPr>
            <a:r>
              <a:rPr lang="en-GB" sz="3200" i="1" dirty="0"/>
              <a:t>Congruent Communication: Haim </a:t>
            </a:r>
            <a:r>
              <a:rPr lang="en-GB" sz="3200" i="1" dirty="0" err="1"/>
              <a:t>Ginott</a:t>
            </a:r>
            <a:endParaRPr lang="en-GB" sz="3200" i="1" dirty="0"/>
          </a:p>
          <a:p>
            <a:pPr marL="0" indent="0" fontAlgn="base" hangingPunct="0">
              <a:buNone/>
            </a:pPr>
            <a:r>
              <a:rPr lang="en-GB" sz="3200" i="1" dirty="0" err="1"/>
              <a:t>Glasser’s</a:t>
            </a:r>
            <a:r>
              <a:rPr lang="en-GB" sz="3200" i="1" dirty="0"/>
              <a:t> Reality Theory </a:t>
            </a:r>
          </a:p>
          <a:p>
            <a:pPr marL="0" indent="0" fontAlgn="base" hangingPunct="0">
              <a:buNone/>
            </a:pPr>
            <a:endParaRPr lang="en-GB" sz="3200" i="1" dirty="0"/>
          </a:p>
          <a:p>
            <a:pPr marL="0" indent="0" fontAlgn="base" hangingPunct="0">
              <a:buNone/>
            </a:pPr>
            <a:endParaRPr lang="en-GB" sz="3200" i="1" dirty="0"/>
          </a:p>
        </p:txBody>
      </p:sp>
      <p:pic>
        <p:nvPicPr>
          <p:cNvPr id="1026" name="Picture 2" descr="C:\Users\Dave\AppData\Local\Microsoft\Windows\Temporary Internet Files\Content.IE5\BP5W2LPY\2952_Cutting-Costs-on-eL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260" y="114291"/>
            <a:ext cx="285750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2"/>
          <p:cNvSpPr txBox="1">
            <a:spLocks/>
          </p:cNvSpPr>
          <p:nvPr/>
        </p:nvSpPr>
        <p:spPr>
          <a:xfrm>
            <a:off x="189756" y="122106"/>
            <a:ext cx="4892219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 fontScale="92500" lnSpcReduction="20000"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Damcaniaethau</a:t>
            </a:r>
            <a:r>
              <a:rPr lang="en-US" dirty="0"/>
              <a:t> a </a:t>
            </a:r>
            <a:r>
              <a:rPr lang="en-US" dirty="0" err="1"/>
              <a:t>damcaniaethwyr</a:t>
            </a:r>
            <a:endParaRPr lang="en-US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477788" y="1700808"/>
            <a:ext cx="4977104" cy="4968552"/>
          </a:xfrm>
          <a:prstGeom prst="rect">
            <a:avLst/>
          </a:prstGeom>
        </p:spPr>
        <p:txBody>
          <a:bodyPr vert="horz" lIns="121899" tIns="60949" rIns="121899" bIns="60949" rtlCol="0">
            <a:normAutofit fontScale="62500" lnSpcReduction="2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 hangingPunct="0">
              <a:buFont typeface="Arial" pitchFamily="34" charset="0"/>
              <a:buNone/>
            </a:pPr>
            <a:r>
              <a:rPr lang="en-GB" sz="3900" dirty="0" err="1"/>
              <a:t>Ymddygiadol</a:t>
            </a:r>
            <a:endParaRPr lang="en-GB" sz="3900" dirty="0"/>
          </a:p>
          <a:p>
            <a:pPr marL="0" indent="0" fontAlgn="base" hangingPunct="0">
              <a:buFont typeface="Arial" pitchFamily="34" charset="0"/>
              <a:buNone/>
            </a:pPr>
            <a:r>
              <a:rPr lang="en-GB" sz="3900" dirty="0" err="1"/>
              <a:t>Cognyddol</a:t>
            </a:r>
            <a:endParaRPr lang="en-GB" sz="3900" dirty="0"/>
          </a:p>
          <a:p>
            <a:pPr marL="0" indent="0" fontAlgn="base" hangingPunct="0">
              <a:buFont typeface="Arial" pitchFamily="34" charset="0"/>
              <a:buNone/>
            </a:pPr>
            <a:r>
              <a:rPr lang="en-GB" sz="3900" dirty="0" err="1"/>
              <a:t>Dyneiddiwr</a:t>
            </a:r>
            <a:endParaRPr lang="en-GB" sz="3900" dirty="0"/>
          </a:p>
          <a:p>
            <a:pPr marL="0" indent="0" fontAlgn="base" hangingPunct="0">
              <a:buFont typeface="Arial" pitchFamily="34" charset="0"/>
              <a:buNone/>
            </a:pPr>
            <a:r>
              <a:rPr lang="en-GB" sz="3900" dirty="0"/>
              <a:t>Model </a:t>
            </a:r>
            <a:r>
              <a:rPr lang="en-GB" sz="3900" dirty="0" err="1"/>
              <a:t>Disgyblaeth</a:t>
            </a:r>
            <a:r>
              <a:rPr lang="en-GB" sz="3900" dirty="0"/>
              <a:t> </a:t>
            </a:r>
            <a:r>
              <a:rPr lang="en-GB" sz="3900" dirty="0" err="1"/>
              <a:t>Cymdeithasol</a:t>
            </a:r>
            <a:r>
              <a:rPr lang="en-GB" sz="3900" dirty="0"/>
              <a:t>: </a:t>
            </a:r>
          </a:p>
          <a:p>
            <a:pPr marL="0" indent="0" fontAlgn="base" hangingPunct="0">
              <a:buFont typeface="Arial" pitchFamily="34" charset="0"/>
              <a:buNone/>
            </a:pPr>
            <a:r>
              <a:rPr lang="en-GB" sz="3900" dirty="0"/>
              <a:t>Rudolf </a:t>
            </a:r>
            <a:r>
              <a:rPr lang="en-GB" sz="3900" dirty="0" err="1"/>
              <a:t>Dreikurs</a:t>
            </a:r>
            <a:endParaRPr lang="en-GB" sz="3900" dirty="0"/>
          </a:p>
          <a:p>
            <a:pPr marL="0" indent="0" fontAlgn="base" hangingPunct="0">
              <a:buFont typeface="Arial" pitchFamily="34" charset="0"/>
              <a:buNone/>
            </a:pPr>
            <a:r>
              <a:rPr lang="en-GB" sz="3900" dirty="0" err="1"/>
              <a:t>Alfie</a:t>
            </a:r>
            <a:r>
              <a:rPr lang="en-GB" sz="3900" dirty="0"/>
              <a:t> Kohn</a:t>
            </a:r>
          </a:p>
          <a:p>
            <a:pPr marL="0" indent="0" fontAlgn="base" hangingPunct="0">
              <a:buFont typeface="Arial" pitchFamily="34" charset="0"/>
              <a:buNone/>
            </a:pPr>
            <a:r>
              <a:rPr lang="en-GB" sz="3900" dirty="0" err="1"/>
              <a:t>Cyfathrebu</a:t>
            </a:r>
            <a:r>
              <a:rPr lang="en-GB" sz="3900" dirty="0"/>
              <a:t> </a:t>
            </a:r>
            <a:r>
              <a:rPr lang="en-GB" sz="3900" dirty="0" err="1"/>
              <a:t>Cyfath</a:t>
            </a:r>
            <a:r>
              <a:rPr lang="en-GB" sz="3900" dirty="0"/>
              <a:t> : </a:t>
            </a:r>
            <a:r>
              <a:rPr lang="en-GB" sz="3900" dirty="0" err="1"/>
              <a:t>Haim</a:t>
            </a:r>
            <a:r>
              <a:rPr lang="en-GB" sz="3900" dirty="0"/>
              <a:t> </a:t>
            </a:r>
            <a:r>
              <a:rPr lang="en-GB" sz="3900" dirty="0" err="1"/>
              <a:t>Ginott</a:t>
            </a:r>
            <a:endParaRPr lang="en-GB" sz="3900" dirty="0"/>
          </a:p>
          <a:p>
            <a:pPr marL="0" indent="0" fontAlgn="base" hangingPunct="0">
              <a:buFont typeface="Arial" pitchFamily="34" charset="0"/>
              <a:buNone/>
            </a:pPr>
            <a:r>
              <a:rPr lang="en-GB" sz="3900" dirty="0" err="1"/>
              <a:t>Damcaniaeth</a:t>
            </a:r>
            <a:r>
              <a:rPr lang="en-GB" sz="3900" dirty="0"/>
              <a:t> </a:t>
            </a:r>
            <a:r>
              <a:rPr lang="en-GB" sz="3900" dirty="0" err="1"/>
              <a:t>Realaeth</a:t>
            </a:r>
            <a:r>
              <a:rPr lang="en-GB" sz="3900" dirty="0"/>
              <a:t> </a:t>
            </a:r>
            <a:r>
              <a:rPr lang="en-GB" sz="3900" dirty="0" err="1"/>
              <a:t>Glasser</a:t>
            </a:r>
            <a:endParaRPr lang="en-GB" sz="3900" dirty="0"/>
          </a:p>
          <a:p>
            <a:pPr marL="0" indent="0" fontAlgn="base" hangingPunct="0">
              <a:buFont typeface="Arial" pitchFamily="34" charset="0"/>
              <a:buNone/>
            </a:pPr>
            <a:endParaRPr lang="en-GB" sz="3200" i="1" dirty="0"/>
          </a:p>
          <a:p>
            <a:pPr marL="0" indent="0" fontAlgn="base" hangingPunct="0">
              <a:buFont typeface="Arial" pitchFamily="34" charset="0"/>
              <a:buNone/>
            </a:pP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3403698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5662364" y="218108"/>
            <a:ext cx="5620850" cy="1397000"/>
          </a:xfrm>
        </p:spPr>
        <p:txBody>
          <a:bodyPr>
            <a:normAutofit/>
          </a:bodyPr>
          <a:lstStyle/>
          <a:p>
            <a:pPr algn="r"/>
            <a:br>
              <a:rPr lang="en-US" sz="2400" i="1" dirty="0"/>
            </a:br>
            <a:r>
              <a:rPr lang="en-US" sz="4000" i="1" dirty="0" err="1"/>
              <a:t>Behaviourism</a:t>
            </a:r>
            <a:r>
              <a:rPr lang="en-US" sz="4000" i="1" dirty="0"/>
              <a:t>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/>
          </a:bodyPr>
          <a:lstStyle/>
          <a:p>
            <a:pPr fontAlgn="base" hangingPunct="0"/>
            <a:r>
              <a:rPr lang="en-GB" sz="3600" i="1" dirty="0"/>
              <a:t>Motivational</a:t>
            </a:r>
          </a:p>
          <a:p>
            <a:pPr fontAlgn="base" hangingPunct="0"/>
            <a:r>
              <a:rPr lang="en-GB" sz="3600" i="1" dirty="0"/>
              <a:t>Linked to achievement</a:t>
            </a:r>
          </a:p>
          <a:p>
            <a:pPr fontAlgn="base" hangingPunct="0"/>
            <a:r>
              <a:rPr lang="en-GB" sz="3600" i="1" dirty="0"/>
              <a:t>Reinforcements</a:t>
            </a:r>
          </a:p>
          <a:p>
            <a:pPr fontAlgn="base" hangingPunct="0"/>
            <a:r>
              <a:rPr lang="en-GB" sz="3600" i="1" dirty="0"/>
              <a:t>Punishments</a:t>
            </a:r>
          </a:p>
          <a:p>
            <a:pPr fontAlgn="base" hangingPunct="0"/>
            <a:r>
              <a:rPr lang="en-GB" sz="3600" i="1" dirty="0"/>
              <a:t>E.g. Skinner </a:t>
            </a:r>
          </a:p>
          <a:p>
            <a:pPr fontAlgn="base" hangingPunct="0"/>
            <a:endParaRPr lang="en-GB" sz="3200" i="1" dirty="0"/>
          </a:p>
        </p:txBody>
      </p:sp>
      <p:pic>
        <p:nvPicPr>
          <p:cNvPr id="1029" name="Picture 5" descr="C:\Users\Dave\AppData\Local\Microsoft\Windows\Temporary Internet Files\Content.IE5\Q54IWVZT\Clipart_Work_Together_Idea[1]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8188" y="0"/>
            <a:ext cx="3671490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2"/>
          <p:cNvSpPr txBox="1">
            <a:spLocks/>
          </p:cNvSpPr>
          <p:nvPr/>
        </p:nvSpPr>
        <p:spPr>
          <a:xfrm>
            <a:off x="189756" y="151904"/>
            <a:ext cx="5620850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2400" i="1" dirty="0"/>
            </a:br>
            <a:r>
              <a:rPr lang="en-US" sz="4000" dirty="0" err="1"/>
              <a:t>Ymddygiadol</a:t>
            </a:r>
            <a:endParaRPr lang="en-US" sz="4000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530330" y="1714485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3600" dirty="0" err="1"/>
              <a:t>Ysgogol</a:t>
            </a:r>
            <a:endParaRPr lang="en-GB" sz="3600" dirty="0"/>
          </a:p>
          <a:p>
            <a:pPr fontAlgn="base" hangingPunct="0"/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gysylltiedig</a:t>
            </a:r>
            <a:r>
              <a:rPr lang="en-GB" sz="3600" dirty="0"/>
              <a:t> a </a:t>
            </a:r>
            <a:r>
              <a:rPr lang="en-GB" sz="3600" dirty="0" err="1"/>
              <a:t>llwyddiant</a:t>
            </a:r>
            <a:endParaRPr lang="en-GB" sz="3600" dirty="0"/>
          </a:p>
          <a:p>
            <a:pPr fontAlgn="base" hangingPunct="0"/>
            <a:r>
              <a:rPr lang="en-GB" sz="3600" dirty="0" err="1"/>
              <a:t>Atgyfnerthu</a:t>
            </a:r>
            <a:endParaRPr lang="en-GB" sz="3600" dirty="0"/>
          </a:p>
          <a:p>
            <a:pPr fontAlgn="base" hangingPunct="0"/>
            <a:r>
              <a:rPr lang="en-GB" sz="3600" dirty="0" err="1"/>
              <a:t>Cosb</a:t>
            </a:r>
            <a:endParaRPr lang="en-GB" sz="3600" dirty="0"/>
          </a:p>
          <a:p>
            <a:pPr fontAlgn="base" hangingPunct="0"/>
            <a:r>
              <a:rPr lang="en-GB" sz="3600" dirty="0"/>
              <a:t>E.g. Skinner </a:t>
            </a:r>
          </a:p>
          <a:p>
            <a:pPr fontAlgn="base" hangingPunct="0"/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4069491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-8302" y="-77812"/>
            <a:ext cx="12188825" cy="1397000"/>
          </a:xfrm>
        </p:spPr>
        <p:txBody>
          <a:bodyPr>
            <a:normAutofit/>
          </a:bodyPr>
          <a:lstStyle/>
          <a:p>
            <a:r>
              <a:rPr lang="en-US" sz="4000" dirty="0" err="1"/>
              <a:t>Damcaniaeth</a:t>
            </a:r>
            <a:r>
              <a:rPr lang="en-US" sz="4000" dirty="0"/>
              <a:t> </a:t>
            </a:r>
            <a:r>
              <a:rPr lang="en-US" sz="4000" dirty="0" err="1"/>
              <a:t>Cognyddol</a:t>
            </a:r>
            <a:r>
              <a:rPr lang="en-US" sz="4000" dirty="0"/>
              <a:t>      </a:t>
            </a:r>
            <a:r>
              <a:rPr lang="en-US" sz="4000" i="1" dirty="0"/>
              <a:t>Cognitive Theory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66420" y="1485746"/>
            <a:ext cx="4977104" cy="4470400"/>
          </a:xfrm>
        </p:spPr>
        <p:txBody>
          <a:bodyPr>
            <a:noAutofit/>
          </a:bodyPr>
          <a:lstStyle/>
          <a:p>
            <a:pPr fontAlgn="base" hangingPunct="0"/>
            <a:r>
              <a:rPr lang="en-GB" sz="2000" i="1" dirty="0"/>
              <a:t>Consistent enforcement of rules</a:t>
            </a:r>
          </a:p>
          <a:p>
            <a:pPr fontAlgn="base" hangingPunct="0"/>
            <a:r>
              <a:rPr lang="en-GB" sz="2000" i="1" dirty="0"/>
              <a:t>Pupils have personal responsibility</a:t>
            </a:r>
          </a:p>
          <a:p>
            <a:pPr fontAlgn="base" hangingPunct="0"/>
            <a:r>
              <a:rPr lang="en-GB" sz="2000" i="1" dirty="0"/>
              <a:t>Teachers  help pupils learn that they have choices in every situation. </a:t>
            </a:r>
          </a:p>
          <a:p>
            <a:pPr fontAlgn="base" hangingPunct="0"/>
            <a:r>
              <a:rPr lang="en-GB" sz="2000" i="1" dirty="0"/>
              <a:t>Teachers expect different levels of understanding as pupils develop at different rates</a:t>
            </a:r>
          </a:p>
          <a:p>
            <a:pPr fontAlgn="base" hangingPunct="0"/>
            <a:r>
              <a:rPr lang="en-GB" sz="2000" i="1" dirty="0"/>
              <a:t>Positive choices yield good results, while bad choices lead to inappropriate behaviour. </a:t>
            </a:r>
          </a:p>
          <a:p>
            <a:pPr fontAlgn="base" hangingPunct="0"/>
            <a:r>
              <a:rPr lang="en-GB" sz="2000" i="1" dirty="0"/>
              <a:t>E.g. Piaget</a:t>
            </a:r>
          </a:p>
          <a:p>
            <a:pPr fontAlgn="base" hangingPunct="0"/>
            <a:endParaRPr lang="en-GB" sz="2000" i="1" dirty="0"/>
          </a:p>
        </p:txBody>
      </p:sp>
      <p:pic>
        <p:nvPicPr>
          <p:cNvPr id="1031" name="Picture 7" descr="C:\Users\Dave\AppData\Local\Microsoft\Windows\Temporary Internet Files\Content.IE5\HSAD368W\idea-azione-motivazione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420" y="188640"/>
            <a:ext cx="1346181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529988" y="1484784"/>
            <a:ext cx="5204384" cy="4470400"/>
          </a:xfrm>
          <a:prstGeom prst="rect">
            <a:avLst/>
          </a:prstGeom>
        </p:spPr>
        <p:txBody>
          <a:bodyPr vert="horz" lIns="121899" tIns="60949" rIns="121899" bIns="60949" rtlCol="0">
            <a:no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2000" dirty="0" err="1"/>
              <a:t>Atgyfnerthu</a:t>
            </a:r>
            <a:r>
              <a:rPr lang="en-GB" sz="2000" dirty="0"/>
              <a:t> </a:t>
            </a:r>
            <a:r>
              <a:rPr lang="en-GB" sz="2000" dirty="0" err="1"/>
              <a:t>rheolau’n</a:t>
            </a:r>
            <a:r>
              <a:rPr lang="en-GB" sz="2000" dirty="0"/>
              <a:t> </a:t>
            </a:r>
            <a:r>
              <a:rPr lang="en-GB" sz="2000" dirty="0" err="1"/>
              <a:t>gyson</a:t>
            </a:r>
            <a:endParaRPr lang="en-GB" sz="2000" dirty="0"/>
          </a:p>
          <a:p>
            <a:pPr fontAlgn="base" hangingPunct="0"/>
            <a:r>
              <a:rPr lang="en-GB" sz="2000" dirty="0" err="1"/>
              <a:t>Cyfrifoldeb</a:t>
            </a:r>
            <a:r>
              <a:rPr lang="en-GB" sz="2000" dirty="0"/>
              <a:t> </a:t>
            </a:r>
            <a:r>
              <a:rPr lang="en-GB" sz="2000" dirty="0" err="1"/>
              <a:t>personol</a:t>
            </a:r>
            <a:r>
              <a:rPr lang="en-GB" sz="2000" dirty="0"/>
              <a:t> </a:t>
            </a:r>
            <a:r>
              <a:rPr lang="en-GB" sz="2000" dirty="0" err="1"/>
              <a:t>disgyblion</a:t>
            </a:r>
            <a:endParaRPr lang="en-GB" sz="2000" dirty="0"/>
          </a:p>
          <a:p>
            <a:pPr fontAlgn="base" hangingPunct="0"/>
            <a:r>
              <a:rPr lang="en-GB" sz="2000" dirty="0" err="1"/>
              <a:t>Athrawon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cynorthwyo</a:t>
            </a:r>
            <a:r>
              <a:rPr lang="en-GB" sz="2000" dirty="0"/>
              <a:t>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ddeall</a:t>
            </a:r>
            <a:r>
              <a:rPr lang="en-GB" sz="2000" dirty="0"/>
              <a:t> bod </a:t>
            </a:r>
            <a:r>
              <a:rPr lang="en-GB" sz="2000" dirty="0" err="1"/>
              <a:t>ganddynt</a:t>
            </a:r>
            <a:r>
              <a:rPr lang="en-GB" sz="2000" dirty="0"/>
              <a:t> </a:t>
            </a:r>
            <a:r>
              <a:rPr lang="en-GB" sz="2000" dirty="0" err="1"/>
              <a:t>ddewisiadau</a:t>
            </a:r>
            <a:r>
              <a:rPr lang="en-GB" sz="2000" dirty="0"/>
              <a:t> </a:t>
            </a:r>
            <a:r>
              <a:rPr lang="en-GB" sz="2000" dirty="0" err="1"/>
              <a:t>ym</a:t>
            </a:r>
            <a:r>
              <a:rPr lang="en-GB" sz="2000" dirty="0"/>
              <a:t> </a:t>
            </a:r>
            <a:r>
              <a:rPr lang="en-GB" sz="2000" dirty="0" err="1"/>
              <a:t>mhob</a:t>
            </a:r>
            <a:r>
              <a:rPr lang="en-GB" sz="2000" dirty="0"/>
              <a:t> </a:t>
            </a:r>
            <a:r>
              <a:rPr lang="en-GB" sz="2000" dirty="0" err="1"/>
              <a:t>sefyllfa</a:t>
            </a:r>
            <a:endParaRPr lang="en-GB" sz="2000" dirty="0"/>
          </a:p>
          <a:p>
            <a:pPr fontAlgn="base" hangingPunct="0"/>
            <a:r>
              <a:rPr lang="en-GB" sz="2000" dirty="0" err="1"/>
              <a:t>Athrawon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disgwyl</a:t>
            </a:r>
            <a:r>
              <a:rPr lang="en-GB" sz="2000" dirty="0"/>
              <a:t> </a:t>
            </a:r>
            <a:r>
              <a:rPr lang="en-GB" sz="2000" dirty="0" err="1"/>
              <a:t>gwahanol</a:t>
            </a:r>
            <a:r>
              <a:rPr lang="en-GB" sz="2000" dirty="0"/>
              <a:t> </a:t>
            </a:r>
            <a:r>
              <a:rPr lang="en-GB" sz="2000" dirty="0" err="1"/>
              <a:t>lefelau</a:t>
            </a:r>
            <a:r>
              <a:rPr lang="en-GB" sz="2000" dirty="0"/>
              <a:t> o </a:t>
            </a:r>
            <a:r>
              <a:rPr lang="en-GB" sz="2000" dirty="0" err="1"/>
              <a:t>ddealltwriaeth</a:t>
            </a:r>
            <a:r>
              <a:rPr lang="en-GB" sz="2000" dirty="0"/>
              <a:t> </a:t>
            </a:r>
            <a:r>
              <a:rPr lang="en-GB" sz="2000" dirty="0" err="1"/>
              <a:t>wrth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ddisgyblion</a:t>
            </a:r>
            <a:r>
              <a:rPr lang="en-GB" sz="2000" dirty="0"/>
              <a:t> </a:t>
            </a:r>
            <a:r>
              <a:rPr lang="en-GB" sz="2000" dirty="0" err="1"/>
              <a:t>datblygu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raddfa</a:t>
            </a:r>
            <a:r>
              <a:rPr lang="en-GB" sz="2000" dirty="0"/>
              <a:t> </a:t>
            </a:r>
            <a:r>
              <a:rPr lang="en-GB" sz="2000" dirty="0" err="1"/>
              <a:t>gwahanol</a:t>
            </a:r>
            <a:endParaRPr lang="en-GB" sz="2000" dirty="0"/>
          </a:p>
          <a:p>
            <a:pPr fontAlgn="base" hangingPunct="0"/>
            <a:r>
              <a:rPr lang="en-GB" sz="2000" dirty="0" err="1"/>
              <a:t>Dewisiadau</a:t>
            </a:r>
            <a:r>
              <a:rPr lang="en-GB" sz="2000" dirty="0"/>
              <a:t> </a:t>
            </a:r>
            <a:r>
              <a:rPr lang="en-GB" sz="2000" dirty="0" err="1"/>
              <a:t>cadarnhaol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arwain</a:t>
            </a:r>
            <a:r>
              <a:rPr lang="en-GB" sz="2000" dirty="0"/>
              <a:t> at </a:t>
            </a:r>
            <a:r>
              <a:rPr lang="en-GB" sz="2000" dirty="0" err="1"/>
              <a:t>ganlyniadau</a:t>
            </a:r>
            <a:r>
              <a:rPr lang="en-GB" sz="2000" dirty="0"/>
              <a:t> da, </a:t>
            </a:r>
            <a:r>
              <a:rPr lang="en-GB" sz="2000" dirty="0" err="1"/>
              <a:t>tra</a:t>
            </a:r>
            <a:r>
              <a:rPr lang="en-GB" sz="2000" dirty="0"/>
              <a:t> bod </a:t>
            </a:r>
            <a:r>
              <a:rPr lang="en-GB" sz="2000" dirty="0" err="1"/>
              <a:t>dewisiadau</a:t>
            </a:r>
            <a:r>
              <a:rPr lang="en-GB" sz="2000" dirty="0"/>
              <a:t> </a:t>
            </a:r>
            <a:r>
              <a:rPr lang="en-GB" sz="2000" dirty="0" err="1"/>
              <a:t>gwael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arwain</a:t>
            </a:r>
            <a:r>
              <a:rPr lang="en-GB" sz="2000" dirty="0"/>
              <a:t> at </a:t>
            </a:r>
            <a:r>
              <a:rPr lang="en-GB" sz="2000" dirty="0" err="1"/>
              <a:t>ymddygiad</a:t>
            </a:r>
            <a:r>
              <a:rPr lang="en-GB" sz="2000" dirty="0"/>
              <a:t> </a:t>
            </a:r>
            <a:r>
              <a:rPr lang="en-GB" sz="2000" dirty="0" err="1"/>
              <a:t>amhriodol</a:t>
            </a:r>
            <a:r>
              <a:rPr lang="en-GB" sz="2000" dirty="0"/>
              <a:t>.</a:t>
            </a:r>
          </a:p>
          <a:p>
            <a:pPr fontAlgn="base" hangingPunct="0"/>
            <a:r>
              <a:rPr lang="en-GB" sz="2000" dirty="0" err="1"/>
              <a:t>E.e</a:t>
            </a:r>
            <a:r>
              <a:rPr lang="en-GB" sz="2000" dirty="0"/>
              <a:t>. Piaget</a:t>
            </a:r>
          </a:p>
          <a:p>
            <a:pPr fontAlgn="base" hangingPunct="0"/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675883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117747" y="218108"/>
            <a:ext cx="12071077" cy="1397000"/>
          </a:xfrm>
        </p:spPr>
        <p:txBody>
          <a:bodyPr>
            <a:normAutofit/>
          </a:bodyPr>
          <a:lstStyle/>
          <a:p>
            <a:pPr algn="r"/>
            <a:r>
              <a:rPr lang="en-US" sz="4000" i="1" dirty="0" err="1"/>
              <a:t>Damcaniaeth</a:t>
            </a:r>
            <a:r>
              <a:rPr lang="en-US" sz="4000" i="1" dirty="0"/>
              <a:t> </a:t>
            </a:r>
            <a:r>
              <a:rPr lang="en-US" sz="4000" i="1" dirty="0" err="1"/>
              <a:t>Dynol</a:t>
            </a:r>
            <a:r>
              <a:rPr lang="en-US" sz="4000" i="1" dirty="0"/>
              <a:t>                  Humanist Theory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marL="0" lvl="0" indent="0">
              <a:buNone/>
            </a:pP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/>
          </a:bodyPr>
          <a:lstStyle/>
          <a:p>
            <a:pPr fontAlgn="base" hangingPunct="0"/>
            <a:r>
              <a:rPr lang="en-GB" sz="3200" i="1" dirty="0"/>
              <a:t>Person-centred</a:t>
            </a:r>
          </a:p>
          <a:p>
            <a:pPr fontAlgn="base" hangingPunct="0"/>
            <a:r>
              <a:rPr lang="en-GB" sz="3200" i="1" dirty="0"/>
              <a:t>Teacher empathy; care for pupils; raise self-esteem</a:t>
            </a:r>
          </a:p>
          <a:p>
            <a:pPr fontAlgn="base" hangingPunct="0"/>
            <a:r>
              <a:rPr lang="en-GB" sz="3200" i="1" dirty="0"/>
              <a:t>Pupils make own choices</a:t>
            </a:r>
          </a:p>
          <a:p>
            <a:pPr fontAlgn="base" hangingPunct="0"/>
            <a:r>
              <a:rPr lang="en-GB" sz="3200" i="1" dirty="0"/>
              <a:t>E.g. Maslow</a:t>
            </a:r>
          </a:p>
        </p:txBody>
      </p:sp>
      <p:pic>
        <p:nvPicPr>
          <p:cNvPr id="1030" name="Picture 6" descr="C:\Users\Dave\AppData\Local\Microsoft\Windows\Temporary Internet Files\Content.IE5\18Y0NM93\ideasBulb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388" y="168918"/>
            <a:ext cx="2016224" cy="154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621804" y="1829937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3200" dirty="0"/>
              <a:t>Person -</a:t>
            </a:r>
            <a:r>
              <a:rPr lang="en-GB" sz="3200" dirty="0" err="1"/>
              <a:t>ganolog</a:t>
            </a:r>
            <a:endParaRPr lang="en-GB" sz="3200" dirty="0"/>
          </a:p>
          <a:p>
            <a:pPr fontAlgn="base" hangingPunct="0"/>
            <a:r>
              <a:rPr lang="en-GB" sz="3200" dirty="0" err="1"/>
              <a:t>Empathi</a:t>
            </a:r>
            <a:r>
              <a:rPr lang="en-GB" sz="3200" dirty="0"/>
              <a:t> </a:t>
            </a:r>
            <a:r>
              <a:rPr lang="en-GB" sz="3200" dirty="0" err="1"/>
              <a:t>athro</a:t>
            </a:r>
            <a:r>
              <a:rPr lang="en-GB" sz="3200" dirty="0"/>
              <a:t>; </a:t>
            </a:r>
            <a:r>
              <a:rPr lang="en-GB" sz="3200" dirty="0" err="1"/>
              <a:t>gofal</a:t>
            </a:r>
            <a:r>
              <a:rPr lang="en-GB" sz="3200" dirty="0"/>
              <a:t> </a:t>
            </a:r>
            <a:r>
              <a:rPr lang="en-GB" sz="3200" dirty="0" err="1"/>
              <a:t>disgyblion</a:t>
            </a:r>
            <a:r>
              <a:rPr lang="en-GB" sz="3200" dirty="0"/>
              <a:t>; </a:t>
            </a:r>
            <a:r>
              <a:rPr lang="en-GB" sz="3200" dirty="0" err="1"/>
              <a:t>codi</a:t>
            </a:r>
            <a:r>
              <a:rPr lang="en-GB" sz="3200" dirty="0"/>
              <a:t> </a:t>
            </a:r>
            <a:r>
              <a:rPr lang="en-GB" sz="3200" dirty="0" err="1"/>
              <a:t>hunan</a:t>
            </a:r>
            <a:r>
              <a:rPr lang="en-GB" sz="3200" dirty="0"/>
              <a:t> - </a:t>
            </a:r>
            <a:r>
              <a:rPr lang="en-GB" sz="3200" dirty="0" err="1"/>
              <a:t>werth</a:t>
            </a:r>
            <a:endParaRPr lang="en-GB" sz="3200" dirty="0"/>
          </a:p>
          <a:p>
            <a:pPr fontAlgn="base" hangingPunct="0"/>
            <a:r>
              <a:rPr lang="en-GB" sz="3200" dirty="0" err="1"/>
              <a:t>Disgyblion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gwneud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dewisiadau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hun</a:t>
            </a:r>
            <a:endParaRPr lang="en-GB" sz="3200" dirty="0"/>
          </a:p>
          <a:p>
            <a:pPr fontAlgn="base" hangingPunct="0"/>
            <a:r>
              <a:rPr lang="en-GB" sz="3200" dirty="0" err="1"/>
              <a:t>E.e</a:t>
            </a:r>
            <a:r>
              <a:rPr lang="en-GB" sz="3200" dirty="0"/>
              <a:t>. Maslow</a:t>
            </a:r>
          </a:p>
        </p:txBody>
      </p:sp>
    </p:spTree>
    <p:extLst>
      <p:ext uri="{BB962C8B-B14F-4D97-AF65-F5344CB8AC3E}">
        <p14:creationId xmlns:p14="http://schemas.microsoft.com/office/powerpoint/2010/main" val="432021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600" i="1" dirty="0"/>
              <a:t>Rudolf </a:t>
            </a:r>
            <a:r>
              <a:rPr lang="en-US" sz="3600" i="1" dirty="0" err="1"/>
              <a:t>Dreikurs</a:t>
            </a:r>
            <a:r>
              <a:rPr lang="en-US" sz="3600" i="1" dirty="0"/>
              <a:t> -</a:t>
            </a:r>
            <a:br>
              <a:rPr lang="en-US" sz="3600" i="1" dirty="0"/>
            </a:br>
            <a:r>
              <a:rPr lang="en-US" sz="3600" i="1" dirty="0"/>
              <a:t>Model </a:t>
            </a:r>
            <a:r>
              <a:rPr lang="en-US" sz="3600" i="1" dirty="0" err="1"/>
              <a:t>disgyblaeth</a:t>
            </a:r>
            <a:r>
              <a:rPr lang="en-US" sz="3600" i="1" dirty="0"/>
              <a:t> </a:t>
            </a:r>
            <a:r>
              <a:rPr lang="en-US" sz="3600" i="1" dirty="0" err="1"/>
              <a:t>cymdeithasol</a:t>
            </a:r>
            <a:r>
              <a:rPr lang="en-US" sz="3600" i="1" dirty="0"/>
              <a:t>  </a:t>
            </a:r>
            <a:br>
              <a:rPr lang="en-US" sz="3600" i="1" dirty="0"/>
            </a:br>
            <a:r>
              <a:rPr lang="en-US" sz="3600" i="1" dirty="0"/>
              <a:t>Social discipline model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8" y="1516012"/>
            <a:ext cx="5734771" cy="4656188"/>
          </a:xfrm>
        </p:spPr>
        <p:txBody>
          <a:bodyPr>
            <a:normAutofit/>
          </a:bodyPr>
          <a:lstStyle/>
          <a:p>
            <a:pPr fontAlgn="base" hangingPunct="0"/>
            <a:r>
              <a:rPr lang="en-GB" sz="3200" i="1" dirty="0"/>
              <a:t>Everyone wants to feel they belong and are accepted</a:t>
            </a:r>
          </a:p>
          <a:p>
            <a:pPr fontAlgn="base" hangingPunct="0"/>
            <a:r>
              <a:rPr lang="en-GB" sz="3200" i="1" dirty="0"/>
              <a:t>Encouragement is key</a:t>
            </a:r>
          </a:p>
          <a:p>
            <a:pPr fontAlgn="base" hangingPunct="0"/>
            <a:r>
              <a:rPr lang="en-GB" sz="3200" i="1" dirty="0"/>
              <a:t>Focus on effort rather than achievement</a:t>
            </a:r>
          </a:p>
          <a:p>
            <a:pPr fontAlgn="base" hangingPunct="0"/>
            <a:r>
              <a:rPr lang="en-GB" sz="3200" i="1" dirty="0"/>
              <a:t>Logical consequences instead of punishment</a:t>
            </a:r>
          </a:p>
        </p:txBody>
      </p:sp>
      <p:pic>
        <p:nvPicPr>
          <p:cNvPr id="1028" name="Picture 4" descr="C:\Users\Dave\AppData\Local\Microsoft\Windows\Temporary Internet Files\Content.IE5\18Y0NM93\idea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220" y="5986412"/>
            <a:ext cx="2376264" cy="855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345817" y="1700808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 fontScale="92500" lnSpcReduction="2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3200" dirty="0"/>
              <a:t>Mae </a:t>
            </a:r>
            <a:r>
              <a:rPr lang="en-GB" sz="3200" dirty="0" err="1"/>
              <a:t>pawb</a:t>
            </a:r>
            <a:r>
              <a:rPr lang="en-GB" sz="3200" dirty="0"/>
              <a:t> </a:t>
            </a:r>
            <a:r>
              <a:rPr lang="en-GB" sz="3200" dirty="0" err="1"/>
              <a:t>eisiau</a:t>
            </a:r>
            <a:r>
              <a:rPr lang="en-GB" sz="3200" dirty="0"/>
              <a:t> </a:t>
            </a:r>
            <a:r>
              <a:rPr lang="en-GB" sz="3200" dirty="0" err="1"/>
              <a:t>teimlo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bod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perthyn</a:t>
            </a:r>
            <a:r>
              <a:rPr lang="en-GB" sz="3200" dirty="0"/>
              <a:t> ac </a:t>
            </a:r>
            <a:r>
              <a:rPr lang="en-GB" sz="3200" dirty="0" err="1"/>
              <a:t>wedi</a:t>
            </a:r>
            <a:r>
              <a:rPr lang="en-GB" sz="3200" dirty="0"/>
              <a:t> </a:t>
            </a:r>
            <a:r>
              <a:rPr lang="en-GB" sz="3200" dirty="0" err="1"/>
              <a:t>eu</a:t>
            </a:r>
            <a:r>
              <a:rPr lang="en-GB" sz="3200" dirty="0"/>
              <a:t> </a:t>
            </a:r>
            <a:r>
              <a:rPr lang="en-GB" sz="3200" dirty="0" err="1"/>
              <a:t>derbyn</a:t>
            </a:r>
            <a:endParaRPr lang="en-GB" sz="3200" dirty="0"/>
          </a:p>
          <a:p>
            <a:pPr fontAlgn="base" hangingPunct="0"/>
            <a:r>
              <a:rPr lang="en-GB" sz="3200" dirty="0" err="1"/>
              <a:t>Annogaeth</a:t>
            </a:r>
            <a:r>
              <a:rPr lang="en-GB" sz="3200" dirty="0"/>
              <a:t> </a:t>
            </a:r>
            <a:r>
              <a:rPr lang="en-GB" sz="3200" dirty="0" err="1"/>
              <a:t>yw’r</a:t>
            </a:r>
            <a:r>
              <a:rPr lang="en-GB" sz="3200" dirty="0"/>
              <a:t> </a:t>
            </a:r>
            <a:r>
              <a:rPr lang="en-GB" sz="3200" dirty="0" err="1"/>
              <a:t>allwedd</a:t>
            </a:r>
            <a:endParaRPr lang="en-GB" sz="3200" dirty="0"/>
          </a:p>
          <a:p>
            <a:pPr fontAlgn="base" hangingPunct="0"/>
            <a:r>
              <a:rPr lang="en-GB" sz="3200" dirty="0" err="1"/>
              <a:t>Ffocws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ymdrech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hytrach</a:t>
            </a:r>
            <a:r>
              <a:rPr lang="en-GB" sz="3200" dirty="0"/>
              <a:t> </a:t>
            </a:r>
            <a:r>
              <a:rPr lang="en-GB" sz="3200" dirty="0" err="1"/>
              <a:t>na</a:t>
            </a:r>
            <a:r>
              <a:rPr lang="en-GB" sz="3200" dirty="0"/>
              <a:t> </a:t>
            </a:r>
            <a:r>
              <a:rPr lang="en-GB" sz="3200" dirty="0" err="1"/>
              <a:t>llwyddiant</a:t>
            </a:r>
            <a:endParaRPr lang="en-GB" sz="3200" dirty="0"/>
          </a:p>
          <a:p>
            <a:pPr fontAlgn="base" hangingPunct="0"/>
            <a:r>
              <a:rPr lang="en-GB" sz="3200" dirty="0" err="1"/>
              <a:t>Canlyniadau</a:t>
            </a:r>
            <a:r>
              <a:rPr lang="en-GB" sz="3200" dirty="0"/>
              <a:t> </a:t>
            </a:r>
            <a:r>
              <a:rPr lang="en-GB" sz="3200" dirty="0" err="1"/>
              <a:t>synhwyrol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hytrach</a:t>
            </a:r>
            <a:r>
              <a:rPr lang="en-GB" sz="3200" dirty="0"/>
              <a:t> </a:t>
            </a:r>
            <a:r>
              <a:rPr lang="en-GB" sz="3200" dirty="0" err="1"/>
              <a:t>na</a:t>
            </a:r>
            <a:r>
              <a:rPr lang="en-GB" sz="3200" dirty="0"/>
              <a:t> </a:t>
            </a:r>
            <a:r>
              <a:rPr lang="en-GB" sz="3200" dirty="0" err="1"/>
              <a:t>chosb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29877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Dave\AppData\Local\Microsoft\Windows\Temporary Internet Files\Content.IE5\Q54IWVZT\idea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58" r="16921"/>
          <a:stretch/>
        </p:blipFill>
        <p:spPr bwMode="auto">
          <a:xfrm>
            <a:off x="4870276" y="5364614"/>
            <a:ext cx="2719754" cy="1500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261764" y="31122"/>
            <a:ext cx="11449272" cy="1397000"/>
          </a:xfrm>
        </p:spPr>
        <p:txBody>
          <a:bodyPr>
            <a:normAutofit/>
          </a:bodyPr>
          <a:lstStyle/>
          <a:p>
            <a:pPr algn="ctr"/>
            <a:r>
              <a:rPr lang="en-US" i="1" dirty="0"/>
              <a:t>Alfie Kohn- </a:t>
            </a:r>
            <a:br>
              <a:rPr lang="en-US" i="1" dirty="0"/>
            </a:br>
            <a:r>
              <a:rPr lang="en-US" i="1" dirty="0" err="1"/>
              <a:t>Damcaniaethwr</a:t>
            </a:r>
            <a:r>
              <a:rPr lang="en-US" i="1" dirty="0"/>
              <a:t> /Theorist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05780" y="1601936"/>
            <a:ext cx="4977104" cy="4470400"/>
          </a:xfrm>
        </p:spPr>
        <p:txBody>
          <a:bodyPr>
            <a:normAutofit lnSpcReduction="10000"/>
          </a:bodyPr>
          <a:lstStyle/>
          <a:p>
            <a:pPr fontAlgn="base" hangingPunct="0"/>
            <a:r>
              <a:rPr lang="en-GB" sz="3200" dirty="0" err="1"/>
              <a:t>Cwestiynu’r</a:t>
            </a:r>
            <a:r>
              <a:rPr lang="en-GB" sz="3200" dirty="0"/>
              <a:t> </a:t>
            </a:r>
            <a:r>
              <a:rPr lang="en-GB" sz="3200" dirty="0" err="1"/>
              <a:t>ffordd</a:t>
            </a:r>
            <a:r>
              <a:rPr lang="en-GB" sz="3200" dirty="0"/>
              <a:t> </a:t>
            </a:r>
            <a:r>
              <a:rPr lang="en-GB" sz="3200" dirty="0" err="1"/>
              <a:t>mae</a:t>
            </a:r>
            <a:r>
              <a:rPr lang="en-GB" sz="3200" dirty="0"/>
              <a:t> </a:t>
            </a:r>
            <a:r>
              <a:rPr lang="en-GB" sz="3200" dirty="0" err="1"/>
              <a:t>athrawon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dibynnu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wobrau</a:t>
            </a:r>
            <a:r>
              <a:rPr lang="en-GB" sz="3200" dirty="0"/>
              <a:t> </a:t>
            </a:r>
            <a:r>
              <a:rPr lang="en-GB" sz="3200" dirty="0" err="1"/>
              <a:t>fel</a:t>
            </a:r>
            <a:r>
              <a:rPr lang="en-GB" sz="3200" dirty="0"/>
              <a:t> </a:t>
            </a:r>
            <a:r>
              <a:rPr lang="en-GB" sz="3200" dirty="0" err="1"/>
              <a:t>ffordd</a:t>
            </a:r>
            <a:r>
              <a:rPr lang="en-GB" sz="3200" dirty="0"/>
              <a:t> o </a:t>
            </a:r>
            <a:r>
              <a:rPr lang="en-GB" sz="3200" dirty="0" err="1"/>
              <a:t>ysgogi</a:t>
            </a:r>
            <a:r>
              <a:rPr lang="en-GB" sz="3200" dirty="0"/>
              <a:t> plant.</a:t>
            </a:r>
          </a:p>
          <a:p>
            <a:pPr fontAlgn="base" hangingPunct="0"/>
            <a:r>
              <a:rPr lang="en-GB" sz="3200" dirty="0" err="1"/>
              <a:t>Addo</a:t>
            </a:r>
            <a:r>
              <a:rPr lang="en-GB" sz="3200" dirty="0"/>
              <a:t> </a:t>
            </a:r>
            <a:r>
              <a:rPr lang="en-GB" sz="3200" dirty="0" err="1"/>
              <a:t>gwobrau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creu</a:t>
            </a:r>
            <a:r>
              <a:rPr lang="en-GB" sz="3200" dirty="0"/>
              <a:t> </a:t>
            </a:r>
            <a:r>
              <a:rPr lang="en-GB" sz="3200" dirty="0" err="1"/>
              <a:t>ufudd</a:t>
            </a:r>
            <a:r>
              <a:rPr lang="en-GB" sz="3200" dirty="0"/>
              <a:t> –</a:t>
            </a:r>
            <a:r>
              <a:rPr lang="en-GB" sz="3200" dirty="0" err="1"/>
              <a:t>dod</a:t>
            </a:r>
            <a:r>
              <a:rPr lang="en-GB" sz="3200" dirty="0"/>
              <a:t> </a:t>
            </a:r>
            <a:r>
              <a:rPr lang="en-GB" sz="3200" dirty="0" err="1"/>
              <a:t>dros</a:t>
            </a:r>
            <a:r>
              <a:rPr lang="en-GB" sz="3200" dirty="0"/>
              <a:t> </a:t>
            </a:r>
            <a:r>
              <a:rPr lang="en-GB" sz="3200" dirty="0" err="1"/>
              <a:t>dro</a:t>
            </a:r>
            <a:endParaRPr lang="en-GB" sz="3200" dirty="0"/>
          </a:p>
          <a:p>
            <a:pPr fontAlgn="base" hangingPunct="0"/>
            <a:r>
              <a:rPr lang="en-GB" sz="3200" dirty="0" err="1"/>
              <a:t>Anghofio</a:t>
            </a:r>
            <a:r>
              <a:rPr lang="en-GB" sz="3200" dirty="0"/>
              <a:t> bod </a:t>
            </a:r>
            <a:r>
              <a:rPr lang="en-GB" sz="3200" dirty="0" err="1"/>
              <a:t>graddau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bodoli</a:t>
            </a:r>
            <a:endParaRPr lang="en-GB" sz="3200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6886500" y="1637214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3200" i="1"/>
              <a:t>Questions teachers’ reliance on motivational prizes</a:t>
            </a:r>
          </a:p>
          <a:p>
            <a:pPr fontAlgn="base" hangingPunct="0"/>
            <a:r>
              <a:rPr lang="en-GB" sz="3200" i="1"/>
              <a:t>Promising rewards creates temporary obedience</a:t>
            </a:r>
          </a:p>
          <a:p>
            <a:pPr fontAlgn="base" hangingPunct="0"/>
            <a:r>
              <a:rPr lang="en-GB" sz="3200" i="1"/>
              <a:t>Forget grades exist</a:t>
            </a: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147003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600" i="1" dirty="0" err="1"/>
              <a:t>Ginott</a:t>
            </a:r>
            <a:r>
              <a:rPr lang="en-US" sz="3600" i="1" dirty="0"/>
              <a:t> </a:t>
            </a:r>
            <a:br>
              <a:rPr lang="en-US" sz="3600" i="1" dirty="0"/>
            </a:br>
            <a:r>
              <a:rPr lang="en-US" sz="3600" i="1" dirty="0" err="1"/>
              <a:t>Damcaniaeth</a:t>
            </a:r>
            <a:r>
              <a:rPr lang="en-US" sz="3600" i="1" dirty="0"/>
              <a:t> </a:t>
            </a:r>
            <a:r>
              <a:rPr lang="en-US" sz="3600" i="1" dirty="0" err="1"/>
              <a:t>Cyfathrebu</a:t>
            </a:r>
            <a:r>
              <a:rPr lang="en-US" sz="3600" i="1" dirty="0"/>
              <a:t> </a:t>
            </a:r>
            <a:r>
              <a:rPr lang="en-US" sz="3600" i="1" dirty="0" err="1"/>
              <a:t>Cyfath</a:t>
            </a:r>
            <a:br>
              <a:rPr lang="en-US" sz="3600" i="1" dirty="0"/>
            </a:br>
            <a:r>
              <a:rPr lang="en-US" sz="3600" i="1" dirty="0"/>
              <a:t>Congruent Communication Theory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 fontScale="92500"/>
          </a:bodyPr>
          <a:lstStyle/>
          <a:p>
            <a:pPr marL="0" indent="0" fontAlgn="base" hangingPunct="0">
              <a:buNone/>
            </a:pPr>
            <a:r>
              <a:rPr lang="en-GB" sz="1200" i="1" dirty="0"/>
              <a:t>YouTube: </a:t>
            </a:r>
            <a:r>
              <a:rPr lang="en-GB" sz="1200" i="1" dirty="0">
                <a:hlinkClick r:id="rId2"/>
              </a:rPr>
              <a:t>https://www.youtube.com/watch?v=eAmtuT1JVes</a:t>
            </a:r>
            <a:r>
              <a:rPr lang="en-GB" sz="1200" i="1" dirty="0"/>
              <a:t> </a:t>
            </a:r>
          </a:p>
          <a:p>
            <a:pPr fontAlgn="base" hangingPunct="0"/>
            <a:r>
              <a:rPr lang="en-GB" sz="3200" i="1" dirty="0"/>
              <a:t>Importance of communication – ‘I’ not ‘you’</a:t>
            </a:r>
          </a:p>
          <a:p>
            <a:pPr fontAlgn="base" hangingPunct="0"/>
            <a:r>
              <a:rPr lang="en-GB" sz="3200" i="1" dirty="0"/>
              <a:t>Refer to the act not the pupil committing it</a:t>
            </a:r>
          </a:p>
          <a:p>
            <a:pPr fontAlgn="base" hangingPunct="0"/>
            <a:r>
              <a:rPr lang="en-GB" sz="3200" i="1" dirty="0"/>
              <a:t>Non-confrontational</a:t>
            </a:r>
          </a:p>
          <a:p>
            <a:pPr fontAlgn="base" hangingPunct="0"/>
            <a:r>
              <a:rPr lang="en-GB" sz="3200" i="1" dirty="0"/>
              <a:t>What needs to be done</a:t>
            </a:r>
          </a:p>
          <a:p>
            <a:pPr marL="0" indent="0" fontAlgn="base" hangingPunct="0">
              <a:buNone/>
            </a:pPr>
            <a:endParaRPr lang="en-GB" sz="3200" i="1" dirty="0"/>
          </a:p>
        </p:txBody>
      </p:sp>
      <p:pic>
        <p:nvPicPr>
          <p:cNvPr id="3" name="Picture 2" descr="C:\Users\Dave\AppData\Local\Microsoft\Windows\Temporary Internet Files\Content.IE5\18Y0NM93\idea-lightbulb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8689" y="5528540"/>
            <a:ext cx="2270266" cy="128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431218" y="1700808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 fontScale="92500" lnSpcReduction="10000"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 hangingPunct="0">
              <a:buFont typeface="Arial" pitchFamily="34" charset="0"/>
              <a:buNone/>
            </a:pPr>
            <a:r>
              <a:rPr lang="en-GB" sz="1200" i="1" dirty="0"/>
              <a:t>YouTube: </a:t>
            </a:r>
            <a:r>
              <a:rPr lang="en-GB" sz="1200" i="1" dirty="0">
                <a:hlinkClick r:id="rId2"/>
              </a:rPr>
              <a:t>https://www.youtube.com/watch?v=eAmtuT1JVes</a:t>
            </a:r>
            <a:r>
              <a:rPr lang="en-GB" sz="1200" i="1" dirty="0"/>
              <a:t> </a:t>
            </a:r>
          </a:p>
          <a:p>
            <a:pPr fontAlgn="base" hangingPunct="0"/>
            <a:r>
              <a:rPr lang="en-GB" sz="3200" i="1" dirty="0" err="1"/>
              <a:t>Pwysigrwydd</a:t>
            </a:r>
            <a:r>
              <a:rPr lang="en-GB" sz="3200" i="1" dirty="0"/>
              <a:t> </a:t>
            </a:r>
            <a:r>
              <a:rPr lang="en-GB" sz="3200" i="1" dirty="0" err="1"/>
              <a:t>cyfathrebu</a:t>
            </a:r>
            <a:r>
              <a:rPr lang="en-GB" sz="3200" i="1" dirty="0"/>
              <a:t> – ‘fi’ </a:t>
            </a:r>
            <a:r>
              <a:rPr lang="en-GB" sz="3200" i="1" dirty="0" err="1"/>
              <a:t>nid</a:t>
            </a:r>
            <a:r>
              <a:rPr lang="en-GB" sz="3200" i="1" dirty="0"/>
              <a:t> ‘</a:t>
            </a:r>
            <a:r>
              <a:rPr lang="en-GB" sz="3200" i="1" dirty="0" err="1"/>
              <a:t>ti</a:t>
            </a:r>
            <a:r>
              <a:rPr lang="en-GB" sz="3200" i="1" dirty="0"/>
              <a:t>’</a:t>
            </a:r>
          </a:p>
          <a:p>
            <a:pPr fontAlgn="base" hangingPunct="0"/>
            <a:r>
              <a:rPr lang="en-GB" sz="3200" i="1" dirty="0" err="1"/>
              <a:t>Cyfeirio</a:t>
            </a:r>
            <a:r>
              <a:rPr lang="en-GB" sz="3200" i="1" dirty="0"/>
              <a:t> at </a:t>
            </a:r>
            <a:r>
              <a:rPr lang="en-GB" sz="3200" i="1" dirty="0" err="1"/>
              <a:t>yr</a:t>
            </a:r>
            <a:r>
              <a:rPr lang="en-GB" sz="3200" i="1" dirty="0"/>
              <a:t> </a:t>
            </a:r>
            <a:r>
              <a:rPr lang="en-GB" sz="3200" i="1" dirty="0" err="1"/>
              <a:t>ymddygiad</a:t>
            </a:r>
            <a:r>
              <a:rPr lang="en-GB" sz="3200" i="1" dirty="0"/>
              <a:t> </a:t>
            </a:r>
            <a:r>
              <a:rPr lang="en-GB" sz="3200" i="1" dirty="0" err="1"/>
              <a:t>nid</a:t>
            </a:r>
            <a:r>
              <a:rPr lang="en-GB" sz="3200" i="1" dirty="0"/>
              <a:t> y </a:t>
            </a:r>
            <a:r>
              <a:rPr lang="en-GB" sz="3200" i="1" dirty="0" err="1"/>
              <a:t>disgybl</a:t>
            </a:r>
            <a:endParaRPr lang="en-GB" sz="3200" i="1" dirty="0"/>
          </a:p>
          <a:p>
            <a:pPr fontAlgn="base" hangingPunct="0"/>
            <a:r>
              <a:rPr lang="en-GB" sz="3200" i="1" dirty="0" err="1"/>
              <a:t>Osgoi</a:t>
            </a:r>
            <a:r>
              <a:rPr lang="en-GB" sz="3200" i="1" dirty="0"/>
              <a:t> </a:t>
            </a:r>
            <a:r>
              <a:rPr lang="en-GB" sz="3200" i="1" dirty="0" err="1"/>
              <a:t>gwrthdaro</a:t>
            </a:r>
            <a:endParaRPr lang="en-GB" sz="3200" i="1" dirty="0"/>
          </a:p>
          <a:p>
            <a:pPr fontAlgn="base" hangingPunct="0"/>
            <a:r>
              <a:rPr lang="en-GB" sz="3200" i="1" dirty="0"/>
              <a:t>Beth </a:t>
            </a:r>
            <a:r>
              <a:rPr lang="en-GB" sz="3200" i="1" dirty="0" err="1"/>
              <a:t>sydd</a:t>
            </a:r>
            <a:r>
              <a:rPr lang="en-GB" sz="3200" i="1" dirty="0"/>
              <a:t> </a:t>
            </a:r>
            <a:r>
              <a:rPr lang="en-GB" sz="3200" i="1" dirty="0" err="1"/>
              <a:t>angen</a:t>
            </a:r>
            <a:r>
              <a:rPr lang="en-GB" sz="3200" i="1" dirty="0"/>
              <a:t> </a:t>
            </a:r>
            <a:r>
              <a:rPr lang="en-GB" sz="3200" i="1" dirty="0" err="1"/>
              <a:t>gwneud</a:t>
            </a:r>
            <a:endParaRPr lang="en-GB" sz="3200" i="1" dirty="0"/>
          </a:p>
          <a:p>
            <a:pPr marL="0" indent="0" fontAlgn="base" hangingPunct="0">
              <a:buFont typeface="Arial" pitchFamily="34" charset="0"/>
              <a:buNone/>
            </a:pP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26238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6598467" y="76200"/>
            <a:ext cx="4676195" cy="1397000"/>
          </a:xfrm>
        </p:spPr>
        <p:txBody>
          <a:bodyPr>
            <a:normAutofit/>
          </a:bodyPr>
          <a:lstStyle/>
          <a:p>
            <a:pPr algn="r"/>
            <a:r>
              <a:rPr lang="en-US" i="1" dirty="0" err="1"/>
              <a:t>Glasser’s</a:t>
            </a:r>
            <a:r>
              <a:rPr lang="en-US" i="1" dirty="0"/>
              <a:t> </a:t>
            </a:r>
            <a:br>
              <a:rPr lang="en-US" i="1" dirty="0"/>
            </a:br>
            <a:r>
              <a:rPr lang="en-US" i="1" dirty="0"/>
              <a:t>Reality Theory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 lnSpcReduction="10000"/>
          </a:bodyPr>
          <a:lstStyle/>
          <a:p>
            <a:pPr fontAlgn="base" hangingPunct="0"/>
            <a:r>
              <a:rPr lang="en-GB" sz="3200" i="1" dirty="0"/>
              <a:t>Positive encouragement to pupils who keep the rules  </a:t>
            </a:r>
          </a:p>
          <a:p>
            <a:pPr fontAlgn="base" hangingPunct="0"/>
            <a:r>
              <a:rPr lang="en-GB" sz="3200" i="1" dirty="0"/>
              <a:t>Teacher imposed punishment counter-productive</a:t>
            </a:r>
          </a:p>
          <a:p>
            <a:pPr fontAlgn="base" hangingPunct="0"/>
            <a:r>
              <a:rPr lang="en-GB" sz="3200" i="1" dirty="0"/>
              <a:t>Focus on pupil -responsibility</a:t>
            </a:r>
          </a:p>
          <a:p>
            <a:pPr marL="0" indent="0" fontAlgn="base" hangingPunct="0">
              <a:buNone/>
            </a:pPr>
            <a:endParaRPr lang="en-GB" sz="3200" i="1" dirty="0"/>
          </a:p>
          <a:p>
            <a:pPr marL="0" indent="0" fontAlgn="base" hangingPunct="0">
              <a:buNone/>
            </a:pPr>
            <a:endParaRPr lang="en-GB" sz="3200" i="1" dirty="0"/>
          </a:p>
        </p:txBody>
      </p:sp>
      <p:pic>
        <p:nvPicPr>
          <p:cNvPr id="1026" name="Picture 2" descr="C:\Users\Dave\AppData\Local\Microsoft\Windows\Temporary Internet Files\Content.IE5\BP5W2LPY\2952_Cutting-Costs-on-eL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471" y="184986"/>
            <a:ext cx="2520280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2"/>
          <p:cNvSpPr txBox="1">
            <a:spLocks/>
          </p:cNvSpPr>
          <p:nvPr/>
        </p:nvSpPr>
        <p:spPr>
          <a:xfrm>
            <a:off x="117748" y="116632"/>
            <a:ext cx="4676195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>
            <a:lvl1pPr algn="l" defTabSz="1218987" rtl="0" eaLnBrk="1" latinLnBrk="0" hangingPunct="1">
              <a:lnSpc>
                <a:spcPct val="85000"/>
              </a:lnSpc>
              <a:spcBef>
                <a:spcPct val="0"/>
              </a:spcBef>
              <a:buNone/>
              <a:tabLst/>
              <a:defRPr sz="44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 err="1"/>
              <a:t>Damcaniaeth</a:t>
            </a:r>
            <a:r>
              <a:rPr lang="en-US" dirty="0"/>
              <a:t> </a:t>
            </a:r>
            <a:r>
              <a:rPr lang="en-US" dirty="0" err="1"/>
              <a:t>Realiti</a:t>
            </a:r>
            <a:r>
              <a:rPr lang="en-US" dirty="0"/>
              <a:t>  </a:t>
            </a:r>
            <a:r>
              <a:rPr lang="en-US" dirty="0" err="1"/>
              <a:t>Glasser</a:t>
            </a:r>
            <a:endParaRPr lang="en-US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587470" y="1772816"/>
            <a:ext cx="497710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3200" dirty="0" err="1"/>
              <a:t>Annogaeth</a:t>
            </a:r>
            <a:r>
              <a:rPr lang="en-GB" sz="3200" dirty="0"/>
              <a:t> </a:t>
            </a:r>
            <a:r>
              <a:rPr lang="en-GB" sz="3200" dirty="0" err="1"/>
              <a:t>cadarnhaol</a:t>
            </a:r>
            <a:r>
              <a:rPr lang="en-GB" sz="3200" dirty="0"/>
              <a:t> </a:t>
            </a:r>
            <a:r>
              <a:rPr lang="en-GB" sz="3200" dirty="0" err="1"/>
              <a:t>i</a:t>
            </a:r>
            <a:r>
              <a:rPr lang="en-GB" sz="3200" dirty="0"/>
              <a:t> </a:t>
            </a:r>
            <a:r>
              <a:rPr lang="en-GB" sz="3200" dirty="0" err="1"/>
              <a:t>ddisgyblion</a:t>
            </a:r>
            <a:r>
              <a:rPr lang="en-GB" sz="3200" dirty="0"/>
              <a:t> </a:t>
            </a:r>
            <a:r>
              <a:rPr lang="en-GB" sz="3200" dirty="0" err="1"/>
              <a:t>sy’n</a:t>
            </a:r>
            <a:r>
              <a:rPr lang="en-GB" sz="3200" dirty="0"/>
              <a:t> </a:t>
            </a:r>
            <a:r>
              <a:rPr lang="en-GB" sz="3200" dirty="0" err="1"/>
              <a:t>cadw</a:t>
            </a:r>
            <a:r>
              <a:rPr lang="en-GB" sz="3200" dirty="0"/>
              <a:t> at y </a:t>
            </a:r>
            <a:r>
              <a:rPr lang="en-GB" sz="3200" dirty="0" err="1"/>
              <a:t>rheolau</a:t>
            </a:r>
            <a:endParaRPr lang="en-GB" sz="3200" dirty="0"/>
          </a:p>
          <a:p>
            <a:pPr fontAlgn="base" hangingPunct="0"/>
            <a:r>
              <a:rPr lang="en-GB" sz="3200" dirty="0" err="1"/>
              <a:t>Cosb</a:t>
            </a:r>
            <a:r>
              <a:rPr lang="en-GB" sz="3200" dirty="0"/>
              <a:t> </a:t>
            </a:r>
            <a:r>
              <a:rPr lang="en-GB" sz="3200" dirty="0" err="1"/>
              <a:t>athro</a:t>
            </a:r>
            <a:r>
              <a:rPr lang="en-GB" sz="3200" dirty="0"/>
              <a:t> </a:t>
            </a:r>
            <a:r>
              <a:rPr lang="en-GB" sz="3200" dirty="0" err="1"/>
              <a:t>ddim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gynhyrchiol</a:t>
            </a:r>
            <a:endParaRPr lang="en-GB" sz="3200" dirty="0"/>
          </a:p>
          <a:p>
            <a:pPr fontAlgn="base" hangingPunct="0"/>
            <a:r>
              <a:rPr lang="en-GB" sz="3200" dirty="0" err="1"/>
              <a:t>Ffocws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gyfrifoldeb</a:t>
            </a:r>
            <a:r>
              <a:rPr lang="en-GB" sz="3200" dirty="0"/>
              <a:t> y </a:t>
            </a:r>
            <a:r>
              <a:rPr lang="en-GB" sz="3200" dirty="0" err="1"/>
              <a:t>disgybl</a:t>
            </a:r>
            <a:endParaRPr lang="en-GB" sz="3200" dirty="0"/>
          </a:p>
          <a:p>
            <a:pPr marL="0" indent="0" fontAlgn="base" hangingPunct="0">
              <a:buFont typeface="Arial" pitchFamily="34" charset="0"/>
              <a:buNone/>
            </a:pPr>
            <a:endParaRPr lang="en-GB" sz="3200" i="1" dirty="0"/>
          </a:p>
          <a:p>
            <a:pPr marL="0" indent="0" fontAlgn="base" hangingPunct="0">
              <a:buFont typeface="Arial" pitchFamily="34" charset="0"/>
              <a:buNone/>
            </a:pPr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831869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         </a:t>
            </a:r>
            <a:r>
              <a:rPr lang="en-US" dirty="0" err="1"/>
              <a:t>Tasg</a:t>
            </a:r>
            <a:r>
              <a:rPr lang="en-US" dirty="0"/>
              <a:t>                              </a:t>
            </a:r>
            <a:r>
              <a:rPr lang="en-US" i="1" dirty="0"/>
              <a:t>Task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fontAlgn="base" hangingPunct="0">
              <a:buNone/>
            </a:pPr>
            <a:endParaRPr lang="en-GB" sz="3200" dirty="0"/>
          </a:p>
          <a:p>
            <a:pPr lvl="0"/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192289" y="1701800"/>
            <a:ext cx="4977104" cy="4470400"/>
          </a:xfrm>
        </p:spPr>
        <p:txBody>
          <a:bodyPr>
            <a:normAutofit fontScale="92500" lnSpcReduction="20000"/>
          </a:bodyPr>
          <a:lstStyle/>
          <a:p>
            <a:pPr fontAlgn="base" hangingPunct="0"/>
            <a:r>
              <a:rPr lang="en-GB" sz="3200" i="1" dirty="0"/>
              <a:t>In groups, take one theory and research appropriate  classroom resource(s) based on that theory which support effective classroom management</a:t>
            </a:r>
          </a:p>
          <a:p>
            <a:pPr fontAlgn="base" hangingPunct="0"/>
            <a:r>
              <a:rPr lang="en-GB" sz="3200" i="1" dirty="0"/>
              <a:t>Present to the class</a:t>
            </a:r>
          </a:p>
          <a:p>
            <a:pPr fontAlgn="base" hangingPunct="0"/>
            <a:r>
              <a:rPr lang="en-GB" sz="3200" i="1" dirty="0"/>
              <a:t>Use images where possible</a:t>
            </a:r>
          </a:p>
        </p:txBody>
      </p:sp>
      <p:pic>
        <p:nvPicPr>
          <p:cNvPr id="2050" name="Picture 2" descr="C:\Users\Dave\AppData\Local\Microsoft\Windows\Temporary Internet Files\Content.IE5\18Y0NM93\team-work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300" y="7676"/>
            <a:ext cx="2100064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415988" y="1544470"/>
            <a:ext cx="5586536" cy="4470400"/>
          </a:xfrm>
          <a:prstGeom prst="rect">
            <a:avLst/>
          </a:prstGeom>
        </p:spPr>
        <p:txBody>
          <a:bodyPr vert="horz" lIns="121899" tIns="60949" rIns="121899" bIns="60949" rtlCol="0">
            <a:noAutofit/>
          </a:bodyPr>
          <a:lstStyle>
            <a:lvl1pPr marL="304747" indent="-304747" algn="l" defTabSz="1218987" rtl="0" eaLnBrk="1" latinLnBrk="0" hangingPunct="1">
              <a:lnSpc>
                <a:spcPct val="95000"/>
              </a:lnSpc>
              <a:spcBef>
                <a:spcPts val="1866"/>
              </a:spcBef>
              <a:buSzPct val="100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392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58037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584683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10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11328" indent="-304747" algn="l" defTabSz="1218987" rtl="0" eaLnBrk="1" latinLnBrk="0" hangingPunct="1">
              <a:lnSpc>
                <a:spcPct val="95000"/>
              </a:lnSpc>
              <a:spcBef>
                <a:spcPts val="1066"/>
              </a:spcBef>
              <a:buSzPct val="90000"/>
              <a:buFont typeface="Century Gothic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 hangingPunct="0"/>
            <a:r>
              <a:rPr lang="en-GB" sz="3000" dirty="0" err="1"/>
              <a:t>Mewn</a:t>
            </a:r>
            <a:r>
              <a:rPr lang="en-GB" sz="3000" dirty="0"/>
              <a:t> </a:t>
            </a:r>
            <a:r>
              <a:rPr lang="en-GB" sz="3000" dirty="0" err="1"/>
              <a:t>grwpiau</a:t>
            </a:r>
            <a:r>
              <a:rPr lang="en-GB" sz="3000" dirty="0"/>
              <a:t>, </a:t>
            </a:r>
            <a:r>
              <a:rPr lang="en-GB" sz="3000" dirty="0" err="1"/>
              <a:t>dewiswch</a:t>
            </a:r>
            <a:r>
              <a:rPr lang="en-GB" sz="3000" dirty="0"/>
              <a:t> un </a:t>
            </a:r>
            <a:r>
              <a:rPr lang="en-GB" sz="3000" dirty="0" err="1"/>
              <a:t>damcaniaeth</a:t>
            </a:r>
            <a:r>
              <a:rPr lang="en-GB" sz="3000" dirty="0"/>
              <a:t> ac </a:t>
            </a:r>
            <a:r>
              <a:rPr lang="en-GB" sz="3000" dirty="0" err="1"/>
              <a:t>ymchwiliwch</a:t>
            </a:r>
            <a:r>
              <a:rPr lang="en-GB" sz="3000" dirty="0"/>
              <a:t> </a:t>
            </a:r>
            <a:r>
              <a:rPr lang="en-GB" sz="3000" dirty="0" err="1"/>
              <a:t>adnoddau</a:t>
            </a:r>
            <a:r>
              <a:rPr lang="en-GB" sz="3000" dirty="0"/>
              <a:t> </a:t>
            </a:r>
            <a:r>
              <a:rPr lang="en-GB" sz="3000" dirty="0" err="1"/>
              <a:t>dosbarth</a:t>
            </a:r>
            <a:r>
              <a:rPr lang="en-GB" sz="3000" dirty="0"/>
              <a:t> </a:t>
            </a:r>
            <a:r>
              <a:rPr lang="en-GB" sz="3000" dirty="0" err="1"/>
              <a:t>addas</a:t>
            </a:r>
            <a:r>
              <a:rPr lang="en-GB" sz="3000" dirty="0"/>
              <a:t> </a:t>
            </a:r>
            <a:r>
              <a:rPr lang="en-GB" sz="3000" dirty="0" err="1"/>
              <a:t>sy’n</a:t>
            </a:r>
            <a:r>
              <a:rPr lang="en-GB" sz="3000" dirty="0"/>
              <a:t> </a:t>
            </a:r>
            <a:r>
              <a:rPr lang="en-GB" sz="3000" dirty="0" err="1"/>
              <a:t>cefnogi’r</a:t>
            </a:r>
            <a:r>
              <a:rPr lang="en-GB" sz="3000" dirty="0"/>
              <a:t> </a:t>
            </a:r>
            <a:r>
              <a:rPr lang="en-GB" sz="3000" dirty="0" err="1"/>
              <a:t>ddamcaniaeth</a:t>
            </a:r>
            <a:r>
              <a:rPr lang="en-GB" sz="3000" dirty="0"/>
              <a:t> </a:t>
            </a:r>
            <a:r>
              <a:rPr lang="en-GB" sz="3000" dirty="0" err="1"/>
              <a:t>hon</a:t>
            </a:r>
            <a:r>
              <a:rPr lang="en-GB" sz="3000" dirty="0"/>
              <a:t> o </a:t>
            </a:r>
            <a:r>
              <a:rPr lang="en-GB" sz="3000" dirty="0" err="1"/>
              <a:t>reolaeth</a:t>
            </a:r>
            <a:r>
              <a:rPr lang="en-GB" sz="3000" dirty="0"/>
              <a:t> </a:t>
            </a:r>
            <a:r>
              <a:rPr lang="en-GB" sz="3000" dirty="0" err="1"/>
              <a:t>dosbarth</a:t>
            </a:r>
            <a:r>
              <a:rPr lang="en-GB" sz="3000" dirty="0"/>
              <a:t> </a:t>
            </a:r>
            <a:r>
              <a:rPr lang="en-GB" sz="3000" dirty="0" err="1"/>
              <a:t>effeithiol</a:t>
            </a:r>
            <a:endParaRPr lang="en-GB" sz="3000" dirty="0"/>
          </a:p>
          <a:p>
            <a:pPr fontAlgn="base" hangingPunct="0"/>
            <a:r>
              <a:rPr lang="en-GB" sz="3000" dirty="0" err="1"/>
              <a:t>Cyflwynwch</a:t>
            </a:r>
            <a:r>
              <a:rPr lang="en-GB" sz="3000" dirty="0"/>
              <a:t> </a:t>
            </a:r>
            <a:r>
              <a:rPr lang="en-GB" sz="3000" dirty="0" err="1"/>
              <a:t>i’r</a:t>
            </a:r>
            <a:r>
              <a:rPr lang="en-GB" sz="3000" dirty="0"/>
              <a:t> </a:t>
            </a:r>
            <a:r>
              <a:rPr lang="en-GB" sz="3000" dirty="0" err="1"/>
              <a:t>dosbarth</a:t>
            </a:r>
            <a:endParaRPr lang="en-GB" sz="3000" dirty="0"/>
          </a:p>
          <a:p>
            <a:pPr fontAlgn="base" hangingPunct="0"/>
            <a:r>
              <a:rPr lang="en-GB" sz="3000" dirty="0" err="1"/>
              <a:t>Defnyddiwch</a:t>
            </a:r>
            <a:r>
              <a:rPr lang="en-GB" sz="3000" dirty="0"/>
              <a:t> </a:t>
            </a:r>
            <a:r>
              <a:rPr lang="en-GB" sz="3000" dirty="0" err="1"/>
              <a:t>ddelweddau</a:t>
            </a:r>
            <a:r>
              <a:rPr lang="en-GB" sz="3000" dirty="0"/>
              <a:t> </a:t>
            </a:r>
            <a:r>
              <a:rPr lang="en-GB" sz="3000" dirty="0" err="1"/>
              <a:t>lle’n</a:t>
            </a:r>
            <a:r>
              <a:rPr lang="en-GB" sz="3000" dirty="0"/>
              <a:t> </a:t>
            </a:r>
            <a:r>
              <a:rPr lang="en-GB" sz="3000" dirty="0" err="1"/>
              <a:t>bosib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285467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     Reference list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Burden, P.R. (2000) </a:t>
            </a:r>
            <a:r>
              <a:rPr lang="en-GB" i="1" dirty="0"/>
              <a:t>Powerful classroom management strategies: Motivating students to learn, </a:t>
            </a:r>
            <a:r>
              <a:rPr lang="en-GB" dirty="0"/>
              <a:t> California: Corwin Press Inc. </a:t>
            </a:r>
          </a:p>
          <a:p>
            <a:r>
              <a:rPr lang="en-GB" dirty="0" err="1"/>
              <a:t>Evertson</a:t>
            </a:r>
            <a:r>
              <a:rPr lang="en-GB" dirty="0"/>
              <a:t>, C.M. and Weinstein, C.S. (2011)</a:t>
            </a:r>
            <a:r>
              <a:rPr lang="en-GB" b="1" dirty="0"/>
              <a:t> </a:t>
            </a:r>
            <a:r>
              <a:rPr lang="en-GB" i="1" dirty="0"/>
              <a:t>Handbook of Classroom Management: Research, Practice, and Contemporary Issues, </a:t>
            </a:r>
            <a:r>
              <a:rPr lang="en-GB" dirty="0"/>
              <a:t>Oxon: Routledge</a:t>
            </a:r>
          </a:p>
          <a:p>
            <a:r>
              <a:rPr lang="en-GB" dirty="0" err="1"/>
              <a:t>Ginott</a:t>
            </a:r>
            <a:r>
              <a:rPr lang="en-GB" dirty="0"/>
              <a:t>, H. (1975) </a:t>
            </a:r>
            <a:r>
              <a:rPr lang="en-GB" i="1" dirty="0"/>
              <a:t>Teacher and Child: A book for parents and teachers, </a:t>
            </a:r>
            <a:r>
              <a:rPr lang="en-GB" dirty="0"/>
              <a:t>New York: Macmillan.</a:t>
            </a:r>
          </a:p>
          <a:p>
            <a:r>
              <a:rPr lang="en-GB" dirty="0" err="1"/>
              <a:t>Marzano</a:t>
            </a:r>
            <a:r>
              <a:rPr lang="en-GB" dirty="0"/>
              <a:t>, R.J. (2006) </a:t>
            </a:r>
            <a:r>
              <a:rPr lang="en-GB" i="1" dirty="0"/>
              <a:t>Classroom management that works: Research based strategies for every teacher, </a:t>
            </a:r>
            <a:r>
              <a:rPr lang="en-GB" dirty="0"/>
              <a:t>VA: Association for Supervision and Curriculum Development</a:t>
            </a:r>
            <a:endParaRPr lang="en-GB" i="1" dirty="0"/>
          </a:p>
          <a:p>
            <a:r>
              <a:rPr lang="en-GB" dirty="0"/>
              <a:t>Rogers, B. (2011) </a:t>
            </a:r>
            <a:r>
              <a:rPr lang="en-GB" i="1" dirty="0"/>
              <a:t>Classroom Behaviour (3</a:t>
            </a:r>
            <a:r>
              <a:rPr lang="en-GB" i="1" baseline="30000" dirty="0"/>
              <a:t>rd</a:t>
            </a:r>
            <a:r>
              <a:rPr lang="en-GB" i="1" dirty="0"/>
              <a:t> edition), </a:t>
            </a:r>
            <a:r>
              <a:rPr lang="en-GB" dirty="0"/>
              <a:t>London: Sage</a:t>
            </a:r>
          </a:p>
          <a:p>
            <a:r>
              <a:rPr lang="en-GB" i="1" dirty="0"/>
              <a:t>Teacher Education. Available at  </a:t>
            </a:r>
            <a:r>
              <a:rPr lang="en-GB" i="1" dirty="0">
                <a:hlinkClick r:id="rId2"/>
              </a:rPr>
              <a:t>http://educ-reality.com/behaviour-management-theories/</a:t>
            </a:r>
            <a:r>
              <a:rPr lang="en-GB" i="1" dirty="0"/>
              <a:t> (Accessed 01.06.18)</a:t>
            </a:r>
          </a:p>
        </p:txBody>
      </p:sp>
    </p:spTree>
    <p:extLst>
      <p:ext uri="{BB962C8B-B14F-4D97-AF65-F5344CB8AC3E}">
        <p14:creationId xmlns:p14="http://schemas.microsoft.com/office/powerpoint/2010/main" val="242305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0</TotalTime>
  <Words>664</Words>
  <Application>Microsoft Office PowerPoint</Application>
  <PresentationFormat>Custom</PresentationFormat>
  <Paragraphs>111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Books 16x9</vt:lpstr>
      <vt:lpstr>SJIE6005  Classroom Management 3</vt:lpstr>
      <vt:lpstr>PowerPoint Presentation</vt:lpstr>
      <vt:lpstr>Theories and Theorists</vt:lpstr>
      <vt:lpstr> Behaviourism </vt:lpstr>
      <vt:lpstr>Damcaniaeth Cognyddol      Cognitive Theory</vt:lpstr>
      <vt:lpstr>Damcaniaeth Dynol                  Humanist Theory</vt:lpstr>
      <vt:lpstr>Rudolf Dreikurs - Model disgyblaeth cymdeithasol   Social discipline model</vt:lpstr>
      <vt:lpstr>Alfie Kohn-  Damcaniaethwr /Theorist</vt:lpstr>
      <vt:lpstr>Ginott  Damcaniaeth Cyfathrebu Cyfath Congruent Communication Theory</vt:lpstr>
      <vt:lpstr>Glasser’s  Reality Theory</vt:lpstr>
      <vt:lpstr>         Tasg                              Task</vt:lpstr>
      <vt:lpstr>Rhestr gyfeirnodi     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2015-01-04T10:10:18Z</dcterms:created>
  <dcterms:modified xsi:type="dcterms:W3CDTF">2018-06-08T21:17:26Z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TC027879409991</vt:lpwstr>
  </property>
</Properties>
</file>