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handoutMasterIdLst>
    <p:handoutMasterId r:id="rId26"/>
  </p:handoutMasterIdLst>
  <p:sldIdLst>
    <p:sldId id="256" r:id="rId5"/>
    <p:sldId id="276" r:id="rId6"/>
    <p:sldId id="277" r:id="rId7"/>
    <p:sldId id="278" r:id="rId8"/>
    <p:sldId id="280" r:id="rId9"/>
    <p:sldId id="300" r:id="rId10"/>
    <p:sldId id="299" r:id="rId11"/>
    <p:sldId id="283" r:id="rId12"/>
    <p:sldId id="284" r:id="rId13"/>
    <p:sldId id="285" r:id="rId14"/>
    <p:sldId id="286" r:id="rId15"/>
    <p:sldId id="288" r:id="rId16"/>
    <p:sldId id="301" r:id="rId17"/>
    <p:sldId id="289" r:id="rId18"/>
    <p:sldId id="290" r:id="rId19"/>
    <p:sldId id="291" r:id="rId20"/>
    <p:sldId id="292" r:id="rId21"/>
    <p:sldId id="281" r:id="rId22"/>
    <p:sldId id="295" r:id="rId23"/>
    <p:sldId id="296"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90"/>
  </p:normalViewPr>
  <p:slideViewPr>
    <p:cSldViewPr>
      <p:cViewPr varScale="1">
        <p:scale>
          <a:sx n="111" d="100"/>
          <a:sy n="111" d="100"/>
        </p:scale>
        <p:origin x="1680" y="20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3" d="100"/>
          <a:sy n="63" d="100"/>
        </p:scale>
        <p:origin x="-2106" y="-120"/>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Lbls>
            <c:spPr>
              <a:noFill/>
              <a:ln>
                <a:noFill/>
              </a:ln>
              <a:effectLst/>
            </c:spPr>
            <c:showLegendKey val="0"/>
            <c:showVal val="0"/>
            <c:showCatName val="1"/>
            <c:showSerName val="0"/>
            <c:showPercent val="1"/>
            <c:showBubbleSize val="0"/>
            <c:showLeaderLines val="1"/>
            <c:extLst>
              <c:ext xmlns:c15="http://schemas.microsoft.com/office/drawing/2012/chart" uri="{CE6537A1-D6FC-4f65-9D91-7224C49458BB}"/>
            </c:extLst>
          </c:dLbls>
          <c:cat>
            <c:strRef>
              <c:f>Sheet1!$C$2:$C$9</c:f>
              <c:strCache>
                <c:ptCount val="8"/>
                <c:pt idx="0">
                  <c:v>Market price</c:v>
                </c:pt>
                <c:pt idx="1">
                  <c:v>Market price - adjusted</c:v>
                </c:pt>
                <c:pt idx="2">
                  <c:v>Full cost</c:v>
                </c:pt>
                <c:pt idx="3">
                  <c:v>Full cost-plus</c:v>
                </c:pt>
                <c:pt idx="4">
                  <c:v>variable cost</c:v>
                </c:pt>
                <c:pt idx="5">
                  <c:v>variable cost-plus</c:v>
                </c:pt>
                <c:pt idx="6">
                  <c:v>negotiated</c:v>
                </c:pt>
                <c:pt idx="7">
                  <c:v>two-part</c:v>
                </c:pt>
              </c:strCache>
            </c:strRef>
          </c:cat>
          <c:val>
            <c:numRef>
              <c:f>Sheet1!$D$2:$D$9</c:f>
              <c:numCache>
                <c:formatCode>General</c:formatCode>
                <c:ptCount val="8"/>
                <c:pt idx="0">
                  <c:v>16</c:v>
                </c:pt>
                <c:pt idx="1">
                  <c:v>15</c:v>
                </c:pt>
                <c:pt idx="2">
                  <c:v>24</c:v>
                </c:pt>
                <c:pt idx="3">
                  <c:v>38</c:v>
                </c:pt>
                <c:pt idx="4">
                  <c:v>2</c:v>
                </c:pt>
                <c:pt idx="5">
                  <c:v>6</c:v>
                </c:pt>
                <c:pt idx="6">
                  <c:v>8</c:v>
                </c:pt>
                <c:pt idx="7">
                  <c:v>1</c:v>
                </c:pt>
              </c:numCache>
            </c:numRef>
          </c:val>
          <c:extLst>
            <c:ext xmlns:c16="http://schemas.microsoft.com/office/drawing/2014/chart" uri="{C3380CC4-5D6E-409C-BE32-E72D297353CC}">
              <c16:uniqueId val="{00000000-053C-4944-8528-3F4F8504B0C3}"/>
            </c:ext>
          </c:extLst>
        </c:ser>
        <c:dLbls>
          <c:showLegendKey val="0"/>
          <c:showVal val="0"/>
          <c:showCatName val="1"/>
          <c:showSerName val="0"/>
          <c:showPercent val="1"/>
          <c:showBubbleSize val="0"/>
          <c:showLeaderLines val="1"/>
        </c:dLbls>
        <c:firstSliceAng val="0"/>
      </c:pieChart>
    </c:plotArea>
    <c:plotVisOnly val="1"/>
    <c:dispBlanksAs val="gap"/>
    <c:showDLblsOverMax val="0"/>
  </c:chart>
  <c:txPr>
    <a:bodyPr/>
    <a:lstStyle/>
    <a:p>
      <a:pPr>
        <a:defRPr sz="2000"/>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Footer Placeholder 3"/>
          <p:cNvSpPr>
            <a:spLocks noGrp="1"/>
          </p:cNvSpPr>
          <p:nvPr>
            <p:ph type="ftr" sz="quarter" idx="2"/>
          </p:nvPr>
        </p:nvSpPr>
        <p:spPr>
          <a:xfrm>
            <a:off x="0" y="9428584"/>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1440" tIns="45720" rIns="91440" bIns="45720" rtlCol="0" anchor="b"/>
          <a:lstStyle>
            <a:lvl1pPr algn="r">
              <a:defRPr sz="1200"/>
            </a:lvl1pPr>
          </a:lstStyle>
          <a:p>
            <a:fld id="{ACD129E4-B16E-43B5-94AC-66ADA145B682}" type="slidenum">
              <a:rPr lang="en-GB" smtClean="0"/>
              <a:pPr/>
              <a:t>‹#›</a:t>
            </a:fld>
            <a:endParaRPr lang="en-GB"/>
          </a:p>
        </p:txBody>
      </p:sp>
    </p:spTree>
    <p:extLst>
      <p:ext uri="{BB962C8B-B14F-4D97-AF65-F5344CB8AC3E}">
        <p14:creationId xmlns:p14="http://schemas.microsoft.com/office/powerpoint/2010/main" val="16440082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3B568AF-206E-407C-83CB-B2F3955FB19C}" type="datetimeFigureOut">
              <a:rPr lang="en-GB" smtClean="0"/>
              <a:pPr/>
              <a:t>24/03/2023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1440" tIns="45720" rIns="91440" bIns="45720" rtlCol="0" anchor="b"/>
          <a:lstStyle>
            <a:lvl1pPr algn="r">
              <a:defRPr sz="1200"/>
            </a:lvl1pPr>
          </a:lstStyle>
          <a:p>
            <a:fld id="{D9BCB1C7-375C-4860-873B-56E327008D14}" type="slidenum">
              <a:rPr lang="en-GB" smtClean="0"/>
              <a:pPr/>
              <a:t>‹#›</a:t>
            </a:fld>
            <a:endParaRPr lang="en-GB"/>
          </a:p>
        </p:txBody>
      </p:sp>
    </p:spTree>
    <p:extLst>
      <p:ext uri="{BB962C8B-B14F-4D97-AF65-F5344CB8AC3E}">
        <p14:creationId xmlns:p14="http://schemas.microsoft.com/office/powerpoint/2010/main" val="2094459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9BCB1C7-375C-4860-873B-56E327008D14}" type="slidenum">
              <a:rPr lang="en-GB" smtClean="0"/>
              <a:pPr/>
              <a:t>1</a:t>
            </a:fld>
            <a:endParaRPr lang="en-GB"/>
          </a:p>
        </p:txBody>
      </p:sp>
    </p:spTree>
    <p:extLst>
      <p:ext uri="{BB962C8B-B14F-4D97-AF65-F5344CB8AC3E}">
        <p14:creationId xmlns:p14="http://schemas.microsoft.com/office/powerpoint/2010/main" val="2810502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3</a:t>
            </a:fld>
            <a:endParaRPr lang="en-GB"/>
          </a:p>
        </p:txBody>
      </p:sp>
    </p:spTree>
    <p:extLst>
      <p:ext uri="{BB962C8B-B14F-4D97-AF65-F5344CB8AC3E}">
        <p14:creationId xmlns:p14="http://schemas.microsoft.com/office/powerpoint/2010/main" val="672291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4</a:t>
            </a:fld>
            <a:endParaRPr lang="en-GB"/>
          </a:p>
        </p:txBody>
      </p:sp>
    </p:spTree>
    <p:extLst>
      <p:ext uri="{BB962C8B-B14F-4D97-AF65-F5344CB8AC3E}">
        <p14:creationId xmlns:p14="http://schemas.microsoft.com/office/powerpoint/2010/main" val="1029875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5</a:t>
            </a:fld>
            <a:endParaRPr lang="en-GB"/>
          </a:p>
        </p:txBody>
      </p:sp>
    </p:spTree>
    <p:extLst>
      <p:ext uri="{BB962C8B-B14F-4D97-AF65-F5344CB8AC3E}">
        <p14:creationId xmlns:p14="http://schemas.microsoft.com/office/powerpoint/2010/main" val="557690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6</a:t>
            </a:fld>
            <a:endParaRPr lang="en-GB"/>
          </a:p>
        </p:txBody>
      </p:sp>
    </p:spTree>
    <p:extLst>
      <p:ext uri="{BB962C8B-B14F-4D97-AF65-F5344CB8AC3E}">
        <p14:creationId xmlns:p14="http://schemas.microsoft.com/office/powerpoint/2010/main" val="1428258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7</a:t>
            </a:fld>
            <a:endParaRPr lang="en-GB"/>
          </a:p>
        </p:txBody>
      </p:sp>
    </p:spTree>
    <p:extLst>
      <p:ext uri="{BB962C8B-B14F-4D97-AF65-F5344CB8AC3E}">
        <p14:creationId xmlns:p14="http://schemas.microsoft.com/office/powerpoint/2010/main" val="713334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8</a:t>
            </a:fld>
            <a:endParaRPr lang="en-GB"/>
          </a:p>
        </p:txBody>
      </p:sp>
    </p:spTree>
    <p:extLst>
      <p:ext uri="{BB962C8B-B14F-4D97-AF65-F5344CB8AC3E}">
        <p14:creationId xmlns:p14="http://schemas.microsoft.com/office/powerpoint/2010/main" val="2578035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9</a:t>
            </a:fld>
            <a:endParaRPr lang="en-GB"/>
          </a:p>
        </p:txBody>
      </p:sp>
    </p:spTree>
    <p:extLst>
      <p:ext uri="{BB962C8B-B14F-4D97-AF65-F5344CB8AC3E}">
        <p14:creationId xmlns:p14="http://schemas.microsoft.com/office/powerpoint/2010/main" val="28264568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10</a:t>
            </a:fld>
            <a:endParaRPr lang="en-GB"/>
          </a:p>
        </p:txBody>
      </p:sp>
    </p:spTree>
    <p:extLst>
      <p:ext uri="{BB962C8B-B14F-4D97-AF65-F5344CB8AC3E}">
        <p14:creationId xmlns:p14="http://schemas.microsoft.com/office/powerpoint/2010/main" val="3474557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11</a:t>
            </a:fld>
            <a:endParaRPr lang="en-GB"/>
          </a:p>
        </p:txBody>
      </p:sp>
    </p:spTree>
    <p:extLst>
      <p:ext uri="{BB962C8B-B14F-4D97-AF65-F5344CB8AC3E}">
        <p14:creationId xmlns:p14="http://schemas.microsoft.com/office/powerpoint/2010/main" val="469123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12</a:t>
            </a:fld>
            <a:endParaRPr lang="en-GB"/>
          </a:p>
        </p:txBody>
      </p:sp>
    </p:spTree>
    <p:extLst>
      <p:ext uri="{BB962C8B-B14F-4D97-AF65-F5344CB8AC3E}">
        <p14:creationId xmlns:p14="http://schemas.microsoft.com/office/powerpoint/2010/main" val="2459745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13</a:t>
            </a:fld>
            <a:endParaRPr lang="en-GB"/>
          </a:p>
        </p:txBody>
      </p:sp>
    </p:spTree>
    <p:extLst>
      <p:ext uri="{BB962C8B-B14F-4D97-AF65-F5344CB8AC3E}">
        <p14:creationId xmlns:p14="http://schemas.microsoft.com/office/powerpoint/2010/main" val="5111692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14</a:t>
            </a:fld>
            <a:endParaRPr lang="en-GB"/>
          </a:p>
        </p:txBody>
      </p:sp>
    </p:spTree>
    <p:extLst>
      <p:ext uri="{BB962C8B-B14F-4D97-AF65-F5344CB8AC3E}">
        <p14:creationId xmlns:p14="http://schemas.microsoft.com/office/powerpoint/2010/main" val="14973502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16</a:t>
            </a:fld>
            <a:endParaRPr lang="en-GB"/>
          </a:p>
        </p:txBody>
      </p:sp>
    </p:spTree>
    <p:extLst>
      <p:ext uri="{BB962C8B-B14F-4D97-AF65-F5344CB8AC3E}">
        <p14:creationId xmlns:p14="http://schemas.microsoft.com/office/powerpoint/2010/main" val="12619932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17</a:t>
            </a:fld>
            <a:endParaRPr lang="en-GB"/>
          </a:p>
        </p:txBody>
      </p:sp>
    </p:spTree>
    <p:extLst>
      <p:ext uri="{BB962C8B-B14F-4D97-AF65-F5344CB8AC3E}">
        <p14:creationId xmlns:p14="http://schemas.microsoft.com/office/powerpoint/2010/main" val="3673277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A1887A63-646C-4460-9F5E-A652A4DF789B}" type="datetimeFigureOut">
              <a:rPr lang="en-GB" smtClean="0"/>
              <a:pPr/>
              <a:t>24/03/2023</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B6569435-CE0F-406F-8F1A-87F4C812598F}" type="slidenum">
              <a:rPr lang="en-GB" smtClean="0"/>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A1887A63-646C-4460-9F5E-A652A4DF789B}" type="datetimeFigureOut">
              <a:rPr lang="en-GB" smtClean="0"/>
              <a:pPr/>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569435-CE0F-406F-8F1A-87F4C812598F}" type="slidenum">
              <a:rPr lang="en-GB" smtClean="0"/>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A1887A63-646C-4460-9F5E-A652A4DF789B}" type="datetimeFigureOut">
              <a:rPr lang="en-GB" smtClean="0"/>
              <a:pPr/>
              <a:t>24/03/2023</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B6569435-CE0F-406F-8F1A-87F4C812598F}" type="slidenum">
              <a:rPr lang="en-GB" smtClean="0"/>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A1887A63-646C-4460-9F5E-A652A4DF789B}" type="datetimeFigureOut">
              <a:rPr lang="en-GB" smtClean="0"/>
              <a:pPr/>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569435-CE0F-406F-8F1A-87F4C812598F}" type="slidenum">
              <a:rPr lang="en-GB" smtClean="0"/>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1887A63-646C-4460-9F5E-A652A4DF789B}" type="datetimeFigureOut">
              <a:rPr lang="en-GB" smtClean="0"/>
              <a:pPr/>
              <a:t>24/03/2023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569435-CE0F-406F-8F1A-87F4C812598F}" type="slidenum">
              <a:rPr lang="en-GB" smtClean="0"/>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887A63-646C-4460-9F5E-A652A4DF789B}" type="datetimeFigureOut">
              <a:rPr lang="en-GB" smtClean="0"/>
              <a:pPr/>
              <a:t>24/03/2023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569435-CE0F-406F-8F1A-87F4C812598F}" type="slidenum">
              <a:rPr lang="en-GB" smtClean="0"/>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887A63-646C-4460-9F5E-A652A4DF789B}" type="datetimeFigureOut">
              <a:rPr lang="en-GB" smtClean="0"/>
              <a:pPr/>
              <a:t>24/03/2023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569435-CE0F-406F-8F1A-87F4C812598F}" type="slidenum">
              <a:rPr lang="en-GB" smtClean="0"/>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887A63-646C-4460-9F5E-A652A4DF789B}" type="datetimeFigureOut">
              <a:rPr lang="en-GB" smtClean="0"/>
              <a:pPr/>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569435-CE0F-406F-8F1A-87F4C812598F}"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887A63-646C-4460-9F5E-A652A4DF789B}" type="datetimeFigureOut">
              <a:rPr lang="en-GB" smtClean="0"/>
              <a:pPr/>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569435-CE0F-406F-8F1A-87F4C812598F}"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87A63-646C-4460-9F5E-A652A4DF789B}" type="datetimeFigureOut">
              <a:rPr lang="en-GB" smtClean="0"/>
              <a:pPr/>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569435-CE0F-406F-8F1A-87F4C812598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87A63-646C-4460-9F5E-A652A4DF789B}" type="datetimeFigureOut">
              <a:rPr lang="en-GB" smtClean="0"/>
              <a:pPr/>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569435-CE0F-406F-8F1A-87F4C812598F}" type="slidenum">
              <a:rPr lang="en-GB" smtClean="0"/>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A1887A63-646C-4460-9F5E-A652A4DF789B}" type="datetimeFigureOut">
              <a:rPr lang="en-GB" smtClean="0"/>
              <a:pPr/>
              <a:t>24/03/2023</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B6569435-CE0F-406F-8F1A-87F4C812598F}" type="slidenum">
              <a:rPr lang="en-GB" smtClean="0"/>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000" dirty="0"/>
              <a:t>BMMB7017 Contemporary Issues in Performance Management</a:t>
            </a:r>
          </a:p>
        </p:txBody>
      </p:sp>
      <p:sp>
        <p:nvSpPr>
          <p:cNvPr id="3" name="Subtitle 2"/>
          <p:cNvSpPr>
            <a:spLocks noGrp="1"/>
          </p:cNvSpPr>
          <p:nvPr>
            <p:ph type="subTitle" idx="1"/>
          </p:nvPr>
        </p:nvSpPr>
        <p:spPr/>
        <p:txBody>
          <a:bodyPr>
            <a:normAutofit/>
          </a:bodyPr>
          <a:lstStyle/>
          <a:p>
            <a:r>
              <a:rPr lang="en-GB" dirty="0"/>
              <a:t>Transfer Pricing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Transfer Pricing</a:t>
            </a:r>
          </a:p>
        </p:txBody>
      </p:sp>
      <p:sp>
        <p:nvSpPr>
          <p:cNvPr id="3" name="Content Placeholder 2"/>
          <p:cNvSpPr>
            <a:spLocks noGrp="1"/>
          </p:cNvSpPr>
          <p:nvPr>
            <p:ph sz="quarter" idx="1"/>
          </p:nvPr>
        </p:nvSpPr>
        <p:spPr/>
        <p:txBody>
          <a:bodyPr>
            <a:normAutofit/>
          </a:bodyPr>
          <a:lstStyle/>
          <a:p>
            <a:r>
              <a:rPr lang="en-GB" dirty="0"/>
              <a:t>Learning objectives.  </a:t>
            </a:r>
          </a:p>
          <a:p>
            <a:r>
              <a:rPr lang="en-GB" dirty="0"/>
              <a:t>Describe the need for transfer prices.</a:t>
            </a:r>
          </a:p>
          <a:p>
            <a:r>
              <a:rPr lang="en-GB" dirty="0"/>
              <a:t>Appreciate the potential for transfer prices to create conflicts of interest between the company and its divisional managers and between managers of supplying and receiving divisions.</a:t>
            </a:r>
          </a:p>
          <a:p>
            <a:r>
              <a:rPr lang="en-GB" dirty="0"/>
              <a:t>Analyse the effect of using different transfer prices under different market conditions for the intermediate product (perfect competition and no market or market imperfections).</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Transfer prices</a:t>
            </a:r>
          </a:p>
        </p:txBody>
      </p:sp>
      <p:sp>
        <p:nvSpPr>
          <p:cNvPr id="3" name="Content Placeholder 2"/>
          <p:cNvSpPr>
            <a:spLocks noGrp="1"/>
          </p:cNvSpPr>
          <p:nvPr>
            <p:ph sz="quarter" idx="1"/>
          </p:nvPr>
        </p:nvSpPr>
        <p:spPr/>
        <p:txBody>
          <a:bodyPr>
            <a:normAutofit lnSpcReduction="10000"/>
          </a:bodyPr>
          <a:lstStyle/>
          <a:p>
            <a:r>
              <a:rPr lang="en-GB" dirty="0"/>
              <a:t>The transfer pricing problem arises when one division sells its output (goods or services) to another division.</a:t>
            </a:r>
          </a:p>
          <a:p>
            <a:r>
              <a:rPr lang="en-GB" dirty="0"/>
              <a:t>The receiving division may then add value to the intermediate product before selling to external customers.</a:t>
            </a:r>
          </a:p>
          <a:p>
            <a:r>
              <a:rPr lang="en-GB" dirty="0"/>
              <a:t>What principles should guide the decision on the price of the intermediate product?</a:t>
            </a:r>
          </a:p>
          <a:p>
            <a:r>
              <a:rPr lang="en-GB" dirty="0"/>
              <a:t>Remember this price is the revenue for the supplying division and the cost for the receiving division. But, for the company, it is an internal transaction and should not distort decisions on the allocation of resources, production volume and optimising profit from sales.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Transfer prices</a:t>
            </a:r>
          </a:p>
        </p:txBody>
      </p:sp>
      <p:sp>
        <p:nvSpPr>
          <p:cNvPr id="3" name="Content Placeholder 2"/>
          <p:cNvSpPr>
            <a:spLocks noGrp="1"/>
          </p:cNvSpPr>
          <p:nvPr>
            <p:ph sz="quarter" idx="1"/>
          </p:nvPr>
        </p:nvSpPr>
        <p:spPr/>
        <p:txBody>
          <a:bodyPr>
            <a:normAutofit/>
          </a:bodyPr>
          <a:lstStyle/>
          <a:p>
            <a:r>
              <a:rPr lang="en-GB" dirty="0"/>
              <a:t>A good transfer price should:</a:t>
            </a:r>
          </a:p>
          <a:p>
            <a:pPr lvl="1"/>
            <a:r>
              <a:rPr lang="en-GB" dirty="0"/>
              <a:t>Motivate divisional managers to make economic decisions which result in profit maximisation for the company</a:t>
            </a:r>
          </a:p>
          <a:p>
            <a:pPr lvl="1"/>
            <a:r>
              <a:rPr lang="en-GB" dirty="0"/>
              <a:t>Provide information that is useful for evaluating divisional managers’ performances</a:t>
            </a:r>
          </a:p>
          <a:p>
            <a:pPr lvl="1"/>
            <a:r>
              <a:rPr lang="en-GB" dirty="0"/>
              <a:t>Preserve the decision-making autonomy of each divisional manager.</a:t>
            </a:r>
          </a:p>
          <a:p>
            <a:r>
              <a:rPr lang="en-GB" dirty="0"/>
              <a:t>It is difficult to achieve all of these objectives.</a:t>
            </a:r>
          </a:p>
          <a:p>
            <a:r>
              <a:rPr lang="en-GB" dirty="0"/>
              <a:t>We will look at a number of approaches to transfer pricing and evaluate their strengths and weaknesses against these objectives.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Transfer pricing methods</a:t>
            </a:r>
          </a:p>
        </p:txBody>
      </p:sp>
      <p:sp>
        <p:nvSpPr>
          <p:cNvPr id="3" name="Content Placeholder 2"/>
          <p:cNvSpPr>
            <a:spLocks noGrp="1"/>
          </p:cNvSpPr>
          <p:nvPr>
            <p:ph sz="quarter" idx="1"/>
          </p:nvPr>
        </p:nvSpPr>
        <p:spPr/>
        <p:txBody>
          <a:bodyPr/>
          <a:lstStyle/>
          <a:p>
            <a:r>
              <a:rPr lang="en-GB" dirty="0"/>
              <a:t>Primary methods used to determine the transfer price:</a:t>
            </a:r>
          </a:p>
          <a:p>
            <a:pPr lvl="1"/>
            <a:r>
              <a:rPr lang="en-GB" dirty="0"/>
              <a:t>Market-based prices</a:t>
            </a:r>
          </a:p>
          <a:p>
            <a:pPr lvl="1"/>
            <a:r>
              <a:rPr lang="en-GB" dirty="0"/>
              <a:t>Marginal cost</a:t>
            </a:r>
          </a:p>
          <a:p>
            <a:pPr lvl="1"/>
            <a:r>
              <a:rPr lang="en-GB" dirty="0"/>
              <a:t>Full cost</a:t>
            </a:r>
          </a:p>
          <a:p>
            <a:pPr lvl="1"/>
            <a:r>
              <a:rPr lang="en-GB" dirty="0"/>
              <a:t>Cost-plus a mark-up</a:t>
            </a:r>
          </a:p>
          <a:p>
            <a:pPr lvl="1"/>
            <a:r>
              <a:rPr lang="en-GB" dirty="0"/>
              <a:t>Negotiated</a:t>
            </a:r>
          </a:p>
          <a:p>
            <a:r>
              <a:rPr lang="en-GB" dirty="0"/>
              <a:t>Combinations of the primary methods:</a:t>
            </a:r>
          </a:p>
          <a:p>
            <a:pPr lvl="1"/>
            <a:r>
              <a:rPr lang="en-GB" dirty="0"/>
              <a:t>Dual-rate transfer pricing system</a:t>
            </a:r>
          </a:p>
          <a:p>
            <a:pPr lvl="1"/>
            <a:r>
              <a:rPr lang="en-GB" dirty="0"/>
              <a:t>Two-part transfer pricing system: marginal cost plus a fixed lump-sum fee transfer price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99D3D-A3DD-1C43-93DC-F085DBA3705D}"/>
              </a:ext>
            </a:extLst>
          </p:cNvPr>
          <p:cNvSpPr>
            <a:spLocks noGrp="1"/>
          </p:cNvSpPr>
          <p:nvPr>
            <p:ph type="title"/>
          </p:nvPr>
        </p:nvSpPr>
        <p:spPr/>
        <p:txBody>
          <a:bodyPr/>
          <a:lstStyle/>
          <a:p>
            <a:r>
              <a:rPr lang="en-US" dirty="0"/>
              <a:t>Market Based Prices </a:t>
            </a:r>
          </a:p>
        </p:txBody>
      </p:sp>
      <p:pic>
        <p:nvPicPr>
          <p:cNvPr id="4" name="Content Placeholder 3">
            <a:extLst>
              <a:ext uri="{FF2B5EF4-FFF2-40B4-BE49-F238E27FC236}">
                <a16:creationId xmlns:a16="http://schemas.microsoft.com/office/drawing/2014/main" id="{11CA6712-9A10-3548-956C-71CC8D049C8E}"/>
              </a:ext>
            </a:extLst>
          </p:cNvPr>
          <p:cNvPicPr>
            <a:picLocks noGrp="1" noChangeAspect="1"/>
          </p:cNvPicPr>
          <p:nvPr>
            <p:ph sz="quarter" idx="1"/>
          </p:nvPr>
        </p:nvPicPr>
        <p:blipFill>
          <a:blip r:embed="rId3"/>
          <a:stretch>
            <a:fillRect/>
          </a:stretch>
        </p:blipFill>
        <p:spPr>
          <a:xfrm>
            <a:off x="457200" y="1219200"/>
            <a:ext cx="8229599" cy="4937125"/>
          </a:xfrm>
          <a:prstGeom prst="rect">
            <a:avLst/>
          </a:prstGeom>
        </p:spPr>
      </p:pic>
    </p:spTree>
    <p:extLst>
      <p:ext uri="{BB962C8B-B14F-4D97-AF65-F5344CB8AC3E}">
        <p14:creationId xmlns:p14="http://schemas.microsoft.com/office/powerpoint/2010/main" val="2060419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Optimal Transfer Prices</a:t>
            </a:r>
          </a:p>
        </p:txBody>
      </p:sp>
      <p:sp>
        <p:nvSpPr>
          <p:cNvPr id="3" name="Content Placeholder 2"/>
          <p:cNvSpPr>
            <a:spLocks noGrp="1"/>
          </p:cNvSpPr>
          <p:nvPr>
            <p:ph sz="quarter" idx="1"/>
          </p:nvPr>
        </p:nvSpPr>
        <p:spPr/>
        <p:txBody>
          <a:bodyPr>
            <a:normAutofit lnSpcReduction="10000"/>
          </a:bodyPr>
          <a:lstStyle/>
          <a:p>
            <a:pPr marL="0" indent="0">
              <a:buNone/>
            </a:pPr>
            <a:r>
              <a:rPr lang="en-GB" dirty="0"/>
              <a:t>Pricing theory states that a firm will maximise profits if it produces and sells the number of units at which MR=MC</a:t>
            </a:r>
          </a:p>
          <a:p>
            <a:pPr marL="0" indent="0">
              <a:buNone/>
            </a:pPr>
            <a:endParaRPr lang="en-GB" dirty="0"/>
          </a:p>
          <a:p>
            <a:pPr marL="0" indent="0">
              <a:buNone/>
            </a:pPr>
            <a:r>
              <a:rPr lang="en-GB" dirty="0"/>
              <a:t>If the optimum output of the final product is 1,000 units, the transfer price for the intermediate product needs to ensure that the receiving division (RD) will demand sufficient intermediate product to make 1,000 units of the final product; </a:t>
            </a:r>
          </a:p>
          <a:p>
            <a:pPr marL="0" indent="0">
              <a:buNone/>
            </a:pPr>
            <a:endParaRPr lang="en-GB" dirty="0"/>
          </a:p>
          <a:p>
            <a:pPr marL="0" indent="0">
              <a:buNone/>
            </a:pPr>
            <a:r>
              <a:rPr lang="en-GB" dirty="0"/>
              <a:t>and, ensure that the supplying division (SD) will produce sufficient intermediate product to make 1,000 units of the final product.</a:t>
            </a:r>
          </a:p>
        </p:txBody>
      </p:sp>
    </p:spTree>
    <p:extLst>
      <p:ext uri="{BB962C8B-B14F-4D97-AF65-F5344CB8AC3E}">
        <p14:creationId xmlns:p14="http://schemas.microsoft.com/office/powerpoint/2010/main" val="3052628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Optimal Transfer Prices</a:t>
            </a:r>
          </a:p>
        </p:txBody>
      </p:sp>
      <p:sp>
        <p:nvSpPr>
          <p:cNvPr id="3" name="Content Placeholder 2"/>
          <p:cNvSpPr>
            <a:spLocks noGrp="1"/>
          </p:cNvSpPr>
          <p:nvPr>
            <p:ph sz="quarter" idx="1"/>
          </p:nvPr>
        </p:nvSpPr>
        <p:spPr>
          <a:xfrm>
            <a:off x="457200" y="1219200"/>
            <a:ext cx="8291264" cy="5378152"/>
          </a:xfrm>
        </p:spPr>
        <p:txBody>
          <a:bodyPr>
            <a:normAutofit/>
          </a:bodyPr>
          <a:lstStyle/>
          <a:p>
            <a:pPr marL="0" indent="0">
              <a:buNone/>
            </a:pPr>
            <a:endParaRPr lang="en-GB" dirty="0"/>
          </a:p>
          <a:p>
            <a:pPr marL="0" indent="0">
              <a:buNone/>
            </a:pPr>
            <a:r>
              <a:rPr lang="en-GB" dirty="0"/>
              <a:t>The optimal transfer price </a:t>
            </a:r>
            <a:r>
              <a:rPr lang="en-GB" b="1" dirty="0">
                <a:solidFill>
                  <a:srgbClr val="7030A0"/>
                </a:solidFill>
              </a:rPr>
              <a:t>for the company as a whole</a:t>
            </a:r>
            <a:r>
              <a:rPr lang="en-GB" dirty="0"/>
              <a:t> is the opportunity cost of the intermediate product to the selling division (SD).  That is, the benefit foregone by supplying internally.</a:t>
            </a:r>
          </a:p>
          <a:p>
            <a:r>
              <a:rPr lang="en-GB"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l" rtl="0">
              <a:spcBef>
                <a:spcPct val="0"/>
              </a:spcBef>
            </a:pPr>
            <a:r>
              <a:rPr lang="en-GB" sz="3200" dirty="0">
                <a:latin typeface="+mj-lt"/>
              </a:rPr>
              <a:t>Marginal</a:t>
            </a:r>
            <a:r>
              <a:rPr lang="en-GB" sz="3200" dirty="0"/>
              <a:t> cost transfer prices</a:t>
            </a:r>
          </a:p>
        </p:txBody>
      </p:sp>
      <p:sp>
        <p:nvSpPr>
          <p:cNvPr id="3" name="Content Placeholder 2"/>
          <p:cNvSpPr>
            <a:spLocks noGrp="1"/>
          </p:cNvSpPr>
          <p:nvPr>
            <p:ph sz="quarter" idx="1"/>
          </p:nvPr>
        </p:nvSpPr>
        <p:spPr/>
        <p:txBody>
          <a:bodyPr>
            <a:normAutofit/>
          </a:bodyPr>
          <a:lstStyle/>
          <a:p>
            <a:r>
              <a:rPr lang="en-GB" dirty="0"/>
              <a:t>The transfer price = the variable cost per unit of the supplying division SD.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Marginal cost transfer prices</a:t>
            </a:r>
          </a:p>
        </p:txBody>
      </p:sp>
      <p:sp>
        <p:nvSpPr>
          <p:cNvPr id="3" name="Content Placeholder 2"/>
          <p:cNvSpPr>
            <a:spLocks noGrp="1"/>
          </p:cNvSpPr>
          <p:nvPr>
            <p:ph sz="quarter" idx="1"/>
          </p:nvPr>
        </p:nvSpPr>
        <p:spPr/>
        <p:txBody>
          <a:bodyPr>
            <a:normAutofit/>
          </a:bodyPr>
          <a:lstStyle/>
          <a:p>
            <a:r>
              <a:rPr lang="en-GB" dirty="0"/>
              <a:t>MC = transfer price + cost of converting one extra unit of the intermediate product into one unit of the final product (the VC for RD) or,</a:t>
            </a:r>
          </a:p>
          <a:p>
            <a:r>
              <a:rPr lang="en-GB" dirty="0"/>
              <a:t>MC = TP + VC of RD so,</a:t>
            </a:r>
          </a:p>
          <a:p>
            <a:r>
              <a:rPr lang="en-GB" dirty="0"/>
              <a:t>TP = MC – VC of RD.</a:t>
            </a:r>
          </a:p>
          <a:p>
            <a:r>
              <a:rPr lang="en-GB" dirty="0"/>
              <a:t>The receiving RD will buy-in the intermediate product up to the point where the transfer price = MR </a:t>
            </a:r>
            <a:r>
              <a:rPr lang="en-GB" i="1" dirty="0"/>
              <a:t>minus</a:t>
            </a:r>
            <a:r>
              <a:rPr lang="en-GB" dirty="0"/>
              <a:t> the VC of product manufacture in RD. </a:t>
            </a:r>
          </a:p>
          <a:p>
            <a:r>
              <a:rPr lang="en-GB" dirty="0"/>
              <a:t>If the price signal (the TP) to the receiving RD is higher than the SD’s marginal costs, it will result in sub-optimal decisions on volumes bought-in and converted for sale.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Full cost transfer prices</a:t>
            </a:r>
          </a:p>
        </p:txBody>
      </p:sp>
      <p:sp>
        <p:nvSpPr>
          <p:cNvPr id="3" name="Content Placeholder 2"/>
          <p:cNvSpPr>
            <a:spLocks noGrp="1"/>
          </p:cNvSpPr>
          <p:nvPr>
            <p:ph sz="quarter" idx="1"/>
          </p:nvPr>
        </p:nvSpPr>
        <p:spPr>
          <a:xfrm>
            <a:off x="457200" y="1219200"/>
            <a:ext cx="8291264" cy="5090120"/>
          </a:xfrm>
        </p:spPr>
        <p:txBody>
          <a:bodyPr>
            <a:normAutofit fontScale="92500" lnSpcReduction="10000"/>
          </a:bodyPr>
          <a:lstStyle/>
          <a:p>
            <a:r>
              <a:rPr lang="en-GB" dirty="0"/>
              <a:t>To address the problems the SD would experience from a pure marginal cost transfer price, we could use a full cost transfer price.</a:t>
            </a:r>
          </a:p>
          <a:p>
            <a:r>
              <a:rPr lang="en-GB" dirty="0"/>
              <a:t>Arguably, a full cost transfer price would better reflect the long-run cost of producing the product.</a:t>
            </a:r>
          </a:p>
          <a:p>
            <a:r>
              <a:rPr lang="en-GB" dirty="0"/>
              <a:t>Problems calculating this: a volume estimate is needed to calculate a full cost per unit and there may be arbitrary apportionments where there are multiple products and processes.</a:t>
            </a:r>
          </a:p>
          <a:p>
            <a:r>
              <a:rPr lang="en-GB" dirty="0"/>
              <a:t>There will be a strong likelihood of sub-optimal decisions on resource use, output and sales of the final product.</a:t>
            </a:r>
          </a:p>
          <a:p>
            <a:r>
              <a:rPr lang="en-GB" dirty="0"/>
              <a:t>A full cost transfer price may result in lower than budgeted demand from the RD, the SD may not cover its full costs.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Cost-plus transfer price</a:t>
            </a:r>
          </a:p>
        </p:txBody>
      </p:sp>
      <p:sp>
        <p:nvSpPr>
          <p:cNvPr id="3" name="Content Placeholder 2"/>
          <p:cNvSpPr>
            <a:spLocks noGrp="1"/>
          </p:cNvSpPr>
          <p:nvPr>
            <p:ph sz="quarter" idx="1"/>
          </p:nvPr>
        </p:nvSpPr>
        <p:spPr/>
        <p:txBody>
          <a:bodyPr>
            <a:normAutofit/>
          </a:bodyPr>
          <a:lstStyle/>
          <a:p>
            <a:r>
              <a:rPr lang="en-GB" dirty="0"/>
              <a:t>A mark-up could be added to the full cost transfer price or the marginal cost transfer price to allow the SD manager to make a profit.</a:t>
            </a:r>
          </a:p>
          <a:p>
            <a:r>
              <a:rPr lang="en-GB" dirty="0"/>
              <a:t> </a:t>
            </a:r>
          </a:p>
          <a:p>
            <a:endParaRPr lang="en-GB" dirty="0"/>
          </a:p>
          <a:p>
            <a:r>
              <a:rPr lang="en-GB" dirty="0">
                <a:solidFill>
                  <a:srgbClr val="C00000"/>
                </a:solidFill>
              </a:rPr>
              <a:t>EXAMPLE (to be distributed at the lecture)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3CEAA-7D20-234F-AFCD-35EE9B9C6329}"/>
              </a:ext>
            </a:extLst>
          </p:cNvPr>
          <p:cNvSpPr>
            <a:spLocks noGrp="1"/>
          </p:cNvSpPr>
          <p:nvPr>
            <p:ph type="title"/>
          </p:nvPr>
        </p:nvSpPr>
        <p:spPr/>
        <p:txBody>
          <a:bodyPr/>
          <a:lstStyle/>
          <a:p>
            <a:r>
              <a:rPr lang="en-US" dirty="0"/>
              <a:t>Carlisle Fisheries Question</a:t>
            </a:r>
          </a:p>
        </p:txBody>
      </p:sp>
      <p:sp>
        <p:nvSpPr>
          <p:cNvPr id="3" name="Content Placeholder 2">
            <a:extLst>
              <a:ext uri="{FF2B5EF4-FFF2-40B4-BE49-F238E27FC236}">
                <a16:creationId xmlns:a16="http://schemas.microsoft.com/office/drawing/2014/main" id="{44FDE24D-96AD-7646-9BD1-25725B0BA42B}"/>
              </a:ext>
            </a:extLst>
          </p:cNvPr>
          <p:cNvSpPr>
            <a:spLocks noGrp="1"/>
          </p:cNvSpPr>
          <p:nvPr>
            <p:ph sz="quarter" idx="1"/>
          </p:nvPr>
        </p:nvSpPr>
        <p:spPr/>
        <p:txBody>
          <a:bodyPr/>
          <a:lstStyle/>
          <a:p>
            <a:endParaRPr lang="en-US"/>
          </a:p>
        </p:txBody>
      </p:sp>
    </p:spTree>
    <p:extLst>
      <p:ext uri="{BB962C8B-B14F-4D97-AF65-F5344CB8AC3E}">
        <p14:creationId xmlns:p14="http://schemas.microsoft.com/office/powerpoint/2010/main" val="2425084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Negotiated transfer prices</a:t>
            </a:r>
          </a:p>
        </p:txBody>
      </p:sp>
      <p:sp>
        <p:nvSpPr>
          <p:cNvPr id="3" name="Content Placeholder 2"/>
          <p:cNvSpPr>
            <a:spLocks noGrp="1"/>
          </p:cNvSpPr>
          <p:nvPr>
            <p:ph sz="quarter" idx="1"/>
          </p:nvPr>
        </p:nvSpPr>
        <p:spPr/>
        <p:txBody>
          <a:bodyPr>
            <a:normAutofit/>
          </a:bodyPr>
          <a:lstStyle/>
          <a:p>
            <a:r>
              <a:rPr lang="en-GB" dirty="0"/>
              <a:t>In a perfectly competitive market, all buyers and sellers have instant access to the same information (an ideal).  If there are market imperfections it means that a number of possible prices exist in several different markets.</a:t>
            </a:r>
          </a:p>
          <a:p>
            <a:r>
              <a:rPr lang="en-GB" dirty="0"/>
              <a:t>If this is the case for the intermediate product, DMs should have the authority to bargain with each other and with other suppliers/customers.</a:t>
            </a:r>
          </a:p>
          <a:p>
            <a:r>
              <a:rPr lang="en-GB" dirty="0"/>
              <a:t>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Dual-rate transfer pricing</a:t>
            </a:r>
          </a:p>
        </p:txBody>
      </p:sp>
      <p:sp>
        <p:nvSpPr>
          <p:cNvPr id="3" name="Content Placeholder 2"/>
          <p:cNvSpPr>
            <a:spLocks noGrp="1"/>
          </p:cNvSpPr>
          <p:nvPr>
            <p:ph sz="quarter" idx="1"/>
          </p:nvPr>
        </p:nvSpPr>
        <p:spPr/>
        <p:txBody>
          <a:bodyPr>
            <a:normAutofit/>
          </a:bodyPr>
          <a:lstStyle/>
          <a:p>
            <a:r>
              <a:rPr lang="en-GB" dirty="0"/>
              <a:t>In theory, it would be possible to combine two transfer prices; one transfer price based on cost-plus for the supplying division and a different transfer price based on marginal cost for the receiving division.</a:t>
            </a:r>
          </a:p>
          <a:p>
            <a:r>
              <a:rPr lang="en-GB" dirty="0"/>
              <a:t>This has the benefit of encouraging economically beneficial decisions for the company as a whole without disadvantaging or favouring the performance evaluation of one DM over another.</a:t>
            </a:r>
          </a:p>
          <a:p>
            <a:r>
              <a:rPr lang="en-GB" dirty="0"/>
              <a:t>Requires clear accounting and may be confusing to operate in practice if there are multiple divisions and intermediate products.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Two-part transfer pricing system</a:t>
            </a:r>
          </a:p>
        </p:txBody>
      </p:sp>
      <p:sp>
        <p:nvSpPr>
          <p:cNvPr id="3" name="Content Placeholder 2"/>
          <p:cNvSpPr>
            <a:spLocks noGrp="1"/>
          </p:cNvSpPr>
          <p:nvPr>
            <p:ph sz="quarter" idx="1"/>
          </p:nvPr>
        </p:nvSpPr>
        <p:spPr/>
        <p:txBody>
          <a:bodyPr>
            <a:normAutofit/>
          </a:bodyPr>
          <a:lstStyle/>
          <a:p>
            <a:pPr marL="0" lvl="1" indent="0">
              <a:spcBef>
                <a:spcPts val="600"/>
              </a:spcBef>
              <a:buClr>
                <a:schemeClr val="accent1"/>
              </a:buClr>
              <a:buNone/>
            </a:pPr>
            <a:r>
              <a:rPr lang="en-GB" sz="2800" dirty="0"/>
              <a:t>Two-part transfer pricing system is a variant on marginal cost</a:t>
            </a:r>
          </a:p>
          <a:p>
            <a:pPr marL="274320" lvl="1">
              <a:spcBef>
                <a:spcPts val="600"/>
              </a:spcBef>
              <a:buClr>
                <a:schemeClr val="accent1"/>
              </a:buClr>
            </a:pPr>
            <a:r>
              <a:rPr lang="en-GB" sz="2800" dirty="0"/>
              <a:t>Transfer price = marginal cost per unit plus a fixed </a:t>
            </a:r>
            <a:r>
              <a:rPr lang="en-GB" sz="2800" dirty="0">
                <a:solidFill>
                  <a:srgbClr val="7030A0"/>
                </a:solidFill>
              </a:rPr>
              <a:t>lump-sum fee</a:t>
            </a:r>
          </a:p>
          <a:p>
            <a:pPr marL="274320" lvl="1">
              <a:spcBef>
                <a:spcPts val="600"/>
              </a:spcBef>
              <a:buClr>
                <a:schemeClr val="accent1"/>
              </a:buClr>
            </a:pPr>
            <a:r>
              <a:rPr lang="en-GB" sz="2800" dirty="0">
                <a:solidFill>
                  <a:schemeClr val="tx1"/>
                </a:solidFill>
              </a:rPr>
              <a:t> </a:t>
            </a:r>
          </a:p>
          <a:p>
            <a:endParaRPr lang="en-GB"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Two-part transfer pricing system</a:t>
            </a:r>
          </a:p>
        </p:txBody>
      </p:sp>
      <p:sp>
        <p:nvSpPr>
          <p:cNvPr id="3" name="Content Placeholder 2"/>
          <p:cNvSpPr>
            <a:spLocks noGrp="1"/>
          </p:cNvSpPr>
          <p:nvPr>
            <p:ph sz="quarter" idx="1"/>
          </p:nvPr>
        </p:nvSpPr>
        <p:spPr>
          <a:xfrm>
            <a:off x="457200" y="1219200"/>
            <a:ext cx="8435280" cy="5234136"/>
          </a:xfrm>
        </p:spPr>
        <p:txBody>
          <a:bodyPr>
            <a:normAutofit/>
          </a:bodyPr>
          <a:lstStyle/>
          <a:p>
            <a:pPr marL="0" indent="0">
              <a:buNone/>
            </a:pPr>
            <a:endParaRPr lang="en-GB" dirty="0"/>
          </a:p>
          <a:p>
            <a:r>
              <a:rPr lang="en-GB" dirty="0"/>
              <a:t>Activity Based Costing systems may facilitate the adoption of the two-part system:</a:t>
            </a:r>
          </a:p>
          <a:p>
            <a:pPr lvl="1"/>
            <a:r>
              <a:rPr lang="en-GB" dirty="0"/>
              <a:t>Unit and batch level costs = the marginal cost per unit</a:t>
            </a:r>
          </a:p>
          <a:p>
            <a:pPr lvl="1"/>
            <a:r>
              <a:rPr lang="en-GB" dirty="0"/>
              <a:t>Product level and facility-sustaining costs = basis of the fee × % use for the transferred product</a:t>
            </a:r>
          </a:p>
          <a:p>
            <a:r>
              <a:rPr lang="en-GB" dirty="0"/>
              <a:t>Fairer measures of divisional profit may result but this would depend upon agreement in advance, on the capacity requirements of the receiving division (the % measures used to calculate the fee).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down)">
                                      <p:cBhvr>
                                        <p:cTn id="10" dur="500"/>
                                        <p:tgtEl>
                                          <p:spTgt spid="3">
                                            <p:txEl>
                                              <p:pRg st="2" end="2"/>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wipe(down)">
                                      <p:cBhvr>
                                        <p:cTn id="13" dur="500"/>
                                        <p:tgtEl>
                                          <p:spTgt spid="3">
                                            <p:txEl>
                                              <p:pRg st="3" end="3"/>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wipe(down)">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856033395"/>
              </p:ext>
            </p:extLst>
          </p:nvPr>
        </p:nvGraphicFramePr>
        <p:xfrm>
          <a:off x="457200" y="1219200"/>
          <a:ext cx="8291264" cy="4854954"/>
        </p:xfrm>
        <a:graphic>
          <a:graphicData uri="http://schemas.openxmlformats.org/drawingml/2006/table">
            <a:tbl>
              <a:tblPr firstRow="1" bandRow="1">
                <a:tableStyleId>{5C22544A-7EE6-4342-B048-85BDC9FD1C3A}</a:tableStyleId>
              </a:tblPr>
              <a:tblGrid>
                <a:gridCol w="2818656">
                  <a:extLst>
                    <a:ext uri="{9D8B030D-6E8A-4147-A177-3AD203B41FA5}">
                      <a16:colId xmlns:a16="http://schemas.microsoft.com/office/drawing/2014/main" val="20000"/>
                    </a:ext>
                  </a:extLst>
                </a:gridCol>
                <a:gridCol w="2160240">
                  <a:extLst>
                    <a:ext uri="{9D8B030D-6E8A-4147-A177-3AD203B41FA5}">
                      <a16:colId xmlns:a16="http://schemas.microsoft.com/office/drawing/2014/main" val="20001"/>
                    </a:ext>
                  </a:extLst>
                </a:gridCol>
                <a:gridCol w="1656184">
                  <a:extLst>
                    <a:ext uri="{9D8B030D-6E8A-4147-A177-3AD203B41FA5}">
                      <a16:colId xmlns:a16="http://schemas.microsoft.com/office/drawing/2014/main" val="20002"/>
                    </a:ext>
                  </a:extLst>
                </a:gridCol>
                <a:gridCol w="1656184">
                  <a:extLst>
                    <a:ext uri="{9D8B030D-6E8A-4147-A177-3AD203B41FA5}">
                      <a16:colId xmlns:a16="http://schemas.microsoft.com/office/drawing/2014/main" val="20003"/>
                    </a:ext>
                  </a:extLst>
                </a:gridCol>
              </a:tblGrid>
              <a:tr h="697632">
                <a:tc>
                  <a:txBody>
                    <a:bodyPr/>
                    <a:lstStyle/>
                    <a:p>
                      <a:r>
                        <a:rPr lang="en-GB" sz="2400" dirty="0"/>
                        <a:t>Method used to determine TP</a:t>
                      </a:r>
                    </a:p>
                  </a:txBody>
                  <a:tcPr/>
                </a:tc>
                <a:tc>
                  <a:txBody>
                    <a:bodyPr/>
                    <a:lstStyle/>
                    <a:p>
                      <a:r>
                        <a:rPr lang="en-GB" dirty="0"/>
                        <a:t>Profit maximising for the company</a:t>
                      </a:r>
                    </a:p>
                  </a:txBody>
                  <a:tcPr/>
                </a:tc>
                <a:tc>
                  <a:txBody>
                    <a:bodyPr/>
                    <a:lstStyle/>
                    <a:p>
                      <a:r>
                        <a:rPr lang="en-GB" dirty="0"/>
                        <a:t>Motivational for  both </a:t>
                      </a:r>
                      <a:r>
                        <a:rPr lang="en-GB" dirty="0" err="1"/>
                        <a:t>DMs</a:t>
                      </a:r>
                      <a:endParaRPr lang="en-GB" dirty="0"/>
                    </a:p>
                  </a:txBody>
                  <a:tcPr/>
                </a:tc>
                <a:tc>
                  <a:txBody>
                    <a:bodyPr/>
                    <a:lstStyle/>
                    <a:p>
                      <a:r>
                        <a:rPr lang="en-GB" dirty="0"/>
                        <a:t>Maintains</a:t>
                      </a:r>
                      <a:r>
                        <a:rPr lang="en-GB" baseline="0" dirty="0"/>
                        <a:t> DM autonomy</a:t>
                      </a:r>
                      <a:endParaRPr lang="en-GB" dirty="0"/>
                    </a:p>
                  </a:txBody>
                  <a:tcPr/>
                </a:tc>
                <a:extLst>
                  <a:ext uri="{0D108BD9-81ED-4DB2-BD59-A6C34878D82A}">
                    <a16:rowId xmlns:a16="http://schemas.microsoft.com/office/drawing/2014/main" val="10000"/>
                  </a:ext>
                </a:extLst>
              </a:tr>
              <a:tr h="595799">
                <a:tc>
                  <a:txBody>
                    <a:bodyPr/>
                    <a:lstStyle/>
                    <a:p>
                      <a:r>
                        <a:rPr lang="en-GB" sz="2400" dirty="0"/>
                        <a:t>Market-based</a:t>
                      </a:r>
                    </a:p>
                  </a:txBody>
                  <a:tcPr/>
                </a:tc>
                <a:tc>
                  <a:txBody>
                    <a:bodyPr/>
                    <a:lstStyle/>
                    <a:p>
                      <a:endParaRPr lang="en-GB" sz="2400" dirty="0"/>
                    </a:p>
                  </a:txBody>
                  <a:tcPr/>
                </a:tc>
                <a:tc>
                  <a:txBody>
                    <a:bodyPr/>
                    <a:lstStyle/>
                    <a:p>
                      <a:endParaRPr lang="en-GB" sz="2400" dirty="0"/>
                    </a:p>
                  </a:txBody>
                  <a:tcPr/>
                </a:tc>
                <a:tc>
                  <a:txBody>
                    <a:bodyPr/>
                    <a:lstStyle/>
                    <a:p>
                      <a:endParaRPr lang="en-GB" sz="2400"/>
                    </a:p>
                  </a:txBody>
                  <a:tcPr/>
                </a:tc>
                <a:extLst>
                  <a:ext uri="{0D108BD9-81ED-4DB2-BD59-A6C34878D82A}">
                    <a16:rowId xmlns:a16="http://schemas.microsoft.com/office/drawing/2014/main" val="10001"/>
                  </a:ext>
                </a:extLst>
              </a:tr>
              <a:tr h="595799">
                <a:tc>
                  <a:txBody>
                    <a:bodyPr/>
                    <a:lstStyle/>
                    <a:p>
                      <a:r>
                        <a:rPr lang="en-GB" sz="2400" dirty="0"/>
                        <a:t>Marginal cost (pure)</a:t>
                      </a:r>
                    </a:p>
                  </a:txBody>
                  <a:tcPr/>
                </a:tc>
                <a:tc>
                  <a:txBody>
                    <a:bodyPr/>
                    <a:lstStyle/>
                    <a:p>
                      <a:endParaRPr lang="en-GB" sz="2400"/>
                    </a:p>
                  </a:txBody>
                  <a:tcPr/>
                </a:tc>
                <a:tc>
                  <a:txBody>
                    <a:bodyPr/>
                    <a:lstStyle/>
                    <a:p>
                      <a:endParaRPr lang="en-GB" sz="2400"/>
                    </a:p>
                  </a:txBody>
                  <a:tcPr/>
                </a:tc>
                <a:tc>
                  <a:txBody>
                    <a:bodyPr/>
                    <a:lstStyle/>
                    <a:p>
                      <a:endParaRPr lang="en-GB" sz="2400"/>
                    </a:p>
                  </a:txBody>
                  <a:tcPr/>
                </a:tc>
                <a:extLst>
                  <a:ext uri="{0D108BD9-81ED-4DB2-BD59-A6C34878D82A}">
                    <a16:rowId xmlns:a16="http://schemas.microsoft.com/office/drawing/2014/main" val="10002"/>
                  </a:ext>
                </a:extLst>
              </a:tr>
              <a:tr h="360830">
                <a:tc>
                  <a:txBody>
                    <a:bodyPr/>
                    <a:lstStyle/>
                    <a:p>
                      <a:r>
                        <a:rPr lang="en-GB" sz="2400" dirty="0"/>
                        <a:t>Full cost</a:t>
                      </a:r>
                    </a:p>
                  </a:txBody>
                  <a:tcPr/>
                </a:tc>
                <a:tc>
                  <a:txBody>
                    <a:bodyPr/>
                    <a:lstStyle/>
                    <a:p>
                      <a:endParaRPr lang="en-GB" sz="2400"/>
                    </a:p>
                  </a:txBody>
                  <a:tcPr/>
                </a:tc>
                <a:tc>
                  <a:txBody>
                    <a:bodyPr/>
                    <a:lstStyle/>
                    <a:p>
                      <a:endParaRPr lang="en-GB" sz="2400"/>
                    </a:p>
                  </a:txBody>
                  <a:tcPr/>
                </a:tc>
                <a:tc>
                  <a:txBody>
                    <a:bodyPr/>
                    <a:lstStyle/>
                    <a:p>
                      <a:endParaRPr lang="en-GB" sz="2400" dirty="0"/>
                    </a:p>
                  </a:txBody>
                  <a:tcPr/>
                </a:tc>
                <a:extLst>
                  <a:ext uri="{0D108BD9-81ED-4DB2-BD59-A6C34878D82A}">
                    <a16:rowId xmlns:a16="http://schemas.microsoft.com/office/drawing/2014/main" val="10003"/>
                  </a:ext>
                </a:extLst>
              </a:tr>
              <a:tr h="595799">
                <a:tc>
                  <a:txBody>
                    <a:bodyPr/>
                    <a:lstStyle/>
                    <a:p>
                      <a:r>
                        <a:rPr lang="en-GB" sz="2400" dirty="0"/>
                        <a:t>Cost-plus</a:t>
                      </a:r>
                    </a:p>
                  </a:txBody>
                  <a:tcPr/>
                </a:tc>
                <a:tc>
                  <a:txBody>
                    <a:bodyPr/>
                    <a:lstStyle/>
                    <a:p>
                      <a:pPr algn="ctr"/>
                      <a:endParaRPr lang="en-GB" sz="2400" dirty="0"/>
                    </a:p>
                  </a:txBody>
                  <a:tcPr/>
                </a:tc>
                <a:tc>
                  <a:txBody>
                    <a:bodyPr/>
                    <a:lstStyle/>
                    <a:p>
                      <a:pPr algn="ctr"/>
                      <a:endParaRPr lang="en-GB" sz="2400"/>
                    </a:p>
                  </a:txBody>
                  <a:tcPr/>
                </a:tc>
                <a:tc>
                  <a:txBody>
                    <a:bodyPr/>
                    <a:lstStyle/>
                    <a:p>
                      <a:pPr algn="ctr"/>
                      <a:endParaRPr lang="en-GB" sz="2400" dirty="0"/>
                    </a:p>
                  </a:txBody>
                  <a:tcPr/>
                </a:tc>
                <a:extLst>
                  <a:ext uri="{0D108BD9-81ED-4DB2-BD59-A6C34878D82A}">
                    <a16:rowId xmlns:a16="http://schemas.microsoft.com/office/drawing/2014/main" val="10004"/>
                  </a:ext>
                </a:extLst>
              </a:tr>
              <a:tr h="595799">
                <a:tc>
                  <a:txBody>
                    <a:bodyPr/>
                    <a:lstStyle/>
                    <a:p>
                      <a:r>
                        <a:rPr lang="en-GB" sz="2400" dirty="0"/>
                        <a:t>Negotiated</a:t>
                      </a:r>
                    </a:p>
                  </a:txBody>
                  <a:tcPr/>
                </a:tc>
                <a:tc>
                  <a:txBody>
                    <a:bodyPr/>
                    <a:lstStyle/>
                    <a:p>
                      <a:pPr algn="ctr"/>
                      <a:endParaRPr lang="en-GB" sz="2400" dirty="0"/>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10005"/>
                  </a:ext>
                </a:extLst>
              </a:tr>
              <a:tr h="595799">
                <a:tc>
                  <a:txBody>
                    <a:bodyPr/>
                    <a:lstStyle/>
                    <a:p>
                      <a:r>
                        <a:rPr lang="en-GB" sz="2400" dirty="0"/>
                        <a:t>Dual-rate</a:t>
                      </a:r>
                    </a:p>
                  </a:txBody>
                  <a:tcPr/>
                </a:tc>
                <a:tc>
                  <a:txBody>
                    <a:bodyPr/>
                    <a:lstStyle/>
                    <a:p>
                      <a:pPr algn="ctr"/>
                      <a:endParaRPr lang="en-GB" sz="2400" dirty="0"/>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10006"/>
                  </a:ext>
                </a:extLst>
              </a:tr>
              <a:tr h="595799">
                <a:tc>
                  <a:txBody>
                    <a:bodyPr/>
                    <a:lstStyle/>
                    <a:p>
                      <a:r>
                        <a:rPr lang="en-GB" sz="2400" dirty="0"/>
                        <a:t>Two-part</a:t>
                      </a:r>
                    </a:p>
                  </a:txBody>
                  <a:tcPr/>
                </a:tc>
                <a:tc>
                  <a:txBody>
                    <a:bodyPr/>
                    <a:lstStyle/>
                    <a:p>
                      <a:pPr algn="ctr"/>
                      <a:endParaRPr lang="en-GB" sz="2400" dirty="0"/>
                    </a:p>
                  </a:txBody>
                  <a:tcPr/>
                </a:tc>
                <a:tc>
                  <a:txBody>
                    <a:bodyPr/>
                    <a:lstStyle/>
                    <a:p>
                      <a:pPr algn="ctr"/>
                      <a:endParaRPr lang="en-GB" sz="2400" dirty="0"/>
                    </a:p>
                  </a:txBody>
                  <a:tcPr/>
                </a:tc>
                <a:tc>
                  <a:txBody>
                    <a:bodyPr/>
                    <a:lstStyle/>
                    <a:p>
                      <a:pPr algn="ctr"/>
                      <a:endParaRPr lang="en-GB" sz="2400" dirty="0"/>
                    </a:p>
                  </a:txBody>
                  <a:tcPr/>
                </a:tc>
                <a:extLst>
                  <a:ext uri="{0D108BD9-81ED-4DB2-BD59-A6C34878D82A}">
                    <a16:rowId xmlns:a16="http://schemas.microsoft.com/office/drawing/2014/main" val="10007"/>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435280" cy="900336"/>
          </a:xfrm>
        </p:spPr>
        <p:txBody>
          <a:bodyPr>
            <a:noAutofit/>
          </a:bodyPr>
          <a:lstStyle/>
          <a:p>
            <a:r>
              <a:rPr lang="en-GB" sz="2800" dirty="0"/>
              <a:t>Transfer pricing methods used by UK companies published in 2004 (n=107)</a:t>
            </a:r>
          </a:p>
        </p:txBody>
      </p:sp>
      <p:graphicFrame>
        <p:nvGraphicFramePr>
          <p:cNvPr id="4" name="Content Placeholder 3"/>
          <p:cNvGraphicFramePr>
            <a:graphicFrameLocks noGrp="1"/>
          </p:cNvGraphicFramePr>
          <p:nvPr>
            <p:ph sz="quarter" idx="1"/>
          </p:nvPr>
        </p:nvGraphicFramePr>
        <p:xfrm>
          <a:off x="457200" y="1219200"/>
          <a:ext cx="8507288" cy="5162128"/>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transfer pricing</a:t>
            </a:r>
          </a:p>
        </p:txBody>
      </p:sp>
      <p:sp>
        <p:nvSpPr>
          <p:cNvPr id="3" name="Content Placeholder 2"/>
          <p:cNvSpPr>
            <a:spLocks noGrp="1"/>
          </p:cNvSpPr>
          <p:nvPr>
            <p:ph sz="quarter" idx="1"/>
          </p:nvPr>
        </p:nvSpPr>
        <p:spPr/>
        <p:txBody>
          <a:bodyPr>
            <a:normAutofit fontScale="92500"/>
          </a:bodyPr>
          <a:lstStyle/>
          <a:p>
            <a:r>
              <a:rPr lang="en-GB" dirty="0"/>
              <a:t>Different countries have different tax regimes.  This means the tax paid by a company on its profits will depend on where the profits are deemed to have been earned.</a:t>
            </a:r>
          </a:p>
          <a:p>
            <a:r>
              <a:rPr lang="en-GB" dirty="0"/>
              <a:t>Inter-divisional transfer prices offer scope for companies to record more or less profits in the supplying division and the receiving division, depending on what transfer price is used.</a:t>
            </a:r>
          </a:p>
          <a:p>
            <a:r>
              <a:rPr lang="en-GB" dirty="0"/>
              <a:t>For multinational companies, the effects on the company tax bill may be the most significant factor influencing their choice of transfer pricing method.</a:t>
            </a:r>
          </a:p>
          <a:p>
            <a:r>
              <a:rPr lang="en-GB" dirty="0"/>
              <a:t>OECD guidelines attempt to regulate transfer pricing behaviour of international intra-firm transactions.</a:t>
            </a:r>
          </a:p>
          <a:p>
            <a:r>
              <a:rPr lang="en-GB" dirty="0"/>
              <a:t>Starbucks,  Amazon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A3782AA626B4E4A817C4D2E5C256C25" ma:contentTypeVersion="7" ma:contentTypeDescription="Create a new document." ma:contentTypeScope="" ma:versionID="ef2e76d63c4571579a4ff5db7f79915e">
  <xsd:schema xmlns:xsd="http://www.w3.org/2001/XMLSchema" xmlns:xs="http://www.w3.org/2001/XMLSchema" xmlns:p="http://schemas.microsoft.com/office/2006/metadata/properties" xmlns:ns2="78edbb4d-c425-4b9e-9ff5-53075b991b4f" targetNamespace="http://schemas.microsoft.com/office/2006/metadata/properties" ma:root="true" ma:fieldsID="70c6fdda38af680fc7daa67ccdf0ea2d" ns2:_="">
    <xsd:import namespace="78edbb4d-c425-4b9e-9ff5-53075b991b4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8edbb4d-c425-4b9e-9ff5-53075b991b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1CA8DA2-0C34-422C-B5C9-75FDC4475AAF}">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7EBC53F3-7199-40FE-BA27-52DA305F9BBB}">
  <ds:schemaRefs>
    <ds:schemaRef ds:uri="http://schemas.microsoft.com/sharepoint/v3/contenttype/forms"/>
  </ds:schemaRefs>
</ds:datastoreItem>
</file>

<file path=customXml/itemProps3.xml><?xml version="1.0" encoding="utf-8"?>
<ds:datastoreItem xmlns:ds="http://schemas.openxmlformats.org/officeDocument/2006/customXml" ds:itemID="{32390E0C-9646-42DE-8506-3B0D4F79E1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8edbb4d-c425-4b9e-9ff5-53075b991b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Origin</Template>
  <TotalTime>3703</TotalTime>
  <Words>1157</Words>
  <Application>Microsoft Macintosh PowerPoint</Application>
  <PresentationFormat>On-screen Show (4:3)</PresentationFormat>
  <Paragraphs>112</Paragraphs>
  <Slides>20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Bookman Old Style</vt:lpstr>
      <vt:lpstr>Calibri</vt:lpstr>
      <vt:lpstr>Gill Sans MT</vt:lpstr>
      <vt:lpstr>Wingdings</vt:lpstr>
      <vt:lpstr>Wingdings 3</vt:lpstr>
      <vt:lpstr>Origin</vt:lpstr>
      <vt:lpstr>BMMB7017 Contemporary Issues in Performance Management</vt:lpstr>
      <vt:lpstr>Transfer Pricing</vt:lpstr>
      <vt:lpstr>Transfer prices</vt:lpstr>
      <vt:lpstr>Transfer prices</vt:lpstr>
      <vt:lpstr>Transfer pricing methods</vt:lpstr>
      <vt:lpstr>Market Based Prices </vt:lpstr>
      <vt:lpstr>Optimal Transfer Prices</vt:lpstr>
      <vt:lpstr>Optimal Transfer Prices</vt:lpstr>
      <vt:lpstr>Marginal cost transfer prices</vt:lpstr>
      <vt:lpstr>Marginal cost transfer prices</vt:lpstr>
      <vt:lpstr>Full cost transfer prices</vt:lpstr>
      <vt:lpstr>Cost-plus transfer price</vt:lpstr>
      <vt:lpstr>Carlisle Fisheries Question</vt:lpstr>
      <vt:lpstr>Negotiated transfer prices</vt:lpstr>
      <vt:lpstr>Dual-rate transfer pricing</vt:lpstr>
      <vt:lpstr>Two-part transfer pricing system</vt:lpstr>
      <vt:lpstr>Two-part transfer pricing system</vt:lpstr>
      <vt:lpstr>Evaluation</vt:lpstr>
      <vt:lpstr>Transfer pricing methods used by UK companies published in 2004 (n=107)</vt:lpstr>
      <vt:lpstr>International transfer pricing</vt:lpstr>
    </vt:vector>
  </TitlesOfParts>
  <Company>University of Reading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AC302 Advanced Management Accounting</dc:title>
  <dc:creator>Your</dc:creator>
  <cp:lastModifiedBy>Marie Pitson</cp:lastModifiedBy>
  <cp:revision>278</cp:revision>
  <cp:lastPrinted>2015-10-16T14:06:50Z</cp:lastPrinted>
  <dcterms:created xsi:type="dcterms:W3CDTF">2013-09-19T12:24:21Z</dcterms:created>
  <dcterms:modified xsi:type="dcterms:W3CDTF">2023-03-24T07:30:39Z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0x0101002A3782AA626B4E4A817C4D2E5C256C25</vt:lpwstr>
  </property>
</Properties>
</file>