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78" r:id="rId3"/>
    <p:sldId id="257" r:id="rId4"/>
    <p:sldId id="258" r:id="rId5"/>
    <p:sldId id="260" r:id="rId6"/>
    <p:sldId id="276" r:id="rId7"/>
    <p:sldId id="263" r:id="rId8"/>
    <p:sldId id="272" r:id="rId9"/>
    <p:sldId id="266" r:id="rId10"/>
    <p:sldId id="264" r:id="rId11"/>
    <p:sldId id="265" r:id="rId12"/>
    <p:sldId id="273" r:id="rId13"/>
    <p:sldId id="271" r:id="rId14"/>
    <p:sldId id="267" r:id="rId15"/>
    <p:sldId id="268" r:id="rId16"/>
    <p:sldId id="270" r:id="rId17"/>
    <p:sldId id="269" r:id="rId18"/>
    <p:sldId id="275" r:id="rId19"/>
    <p:sldId id="261" r:id="rId20"/>
    <p:sldId id="262" r:id="rId21"/>
    <p:sldId id="27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56F82CB-1A4D-44F1-AC3D-1A6FA004B1C7}" type="datetimeFigureOut">
              <a:rPr lang="en-GB" smtClean="0"/>
              <a:t>25/05/2021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FBC7DA-7F9A-411E-8F74-53F7B66557C2}" type="slidenum">
              <a:rPr lang="en-GB" smtClean="0"/>
              <a:t>‹#›</a:t>
            </a:fld>
            <a:endParaRPr lang="en-GB" dirty="0"/>
          </a:p>
        </p:txBody>
      </p:sp>
    </p:spTree>
    <p:extLst>
      <p:ext uri="{BB962C8B-B14F-4D97-AF65-F5344CB8AC3E}">
        <p14:creationId xmlns:p14="http://schemas.microsoft.com/office/powerpoint/2010/main" val="588436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56F82CB-1A4D-44F1-AC3D-1A6FA004B1C7}" type="datetimeFigureOut">
              <a:rPr lang="en-GB" smtClean="0"/>
              <a:t>25/05/2021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FBC7DA-7F9A-411E-8F74-53F7B66557C2}" type="slidenum">
              <a:rPr lang="en-GB" smtClean="0"/>
              <a:t>‹#›</a:t>
            </a:fld>
            <a:endParaRPr lang="en-GB" dirty="0"/>
          </a:p>
        </p:txBody>
      </p:sp>
    </p:spTree>
    <p:extLst>
      <p:ext uri="{BB962C8B-B14F-4D97-AF65-F5344CB8AC3E}">
        <p14:creationId xmlns:p14="http://schemas.microsoft.com/office/powerpoint/2010/main" val="1037265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6F82CB-1A4D-44F1-AC3D-1A6FA004B1C7}" type="datetimeFigureOut">
              <a:rPr lang="en-GB" smtClean="0"/>
              <a:t>25/05/2021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FBC7DA-7F9A-411E-8F74-53F7B66557C2}" type="slidenum">
              <a:rPr lang="en-GB" smtClean="0"/>
              <a:t>‹#›</a:t>
            </a:fld>
            <a:endParaRPr lang="en-GB" dirty="0"/>
          </a:p>
        </p:txBody>
      </p:sp>
    </p:spTree>
    <p:extLst>
      <p:ext uri="{BB962C8B-B14F-4D97-AF65-F5344CB8AC3E}">
        <p14:creationId xmlns:p14="http://schemas.microsoft.com/office/powerpoint/2010/main" val="98736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56F82CB-1A4D-44F1-AC3D-1A6FA004B1C7}" type="datetimeFigureOut">
              <a:rPr lang="en-GB" smtClean="0"/>
              <a:t>25/05/2021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7FBC7DA-7F9A-411E-8F74-53F7B66557C2}" type="slidenum">
              <a:rPr lang="en-GB" smtClean="0"/>
              <a:t>‹#›</a:t>
            </a:fld>
            <a:endParaRPr lang="en-GB" dirty="0"/>
          </a:p>
        </p:txBody>
      </p:sp>
    </p:spTree>
    <p:extLst>
      <p:ext uri="{BB962C8B-B14F-4D97-AF65-F5344CB8AC3E}">
        <p14:creationId xmlns:p14="http://schemas.microsoft.com/office/powerpoint/2010/main" val="71319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56F82CB-1A4D-44F1-AC3D-1A6FA004B1C7}" type="datetimeFigureOut">
              <a:rPr lang="en-GB" smtClean="0"/>
              <a:t>25/05/2021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7FBC7DA-7F9A-411E-8F74-53F7B66557C2}" type="slidenum">
              <a:rPr lang="en-GB" smtClean="0"/>
              <a:t>‹#›</a:t>
            </a:fld>
            <a:endParaRPr lang="en-GB" dirty="0"/>
          </a:p>
        </p:txBody>
      </p:sp>
    </p:spTree>
    <p:extLst>
      <p:ext uri="{BB962C8B-B14F-4D97-AF65-F5344CB8AC3E}">
        <p14:creationId xmlns:p14="http://schemas.microsoft.com/office/powerpoint/2010/main" val="3609167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56F82CB-1A4D-44F1-AC3D-1A6FA004B1C7}" type="datetimeFigureOut">
              <a:rPr lang="en-GB" smtClean="0"/>
              <a:t>25/05/2021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7FBC7DA-7F9A-411E-8F74-53F7B66557C2}" type="slidenum">
              <a:rPr lang="en-GB" smtClean="0"/>
              <a:t>‹#›</a:t>
            </a:fld>
            <a:endParaRPr lang="en-GB" dirty="0"/>
          </a:p>
        </p:txBody>
      </p:sp>
    </p:spTree>
    <p:extLst>
      <p:ext uri="{BB962C8B-B14F-4D97-AF65-F5344CB8AC3E}">
        <p14:creationId xmlns:p14="http://schemas.microsoft.com/office/powerpoint/2010/main" val="1880841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6F82CB-1A4D-44F1-AC3D-1A6FA004B1C7}" type="datetimeFigureOut">
              <a:rPr lang="en-GB" smtClean="0"/>
              <a:t>25/05/2021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7FBC7DA-7F9A-411E-8F74-53F7B66557C2}" type="slidenum">
              <a:rPr lang="en-GB" smtClean="0"/>
              <a:t>‹#›</a:t>
            </a:fld>
            <a:endParaRPr lang="en-GB" dirty="0"/>
          </a:p>
        </p:txBody>
      </p:sp>
    </p:spTree>
    <p:extLst>
      <p:ext uri="{BB962C8B-B14F-4D97-AF65-F5344CB8AC3E}">
        <p14:creationId xmlns:p14="http://schemas.microsoft.com/office/powerpoint/2010/main" val="978582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6F82CB-1A4D-44F1-AC3D-1A6FA004B1C7}" type="datetimeFigureOut">
              <a:rPr lang="en-GB" smtClean="0"/>
              <a:t>25/05/2021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7FBC7DA-7F9A-411E-8F74-53F7B66557C2}" type="slidenum">
              <a:rPr lang="en-GB" smtClean="0"/>
              <a:t>‹#›</a:t>
            </a:fld>
            <a:endParaRPr lang="en-GB" dirty="0"/>
          </a:p>
        </p:txBody>
      </p:sp>
    </p:spTree>
    <p:extLst>
      <p:ext uri="{BB962C8B-B14F-4D97-AF65-F5344CB8AC3E}">
        <p14:creationId xmlns:p14="http://schemas.microsoft.com/office/powerpoint/2010/main" val="850699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6F82CB-1A4D-44F1-AC3D-1A6FA004B1C7}" type="datetimeFigureOut">
              <a:rPr lang="en-GB" smtClean="0"/>
              <a:t>25/05/2021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7FBC7DA-7F9A-411E-8F74-53F7B66557C2}" type="slidenum">
              <a:rPr lang="en-GB" smtClean="0"/>
              <a:t>‹#›</a:t>
            </a:fld>
            <a:endParaRPr lang="en-GB" dirty="0"/>
          </a:p>
        </p:txBody>
      </p:sp>
    </p:spTree>
    <p:extLst>
      <p:ext uri="{BB962C8B-B14F-4D97-AF65-F5344CB8AC3E}">
        <p14:creationId xmlns:p14="http://schemas.microsoft.com/office/powerpoint/2010/main" val="1890812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56F82CB-1A4D-44F1-AC3D-1A6FA004B1C7}" type="datetimeFigureOut">
              <a:rPr lang="en-GB" smtClean="0"/>
              <a:t>25/05/2021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FBC7DA-7F9A-411E-8F74-53F7B66557C2}" type="slidenum">
              <a:rPr lang="en-GB" smtClean="0"/>
              <a:t>‹#›</a:t>
            </a:fld>
            <a:endParaRPr lang="en-GB" dirty="0"/>
          </a:p>
        </p:txBody>
      </p:sp>
    </p:spTree>
    <p:extLst>
      <p:ext uri="{BB962C8B-B14F-4D97-AF65-F5344CB8AC3E}">
        <p14:creationId xmlns:p14="http://schemas.microsoft.com/office/powerpoint/2010/main" val="1818581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56F82CB-1A4D-44F1-AC3D-1A6FA004B1C7}" type="datetimeFigureOut">
              <a:rPr lang="en-GB" smtClean="0"/>
              <a:t>25/05/2021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FBC7DA-7F9A-411E-8F74-53F7B66557C2}" type="slidenum">
              <a:rPr lang="en-GB" smtClean="0"/>
              <a:t>‹#›</a:t>
            </a:fld>
            <a:endParaRPr lang="en-GB" dirty="0"/>
          </a:p>
        </p:txBody>
      </p:sp>
    </p:spTree>
    <p:extLst>
      <p:ext uri="{BB962C8B-B14F-4D97-AF65-F5344CB8AC3E}">
        <p14:creationId xmlns:p14="http://schemas.microsoft.com/office/powerpoint/2010/main" val="2830650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6F82CB-1A4D-44F1-AC3D-1A6FA004B1C7}" type="datetimeFigureOut">
              <a:rPr lang="en-GB" smtClean="0"/>
              <a:t>25/05/2021</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FBC7DA-7F9A-411E-8F74-53F7B66557C2}" type="slidenum">
              <a:rPr lang="en-GB" smtClean="0"/>
              <a:t>‹#›</a:t>
            </a:fld>
            <a:endParaRPr lang="en-GB" dirty="0"/>
          </a:p>
        </p:txBody>
      </p:sp>
    </p:spTree>
    <p:extLst>
      <p:ext uri="{BB962C8B-B14F-4D97-AF65-F5344CB8AC3E}">
        <p14:creationId xmlns:p14="http://schemas.microsoft.com/office/powerpoint/2010/main" val="35195532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zakdegrassi.blogs.com/.a/6a00d8341d46b053ef0147e18a1257970b-popup" TargetMode="External"/><Relationship Id="rId2" Type="http://schemas.openxmlformats.org/officeDocument/2006/relationships/hyperlink" Target="http://www.terrylevine.com/2011/01/creatives-vs-suits.html"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hyperlink" Target="https://media-mediatemple.netdna-ssl.com/wp-content/uploads/2010/06/stampout.jpg" TargetMode="External"/><Relationship Id="rId2" Type="http://schemas.openxmlformats.org/officeDocument/2006/relationships/hyperlink" Target="http://www.smashingmagazine.com/2010/07/yin-and-yang-oil-and-water-creative-and-marketing/" TargetMode="Externa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s://media-mediatemple.netdna-ssl.com/wp-content/uploads/2010/06/drinkblood.jpg"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mailto:s.griffiths@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323528" y="260648"/>
            <a:ext cx="8568952" cy="3908762"/>
          </a:xfrm>
          <a:prstGeom prst="rect">
            <a:avLst/>
          </a:prstGeom>
        </p:spPr>
        <p:txBody>
          <a:bodyPr wrap="square">
            <a:spAutoFit/>
          </a:bodyPr>
          <a:lstStyle/>
          <a:p>
            <a:r>
              <a:rPr lang="en-GB" sz="3200" b="1" i="1" dirty="0"/>
              <a:t>‘Suits v Creatives: Challenging the myth of conflicting cultures’</a:t>
            </a:r>
          </a:p>
          <a:p>
            <a:endParaRPr lang="en-GB" sz="3200" b="1" i="1" dirty="0"/>
          </a:p>
          <a:p>
            <a:r>
              <a:rPr lang="en-GB" sz="2400" b="1" i="1" dirty="0"/>
              <a:t>18 November 2015</a:t>
            </a:r>
          </a:p>
          <a:p>
            <a:pPr algn="ctr"/>
            <a:r>
              <a:rPr lang="en-GB" sz="3200" b="1" i="1" dirty="0"/>
              <a:t>Education for Innovation Conference</a:t>
            </a:r>
          </a:p>
          <a:p>
            <a:pPr algn="ctr"/>
            <a:r>
              <a:rPr lang="en-GB" sz="3200" b="1" i="1" dirty="0"/>
              <a:t>UWTSD, Swansea</a:t>
            </a:r>
          </a:p>
          <a:p>
            <a:endParaRPr lang="en-GB" sz="3200" b="1" i="1" dirty="0"/>
          </a:p>
          <a:p>
            <a:endParaRPr lang="en-GB" sz="3200" dirty="0"/>
          </a:p>
        </p:txBody>
      </p:sp>
      <p:sp>
        <p:nvSpPr>
          <p:cNvPr id="5" name="TextBox 4"/>
          <p:cNvSpPr txBox="1"/>
          <p:nvPr/>
        </p:nvSpPr>
        <p:spPr>
          <a:xfrm>
            <a:off x="1205749" y="3168550"/>
            <a:ext cx="6372459" cy="2062103"/>
          </a:xfrm>
          <a:prstGeom prst="rect">
            <a:avLst/>
          </a:prstGeom>
          <a:noFill/>
        </p:spPr>
        <p:txBody>
          <a:bodyPr wrap="square" rtlCol="0">
            <a:spAutoFit/>
          </a:bodyPr>
          <a:lstStyle/>
          <a:p>
            <a:endParaRPr lang="en-GB" sz="2800" b="1" dirty="0"/>
          </a:p>
          <a:p>
            <a:r>
              <a:rPr lang="en-GB" sz="2400" b="1" dirty="0"/>
              <a:t>Steve Griffiths (Assistant Dean).</a:t>
            </a:r>
          </a:p>
          <a:p>
            <a:r>
              <a:rPr lang="en-GB" sz="2400" b="1" dirty="0"/>
              <a:t>Caroline Jawad (Researcher/Tutor)</a:t>
            </a:r>
          </a:p>
          <a:p>
            <a:r>
              <a:rPr lang="en-GB" sz="2400" b="1" dirty="0"/>
              <a:t>Faculty of Business and Management</a:t>
            </a:r>
          </a:p>
          <a:p>
            <a:endParaRPr lang="en-GB" sz="2800" b="1" dirty="0"/>
          </a:p>
        </p:txBody>
      </p:sp>
      <p:pic>
        <p:nvPicPr>
          <p:cNvPr id="8" name="Picture 7" descr="UWTSD new Logo"/>
          <p:cNvPicPr/>
          <p:nvPr/>
        </p:nvPicPr>
        <p:blipFill>
          <a:blip r:embed="rId3">
            <a:extLst>
              <a:ext uri="{28A0092B-C50C-407E-A947-70E740481C1C}">
                <a14:useLocalDpi xmlns:a14="http://schemas.microsoft.com/office/drawing/2010/main" val="0"/>
              </a:ext>
            </a:extLst>
          </a:blip>
          <a:srcRect/>
          <a:stretch>
            <a:fillRect/>
          </a:stretch>
        </p:blipFill>
        <p:spPr bwMode="auto">
          <a:xfrm>
            <a:off x="13063" y="5517232"/>
            <a:ext cx="3478818" cy="1114425"/>
          </a:xfrm>
          <a:prstGeom prst="rect">
            <a:avLst/>
          </a:prstGeom>
          <a:noFill/>
          <a:ln>
            <a:noFill/>
          </a:ln>
        </p:spPr>
      </p:pic>
    </p:spTree>
    <p:extLst>
      <p:ext uri="{BB962C8B-B14F-4D97-AF65-F5344CB8AC3E}">
        <p14:creationId xmlns:p14="http://schemas.microsoft.com/office/powerpoint/2010/main" val="3283775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9FB2F-4FF4-4256-8342-F48D19E1C124}"/>
              </a:ext>
            </a:extLst>
          </p:cNvPr>
          <p:cNvSpPr>
            <a:spLocks noGrp="1"/>
          </p:cNvSpPr>
          <p:nvPr>
            <p:ph type="title"/>
          </p:nvPr>
        </p:nvSpPr>
        <p:spPr/>
        <p:txBody>
          <a:bodyPr>
            <a:normAutofit/>
          </a:bodyPr>
          <a:lstStyle/>
          <a:p>
            <a:r>
              <a:rPr lang="en-GB" sz="3200" dirty="0"/>
              <a:t>To reference this:</a:t>
            </a:r>
          </a:p>
        </p:txBody>
      </p:sp>
      <p:sp>
        <p:nvSpPr>
          <p:cNvPr id="3" name="Content Placeholder 2">
            <a:extLst>
              <a:ext uri="{FF2B5EF4-FFF2-40B4-BE49-F238E27FC236}">
                <a16:creationId xmlns:a16="http://schemas.microsoft.com/office/drawing/2014/main" id="{ECC1FAFB-4250-4AE9-BAC6-C1CEAEF836A2}"/>
              </a:ext>
            </a:extLst>
          </p:cNvPr>
          <p:cNvSpPr>
            <a:spLocks noGrp="1"/>
          </p:cNvSpPr>
          <p:nvPr>
            <p:ph idx="1"/>
          </p:nvPr>
        </p:nvSpPr>
        <p:spPr/>
        <p:txBody>
          <a:bodyPr/>
          <a:lstStyle/>
          <a:p>
            <a:pPr marL="0" indent="0">
              <a:buNone/>
            </a:pPr>
            <a:r>
              <a:rPr lang="en-GB" sz="2000" dirty="0"/>
              <a:t>I cannot find the full article at the moment but this presentation gives some idea of Caroline and my experiment in teaching this module. It challenges different subject cultures.</a:t>
            </a:r>
          </a:p>
          <a:p>
            <a:pPr marL="0" indent="0">
              <a:buNone/>
            </a:pPr>
            <a:endParaRPr lang="en-GB" dirty="0"/>
          </a:p>
          <a:p>
            <a:pPr marL="0" indent="0">
              <a:buNone/>
            </a:pPr>
            <a:r>
              <a:rPr lang="en-GB" sz="1800" dirty="0">
                <a:effectLst/>
                <a:latin typeface="Arial" panose="020B0604020202020204" pitchFamily="34" charset="0"/>
                <a:ea typeface="Calibri" panose="020F0502020204030204" pitchFamily="34" charset="0"/>
              </a:rPr>
              <a:t>Griffiths, S.L. &amp; Jawad, C. (2015) </a:t>
            </a:r>
            <a:r>
              <a:rPr lang="en-GB" sz="1800" i="1" dirty="0">
                <a:effectLst/>
                <a:latin typeface="Arial" panose="020B0604020202020204" pitchFamily="34" charset="0"/>
                <a:ea typeface="Calibri" panose="020F0502020204030204" pitchFamily="34" charset="0"/>
              </a:rPr>
              <a:t>Creatives v “Suits”: Challenging the myth of conflicting cultures, </a:t>
            </a:r>
            <a:r>
              <a:rPr lang="en-GB" sz="1800" dirty="0">
                <a:effectLst/>
                <a:latin typeface="Arial" panose="020B0604020202020204" pitchFamily="34" charset="0"/>
                <a:ea typeface="Calibri" panose="020F0502020204030204" pitchFamily="34" charset="0"/>
              </a:rPr>
              <a:t>Education for Innovation </a:t>
            </a:r>
            <a:r>
              <a:rPr lang="en-GB" sz="1800" dirty="0">
                <a:latin typeface="Arial" panose="020B0604020202020204" pitchFamily="34" charset="0"/>
                <a:ea typeface="Calibri" panose="020F0502020204030204" pitchFamily="34" charset="0"/>
              </a:rPr>
              <a:t>Conference, 18 November, </a:t>
            </a:r>
            <a:r>
              <a:rPr lang="en-GB" sz="1800" dirty="0">
                <a:effectLst/>
                <a:latin typeface="Arial" panose="020B0604020202020204" pitchFamily="34" charset="0"/>
                <a:ea typeface="Calibri" panose="020F0502020204030204" pitchFamily="34" charset="0"/>
              </a:rPr>
              <a:t>Swansea, UWTSD. </a:t>
            </a:r>
            <a:endParaRPr lang="en-GB" dirty="0"/>
          </a:p>
        </p:txBody>
      </p:sp>
    </p:spTree>
    <p:extLst>
      <p:ext uri="{BB962C8B-B14F-4D97-AF65-F5344CB8AC3E}">
        <p14:creationId xmlns:p14="http://schemas.microsoft.com/office/powerpoint/2010/main" val="2563448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u="sng" dirty="0">
                <a:hlinkClick r:id="rId2"/>
              </a:rPr>
              <a:t>http://www.terrylevine.com/2011/01/creatives-vs-suits.html</a:t>
            </a:r>
            <a:r>
              <a:rPr lang="en-GB" sz="2200" u="sng" dirty="0"/>
              <a:t> </a:t>
            </a:r>
            <a:br>
              <a:rPr lang="en-GB" sz="2200" u="sng" dirty="0"/>
            </a:br>
            <a:r>
              <a:rPr lang="en-GB" sz="2200" u="sng" dirty="0"/>
              <a:t>Accessed 13-11-15</a:t>
            </a:r>
            <a:br>
              <a:rPr lang="en-GB" dirty="0"/>
            </a:br>
            <a:endParaRPr lang="en-GB" dirty="0"/>
          </a:p>
        </p:txBody>
      </p:sp>
      <p:pic>
        <p:nvPicPr>
          <p:cNvPr id="4" name="Content Placeholder 3" descr="Mac-pc-commercial">
            <a:hlinkClick r:id="rId3"/>
          </p:cNvPr>
          <p:cNvPicPr>
            <a:picLocks noGrp="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763688" y="1268760"/>
            <a:ext cx="5328592" cy="4696271"/>
          </a:xfrm>
          <a:prstGeom prst="rect">
            <a:avLst/>
          </a:prstGeom>
          <a:noFill/>
          <a:ln>
            <a:noFill/>
          </a:ln>
        </p:spPr>
      </p:pic>
    </p:spTree>
    <p:extLst>
      <p:ext uri="{BB962C8B-B14F-4D97-AF65-F5344CB8AC3E}">
        <p14:creationId xmlns:p14="http://schemas.microsoft.com/office/powerpoint/2010/main" val="3055968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1800" u="sng" dirty="0">
                <a:hlinkClick r:id="rId2"/>
              </a:rPr>
            </a:br>
            <a:br>
              <a:rPr lang="en-GB" sz="1800" u="sng" dirty="0">
                <a:hlinkClick r:id="rId2"/>
              </a:rPr>
            </a:br>
            <a:br>
              <a:rPr lang="en-GB" sz="1800" u="sng" dirty="0">
                <a:hlinkClick r:id="rId2"/>
              </a:rPr>
            </a:br>
            <a:r>
              <a:rPr lang="en-GB" sz="1800" u="sng" dirty="0">
                <a:hlinkClick r:id="rId2"/>
              </a:rPr>
              <a:t>http://www.smashingmagazine.com/2010/07/yin-and-yang-oil-and-water-creative-and-marketing/</a:t>
            </a:r>
            <a:r>
              <a:rPr lang="en-GB" sz="1800" u="sng" dirty="0"/>
              <a:t> </a:t>
            </a:r>
            <a:br>
              <a:rPr lang="en-GB" sz="1800" u="sng" dirty="0"/>
            </a:br>
            <a:r>
              <a:rPr lang="en-GB" sz="1800" u="sng" dirty="0"/>
              <a:t>Accessed 13-11-15</a:t>
            </a:r>
            <a:br>
              <a:rPr lang="en-GB" sz="1800" u="sng" dirty="0"/>
            </a:br>
            <a:br>
              <a:rPr lang="en-GB" sz="1800" u="sng" dirty="0"/>
            </a:br>
            <a:br>
              <a:rPr lang="en-GB" sz="1800" u="sng" dirty="0"/>
            </a:br>
            <a:r>
              <a:rPr lang="en-GB" sz="2700" b="1" dirty="0"/>
              <a:t>The danger of the suits ruining the creative process?</a:t>
            </a:r>
            <a:br>
              <a:rPr lang="en-GB" dirty="0"/>
            </a:br>
            <a:endParaRPr lang="en-GB" dirty="0"/>
          </a:p>
        </p:txBody>
      </p:sp>
      <p:pic>
        <p:nvPicPr>
          <p:cNvPr id="4" name="Content Placeholder 3" descr="Screenshot">
            <a:hlinkClick r:id="rId3"/>
          </p:cNvPr>
          <p:cNvPicPr>
            <a:picLocks noGrp="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67544" y="1988840"/>
            <a:ext cx="3104227" cy="4309939"/>
          </a:xfrm>
          <a:prstGeom prst="rect">
            <a:avLst/>
          </a:prstGeom>
          <a:noFill/>
          <a:ln>
            <a:noFill/>
          </a:ln>
        </p:spPr>
      </p:pic>
      <p:pic>
        <p:nvPicPr>
          <p:cNvPr id="5" name="Picture 4" descr="Screenshot">
            <a:hlinkClick r:id="rId5"/>
          </p:cNvPr>
          <p:cNvPicPr/>
          <p:nvPr/>
        </p:nvPicPr>
        <p:blipFill>
          <a:blip r:embed="rId6">
            <a:extLst>
              <a:ext uri="{28A0092B-C50C-407E-A947-70E740481C1C}">
                <a14:useLocalDpi xmlns:a14="http://schemas.microsoft.com/office/drawing/2010/main" val="0"/>
              </a:ext>
            </a:extLst>
          </a:blip>
          <a:srcRect/>
          <a:stretch>
            <a:fillRect/>
          </a:stretch>
        </p:blipFill>
        <p:spPr bwMode="auto">
          <a:xfrm>
            <a:off x="5292080" y="1844824"/>
            <a:ext cx="3538364" cy="4511452"/>
          </a:xfrm>
          <a:prstGeom prst="rect">
            <a:avLst/>
          </a:prstGeom>
          <a:noFill/>
          <a:ln>
            <a:noFill/>
          </a:ln>
        </p:spPr>
      </p:pic>
    </p:spTree>
    <p:extLst>
      <p:ext uri="{BB962C8B-B14F-4D97-AF65-F5344CB8AC3E}">
        <p14:creationId xmlns:p14="http://schemas.microsoft.com/office/powerpoint/2010/main" val="3136611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endParaRPr lang="en-GB" dirty="0"/>
          </a:p>
        </p:txBody>
      </p:sp>
      <p:sp>
        <p:nvSpPr>
          <p:cNvPr id="3" name="Content Placeholder 2"/>
          <p:cNvSpPr>
            <a:spLocks noGrp="1"/>
          </p:cNvSpPr>
          <p:nvPr>
            <p:ph idx="1"/>
          </p:nvPr>
        </p:nvSpPr>
        <p:spPr>
          <a:xfrm>
            <a:off x="457200" y="1052736"/>
            <a:ext cx="8229600" cy="5073427"/>
          </a:xfrm>
        </p:spPr>
        <p:txBody>
          <a:bodyPr/>
          <a:lstStyle/>
          <a:p>
            <a:pPr marL="0" indent="0">
              <a:buNone/>
            </a:pPr>
            <a:r>
              <a:rPr lang="en-GB" dirty="0"/>
              <a:t>Comment by MBA student who commissioned a designer to create his latest business website.</a:t>
            </a:r>
          </a:p>
          <a:p>
            <a:pPr marL="0" indent="0">
              <a:buNone/>
            </a:pPr>
            <a:endParaRPr lang="en-GB" dirty="0"/>
          </a:p>
          <a:p>
            <a:pPr marL="0" indent="0">
              <a:buNone/>
            </a:pPr>
            <a:r>
              <a:rPr lang="en-GB" dirty="0"/>
              <a:t>“After 3 months he had only created a game for the site, which he hoped would draw in players and go viral. However he had not uploaded the catalogue or even finished the Home page. When I sacked him he seemed perplexed by my frustration”.</a:t>
            </a:r>
          </a:p>
        </p:txBody>
      </p:sp>
    </p:spTree>
    <p:extLst>
      <p:ext uri="{BB962C8B-B14F-4D97-AF65-F5344CB8AC3E}">
        <p14:creationId xmlns:p14="http://schemas.microsoft.com/office/powerpoint/2010/main" val="671017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Suits and Creatives the stereotypes</a:t>
            </a:r>
          </a:p>
        </p:txBody>
      </p:sp>
      <p:sp>
        <p:nvSpPr>
          <p:cNvPr id="3" name="Content Placeholder 2"/>
          <p:cNvSpPr>
            <a:spLocks noGrp="1"/>
          </p:cNvSpPr>
          <p:nvPr>
            <p:ph sz="half" idx="1"/>
          </p:nvPr>
        </p:nvSpPr>
        <p:spPr/>
        <p:txBody>
          <a:bodyPr/>
          <a:lstStyle/>
          <a:p>
            <a:r>
              <a:rPr lang="en-GB" dirty="0"/>
              <a:t>Focus on business development</a:t>
            </a:r>
          </a:p>
          <a:p>
            <a:r>
              <a:rPr lang="en-GB" dirty="0"/>
              <a:t>Money/budgets</a:t>
            </a:r>
          </a:p>
          <a:p>
            <a:r>
              <a:rPr lang="en-GB" dirty="0"/>
              <a:t>Conservative instincts</a:t>
            </a:r>
          </a:p>
          <a:p>
            <a:r>
              <a:rPr lang="en-GB" dirty="0"/>
              <a:t>Client facing/managing client expectations</a:t>
            </a:r>
          </a:p>
          <a:p>
            <a:r>
              <a:rPr lang="en-GB" dirty="0"/>
              <a:t>Suit wearing, BMW driving, whisky drinking, cigar smoking, ….</a:t>
            </a:r>
          </a:p>
        </p:txBody>
      </p:sp>
      <p:sp>
        <p:nvSpPr>
          <p:cNvPr id="4" name="Content Placeholder 3"/>
          <p:cNvSpPr>
            <a:spLocks noGrp="1"/>
          </p:cNvSpPr>
          <p:nvPr>
            <p:ph sz="half" idx="2"/>
          </p:nvPr>
        </p:nvSpPr>
        <p:spPr/>
        <p:txBody>
          <a:bodyPr/>
          <a:lstStyle/>
          <a:p>
            <a:r>
              <a:rPr lang="en-GB" dirty="0"/>
              <a:t>Focus on creative conceptualisation</a:t>
            </a:r>
          </a:p>
          <a:p>
            <a:r>
              <a:rPr lang="en-GB" dirty="0"/>
              <a:t>Budget unconstrained</a:t>
            </a:r>
          </a:p>
          <a:p>
            <a:r>
              <a:rPr lang="en-GB" dirty="0"/>
              <a:t>Fresh thinking</a:t>
            </a:r>
          </a:p>
          <a:p>
            <a:r>
              <a:rPr lang="en-GB" dirty="0"/>
              <a:t>Remote from client or customer orientation</a:t>
            </a:r>
          </a:p>
          <a:p>
            <a:r>
              <a:rPr lang="en-GB" dirty="0"/>
              <a:t>Trendy dressing, bicycle riding, beer drinking, cigarette smoking, ….</a:t>
            </a:r>
          </a:p>
        </p:txBody>
      </p:sp>
    </p:spTree>
    <p:extLst>
      <p:ext uri="{BB962C8B-B14F-4D97-AF65-F5344CB8AC3E}">
        <p14:creationId xmlns:p14="http://schemas.microsoft.com/office/powerpoint/2010/main" val="3458176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Management Ethics (METHS) assignment. </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Three elements of assessment.</a:t>
            </a:r>
          </a:p>
          <a:p>
            <a:pPr marL="514350" lvl="0" indent="-514350">
              <a:buFont typeface="+mj-lt"/>
              <a:buAutoNum type="arabicPeriod"/>
            </a:pPr>
            <a:r>
              <a:rPr lang="en-GB" dirty="0"/>
              <a:t>Identify antagonistic organisations that have contrasting views on Corporate Social Responsibility (CSR). Design and produce a poster for one of the organisations.</a:t>
            </a:r>
          </a:p>
          <a:p>
            <a:pPr marL="514350" lvl="0" indent="-514350">
              <a:buFont typeface="+mj-lt"/>
              <a:buAutoNum type="arabicPeriod"/>
            </a:pPr>
            <a:r>
              <a:rPr lang="en-GB" dirty="0"/>
              <a:t>On 13 November present your poster to an audience and team of judges at the Galerie Simpson, High St. You must defend the images and text that you use and consider the views of the antagonistic organisation.</a:t>
            </a:r>
          </a:p>
          <a:p>
            <a:pPr marL="514350" lvl="0" indent="-514350">
              <a:buFont typeface="+mj-lt"/>
              <a:buAutoNum type="arabicPeriod"/>
            </a:pPr>
            <a:r>
              <a:rPr lang="en-GB" dirty="0"/>
              <a:t>Submit a reflective report, detailing your experiences in designing and preparing for the poster exhibition.</a:t>
            </a:r>
          </a:p>
          <a:p>
            <a:endParaRPr lang="en-GB" dirty="0"/>
          </a:p>
        </p:txBody>
      </p:sp>
    </p:spTree>
    <p:extLst>
      <p:ext uri="{BB962C8B-B14F-4D97-AF65-F5344CB8AC3E}">
        <p14:creationId xmlns:p14="http://schemas.microsoft.com/office/powerpoint/2010/main" val="2578163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3448"/>
            <a:ext cx="8229600" cy="2021086"/>
          </a:xfrm>
        </p:spPr>
        <p:txBody>
          <a:bodyPr/>
          <a:lstStyle/>
          <a:p>
            <a:r>
              <a:rPr lang="en-GB" dirty="0"/>
              <a:t>Preparation</a:t>
            </a:r>
          </a:p>
        </p:txBody>
      </p:sp>
      <p:sp>
        <p:nvSpPr>
          <p:cNvPr id="3" name="Content Placeholder 2"/>
          <p:cNvSpPr>
            <a:spLocks noGrp="1"/>
          </p:cNvSpPr>
          <p:nvPr>
            <p:ph idx="1"/>
          </p:nvPr>
        </p:nvSpPr>
        <p:spPr>
          <a:xfrm>
            <a:off x="457200" y="1052736"/>
            <a:ext cx="8507288" cy="5904656"/>
          </a:xfrm>
        </p:spPr>
        <p:txBody>
          <a:bodyPr>
            <a:normAutofit fontScale="92500" lnSpcReduction="20000"/>
          </a:bodyPr>
          <a:lstStyle/>
          <a:p>
            <a:r>
              <a:rPr lang="en-GB" dirty="0"/>
              <a:t>Class presentation of ideas.</a:t>
            </a:r>
          </a:p>
          <a:p>
            <a:r>
              <a:rPr lang="en-GB" dirty="0"/>
              <a:t>Workshops at the Faculty of Art with BA Advertising Design and Branding students and with psychology guest tutor/psychology research student.</a:t>
            </a:r>
          </a:p>
          <a:p>
            <a:r>
              <a:rPr lang="en-GB" dirty="0"/>
              <a:t>Negotiation of acceptable messages and images.</a:t>
            </a:r>
          </a:p>
          <a:p>
            <a:r>
              <a:rPr lang="en-GB" dirty="0"/>
              <a:t>Personal discussions with tutor.</a:t>
            </a:r>
          </a:p>
          <a:p>
            <a:r>
              <a:rPr lang="en-GB" dirty="0"/>
              <a:t>Team work and role play in class and outside normal class time.</a:t>
            </a:r>
          </a:p>
          <a:p>
            <a:r>
              <a:rPr lang="en-GB" dirty="0"/>
              <a:t>Research on organisations and communications theory/practice.</a:t>
            </a:r>
          </a:p>
          <a:p>
            <a:r>
              <a:rPr lang="en-GB" dirty="0"/>
              <a:t>Practice at Volcano theatre.</a:t>
            </a:r>
          </a:p>
          <a:p>
            <a:r>
              <a:rPr lang="en-GB" dirty="0"/>
              <a:t>Draft reviews by peers and tutors.</a:t>
            </a:r>
          </a:p>
          <a:p>
            <a:endParaRPr lang="en-GB" dirty="0"/>
          </a:p>
        </p:txBody>
      </p:sp>
    </p:spTree>
    <p:extLst>
      <p:ext uri="{BB962C8B-B14F-4D97-AF65-F5344CB8AC3E}">
        <p14:creationId xmlns:p14="http://schemas.microsoft.com/office/powerpoint/2010/main" val="3775674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Thanks to Dr Paul Hutchings, School of Psychology, UWTSD, for a workshop on communication impact.</a:t>
            </a:r>
          </a:p>
        </p:txBody>
      </p:sp>
      <p:sp>
        <p:nvSpPr>
          <p:cNvPr id="3" name="Content Placeholder 2"/>
          <p:cNvSpPr>
            <a:spLocks noGrp="1"/>
          </p:cNvSpPr>
          <p:nvPr>
            <p:ph idx="1"/>
          </p:nvPr>
        </p:nvSpPr>
        <p:spPr/>
        <p:txBody>
          <a:bodyPr/>
          <a:lstStyle/>
          <a:p>
            <a:endParaRPr lang="en-GB" dirty="0"/>
          </a:p>
        </p:txBody>
      </p:sp>
      <p:pic>
        <p:nvPicPr>
          <p:cNvPr id="3074" name="Picture 2" descr="C:\Users\bus-sg\Pictures\work pics\Classroom resources\METHS\Paul Hutching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700808"/>
            <a:ext cx="9144000" cy="45579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0592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Workshop with Angela Williams and BA Advertising Design students</a:t>
            </a:r>
          </a:p>
        </p:txBody>
      </p:sp>
      <p:pic>
        <p:nvPicPr>
          <p:cNvPr id="1027" name="Picture 3" descr="C:\Users\bus-sg\Pictures\work pics\Alison Williams and advertising design\P1100717.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930524"/>
            <a:ext cx="3888432" cy="328498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bus-sg\Pictures\work pics\Alison Williams and advertising design\P110072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1930524"/>
            <a:ext cx="4536504" cy="3284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3657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Thanks to Angela</a:t>
            </a:r>
          </a:p>
        </p:txBody>
      </p:sp>
      <p:pic>
        <p:nvPicPr>
          <p:cNvPr id="2050" name="Picture 2" descr="C:\Users\bus-sg\Pictures\work pics\Alison Williams and advertising design\Alison Williams and me.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697981" y="1600200"/>
            <a:ext cx="5748038"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4371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531440"/>
            <a:ext cx="8892480" cy="1728192"/>
          </a:xfrm>
        </p:spPr>
        <p:txBody>
          <a:bodyPr>
            <a:normAutofit/>
          </a:bodyPr>
          <a:lstStyle/>
          <a:p>
            <a:pPr algn="l"/>
            <a:r>
              <a:rPr lang="en-GB" sz="1800" dirty="0"/>
              <a:t>Thanks to Jane Simpson at Galerie Simpson and Dr Paul Davies at Volcano Theatre</a:t>
            </a:r>
          </a:p>
        </p:txBody>
      </p:sp>
      <p:pic>
        <p:nvPicPr>
          <p:cNvPr id="9218" name="Picture 2" descr="C:\Users\bus-sg\Pictures\work pics\Classroom resources\METHS\gallerie simpson.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7504" y="2636912"/>
            <a:ext cx="9037904" cy="4525963"/>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descr="C:\Users\bus-sg\Pictures\work pics\Classroom resources\METHS\volcano.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8" y="764704"/>
            <a:ext cx="9144000" cy="1728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6757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5416"/>
            <a:ext cx="8229600" cy="1368152"/>
          </a:xfrm>
        </p:spPr>
        <p:txBody>
          <a:bodyPr>
            <a:normAutofit/>
          </a:bodyPr>
          <a:lstStyle/>
          <a:p>
            <a:r>
              <a:rPr lang="en-GB" sz="2400" dirty="0"/>
              <a:t>The class at Volcano Theatre</a:t>
            </a:r>
          </a:p>
        </p:txBody>
      </p:sp>
      <p:pic>
        <p:nvPicPr>
          <p:cNvPr id="8194" name="Picture 2" descr="C:\Users\bus-sg\Pictures\work pics\Classroom resources\METHS\class photo.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548680"/>
            <a:ext cx="9252520" cy="6309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27902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00"/>
            <a:ext cx="8229600" cy="1080120"/>
          </a:xfrm>
        </p:spPr>
        <p:txBody>
          <a:bodyPr>
            <a:normAutofit/>
          </a:bodyPr>
          <a:lstStyle/>
          <a:p>
            <a:r>
              <a:rPr lang="en-GB" sz="2000" dirty="0"/>
              <a:t>Some posters 1</a:t>
            </a:r>
          </a:p>
        </p:txBody>
      </p:sp>
      <p:pic>
        <p:nvPicPr>
          <p:cNvPr id="4100" name="Picture 4" descr="C:\Users\bus-sg\Pictures\work pics\Classroom resources\METHS\P1000109.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716016" y="1600200"/>
            <a:ext cx="4536503" cy="4525963"/>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C:\Users\bus-sg\Pictures\work pics\Classroom resources\METHS\P100011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05" y="692696"/>
            <a:ext cx="4392488" cy="54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4031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9432"/>
            <a:ext cx="8229600" cy="1877070"/>
          </a:xfrm>
        </p:spPr>
        <p:txBody>
          <a:bodyPr>
            <a:normAutofit/>
          </a:bodyPr>
          <a:lstStyle/>
          <a:p>
            <a:r>
              <a:rPr lang="en-GB" sz="2800" dirty="0"/>
              <a:t>Posters 2</a:t>
            </a:r>
          </a:p>
        </p:txBody>
      </p:sp>
      <p:sp>
        <p:nvSpPr>
          <p:cNvPr id="3" name="Content Placeholder 2"/>
          <p:cNvSpPr>
            <a:spLocks noGrp="1"/>
          </p:cNvSpPr>
          <p:nvPr>
            <p:ph idx="1"/>
          </p:nvPr>
        </p:nvSpPr>
        <p:spPr/>
        <p:txBody>
          <a:bodyPr/>
          <a:lstStyle/>
          <a:p>
            <a:endParaRPr lang="en-GB" dirty="0"/>
          </a:p>
        </p:txBody>
      </p:sp>
      <p:pic>
        <p:nvPicPr>
          <p:cNvPr id="5122" name="Picture 2" descr="C:\Users\bus-sg\Pictures\work pics\Classroom resources\METHS\P100010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1239" y="1124744"/>
            <a:ext cx="8721521"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73526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00"/>
            <a:ext cx="8229600" cy="1152128"/>
          </a:xfrm>
        </p:spPr>
        <p:txBody>
          <a:bodyPr>
            <a:normAutofit/>
          </a:bodyPr>
          <a:lstStyle/>
          <a:p>
            <a:r>
              <a:rPr lang="en-GB" sz="2400" dirty="0"/>
              <a:t>Tutors and Linda Chizende</a:t>
            </a:r>
          </a:p>
        </p:txBody>
      </p:sp>
      <p:sp>
        <p:nvSpPr>
          <p:cNvPr id="3" name="Content Placeholder 2"/>
          <p:cNvSpPr>
            <a:spLocks noGrp="1"/>
          </p:cNvSpPr>
          <p:nvPr>
            <p:ph idx="1"/>
          </p:nvPr>
        </p:nvSpPr>
        <p:spPr/>
        <p:txBody>
          <a:bodyPr/>
          <a:lstStyle/>
          <a:p>
            <a:endParaRPr lang="en-GB" dirty="0"/>
          </a:p>
        </p:txBody>
      </p:sp>
      <p:pic>
        <p:nvPicPr>
          <p:cNvPr id="7170" name="Picture 2" descr="C:\Users\bus-sg\Pictures\work pics\Classroom resources\METHS\s and c and Lind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4704"/>
            <a:ext cx="9144000" cy="6408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1899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“winner”, Jessica Bioletti</a:t>
            </a:r>
          </a:p>
        </p:txBody>
      </p:sp>
      <p:sp>
        <p:nvSpPr>
          <p:cNvPr id="3" name="Content Placeholder 2"/>
          <p:cNvSpPr>
            <a:spLocks noGrp="1"/>
          </p:cNvSpPr>
          <p:nvPr>
            <p:ph idx="1"/>
          </p:nvPr>
        </p:nvSpPr>
        <p:spPr/>
        <p:txBody>
          <a:bodyPr/>
          <a:lstStyle/>
          <a:p>
            <a:endParaRPr lang="en-GB" dirty="0"/>
          </a:p>
        </p:txBody>
      </p:sp>
      <p:pic>
        <p:nvPicPr>
          <p:cNvPr id="6146" name="Picture 2" descr="C:\Users\bus-sg\Pictures\work pics\Classroom resources\METHS\winn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2135" y="1412776"/>
            <a:ext cx="3816423" cy="4759052"/>
          </a:xfrm>
          <a:prstGeom prst="rect">
            <a:avLst/>
          </a:prstGeom>
          <a:noFill/>
          <a:extLst>
            <a:ext uri="{909E8E84-426E-40DD-AFC4-6F175D3DCCD1}">
              <a14:hiddenFill xmlns:a14="http://schemas.microsoft.com/office/drawing/2010/main">
                <a:solidFill>
                  <a:srgbClr val="FFFFFF"/>
                </a:solidFill>
              </a14:hiddenFill>
            </a:ext>
          </a:extLst>
        </p:spPr>
      </p:pic>
      <p:pic>
        <p:nvPicPr>
          <p:cNvPr id="6147" name="Picture 3" descr="C:\Users\bus-sg\Pictures\work pics\Classroom resources\METHS\winner close u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204864"/>
            <a:ext cx="5220072" cy="41798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53615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5416"/>
            <a:ext cx="8229600" cy="1368152"/>
          </a:xfrm>
        </p:spPr>
        <p:txBody>
          <a:bodyPr>
            <a:normAutofit/>
          </a:bodyPr>
          <a:lstStyle/>
          <a:p>
            <a:r>
              <a:rPr lang="en-GB" sz="2400" b="1" dirty="0"/>
              <a:t>Styles of Learning and Teaching?</a:t>
            </a:r>
          </a:p>
        </p:txBody>
      </p:sp>
      <p:sp>
        <p:nvSpPr>
          <p:cNvPr id="3" name="Content Placeholder 2"/>
          <p:cNvSpPr>
            <a:spLocks noGrp="1"/>
          </p:cNvSpPr>
          <p:nvPr>
            <p:ph sz="half" idx="1"/>
          </p:nvPr>
        </p:nvSpPr>
        <p:spPr>
          <a:xfrm>
            <a:off x="457200" y="908720"/>
            <a:ext cx="4038600" cy="5832648"/>
          </a:xfrm>
        </p:spPr>
        <p:txBody>
          <a:bodyPr>
            <a:normAutofit/>
          </a:bodyPr>
          <a:lstStyle/>
          <a:p>
            <a:r>
              <a:rPr lang="en-GB" dirty="0"/>
              <a:t>Spaced Learning</a:t>
            </a:r>
          </a:p>
          <a:p>
            <a:r>
              <a:rPr lang="en-GB" dirty="0"/>
              <a:t>Engagement</a:t>
            </a:r>
          </a:p>
          <a:p>
            <a:r>
              <a:rPr lang="en-GB" dirty="0"/>
              <a:t>Entrepreneurial Learning</a:t>
            </a:r>
          </a:p>
          <a:p>
            <a:r>
              <a:rPr lang="en-GB" dirty="0"/>
              <a:t>Assumption busting</a:t>
            </a:r>
          </a:p>
          <a:p>
            <a:r>
              <a:rPr lang="en-GB" dirty="0"/>
              <a:t>Brainstorming</a:t>
            </a:r>
          </a:p>
          <a:p>
            <a:r>
              <a:rPr lang="en-GB" dirty="0"/>
              <a:t>Concept mapping</a:t>
            </a:r>
          </a:p>
          <a:p>
            <a:r>
              <a:rPr lang="en-GB" dirty="0"/>
              <a:t>Reality pedagogy</a:t>
            </a:r>
          </a:p>
          <a:p>
            <a:r>
              <a:rPr lang="en-GB" dirty="0"/>
              <a:t>Project based learning</a:t>
            </a:r>
          </a:p>
        </p:txBody>
      </p:sp>
      <p:sp>
        <p:nvSpPr>
          <p:cNvPr id="4" name="Content Placeholder 3"/>
          <p:cNvSpPr>
            <a:spLocks noGrp="1"/>
          </p:cNvSpPr>
          <p:nvPr>
            <p:ph sz="half" idx="2"/>
          </p:nvPr>
        </p:nvSpPr>
        <p:spPr>
          <a:xfrm>
            <a:off x="4648200" y="980728"/>
            <a:ext cx="4038600" cy="5145435"/>
          </a:xfrm>
        </p:spPr>
        <p:txBody>
          <a:bodyPr>
            <a:normAutofit/>
          </a:bodyPr>
          <a:lstStyle/>
          <a:p>
            <a:r>
              <a:rPr lang="en-GB" dirty="0"/>
              <a:t>Role playing</a:t>
            </a:r>
          </a:p>
          <a:p>
            <a:r>
              <a:rPr lang="en-GB" dirty="0"/>
              <a:t>Storyboarding</a:t>
            </a:r>
          </a:p>
          <a:p>
            <a:r>
              <a:rPr lang="en-GB" dirty="0"/>
              <a:t>Questioning activity</a:t>
            </a:r>
          </a:p>
          <a:p>
            <a:r>
              <a:rPr lang="en-GB" dirty="0"/>
              <a:t>Laddering</a:t>
            </a:r>
          </a:p>
          <a:p>
            <a:r>
              <a:rPr lang="en-GB" dirty="0"/>
              <a:t>Exaggeration </a:t>
            </a:r>
          </a:p>
          <a:p>
            <a:r>
              <a:rPr lang="en-GB" dirty="0"/>
              <a:t>Process Orientated Guided Inquiry Lessons (POGIL)</a:t>
            </a:r>
          </a:p>
          <a:p>
            <a:r>
              <a:rPr lang="en-GB" dirty="0"/>
              <a:t>Flipped classroom</a:t>
            </a:r>
          </a:p>
        </p:txBody>
      </p:sp>
    </p:spTree>
    <p:extLst>
      <p:ext uri="{BB962C8B-B14F-4D97-AF65-F5344CB8AC3E}">
        <p14:creationId xmlns:p14="http://schemas.microsoft.com/office/powerpoint/2010/main" val="3204868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student comments in their personal reflection</a:t>
            </a:r>
          </a:p>
        </p:txBody>
      </p:sp>
      <p:sp>
        <p:nvSpPr>
          <p:cNvPr id="3" name="Content Placeholder 2"/>
          <p:cNvSpPr>
            <a:spLocks noGrp="1"/>
          </p:cNvSpPr>
          <p:nvPr>
            <p:ph idx="1"/>
          </p:nvPr>
        </p:nvSpPr>
        <p:spPr/>
        <p:txBody>
          <a:bodyPr>
            <a:normAutofit lnSpcReduction="10000"/>
          </a:bodyPr>
          <a:lstStyle/>
          <a:p>
            <a:pPr marL="0" indent="0">
              <a:buNone/>
            </a:pPr>
            <a:r>
              <a:rPr lang="en-GB" dirty="0"/>
              <a:t>“I started disliking the company, but as I researched I found myself being more critical of the campaigners.” #4</a:t>
            </a:r>
          </a:p>
          <a:p>
            <a:pPr marL="0" indent="0">
              <a:buNone/>
            </a:pPr>
            <a:r>
              <a:rPr lang="en-GB" dirty="0"/>
              <a:t>“Some of the images I reviewed were very upsetting to me, I had to anticipate their impact on the audience.” #10</a:t>
            </a:r>
          </a:p>
          <a:p>
            <a:pPr marL="0" indent="0">
              <a:buNone/>
            </a:pPr>
            <a:r>
              <a:rPr lang="en-GB" dirty="0"/>
              <a:t>“In looking at evidence to back up statements, I found both sides were using corrupt statistics and made false claims.” #2</a:t>
            </a:r>
          </a:p>
          <a:p>
            <a:pPr marL="0" indent="0">
              <a:buNone/>
            </a:pPr>
            <a:endParaRPr lang="en-GB" dirty="0"/>
          </a:p>
        </p:txBody>
      </p:sp>
    </p:spTree>
    <p:extLst>
      <p:ext uri="{BB962C8B-B14F-4D97-AF65-F5344CB8AC3E}">
        <p14:creationId xmlns:p14="http://schemas.microsoft.com/office/powerpoint/2010/main" val="1404686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1440"/>
            <a:ext cx="8229600" cy="1800200"/>
          </a:xfrm>
        </p:spPr>
        <p:txBody>
          <a:bodyPr>
            <a:normAutofit/>
          </a:bodyPr>
          <a:lstStyle/>
          <a:p>
            <a:r>
              <a:rPr lang="en-GB" sz="3600" dirty="0"/>
              <a:t>Comments continued</a:t>
            </a:r>
          </a:p>
        </p:txBody>
      </p:sp>
      <p:sp>
        <p:nvSpPr>
          <p:cNvPr id="3" name="Content Placeholder 2"/>
          <p:cNvSpPr>
            <a:spLocks noGrp="1"/>
          </p:cNvSpPr>
          <p:nvPr>
            <p:ph idx="1"/>
          </p:nvPr>
        </p:nvSpPr>
        <p:spPr>
          <a:xfrm>
            <a:off x="457200" y="836712"/>
            <a:ext cx="8229600" cy="5289451"/>
          </a:xfrm>
        </p:spPr>
        <p:txBody>
          <a:bodyPr>
            <a:normAutofit fontScale="92500" lnSpcReduction="10000"/>
          </a:bodyPr>
          <a:lstStyle/>
          <a:p>
            <a:pPr marL="0" indent="0">
              <a:buNone/>
            </a:pPr>
            <a:r>
              <a:rPr lang="en-GB" dirty="0"/>
              <a:t>“The way we got a juxtapositioning of images, having learnt from the art students’ projects, made my poster more powerful.” #4</a:t>
            </a:r>
          </a:p>
          <a:p>
            <a:pPr marL="0" indent="0">
              <a:buNone/>
            </a:pPr>
            <a:r>
              <a:rPr lang="en-GB" dirty="0"/>
              <a:t>“I learnt that pictures can be as powerful as words, especially when targeting the emotional response”. #14</a:t>
            </a:r>
          </a:p>
          <a:p>
            <a:pPr marL="0" indent="0">
              <a:buNone/>
            </a:pPr>
            <a:r>
              <a:rPr lang="en-GB" dirty="0"/>
              <a:t>“I loved role playing a commissioning manager at an ad agency. This was a different experience.” #8</a:t>
            </a:r>
          </a:p>
          <a:p>
            <a:pPr marL="0" indent="0">
              <a:buNone/>
            </a:pPr>
            <a:r>
              <a:rPr lang="en-GB" dirty="0"/>
              <a:t>“Doing this assignment was probably the most difficult and emotionally involved process, so far on the course.” #10</a:t>
            </a:r>
          </a:p>
        </p:txBody>
      </p:sp>
    </p:spTree>
    <p:extLst>
      <p:ext uri="{BB962C8B-B14F-4D97-AF65-F5344CB8AC3E}">
        <p14:creationId xmlns:p14="http://schemas.microsoft.com/office/powerpoint/2010/main" val="37694080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9432"/>
            <a:ext cx="8229600" cy="1877070"/>
          </a:xfrm>
        </p:spPr>
        <p:txBody>
          <a:bodyPr/>
          <a:lstStyle/>
          <a:p>
            <a:r>
              <a:rPr lang="en-GB" dirty="0"/>
              <a:t>Thank you</a:t>
            </a:r>
          </a:p>
        </p:txBody>
      </p:sp>
      <p:sp>
        <p:nvSpPr>
          <p:cNvPr id="3" name="Content Placeholder 2"/>
          <p:cNvSpPr>
            <a:spLocks noGrp="1"/>
          </p:cNvSpPr>
          <p:nvPr>
            <p:ph idx="1"/>
          </p:nvPr>
        </p:nvSpPr>
        <p:spPr>
          <a:xfrm>
            <a:off x="457200" y="908720"/>
            <a:ext cx="8229600" cy="5217443"/>
          </a:xfrm>
        </p:spPr>
        <p:txBody>
          <a:bodyPr/>
          <a:lstStyle/>
          <a:p>
            <a:pPr marL="0" indent="0">
              <a:buNone/>
            </a:pPr>
            <a:r>
              <a:rPr lang="en-GB" dirty="0">
                <a:hlinkClick r:id="rId2"/>
              </a:rPr>
              <a:t>s.griffiths@uwtsd.ac.uk</a:t>
            </a:r>
            <a:r>
              <a:rPr lang="en-GB" dirty="0"/>
              <a:t> </a:t>
            </a:r>
          </a:p>
          <a:p>
            <a:pPr marL="0" indent="0">
              <a:buNone/>
            </a:pPr>
            <a:r>
              <a:rPr lang="en-GB" dirty="0"/>
              <a:t>Swansea Business Campus, Powell St, SA1 1NE</a:t>
            </a:r>
          </a:p>
          <a:p>
            <a:pPr marL="0" indent="0">
              <a:buNone/>
            </a:pPr>
            <a:endParaRPr lang="en-GB" dirty="0"/>
          </a:p>
          <a:p>
            <a:pPr marL="0" indent="0">
              <a:buNone/>
            </a:pPr>
            <a:endParaRPr lang="en-GB" dirty="0"/>
          </a:p>
        </p:txBody>
      </p:sp>
      <p:pic>
        <p:nvPicPr>
          <p:cNvPr id="10242" name="Picture 2" descr="C:\Users\bus-sg\Pictures\work pics\Swansea Business Campus\tbg campu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492896"/>
            <a:ext cx="9144000" cy="43651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75346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543</TotalTime>
  <Words>753</Words>
  <Application>Microsoft Office PowerPoint</Application>
  <PresentationFormat>On-screen Show (4:3)</PresentationFormat>
  <Paragraphs>81</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Office Theme</vt:lpstr>
      <vt:lpstr>PowerPoint Presentation</vt:lpstr>
      <vt:lpstr>To reference this:</vt:lpstr>
      <vt:lpstr>http://www.terrylevine.com/2011/01/creatives-vs-suits.html  Accessed 13-11-15 </vt:lpstr>
      <vt:lpstr>   http://www.smashingmagazine.com/2010/07/yin-and-yang-oil-and-water-creative-and-marketing/  Accessed 13-11-15   The danger of the suits ruining the creative process? </vt:lpstr>
      <vt:lpstr> </vt:lpstr>
      <vt:lpstr>Suits and Creatives the stereotypes</vt:lpstr>
      <vt:lpstr>Management Ethics (METHS) assignment. </vt:lpstr>
      <vt:lpstr>Preparation</vt:lpstr>
      <vt:lpstr>Thanks to Dr Paul Hutchings, School of Psychology, UWTSD, for a workshop on communication impact.</vt:lpstr>
      <vt:lpstr>Workshop with Angela Williams and BA Advertising Design students</vt:lpstr>
      <vt:lpstr>Thanks to Angela</vt:lpstr>
      <vt:lpstr>Thanks to Jane Simpson at Galerie Simpson and Dr Paul Davies at Volcano Theatre</vt:lpstr>
      <vt:lpstr>The class at Volcano Theatre</vt:lpstr>
      <vt:lpstr>Some posters 1</vt:lpstr>
      <vt:lpstr>Posters 2</vt:lpstr>
      <vt:lpstr>Tutors and Linda Chizende</vt:lpstr>
      <vt:lpstr>The “winner”, Jessica Bioletti</vt:lpstr>
      <vt:lpstr>Styles of Learning and Teaching?</vt:lpstr>
      <vt:lpstr>Some student comments in their personal reflection</vt:lpstr>
      <vt:lpstr>Comments continued</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Griffiths, Steve</dc:creator>
  <cp:lastModifiedBy>Stephen Griffiths</cp:lastModifiedBy>
  <cp:revision>25</cp:revision>
  <dcterms:created xsi:type="dcterms:W3CDTF">2015-11-17T19:54:25Z</dcterms:created>
  <dcterms:modified xsi:type="dcterms:W3CDTF">2021-05-25T10:56:27Z</dcterms:modified>
</cp:coreProperties>
</file>