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wURQg-kyo3Zb-hjQirmAwHaFj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9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20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21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22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53"/>
  </p:notesMasterIdLst>
  <p:sldIdLst>
    <p:sldId id="382" r:id="rId4"/>
    <p:sldId id="771" r:id="rId5"/>
    <p:sldId id="1249" r:id="rId6"/>
    <p:sldId id="1250" r:id="rId7"/>
    <p:sldId id="1251" r:id="rId8"/>
    <p:sldId id="1252" r:id="rId9"/>
    <p:sldId id="1150" r:id="rId10"/>
    <p:sldId id="1253" r:id="rId11"/>
    <p:sldId id="1078" r:id="rId12"/>
    <p:sldId id="1033" r:id="rId13"/>
    <p:sldId id="810" r:id="rId14"/>
    <p:sldId id="738" r:id="rId15"/>
    <p:sldId id="1168" r:id="rId16"/>
    <p:sldId id="1169" r:id="rId17"/>
    <p:sldId id="1216" r:id="rId18"/>
    <p:sldId id="1031" r:id="rId19"/>
    <p:sldId id="1032" r:id="rId20"/>
    <p:sldId id="745" r:id="rId21"/>
    <p:sldId id="822" r:id="rId22"/>
    <p:sldId id="821" r:id="rId23"/>
    <p:sldId id="825" r:id="rId24"/>
    <p:sldId id="976" r:id="rId25"/>
    <p:sldId id="1254" r:id="rId26"/>
    <p:sldId id="1176" r:id="rId27"/>
    <p:sldId id="1255" r:id="rId28"/>
    <p:sldId id="1256" r:id="rId29"/>
    <p:sldId id="1257" r:id="rId30"/>
    <p:sldId id="1224" r:id="rId31"/>
    <p:sldId id="1258" r:id="rId32"/>
    <p:sldId id="1259" r:id="rId33"/>
    <p:sldId id="1242" r:id="rId34"/>
    <p:sldId id="1243" r:id="rId35"/>
    <p:sldId id="751" r:id="rId36"/>
    <p:sldId id="1260" r:id="rId37"/>
    <p:sldId id="1129" r:id="rId38"/>
    <p:sldId id="1261" r:id="rId39"/>
    <p:sldId id="1262" r:id="rId40"/>
    <p:sldId id="1244" r:id="rId41"/>
    <p:sldId id="1263" r:id="rId42"/>
    <p:sldId id="1264" r:id="rId43"/>
    <p:sldId id="1054" r:id="rId44"/>
    <p:sldId id="1055" r:id="rId45"/>
    <p:sldId id="1056" r:id="rId46"/>
    <p:sldId id="1057" r:id="rId47"/>
    <p:sldId id="1265" r:id="rId48"/>
    <p:sldId id="1062" r:id="rId49"/>
    <p:sldId id="1065" r:id="rId50"/>
    <p:sldId id="1066" r:id="rId51"/>
    <p:sldId id="1067" r:id="rId52"/>
  </p:sldIdLst>
  <p:sldSz cx="9144000" cy="6858000" type="screen4x3"/>
  <p:notesSz cx="6858000" cy="9144000"/>
  <p:embeddedFontLst>
    <p:embeddedFont>
      <p:font typeface="GB Pinyinok-D" panose="020B0604020202020204" charset="-122"/>
      <p:regular r:id="rId54"/>
    </p:embeddedFont>
    <p:embeddedFont>
      <p:font typeface="Calibri" panose="020F0502020204030204" pitchFamily="34" charset="0"/>
      <p:regular r:id="rId55"/>
      <p:bold r:id="rId56"/>
      <p:italic r:id="rId57"/>
      <p:boldItalic r:id="rId58"/>
    </p:embeddedFont>
    <p:embeddedFont>
      <p:font typeface="Calibri Light" panose="020F0302020204030204" pitchFamily="34" charset="0"/>
      <p:regular r:id="rId59"/>
      <p:italic r:id="rId60"/>
    </p:embeddedFont>
    <p:embeddedFont>
      <p:font typeface="Microsoft YaHei" panose="020B0503020204020204" pitchFamily="34" charset="-122"/>
      <p:regular r:id="rId61"/>
      <p:bold r:id="rId62"/>
    </p:embeddedFont>
    <p:embeddedFont>
      <p:font typeface="SimSun" panose="02010600030101010101" pitchFamily="2" charset="-122"/>
      <p:regular r:id="rId63"/>
    </p:embeddedFont>
    <p:embeddedFont>
      <p:font typeface="STKaiti" panose="02010600040101010101" pitchFamily="2" charset="-122"/>
      <p:regular r:id="rId64"/>
    </p:embeddedFont>
    <p:embeddedFont>
      <p:font typeface="Wingdings 2" panose="05020102010507070707" pitchFamily="18" charset="2"/>
      <p:regular r:id="rId65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76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font" Target="fonts/font2.fntdata"/><Relationship Id="rId63" Type="http://schemas.openxmlformats.org/officeDocument/2006/relationships/font" Target="fonts/font10.fntdata"/><Relationship Id="rId68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notesMaster" Target="notesMasters/notesMaster1.xml"/><Relationship Id="rId58" Type="http://schemas.openxmlformats.org/officeDocument/2006/relationships/font" Target="fonts/font5.fntdata"/><Relationship Id="rId66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font" Target="fonts/font4.fntdata"/><Relationship Id="rId61" Type="http://schemas.openxmlformats.org/officeDocument/2006/relationships/font" Target="fonts/font8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font" Target="fonts/font7.fntdata"/><Relationship Id="rId65" Type="http://schemas.openxmlformats.org/officeDocument/2006/relationships/font" Target="fonts/font12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font" Target="fonts/font3.fntdata"/><Relationship Id="rId64" Type="http://schemas.openxmlformats.org/officeDocument/2006/relationships/font" Target="fonts/font11.fntdata"/><Relationship Id="rId69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font" Target="fonts/font6.fntdata"/><Relationship Id="rId67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font" Target="fonts/font1.fntdata"/><Relationship Id="rId62" Type="http://schemas.openxmlformats.org/officeDocument/2006/relationships/font" Target="fonts/font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216763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10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2489257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1192849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0342451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现在你房间的门开着吗？电脑开着吗？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5614322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32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7675" y="159067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2021/1/8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23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5597030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510235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514434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2684445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9028573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2021/1/8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6808895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673117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302538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49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79593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wURQg-kyo3Zb-hjQirmAwHaFj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gi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15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新年就要到了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139012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yǒu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yìsī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489343" cy="542413"/>
            <a:chOff x="0" y="0"/>
            <a:chExt cx="1488335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1263273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有意思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22180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dànshì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但是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suīrán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902840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虽然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47160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次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96532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wánr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玩儿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晴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254757"/>
            <a:ext cx="64633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bǎi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242875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百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9199333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有意思</a:t>
            </a:r>
            <a:r>
              <a:rPr lang="en-US" altLang="zh-CN" sz="2800" dirty="0" err="1"/>
              <a:t>yǒu</a:t>
            </a:r>
            <a:r>
              <a:rPr lang="en-US" altLang="zh-CN" sz="2800" dirty="0"/>
              <a:t> </a:t>
            </a:r>
            <a:r>
              <a:rPr lang="en-US" altLang="zh-CN" sz="2800" dirty="0" err="1"/>
              <a:t>yìsī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虽然</a:t>
            </a:r>
            <a:r>
              <a:rPr lang="en-US" altLang="zh-CN" sz="2800" dirty="0" err="1"/>
              <a:t>suīrán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236764" y="188109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但是</a:t>
            </a:r>
            <a:r>
              <a:rPr lang="en-US" altLang="zh-CN" sz="2800" dirty="0" err="1"/>
              <a:t>dànshì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701040" y="2987844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次</a:t>
            </a:r>
            <a:r>
              <a:rPr lang="en-US" altLang="zh-CN" sz="2800" dirty="0" err="1"/>
              <a:t>cì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6338365" y="50181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百</a:t>
            </a:r>
            <a:r>
              <a:rPr lang="en-US" altLang="zh-CN" sz="2800" dirty="0" err="1"/>
              <a:t>bǎi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773327" y="520778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晴</a:t>
            </a:r>
            <a:r>
              <a:rPr lang="en-US" altLang="zh-CN" sz="2800" dirty="0" err="1"/>
              <a:t>qíng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6289284" y="3249454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玩儿</a:t>
            </a:r>
            <a:r>
              <a:rPr lang="en-US" altLang="zh-CN" sz="2800" dirty="0" err="1"/>
              <a:t>wánr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364467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interesting, fun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407121" y="23837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play/have fun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but, still, yet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5861598" y="219094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although, though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308418" y="4844327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sunny, fine, clear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572000" y="3249809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time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931631" y="5315546"/>
            <a:ext cx="3640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hundred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82533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AB9C68F-A678-4B5B-A60F-7AA9A14AE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7408"/>
            <a:ext cx="9144000" cy="4343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36158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combine together to 4 new characters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口          王</a:t>
            </a:r>
            <a:r>
              <a:rPr lang="en-US" altLang="zh-CN" sz="3600" dirty="0">
                <a:solidFill>
                  <a:srgbClr val="0070C0"/>
                </a:solidFill>
              </a:rPr>
              <a:t>          </a:t>
            </a:r>
            <a:r>
              <a:rPr lang="zh-CN" altLang="en-US" sz="3600" dirty="0">
                <a:solidFill>
                  <a:srgbClr val="0070C0"/>
                </a:solidFill>
              </a:rPr>
              <a:t>日          心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青</a:t>
            </a:r>
            <a:r>
              <a:rPr lang="en-US" altLang="zh-CN" sz="3600" dirty="0">
                <a:solidFill>
                  <a:srgbClr val="0070C0"/>
                </a:solidFill>
              </a:rPr>
              <a:t>          </a:t>
            </a:r>
            <a:r>
              <a:rPr lang="zh-CN" altLang="en-US" sz="3600" dirty="0">
                <a:solidFill>
                  <a:srgbClr val="0070C0"/>
                </a:solidFill>
              </a:rPr>
              <a:t>相</a:t>
            </a:r>
            <a:r>
              <a:rPr lang="en-US" altLang="zh-CN" sz="3600" dirty="0">
                <a:solidFill>
                  <a:srgbClr val="0070C0"/>
                </a:solidFill>
              </a:rPr>
              <a:t>           </a:t>
            </a:r>
            <a:r>
              <a:rPr lang="zh-CN" altLang="en-US" sz="3600" dirty="0">
                <a:solidFill>
                  <a:srgbClr val="0070C0"/>
                </a:solidFill>
              </a:rPr>
              <a:t>虫          元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en-US" altLang="zh-CN" sz="3600" dirty="0">
                <a:solidFill>
                  <a:srgbClr val="0070C0"/>
                </a:solidFill>
              </a:rPr>
              <a:t>_____        _____     _____      _____</a:t>
            </a:r>
          </a:p>
        </p:txBody>
      </p:sp>
    </p:spTree>
    <p:extLst>
      <p:ext uri="{BB962C8B-B14F-4D97-AF65-F5344CB8AC3E}">
        <p14:creationId xmlns:p14="http://schemas.microsoft.com/office/powerpoint/2010/main" val="1297370481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distinguish these characters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晴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  <a:r>
              <a:rPr lang="zh-CN" altLang="en-US" sz="3600" dirty="0">
                <a:solidFill>
                  <a:srgbClr val="0070C0"/>
                </a:solidFill>
              </a:rPr>
              <a:t> 睛</a:t>
            </a:r>
            <a:r>
              <a:rPr lang="en-US" altLang="zh-CN" sz="3600" dirty="0">
                <a:solidFill>
                  <a:srgbClr val="0070C0"/>
                </a:solidFill>
              </a:rPr>
              <a:t>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次 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  <a:r>
              <a:rPr lang="zh-CN" altLang="en-US" sz="3600" dirty="0">
                <a:solidFill>
                  <a:srgbClr val="0070C0"/>
                </a:solidFill>
              </a:rPr>
              <a:t> 冷</a:t>
            </a:r>
            <a:r>
              <a:rPr lang="en-US" altLang="zh-CN" sz="3600" dirty="0">
                <a:solidFill>
                  <a:srgbClr val="0070C0"/>
                </a:solidFill>
              </a:rPr>
              <a:t>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买</a:t>
            </a:r>
            <a:r>
              <a:rPr lang="en-US" altLang="zh-CN" sz="3600" dirty="0">
                <a:solidFill>
                  <a:srgbClr val="0070C0"/>
                </a:solidFill>
              </a:rPr>
              <a:t>______</a:t>
            </a:r>
            <a:r>
              <a:rPr lang="zh-CN" altLang="en-US" sz="3600" dirty="0">
                <a:solidFill>
                  <a:srgbClr val="0070C0"/>
                </a:solidFill>
              </a:rPr>
              <a:t>卖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百</a:t>
            </a:r>
            <a:r>
              <a:rPr lang="en-US" altLang="zh-CN" sz="3600" dirty="0">
                <a:solidFill>
                  <a:srgbClr val="0070C0"/>
                </a:solidFill>
              </a:rPr>
              <a:t>______</a:t>
            </a:r>
            <a:r>
              <a:rPr lang="zh-CN" altLang="en-US" sz="3600" dirty="0">
                <a:solidFill>
                  <a:srgbClr val="0070C0"/>
                </a:solidFill>
              </a:rPr>
              <a:t>白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</a:p>
        </p:txBody>
      </p:sp>
    </p:spTree>
    <p:extLst>
      <p:ext uri="{BB962C8B-B14F-4D97-AF65-F5344CB8AC3E}">
        <p14:creationId xmlns:p14="http://schemas.microsoft.com/office/powerpoint/2010/main" val="1392583472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0A319B8-F160-4DB6-8130-AA089BD31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0153" y="920667"/>
            <a:ext cx="6683693" cy="501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日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7" y="194272"/>
            <a:ext cx="6260312" cy="203076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2044" y="585245"/>
            <a:ext cx="668449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3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5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号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3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5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日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星期一   星期日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7" name="圆角矩形 38">
            <a:extLst>
              <a:ext uri="{FF2B5EF4-FFF2-40B4-BE49-F238E27FC236}">
                <a16:creationId xmlns:a16="http://schemas.microsoft.com/office/drawing/2014/main" id="{CF96FEC7-D332-49B0-AE20-D5D77BEDFE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309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8" name="文本框 85">
            <a:extLst>
              <a:ext uri="{FF2B5EF4-FFF2-40B4-BE49-F238E27FC236}">
                <a16:creationId xmlns:a16="http://schemas.microsoft.com/office/drawing/2014/main" id="{503308D0-F66A-4449-8442-994B2C2EE8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3093186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新年</a:t>
            </a:r>
            <a:endParaRPr lang="zh-CN" altLang="en-US" dirty="0"/>
          </a:p>
        </p:txBody>
      </p:sp>
      <p:sp>
        <p:nvSpPr>
          <p:cNvPr id="9" name="AutoShape 25">
            <a:extLst>
              <a:ext uri="{FF2B5EF4-FFF2-40B4-BE49-F238E27FC236}">
                <a16:creationId xmlns:a16="http://schemas.microsoft.com/office/drawing/2014/main" id="{C5687D79-DC44-4CC3-B722-0D8E2D773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7" y="2734272"/>
            <a:ext cx="6603530" cy="342268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0" name="Text Box 19">
            <a:extLst>
              <a:ext uri="{FF2B5EF4-FFF2-40B4-BE49-F238E27FC236}">
                <a16:creationId xmlns:a16="http://schemas.microsoft.com/office/drawing/2014/main" id="{69D4B96A-6626-452C-BE77-D6C3EAB9F0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4444" y="3021659"/>
            <a:ext cx="6684493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今年   明年    去年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新的椅子    新的桌子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新的年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=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新年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新女朋友    新朋友     新同学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9" grpId="0" bldLvl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7" y="35354"/>
            <a:ext cx="7058980" cy="294753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票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634062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车票   电影票    球票   飞机票     买票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一张票     买一张票    买一张飞机票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请帮我买一张飞机票，好吗？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你买票了吗？</a:t>
            </a: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520B7DA3-E19C-4790-8901-13A336C41B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655" y="4126641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A75531AC-F557-4D55-8495-CEE92808A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2" y="4126641"/>
            <a:ext cx="1264129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火车站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A5064CAC-148A-42C2-BB1C-269B893C6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9140" y="3068320"/>
            <a:ext cx="6737205" cy="378968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51075860-0A2D-48E8-ACC8-9A3019EBC1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1233" y="3068320"/>
            <a:ext cx="631206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汽车  自行车    公共汽车   飞机     走路    跑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汽车票    火车票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去火车站     来火车站     到火车站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北京火车站  南京火车站   伦敦火车站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：明天下午老师去火车站做什么？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：老师要去火车站送一个英国朋友。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13" grpId="0" bldLvl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1"/>
            <a:ext cx="6885942" cy="2484329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大家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622173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我们   你们   大家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你们好    大家好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谢谢你      谢谢大家     谢谢大家的帮助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2611121"/>
            <a:ext cx="6704334" cy="4211528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更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2824059"/>
            <a:ext cx="6197595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更好  更快       更贵     更便宜    更冷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这次考试他比我考得更好。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上班的时候，路上有很多车，我觉得走路更快一点儿。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希望我们学校明年更好。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希望你明年更好。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8907787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7127242" cy="256560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妹妹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哥哥   姐姐     弟弟       妹妹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爸爸    妈妈    爷爷      奶奶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丈夫    妻子     儿子       女儿     孩子</a:t>
            </a:r>
            <a:endParaRPr lang="en-US" altLang="zh-CN" sz="2400" b="1" dirty="0"/>
          </a:p>
          <a:p>
            <a:endParaRPr lang="zh-CN" altLang="en-US" sz="2400" b="1" dirty="0"/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5502" y="3433633"/>
            <a:ext cx="6863078" cy="3271967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阴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5" y="3433633"/>
            <a:ext cx="6391905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阴     晴        阴天      晴天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今天是一个阴天。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昨天是阴天，我觉得会下雨，所以我没出去。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天阴了，我要回家了。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43877409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42672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rì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1989"/>
            <a:ext cx="1339850" cy="535252"/>
            <a:chOff x="0" y="-5544"/>
            <a:chExt cx="1338943" cy="534731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7960" y="-5544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日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2907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xīnnián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新年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piào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票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20104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huǒchēzhàn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57418" cy="537667"/>
            <a:chOff x="0" y="0"/>
            <a:chExt cx="1356500" cy="537161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227" y="11871"/>
              <a:ext cx="1263273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火车站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9092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dàjiā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大家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gèng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更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254757"/>
            <a:ext cx="12795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mèimei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242875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妹妹</a:t>
              </a:r>
            </a:p>
          </p:txBody>
        </p:sp>
      </p:grpSp>
      <p:sp>
        <p:nvSpPr>
          <p:cNvPr id="51" name="文本框 138">
            <a:extLst>
              <a:ext uri="{FF2B5EF4-FFF2-40B4-BE49-F238E27FC236}">
                <a16:creationId xmlns:a16="http://schemas.microsoft.com/office/drawing/2014/main" id="{D3E6159B-E4CC-4E71-A587-1EECEDFA10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0799" y="3367524"/>
            <a:ext cx="66075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52" name="组合 2">
            <a:extLst>
              <a:ext uri="{FF2B5EF4-FFF2-40B4-BE49-F238E27FC236}">
                <a16:creationId xmlns:a16="http://schemas.microsoft.com/office/drawing/2014/main" id="{45986257-F723-4424-BD59-2270B41AD1E5}"/>
              </a:ext>
            </a:extLst>
          </p:cNvPr>
          <p:cNvGrpSpPr>
            <a:grpSpLocks/>
          </p:cNvGrpSpPr>
          <p:nvPr/>
        </p:nvGrpSpPr>
        <p:grpSpPr bwMode="auto">
          <a:xfrm>
            <a:off x="5225995" y="3355642"/>
            <a:ext cx="1339850" cy="537667"/>
            <a:chOff x="0" y="0"/>
            <a:chExt cx="1338943" cy="537161"/>
          </a:xfrm>
        </p:grpSpPr>
        <p:sp>
          <p:nvSpPr>
            <p:cNvPr id="53" name="圆角矩形 35">
              <a:extLst>
                <a:ext uri="{FF2B5EF4-FFF2-40B4-BE49-F238E27FC236}">
                  <a16:creationId xmlns:a16="http://schemas.microsoft.com/office/drawing/2014/main" id="{7811FF8C-0453-4610-9850-C6AD310456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4" name="文本框 75">
              <a:extLst>
                <a:ext uri="{FF2B5EF4-FFF2-40B4-BE49-F238E27FC236}">
                  <a16:creationId xmlns:a16="http://schemas.microsoft.com/office/drawing/2014/main" id="{1520F6A6-5973-4BA6-B2F0-75C83323F3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阴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022181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日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rì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>
                <a:solidFill>
                  <a:srgbClr val="7030A0"/>
                </a:solidFill>
              </a:rPr>
              <a:t>票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piào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236764" y="188109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新年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xīnnián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701040" y="2987844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火车站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huǒchēzhàn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6338365" y="50181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妹妹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mèimei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773327" y="520778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更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gèng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6289284" y="3249454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大家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dàjiā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13C3FFF-4DD7-4A5A-911F-EA89E980CDFB}"/>
              </a:ext>
            </a:extLst>
          </p:cNvPr>
          <p:cNvSpPr txBox="1"/>
          <p:nvPr/>
        </p:nvSpPr>
        <p:spPr>
          <a:xfrm>
            <a:off x="3303126" y="383620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阴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2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00B050"/>
                </a:solidFill>
              </a:rPr>
              <a:t>day,date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407121" y="23837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ticket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New Year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5861598" y="219094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railway station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308418" y="4844327"/>
            <a:ext cx="3640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more, to a greater extent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572000" y="3249809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all, everybody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931631" y="5315546"/>
            <a:ext cx="3640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younger sister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F13B25BB-A146-487A-8110-8E9095850721}"/>
              </a:ext>
            </a:extLst>
          </p:cNvPr>
          <p:cNvSpPr txBox="1"/>
          <p:nvPr/>
        </p:nvSpPr>
        <p:spPr>
          <a:xfrm>
            <a:off x="559521" y="3711474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overcast, cloudy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5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676F1B68-17A8-4E1D-AAEA-EA5A3971CC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5706"/>
            <a:ext cx="9144000" cy="6626588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236549" y="5321845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118677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024437" y="597463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696517" y="5209059"/>
            <a:ext cx="1447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4686458" y="520905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C91BEF4-C87F-4AFB-A709-D6288EFF8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5134"/>
            <a:ext cx="9144000" cy="562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21AE7C4D-7CF2-410B-9DA1-F5557EC31A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745"/>
            <a:ext cx="9144000" cy="6776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6" name="图片 5">
            <a:extLst>
              <a:ext uri="{FF2B5EF4-FFF2-40B4-BE49-F238E27FC236}">
                <a16:creationId xmlns:a16="http://schemas.microsoft.com/office/drawing/2014/main" id="{1CD9E8C5-A276-48EB-AEBA-C99F0490E4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41705"/>
            <a:ext cx="9144000" cy="4148587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0E3B5723-73FE-4177-B0C5-444A921E46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479465"/>
            <a:ext cx="9144000" cy="3940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4FD28AA-EF1A-4536-8411-1DB7CB200141}" type="slidenum">
              <a:rPr lang="zh-CN" altLang="en-US"/>
              <a:pPr/>
              <a:t>22</a:t>
            </a:fld>
            <a:endParaRPr lang="en-US" altLang="zh-CN" sz="1800"/>
          </a:p>
        </p:txBody>
      </p:sp>
      <p:sp>
        <p:nvSpPr>
          <p:cNvPr id="21506" name="圆角矩形 7"/>
          <p:cNvSpPr>
            <a:spLocks noChangeArrowheads="1"/>
          </p:cNvSpPr>
          <p:nvPr/>
        </p:nvSpPr>
        <p:spPr bwMode="auto">
          <a:xfrm>
            <a:off x="710248" y="995363"/>
            <a:ext cx="7758112" cy="111760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35844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6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2173923" y="1193800"/>
            <a:ext cx="9429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/>
              <a:t>   S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4823460" y="995363"/>
            <a:ext cx="21859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Predicate</a:t>
            </a:r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1054735" y="2727325"/>
            <a:ext cx="7699375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              天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要                     下雨     了</a:t>
            </a:r>
            <a:r>
              <a:rPr lang="zh-CN" altLang="en-US" sz="2800" b="1" dirty="0"/>
              <a:t>。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</a:t>
            </a:r>
          </a:p>
          <a:p>
            <a:endParaRPr lang="zh-CN" altLang="en-US" dirty="0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1054735" y="3667125"/>
            <a:ext cx="76993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         </a:t>
            </a:r>
            <a:r>
              <a:rPr lang="zh-CN" altLang="en-US" sz="2800" b="1" dirty="0">
                <a:solidFill>
                  <a:srgbClr val="FF0000"/>
                </a:solidFill>
              </a:rPr>
              <a:t>     </a:t>
            </a:r>
            <a:r>
              <a:rPr lang="zh-CN" altLang="en-US" sz="2800" b="1" dirty="0"/>
              <a:t>火车        </a:t>
            </a:r>
            <a:r>
              <a:rPr lang="zh-CN" altLang="en-US" sz="2800" b="1" dirty="0">
                <a:solidFill>
                  <a:srgbClr val="FF0000"/>
                </a:solidFill>
              </a:rPr>
              <a:t>就要                    来       了</a:t>
            </a:r>
            <a:r>
              <a:rPr lang="zh-CN" altLang="en-US" sz="2800" b="1" dirty="0"/>
              <a:t>。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1034733" y="2117725"/>
            <a:ext cx="816006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        他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 就要           来    了</a:t>
            </a:r>
            <a:r>
              <a:rPr lang="zh-CN" altLang="en-US" sz="2800" b="1" dirty="0">
                <a:latin typeface="宋体" pitchFamily="2" charset="-122"/>
              </a:rPr>
              <a:t>。 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1536700" y="4679860"/>
            <a:ext cx="50180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新的一年快要到了。</a:t>
            </a:r>
          </a:p>
          <a:p>
            <a:r>
              <a:rPr lang="zh-CN" altLang="en-US" sz="2400" b="1" dirty="0"/>
              <a:t>我们就要回国了。</a:t>
            </a:r>
          </a:p>
          <a:p>
            <a:r>
              <a:rPr lang="zh-CN" altLang="en-US" sz="2400" b="1" dirty="0"/>
              <a:t>下个星期，我们就要开始了。</a:t>
            </a:r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2315210" y="1511300"/>
            <a:ext cx="6153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          快要/快/就要/要        V+O     了   </a:t>
            </a:r>
          </a:p>
        </p:txBody>
      </p:sp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833755" y="1281113"/>
            <a:ext cx="19335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时间状语</a:t>
            </a: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 bwMode="auto">
          <a:xfrm>
            <a:off x="835025" y="2155190"/>
            <a:ext cx="137953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明天</a:t>
            </a:r>
          </a:p>
        </p:txBody>
      </p:sp>
      <p:sp>
        <p:nvSpPr>
          <p:cNvPr id="21521" name="Text Box 17"/>
          <p:cNvSpPr txBox="1">
            <a:spLocks noChangeArrowheads="1"/>
          </p:cNvSpPr>
          <p:nvPr/>
        </p:nvSpPr>
        <p:spPr bwMode="auto">
          <a:xfrm>
            <a:off x="831533" y="2859405"/>
            <a:ext cx="134143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一会儿</a:t>
            </a:r>
          </a:p>
        </p:txBody>
      </p:sp>
      <p:sp>
        <p:nvSpPr>
          <p:cNvPr id="21522" name="Text Box 18"/>
          <p:cNvSpPr txBox="1">
            <a:spLocks noChangeArrowheads="1"/>
          </p:cNvSpPr>
          <p:nvPr/>
        </p:nvSpPr>
        <p:spPr bwMode="auto">
          <a:xfrm>
            <a:off x="796290" y="3683318"/>
            <a:ext cx="1727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十分钟后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ldLvl="0" animBg="1" autoUpdateAnimBg="0"/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6" grpId="0" bldLvl="0" autoUpdateAnimBg="0"/>
      <p:bldP spid="21517" grpId="0" bldLvl="0" autoUpdateAnimBg="0"/>
      <p:bldP spid="21518" grpId="0" bldLvl="0" autoUpdateAnimBg="0"/>
      <p:bldP spid="21519" grpId="0" bldLvl="0" autoUpdateAnimBg="0"/>
      <p:bldP spid="21520" grpId="0" bldLvl="0" autoUpdateAnimBg="0"/>
      <p:bldP spid="21521" grpId="0" bldLvl="0" autoUpdateAnimBg="0"/>
      <p:bldP spid="21522" grpId="0" bldLvl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80035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 and translate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下个月姐姐就要去北京了。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天阴了，快要下雨了。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en-US" altLang="zh-CN" sz="3200" dirty="0"/>
              <a:t> </a:t>
            </a:r>
            <a:r>
              <a:rPr lang="zh-CN" altLang="en-US" sz="3200" dirty="0"/>
              <a:t>我们快要考试了。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  我要回中国了。</a:t>
            </a:r>
          </a:p>
        </p:txBody>
      </p:sp>
    </p:spTree>
    <p:extLst>
      <p:ext uri="{BB962C8B-B14F-4D97-AF65-F5344CB8AC3E}">
        <p14:creationId xmlns:p14="http://schemas.microsoft.com/office/powerpoint/2010/main" val="3039549994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41D19EEC-7E88-4FD6-8190-9D0FE265EA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7424"/>
            <a:ext cx="9144000" cy="5883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06586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8094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今天是几月几号？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新年是什么时候？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男的新年的时候准备做什么？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男的想什么时候去买票？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40186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</a:t>
            </a:r>
            <a:r>
              <a:rPr lang="zh-CN" altLang="en-US" sz="2800" dirty="0"/>
              <a:t>今天是</a:t>
            </a:r>
            <a:r>
              <a:rPr lang="en-US" altLang="zh-CN" sz="2800" dirty="0"/>
              <a:t>…….</a:t>
            </a:r>
            <a:r>
              <a:rPr lang="zh-CN" altLang="en-US" sz="2800" dirty="0"/>
              <a:t> ，新年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：新年你</a:t>
            </a:r>
            <a:r>
              <a:rPr lang="en-US" altLang="zh-CN" sz="2800" dirty="0"/>
              <a:t>……</a:t>
            </a:r>
            <a:r>
              <a:rPr lang="zh-CN" altLang="en-US" sz="2800" dirty="0"/>
              <a:t>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：我想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，北京很不错，我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：你买票了吗？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：还没有呢，明天就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950039034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 from the view of the man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今天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，新年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，我想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，可是我还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105613798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053CC915-8B03-4779-9E4A-AFA80A70A4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05293"/>
            <a:ext cx="9144000" cy="5847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34654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835661" y="386080"/>
            <a:ext cx="889761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现在可能是几月？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男的为什么要感谢大家？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女的希望什么？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994457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</a:t>
            </a:r>
            <a:r>
              <a:rPr lang="zh-CN" altLang="en-US" sz="2800" dirty="0"/>
              <a:t>时间</a:t>
            </a:r>
            <a:r>
              <a:rPr lang="en-US" altLang="zh-CN" sz="2800" dirty="0"/>
              <a:t>…….</a:t>
            </a:r>
            <a:r>
              <a:rPr lang="zh-CN" altLang="en-US" sz="2800" dirty="0"/>
              <a:t> ，新的一年</a:t>
            </a:r>
            <a:r>
              <a:rPr lang="en-US" altLang="zh-CN" sz="2800" dirty="0"/>
              <a:t>……</a:t>
            </a:r>
            <a:r>
              <a:rPr lang="zh-CN" altLang="en-US" sz="2800" dirty="0"/>
              <a:t>了。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：是啊，谢谢大家</a:t>
            </a:r>
            <a:r>
              <a:rPr lang="en-US" altLang="zh-CN" sz="2800" dirty="0"/>
              <a:t>……</a:t>
            </a:r>
            <a:r>
              <a:rPr lang="zh-CN" altLang="en-US" sz="2800" dirty="0"/>
              <a:t>。！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：希望我们的公司</a:t>
            </a:r>
            <a:r>
              <a:rPr lang="en-US" altLang="zh-CN" sz="2800" dirty="0"/>
              <a:t>……</a:t>
            </a:r>
            <a:r>
              <a:rPr lang="zh-CN" altLang="en-US" sz="2800" dirty="0"/>
              <a:t>！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451173891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C8CC199-54B1-46BC-B027-3B6E8DF4F6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1826"/>
            <a:ext cx="9144000" cy="643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05182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6FAE216F-9678-4771-B4EC-ADA6B4D4DF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68351"/>
            <a:ext cx="9144000" cy="3721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488317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E568DA7-C8F5-407E-813C-4116CFEC0BF4}" type="slidenum">
              <a:rPr lang="zh-CN" altLang="en-US"/>
              <a:pPr/>
              <a:t>33</a:t>
            </a:fld>
            <a:endParaRPr lang="en-US" altLang="zh-CN" sz="1800"/>
          </a:p>
        </p:txBody>
      </p:sp>
      <p:sp>
        <p:nvSpPr>
          <p:cNvPr id="36867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8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1203960" y="911225"/>
            <a:ext cx="664210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1483360" y="995363"/>
            <a:ext cx="21844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都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120554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</a:t>
            </a:r>
            <a:r>
              <a:rPr lang="zh-CN" altLang="en-US" sz="2800" b="1" dirty="0">
                <a:solidFill>
                  <a:srgbClr val="FF0000"/>
                </a:solidFill>
              </a:rPr>
              <a:t>都</a:t>
            </a:r>
            <a:r>
              <a:rPr lang="zh-CN" altLang="en-US" sz="2800" b="1" dirty="0"/>
              <a:t>是大人    </a:t>
            </a:r>
            <a:r>
              <a:rPr lang="zh-CN" altLang="en-US" sz="2800" b="1" dirty="0">
                <a:solidFill>
                  <a:srgbClr val="FF0000"/>
                </a:solidFill>
              </a:rPr>
              <a:t>了</a:t>
            </a:r>
            <a:r>
              <a:rPr lang="zh-CN" altLang="en-US" sz="2800" b="1" dirty="0"/>
              <a:t>，可以自己去买东西。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1205548" y="366712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 </a:t>
            </a:r>
            <a:r>
              <a:rPr lang="zh-CN" altLang="en-US" sz="2800" b="1">
                <a:solidFill>
                  <a:srgbClr val="FF0000"/>
                </a:solidFill>
              </a:rPr>
              <a:t>都</a:t>
            </a:r>
            <a:r>
              <a:rPr lang="zh-CN" altLang="en-US" sz="2800" b="1"/>
              <a:t>十二点   </a:t>
            </a:r>
            <a:r>
              <a:rPr lang="zh-CN" altLang="en-US" sz="2800" b="1">
                <a:solidFill>
                  <a:srgbClr val="FF0000"/>
                </a:solidFill>
              </a:rPr>
              <a:t>了</a:t>
            </a:r>
            <a:r>
              <a:rPr lang="zh-CN" altLang="en-US" sz="2800" b="1"/>
              <a:t>，  商店都关门了。             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120396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都</a:t>
            </a:r>
            <a:r>
              <a:rPr lang="zh-CN" altLang="en-US" sz="2800" b="1" dirty="0">
                <a:latin typeface="宋体" pitchFamily="2" charset="-122"/>
              </a:rPr>
              <a:t> 八点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了</a:t>
            </a:r>
            <a:r>
              <a:rPr lang="zh-CN" altLang="en-US" sz="2800" b="1" dirty="0">
                <a:latin typeface="宋体" pitchFamily="2" charset="-122"/>
              </a:rPr>
              <a:t>，   快起床。  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1231900" y="4595813"/>
            <a:ext cx="60960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你都8岁了，可以自己洗衣服了。</a:t>
            </a:r>
          </a:p>
          <a:p>
            <a:r>
              <a:rPr lang="zh-CN" altLang="en-US" sz="2400" b="1" dirty="0"/>
              <a:t>都等她半个小时了。</a:t>
            </a:r>
          </a:p>
          <a:p>
            <a:r>
              <a:rPr lang="zh-CN" altLang="en-US" sz="2400" b="1" dirty="0"/>
              <a:t>弟弟都3岁了，可以自己吃饭了。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2983548" y="996950"/>
            <a:ext cx="10509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 </a:t>
            </a:r>
            <a:r>
              <a:rPr lang="zh-CN" altLang="en-US" sz="2800" b="1">
                <a:solidFill>
                  <a:srgbClr val="FF0000"/>
                </a:solidFill>
              </a:rPr>
              <a:t>了</a:t>
            </a:r>
            <a:r>
              <a:rPr lang="zh-CN" altLang="en-US" sz="2800" b="1"/>
              <a:t>              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23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3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3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4" grpId="0" bldLvl="0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80035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 and translate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都十二点了，我想吃午饭了。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你都买这么多东西了，别买了。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en-US" altLang="zh-CN" sz="3200" dirty="0"/>
              <a:t> </a:t>
            </a:r>
            <a:r>
              <a:rPr lang="zh-CN" altLang="en-US" sz="3200" dirty="0"/>
              <a:t>都阴天了，快回家吧。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  他都三十岁了，怎么还不找工作？</a:t>
            </a:r>
          </a:p>
        </p:txBody>
      </p:sp>
    </p:spTree>
    <p:extLst>
      <p:ext uri="{BB962C8B-B14F-4D97-AF65-F5344CB8AC3E}">
        <p14:creationId xmlns:p14="http://schemas.microsoft.com/office/powerpoint/2010/main" val="4023976792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try to say sentence one by one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r>
              <a:rPr lang="en-US" altLang="zh-CN" sz="2800" dirty="0" err="1">
                <a:solidFill>
                  <a:srgbClr val="00B050"/>
                </a:solidFill>
              </a:rPr>
              <a:t>eg</a:t>
            </a:r>
            <a:r>
              <a:rPr lang="en-US" altLang="zh-CN" sz="2800" dirty="0">
                <a:solidFill>
                  <a:srgbClr val="00B050"/>
                </a:solidFill>
              </a:rPr>
              <a:t>:</a:t>
            </a:r>
          </a:p>
          <a:p>
            <a:r>
              <a:rPr lang="en-US" altLang="zh-CN" sz="2800" dirty="0">
                <a:solidFill>
                  <a:srgbClr val="00B050"/>
                </a:solidFill>
              </a:rPr>
              <a:t>A: </a:t>
            </a:r>
            <a:r>
              <a:rPr lang="zh-CN" altLang="en-US" sz="2800" dirty="0">
                <a:solidFill>
                  <a:srgbClr val="00B050"/>
                </a:solidFill>
              </a:rPr>
              <a:t>都晚上十二点了。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B</a:t>
            </a:r>
            <a:r>
              <a:rPr lang="zh-CN" altLang="en-US" sz="2800" dirty="0">
                <a:solidFill>
                  <a:srgbClr val="00B050"/>
                </a:solidFill>
              </a:rPr>
              <a:t>：快睡觉吧。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577860343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835661" y="386080"/>
            <a:ext cx="8897619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他们在等谁？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现在几点了？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他们已经等了多长时间了？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妹妹来了没有？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415357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</a:t>
            </a:r>
            <a:r>
              <a:rPr lang="zh-CN" altLang="en-US" sz="2800" dirty="0"/>
              <a:t>你妹妹</a:t>
            </a:r>
            <a:r>
              <a:rPr lang="en-US" altLang="zh-CN" sz="2800" dirty="0"/>
              <a:t>…….</a:t>
            </a:r>
            <a:r>
              <a:rPr lang="zh-CN" altLang="en-US" sz="2800" dirty="0"/>
              <a:t> ？都</a:t>
            </a:r>
            <a:r>
              <a:rPr lang="en-US" altLang="zh-CN" sz="2800" dirty="0"/>
              <a:t>……</a:t>
            </a:r>
            <a:r>
              <a:rPr lang="zh-CN" altLang="en-US" sz="2800" dirty="0"/>
              <a:t>了。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：我们</a:t>
            </a:r>
            <a:r>
              <a:rPr lang="en-US" altLang="zh-CN" sz="2800" dirty="0"/>
              <a:t>……</a:t>
            </a:r>
            <a:r>
              <a:rPr lang="zh-CN" altLang="en-US" sz="2800" dirty="0"/>
              <a:t>吧。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：都等她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了！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：她来了，我听见</a:t>
            </a:r>
            <a:r>
              <a:rPr lang="en-US" altLang="zh-CN" sz="2800" dirty="0"/>
              <a:t>……</a:t>
            </a:r>
            <a:r>
              <a:rPr lang="zh-CN" altLang="en-US" sz="2800" dirty="0"/>
              <a:t>了。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254765026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C4C0D661-F648-409B-9EF3-846437E41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28625"/>
            <a:ext cx="9144000" cy="600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275777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835661" y="386080"/>
            <a:ext cx="8897619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天气怎么样？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男的怎么回家？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男的和女的一起回家吗？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妹妹来了没有？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377648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</a:t>
            </a:r>
            <a:r>
              <a:rPr lang="zh-CN" altLang="en-US" sz="2800" dirty="0"/>
              <a:t>天阴了，我要</a:t>
            </a:r>
            <a:r>
              <a:rPr lang="en-US" altLang="zh-CN" sz="2800" dirty="0"/>
              <a:t>…….</a:t>
            </a:r>
            <a:r>
              <a:rPr lang="zh-CN" altLang="en-US" sz="2800" dirty="0"/>
              <a:t> 了。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：好的，快要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了，你路上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：没关系，我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：好的，再见。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315142710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41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EB3DC6E-77C7-42F5-A286-B050C380E8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" y="1176337"/>
            <a:ext cx="8801100" cy="450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3851286-76D1-444F-8FB6-142F5395C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0879"/>
            <a:ext cx="9144000" cy="6216242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42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3220721" y="1955929"/>
            <a:ext cx="127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4</a:t>
            </a:r>
            <a:r>
              <a:rPr lang="zh-CN" altLang="en-US" sz="2400" dirty="0">
                <a:solidFill>
                  <a:srgbClr val="FF0000"/>
                </a:solidFill>
              </a:rPr>
              <a:t>月</a:t>
            </a:r>
            <a:r>
              <a:rPr lang="en-US" altLang="zh-CN" sz="2400" dirty="0">
                <a:solidFill>
                  <a:srgbClr val="FF0000"/>
                </a:solidFill>
              </a:rPr>
              <a:t>1</a:t>
            </a:r>
            <a:r>
              <a:rPr lang="zh-CN" altLang="en-US" sz="2400" dirty="0">
                <a:solidFill>
                  <a:srgbClr val="FF0000"/>
                </a:solidFill>
              </a:rPr>
              <a:t>日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5613797" y="3317365"/>
            <a:ext cx="21023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快要上课了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3818017" y="3784860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5</a:t>
            </a:r>
            <a:r>
              <a:rPr lang="zh-CN" altLang="en-US" sz="2400" dirty="0">
                <a:solidFill>
                  <a:srgbClr val="FF0000"/>
                </a:solidFill>
              </a:rPr>
              <a:t>岁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5045551" y="5809075"/>
            <a:ext cx="24347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不开门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43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4E8780C-1CA6-4D7D-A913-DFECBB8A38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30365"/>
            <a:ext cx="9144000" cy="5197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44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7839A1A-C9FF-4CAA-93A2-7FB51D55BE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1487"/>
            <a:ext cx="9144000" cy="5495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45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5B9CB3A-0527-4555-A5E3-A9B23955DE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45123"/>
            <a:ext cx="9144000" cy="5767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670752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2596812-F39E-465E-985B-B21769F99E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6D1E2BCB-1BF6-4B57-98F4-6C44EBE688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50" y="207137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1E5B4F22-B51F-4886-B673-835021B357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5643" y="2071370"/>
            <a:ext cx="2857500" cy="285750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DDB966DB-D1FA-4026-93E5-D36AE0CC83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537" y="207137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B3CDA7A-3F52-4348-9115-2F8CA52655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9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3BD246B6-C2BC-4EC6-A930-28EFD7FEFA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61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E767BFD-E132-4D68-806E-A3EB2A3AB0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2251</TotalTime>
  <Pages>0</Pages>
  <Words>1037</Words>
  <Characters>0</Characters>
  <Application>Microsoft Office PowerPoint</Application>
  <DocSecurity>0</DocSecurity>
  <PresentationFormat>全屏显示(4:3)</PresentationFormat>
  <Lines>0</Lines>
  <Paragraphs>323</Paragraphs>
  <Slides>49</Slides>
  <Notes>23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49</vt:i4>
      </vt:variant>
    </vt:vector>
  </HeadingPairs>
  <TitlesOfParts>
    <vt:vector size="61" baseType="lpstr">
      <vt:lpstr>Microsoft YaHei</vt:lpstr>
      <vt:lpstr>Calibri Light</vt:lpstr>
      <vt:lpstr>STKaiti</vt:lpstr>
      <vt:lpstr>GB Pinyinok-D</vt:lpstr>
      <vt:lpstr>SimSun</vt:lpstr>
      <vt:lpstr>Calibri</vt:lpstr>
      <vt:lpstr>Arial</vt:lpstr>
      <vt:lpstr>Times New Roman</vt:lpstr>
      <vt:lpstr>Wingdings 2</vt:lpstr>
      <vt:lpstr>默认设计模板</vt:lpstr>
      <vt:lpstr>1_A000120150209A07PWBG</vt:lpstr>
      <vt:lpstr>自定义设计方案</vt:lpstr>
      <vt:lpstr>第 15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297</cp:revision>
  <dcterms:created xsi:type="dcterms:W3CDTF">2013-01-25T01:44:00Z</dcterms:created>
  <dcterms:modified xsi:type="dcterms:W3CDTF">2021-01-08T00:47:22Z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