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71" r:id="rId5"/>
    <p:sldId id="259" r:id="rId6"/>
    <p:sldId id="266"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C841A7-4030-5B0F-499A-3FD1C37A00A2}" v="29" dt="2021-10-20T14:17:58.2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0" autoAdjust="0"/>
    <p:restoredTop sz="94637"/>
  </p:normalViewPr>
  <p:slideViewPr>
    <p:cSldViewPr snapToGrid="0">
      <p:cViewPr varScale="1">
        <p:scale>
          <a:sx n="93" d="100"/>
          <a:sy n="93" d="100"/>
        </p:scale>
        <p:origin x="808"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DFB0E8-5B57-4E9A-B5DF-DF7858BA87BE}" type="datetimeFigureOut">
              <a:rPr lang="en-US" smtClean="0"/>
              <a:t>10/20/2021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188751-A4D5-4099-8668-B843BD86D21D}" type="slidenum">
              <a:rPr lang="en-US" smtClean="0"/>
              <a:t>‹#›</a:t>
            </a:fld>
            <a:endParaRPr lang="en-US"/>
          </a:p>
        </p:txBody>
      </p:sp>
    </p:spTree>
    <p:extLst>
      <p:ext uri="{BB962C8B-B14F-4D97-AF65-F5344CB8AC3E}">
        <p14:creationId xmlns:p14="http://schemas.microsoft.com/office/powerpoint/2010/main" val="613199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F188751-A4D5-4099-8668-B843BD86D21D}" type="slidenum">
              <a:rPr lang="en-US" smtClean="0"/>
              <a:t>2</a:t>
            </a:fld>
            <a:endParaRPr lang="en-US"/>
          </a:p>
        </p:txBody>
      </p:sp>
    </p:spTree>
    <p:extLst>
      <p:ext uri="{BB962C8B-B14F-4D97-AF65-F5344CB8AC3E}">
        <p14:creationId xmlns:p14="http://schemas.microsoft.com/office/powerpoint/2010/main" val="8399636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F188751-A4D5-4099-8668-B843BD86D21D}" type="slidenum">
              <a:rPr lang="en-US" smtClean="0"/>
              <a:t>3</a:t>
            </a:fld>
            <a:endParaRPr lang="en-US"/>
          </a:p>
        </p:txBody>
      </p:sp>
    </p:spTree>
    <p:extLst>
      <p:ext uri="{BB962C8B-B14F-4D97-AF65-F5344CB8AC3E}">
        <p14:creationId xmlns:p14="http://schemas.microsoft.com/office/powerpoint/2010/main" val="3272158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F188751-A4D5-4099-8668-B843BD86D21D}" type="slidenum">
              <a:rPr lang="en-US" smtClean="0"/>
              <a:t>4</a:t>
            </a:fld>
            <a:endParaRPr lang="en-US"/>
          </a:p>
        </p:txBody>
      </p:sp>
    </p:spTree>
    <p:extLst>
      <p:ext uri="{BB962C8B-B14F-4D97-AF65-F5344CB8AC3E}">
        <p14:creationId xmlns:p14="http://schemas.microsoft.com/office/powerpoint/2010/main" val="42227939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F188751-A4D5-4099-8668-B843BD86D21D}" type="slidenum">
              <a:rPr lang="en-US" smtClean="0"/>
              <a:t>5</a:t>
            </a:fld>
            <a:endParaRPr lang="en-US"/>
          </a:p>
        </p:txBody>
      </p:sp>
    </p:spTree>
    <p:extLst>
      <p:ext uri="{BB962C8B-B14F-4D97-AF65-F5344CB8AC3E}">
        <p14:creationId xmlns:p14="http://schemas.microsoft.com/office/powerpoint/2010/main" val="23562827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F188751-A4D5-4099-8668-B843BD86D21D}" type="slidenum">
              <a:rPr lang="en-US" smtClean="0"/>
              <a:t>6</a:t>
            </a:fld>
            <a:endParaRPr lang="en-US"/>
          </a:p>
        </p:txBody>
      </p:sp>
    </p:spTree>
    <p:extLst>
      <p:ext uri="{BB962C8B-B14F-4D97-AF65-F5344CB8AC3E}">
        <p14:creationId xmlns:p14="http://schemas.microsoft.com/office/powerpoint/2010/main" val="20812400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7222407-FDB0-4216-8006-07DC85C42733}" type="datetimeFigureOut">
              <a:rPr lang="en-US" smtClean="0"/>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AE7C3C-A8C3-49E6-A422-DB81871A63B2}" type="slidenum">
              <a:rPr lang="en-US" smtClean="0"/>
              <a:t>‹#›</a:t>
            </a:fld>
            <a:endParaRPr lang="en-US"/>
          </a:p>
        </p:txBody>
      </p:sp>
    </p:spTree>
    <p:extLst>
      <p:ext uri="{BB962C8B-B14F-4D97-AF65-F5344CB8AC3E}">
        <p14:creationId xmlns:p14="http://schemas.microsoft.com/office/powerpoint/2010/main" val="64583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22407-FDB0-4216-8006-07DC85C42733}" type="datetimeFigureOut">
              <a:rPr lang="en-US" smtClean="0"/>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AE7C3C-A8C3-49E6-A422-DB81871A63B2}" type="slidenum">
              <a:rPr lang="en-US" smtClean="0"/>
              <a:t>‹#›</a:t>
            </a:fld>
            <a:endParaRPr lang="en-US"/>
          </a:p>
        </p:txBody>
      </p:sp>
    </p:spTree>
    <p:extLst>
      <p:ext uri="{BB962C8B-B14F-4D97-AF65-F5344CB8AC3E}">
        <p14:creationId xmlns:p14="http://schemas.microsoft.com/office/powerpoint/2010/main" val="2393495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222407-FDB0-4216-8006-07DC85C42733}" type="datetimeFigureOut">
              <a:rPr lang="en-US" smtClean="0"/>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AE7C3C-A8C3-49E6-A422-DB81871A63B2}" type="slidenum">
              <a:rPr lang="en-US" smtClean="0"/>
              <a:t>‹#›</a:t>
            </a:fld>
            <a:endParaRPr lang="en-US"/>
          </a:p>
        </p:txBody>
      </p:sp>
    </p:spTree>
    <p:extLst>
      <p:ext uri="{BB962C8B-B14F-4D97-AF65-F5344CB8AC3E}">
        <p14:creationId xmlns:p14="http://schemas.microsoft.com/office/powerpoint/2010/main" val="309248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7222407-FDB0-4216-8006-07DC85C42733}" type="datetimeFigureOut">
              <a:rPr lang="en-US" smtClean="0"/>
              <a:t>10/20/2021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AE7C3C-A8C3-49E6-A422-DB81871A63B2}" type="slidenum">
              <a:rPr lang="en-US" smtClean="0"/>
              <a:t>‹#›</a:t>
            </a:fld>
            <a:endParaRPr lang="en-US"/>
          </a:p>
        </p:txBody>
      </p:sp>
    </p:spTree>
    <p:extLst>
      <p:ext uri="{BB962C8B-B14F-4D97-AF65-F5344CB8AC3E}">
        <p14:creationId xmlns:p14="http://schemas.microsoft.com/office/powerpoint/2010/main" val="199899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7222407-FDB0-4216-8006-07DC85C42733}" type="datetimeFigureOut">
              <a:rPr lang="en-US" smtClean="0"/>
              <a:t>10/20/2021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AE7C3C-A8C3-49E6-A422-DB81871A63B2}" type="slidenum">
              <a:rPr lang="en-US" smtClean="0"/>
              <a:t>‹#›</a:t>
            </a:fld>
            <a:endParaRPr lang="en-US"/>
          </a:p>
        </p:txBody>
      </p:sp>
    </p:spTree>
    <p:extLst>
      <p:ext uri="{BB962C8B-B14F-4D97-AF65-F5344CB8AC3E}">
        <p14:creationId xmlns:p14="http://schemas.microsoft.com/office/powerpoint/2010/main" val="1805992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7222407-FDB0-4216-8006-07DC85C42733}" type="datetimeFigureOut">
              <a:rPr lang="en-US" smtClean="0"/>
              <a:t>10/20/2021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AE7C3C-A8C3-49E6-A422-DB81871A63B2}" type="slidenum">
              <a:rPr lang="en-US" smtClean="0"/>
              <a:t>‹#›</a:t>
            </a:fld>
            <a:endParaRPr lang="en-US"/>
          </a:p>
        </p:txBody>
      </p:sp>
    </p:spTree>
    <p:extLst>
      <p:ext uri="{BB962C8B-B14F-4D97-AF65-F5344CB8AC3E}">
        <p14:creationId xmlns:p14="http://schemas.microsoft.com/office/powerpoint/2010/main" val="200239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222407-FDB0-4216-8006-07DC85C42733}" type="datetimeFigureOut">
              <a:rPr lang="en-US" smtClean="0"/>
              <a:t>10/20/2021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AE7C3C-A8C3-49E6-A422-DB81871A63B2}" type="slidenum">
              <a:rPr lang="en-US" smtClean="0"/>
              <a:t>‹#›</a:t>
            </a:fld>
            <a:endParaRPr lang="en-US"/>
          </a:p>
        </p:txBody>
      </p:sp>
    </p:spTree>
    <p:extLst>
      <p:ext uri="{BB962C8B-B14F-4D97-AF65-F5344CB8AC3E}">
        <p14:creationId xmlns:p14="http://schemas.microsoft.com/office/powerpoint/2010/main" val="3007368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222407-FDB0-4216-8006-07DC85C42733}" type="datetimeFigureOut">
              <a:rPr lang="en-US" smtClean="0"/>
              <a:t>10/20/2021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AE7C3C-A8C3-49E6-A422-DB81871A63B2}" type="slidenum">
              <a:rPr lang="en-US" smtClean="0"/>
              <a:t>‹#›</a:t>
            </a:fld>
            <a:endParaRPr lang="en-US"/>
          </a:p>
        </p:txBody>
      </p:sp>
    </p:spTree>
    <p:extLst>
      <p:ext uri="{BB962C8B-B14F-4D97-AF65-F5344CB8AC3E}">
        <p14:creationId xmlns:p14="http://schemas.microsoft.com/office/powerpoint/2010/main" val="185898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222407-FDB0-4216-8006-07DC85C42733}" type="datetimeFigureOut">
              <a:rPr lang="en-US" smtClean="0"/>
              <a:t>10/20/2021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AE7C3C-A8C3-49E6-A422-DB81871A63B2}" type="slidenum">
              <a:rPr lang="en-US" smtClean="0"/>
              <a:t>‹#›</a:t>
            </a:fld>
            <a:endParaRPr lang="en-US"/>
          </a:p>
        </p:txBody>
      </p:sp>
    </p:spTree>
    <p:extLst>
      <p:ext uri="{BB962C8B-B14F-4D97-AF65-F5344CB8AC3E}">
        <p14:creationId xmlns:p14="http://schemas.microsoft.com/office/powerpoint/2010/main" val="889082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22407-FDB0-4216-8006-07DC85C42733}" type="datetimeFigureOut">
              <a:rPr lang="en-US" smtClean="0"/>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AE7C3C-A8C3-49E6-A422-DB81871A63B2}" type="slidenum">
              <a:rPr lang="en-US" smtClean="0"/>
              <a:t>‹#›</a:t>
            </a:fld>
            <a:endParaRPr lang="en-US"/>
          </a:p>
        </p:txBody>
      </p:sp>
    </p:spTree>
    <p:extLst>
      <p:ext uri="{BB962C8B-B14F-4D97-AF65-F5344CB8AC3E}">
        <p14:creationId xmlns:p14="http://schemas.microsoft.com/office/powerpoint/2010/main" val="4239635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22407-FDB0-4216-8006-07DC85C42733}" type="datetimeFigureOut">
              <a:rPr lang="en-US" smtClean="0"/>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AE7C3C-A8C3-49E6-A422-DB81871A63B2}" type="slidenum">
              <a:rPr lang="en-US" smtClean="0"/>
              <a:t>‹#›</a:t>
            </a:fld>
            <a:endParaRPr lang="en-US"/>
          </a:p>
        </p:txBody>
      </p:sp>
    </p:spTree>
    <p:extLst>
      <p:ext uri="{BB962C8B-B14F-4D97-AF65-F5344CB8AC3E}">
        <p14:creationId xmlns:p14="http://schemas.microsoft.com/office/powerpoint/2010/main" val="765713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222407-FDB0-4216-8006-07DC85C42733}" type="datetimeFigureOut">
              <a:rPr lang="en-US" smtClean="0"/>
              <a:t>10/20/2021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AE7C3C-A8C3-49E6-A422-DB81871A63B2}" type="slidenum">
              <a:rPr lang="en-US" smtClean="0"/>
              <a:t>‹#›</a:t>
            </a:fld>
            <a:endParaRPr lang="en-US"/>
          </a:p>
        </p:txBody>
      </p:sp>
    </p:spTree>
    <p:extLst>
      <p:ext uri="{BB962C8B-B14F-4D97-AF65-F5344CB8AC3E}">
        <p14:creationId xmlns:p14="http://schemas.microsoft.com/office/powerpoint/2010/main" val="4229252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2">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
        <p:nvSpPr>
          <p:cNvPr id="5" name="TextBox 4"/>
          <p:cNvSpPr txBox="1"/>
          <p:nvPr/>
        </p:nvSpPr>
        <p:spPr>
          <a:xfrm>
            <a:off x="1172212" y="1734718"/>
            <a:ext cx="9847574" cy="2308324"/>
          </a:xfrm>
          <a:prstGeom prst="rect">
            <a:avLst/>
          </a:prstGeom>
          <a:noFill/>
        </p:spPr>
        <p:txBody>
          <a:bodyPr wrap="square" rtlCol="0">
            <a:spAutoFit/>
          </a:bodyPr>
          <a:lstStyle/>
          <a:p>
            <a:pPr algn="ctr"/>
            <a:r>
              <a:rPr lang="en-US" sz="3600" b="1" dirty="0">
                <a:solidFill>
                  <a:srgbClr val="002060"/>
                </a:solidFill>
                <a:latin typeface="Times New Roman" panose="02020603050405020304" pitchFamily="18" charset="0"/>
                <a:cs typeface="Times New Roman" panose="02020603050405020304" pitchFamily="18" charset="0"/>
              </a:rPr>
              <a:t>Psychology for Health and Social Care (Task 01)</a:t>
            </a:r>
          </a:p>
          <a:p>
            <a:pPr algn="ctr"/>
            <a:endParaRPr lang="en-US" sz="3600" b="1" dirty="0">
              <a:solidFill>
                <a:srgbClr val="002060"/>
              </a:solidFill>
              <a:latin typeface="Times New Roman" panose="02020603050405020304" pitchFamily="18" charset="0"/>
              <a:cs typeface="Times New Roman" panose="02020603050405020304" pitchFamily="18" charset="0"/>
            </a:endParaRPr>
          </a:p>
          <a:p>
            <a:pPr algn="ctr"/>
            <a:r>
              <a:rPr lang="en-US" sz="3600" b="1" dirty="0">
                <a:solidFill>
                  <a:srgbClr val="002060"/>
                </a:solidFill>
                <a:latin typeface="Times New Roman" panose="02020603050405020304" pitchFamily="18" charset="0"/>
                <a:cs typeface="Times New Roman" panose="02020603050405020304" pitchFamily="18" charset="0"/>
              </a:rPr>
              <a:t>A child’s experience between the ages of 0 – 5 years can affect the rest of their lives</a:t>
            </a:r>
            <a:endParaRPr lang="en-US" sz="2000" b="1" dirty="0">
              <a:solidFill>
                <a:srgbClr val="002060"/>
              </a:solidFill>
              <a:latin typeface="Times New Roman" panose="02020603050405020304" pitchFamily="18" charset="0"/>
              <a:cs typeface="Times New Roman" panose="02020603050405020304" pitchFamily="18" charset="0"/>
            </a:endParaRPr>
          </a:p>
        </p:txBody>
      </p:sp>
      <p:sp>
        <p:nvSpPr>
          <p:cNvPr id="6" name="TextBox 5"/>
          <p:cNvSpPr txBox="1"/>
          <p:nvPr/>
        </p:nvSpPr>
        <p:spPr>
          <a:xfrm>
            <a:off x="4209276" y="5061975"/>
            <a:ext cx="2967378" cy="1687963"/>
          </a:xfrm>
          <a:prstGeom prst="rect">
            <a:avLst/>
          </a:prstGeom>
          <a:noFill/>
        </p:spPr>
        <p:txBody>
          <a:bodyPr wrap="square" lIns="91440" tIns="45720" rIns="91440" bIns="45720" rtlCol="0" anchor="t">
            <a:spAutoFit/>
          </a:bodyPr>
          <a:lstStyle/>
          <a:p>
            <a:pPr>
              <a:lnSpc>
                <a:spcPct val="150000"/>
              </a:lnSpc>
            </a:pPr>
            <a:r>
              <a:rPr lang="en-US" sz="2400" b="1" dirty="0">
                <a:solidFill>
                  <a:srgbClr val="0070C0"/>
                </a:solidFill>
                <a:latin typeface="Times New Roman"/>
                <a:cs typeface="Times New Roman"/>
              </a:rPr>
              <a:t>Student Name: EDIE JOBE-NJIE</a:t>
            </a:r>
            <a:endParaRPr lang="en-US" sz="2400" b="1" dirty="0">
              <a:solidFill>
                <a:srgbClr val="0070C0"/>
              </a:solidFill>
              <a:latin typeface="Times New Roman" panose="02020603050405020304" pitchFamily="18" charset="0"/>
              <a:cs typeface="Times New Roman" panose="02020603050405020304" pitchFamily="18" charset="0"/>
            </a:endParaRPr>
          </a:p>
          <a:p>
            <a:pPr>
              <a:lnSpc>
                <a:spcPct val="150000"/>
              </a:lnSpc>
            </a:pPr>
            <a:r>
              <a:rPr lang="en-US" sz="2400" b="1" dirty="0">
                <a:solidFill>
                  <a:srgbClr val="0070C0"/>
                </a:solidFill>
                <a:latin typeface="Times New Roman"/>
                <a:cs typeface="Times New Roman"/>
              </a:rPr>
              <a:t>Student ID: 1917941</a:t>
            </a:r>
            <a:endParaRPr lang="en-US" sz="2400" b="1" dirty="0">
              <a:solidFill>
                <a:srgbClr val="0070C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56851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3">
            <a:extLst>
              <a:ext uri="{28A0092B-C50C-407E-A947-70E740481C1C}">
                <a14:useLocalDpi xmlns:a14="http://schemas.microsoft.com/office/drawing/2010/main" val="0"/>
              </a:ext>
            </a:extLst>
          </a:blip>
          <a:stretch>
            <a:fillRect/>
          </a:stretch>
        </p:blipFill>
        <p:spPr>
          <a:xfrm>
            <a:off x="1" y="0"/>
            <a:ext cx="12191999" cy="6858000"/>
          </a:xfrm>
          <a:prstGeom prst="rect">
            <a:avLst/>
          </a:prstGeom>
        </p:spPr>
      </p:pic>
      <p:sp>
        <p:nvSpPr>
          <p:cNvPr id="5" name="TextBox 4"/>
          <p:cNvSpPr txBox="1"/>
          <p:nvPr/>
        </p:nvSpPr>
        <p:spPr>
          <a:xfrm>
            <a:off x="635211" y="1307895"/>
            <a:ext cx="10356385" cy="646331"/>
          </a:xfrm>
          <a:prstGeom prst="rect">
            <a:avLst/>
          </a:prstGeom>
          <a:noFill/>
        </p:spPr>
        <p:txBody>
          <a:bodyPr wrap="square" rtlCol="0">
            <a:spAutoFit/>
          </a:bodyPr>
          <a:lstStyle/>
          <a:p>
            <a:pPr algn="ctr"/>
            <a:r>
              <a:rPr lang="en-US" sz="3600" b="1" dirty="0">
                <a:solidFill>
                  <a:srgbClr val="002060"/>
                </a:solidFill>
                <a:latin typeface="Times New Roman" panose="02020603050405020304" pitchFamily="18" charset="0"/>
                <a:cs typeface="Times New Roman" panose="02020603050405020304" pitchFamily="18" charset="0"/>
              </a:rPr>
              <a:t>Introduction</a:t>
            </a:r>
            <a:r>
              <a:rPr lang="en-US" dirty="0"/>
              <a:t> </a:t>
            </a:r>
          </a:p>
        </p:txBody>
      </p:sp>
      <p:sp>
        <p:nvSpPr>
          <p:cNvPr id="6" name="TextBox 5"/>
          <p:cNvSpPr txBox="1"/>
          <p:nvPr/>
        </p:nvSpPr>
        <p:spPr>
          <a:xfrm>
            <a:off x="1361268" y="2532235"/>
            <a:ext cx="9766516" cy="2241960"/>
          </a:xfrm>
          <a:prstGeom prst="rect">
            <a:avLst/>
          </a:prstGeom>
          <a:noFill/>
        </p:spPr>
        <p:txBody>
          <a:bodyPr wrap="square" rtlCol="0">
            <a:spAutoFit/>
          </a:bodyPr>
          <a:lstStyle/>
          <a:p>
            <a:pPr algn="just">
              <a:lnSpc>
                <a:spcPct val="150000"/>
              </a:lnSpc>
            </a:pPr>
            <a:r>
              <a:rPr lang="en-US" sz="2400" dirty="0">
                <a:solidFill>
                  <a:srgbClr val="0070C0"/>
                </a:solidFill>
                <a:latin typeface="Times New Roman" panose="02020603050405020304" pitchFamily="18" charset="0"/>
                <a:cs typeface="Times New Roman" panose="02020603050405020304" pitchFamily="18" charset="0"/>
              </a:rPr>
              <a:t>This presentation is designed as a part of parenting course that will explain  psychological theories relating to the age group of 0-5 years. It will also explain how parents can support development of children with practical examples. </a:t>
            </a:r>
          </a:p>
        </p:txBody>
      </p:sp>
    </p:spTree>
    <p:extLst>
      <p:ext uri="{BB962C8B-B14F-4D97-AF65-F5344CB8AC3E}">
        <p14:creationId xmlns:p14="http://schemas.microsoft.com/office/powerpoint/2010/main" val="4255231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p:cNvSpPr txBox="1"/>
          <p:nvPr/>
        </p:nvSpPr>
        <p:spPr>
          <a:xfrm>
            <a:off x="126459" y="0"/>
            <a:ext cx="11939081" cy="584775"/>
          </a:xfrm>
          <a:prstGeom prst="rect">
            <a:avLst/>
          </a:prstGeom>
          <a:noFill/>
        </p:spPr>
        <p:txBody>
          <a:bodyPr wrap="square" rtlCol="0">
            <a:spAutoFit/>
          </a:bodyPr>
          <a:lstStyle/>
          <a:p>
            <a:pPr algn="ctr"/>
            <a:r>
              <a:rPr lang="en-US" sz="3200" b="1" dirty="0">
                <a:solidFill>
                  <a:srgbClr val="002060"/>
                </a:solidFill>
                <a:latin typeface="Times New Roman" panose="02020603050405020304" pitchFamily="18" charset="0"/>
                <a:cs typeface="Times New Roman" panose="02020603050405020304" pitchFamily="18" charset="0"/>
              </a:rPr>
              <a:t>Piaget's cognitive development theory </a:t>
            </a:r>
            <a:endParaRPr lang="en-US" sz="3200" dirty="0"/>
          </a:p>
        </p:txBody>
      </p:sp>
      <p:sp>
        <p:nvSpPr>
          <p:cNvPr id="4" name="TextBox 3"/>
          <p:cNvSpPr txBox="1"/>
          <p:nvPr/>
        </p:nvSpPr>
        <p:spPr>
          <a:xfrm>
            <a:off x="0" y="584775"/>
            <a:ext cx="12192000" cy="2308324"/>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v"/>
            </a:pPr>
            <a:r>
              <a:rPr lang="en-US" sz="2400" dirty="0">
                <a:solidFill>
                  <a:srgbClr val="0070C0"/>
                </a:solidFill>
                <a:latin typeface="Times New Roman" panose="02020603050405020304" pitchFamily="18" charset="0"/>
                <a:cs typeface="Times New Roman" panose="02020603050405020304" pitchFamily="18" charset="0"/>
              </a:rPr>
              <a:t>It is a progressive reorganization of mental process as outcomes of biological maturation. </a:t>
            </a:r>
          </a:p>
          <a:p>
            <a:pPr marL="342900" indent="-342900" algn="just">
              <a:lnSpc>
                <a:spcPct val="150000"/>
              </a:lnSpc>
              <a:buFont typeface="Wingdings" panose="05000000000000000000" pitchFamily="2" charset="2"/>
              <a:buChar char="v"/>
            </a:pPr>
            <a:r>
              <a:rPr lang="en-US" sz="2400" dirty="0">
                <a:solidFill>
                  <a:srgbClr val="0070C0"/>
                </a:solidFill>
                <a:latin typeface="Times New Roman" panose="02020603050405020304" pitchFamily="18" charset="0"/>
                <a:cs typeface="Times New Roman" panose="02020603050405020304" pitchFamily="18" charset="0"/>
              </a:rPr>
              <a:t>Children understand the world experiencing discrepancies their learnings and discoveries  </a:t>
            </a:r>
          </a:p>
          <a:p>
            <a:pPr marL="342900" indent="-342900" algn="just">
              <a:lnSpc>
                <a:spcPct val="150000"/>
              </a:lnSpc>
              <a:buFont typeface="Wingdings" panose="05000000000000000000" pitchFamily="2" charset="2"/>
              <a:buChar char="v"/>
            </a:pPr>
            <a:r>
              <a:rPr lang="en-US" sz="2400" dirty="0">
                <a:solidFill>
                  <a:srgbClr val="0070C0"/>
                </a:solidFill>
                <a:latin typeface="Times New Roman" panose="02020603050405020304" pitchFamily="18" charset="0"/>
                <a:cs typeface="Times New Roman" panose="02020603050405020304" pitchFamily="18" charset="0"/>
              </a:rPr>
              <a:t>Children's learnings are divided into four stages- sensorimotor, preoperational, concrete operational and formal operational based on their ages (Ghazi and </a:t>
            </a:r>
            <a:r>
              <a:rPr lang="en-US" sz="2400" dirty="0" err="1">
                <a:solidFill>
                  <a:srgbClr val="0070C0"/>
                </a:solidFill>
                <a:latin typeface="Times New Roman" panose="02020603050405020304" pitchFamily="18" charset="0"/>
                <a:cs typeface="Times New Roman" panose="02020603050405020304" pitchFamily="18" charset="0"/>
              </a:rPr>
              <a:t>Ullah</a:t>
            </a:r>
            <a:r>
              <a:rPr lang="en-US" sz="2400" dirty="0">
                <a:solidFill>
                  <a:srgbClr val="0070C0"/>
                </a:solidFill>
                <a:latin typeface="Times New Roman" panose="02020603050405020304" pitchFamily="18" charset="0"/>
                <a:cs typeface="Times New Roman" panose="02020603050405020304" pitchFamily="18" charset="0"/>
              </a:rPr>
              <a:t>, 2015).</a:t>
            </a:r>
          </a:p>
        </p:txBody>
      </p:sp>
      <p:sp>
        <p:nvSpPr>
          <p:cNvPr id="5" name="TextBox 4"/>
          <p:cNvSpPr txBox="1"/>
          <p:nvPr/>
        </p:nvSpPr>
        <p:spPr>
          <a:xfrm>
            <a:off x="4801122" y="2890391"/>
            <a:ext cx="7244630" cy="3970318"/>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Ø"/>
            </a:pPr>
            <a:r>
              <a:rPr lang="en-US" sz="2400" dirty="0">
                <a:solidFill>
                  <a:srgbClr val="0070C0"/>
                </a:solidFill>
                <a:latin typeface="Times New Roman" panose="02020603050405020304" pitchFamily="18" charset="0"/>
                <a:cs typeface="Times New Roman" panose="02020603050405020304" pitchFamily="18" charset="0"/>
              </a:rPr>
              <a:t>Children learn and discover through movements and sensations like looking, listening at first stage. Secondly, they think symbolically and learns pictures and words to explain objects. At the third stage, children starts thinking logically about concrete events (Ghazi et al., 2014). At the final stage, they think abstractly about hypothetical problems.</a:t>
            </a:r>
          </a:p>
        </p:txBody>
      </p:sp>
      <p:pic>
        <p:nvPicPr>
          <p:cNvPr id="6" name="Picture 5"/>
          <p:cNvPicPr/>
          <p:nvPr/>
        </p:nvPicPr>
        <p:blipFill>
          <a:blip r:embed="rId4"/>
          <a:stretch>
            <a:fillRect/>
          </a:stretch>
        </p:blipFill>
        <p:spPr>
          <a:xfrm>
            <a:off x="126459" y="2890391"/>
            <a:ext cx="4548204" cy="3746500"/>
          </a:xfrm>
          <a:prstGeom prst="rect">
            <a:avLst/>
          </a:prstGeom>
        </p:spPr>
      </p:pic>
    </p:spTree>
    <p:extLst>
      <p:ext uri="{BB962C8B-B14F-4D97-AF65-F5344CB8AC3E}">
        <p14:creationId xmlns:p14="http://schemas.microsoft.com/office/powerpoint/2010/main" val="3398573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p:cNvSpPr txBox="1"/>
          <p:nvPr/>
        </p:nvSpPr>
        <p:spPr>
          <a:xfrm>
            <a:off x="126459" y="568033"/>
            <a:ext cx="11939081" cy="584775"/>
          </a:xfrm>
          <a:prstGeom prst="rect">
            <a:avLst/>
          </a:prstGeom>
          <a:noFill/>
        </p:spPr>
        <p:txBody>
          <a:bodyPr wrap="square" rtlCol="0">
            <a:spAutoFit/>
          </a:bodyPr>
          <a:lstStyle/>
          <a:p>
            <a:pPr algn="ctr"/>
            <a:r>
              <a:rPr lang="en-US" sz="3200" b="1" dirty="0">
                <a:solidFill>
                  <a:srgbClr val="002060"/>
                </a:solidFill>
                <a:latin typeface="Times New Roman" panose="02020603050405020304" pitchFamily="18" charset="0"/>
                <a:cs typeface="Times New Roman" panose="02020603050405020304" pitchFamily="18" charset="0"/>
              </a:rPr>
              <a:t>Bandura's Social Learning Theory </a:t>
            </a:r>
            <a:endParaRPr lang="en-US" sz="3200" dirty="0"/>
          </a:p>
        </p:txBody>
      </p:sp>
      <p:sp>
        <p:nvSpPr>
          <p:cNvPr id="4" name="TextBox 3"/>
          <p:cNvSpPr txBox="1"/>
          <p:nvPr/>
        </p:nvSpPr>
        <p:spPr>
          <a:xfrm>
            <a:off x="758757" y="1275917"/>
            <a:ext cx="11433243" cy="1200329"/>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v"/>
            </a:pPr>
            <a:r>
              <a:rPr lang="en-US" sz="2400" dirty="0">
                <a:solidFill>
                  <a:srgbClr val="0070C0"/>
                </a:solidFill>
                <a:latin typeface="Times New Roman" panose="02020603050405020304" pitchFamily="18" charset="0"/>
                <a:cs typeface="Times New Roman" panose="02020603050405020304" pitchFamily="18" charset="0"/>
              </a:rPr>
              <a:t>People learn social behavior through observation and imitation of others' behavior</a:t>
            </a:r>
          </a:p>
          <a:p>
            <a:pPr marL="342900" indent="-342900" algn="just">
              <a:lnSpc>
                <a:spcPct val="150000"/>
              </a:lnSpc>
              <a:buFont typeface="Wingdings" panose="05000000000000000000" pitchFamily="2" charset="2"/>
              <a:buChar char="v"/>
            </a:pPr>
            <a:r>
              <a:rPr lang="en-US" sz="2400" dirty="0">
                <a:solidFill>
                  <a:srgbClr val="0070C0"/>
                </a:solidFill>
                <a:latin typeface="Times New Roman" panose="02020603050405020304" pitchFamily="18" charset="0"/>
                <a:cs typeface="Times New Roman" panose="02020603050405020304" pitchFamily="18" charset="0"/>
              </a:rPr>
              <a:t>It is based on four principles- attention, retention, reproduction and motivation </a:t>
            </a:r>
          </a:p>
        </p:txBody>
      </p:sp>
      <p:sp>
        <p:nvSpPr>
          <p:cNvPr id="5" name="TextBox 4"/>
          <p:cNvSpPr txBox="1"/>
          <p:nvPr/>
        </p:nvSpPr>
        <p:spPr>
          <a:xfrm>
            <a:off x="5396674" y="3002737"/>
            <a:ext cx="6152223" cy="3416320"/>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Ø"/>
            </a:pPr>
            <a:r>
              <a:rPr lang="en-US" sz="2400" dirty="0">
                <a:solidFill>
                  <a:srgbClr val="0070C0"/>
                </a:solidFill>
                <a:latin typeface="Times New Roman" panose="02020603050405020304" pitchFamily="18" charset="0"/>
                <a:cs typeface="Times New Roman" panose="02020603050405020304" pitchFamily="18" charset="0"/>
              </a:rPr>
              <a:t>Children learn about social values through the process. Their learnings in the process impacts their later lives (</a:t>
            </a:r>
            <a:r>
              <a:rPr lang="en-US" sz="2400" dirty="0" err="1">
                <a:solidFill>
                  <a:srgbClr val="0070C0"/>
                </a:solidFill>
                <a:latin typeface="Times New Roman" panose="02020603050405020304" pitchFamily="18" charset="0"/>
                <a:cs typeface="Times New Roman" panose="02020603050405020304" pitchFamily="18" charset="0"/>
              </a:rPr>
              <a:t>Nabavi</a:t>
            </a:r>
            <a:r>
              <a:rPr lang="en-US" sz="2400" dirty="0">
                <a:solidFill>
                  <a:srgbClr val="0070C0"/>
                </a:solidFill>
                <a:latin typeface="Times New Roman" panose="02020603050405020304" pitchFamily="18" charset="0"/>
                <a:cs typeface="Times New Roman" panose="02020603050405020304" pitchFamily="18" charset="0"/>
              </a:rPr>
              <a:t>, 2012). Therefore, parents need to give efforts and special considerations throughout the process of children learnings. </a:t>
            </a:r>
          </a:p>
        </p:txBody>
      </p:sp>
      <p:pic>
        <p:nvPicPr>
          <p:cNvPr id="7" name="Picture 6"/>
          <p:cNvPicPr/>
          <p:nvPr/>
        </p:nvPicPr>
        <p:blipFill>
          <a:blip r:embed="rId4"/>
          <a:stretch>
            <a:fillRect/>
          </a:stretch>
        </p:blipFill>
        <p:spPr>
          <a:xfrm>
            <a:off x="451414" y="2870296"/>
            <a:ext cx="4493846" cy="3821694"/>
          </a:xfrm>
          <a:prstGeom prst="rect">
            <a:avLst/>
          </a:prstGeom>
        </p:spPr>
      </p:pic>
    </p:spTree>
    <p:extLst>
      <p:ext uri="{BB962C8B-B14F-4D97-AF65-F5344CB8AC3E}">
        <p14:creationId xmlns:p14="http://schemas.microsoft.com/office/powerpoint/2010/main" val="3099043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p:cNvSpPr txBox="1"/>
          <p:nvPr/>
        </p:nvSpPr>
        <p:spPr>
          <a:xfrm>
            <a:off x="329380" y="1459230"/>
            <a:ext cx="5525310" cy="5011949"/>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v"/>
            </a:pPr>
            <a:r>
              <a:rPr lang="en-US" sz="2400" dirty="0">
                <a:solidFill>
                  <a:srgbClr val="0070C0"/>
                </a:solidFill>
                <a:latin typeface="Times New Roman" panose="02020603050405020304" pitchFamily="18" charset="0"/>
                <a:cs typeface="Times New Roman" panose="02020603050405020304" pitchFamily="18" charset="0"/>
              </a:rPr>
              <a:t>According to Piaget's theory, children learn through experiences and discoveries in different stages. Therefore, their learnings and behaviors are greatly impacted by what they see and experience (Ghazi et al., 2014). Therefore, parents need to develop an environment that helps children experience positively. </a:t>
            </a:r>
          </a:p>
        </p:txBody>
      </p:sp>
      <p:sp>
        <p:nvSpPr>
          <p:cNvPr id="4" name="TextBox 3"/>
          <p:cNvSpPr txBox="1"/>
          <p:nvPr/>
        </p:nvSpPr>
        <p:spPr>
          <a:xfrm>
            <a:off x="329380" y="446124"/>
            <a:ext cx="11634281" cy="584775"/>
          </a:xfrm>
          <a:prstGeom prst="rect">
            <a:avLst/>
          </a:prstGeom>
          <a:noFill/>
        </p:spPr>
        <p:txBody>
          <a:bodyPr wrap="square" rtlCol="0">
            <a:spAutoFit/>
          </a:bodyPr>
          <a:lstStyle/>
          <a:p>
            <a:pPr algn="ctr"/>
            <a:r>
              <a:rPr lang="en-US" sz="3200" b="1" dirty="0">
                <a:solidFill>
                  <a:srgbClr val="002060"/>
                </a:solidFill>
                <a:latin typeface="Times New Roman" panose="02020603050405020304" pitchFamily="18" charset="0"/>
                <a:cs typeface="Times New Roman" panose="02020603050405020304" pitchFamily="18" charset="0"/>
              </a:rPr>
              <a:t>Practical examples of parents' support to children's development </a:t>
            </a:r>
            <a:endParaRPr lang="en-US" sz="3200" dirty="0"/>
          </a:p>
        </p:txBody>
      </p:sp>
      <p:sp>
        <p:nvSpPr>
          <p:cNvPr id="6" name="TextBox 5"/>
          <p:cNvSpPr txBox="1"/>
          <p:nvPr/>
        </p:nvSpPr>
        <p:spPr>
          <a:xfrm>
            <a:off x="6260690" y="1477023"/>
            <a:ext cx="5525310" cy="4457952"/>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v"/>
            </a:pPr>
            <a:r>
              <a:rPr lang="en-US" sz="2400" dirty="0">
                <a:solidFill>
                  <a:srgbClr val="0070C0"/>
                </a:solidFill>
                <a:latin typeface="Times New Roman" panose="02020603050405020304" pitchFamily="18" charset="0"/>
                <a:cs typeface="Times New Roman" panose="02020603050405020304" pitchFamily="18" charset="0"/>
              </a:rPr>
              <a:t>STL learning process suggest that people learn social behavior through a process. Parents have significant intervention in the process (Deming and Johnson, 2019). To explain, they can when children give attention to social values and retain the observed behaviors. </a:t>
            </a:r>
          </a:p>
        </p:txBody>
      </p:sp>
    </p:spTree>
    <p:extLst>
      <p:ext uri="{BB962C8B-B14F-4D97-AF65-F5344CB8AC3E}">
        <p14:creationId xmlns:p14="http://schemas.microsoft.com/office/powerpoint/2010/main" val="1690222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3">
            <a:extLst>
              <a:ext uri="{28A0092B-C50C-407E-A947-70E740481C1C}">
                <a14:useLocalDpi xmlns:a14="http://schemas.microsoft.com/office/drawing/2010/main" val="0"/>
              </a:ext>
            </a:extLst>
          </a:blip>
          <a:srcRect l="-1" r="1594" b="8457"/>
          <a:stretch/>
        </p:blipFill>
        <p:spPr bwMode="auto">
          <a:xfrm>
            <a:off x="0" y="0"/>
            <a:ext cx="12192000" cy="6858000"/>
          </a:xfrm>
          <a:prstGeom prst="rect">
            <a:avLst/>
          </a:prstGeom>
          <a:ln>
            <a:noFill/>
          </a:ln>
          <a:extLst>
            <a:ext uri="{53640926-AAD7-44D8-BBD7-CCE9431645EC}">
              <a14:shadowObscured xmlns:a14="http://schemas.microsoft.com/office/drawing/2010/main"/>
            </a:ext>
          </a:extLst>
        </p:spPr>
      </p:pic>
      <p:sp>
        <p:nvSpPr>
          <p:cNvPr id="3" name="TextBox 2"/>
          <p:cNvSpPr txBox="1"/>
          <p:nvPr/>
        </p:nvSpPr>
        <p:spPr>
          <a:xfrm>
            <a:off x="783955" y="174499"/>
            <a:ext cx="10624087" cy="584775"/>
          </a:xfrm>
          <a:prstGeom prst="rect">
            <a:avLst/>
          </a:prstGeom>
          <a:noFill/>
        </p:spPr>
        <p:txBody>
          <a:bodyPr wrap="square" rtlCol="0">
            <a:spAutoFit/>
          </a:bodyPr>
          <a:lstStyle/>
          <a:p>
            <a:pPr algn="ctr"/>
            <a:r>
              <a:rPr lang="en-US" sz="3200" b="1" dirty="0">
                <a:solidFill>
                  <a:srgbClr val="002060"/>
                </a:solidFill>
                <a:latin typeface="Times New Roman" panose="02020603050405020304" pitchFamily="18" charset="0"/>
                <a:cs typeface="Times New Roman" panose="02020603050405020304" pitchFamily="18" charset="0"/>
              </a:rPr>
              <a:t>References </a:t>
            </a:r>
            <a:endParaRPr lang="en-US" sz="3200" dirty="0"/>
          </a:p>
        </p:txBody>
      </p:sp>
      <p:sp>
        <p:nvSpPr>
          <p:cNvPr id="4" name="TextBox 3"/>
          <p:cNvSpPr txBox="1"/>
          <p:nvPr/>
        </p:nvSpPr>
        <p:spPr>
          <a:xfrm>
            <a:off x="466925" y="933773"/>
            <a:ext cx="11258145" cy="5565947"/>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v"/>
            </a:pPr>
            <a:r>
              <a:rPr lang="en-US" sz="2400" dirty="0" err="1">
                <a:solidFill>
                  <a:srgbClr val="0070C0"/>
                </a:solidFill>
                <a:latin typeface="Times New Roman" panose="02020603050405020304" pitchFamily="18" charset="0"/>
                <a:cs typeface="Times New Roman" panose="02020603050405020304" pitchFamily="18" charset="0"/>
              </a:rPr>
              <a:t>Nabavi</a:t>
            </a:r>
            <a:r>
              <a:rPr lang="en-US" sz="2400" dirty="0">
                <a:solidFill>
                  <a:srgbClr val="0070C0"/>
                </a:solidFill>
                <a:latin typeface="Times New Roman" panose="02020603050405020304" pitchFamily="18" charset="0"/>
                <a:cs typeface="Times New Roman" panose="02020603050405020304" pitchFamily="18" charset="0"/>
              </a:rPr>
              <a:t>, R.T., 2012. Bandura’s social learning theory &amp; social cognitive learning theory. Theory of Developmental Psychology, pp.1-24.</a:t>
            </a:r>
          </a:p>
          <a:p>
            <a:pPr marL="342900" indent="-342900" algn="just">
              <a:lnSpc>
                <a:spcPct val="150000"/>
              </a:lnSpc>
              <a:buFont typeface="Wingdings" panose="05000000000000000000" pitchFamily="2" charset="2"/>
              <a:buChar char="v"/>
            </a:pPr>
            <a:r>
              <a:rPr lang="en-US" sz="2400" dirty="0">
                <a:solidFill>
                  <a:srgbClr val="0070C0"/>
                </a:solidFill>
                <a:latin typeface="Times New Roman" panose="02020603050405020304" pitchFamily="18" charset="0"/>
                <a:cs typeface="Times New Roman" panose="02020603050405020304" pitchFamily="18" charset="0"/>
              </a:rPr>
              <a:t>Deming, P. and Johnson, L.L., 2019. An application of Bandura’s social learning theory: A new approach to </a:t>
            </a:r>
            <a:r>
              <a:rPr lang="en-US" sz="2400" dirty="0" err="1">
                <a:solidFill>
                  <a:srgbClr val="0070C0"/>
                </a:solidFill>
                <a:latin typeface="Times New Roman" panose="02020603050405020304" pitchFamily="18" charset="0"/>
                <a:cs typeface="Times New Roman" panose="02020603050405020304" pitchFamily="18" charset="0"/>
              </a:rPr>
              <a:t>deafblind</a:t>
            </a:r>
            <a:r>
              <a:rPr lang="en-US" sz="2400" dirty="0">
                <a:solidFill>
                  <a:srgbClr val="0070C0"/>
                </a:solidFill>
                <a:latin typeface="Times New Roman" panose="02020603050405020304" pitchFamily="18" charset="0"/>
                <a:cs typeface="Times New Roman" panose="02020603050405020304" pitchFamily="18" charset="0"/>
              </a:rPr>
              <a:t> support groups. JADARA, 42(4), p.5.</a:t>
            </a:r>
          </a:p>
          <a:p>
            <a:pPr marL="342900" indent="-342900" algn="just">
              <a:lnSpc>
                <a:spcPct val="150000"/>
              </a:lnSpc>
              <a:buFont typeface="Wingdings" panose="05000000000000000000" pitchFamily="2" charset="2"/>
              <a:buChar char="v"/>
            </a:pPr>
            <a:r>
              <a:rPr lang="en-US" sz="2400" dirty="0">
                <a:solidFill>
                  <a:srgbClr val="0070C0"/>
                </a:solidFill>
                <a:latin typeface="Times New Roman" panose="02020603050405020304" pitchFamily="18" charset="0"/>
                <a:cs typeface="Times New Roman" panose="02020603050405020304" pitchFamily="18" charset="0"/>
              </a:rPr>
              <a:t>Ghazi, S.R. and </a:t>
            </a:r>
            <a:r>
              <a:rPr lang="en-US" sz="2400" dirty="0" err="1">
                <a:solidFill>
                  <a:srgbClr val="0070C0"/>
                </a:solidFill>
                <a:latin typeface="Times New Roman" panose="02020603050405020304" pitchFamily="18" charset="0"/>
                <a:cs typeface="Times New Roman" panose="02020603050405020304" pitchFamily="18" charset="0"/>
              </a:rPr>
              <a:t>Ullah</a:t>
            </a:r>
            <a:r>
              <a:rPr lang="en-US" sz="2400" dirty="0">
                <a:solidFill>
                  <a:srgbClr val="0070C0"/>
                </a:solidFill>
                <a:latin typeface="Times New Roman" panose="02020603050405020304" pitchFamily="18" charset="0"/>
                <a:cs typeface="Times New Roman" panose="02020603050405020304" pitchFamily="18" charset="0"/>
              </a:rPr>
              <a:t>, K., 2015. Concrete operational stage of Piaget’s cognitive development theory: An implication in learning general science. </a:t>
            </a:r>
            <a:r>
              <a:rPr lang="en-US" sz="2400" dirty="0" err="1">
                <a:solidFill>
                  <a:srgbClr val="0070C0"/>
                </a:solidFill>
                <a:latin typeface="Times New Roman" panose="02020603050405020304" pitchFamily="18" charset="0"/>
                <a:cs typeface="Times New Roman" panose="02020603050405020304" pitchFamily="18" charset="0"/>
              </a:rPr>
              <a:t>Gomal</a:t>
            </a:r>
            <a:r>
              <a:rPr lang="en-US" sz="2400" dirty="0">
                <a:solidFill>
                  <a:srgbClr val="0070C0"/>
                </a:solidFill>
                <a:latin typeface="Times New Roman" panose="02020603050405020304" pitchFamily="18" charset="0"/>
                <a:cs typeface="Times New Roman" panose="02020603050405020304" pitchFamily="18" charset="0"/>
              </a:rPr>
              <a:t> University Journal of Research, 31(1), pp.78-89.</a:t>
            </a:r>
          </a:p>
          <a:p>
            <a:pPr marL="342900" indent="-342900" algn="just">
              <a:lnSpc>
                <a:spcPct val="150000"/>
              </a:lnSpc>
              <a:buFont typeface="Wingdings" panose="05000000000000000000" pitchFamily="2" charset="2"/>
              <a:buChar char="v"/>
            </a:pPr>
            <a:r>
              <a:rPr lang="en-US" sz="2400" dirty="0">
                <a:solidFill>
                  <a:srgbClr val="0070C0"/>
                </a:solidFill>
                <a:latin typeface="Times New Roman" panose="02020603050405020304" pitchFamily="18" charset="0"/>
                <a:cs typeface="Times New Roman" panose="02020603050405020304" pitchFamily="18" charset="0"/>
              </a:rPr>
              <a:t>Ghazi, S.R., Khan, U.A., </a:t>
            </a:r>
            <a:r>
              <a:rPr lang="en-US" sz="2400" dirty="0" err="1">
                <a:solidFill>
                  <a:srgbClr val="0070C0"/>
                </a:solidFill>
                <a:latin typeface="Times New Roman" panose="02020603050405020304" pitchFamily="18" charset="0"/>
                <a:cs typeface="Times New Roman" panose="02020603050405020304" pitchFamily="18" charset="0"/>
              </a:rPr>
              <a:t>Shahzada</a:t>
            </a:r>
            <a:r>
              <a:rPr lang="en-US" sz="2400" dirty="0">
                <a:solidFill>
                  <a:srgbClr val="0070C0"/>
                </a:solidFill>
                <a:latin typeface="Times New Roman" panose="02020603050405020304" pitchFamily="18" charset="0"/>
                <a:cs typeface="Times New Roman" panose="02020603050405020304" pitchFamily="18" charset="0"/>
              </a:rPr>
              <a:t>, G. and </a:t>
            </a:r>
            <a:r>
              <a:rPr lang="en-US" sz="2400" dirty="0" err="1">
                <a:solidFill>
                  <a:srgbClr val="0070C0"/>
                </a:solidFill>
                <a:latin typeface="Times New Roman" panose="02020603050405020304" pitchFamily="18" charset="0"/>
                <a:cs typeface="Times New Roman" panose="02020603050405020304" pitchFamily="18" charset="0"/>
              </a:rPr>
              <a:t>Ullah</a:t>
            </a:r>
            <a:r>
              <a:rPr lang="en-US" sz="2400" dirty="0">
                <a:solidFill>
                  <a:srgbClr val="0070C0"/>
                </a:solidFill>
                <a:latin typeface="Times New Roman" panose="02020603050405020304" pitchFamily="18" charset="0"/>
                <a:cs typeface="Times New Roman" panose="02020603050405020304" pitchFamily="18" charset="0"/>
              </a:rPr>
              <a:t>, K., 2014. Formal Operational Stage of Piaget's Cognitive Development Theory: An Implication in Learning Mathematics. Journal of Educational Research (1027-9776), 17(2).</a:t>
            </a:r>
          </a:p>
        </p:txBody>
      </p:sp>
    </p:spTree>
    <p:extLst>
      <p:ext uri="{BB962C8B-B14F-4D97-AF65-F5344CB8AC3E}">
        <p14:creationId xmlns:p14="http://schemas.microsoft.com/office/powerpoint/2010/main" val="11640057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TotalTime>
  <Words>522</Words>
  <Application>Microsoft Office PowerPoint</Application>
  <PresentationFormat>Widescreen</PresentationFormat>
  <Paragraphs>29</Paragraphs>
  <Slides>6</Slides>
  <Notes>5</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Microsoft Office User</cp:lastModifiedBy>
  <cp:revision>25</cp:revision>
  <dcterms:created xsi:type="dcterms:W3CDTF">2021-08-09T07:08:04Z</dcterms:created>
  <dcterms:modified xsi:type="dcterms:W3CDTF">2021-10-20T14:18:06Z</dcterms:modified>
  <cp:category/>
</cp:coreProperties>
</file>