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3" autoAdjust="0"/>
    <p:restoredTop sz="94660"/>
  </p:normalViewPr>
  <p:slideViewPr>
    <p:cSldViewPr snapToGrid="0">
      <p:cViewPr varScale="1">
        <p:scale>
          <a:sx n="97" d="100"/>
          <a:sy n="97" d="100"/>
        </p:scale>
        <p:origin x="80" y="6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21818-E75A-458F-AC5B-0E9A2C76B8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448056"/>
            <a:ext cx="11292840" cy="3401568"/>
          </a:xfrm>
        </p:spPr>
        <p:txBody>
          <a:bodyPr anchor="b">
            <a:normAutofit/>
          </a:bodyPr>
          <a:lstStyle>
            <a:lvl1pPr algn="l">
              <a:defRPr sz="64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EE64DE-978B-4F95-BB3C-D027D800874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6" y="4471416"/>
            <a:ext cx="11292840" cy="1481328"/>
          </a:xfrm>
        </p:spPr>
        <p:txBody>
          <a:bodyPr/>
          <a:lstStyle>
            <a:lvl1pPr marL="0" indent="0" algn="l">
              <a:lnSpc>
                <a:spcPct val="120000"/>
              </a:lnSpc>
              <a:buNone/>
              <a:defRPr sz="2400">
                <a:solidFill>
                  <a:schemeClr val="tx2">
                    <a:alpha val="5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66CC717-08C5-4F3E-B8AA-BA93C8755982}"/>
              </a:ext>
            </a:extLst>
          </p:cNvPr>
          <p:cNvCxnSpPr>
            <a:cxnSpLocks/>
          </p:cNvCxnSpPr>
          <p:nvPr/>
        </p:nvCxnSpPr>
        <p:spPr>
          <a:xfrm>
            <a:off x="449400" y="4122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896B5700-AA45-4E20-8BE5-2762041130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5B7199-CC00-4D38-8B48-F8A5391129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6BC76EC-3453-4CE0-A71D-BD21940757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February 1, 2021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8691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DBCE8-F60C-4E3A-83C0-BDE8DD2DE1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056" y="388800"/>
            <a:ext cx="11301984" cy="1141200"/>
          </a:xfrm>
          <a:prstGeom prst="rect">
            <a:avLst/>
          </a:prstGeo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BC57F-72F2-48BC-B1EE-1F2C6155D7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8056" y="1733550"/>
            <a:ext cx="11293200" cy="3783013"/>
          </a:xfrm>
          <a:prstGeom prst="rect">
            <a:avLst/>
          </a:prstGeom>
        </p:spPr>
        <p:txBody>
          <a:bodyPr vert="horz" lIns="0" tIns="0" rIns="9144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BC45-A4BC-4EE5-82B1-8BC79122559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0832" y="6153912"/>
            <a:ext cx="5397056" cy="502920"/>
          </a:xfrm>
          <a:prstGeom prst="rect">
            <a:avLst/>
          </a:prstGeom>
        </p:spPr>
        <p:txBody>
          <a:bodyPr vert="horz" lIns="0" tIns="0" rIns="91440" bIns="0" rtlCol="0" anchor="ctr"/>
          <a:lstStyle>
            <a:lvl1pPr algn="l">
              <a:defRPr sz="900" cap="all" spc="200" baseline="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r>
              <a:rPr lang="en-US" spc="200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5E1300-1995-409E-B058-59180872B6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38232" y="6153912"/>
            <a:ext cx="1510856" cy="502920"/>
          </a:xfrm>
          <a:prstGeom prst="rect">
            <a:avLst/>
          </a:prstGeom>
        </p:spPr>
        <p:txBody>
          <a:bodyPr vert="horz" lIns="0" tIns="0" rIns="0" bIns="0" rtlCol="0" anchor="ctr"/>
          <a:lstStyle>
            <a:lvl1pPr algn="r">
              <a:defRPr sz="900">
                <a:solidFill>
                  <a:schemeClr val="tx2">
                    <a:alpha val="55000"/>
                  </a:schemeClr>
                </a:solidFill>
              </a:defRPr>
            </a:lvl1pPr>
          </a:lstStyle>
          <a:p>
            <a:fld id="{0D309695-DEC3-40DA-9DF5-330280C9D0E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639030E9-7F3B-403F-96B2-7C2C627C3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42912" y="6152968"/>
            <a:ext cx="3457576" cy="502920"/>
          </a:xfrm>
          <a:prstGeom prst="rect">
            <a:avLst/>
          </a:prstGeom>
        </p:spPr>
        <p:txBody>
          <a:bodyPr wrap="square" lIns="0" tIns="0" rIns="0" bIns="0" anchor="ctr" anchorCtr="0">
            <a:normAutofit/>
          </a:bodyPr>
          <a:lstStyle>
            <a:lvl1pPr>
              <a:defRPr sz="900" cap="all" spc="200" baseline="0">
                <a:solidFill>
                  <a:schemeClr val="tx1">
                    <a:alpha val="55000"/>
                  </a:schemeClr>
                </a:solidFill>
              </a:defRPr>
            </a:lvl1pPr>
          </a:lstStyle>
          <a:p>
            <a:fld id="{8256C2ED-54A4-480D-B5C8-65C0D62359B9}" type="datetime2">
              <a:rPr lang="en-US" smtClean="0"/>
              <a:pPr/>
              <a:t>Monday, February 1, 2021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28857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i="1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450000" indent="-448056" algn="l" defTabSz="914400" rtl="0" eaLnBrk="1" latinLnBrk="0" hangingPunct="1">
        <a:lnSpc>
          <a:spcPct val="120000"/>
        </a:lnSpc>
        <a:spcBef>
          <a:spcPts val="10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1pPr>
      <a:lvl2pPr marL="9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2pPr>
      <a:lvl3pPr marL="13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3pPr>
      <a:lvl4pPr marL="180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4pPr>
      <a:lvl5pPr marL="2250000" indent="-448056" algn="l" defTabSz="914400" rtl="0" eaLnBrk="1" latinLnBrk="0" hangingPunct="1">
        <a:lnSpc>
          <a:spcPct val="120000"/>
        </a:lnSpc>
        <a:spcBef>
          <a:spcPts val="500"/>
        </a:spcBef>
        <a:buFont typeface="Calibri Light" panose="020F0302020204030204" pitchFamily="34" charset="0"/>
        <a:buChar char="→"/>
        <a:defRPr sz="2200" kern="1200">
          <a:solidFill>
            <a:schemeClr val="tx2">
              <a:alpha val="5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f5m-jBf81Q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List_of_Wikipedia_people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environment-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nglishosaca.wordpress.com/fifth-grade-2/the-uk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acebook.com/gowerfreshchristmastree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2E5B6AE-5EFE-45F0-A2AE-ED771CA3D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6B9047-0A85-4F20-9036-4BC9A2EB45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5" y="662400"/>
            <a:ext cx="11293200" cy="1000800"/>
          </a:xfrm>
        </p:spPr>
        <p:txBody>
          <a:bodyPr anchor="ctr">
            <a:normAutofit/>
          </a:bodyPr>
          <a:lstStyle/>
          <a:p>
            <a:r>
              <a:rPr lang="en-GB" dirty="0"/>
              <a:t>Triple Bottom Line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CC2206-ACC1-4233-9377-7BE0B46111F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8055" y="1652400"/>
            <a:ext cx="11293200" cy="984885"/>
          </a:xfrm>
        </p:spPr>
        <p:txBody>
          <a:bodyPr anchor="ctr">
            <a:normAutofit fontScale="92500" lnSpcReduction="10000"/>
          </a:bodyPr>
          <a:lstStyle/>
          <a:p>
            <a:endParaRPr lang="en-GB" sz="64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55B435-D9F3-4A31-B89E-36741390DB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50000" y="450000"/>
            <a:ext cx="112932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2381AF1-3358-40A9-9EFE-27B1011FA01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658" b="4364"/>
          <a:stretch/>
        </p:blipFill>
        <p:spPr>
          <a:xfrm>
            <a:off x="20" y="2959198"/>
            <a:ext cx="12191980" cy="3898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58080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6BB888-617E-4D93-B6D4-2EB9D9D98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 up of a red, blue and orange LED screen">
            <a:extLst>
              <a:ext uri="{FF2B5EF4-FFF2-40B4-BE49-F238E27FC236}">
                <a16:creationId xmlns:a16="http://schemas.microsoft.com/office/drawing/2014/main" id="{A69AC5BC-EC6B-4EA4-BF84-04D9904791B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2692" b="30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39A0505-A6DD-4BC1-9CA6-9D202A949F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35412" y="450000"/>
            <a:ext cx="8256588" cy="5544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3F4A6F-AB49-43C2-9800-BB8542296B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5412" y="894969"/>
            <a:ext cx="7380000" cy="2954655"/>
          </a:xfrm>
        </p:spPr>
        <p:txBody>
          <a:bodyPr>
            <a:normAutofit/>
          </a:bodyPr>
          <a:lstStyle/>
          <a:p>
            <a:r>
              <a:rPr lang="en-GB" dirty="0"/>
              <a:t>Watch the video below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56C0C9-DC16-4CE6-9431-3BF9935D02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5412" y="4471416"/>
            <a:ext cx="7380000" cy="1293303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https://www.youtube.com/watch?v=2f5m-jBf81Q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CC4060-6621-49EA-A90C-71567A922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85412" y="4122000"/>
            <a:ext cx="7380000" cy="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313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C87CFA-6ED6-4F6B-81D6-D59CE51B2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079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079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07AC15-9623-4263-BC8F-F17E7650C9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228600"/>
            <a:ext cx="4718304" cy="6190488"/>
          </a:xfrm>
        </p:spPr>
        <p:txBody>
          <a:bodyPr anchor="t">
            <a:normAutofit/>
          </a:bodyPr>
          <a:lstStyle/>
          <a:p>
            <a:r>
              <a:rPr lang="en-GB" dirty="0"/>
              <a:t>Social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395C05-797F-4BF8-B62A-37BD190E00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048" y="347472"/>
            <a:ext cx="5166360" cy="6071616"/>
          </a:xfrm>
        </p:spPr>
        <p:txBody>
          <a:bodyPr>
            <a:normAutofit/>
          </a:bodyPr>
          <a:lstStyle/>
          <a:p>
            <a:r>
              <a:rPr lang="en-GB" dirty="0"/>
              <a:t>Everything to do with people and the needs of the people in the area.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Employees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Employees are treated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the Business engages with the local people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How the business supports local people and other social needs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Does the Business have a CSR policy?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E848E9-600C-48BF-9784-F0B7E289A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6000" y="450000"/>
            <a:ext cx="0" cy="5966675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D60F3C54-085C-46B0-9823-A6328ED63C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3580" y="2638475"/>
            <a:ext cx="3914520" cy="2609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01929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C87CFA-6ED6-4F6B-81D6-D59CE51B2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079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079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15041-EBF4-4AAE-BDC3-3614B61306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228600"/>
            <a:ext cx="4718304" cy="6190488"/>
          </a:xfrm>
        </p:spPr>
        <p:txBody>
          <a:bodyPr anchor="t">
            <a:normAutofit/>
          </a:bodyPr>
          <a:lstStyle/>
          <a:p>
            <a:r>
              <a:rPr lang="en-GB" dirty="0"/>
              <a:t>Environmental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DAC3949-83A8-4D4D-95C5-86FDD25C654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048" y="347472"/>
            <a:ext cx="5166360" cy="60716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does the Business do to address sustainability within its operations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Does the business engage in outside sustainability activities?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Does the Business consider the planet in its decisions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E848E9-600C-48BF-9784-F0B7E289A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6000" y="450000"/>
            <a:ext cx="0" cy="5966675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E6714CB4-A1D3-4701-A81D-82297FA6EF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028" y="1513210"/>
            <a:ext cx="4298901" cy="444657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80A224-7357-4930-99FA-1F29A9F93AF4}"/>
              </a:ext>
            </a:extLst>
          </p:cNvPr>
          <p:cNvSpPr txBox="1"/>
          <p:nvPr/>
        </p:nvSpPr>
        <p:spPr>
          <a:xfrm>
            <a:off x="596028" y="6040950"/>
            <a:ext cx="365229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1282882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C87CFA-6ED6-4F6B-81D6-D59CE51B2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079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079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D682CD-703F-47B4-8D65-23C1805115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228600"/>
            <a:ext cx="4718304" cy="6190488"/>
          </a:xfrm>
        </p:spPr>
        <p:txBody>
          <a:bodyPr anchor="t">
            <a:normAutofit/>
          </a:bodyPr>
          <a:lstStyle/>
          <a:p>
            <a:r>
              <a:rPr lang="en-GB" dirty="0"/>
              <a:t>Financial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54177-34F9-4574-A482-709CF9F920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9048" y="347472"/>
            <a:ext cx="5166360" cy="6071616"/>
          </a:xfrm>
        </p:spPr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What is the Business doing financially?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How are they fairing financially?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Are they entrepreneurial, creative and looking for further income streams.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FE848E9-600C-48BF-9784-F0B7E289A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6000" y="450000"/>
            <a:ext cx="0" cy="5966675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456E309-DCE6-4AF6-AF6F-A8D0CD5CE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251527" y="1826259"/>
            <a:ext cx="4983345" cy="2990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97845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1C87CFA-6ED6-4F6B-81D6-D59CE51B23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0795" cap="flat" cmpd="sng" algn="ctr">
            <a:noFill/>
            <a:prstDash val="solid"/>
          </a:ln>
          <a:effectLst/>
          <a:extLst>
            <a:ext uri="{91240B29-F687-4F45-9708-019B960494DF}">
              <a14:hiddenLine xmlns:a14="http://schemas.microsoft.com/office/drawing/2010/main" w="10795" cap="flat" cmpd="sng" algn="ctr">
                <a:solidFill>
                  <a:schemeClr val="accent1">
                    <a:shade val="50000"/>
                  </a:schemeClr>
                </a:solidFill>
                <a:prstDash val="solid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65AFCE-CFB4-475E-A6D3-C27B4EAF72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8056" y="228600"/>
            <a:ext cx="6647688" cy="6190488"/>
          </a:xfrm>
        </p:spPr>
        <p:txBody>
          <a:bodyPr anchor="t">
            <a:normAutofit/>
          </a:bodyPr>
          <a:lstStyle/>
          <a:p>
            <a:r>
              <a:rPr lang="en-GB" dirty="0"/>
              <a:t>Activity: </a:t>
            </a:r>
            <a:br>
              <a:rPr lang="en-GB" dirty="0"/>
            </a:br>
            <a:r>
              <a:rPr lang="en-GB" dirty="0"/>
              <a:t>Have a look at The Gower Fresh Christmas Tree farm on </a:t>
            </a:r>
            <a:r>
              <a:rPr lang="en-GB" dirty="0" err="1"/>
              <a:t>facebook</a:t>
            </a:r>
            <a:r>
              <a:rPr lang="en-GB" dirty="0"/>
              <a:t>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386853-1839-4A7F-8947-BAD0BB6B4D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4424" y="347472"/>
            <a:ext cx="3300984" cy="6071616"/>
          </a:xfrm>
        </p:spPr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https://www.facebook.com/gowerfreshchristmastrees</a:t>
            </a:r>
            <a:endParaRPr lang="en-GB" dirty="0"/>
          </a:p>
          <a:p>
            <a:r>
              <a:rPr lang="en-GB" dirty="0"/>
              <a:t>Research the Business by looking through their Facebook page, what does the Business do under the three headings Social, Environmental and Financial.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59CA136B-17B5-41E1-9F5D-89105CF5A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28663" y="450000"/>
            <a:ext cx="0" cy="5958000"/>
          </a:xfrm>
          <a:prstGeom prst="line">
            <a:avLst/>
          </a:prstGeom>
          <a:ln w="63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6382443"/>
      </p:ext>
    </p:extLst>
  </p:cSld>
  <p:clrMapOvr>
    <a:masterClrMapping/>
  </p:clrMapOvr>
</p:sld>
</file>

<file path=ppt/theme/theme1.xml><?xml version="1.0" encoding="utf-8"?>
<a:theme xmlns:a="http://schemas.openxmlformats.org/drawingml/2006/main" name="ThinLineVTI">
  <a:themeElements>
    <a:clrScheme name="AnalogousFromDarkSeedLeftStep">
      <a:dk1>
        <a:srgbClr val="000000"/>
      </a:dk1>
      <a:lt1>
        <a:srgbClr val="FFFFFF"/>
      </a:lt1>
      <a:dk2>
        <a:srgbClr val="1D2A34"/>
      </a:dk2>
      <a:lt2>
        <a:srgbClr val="E2E8E3"/>
      </a:lt2>
      <a:accent1>
        <a:srgbClr val="C34DB8"/>
      </a:accent1>
      <a:accent2>
        <a:srgbClr val="8B3BB1"/>
      </a:accent2>
      <a:accent3>
        <a:srgbClr val="6B4DC3"/>
      </a:accent3>
      <a:accent4>
        <a:srgbClr val="3B4EB1"/>
      </a:accent4>
      <a:accent5>
        <a:srgbClr val="4D91C3"/>
      </a:accent5>
      <a:accent6>
        <a:srgbClr val="3BB0B1"/>
      </a:accent6>
      <a:hlink>
        <a:srgbClr val="3F73BF"/>
      </a:hlink>
      <a:folHlink>
        <a:srgbClr val="7F7F7F"/>
      </a:folHlink>
    </a:clrScheme>
    <a:fontScheme name="Custom 3">
      <a:majorFont>
        <a:latin typeface="Bell MT"/>
        <a:ea typeface=""/>
        <a:cs typeface=""/>
      </a:majorFont>
      <a:minorFont>
        <a:latin typeface="Bell M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inLineVTI" id="{DA2A884B-D36C-4F63-9FE8-3C89F2B99A40}" vid="{62C1F77B-42AE-47B9-869B-5CE48C8ED8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159</Words>
  <Application>Microsoft Office PowerPoint</Application>
  <PresentationFormat>Widescreen</PresentationFormat>
  <Paragraphs>21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Bell MT</vt:lpstr>
      <vt:lpstr>Calibri Light</vt:lpstr>
      <vt:lpstr>ThinLineVTI</vt:lpstr>
      <vt:lpstr>Triple Bottom Line</vt:lpstr>
      <vt:lpstr>Watch the video below</vt:lpstr>
      <vt:lpstr>Social </vt:lpstr>
      <vt:lpstr>Environmental</vt:lpstr>
      <vt:lpstr>Financial</vt:lpstr>
      <vt:lpstr>Activity:  Have a look at The Gower Fresh Christmas Tree farm on facebook.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Triple Bottom Line</dc:title>
  <dc:creator>Jessica Shore</dc:creator>
  <cp:lastModifiedBy>Jessica Shore</cp:lastModifiedBy>
  <cp:revision>3</cp:revision>
  <dcterms:created xsi:type="dcterms:W3CDTF">2021-02-01T17:51:23Z</dcterms:created>
  <dcterms:modified xsi:type="dcterms:W3CDTF">2021-02-01T18:09:16Z</dcterms:modified>
</cp:coreProperties>
</file>