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6" r:id="rId4"/>
  </p:sldMasterIdLst>
  <p:notesMasterIdLst>
    <p:notesMasterId r:id="rId46"/>
  </p:notesMasterIdLst>
  <p:sldIdLst>
    <p:sldId id="2592" r:id="rId5"/>
    <p:sldId id="2562" r:id="rId6"/>
    <p:sldId id="2616" r:id="rId7"/>
    <p:sldId id="2601" r:id="rId8"/>
    <p:sldId id="2614" r:id="rId9"/>
    <p:sldId id="2563" r:id="rId10"/>
    <p:sldId id="2611" r:id="rId11"/>
    <p:sldId id="2602" r:id="rId12"/>
    <p:sldId id="2564" r:id="rId13"/>
    <p:sldId id="2565" r:id="rId14"/>
    <p:sldId id="2566" r:id="rId15"/>
    <p:sldId id="2603" r:id="rId16"/>
    <p:sldId id="2567" r:id="rId17"/>
    <p:sldId id="2568" r:id="rId18"/>
    <p:sldId id="2595" r:id="rId19"/>
    <p:sldId id="2617" r:id="rId20"/>
    <p:sldId id="2569" r:id="rId21"/>
    <p:sldId id="2615" r:id="rId22"/>
    <p:sldId id="2570" r:id="rId23"/>
    <p:sldId id="2596" r:id="rId24"/>
    <p:sldId id="2571" r:id="rId25"/>
    <p:sldId id="2572" r:id="rId26"/>
    <p:sldId id="2597" r:id="rId27"/>
    <p:sldId id="2573" r:id="rId28"/>
    <p:sldId id="2593" r:id="rId29"/>
    <p:sldId id="2574" r:id="rId30"/>
    <p:sldId id="2598" r:id="rId31"/>
    <p:sldId id="2585" r:id="rId32"/>
    <p:sldId id="2575" r:id="rId33"/>
    <p:sldId id="2604" r:id="rId34"/>
    <p:sldId id="2577" r:id="rId35"/>
    <p:sldId id="2578" r:id="rId36"/>
    <p:sldId id="2599" r:id="rId37"/>
    <p:sldId id="2600" r:id="rId38"/>
    <p:sldId id="2579" r:id="rId39"/>
    <p:sldId id="2606" r:id="rId40"/>
    <p:sldId id="2607" r:id="rId41"/>
    <p:sldId id="2608" r:id="rId42"/>
    <p:sldId id="2609" r:id="rId43"/>
    <p:sldId id="2610" r:id="rId44"/>
    <p:sldId id="2613"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are, Empowerment, and Support Needs of Older People in the UK" id="{2A96F022-A647-4655-A68F-1A1C17EFE7FB}">
          <p14:sldIdLst>
            <p14:sldId id="2592"/>
          </p14:sldIdLst>
        </p14:section>
        <p14:section name="Introduction and Scope" id="{13E43F9B-2C34-45A9-8BF6-B2E6721FA73B}">
          <p14:sldIdLst>
            <p14:sldId id="2562"/>
            <p14:sldId id="2616"/>
            <p14:sldId id="2601"/>
            <p14:sldId id="2614"/>
            <p14:sldId id="2563"/>
            <p14:sldId id="2611"/>
            <p14:sldId id="2602"/>
            <p14:sldId id="2564"/>
          </p14:sldIdLst>
        </p14:section>
        <p14:section name="Theoretical Frameworks" id="{1CCD9696-B17F-43DD-80A4-CC90852FD2A5}">
          <p14:sldIdLst>
            <p14:sldId id="2565"/>
            <p14:sldId id="2566"/>
            <p14:sldId id="2603"/>
          </p14:sldIdLst>
        </p14:section>
        <p14:section name="Evaluation of Current Care Provisions" id="{8608561F-B96D-44CF-B219-9F2F919429A5}">
          <p14:sldIdLst>
            <p14:sldId id="2567"/>
            <p14:sldId id="2568"/>
            <p14:sldId id="2595"/>
            <p14:sldId id="2617"/>
            <p14:sldId id="2569"/>
            <p14:sldId id="2615"/>
            <p14:sldId id="2570"/>
            <p14:sldId id="2596"/>
          </p14:sldIdLst>
        </p14:section>
        <p14:section name="Technological Innovations in Elderly Care" id="{20804CA2-5CE2-49CC-969B-E72466DE3464}">
          <p14:sldIdLst>
            <p14:sldId id="2571"/>
            <p14:sldId id="2572"/>
            <p14:sldId id="2597"/>
            <p14:sldId id="2573"/>
            <p14:sldId id="2593"/>
          </p14:sldIdLst>
        </p14:section>
        <p14:section name="Case Studies" id="{17180ED1-2292-47FE-A8DD-AE9BCAEF48D9}">
          <p14:sldIdLst>
            <p14:sldId id="2574"/>
            <p14:sldId id="2598"/>
            <p14:sldId id="2585"/>
            <p14:sldId id="2575"/>
            <p14:sldId id="2604"/>
          </p14:sldIdLst>
        </p14:section>
        <p14:section name="Recommendations and Conclusion" id="{E028B078-38F5-4DF3-903B-2CEE502F4818}">
          <p14:sldIdLst>
            <p14:sldId id="2577"/>
            <p14:sldId id="2578"/>
            <p14:sldId id="2599"/>
            <p14:sldId id="2600"/>
            <p14:sldId id="2579"/>
            <p14:sldId id="2606"/>
            <p14:sldId id="2607"/>
            <p14:sldId id="2608"/>
            <p14:sldId id="2609"/>
            <p14:sldId id="2610"/>
            <p14:sldId id="2613"/>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744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E65386-2B2D-4479-BBE9-E07D00B05BD7}" v="5" dt="2025-10-23T18:57:49.9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979" autoAdjust="0"/>
    <p:restoredTop sz="95033" autoAdjust="0"/>
  </p:normalViewPr>
  <p:slideViewPr>
    <p:cSldViewPr snapToGrid="0">
      <p:cViewPr>
        <p:scale>
          <a:sx n="52" d="100"/>
          <a:sy n="52" d="100"/>
        </p:scale>
        <p:origin x="2102" y="634"/>
      </p:cViewPr>
      <p:guideLst/>
    </p:cSldViewPr>
  </p:slideViewPr>
  <p:notesTextViewPr>
    <p:cViewPr>
      <p:scale>
        <a:sx n="200" d="100"/>
        <a:sy n="200" d="100"/>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44C6E3-68BE-434A-B5AB-B421877193BC}" type="datetimeFigureOut">
              <a:t>10/24/2025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2FC718-0EB1-4C5A-88CB-D7B999D3253E}" type="slidenum">
              <a:t>‹#›</a:t>
            </a:fld>
            <a:endParaRPr lang="en-US"/>
          </a:p>
        </p:txBody>
      </p:sp>
    </p:spTree>
    <p:extLst>
      <p:ext uri="{BB962C8B-B14F-4D97-AF65-F5344CB8AC3E}">
        <p14:creationId xmlns:p14="http://schemas.microsoft.com/office/powerpoint/2010/main" val="4243790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2FC718-0EB1-4C5A-88CB-D7B999D3253E}" type="slidenum">
              <a:rPr lang="en-GB" smtClean="0"/>
              <a:t>1</a:t>
            </a:fld>
            <a:endParaRPr lang="en-GB"/>
          </a:p>
        </p:txBody>
      </p:sp>
    </p:spTree>
    <p:extLst>
      <p:ext uri="{BB962C8B-B14F-4D97-AF65-F5344CB8AC3E}">
        <p14:creationId xmlns:p14="http://schemas.microsoft.com/office/powerpoint/2010/main" val="1994484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Introduction to Elderly Care Needs, Defining the Scope and Importance</a:t>
            </a:r>
          </a:p>
        </p:txBody>
      </p:sp>
      <p:sp>
        <p:nvSpPr>
          <p:cNvPr id="4" name="Slide Number Placeholder 3"/>
          <p:cNvSpPr>
            <a:spLocks noGrp="1"/>
          </p:cNvSpPr>
          <p:nvPr>
            <p:ph type="sldNum" sz="quarter" idx="5"/>
          </p:nvPr>
        </p:nvSpPr>
        <p:spPr/>
        <p:txBody>
          <a:bodyPr/>
          <a:lstStyle/>
          <a:p>
            <a:fld id="{1AC8BC0F-B4AE-4E36-8004-D8BFBEF53C67}" type="slidenum">
              <a:t>2</a:t>
            </a:fld>
            <a:endParaRPr lang="en-US"/>
          </a:p>
        </p:txBody>
      </p:sp>
    </p:spTree>
    <p:extLst>
      <p:ext uri="{BB962C8B-B14F-4D97-AF65-F5344CB8AC3E}">
        <p14:creationId xmlns:p14="http://schemas.microsoft.com/office/powerpoint/2010/main" val="35244413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2FC718-0EB1-4C5A-88CB-D7B999D3253E}" type="slidenum">
              <a:rPr lang="en-GB" smtClean="0"/>
              <a:t>3</a:t>
            </a:fld>
            <a:endParaRPr lang="en-GB"/>
          </a:p>
        </p:txBody>
      </p:sp>
    </p:spTree>
    <p:extLst>
      <p:ext uri="{BB962C8B-B14F-4D97-AF65-F5344CB8AC3E}">
        <p14:creationId xmlns:p14="http://schemas.microsoft.com/office/powerpoint/2010/main" val="568966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DDB50-5FF1-0800-162D-CA83C7EA78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70AD0C-EAE1-283D-52B0-0ACFFA411A2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5B4686A-B667-B5C4-66FD-106852F9241D}"/>
              </a:ext>
            </a:extLst>
          </p:cNvPr>
          <p:cNvSpPr>
            <a:spLocks noGrp="1"/>
          </p:cNvSpPr>
          <p:nvPr>
            <p:ph type="body" idx="1"/>
          </p:nvPr>
        </p:nvSpPr>
        <p:spPr/>
        <p:txBody>
          <a:bodyPr/>
          <a:lstStyle/>
          <a:p>
            <a:r>
              <a:rPr lang="en-US"/>
              <a:t>
This presentation explores the care, empowerment, and support needs of older people in the UK, with a particular focus on current service provisions and technological innovations. Ageing is a complex biological process that can be understood through various theories. The genetic theory posits that ageing is programmed into our DNA, suggesting that cellular senescence and eventual decline are inevitable outcomes of genetic instructions. In contrast, the wear and tear theory argues that ageing results from accumulated damage to cells and tissues over time due to environmental and lifestyle factors. These foundational theories help frame the physical and cognitive changes that older adults experience, which in turn shape their care needs. Understanding these biological underpinnings is crucial for developing effective care strategies that address the multifaceted challenges of ageing.</a:t>
            </a:r>
          </a:p>
        </p:txBody>
      </p:sp>
      <p:sp>
        <p:nvSpPr>
          <p:cNvPr id="4" name="Slide Number Placeholder 3">
            <a:extLst>
              <a:ext uri="{FF2B5EF4-FFF2-40B4-BE49-F238E27FC236}">
                <a16:creationId xmlns:a16="http://schemas.microsoft.com/office/drawing/2014/main" id="{4F1DEEDB-CD4F-B5C6-6020-B90054AA9D80}"/>
              </a:ext>
            </a:extLst>
          </p:cNvPr>
          <p:cNvSpPr>
            <a:spLocks noGrp="1"/>
          </p:cNvSpPr>
          <p:nvPr>
            <p:ph type="sldNum" sz="quarter" idx="5"/>
          </p:nvPr>
        </p:nvSpPr>
        <p:spPr/>
        <p:txBody>
          <a:bodyPr/>
          <a:lstStyle/>
          <a:p>
            <a:fld id="{1AC8BC0F-B4AE-4E36-8004-D8BFBEF53C67}" type="slidenum">
              <a:t>4</a:t>
            </a:fld>
            <a:endParaRPr lang="en-US"/>
          </a:p>
        </p:txBody>
      </p:sp>
    </p:spTree>
    <p:extLst>
      <p:ext uri="{BB962C8B-B14F-4D97-AF65-F5344CB8AC3E}">
        <p14:creationId xmlns:p14="http://schemas.microsoft.com/office/powerpoint/2010/main" val="1479104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This presentation explores the care, empowerment, and support needs of older people in the UK, with a particular focus on current service provisions and technological innovations. Ageing is a complex biological process that can be understood through various theories. The genetic theory posits that ageing is programmed into our DNA, suggesting that cellular senescence and eventual decline are inevitable outcomes of genetic instructions. In contrast, the wear and tear theory argues that ageing results from accumulated damage to cells and tissues over time due to environmental and lifestyle factors. These foundational theories help frame the physical and cognitive changes that older adults experience, which in turn shape their care needs. Understanding these biological underpinnings is crucial for developing effective care strategies that address the multifaceted challenges of ageing.</a:t>
            </a:r>
          </a:p>
        </p:txBody>
      </p:sp>
      <p:sp>
        <p:nvSpPr>
          <p:cNvPr id="4" name="Slide Number Placeholder 3"/>
          <p:cNvSpPr>
            <a:spLocks noGrp="1"/>
          </p:cNvSpPr>
          <p:nvPr>
            <p:ph type="sldNum" sz="quarter" idx="5"/>
          </p:nvPr>
        </p:nvSpPr>
        <p:spPr/>
        <p:txBody>
          <a:bodyPr/>
          <a:lstStyle/>
          <a:p>
            <a:fld id="{1AC8BC0F-B4AE-4E36-8004-D8BFBEF53C67}" type="slidenum">
              <a:t>6</a:t>
            </a:fld>
            <a:endParaRPr lang="en-US"/>
          </a:p>
        </p:txBody>
      </p:sp>
    </p:spTree>
    <p:extLst>
      <p:ext uri="{BB962C8B-B14F-4D97-AF65-F5344CB8AC3E}">
        <p14:creationId xmlns:p14="http://schemas.microsoft.com/office/powerpoint/2010/main" val="26088015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7476EA-8B54-3565-3E7D-5204499475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CC2288-0FC4-8686-5BAD-2B933346064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AF91652-38D1-F826-71D7-BA32F7B00BA4}"/>
              </a:ext>
            </a:extLst>
          </p:cNvPr>
          <p:cNvSpPr>
            <a:spLocks noGrp="1"/>
          </p:cNvSpPr>
          <p:nvPr>
            <p:ph type="body" idx="1"/>
          </p:nvPr>
        </p:nvSpPr>
        <p:spPr/>
        <p:txBody>
          <a:bodyPr/>
          <a:lstStyle/>
          <a:p>
            <a:r>
              <a:rPr lang="en-US"/>
              <a:t>
The UK is experiencing a significant demographic shift, with the proportion of individuals aged 65 and over steadily increasing. According to the Office for National Statistics (ONS), by 2040, nearly one in four people in the UK will be aged 65 or older. This trend places considerable pressure on health and social care systems, which must adapt to meet the growing and diverse needs of the elderly population. Older adults often face a combination of physical, emotional, social, and psychological challenges. These include mobility issues, chronic illnesses, loneliness, social isolation, and cognitive decline. The current landscape of elderly care includes a mix of NHS services, social care, and voluntary sector support. However, the rising demand for integrated and person-centred care highlights the need for innovative solutions. Technological advancements, such as telehealth and smart home systems, are increasingly seen as essential tools for enhancing care delivery and promoting independence among older adults.</a:t>
            </a:r>
          </a:p>
        </p:txBody>
      </p:sp>
      <p:sp>
        <p:nvSpPr>
          <p:cNvPr id="4" name="Slide Number Placeholder 3">
            <a:extLst>
              <a:ext uri="{FF2B5EF4-FFF2-40B4-BE49-F238E27FC236}">
                <a16:creationId xmlns:a16="http://schemas.microsoft.com/office/drawing/2014/main" id="{30A89841-FA17-DEA1-7DA8-E3DBAA027CEC}"/>
              </a:ext>
            </a:extLst>
          </p:cNvPr>
          <p:cNvSpPr>
            <a:spLocks noGrp="1"/>
          </p:cNvSpPr>
          <p:nvPr>
            <p:ph type="sldNum" sz="quarter" idx="5"/>
          </p:nvPr>
        </p:nvSpPr>
        <p:spPr/>
        <p:txBody>
          <a:bodyPr/>
          <a:lstStyle/>
          <a:p>
            <a:fld id="{1AC8BC0F-B4AE-4E36-8004-D8BFBEF53C67}" type="slidenum">
              <a:t>8</a:t>
            </a:fld>
            <a:endParaRPr lang="en-US"/>
          </a:p>
        </p:txBody>
      </p:sp>
    </p:spTree>
    <p:extLst>
      <p:ext uri="{BB962C8B-B14F-4D97-AF65-F5344CB8AC3E}">
        <p14:creationId xmlns:p14="http://schemas.microsoft.com/office/powerpoint/2010/main" val="2268909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The UK is experiencing a significant demographic shift, with the proportion of individuals aged 65 and over steadily increasing. According to the Office for National Statistics (ONS), by 2040, nearly one in four people in the UK will be aged 65 or older. This trend places considerable pressure on health and social care systems, which must adapt to meet the growing and diverse needs of the elderly population. Older adults often face a combination of physical, emotional, social, and psychological challenges. These include mobility issues, chronic illnesses, loneliness, social isolation, and cognitive decline. The current landscape of elderly care includes a mix of NHS services, social care, and voluntary sector support. However, the rising demand for integrated and person-centred care highlights the need for innovative solutions. Technological advancements, such as telehealth and smart home systems, are increasingly seen as essential tools for enhancing care delivery and promoting independence among older adults.</a:t>
            </a:r>
          </a:p>
        </p:txBody>
      </p:sp>
      <p:sp>
        <p:nvSpPr>
          <p:cNvPr id="4" name="Slide Number Placeholder 3"/>
          <p:cNvSpPr>
            <a:spLocks noGrp="1"/>
          </p:cNvSpPr>
          <p:nvPr>
            <p:ph type="sldNum" sz="quarter" idx="5"/>
          </p:nvPr>
        </p:nvSpPr>
        <p:spPr/>
        <p:txBody>
          <a:bodyPr/>
          <a:lstStyle/>
          <a:p>
            <a:fld id="{1AC8BC0F-B4AE-4E36-8004-D8BFBEF53C67}" type="slidenum">
              <a:t>9</a:t>
            </a:fld>
            <a:endParaRPr lang="en-US"/>
          </a:p>
        </p:txBody>
      </p:sp>
    </p:spTree>
    <p:extLst>
      <p:ext uri="{BB962C8B-B14F-4D97-AF65-F5344CB8AC3E}">
        <p14:creationId xmlns:p14="http://schemas.microsoft.com/office/powerpoint/2010/main" val="4341072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Theories of Ageing and Their Relevance</a:t>
            </a:r>
          </a:p>
        </p:txBody>
      </p:sp>
      <p:sp>
        <p:nvSpPr>
          <p:cNvPr id="4" name="Slide Number Placeholder 3"/>
          <p:cNvSpPr>
            <a:spLocks noGrp="1"/>
          </p:cNvSpPr>
          <p:nvPr>
            <p:ph type="sldNum" sz="quarter" idx="5"/>
          </p:nvPr>
        </p:nvSpPr>
        <p:spPr/>
        <p:txBody>
          <a:bodyPr/>
          <a:lstStyle/>
          <a:p>
            <a:fld id="{1AC8BC0F-B4AE-4E36-8004-D8BFBEF53C67}" type="slidenum">
              <a:t>10</a:t>
            </a:fld>
            <a:endParaRPr lang="en-US"/>
          </a:p>
        </p:txBody>
      </p:sp>
    </p:spTree>
    <p:extLst>
      <p:ext uri="{BB962C8B-B14F-4D97-AF65-F5344CB8AC3E}">
        <p14:creationId xmlns:p14="http://schemas.microsoft.com/office/powerpoint/2010/main" val="33381010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Several sociological and psychological theories provide valuable insights into the ageing process and inform the development of effective care models. The Activity Theory suggests that maintaining social engagement and physical activity contributes to higher life satisfaction in older age. This theory supports the design of programs that encourage community involvement and active lifestyles. The Disengagement Theory, on the other hand, posits that it is natural for older adults to gradually withdraw from social roles and responsibilities, which can be interpreted as a coping mechanism for the ageing process. While this theory has been critiqued for promoting passivity, it highlights the importance of respecting individual preferences in care planning. The Continuity Theory emphasizes the value of maintaining consistent habits, relationships, and roles throughout life, suggesting that stability contributes to well-being in later years. These theoretical frameworks help practitioners understand the diverse experiences of ageing and tailor care approaches that align with individual needs and preferences.</a:t>
            </a:r>
          </a:p>
        </p:txBody>
      </p:sp>
      <p:sp>
        <p:nvSpPr>
          <p:cNvPr id="4" name="Slide Number Placeholder 3"/>
          <p:cNvSpPr>
            <a:spLocks noGrp="1"/>
          </p:cNvSpPr>
          <p:nvPr>
            <p:ph type="sldNum" sz="quarter" idx="5"/>
          </p:nvPr>
        </p:nvSpPr>
        <p:spPr/>
        <p:txBody>
          <a:bodyPr/>
          <a:lstStyle/>
          <a:p>
            <a:fld id="{1AC8BC0F-B4AE-4E36-8004-D8BFBEF53C67}" type="slidenum">
              <a:t>11</a:t>
            </a:fld>
            <a:endParaRPr lang="en-US"/>
          </a:p>
        </p:txBody>
      </p:sp>
    </p:spTree>
    <p:extLst>
      <p:ext uri="{BB962C8B-B14F-4D97-AF65-F5344CB8AC3E}">
        <p14:creationId xmlns:p14="http://schemas.microsoft.com/office/powerpoint/2010/main" val="22724404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AE4CC-1069-A32B-8013-2AC5E1CB8F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04F88D-CD88-1575-9D42-FEF6B334388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B55EC73-F2C4-79D0-EB50-AF032290FD9D}"/>
              </a:ext>
            </a:extLst>
          </p:cNvPr>
          <p:cNvSpPr>
            <a:spLocks noGrp="1"/>
          </p:cNvSpPr>
          <p:nvPr>
            <p:ph type="body" idx="1"/>
          </p:nvPr>
        </p:nvSpPr>
        <p:spPr/>
        <p:txBody>
          <a:bodyPr/>
          <a:lstStyle/>
          <a:p>
            <a:r>
              <a:rPr lang="en-US"/>
              <a:t>
Several sociological and psychological theories provide valuable insights into the ageing process and inform the development of effective care models. The Activity Theory suggests that maintaining social engagement and physical activity contributes to higher life satisfaction in older age. This theory supports the design of programs that encourage community involvement and active lifestyles. The Disengagement Theory, on the other hand, posits that it is natural for older adults to gradually withdraw from social roles and responsibilities, which can be interpreted as a coping mechanism for the ageing process. While this theory has been critiqued for promoting passivity, it highlights the importance of respecting individual preferences in care planning. The Continuity Theory emphasizes the value of maintaining consistent habits, relationships, and roles throughout life, suggesting that stability contributes to well-being in later years. These theoretical frameworks help practitioners understand the diverse experiences of ageing and tailor care approaches that align with individual needs and preferences.</a:t>
            </a:r>
          </a:p>
        </p:txBody>
      </p:sp>
      <p:sp>
        <p:nvSpPr>
          <p:cNvPr id="4" name="Slide Number Placeholder 3">
            <a:extLst>
              <a:ext uri="{FF2B5EF4-FFF2-40B4-BE49-F238E27FC236}">
                <a16:creationId xmlns:a16="http://schemas.microsoft.com/office/drawing/2014/main" id="{A399BF4D-054C-C89D-F5F3-49473CEC22C8}"/>
              </a:ext>
            </a:extLst>
          </p:cNvPr>
          <p:cNvSpPr>
            <a:spLocks noGrp="1"/>
          </p:cNvSpPr>
          <p:nvPr>
            <p:ph type="sldNum" sz="quarter" idx="5"/>
          </p:nvPr>
        </p:nvSpPr>
        <p:spPr/>
        <p:txBody>
          <a:bodyPr/>
          <a:lstStyle/>
          <a:p>
            <a:fld id="{1AC8BC0F-B4AE-4E36-8004-D8BFBEF53C67}" type="slidenum">
              <a:t>12</a:t>
            </a:fld>
            <a:endParaRPr lang="en-US"/>
          </a:p>
        </p:txBody>
      </p:sp>
    </p:spTree>
    <p:extLst>
      <p:ext uri="{BB962C8B-B14F-4D97-AF65-F5344CB8AC3E}">
        <p14:creationId xmlns:p14="http://schemas.microsoft.com/office/powerpoint/2010/main" val="9409995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AC8BC0F-B4AE-4E36-8004-D8BFBEF53C67}" type="slidenum">
              <a:t>13</a:t>
            </a:fld>
            <a:endParaRPr lang="en-US"/>
          </a:p>
        </p:txBody>
      </p:sp>
    </p:spTree>
    <p:extLst>
      <p:ext uri="{BB962C8B-B14F-4D97-AF65-F5344CB8AC3E}">
        <p14:creationId xmlns:p14="http://schemas.microsoft.com/office/powerpoint/2010/main" val="1945436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The UK offers a range of services to support older adults, including NHS healthcare, social care, domiciliary care, residential care homes, and support from the voluntary sector. Integrated Care Systems (ICS) aim to coordinate services across health and social care to provide more seamless and person-centred support. Personalised care plans are increasingly used to tailor services to individual needs, promoting autonomy and dignity. Community-based services, such as day centres and befriending programs, play a crucial role in addressing social isolation and enhancing quality of life. Despite these provisions, access and quality can vary significantly across regions, leading to disparities in care outcomes. Understanding the structure and scope of these services is essential for evaluating their effectiveness and identifying areas for improvement.</a:t>
            </a:r>
          </a:p>
        </p:txBody>
      </p:sp>
      <p:sp>
        <p:nvSpPr>
          <p:cNvPr id="4" name="Slide Number Placeholder 3"/>
          <p:cNvSpPr>
            <a:spLocks noGrp="1"/>
          </p:cNvSpPr>
          <p:nvPr>
            <p:ph type="sldNum" sz="quarter" idx="5"/>
          </p:nvPr>
        </p:nvSpPr>
        <p:spPr/>
        <p:txBody>
          <a:bodyPr/>
          <a:lstStyle/>
          <a:p>
            <a:fld id="{1AC8BC0F-B4AE-4E36-8004-D8BFBEF53C67}" type="slidenum">
              <a:t>14</a:t>
            </a:fld>
            <a:endParaRPr lang="en-US"/>
          </a:p>
        </p:txBody>
      </p:sp>
    </p:spTree>
    <p:extLst>
      <p:ext uri="{BB962C8B-B14F-4D97-AF65-F5344CB8AC3E}">
        <p14:creationId xmlns:p14="http://schemas.microsoft.com/office/powerpoint/2010/main" val="15514197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82AC15-D89F-9B8D-22C5-304E5E2404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800FC9-1C9A-DB54-5B3B-4419C4BEB4A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A8C3FC2-D8BD-E13D-228F-A0DBF4018A1A}"/>
              </a:ext>
            </a:extLst>
          </p:cNvPr>
          <p:cNvSpPr>
            <a:spLocks noGrp="1"/>
          </p:cNvSpPr>
          <p:nvPr>
            <p:ph type="body" idx="1"/>
          </p:nvPr>
        </p:nvSpPr>
        <p:spPr/>
        <p:txBody>
          <a:bodyPr/>
          <a:lstStyle/>
          <a:p>
            <a:r>
              <a:rPr lang="en-US"/>
              <a:t>
The UK offers a range of services to support older adults, including NHS healthcare, social care, domiciliary care, residential care homes, and support from the voluntary sector. Integrated Care Systems (ICS) aim to coordinate services across health and social care to provide more seamless and person-centred support. Personalised care plans are increasingly used to tailor services to individual needs, promoting autonomy and dignity. Community-based services, such as day centres and befriending programs, play a crucial role in addressing social isolation and enhancing quality of life. Despite these provisions, access and quality can vary significantly across regions, leading to disparities in care outcomes. Understanding the structure and scope of these services is essential for evaluating their effectiveness and identifying areas for improvement.</a:t>
            </a:r>
          </a:p>
        </p:txBody>
      </p:sp>
      <p:sp>
        <p:nvSpPr>
          <p:cNvPr id="4" name="Slide Number Placeholder 3">
            <a:extLst>
              <a:ext uri="{FF2B5EF4-FFF2-40B4-BE49-F238E27FC236}">
                <a16:creationId xmlns:a16="http://schemas.microsoft.com/office/drawing/2014/main" id="{32167667-B934-2818-A360-3EA5E95AA331}"/>
              </a:ext>
            </a:extLst>
          </p:cNvPr>
          <p:cNvSpPr>
            <a:spLocks noGrp="1"/>
          </p:cNvSpPr>
          <p:nvPr>
            <p:ph type="sldNum" sz="quarter" idx="5"/>
          </p:nvPr>
        </p:nvSpPr>
        <p:spPr/>
        <p:txBody>
          <a:bodyPr/>
          <a:lstStyle/>
          <a:p>
            <a:fld id="{1AC8BC0F-B4AE-4E36-8004-D8BFBEF53C67}" type="slidenum">
              <a:t>15</a:t>
            </a:fld>
            <a:endParaRPr lang="en-US"/>
          </a:p>
        </p:txBody>
      </p:sp>
    </p:spTree>
    <p:extLst>
      <p:ext uri="{BB962C8B-B14F-4D97-AF65-F5344CB8AC3E}">
        <p14:creationId xmlns:p14="http://schemas.microsoft.com/office/powerpoint/2010/main" val="3330372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While the UK’s elderly care system has several strengths, including the principle of free healthcare at the point of use and a growing emphasis on person-centred care, it also faces significant challenges. Underfunding, workforce shortages, and inconsistent service quality are persistent issues. Long waiting times for assessments and care packages can delay support, exacerbating health problems and reducing quality of life. Theoretical frameworks such as the Activity Theory support initiatives that promote engagement and independence, yet many services remain reactive rather than preventative. The Disengagement Theory may explain the institutionalisation of some older adults, but it also underscores the need for more inclusive and empowering care models. Addressing these challenges requires a critical examination of current practices and a commitment to systemic reform.</a:t>
            </a:r>
          </a:p>
        </p:txBody>
      </p:sp>
      <p:sp>
        <p:nvSpPr>
          <p:cNvPr id="4" name="Slide Number Placeholder 3"/>
          <p:cNvSpPr>
            <a:spLocks noGrp="1"/>
          </p:cNvSpPr>
          <p:nvPr>
            <p:ph type="sldNum" sz="quarter" idx="5"/>
          </p:nvPr>
        </p:nvSpPr>
        <p:spPr/>
        <p:txBody>
          <a:bodyPr/>
          <a:lstStyle/>
          <a:p>
            <a:fld id="{1AC8BC0F-B4AE-4E36-8004-D8BFBEF53C67}" type="slidenum">
              <a:t>17</a:t>
            </a:fld>
            <a:endParaRPr lang="en-US"/>
          </a:p>
        </p:txBody>
      </p:sp>
    </p:spTree>
    <p:extLst>
      <p:ext uri="{BB962C8B-B14F-4D97-AF65-F5344CB8AC3E}">
        <p14:creationId xmlns:p14="http://schemas.microsoft.com/office/powerpoint/2010/main" val="42067671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The increasing number of older adults in the UK has profound implications for the demand and delivery of care services. As life expectancy rises, so does the prevalence of age-related conditions such as dementia, arthritis, and cardiovascular disease. This trend necessitates more complex and long-term care solutions. Data from Age UK and the ONS highlight the growing need for integrated and sustainable care models. The strain on existing services is evident in the form of longer waiting times, overburdened staff, and limited availability of specialised care. These demographic pressures underscore the urgency of investing in innovative care strategies and expanding the capacity of the health and social care workforce. A proactive approach that anticipates future needs and leverages data-driven planning is essential for ensuring the resilience and effectiveness of elderly care systems.</a:t>
            </a:r>
          </a:p>
        </p:txBody>
      </p:sp>
      <p:sp>
        <p:nvSpPr>
          <p:cNvPr id="4" name="Slide Number Placeholder 3"/>
          <p:cNvSpPr>
            <a:spLocks noGrp="1"/>
          </p:cNvSpPr>
          <p:nvPr>
            <p:ph type="sldNum" sz="quarter" idx="5"/>
          </p:nvPr>
        </p:nvSpPr>
        <p:spPr/>
        <p:txBody>
          <a:bodyPr/>
          <a:lstStyle/>
          <a:p>
            <a:fld id="{1AC8BC0F-B4AE-4E36-8004-D8BFBEF53C67}" type="slidenum">
              <a:t>19</a:t>
            </a:fld>
            <a:endParaRPr lang="en-US"/>
          </a:p>
        </p:txBody>
      </p:sp>
    </p:spTree>
    <p:extLst>
      <p:ext uri="{BB962C8B-B14F-4D97-AF65-F5344CB8AC3E}">
        <p14:creationId xmlns:p14="http://schemas.microsoft.com/office/powerpoint/2010/main" val="7523716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9B122-99E2-CE5E-3D4C-EB87EDEEB5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2AA673-9E5C-84D5-490D-62DC3A308F3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B3D6F05-732A-D2FC-CE19-AE6CE3220D02}"/>
              </a:ext>
            </a:extLst>
          </p:cNvPr>
          <p:cNvSpPr>
            <a:spLocks noGrp="1"/>
          </p:cNvSpPr>
          <p:nvPr>
            <p:ph type="body" idx="1"/>
          </p:nvPr>
        </p:nvSpPr>
        <p:spPr/>
        <p:txBody>
          <a:bodyPr/>
          <a:lstStyle/>
          <a:p>
            <a:r>
              <a:rPr lang="en-US"/>
              <a:t>
The increasing number of older adults in the UK has profound implications for the demand and delivery of care services. As life expectancy rises, so does the prevalence of age-related conditions such as dementia, arthritis, and cardiovascular disease. This trend necessitates more complex and long-term care solutions. Data from Age UK and the ONS highlight the growing need for integrated and sustainable care models. The strain on existing services is evident in the form of longer waiting times, overburdened staff, and limited availability of specialised care. These demographic pressures underscore the urgency of investing in innovative care strategies and expanding the capacity of the health and social care workforce. A proactive approach that anticipates future needs and leverages data-driven planning is essential for ensuring the resilience and effectiveness of elderly care systems.</a:t>
            </a:r>
          </a:p>
        </p:txBody>
      </p:sp>
      <p:sp>
        <p:nvSpPr>
          <p:cNvPr id="4" name="Slide Number Placeholder 3">
            <a:extLst>
              <a:ext uri="{FF2B5EF4-FFF2-40B4-BE49-F238E27FC236}">
                <a16:creationId xmlns:a16="http://schemas.microsoft.com/office/drawing/2014/main" id="{747D810A-6E6D-3B35-2AAC-C518BC44702F}"/>
              </a:ext>
            </a:extLst>
          </p:cNvPr>
          <p:cNvSpPr>
            <a:spLocks noGrp="1"/>
          </p:cNvSpPr>
          <p:nvPr>
            <p:ph type="sldNum" sz="quarter" idx="5"/>
          </p:nvPr>
        </p:nvSpPr>
        <p:spPr/>
        <p:txBody>
          <a:bodyPr/>
          <a:lstStyle/>
          <a:p>
            <a:fld id="{1AC8BC0F-B4AE-4E36-8004-D8BFBEF53C67}" type="slidenum">
              <a:t>20</a:t>
            </a:fld>
            <a:endParaRPr lang="en-US"/>
          </a:p>
        </p:txBody>
      </p:sp>
    </p:spTree>
    <p:extLst>
      <p:ext uri="{BB962C8B-B14F-4D97-AF65-F5344CB8AC3E}">
        <p14:creationId xmlns:p14="http://schemas.microsoft.com/office/powerpoint/2010/main" val="24222549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Overview of Technological Advances, Critical Assessment of Technology in Practice</a:t>
            </a:r>
          </a:p>
        </p:txBody>
      </p:sp>
      <p:sp>
        <p:nvSpPr>
          <p:cNvPr id="4" name="Slide Number Placeholder 3"/>
          <p:cNvSpPr>
            <a:spLocks noGrp="1"/>
          </p:cNvSpPr>
          <p:nvPr>
            <p:ph type="sldNum" sz="quarter" idx="5"/>
          </p:nvPr>
        </p:nvSpPr>
        <p:spPr/>
        <p:txBody>
          <a:bodyPr/>
          <a:lstStyle/>
          <a:p>
            <a:fld id="{1AC8BC0F-B4AE-4E36-8004-D8BFBEF53C67}" type="slidenum">
              <a:t>21</a:t>
            </a:fld>
            <a:endParaRPr lang="en-US"/>
          </a:p>
        </p:txBody>
      </p:sp>
    </p:spTree>
    <p:extLst>
      <p:ext uri="{BB962C8B-B14F-4D97-AF65-F5344CB8AC3E}">
        <p14:creationId xmlns:p14="http://schemas.microsoft.com/office/powerpoint/2010/main" val="1119146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Technological innovations are transforming the landscape of elderly care in the UK. Telehealth and telecare services enable remote consultations and monitoring, reducing the need for hospital visits and enhancing access to care. Fall detectors and emergency response systems provide safety and reassurance for older adults living independently. Artificial intelligence (AI) and robotics are being used to develop companion robots and automated medication reminders, which support daily living and reduce caregiver burden. Smart home technologies, including sensors and voice-activated devices, help monitor health and environmental conditions, promoting autonomy and early intervention. Digital platforms and mobile apps facilitate social connection, mental health support, and health management. These technologies offer significant potential to improve care quality, efficiency, and user satisfaction.</a:t>
            </a:r>
          </a:p>
        </p:txBody>
      </p:sp>
      <p:sp>
        <p:nvSpPr>
          <p:cNvPr id="4" name="Slide Number Placeholder 3"/>
          <p:cNvSpPr>
            <a:spLocks noGrp="1"/>
          </p:cNvSpPr>
          <p:nvPr>
            <p:ph type="sldNum" sz="quarter" idx="5"/>
          </p:nvPr>
        </p:nvSpPr>
        <p:spPr/>
        <p:txBody>
          <a:bodyPr/>
          <a:lstStyle/>
          <a:p>
            <a:fld id="{1AC8BC0F-B4AE-4E36-8004-D8BFBEF53C67}" type="slidenum">
              <a:t>22</a:t>
            </a:fld>
            <a:endParaRPr lang="en-US"/>
          </a:p>
        </p:txBody>
      </p:sp>
    </p:spTree>
    <p:extLst>
      <p:ext uri="{BB962C8B-B14F-4D97-AF65-F5344CB8AC3E}">
        <p14:creationId xmlns:p14="http://schemas.microsoft.com/office/powerpoint/2010/main" val="38652423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4B2598-5C9F-DC42-3664-3EC838BA28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BE6201-87E5-6C13-15F3-55A3234C195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02A87BF-4598-C7E6-E05C-2CAC489508FF}"/>
              </a:ext>
            </a:extLst>
          </p:cNvPr>
          <p:cNvSpPr>
            <a:spLocks noGrp="1"/>
          </p:cNvSpPr>
          <p:nvPr>
            <p:ph type="body" idx="1"/>
          </p:nvPr>
        </p:nvSpPr>
        <p:spPr/>
        <p:txBody>
          <a:bodyPr/>
          <a:lstStyle/>
          <a:p>
            <a:r>
              <a:rPr lang="en-US"/>
              <a:t>
Technological innovations are transforming the landscape of elderly care in the UK. Telehealth and telecare services enable remote consultations and monitoring, reducing the need for hospital visits and enhancing access to care. Fall detectors and emergency response systems provide safety and reassurance for older adults living independently. Artificial intelligence (AI) and robotics are being used to develop companion robots and automated medication reminders, which support daily living and reduce caregiver burden. Smart home technologies, including sensors and voice-activated devices, help monitor health and environmental conditions, promoting autonomy and early intervention. Digital platforms and mobile apps facilitate social connection, mental health support, and health management. These technologies offer significant potential to improve care quality, efficiency, and user satisfaction.</a:t>
            </a:r>
          </a:p>
        </p:txBody>
      </p:sp>
      <p:sp>
        <p:nvSpPr>
          <p:cNvPr id="4" name="Slide Number Placeholder 3">
            <a:extLst>
              <a:ext uri="{FF2B5EF4-FFF2-40B4-BE49-F238E27FC236}">
                <a16:creationId xmlns:a16="http://schemas.microsoft.com/office/drawing/2014/main" id="{C31FA30E-5D2C-F4D3-89BF-06707B614627}"/>
              </a:ext>
            </a:extLst>
          </p:cNvPr>
          <p:cNvSpPr>
            <a:spLocks noGrp="1"/>
          </p:cNvSpPr>
          <p:nvPr>
            <p:ph type="sldNum" sz="quarter" idx="5"/>
          </p:nvPr>
        </p:nvSpPr>
        <p:spPr/>
        <p:txBody>
          <a:bodyPr/>
          <a:lstStyle/>
          <a:p>
            <a:fld id="{1AC8BC0F-B4AE-4E36-8004-D8BFBEF53C67}" type="slidenum">
              <a:t>23</a:t>
            </a:fld>
            <a:endParaRPr lang="en-US"/>
          </a:p>
        </p:txBody>
      </p:sp>
    </p:spTree>
    <p:extLst>
      <p:ext uri="{BB962C8B-B14F-4D97-AF65-F5344CB8AC3E}">
        <p14:creationId xmlns:p14="http://schemas.microsoft.com/office/powerpoint/2010/main" val="22928671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While technological innovations offer numerous benefits for elderly care, their implementation also presents challenges. One major issue is the digital divide, as many older adults lack the skills or confidence to use digital tools effectively. This can lead to exclusion and reduced access to services. Privacy and ethical concerns arise with the use of monitoring technologies and data collection, necessitating robust safeguards and informed consent. Cost and accessibility are additional barriers, particularly for low-income individuals or underfunded care providers. Despite these challenges, the potential of technology to enhance independence, reduce hospital admissions, and enable real-time health monitoring is substantial. Successful integration requires user-centred design, training programs, and supportive policies that ensure equitable access and ethical use.</a:t>
            </a:r>
          </a:p>
        </p:txBody>
      </p:sp>
      <p:sp>
        <p:nvSpPr>
          <p:cNvPr id="4" name="Slide Number Placeholder 3"/>
          <p:cNvSpPr>
            <a:spLocks noGrp="1"/>
          </p:cNvSpPr>
          <p:nvPr>
            <p:ph type="sldNum" sz="quarter" idx="5"/>
          </p:nvPr>
        </p:nvSpPr>
        <p:spPr/>
        <p:txBody>
          <a:bodyPr/>
          <a:lstStyle/>
          <a:p>
            <a:fld id="{1AC8BC0F-B4AE-4E36-8004-D8BFBEF53C67}" type="slidenum">
              <a:t>24</a:t>
            </a:fld>
            <a:endParaRPr lang="en-US"/>
          </a:p>
        </p:txBody>
      </p:sp>
    </p:spTree>
    <p:extLst>
      <p:ext uri="{BB962C8B-B14F-4D97-AF65-F5344CB8AC3E}">
        <p14:creationId xmlns:p14="http://schemas.microsoft.com/office/powerpoint/2010/main" val="29470816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Florence NHS Text Messaging Service, CERA Care AI-Powered Home Care</a:t>
            </a:r>
          </a:p>
        </p:txBody>
      </p:sp>
      <p:sp>
        <p:nvSpPr>
          <p:cNvPr id="4" name="Slide Number Placeholder 3"/>
          <p:cNvSpPr>
            <a:spLocks noGrp="1"/>
          </p:cNvSpPr>
          <p:nvPr>
            <p:ph type="sldNum" sz="quarter" idx="5"/>
          </p:nvPr>
        </p:nvSpPr>
        <p:spPr/>
        <p:txBody>
          <a:bodyPr/>
          <a:lstStyle/>
          <a:p>
            <a:fld id="{1AC8BC0F-B4AE-4E36-8004-D8BFBEF53C67}" type="slidenum">
              <a:t>26</a:t>
            </a:fld>
            <a:endParaRPr lang="en-US"/>
          </a:p>
        </p:txBody>
      </p:sp>
    </p:spTree>
    <p:extLst>
      <p:ext uri="{BB962C8B-B14F-4D97-AF65-F5344CB8AC3E}">
        <p14:creationId xmlns:p14="http://schemas.microsoft.com/office/powerpoint/2010/main" val="20890958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The Florence text messaging service, developed by the NHS, exemplifies how simple technology can empower older adults. This service sends reminders for medication adherence and appointment scheduling, helping users manage their health more effectively. It is particularly beneficial for individuals with chronic conditions who require regular monitoring and support. Florence demonstrates that even low-tech solutions can have a significant impact when designed with user needs in mind. The service aligns with the Continuity Theory by supporting consistent health routines and promoting autonomy. Its success highlights the importance of accessibility and ease of use in technological interventions for elderly care.</a:t>
            </a:r>
          </a:p>
        </p:txBody>
      </p:sp>
      <p:sp>
        <p:nvSpPr>
          <p:cNvPr id="4" name="Slide Number Placeholder 3"/>
          <p:cNvSpPr>
            <a:spLocks noGrp="1"/>
          </p:cNvSpPr>
          <p:nvPr>
            <p:ph type="sldNum" sz="quarter" idx="5"/>
          </p:nvPr>
        </p:nvSpPr>
        <p:spPr/>
        <p:txBody>
          <a:bodyPr/>
          <a:lstStyle/>
          <a:p>
            <a:fld id="{1AC8BC0F-B4AE-4E36-8004-D8BFBEF53C67}" type="slidenum">
              <a:t>29</a:t>
            </a:fld>
            <a:endParaRPr lang="en-US"/>
          </a:p>
        </p:txBody>
      </p:sp>
    </p:spTree>
    <p:extLst>
      <p:ext uri="{BB962C8B-B14F-4D97-AF65-F5344CB8AC3E}">
        <p14:creationId xmlns:p14="http://schemas.microsoft.com/office/powerpoint/2010/main" val="28911127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4B09A-D6ED-622B-0465-AC415E0CCD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B700D2-560F-F1DE-DAFA-FB5CD54101C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EBDF29B-B5C0-6E10-49CD-6401C6571327}"/>
              </a:ext>
            </a:extLst>
          </p:cNvPr>
          <p:cNvSpPr>
            <a:spLocks noGrp="1"/>
          </p:cNvSpPr>
          <p:nvPr>
            <p:ph type="body" idx="1"/>
          </p:nvPr>
        </p:nvSpPr>
        <p:spPr/>
        <p:txBody>
          <a:bodyPr/>
          <a:lstStyle/>
          <a:p>
            <a:r>
              <a:rPr lang="en-US"/>
              <a:t>
The Florence text messaging service, developed by the NHS, exemplifies how simple technology can empower older adults. This service sends reminders for medication adherence and appointment scheduling, helping users manage their health more effectively. It is particularly beneficial for individuals with chronic conditions who require regular monitoring and support. Florence demonstrates that even low-tech solutions can have a significant impact when designed with user needs in mind. The service aligns with the Continuity Theory by supporting consistent health routines and promoting autonomy. Its success highlights the importance of accessibility and ease of use in technological interventions for elderly care.</a:t>
            </a:r>
          </a:p>
        </p:txBody>
      </p:sp>
      <p:sp>
        <p:nvSpPr>
          <p:cNvPr id="4" name="Slide Number Placeholder 3">
            <a:extLst>
              <a:ext uri="{FF2B5EF4-FFF2-40B4-BE49-F238E27FC236}">
                <a16:creationId xmlns:a16="http://schemas.microsoft.com/office/drawing/2014/main" id="{2C69D051-3367-12C2-22E7-5905D6C234A6}"/>
              </a:ext>
            </a:extLst>
          </p:cNvPr>
          <p:cNvSpPr>
            <a:spLocks noGrp="1"/>
          </p:cNvSpPr>
          <p:nvPr>
            <p:ph type="sldNum" sz="quarter" idx="5"/>
          </p:nvPr>
        </p:nvSpPr>
        <p:spPr/>
        <p:txBody>
          <a:bodyPr/>
          <a:lstStyle/>
          <a:p>
            <a:fld id="{1AC8BC0F-B4AE-4E36-8004-D8BFBEF53C67}" type="slidenum">
              <a:t>30</a:t>
            </a:fld>
            <a:endParaRPr lang="en-US"/>
          </a:p>
        </p:txBody>
      </p:sp>
    </p:spTree>
    <p:extLst>
      <p:ext uri="{BB962C8B-B14F-4D97-AF65-F5344CB8AC3E}">
        <p14:creationId xmlns:p14="http://schemas.microsoft.com/office/powerpoint/2010/main" val="34803407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Recommendations for Improvement, Conclusion and Future Outlook</a:t>
            </a:r>
          </a:p>
        </p:txBody>
      </p:sp>
      <p:sp>
        <p:nvSpPr>
          <p:cNvPr id="4" name="Slide Number Placeholder 3"/>
          <p:cNvSpPr>
            <a:spLocks noGrp="1"/>
          </p:cNvSpPr>
          <p:nvPr>
            <p:ph type="sldNum" sz="quarter" idx="5"/>
          </p:nvPr>
        </p:nvSpPr>
        <p:spPr/>
        <p:txBody>
          <a:bodyPr/>
          <a:lstStyle/>
          <a:p>
            <a:fld id="{1AC8BC0F-B4AE-4E36-8004-D8BFBEF53C67}" type="slidenum">
              <a:t>31</a:t>
            </a:fld>
            <a:endParaRPr lang="en-US"/>
          </a:p>
        </p:txBody>
      </p:sp>
    </p:spTree>
    <p:extLst>
      <p:ext uri="{BB962C8B-B14F-4D97-AF65-F5344CB8AC3E}">
        <p14:creationId xmlns:p14="http://schemas.microsoft.com/office/powerpoint/2010/main" val="13991697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To enhance elderly care in the UK, several strategic improvements are recommended. Increasing funding for community-based services can expand access and reduce pressure on hospitals. Digital literacy programs should be implemented to help older adults navigate new technologies confidently. Co-production, where service users are involved in designing care solutions, can ensure that services are responsive and inclusive. Theoretical frameworks such as the Activity and Continuity Theories should guide the development of personalised care plans. Policy changes are also necessary to mandate digital inclusion, support workforce training in tech-enabled care, and strengthen integration between health and social care sectors. These recommendations aim to create a more equitable, effective, and future-ready care system.</a:t>
            </a:r>
          </a:p>
        </p:txBody>
      </p:sp>
      <p:sp>
        <p:nvSpPr>
          <p:cNvPr id="4" name="Slide Number Placeholder 3"/>
          <p:cNvSpPr>
            <a:spLocks noGrp="1"/>
          </p:cNvSpPr>
          <p:nvPr>
            <p:ph type="sldNum" sz="quarter" idx="5"/>
          </p:nvPr>
        </p:nvSpPr>
        <p:spPr/>
        <p:txBody>
          <a:bodyPr/>
          <a:lstStyle/>
          <a:p>
            <a:fld id="{1AC8BC0F-B4AE-4E36-8004-D8BFBEF53C67}" type="slidenum">
              <a:t>32</a:t>
            </a:fld>
            <a:endParaRPr lang="en-US"/>
          </a:p>
        </p:txBody>
      </p:sp>
    </p:spTree>
    <p:extLst>
      <p:ext uri="{BB962C8B-B14F-4D97-AF65-F5344CB8AC3E}">
        <p14:creationId xmlns:p14="http://schemas.microsoft.com/office/powerpoint/2010/main" val="33934357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0E957B-E84D-DE13-3879-249E828640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A4DCEF-4071-33DD-206F-4D2DBE978D4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5DF9750-BE09-EEAD-9550-612683A8CA70}"/>
              </a:ext>
            </a:extLst>
          </p:cNvPr>
          <p:cNvSpPr>
            <a:spLocks noGrp="1"/>
          </p:cNvSpPr>
          <p:nvPr>
            <p:ph type="body" idx="1"/>
          </p:nvPr>
        </p:nvSpPr>
        <p:spPr/>
        <p:txBody>
          <a:bodyPr/>
          <a:lstStyle/>
          <a:p>
            <a:r>
              <a:rPr lang="en-US"/>
              <a:t>
To enhance elderly care in the UK, several strategic improvements are recommended. Increasing funding for community-based services can expand access and reduce pressure on hospitals. Digital literacy programs should be implemented to help older adults navigate new technologies confidently. Co-production, where service users are involved in designing care solutions, can ensure that services are responsive and inclusive. Theoretical frameworks such as the Activity and Continuity Theories should guide the development of personalised care plans. Policy changes are also necessary to mandate digital inclusion, support workforce training in tech-enabled care, and strengthen integration between health and social care sectors. These recommendations aim to create a more equitable, effective, and future-ready care system.</a:t>
            </a:r>
          </a:p>
        </p:txBody>
      </p:sp>
      <p:sp>
        <p:nvSpPr>
          <p:cNvPr id="4" name="Slide Number Placeholder 3">
            <a:extLst>
              <a:ext uri="{FF2B5EF4-FFF2-40B4-BE49-F238E27FC236}">
                <a16:creationId xmlns:a16="http://schemas.microsoft.com/office/drawing/2014/main" id="{1919241B-BBB8-048E-C02D-0FAE2D9E1842}"/>
              </a:ext>
            </a:extLst>
          </p:cNvPr>
          <p:cNvSpPr>
            <a:spLocks noGrp="1"/>
          </p:cNvSpPr>
          <p:nvPr>
            <p:ph type="sldNum" sz="quarter" idx="5"/>
          </p:nvPr>
        </p:nvSpPr>
        <p:spPr/>
        <p:txBody>
          <a:bodyPr/>
          <a:lstStyle/>
          <a:p>
            <a:fld id="{1AC8BC0F-B4AE-4E36-8004-D8BFBEF53C67}" type="slidenum">
              <a:t>33</a:t>
            </a:fld>
            <a:endParaRPr lang="en-US"/>
          </a:p>
        </p:txBody>
      </p:sp>
    </p:spTree>
    <p:extLst>
      <p:ext uri="{BB962C8B-B14F-4D97-AF65-F5344CB8AC3E}">
        <p14:creationId xmlns:p14="http://schemas.microsoft.com/office/powerpoint/2010/main" val="22273584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F3751E-DC46-E413-FD30-1C94E7D95A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6F70C5-3767-318B-A49B-6E94C71FAA5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7A9A800-0506-5814-BF22-4AC6F8465F42}"/>
              </a:ext>
            </a:extLst>
          </p:cNvPr>
          <p:cNvSpPr>
            <a:spLocks noGrp="1"/>
          </p:cNvSpPr>
          <p:nvPr>
            <p:ph type="body" idx="1"/>
          </p:nvPr>
        </p:nvSpPr>
        <p:spPr/>
        <p:txBody>
          <a:bodyPr/>
          <a:lstStyle/>
          <a:p>
            <a:r>
              <a:rPr lang="en-US"/>
              <a:t>
In conclusion, the ageing population in the UK presents both challenges and opportunities for the health and social care system. While current services have notable strengths, they also face significant gaps that must be addressed through innovation and reform. Technological advancements offer promising solutions, but their success depends on thoughtful implementation and user engagement. The integration of theoretical frameworks provides valuable guidance for designing effective and person-centred care. Looking ahead, developments in AI, wearable technology, and preventative care strategies are likely to shape the future of elderly care. Continued research and policy support will be essential to ensure that these innovations are ethical, accessible, and aligned with the needs of older adults.</a:t>
            </a:r>
          </a:p>
        </p:txBody>
      </p:sp>
      <p:sp>
        <p:nvSpPr>
          <p:cNvPr id="4" name="Slide Number Placeholder 3">
            <a:extLst>
              <a:ext uri="{FF2B5EF4-FFF2-40B4-BE49-F238E27FC236}">
                <a16:creationId xmlns:a16="http://schemas.microsoft.com/office/drawing/2014/main" id="{19E20EA9-FF1F-DC2C-A982-EE182DFB12C9}"/>
              </a:ext>
            </a:extLst>
          </p:cNvPr>
          <p:cNvSpPr>
            <a:spLocks noGrp="1"/>
          </p:cNvSpPr>
          <p:nvPr>
            <p:ph type="sldNum" sz="quarter" idx="5"/>
          </p:nvPr>
        </p:nvSpPr>
        <p:spPr/>
        <p:txBody>
          <a:bodyPr/>
          <a:lstStyle/>
          <a:p>
            <a:fld id="{1AC8BC0F-B4AE-4E36-8004-D8BFBEF53C67}" type="slidenum">
              <a:t>34</a:t>
            </a:fld>
            <a:endParaRPr lang="en-US"/>
          </a:p>
        </p:txBody>
      </p:sp>
    </p:spTree>
    <p:extLst>
      <p:ext uri="{BB962C8B-B14F-4D97-AF65-F5344CB8AC3E}">
        <p14:creationId xmlns:p14="http://schemas.microsoft.com/office/powerpoint/2010/main" val="33914763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In conclusion, the ageing population in the UK presents both challenges and opportunities for the health and social care system. While current services have notable strengths, they also face significant gaps that must be addressed through innovation and reform. Technological advancements offer promising solutions, but their success depends on thoughtful implementation and user engagement. The integration of theoretical frameworks provides valuable guidance for designing effective and person-centred care. Looking ahead, developments in AI, wearable technology, and preventative care strategies are likely to shape the future of elderly care. Continued research and policy support will be essential to ensure that these innovations are ethical, accessible, and aligned with the needs of older adults.</a:t>
            </a:r>
          </a:p>
        </p:txBody>
      </p:sp>
      <p:sp>
        <p:nvSpPr>
          <p:cNvPr id="4" name="Slide Number Placeholder 3"/>
          <p:cNvSpPr>
            <a:spLocks noGrp="1"/>
          </p:cNvSpPr>
          <p:nvPr>
            <p:ph type="sldNum" sz="quarter" idx="5"/>
          </p:nvPr>
        </p:nvSpPr>
        <p:spPr/>
        <p:txBody>
          <a:bodyPr/>
          <a:lstStyle/>
          <a:p>
            <a:fld id="{1AC8BC0F-B4AE-4E36-8004-D8BFBEF53C67}" type="slidenum">
              <a:t>35</a:t>
            </a:fld>
            <a:endParaRPr lang="en-US"/>
          </a:p>
        </p:txBody>
      </p:sp>
    </p:spTree>
    <p:extLst>
      <p:ext uri="{BB962C8B-B14F-4D97-AF65-F5344CB8AC3E}">
        <p14:creationId xmlns:p14="http://schemas.microsoft.com/office/powerpoint/2010/main" val="27224271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useBgFill="1">
        <p:nvSpPr>
          <p:cNvPr id="15" name="Oval 14">
            <a:extLst>
              <a:ext uri="{FF2B5EF4-FFF2-40B4-BE49-F238E27FC236}">
                <a16:creationId xmlns:a16="http://schemas.microsoft.com/office/drawing/2014/main" id="{D9699E7E-EA95-258E-EE85-5B6712A5D963}"/>
              </a:ext>
              <a:ext uri="{C183D7F6-B498-43B3-948B-1728B52AA6E4}">
                <adec:decorative xmlns:adec="http://schemas.microsoft.com/office/drawing/2017/decorative" val="1"/>
              </a:ext>
            </a:extLst>
          </p:cNvPr>
          <p:cNvSpPr/>
          <p:nvPr/>
        </p:nvSpPr>
        <p:spPr>
          <a:xfrm>
            <a:off x="695096" y="1082040"/>
            <a:ext cx="4692243" cy="46922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8136" y="2212848"/>
            <a:ext cx="3941064" cy="1426464"/>
          </a:xfrm>
          <a:prstGeom prst="rect">
            <a:avLst/>
          </a:prstGeom>
        </p:spPr>
        <p:txBody>
          <a:bodyPr anchor="b">
            <a:normAutofit/>
          </a:bodyPr>
          <a:lstStyle>
            <a:lvl1pPr algn="ctr">
              <a:lnSpc>
                <a:spcPct val="120000"/>
              </a:lnSpc>
              <a:defRPr sz="28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27048" y="4251960"/>
            <a:ext cx="3044952" cy="877824"/>
          </a:xfrm>
          <a:prstGeom prst="rect">
            <a:avLst/>
          </a:prstGeo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Picture Placeholder 12">
            <a:extLst>
              <a:ext uri="{FF2B5EF4-FFF2-40B4-BE49-F238E27FC236}">
                <a16:creationId xmlns:a16="http://schemas.microsoft.com/office/drawing/2014/main" id="{360E5C64-41A3-7E7F-EE42-A3FC02532B17}"/>
              </a:ext>
            </a:extLst>
          </p:cNvPr>
          <p:cNvSpPr>
            <a:spLocks noGrp="1"/>
          </p:cNvSpPr>
          <p:nvPr>
            <p:ph type="pic" sz="quarter" idx="13" hasCustomPrompt="1"/>
          </p:nvPr>
        </p:nvSpPr>
        <p:spPr>
          <a:xfrm>
            <a:off x="0" y="0"/>
            <a:ext cx="12192000" cy="6858000"/>
          </a:xfrm>
          <a:custGeom>
            <a:avLst/>
            <a:gdLst>
              <a:gd name="connsiteX0" fmla="*/ 3048000 w 12192000"/>
              <a:gd name="connsiteY0" fmla="*/ 1114197 h 6858000"/>
              <a:gd name="connsiteX1" fmla="*/ 733197 w 12192000"/>
              <a:gd name="connsiteY1" fmla="*/ 3429000 h 6858000"/>
              <a:gd name="connsiteX2" fmla="*/ 3048000 w 12192000"/>
              <a:gd name="connsiteY2" fmla="*/ 5743803 h 6858000"/>
              <a:gd name="connsiteX3" fmla="*/ 5362803 w 12192000"/>
              <a:gd name="connsiteY3" fmla="*/ 3429000 h 6858000"/>
              <a:gd name="connsiteX4" fmla="*/ 3048000 w 12192000"/>
              <a:gd name="connsiteY4" fmla="*/ 1114197 h 6858000"/>
              <a:gd name="connsiteX5" fmla="*/ 0 w 12192000"/>
              <a:gd name="connsiteY5" fmla="*/ 0 h 6858000"/>
              <a:gd name="connsiteX6" fmla="*/ 12192000 w 12192000"/>
              <a:gd name="connsiteY6" fmla="*/ 0 h 6858000"/>
              <a:gd name="connsiteX7" fmla="*/ 12192000 w 12192000"/>
              <a:gd name="connsiteY7" fmla="*/ 6858000 h 6858000"/>
              <a:gd name="connsiteX8" fmla="*/ 0 w 12192000"/>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6858000">
                <a:moveTo>
                  <a:pt x="3048000" y="1114197"/>
                </a:moveTo>
                <a:cubicBezTo>
                  <a:pt x="1769570" y="1114197"/>
                  <a:pt x="733197" y="2150570"/>
                  <a:pt x="733197" y="3429000"/>
                </a:cubicBezTo>
                <a:cubicBezTo>
                  <a:pt x="733197" y="4707430"/>
                  <a:pt x="1769570" y="5743803"/>
                  <a:pt x="3048000" y="5743803"/>
                </a:cubicBezTo>
                <a:cubicBezTo>
                  <a:pt x="4326430" y="5743803"/>
                  <a:pt x="5362803" y="4707430"/>
                  <a:pt x="5362803" y="3429000"/>
                </a:cubicBezTo>
                <a:cubicBezTo>
                  <a:pt x="5362803" y="2150570"/>
                  <a:pt x="4326430" y="1114197"/>
                  <a:pt x="3048000" y="1114197"/>
                </a:cubicBezTo>
                <a:close/>
                <a:moveTo>
                  <a:pt x="0" y="0"/>
                </a:moveTo>
                <a:lnTo>
                  <a:pt x="12192000" y="0"/>
                </a:lnTo>
                <a:lnTo>
                  <a:pt x="12192000"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C57A2E3A-6DE5-8378-A089-49E8A2E29D17}"/>
              </a:ext>
              <a:ext uri="{C183D7F6-B498-43B3-948B-1728B52AA6E4}">
                <adec:decorative xmlns:adec="http://schemas.microsoft.com/office/drawing/2017/decorative" val="1"/>
              </a:ext>
            </a:extLst>
          </p:cNvPr>
          <p:cNvCxnSpPr>
            <a:cxnSpLocks/>
          </p:cNvCxnSpPr>
          <p:nvPr/>
        </p:nvCxnSpPr>
        <p:spPr>
          <a:xfrm>
            <a:off x="2562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09FA0CB7-81FD-E5AB-555F-E1C775A249E1}"/>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r"/>
            <a:r>
              <a:rPr lang="en-US"/>
              <a:t>Sample Footer Text</a:t>
            </a:r>
          </a:p>
        </p:txBody>
      </p:sp>
      <p:sp>
        <p:nvSpPr>
          <p:cNvPr id="10" name="Slide Number Placeholder 9">
            <a:extLst>
              <a:ext uri="{FF2B5EF4-FFF2-40B4-BE49-F238E27FC236}">
                <a16:creationId xmlns:a16="http://schemas.microsoft.com/office/drawing/2014/main" id="{214A870A-A927-4B80-CF98-DCEAE185B2E6}"/>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ctr"/>
            <a:fld id="{CC057153-B650-4DEB-B370-79DDCFDCE934}" type="slidenum">
              <a:rPr lang="en-US" smtClean="0"/>
              <a:pPr algn="ctr"/>
              <a:t>‹#›</a:t>
            </a:fld>
            <a:endParaRPr lang="en-US"/>
          </a:p>
        </p:txBody>
      </p:sp>
      <p:sp>
        <p:nvSpPr>
          <p:cNvPr id="7" name="Date Placeholder 6">
            <a:extLst>
              <a:ext uri="{FF2B5EF4-FFF2-40B4-BE49-F238E27FC236}">
                <a16:creationId xmlns:a16="http://schemas.microsoft.com/office/drawing/2014/main" id="{1C479C96-7BEB-F059-03DB-852A6D2778BB}"/>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13F6E6D0-87B4-4C3B-B3F0-66F0B5E50C89}" type="datetime4">
              <a:rPr lang="en-US" smtClean="0"/>
              <a:t>October 24, 2025</a:t>
            </a:fld>
            <a:endParaRPr lang="en-US"/>
          </a:p>
        </p:txBody>
      </p:sp>
    </p:spTree>
    <p:extLst>
      <p:ext uri="{BB962C8B-B14F-4D97-AF65-F5344CB8AC3E}">
        <p14:creationId xmlns:p14="http://schemas.microsoft.com/office/powerpoint/2010/main" val="40733612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402336"/>
            <a:ext cx="10570464" cy="1088136"/>
          </a:xfrm>
          <a:prstGeom prst="rect">
            <a:avLst/>
          </a:prstGeom>
        </p:spPr>
        <p:txBody>
          <a:bodyPr anchor="ctr"/>
          <a:lstStyle>
            <a:lvl1pPr>
              <a:lnSpc>
                <a:spcPct val="120000"/>
              </a:lnSpc>
              <a:defRPr/>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8" y="1771561"/>
            <a:ext cx="10570464" cy="473823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1C13AFFC-4568-3E17-7C33-09B92BCA6D9E}"/>
              </a:ext>
            </a:extLst>
          </p:cNvPr>
          <p:cNvSpPr>
            <a:spLocks noGrp="1"/>
          </p:cNvSpPr>
          <p:nvPr>
            <p:ph type="ftr" sz="quarter" idx="11"/>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DDB5C042-810A-BFD3-4734-36B6D4034FEF}"/>
              </a:ext>
            </a:extLst>
          </p:cNvPr>
          <p:cNvSpPr>
            <a:spLocks noGrp="1"/>
          </p:cNvSpPr>
          <p:nvPr>
            <p:ph type="sldNum" sz="quarter" idx="12"/>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8" name="Date Placeholder 7">
            <a:extLst>
              <a:ext uri="{FF2B5EF4-FFF2-40B4-BE49-F238E27FC236}">
                <a16:creationId xmlns:a16="http://schemas.microsoft.com/office/drawing/2014/main" id="{F6179C94-72AD-605C-3C39-C90A5F2E89D3}"/>
              </a:ext>
            </a:extLst>
          </p:cNvPr>
          <p:cNvSpPr>
            <a:spLocks noGrp="1"/>
          </p:cNvSpPr>
          <p:nvPr>
            <p:ph type="dt" sz="half" idx="10"/>
          </p:nvPr>
        </p:nvSpPr>
        <p:spPr>
          <a:xfrm rot="5400000">
            <a:off x="10469880" y="4892040"/>
            <a:ext cx="2670048" cy="365760"/>
          </a:xfrm>
          <a:prstGeom prst="rect">
            <a:avLst/>
          </a:prstGeom>
        </p:spPr>
        <p:txBody>
          <a:bodyPr/>
          <a:lstStyle/>
          <a:p>
            <a:fld id="{F41A7DA3-E571-4AB8-8090-2E9CED874689}" type="datetime4">
              <a:rPr lang="en-US" smtClean="0"/>
              <a:t>October 24, 2025</a:t>
            </a:fld>
            <a:endParaRPr lang="en-US"/>
          </a:p>
        </p:txBody>
      </p:sp>
    </p:spTree>
    <p:extLst>
      <p:ext uri="{BB962C8B-B14F-4D97-AF65-F5344CB8AC3E}">
        <p14:creationId xmlns:p14="http://schemas.microsoft.com/office/powerpoint/2010/main" val="2100659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25D86B5-411C-5D53-8E6C-26B857F5B5BD}"/>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9752AE3-E97E-6381-3066-90B73D6C279A}"/>
              </a:ext>
              <a:ext uri="{C183D7F6-B498-43B3-948B-1728B52AA6E4}">
                <adec:decorative xmlns:adec="http://schemas.microsoft.com/office/drawing/2017/decorative" val="1"/>
              </a:ext>
            </a:extLst>
          </p:cNvPr>
          <p:cNvSpPr/>
          <p:nvPr/>
        </p:nvSpPr>
        <p:spPr>
          <a:xfrm>
            <a:off x="762000" y="762003"/>
            <a:ext cx="10667999" cy="5333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71FC1D47-D22E-C8B6-52EE-977FA326BC59}"/>
              </a:ext>
              <a:ext uri="{C183D7F6-B498-43B3-948B-1728B52AA6E4}">
                <adec:decorative xmlns:adec="http://schemas.microsoft.com/office/drawing/2017/decorative" val="1"/>
              </a:ext>
            </a:extLst>
          </p:cNvPr>
          <p:cNvCxnSpPr>
            <a:cxnSpLocks/>
          </p:cNvCxnSpPr>
          <p:nvPr/>
        </p:nvCxnSpPr>
        <p:spPr>
          <a:xfrm>
            <a:off x="1550741" y="4572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C20D13D9-271B-1B45-E2B5-49ADC53F7EFB}"/>
              </a:ext>
            </a:extLst>
          </p:cNvPr>
          <p:cNvSpPr/>
          <p:nvPr/>
        </p:nvSpPr>
        <p:spPr>
          <a:xfrm>
            <a:off x="6590056" y="1283542"/>
            <a:ext cx="4306824" cy="4306824"/>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45999" y="1235176"/>
            <a:ext cx="4672584" cy="2841220"/>
          </a:xfrm>
          <a:prstGeom prst="rect">
            <a:avLst/>
          </a:prstGeom>
        </p:spPr>
        <p:txBody>
          <a:bodyPr vert="horz" lIns="91440" tIns="45720" rIns="91440" bIns="45720" rtlCol="0" anchor="t">
            <a:normAutofit/>
          </a:bodyPr>
          <a:lstStyle>
            <a:lvl1pPr>
              <a:defRPr lang="en-US" sz="310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45999" y="4983480"/>
            <a:ext cx="4672584" cy="786384"/>
          </a:xfrm>
          <a:prstGeom prst="rect">
            <a:avLst/>
          </a:prstGeom>
        </p:spPr>
        <p:txBody>
          <a:bodyPr vert="horz" lIns="91440" tIns="45720" rIns="91440" bIns="45720" rtlCol="0">
            <a:normAutofit/>
          </a:bodyPr>
          <a:lstStyle>
            <a:lvl1pPr marL="0" indent="0">
              <a:buNone/>
              <a:defRPr lang="en-US" dirty="0">
                <a:solidFill>
                  <a:schemeClr val="tx1"/>
                </a:solidFill>
              </a:defRPr>
            </a:lvl1pPr>
          </a:lstStyle>
          <a:p>
            <a:pPr lvl="0"/>
            <a:r>
              <a:rPr lang="en-US"/>
              <a:t>Click to edit Master subtitle style</a:t>
            </a:r>
          </a:p>
        </p:txBody>
      </p:sp>
      <p:sp>
        <p:nvSpPr>
          <p:cNvPr id="22" name="Picture Placeholder 20">
            <a:extLst>
              <a:ext uri="{FF2B5EF4-FFF2-40B4-BE49-F238E27FC236}">
                <a16:creationId xmlns:a16="http://schemas.microsoft.com/office/drawing/2014/main" id="{FBACAA98-741E-5E01-790D-22D994E62DDB}"/>
              </a:ext>
            </a:extLst>
          </p:cNvPr>
          <p:cNvSpPr>
            <a:spLocks noGrp="1"/>
          </p:cNvSpPr>
          <p:nvPr>
            <p:ph type="pic" sz="quarter" idx="17" hasCustomPrompt="1"/>
          </p:nvPr>
        </p:nvSpPr>
        <p:spPr>
          <a:xfrm>
            <a:off x="6581777" y="1264436"/>
            <a:ext cx="4329128" cy="4329128"/>
          </a:xfrm>
          <a:custGeom>
            <a:avLst/>
            <a:gdLst>
              <a:gd name="connsiteX0" fmla="*/ 2164564 w 4329128"/>
              <a:gd name="connsiteY0" fmla="*/ 0 h 4329128"/>
              <a:gd name="connsiteX1" fmla="*/ 4329128 w 4329128"/>
              <a:gd name="connsiteY1" fmla="*/ 2164564 h 4329128"/>
              <a:gd name="connsiteX2" fmla="*/ 2164564 w 4329128"/>
              <a:gd name="connsiteY2" fmla="*/ 4329128 h 4329128"/>
              <a:gd name="connsiteX3" fmla="*/ 0 w 4329128"/>
              <a:gd name="connsiteY3" fmla="*/ 2164564 h 4329128"/>
              <a:gd name="connsiteX4" fmla="*/ 2164564 w 4329128"/>
              <a:gd name="connsiteY4" fmla="*/ 0 h 4329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9128" h="4329128">
                <a:moveTo>
                  <a:pt x="2164564" y="0"/>
                </a:moveTo>
                <a:cubicBezTo>
                  <a:pt x="3360020" y="0"/>
                  <a:pt x="4329128" y="969108"/>
                  <a:pt x="4329128" y="2164564"/>
                </a:cubicBezTo>
                <a:cubicBezTo>
                  <a:pt x="4329128" y="3360020"/>
                  <a:pt x="3360020" y="4329128"/>
                  <a:pt x="2164564" y="4329128"/>
                </a:cubicBezTo>
                <a:cubicBezTo>
                  <a:pt x="969108" y="4329128"/>
                  <a:pt x="0" y="3360020"/>
                  <a:pt x="0" y="2164564"/>
                </a:cubicBezTo>
                <a:cubicBezTo>
                  <a:pt x="0" y="969108"/>
                  <a:pt x="969108" y="0"/>
                  <a:pt x="2164564" y="0"/>
                </a:cubicBezTo>
                <a:close/>
              </a:path>
            </a:pathLst>
          </a:custGeom>
          <a:blipFill dpi="0" rotWithShape="1">
            <a:blip r:embed="rId2">
              <a:alphaModFix amt="85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1CC8C939-7FAD-347B-1591-43D9B3231526}"/>
              </a:ext>
            </a:extLst>
          </p:cNvPr>
          <p:cNvSpPr>
            <a:spLocks noGrp="1"/>
          </p:cNvSpPr>
          <p:nvPr>
            <p:ph type="ftr" sz="quarter" idx="19"/>
          </p:nvPr>
        </p:nvSpPr>
        <p:spPr/>
        <p:txBody>
          <a:bodyPr/>
          <a:lstStyle>
            <a:lvl1pPr>
              <a:defRPr>
                <a:solidFill>
                  <a:schemeClr val="bg1"/>
                </a:solidFill>
              </a:defRPr>
            </a:lvl1pPr>
          </a:lstStyle>
          <a:p>
            <a:r>
              <a:rPr lang="en-US"/>
              <a:t>Sample Footer Text</a:t>
            </a:r>
          </a:p>
        </p:txBody>
      </p:sp>
      <p:sp>
        <p:nvSpPr>
          <p:cNvPr id="6" name="Slide Number Placeholder 5">
            <a:extLst>
              <a:ext uri="{FF2B5EF4-FFF2-40B4-BE49-F238E27FC236}">
                <a16:creationId xmlns:a16="http://schemas.microsoft.com/office/drawing/2014/main" id="{85AAACDE-68BE-0B6C-22AE-1B3B232E2964}"/>
              </a:ext>
            </a:extLst>
          </p:cNvPr>
          <p:cNvSpPr>
            <a:spLocks noGrp="1"/>
          </p:cNvSpPr>
          <p:nvPr>
            <p:ph type="sldNum" sz="quarter" idx="20"/>
          </p:nvPr>
        </p:nvSpPr>
        <p:spPr/>
        <p:txBody>
          <a:bodyPr/>
          <a:lstStyle>
            <a:lvl1pPr>
              <a:defRPr>
                <a:solidFill>
                  <a:schemeClr val="bg1"/>
                </a:solidFill>
              </a:defRPr>
            </a:lvl1pPr>
          </a:lstStyle>
          <a:p>
            <a:fld id="{8D252C1B-CBF0-4A4D-8F57-7FB989103249}" type="slidenum">
              <a:rPr lang="en-US" smtClean="0"/>
              <a:pPr/>
              <a:t>‹#›</a:t>
            </a:fld>
            <a:endParaRPr lang="en-US"/>
          </a:p>
        </p:txBody>
      </p:sp>
      <p:sp>
        <p:nvSpPr>
          <p:cNvPr id="4" name="Date Placeholder 3">
            <a:extLst>
              <a:ext uri="{FF2B5EF4-FFF2-40B4-BE49-F238E27FC236}">
                <a16:creationId xmlns:a16="http://schemas.microsoft.com/office/drawing/2014/main" id="{AFD31B72-8374-965C-518F-8B0878FD79D0}"/>
              </a:ext>
            </a:extLst>
          </p:cNvPr>
          <p:cNvSpPr>
            <a:spLocks noGrp="1"/>
          </p:cNvSpPr>
          <p:nvPr>
            <p:ph type="dt" sz="half" idx="18"/>
          </p:nvPr>
        </p:nvSpPr>
        <p:spPr/>
        <p:txBody>
          <a:bodyPr/>
          <a:lstStyle>
            <a:lvl1pPr>
              <a:defRPr>
                <a:solidFill>
                  <a:schemeClr val="bg1"/>
                </a:solidFill>
              </a:defRPr>
            </a:lvl1pPr>
          </a:lstStyle>
          <a:p>
            <a:fld id="{1DD12A09-AD48-4A48-AB09-132ADC51F3E7}" type="datetime4">
              <a:rPr lang="en-US" smtClean="0"/>
              <a:t>October 24, 2025</a:t>
            </a:fld>
            <a:endParaRPr lang="en-US"/>
          </a:p>
        </p:txBody>
      </p:sp>
    </p:spTree>
    <p:extLst>
      <p:ext uri="{BB962C8B-B14F-4D97-AF65-F5344CB8AC3E}">
        <p14:creationId xmlns:p14="http://schemas.microsoft.com/office/powerpoint/2010/main" val="282536756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F637AE-CF0D-CD42-24EB-4763CA6564C7}"/>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4">
            <a:extLst>
              <a:ext uri="{FF2B5EF4-FFF2-40B4-BE49-F238E27FC236}">
                <a16:creationId xmlns:a16="http://schemas.microsoft.com/office/drawing/2014/main" id="{DC940CC8-5401-3EF9-398C-2A2492181116}"/>
              </a:ext>
              <a:ext uri="{C183D7F6-B498-43B3-948B-1728B52AA6E4}">
                <adec:decorative xmlns:adec="http://schemas.microsoft.com/office/drawing/2017/decorative" val="1"/>
              </a:ext>
            </a:extLst>
          </p:cNvPr>
          <p:cNvSpPr/>
          <p:nvPr/>
        </p:nvSpPr>
        <p:spPr>
          <a:xfrm>
            <a:off x="762000" y="762000"/>
            <a:ext cx="5330953" cy="533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45999" y="1236272"/>
            <a:ext cx="3959352" cy="2885843"/>
          </a:xfrm>
          <a:prstGeom prst="rect">
            <a:avLst/>
          </a:prstGeom>
        </p:spPr>
        <p:txBody>
          <a:bodyPr vert="horz" lIns="91440" tIns="45720" rIns="91440" bIns="45720" rtlCol="0" anchor="t">
            <a:normAutofit/>
          </a:bodyPr>
          <a:lstStyle>
            <a:lvl1pPr>
              <a:defRPr lang="en-US" sz="400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55143" y="5029200"/>
            <a:ext cx="3941064" cy="786384"/>
          </a:xfrm>
          <a:prstGeom prst="rect">
            <a:avLst/>
          </a:prstGeom>
        </p:spPr>
        <p:txBody>
          <a:bodyPr vert="horz" lIns="91440" tIns="45720" rIns="91440" bIns="45720" rtlCol="0">
            <a:normAutofit/>
          </a:bodyPr>
          <a:lstStyle>
            <a:lvl1pPr marL="0" indent="0">
              <a:buNone/>
              <a:defRPr lang="en-US" dirty="0"/>
            </a:lvl1pPr>
          </a:lstStyle>
          <a:p>
            <a:pPr lvl="0"/>
            <a:r>
              <a:rPr lang="en-US"/>
              <a:t>Click to edit Master subtitle style</a:t>
            </a:r>
          </a:p>
        </p:txBody>
      </p:sp>
      <p:cxnSp>
        <p:nvCxnSpPr>
          <p:cNvPr id="7" name="Straight Connector 6">
            <a:extLst>
              <a:ext uri="{FF2B5EF4-FFF2-40B4-BE49-F238E27FC236}">
                <a16:creationId xmlns:a16="http://schemas.microsoft.com/office/drawing/2014/main" id="{12230C97-C8C3-2142-5720-3E811CE1E63C}"/>
              </a:ext>
              <a:ext uri="{C183D7F6-B498-43B3-948B-1728B52AA6E4}">
                <adec:decorative xmlns:adec="http://schemas.microsoft.com/office/drawing/2017/decorative" val="1"/>
              </a:ext>
            </a:extLst>
          </p:cNvPr>
          <p:cNvCxnSpPr>
            <a:cxnSpLocks/>
          </p:cNvCxnSpPr>
          <p:nvPr/>
        </p:nvCxnSpPr>
        <p:spPr>
          <a:xfrm>
            <a:off x="1463059" y="473225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Picture Placeholder 8">
            <a:extLst>
              <a:ext uri="{FF2B5EF4-FFF2-40B4-BE49-F238E27FC236}">
                <a16:creationId xmlns:a16="http://schemas.microsoft.com/office/drawing/2014/main" id="{7081DABC-6343-A24F-FE45-96400F8FB4BD}"/>
              </a:ext>
            </a:extLst>
          </p:cNvPr>
          <p:cNvSpPr>
            <a:spLocks noGrp="1"/>
          </p:cNvSpPr>
          <p:nvPr>
            <p:ph type="pic" sz="quarter" idx="13" hasCustomPrompt="1"/>
          </p:nvPr>
        </p:nvSpPr>
        <p:spPr>
          <a:xfrm>
            <a:off x="6099048" y="758951"/>
            <a:ext cx="5340096" cy="5333995"/>
          </a:xfrm>
          <a:prstGeom prst="rect">
            <a:avLst/>
          </a:prstGeom>
          <a:blipFill>
            <a:blip r:embed="rId2">
              <a:alphaModFix amt="80000"/>
            </a:blip>
            <a:stretch>
              <a:fillRect/>
            </a:stretch>
          </a:blipFill>
        </p:spPr>
        <p:txBody>
          <a:bodyPr/>
          <a:lstStyle>
            <a:lvl1pPr marL="0" indent="0">
              <a:buNone/>
              <a:defRPr/>
            </a:lvl1pPr>
          </a:lstStyle>
          <a:p>
            <a:r>
              <a:rPr lang="en-US"/>
              <a:t> </a:t>
            </a:r>
          </a:p>
        </p:txBody>
      </p:sp>
      <p:sp>
        <p:nvSpPr>
          <p:cNvPr id="15" name="Footer Placeholder 14">
            <a:extLst>
              <a:ext uri="{FF2B5EF4-FFF2-40B4-BE49-F238E27FC236}">
                <a16:creationId xmlns:a16="http://schemas.microsoft.com/office/drawing/2014/main" id="{D728580C-8778-854F-6D1B-9AF8BF5B2FB6}"/>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defRPr>
            </a:lvl1pPr>
          </a:lstStyle>
          <a:p>
            <a:pPr algn="r"/>
            <a:r>
              <a:rPr lang="en-US"/>
              <a:t>Sample Footer Text</a:t>
            </a:r>
          </a:p>
        </p:txBody>
      </p:sp>
      <p:sp>
        <p:nvSpPr>
          <p:cNvPr id="16" name="Slide Number Placeholder 15">
            <a:extLst>
              <a:ext uri="{FF2B5EF4-FFF2-40B4-BE49-F238E27FC236}">
                <a16:creationId xmlns:a16="http://schemas.microsoft.com/office/drawing/2014/main" id="{73ECBF32-23F4-84AC-A92D-D9821052AF13}"/>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defRPr>
            </a:lvl1pPr>
          </a:lstStyle>
          <a:p>
            <a:pPr algn="ctr"/>
            <a:fld id="{CC057153-B650-4DEB-B370-79DDCFDCE934}" type="slidenum">
              <a:rPr lang="en-US" smtClean="0"/>
              <a:pPr algn="ctr"/>
              <a:t>‹#›</a:t>
            </a:fld>
            <a:endParaRPr lang="en-US"/>
          </a:p>
        </p:txBody>
      </p:sp>
      <p:sp>
        <p:nvSpPr>
          <p:cNvPr id="14" name="Date Placeholder 13">
            <a:extLst>
              <a:ext uri="{FF2B5EF4-FFF2-40B4-BE49-F238E27FC236}">
                <a16:creationId xmlns:a16="http://schemas.microsoft.com/office/drawing/2014/main" id="{ABA7367A-7087-E045-A8D9-1DB09D3DE13F}"/>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defRPr>
            </a:lvl1pPr>
          </a:lstStyle>
          <a:p>
            <a:fld id="{BB697729-EE3B-43A9-898D-9A5AFB5AB592}" type="datetime4">
              <a:rPr lang="en-US" smtClean="0"/>
              <a:t>October 24, 2025</a:t>
            </a:fld>
            <a:endParaRPr lang="en-US"/>
          </a:p>
        </p:txBody>
      </p:sp>
    </p:spTree>
    <p:extLst>
      <p:ext uri="{BB962C8B-B14F-4D97-AF65-F5344CB8AC3E}">
        <p14:creationId xmlns:p14="http://schemas.microsoft.com/office/powerpoint/2010/main" val="346466303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0993A5D-2039-07DE-6F59-B5B0BA392F1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Oval 4">
            <a:extLst>
              <a:ext uri="{FF2B5EF4-FFF2-40B4-BE49-F238E27FC236}">
                <a16:creationId xmlns:a16="http://schemas.microsoft.com/office/drawing/2014/main" id="{9EC672D3-D8F8-3D61-3C4C-5C95F5E2613C}"/>
              </a:ext>
              <a:ext uri="{C183D7F6-B498-43B3-948B-1728B52AA6E4}">
                <adec:decorative xmlns:adec="http://schemas.microsoft.com/office/drawing/2017/decorative" val="1"/>
              </a:ext>
            </a:extLst>
          </p:cNvPr>
          <p:cNvSpPr/>
          <p:nvPr/>
        </p:nvSpPr>
        <p:spPr>
          <a:xfrm>
            <a:off x="733197" y="1113411"/>
            <a:ext cx="4629606" cy="46296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1538975B-8704-9783-3024-A904B1D27242}"/>
              </a:ext>
              <a:ext uri="{C183D7F6-B498-43B3-948B-1728B52AA6E4}">
                <adec:decorative xmlns:adec="http://schemas.microsoft.com/office/drawing/2017/decorative" val="1"/>
              </a:ext>
            </a:extLst>
          </p:cNvPr>
          <p:cNvCxnSpPr>
            <a:cxnSpLocks/>
          </p:cNvCxnSpPr>
          <p:nvPr/>
        </p:nvCxnSpPr>
        <p:spPr>
          <a:xfrm>
            <a:off x="2562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8136" y="2286000"/>
            <a:ext cx="3941064" cy="1353312"/>
          </a:xfrm>
          <a:prstGeom prst="rect">
            <a:avLst/>
          </a:prstGeom>
        </p:spPr>
        <p:txBody>
          <a:bodyPr anchor="b">
            <a:normAutofit/>
          </a:bodyPr>
          <a:lstStyle>
            <a:lvl1pPr algn="ctr">
              <a:lnSpc>
                <a:spcPct val="120000"/>
              </a:lnSpc>
              <a:defRPr sz="28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27048" y="4251960"/>
            <a:ext cx="3044952" cy="877824"/>
          </a:xfrm>
          <a:prstGeom prst="rect">
            <a:avLst/>
          </a:prstGeo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4" name="Picture Placeholder 13">
            <a:extLst>
              <a:ext uri="{FF2B5EF4-FFF2-40B4-BE49-F238E27FC236}">
                <a16:creationId xmlns:a16="http://schemas.microsoft.com/office/drawing/2014/main" id="{A4FC6076-33D1-25E4-ECF0-EBA6547E6F66}"/>
              </a:ext>
            </a:extLst>
          </p:cNvPr>
          <p:cNvSpPr>
            <a:spLocks noGrp="1"/>
          </p:cNvSpPr>
          <p:nvPr>
            <p:ph type="pic" sz="quarter" idx="13" hasCustomPrompt="1"/>
          </p:nvPr>
        </p:nvSpPr>
        <p:spPr>
          <a:xfrm>
            <a:off x="6099048" y="0"/>
            <a:ext cx="6099048" cy="6858000"/>
          </a:xfrm>
          <a:prstGeom prst="rect">
            <a:avLst/>
          </a:prstGeom>
          <a:blipFill>
            <a:blip r:embed="rId2">
              <a:alphaModFix amt="80000"/>
            </a:blip>
            <a:stretch>
              <a:fillRect/>
            </a:stretch>
          </a:blipFill>
        </p:spPr>
        <p:txBody>
          <a:bodyPr/>
          <a:lstStyle>
            <a:lvl1pPr marL="0" indent="0">
              <a:buNone/>
              <a:defRPr/>
            </a:lvl1pPr>
          </a:lstStyle>
          <a:p>
            <a:r>
              <a:rPr lang="en-US"/>
              <a:t> </a:t>
            </a:r>
          </a:p>
        </p:txBody>
      </p:sp>
      <p:sp>
        <p:nvSpPr>
          <p:cNvPr id="17" name="Footer Placeholder 16">
            <a:extLst>
              <a:ext uri="{FF2B5EF4-FFF2-40B4-BE49-F238E27FC236}">
                <a16:creationId xmlns:a16="http://schemas.microsoft.com/office/drawing/2014/main" id="{AC1630BD-E1B7-AF29-7C4B-B85965A099D7}"/>
              </a:ext>
            </a:extLst>
          </p:cNvPr>
          <p:cNvSpPr>
            <a:spLocks noGrp="1"/>
          </p:cNvSpPr>
          <p:nvPr>
            <p:ph type="ftr" sz="quarter" idx="15"/>
          </p:nvPr>
        </p:nvSpPr>
        <p:spPr>
          <a:xfrm rot="5400000">
            <a:off x="10469880" y="1609344"/>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r"/>
            <a:r>
              <a:rPr lang="en-US"/>
              <a:t>Sample Footer Text</a:t>
            </a:r>
          </a:p>
        </p:txBody>
      </p:sp>
      <p:sp>
        <p:nvSpPr>
          <p:cNvPr id="18" name="Slide Number Placeholder 17">
            <a:extLst>
              <a:ext uri="{FF2B5EF4-FFF2-40B4-BE49-F238E27FC236}">
                <a16:creationId xmlns:a16="http://schemas.microsoft.com/office/drawing/2014/main" id="{984E9A52-4A3D-D4E9-EB81-3D3DF57174E8}"/>
              </a:ext>
            </a:extLst>
          </p:cNvPr>
          <p:cNvSpPr>
            <a:spLocks noGrp="1"/>
          </p:cNvSpPr>
          <p:nvPr>
            <p:ph type="sldNum" sz="quarter" idx="16"/>
          </p:nvPr>
        </p:nvSpPr>
        <p:spPr>
          <a:xfrm>
            <a:off x="11494008" y="3218688"/>
            <a:ext cx="630936" cy="429768"/>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ctr"/>
            <a:fld id="{CC057153-B650-4DEB-B370-79DDCFDCE934}" type="slidenum">
              <a:rPr lang="en-US" smtClean="0"/>
              <a:pPr algn="ctr"/>
              <a:t>‹#›</a:t>
            </a:fld>
            <a:endParaRPr lang="en-US"/>
          </a:p>
        </p:txBody>
      </p:sp>
      <p:sp>
        <p:nvSpPr>
          <p:cNvPr id="16" name="Date Placeholder 15">
            <a:extLst>
              <a:ext uri="{FF2B5EF4-FFF2-40B4-BE49-F238E27FC236}">
                <a16:creationId xmlns:a16="http://schemas.microsoft.com/office/drawing/2014/main" id="{BBD33975-EBFD-2750-DA6E-80E55F7B5DC4}"/>
              </a:ext>
            </a:extLst>
          </p:cNvPr>
          <p:cNvSpPr>
            <a:spLocks noGrp="1"/>
          </p:cNvSpPr>
          <p:nvPr>
            <p:ph type="dt" sz="half" idx="14"/>
          </p:nvPr>
        </p:nvSpPr>
        <p:spPr>
          <a:xfrm rot="5400000">
            <a:off x="10469880" y="4892040"/>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25D84001-F520-4AD8-8668-0040A4F617EA}" type="datetime4">
              <a:rPr lang="en-US" smtClean="0"/>
              <a:t>October 24, 2025</a:t>
            </a:fld>
            <a:endParaRPr lang="en-US"/>
          </a:p>
        </p:txBody>
      </p:sp>
    </p:spTree>
    <p:extLst>
      <p:ext uri="{BB962C8B-B14F-4D97-AF65-F5344CB8AC3E}">
        <p14:creationId xmlns:p14="http://schemas.microsoft.com/office/powerpoint/2010/main" val="214096759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C771A26-A749-5BFC-F3B1-40FD28B010E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Oval 11">
            <a:extLst>
              <a:ext uri="{FF2B5EF4-FFF2-40B4-BE49-F238E27FC236}">
                <a16:creationId xmlns:a16="http://schemas.microsoft.com/office/drawing/2014/main" id="{4D0D36FE-2517-024E-B081-D0B2295EA3FA}"/>
              </a:ext>
              <a:ext uri="{C183D7F6-B498-43B3-948B-1728B52AA6E4}">
                <adec:decorative xmlns:adec="http://schemas.microsoft.com/office/drawing/2017/decorative" val="1"/>
              </a:ext>
            </a:extLst>
          </p:cNvPr>
          <p:cNvSpPr/>
          <p:nvPr/>
        </p:nvSpPr>
        <p:spPr>
          <a:xfrm>
            <a:off x="3417864" y="760144"/>
            <a:ext cx="5356272" cy="5356272"/>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DB3AD774-9783-18D4-7A22-0650BD37C844}"/>
              </a:ext>
              <a:ext uri="{C183D7F6-B498-43B3-948B-1728B52AA6E4}">
                <adec:decorative xmlns:adec="http://schemas.microsoft.com/office/drawing/2017/decorative" val="1"/>
              </a:ext>
            </a:extLst>
          </p:cNvPr>
          <p:cNvCxnSpPr>
            <a:cxnSpLocks/>
          </p:cNvCxnSpPr>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014216" y="1746504"/>
            <a:ext cx="4160520" cy="1883664"/>
          </a:xfrm>
          <a:prstGeom prst="rect">
            <a:avLst/>
          </a:prstGeom>
        </p:spPr>
        <p:txBody>
          <a:bodyPr anchor="b">
            <a:normAutofit/>
          </a:bodyPr>
          <a:lstStyle>
            <a:lvl1pPr algn="ctr">
              <a:lnSpc>
                <a:spcPct val="120000"/>
              </a:lnSpc>
              <a:defRPr sz="28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489704" y="4288536"/>
            <a:ext cx="3218688" cy="1316736"/>
          </a:xfrm>
          <a:prstGeom prst="rect">
            <a:avLst/>
          </a:prstGeo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5" name="Footer Placeholder 14">
            <a:extLst>
              <a:ext uri="{FF2B5EF4-FFF2-40B4-BE49-F238E27FC236}">
                <a16:creationId xmlns:a16="http://schemas.microsoft.com/office/drawing/2014/main" id="{D728580C-8778-854F-6D1B-9AF8BF5B2FB6}"/>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defRPr>
            </a:lvl1pPr>
          </a:lstStyle>
          <a:p>
            <a:pPr algn="r"/>
            <a:r>
              <a:rPr lang="en-US"/>
              <a:t>Sample Footer Text</a:t>
            </a:r>
          </a:p>
        </p:txBody>
      </p:sp>
      <p:sp>
        <p:nvSpPr>
          <p:cNvPr id="16" name="Slide Number Placeholder 15">
            <a:extLst>
              <a:ext uri="{FF2B5EF4-FFF2-40B4-BE49-F238E27FC236}">
                <a16:creationId xmlns:a16="http://schemas.microsoft.com/office/drawing/2014/main" id="{73ECBF32-23F4-84AC-A92D-D9821052AF13}"/>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defRPr>
            </a:lvl1pPr>
          </a:lstStyle>
          <a:p>
            <a:pPr algn="ctr"/>
            <a:fld id="{CC057153-B650-4DEB-B370-79DDCFDCE934}" type="slidenum">
              <a:rPr lang="en-US" smtClean="0"/>
              <a:pPr algn="ctr"/>
              <a:t>‹#›</a:t>
            </a:fld>
            <a:endParaRPr lang="en-US"/>
          </a:p>
        </p:txBody>
      </p:sp>
      <p:sp>
        <p:nvSpPr>
          <p:cNvPr id="14" name="Date Placeholder 13">
            <a:extLst>
              <a:ext uri="{FF2B5EF4-FFF2-40B4-BE49-F238E27FC236}">
                <a16:creationId xmlns:a16="http://schemas.microsoft.com/office/drawing/2014/main" id="{ABA7367A-7087-E045-A8D9-1DB09D3DE13F}"/>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defRPr>
            </a:lvl1pPr>
          </a:lstStyle>
          <a:p>
            <a:fld id="{78BD5BB2-178C-41F5-9A65-66E57637126A}" type="datetime4">
              <a:rPr lang="en-US" smtClean="0"/>
              <a:t>October 24, 2025</a:t>
            </a:fld>
            <a:endParaRPr lang="en-US"/>
          </a:p>
        </p:txBody>
      </p:sp>
    </p:spTree>
    <p:extLst>
      <p:ext uri="{BB962C8B-B14F-4D97-AF65-F5344CB8AC3E}">
        <p14:creationId xmlns:p14="http://schemas.microsoft.com/office/powerpoint/2010/main" val="357167401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F637AE-CF0D-CD42-24EB-4763CA6564C7}"/>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C940CC8-5401-3EF9-398C-2A2492181116}"/>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036142CE-648A-1FF7-D28A-1CDAA482192F}"/>
              </a:ext>
              <a:ext uri="{C183D7F6-B498-43B3-948B-1728B52AA6E4}">
                <adec:decorative xmlns:adec="http://schemas.microsoft.com/office/drawing/2017/decorative" val="1"/>
              </a:ext>
            </a:extLst>
          </p:cNvPr>
          <p:cNvCxnSpPr>
            <a:cxnSpLocks/>
          </p:cNvCxnSpPr>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286000" y="1746504"/>
            <a:ext cx="7616952" cy="1883664"/>
          </a:xfrm>
          <a:prstGeom prst="rect">
            <a:avLst/>
          </a:prstGeom>
        </p:spPr>
        <p:txBody>
          <a:bodyPr anchor="b">
            <a:normAutofit/>
          </a:bodyPr>
          <a:lstStyle>
            <a:lvl1pPr algn="ctr">
              <a:lnSpc>
                <a:spcPct val="120000"/>
              </a:lnSpc>
              <a:defRPr sz="28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286000" y="4288536"/>
            <a:ext cx="7616952" cy="1042416"/>
          </a:xfrm>
          <a:prstGeom prst="rect">
            <a:avLst/>
          </a:prstGeo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Footer Placeholder 7">
            <a:extLst>
              <a:ext uri="{FF2B5EF4-FFF2-40B4-BE49-F238E27FC236}">
                <a16:creationId xmlns:a16="http://schemas.microsoft.com/office/drawing/2014/main" id="{93384EBF-3E88-4A0B-FB51-6F3F98FA7426}"/>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defRPr>
            </a:lvl1pPr>
          </a:lstStyle>
          <a:p>
            <a:r>
              <a:rPr lang="en-US"/>
              <a:t>Sample Footer Text</a:t>
            </a:r>
          </a:p>
        </p:txBody>
      </p:sp>
      <p:sp>
        <p:nvSpPr>
          <p:cNvPr id="9" name="Slide Number Placeholder 8">
            <a:extLst>
              <a:ext uri="{FF2B5EF4-FFF2-40B4-BE49-F238E27FC236}">
                <a16:creationId xmlns:a16="http://schemas.microsoft.com/office/drawing/2014/main" id="{F9351BD1-E526-ACBD-4244-F9E89D083E69}"/>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defRPr>
            </a:lvl1pPr>
          </a:lstStyle>
          <a:p>
            <a:fld id="{CC057153-B650-4DEB-B370-79DDCFDCE934}" type="slidenum">
              <a:rPr lang="en-US" smtClean="0"/>
              <a:pPr/>
              <a:t>‹#›</a:t>
            </a:fld>
            <a:endParaRPr lang="en-US"/>
          </a:p>
        </p:txBody>
      </p:sp>
      <p:sp>
        <p:nvSpPr>
          <p:cNvPr id="7" name="Date Placeholder 6">
            <a:extLst>
              <a:ext uri="{FF2B5EF4-FFF2-40B4-BE49-F238E27FC236}">
                <a16:creationId xmlns:a16="http://schemas.microsoft.com/office/drawing/2014/main" id="{D8F249E0-8120-4E46-8D3C-FFDE09A5C3F0}"/>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defRPr>
            </a:lvl1pPr>
          </a:lstStyle>
          <a:p>
            <a:fld id="{47B65FCB-A65A-4325-B833-0BA0262F4627}" type="datetime4">
              <a:rPr lang="en-US" smtClean="0"/>
              <a:t>October 24, 2025</a:t>
            </a:fld>
            <a:endParaRPr lang="en-US"/>
          </a:p>
        </p:txBody>
      </p:sp>
    </p:spTree>
    <p:extLst>
      <p:ext uri="{BB962C8B-B14F-4D97-AF65-F5344CB8AC3E}">
        <p14:creationId xmlns:p14="http://schemas.microsoft.com/office/powerpoint/2010/main" val="120423099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3">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F637AE-CF0D-CD42-24EB-4763CA6564C7}"/>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C940CC8-5401-3EF9-398C-2A2492181116}"/>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036142CE-648A-1FF7-D28A-1CDAA482192F}"/>
              </a:ext>
              <a:ext uri="{C183D7F6-B498-43B3-948B-1728B52AA6E4}">
                <adec:decorative xmlns:adec="http://schemas.microsoft.com/office/drawing/2017/decorative" val="1"/>
              </a:ext>
            </a:extLst>
          </p:cNvPr>
          <p:cNvCxnSpPr>
            <a:cxnSpLocks/>
          </p:cNvCxnSpPr>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286000" y="1746504"/>
            <a:ext cx="7616952" cy="1883664"/>
          </a:xfrm>
          <a:prstGeom prst="rect">
            <a:avLst/>
          </a:prstGeom>
        </p:spPr>
        <p:txBody>
          <a:bodyPr anchor="ctr">
            <a:normAutofit/>
          </a:bodyPr>
          <a:lstStyle>
            <a:lvl1pPr algn="ctr">
              <a:lnSpc>
                <a:spcPct val="120000"/>
              </a:lnSpc>
              <a:defRPr sz="4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286000" y="4288536"/>
            <a:ext cx="7616952" cy="1042416"/>
          </a:xfrm>
          <a:prstGeom prst="rect">
            <a:avLst/>
          </a:prstGeom>
        </p:spPr>
        <p:txBody>
          <a:bodyPr anchor="ctr">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Footer Placeholder 7">
            <a:extLst>
              <a:ext uri="{FF2B5EF4-FFF2-40B4-BE49-F238E27FC236}">
                <a16:creationId xmlns:a16="http://schemas.microsoft.com/office/drawing/2014/main" id="{93384EBF-3E88-4A0B-FB51-6F3F98FA7426}"/>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defRPr>
            </a:lvl1pPr>
          </a:lstStyle>
          <a:p>
            <a:r>
              <a:rPr lang="en-US"/>
              <a:t>Sample Footer Text</a:t>
            </a:r>
          </a:p>
        </p:txBody>
      </p:sp>
      <p:sp>
        <p:nvSpPr>
          <p:cNvPr id="9" name="Slide Number Placeholder 8">
            <a:extLst>
              <a:ext uri="{FF2B5EF4-FFF2-40B4-BE49-F238E27FC236}">
                <a16:creationId xmlns:a16="http://schemas.microsoft.com/office/drawing/2014/main" id="{F9351BD1-E526-ACBD-4244-F9E89D083E69}"/>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defRPr>
            </a:lvl1pPr>
          </a:lstStyle>
          <a:p>
            <a:fld id="{CC057153-B650-4DEB-B370-79DDCFDCE934}" type="slidenum">
              <a:rPr lang="en-US" smtClean="0"/>
              <a:pPr/>
              <a:t>‹#›</a:t>
            </a:fld>
            <a:endParaRPr lang="en-US"/>
          </a:p>
        </p:txBody>
      </p:sp>
      <p:sp>
        <p:nvSpPr>
          <p:cNvPr id="7" name="Date Placeholder 6">
            <a:extLst>
              <a:ext uri="{FF2B5EF4-FFF2-40B4-BE49-F238E27FC236}">
                <a16:creationId xmlns:a16="http://schemas.microsoft.com/office/drawing/2014/main" id="{D8F249E0-8120-4E46-8D3C-FFDE09A5C3F0}"/>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defRPr>
            </a:lvl1pPr>
          </a:lstStyle>
          <a:p>
            <a:fld id="{6A394C09-235D-49B2-9B0D-273E7223E7EF}" type="datetime4">
              <a:rPr lang="en-US" smtClean="0"/>
              <a:t>October 24, 2025</a:t>
            </a:fld>
            <a:endParaRPr lang="en-US"/>
          </a:p>
        </p:txBody>
      </p:sp>
    </p:spTree>
    <p:extLst>
      <p:ext uri="{BB962C8B-B14F-4D97-AF65-F5344CB8AC3E}">
        <p14:creationId xmlns:p14="http://schemas.microsoft.com/office/powerpoint/2010/main" val="262430903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F637AE-CF0D-CD42-24EB-4763CA6564C7}"/>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4">
            <a:extLst>
              <a:ext uri="{FF2B5EF4-FFF2-40B4-BE49-F238E27FC236}">
                <a16:creationId xmlns:a16="http://schemas.microsoft.com/office/drawing/2014/main" id="{DC940CC8-5401-3EF9-398C-2A2492181116}"/>
              </a:ext>
              <a:ext uri="{C183D7F6-B498-43B3-948B-1728B52AA6E4}">
                <adec:decorative xmlns:adec="http://schemas.microsoft.com/office/drawing/2017/decorative" val="1"/>
              </a:ext>
            </a:extLst>
          </p:cNvPr>
          <p:cNvSpPr/>
          <p:nvPr/>
        </p:nvSpPr>
        <p:spPr>
          <a:xfrm>
            <a:off x="762000" y="762000"/>
            <a:ext cx="10668000" cy="533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313" y="1231637"/>
            <a:ext cx="6137453" cy="2698456"/>
          </a:xfrm>
          <a:prstGeom prst="rect">
            <a:avLst/>
          </a:prstGeom>
        </p:spPr>
        <p:txBody>
          <a:bodyPr vert="horz" lIns="91440" tIns="45720" rIns="91440" bIns="45720" rtlCol="0" anchor="t">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53315" y="5010911"/>
            <a:ext cx="6137452" cy="819302"/>
          </a:xfrm>
          <a:prstGeom prst="rect">
            <a:avLst/>
          </a:prstGeom>
        </p:spPr>
        <p:txBody>
          <a:bodyPr vert="horz" lIns="91440" tIns="45720" rIns="91440" bIns="45720" rtlCol="0">
            <a:normAutofit/>
          </a:bodyPr>
          <a:lstStyle>
            <a:lvl1pPr marL="0" indent="0">
              <a:buNone/>
              <a:defRPr lang="en-US" dirty="0"/>
            </a:lvl1pPr>
          </a:lstStyle>
          <a:p>
            <a:pPr lvl="0"/>
            <a:r>
              <a:rPr lang="en-US"/>
              <a:t>Click to edit Master subtitle style</a:t>
            </a:r>
          </a:p>
        </p:txBody>
      </p:sp>
      <p:cxnSp>
        <p:nvCxnSpPr>
          <p:cNvPr id="10" name="Straight Connector 9">
            <a:extLst>
              <a:ext uri="{FF2B5EF4-FFF2-40B4-BE49-F238E27FC236}">
                <a16:creationId xmlns:a16="http://schemas.microsoft.com/office/drawing/2014/main" id="{C23037B3-8974-2599-9C16-662BA59487C4}"/>
              </a:ext>
              <a:ext uri="{C183D7F6-B498-43B3-948B-1728B52AA6E4}">
                <adec:decorative xmlns:adec="http://schemas.microsoft.com/office/drawing/2017/decorative" val="1"/>
              </a:ext>
            </a:extLst>
          </p:cNvPr>
          <p:cNvCxnSpPr>
            <a:cxnSpLocks/>
          </p:cNvCxnSpPr>
          <p:nvPr/>
        </p:nvCxnSpPr>
        <p:spPr>
          <a:xfrm>
            <a:off x="1459441" y="480458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ooter Placeholder 14">
            <a:extLst>
              <a:ext uri="{FF2B5EF4-FFF2-40B4-BE49-F238E27FC236}">
                <a16:creationId xmlns:a16="http://schemas.microsoft.com/office/drawing/2014/main" id="{D728580C-8778-854F-6D1B-9AF8BF5B2FB6}"/>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defRPr>
            </a:lvl1pPr>
          </a:lstStyle>
          <a:p>
            <a:pPr algn="r"/>
            <a:r>
              <a:rPr lang="en-US"/>
              <a:t>Sample Footer Text</a:t>
            </a:r>
          </a:p>
        </p:txBody>
      </p:sp>
      <p:sp>
        <p:nvSpPr>
          <p:cNvPr id="16" name="Slide Number Placeholder 15">
            <a:extLst>
              <a:ext uri="{FF2B5EF4-FFF2-40B4-BE49-F238E27FC236}">
                <a16:creationId xmlns:a16="http://schemas.microsoft.com/office/drawing/2014/main" id="{73ECBF32-23F4-84AC-A92D-D9821052AF13}"/>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defRPr>
            </a:lvl1pPr>
          </a:lstStyle>
          <a:p>
            <a:pPr algn="ctr"/>
            <a:fld id="{CC057153-B650-4DEB-B370-79DDCFDCE934}" type="slidenum">
              <a:rPr lang="en-US" smtClean="0"/>
              <a:pPr algn="ctr"/>
              <a:t>‹#›</a:t>
            </a:fld>
            <a:endParaRPr lang="en-US"/>
          </a:p>
        </p:txBody>
      </p:sp>
      <p:sp>
        <p:nvSpPr>
          <p:cNvPr id="14" name="Date Placeholder 13">
            <a:extLst>
              <a:ext uri="{FF2B5EF4-FFF2-40B4-BE49-F238E27FC236}">
                <a16:creationId xmlns:a16="http://schemas.microsoft.com/office/drawing/2014/main" id="{ABA7367A-7087-E045-A8D9-1DB09D3DE13F}"/>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defRPr>
            </a:lvl1pPr>
          </a:lstStyle>
          <a:p>
            <a:fld id="{3BD11BA3-E918-4F6B-856F-6D6E048040B2}" type="datetime4">
              <a:rPr lang="en-US" smtClean="0"/>
              <a:t>October 24, 2025</a:t>
            </a:fld>
            <a:endParaRPr lang="en-US"/>
          </a:p>
        </p:txBody>
      </p:sp>
    </p:spTree>
    <p:extLst>
      <p:ext uri="{BB962C8B-B14F-4D97-AF65-F5344CB8AC3E}">
        <p14:creationId xmlns:p14="http://schemas.microsoft.com/office/powerpoint/2010/main" val="402765207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28FE325-7EF4-2BC1-CC28-C3956EA44D90}"/>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8" name="Rectangle 7">
            <a:extLst>
              <a:ext uri="{FF2B5EF4-FFF2-40B4-BE49-F238E27FC236}">
                <a16:creationId xmlns:a16="http://schemas.microsoft.com/office/drawing/2014/main" id="{64DC731D-DB3B-8EE9-1728-DB36948ABFEA}"/>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 name="Straight Connector 2">
            <a:extLst>
              <a:ext uri="{FF2B5EF4-FFF2-40B4-BE49-F238E27FC236}">
                <a16:creationId xmlns:a16="http://schemas.microsoft.com/office/drawing/2014/main" id="{DD080AD5-EDF0-8614-3A6E-738026A999B2}"/>
              </a:ext>
              <a:ext uri="{C183D7F6-B498-43B3-948B-1728B52AA6E4}">
                <adec:decorative xmlns:adec="http://schemas.microsoft.com/office/drawing/2017/decorative" val="1"/>
              </a:ext>
            </a:extLst>
          </p:cNvPr>
          <p:cNvCxnSpPr>
            <a:cxnSpLocks/>
          </p:cNvCxnSpPr>
          <p:nvPr/>
        </p:nvCxnSpPr>
        <p:spPr>
          <a:xfrm>
            <a:off x="1099874" y="61722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992091" y="2514602"/>
            <a:ext cx="6812280" cy="3194302"/>
          </a:xfrm>
          <a:prstGeom prst="rect">
            <a:avLst/>
          </a:prstGeom>
        </p:spPr>
        <p:txBody>
          <a:bodyPr vert="horz" lIns="91440" tIns="45720" rIns="91440" bIns="45720" rtlCol="0" anchor="b">
            <a:normAutofit/>
          </a:bodyPr>
          <a:lstStyle>
            <a:lvl1pPr>
              <a:defRPr lang="en-US" sz="4400" dirty="0">
                <a:solidFill>
                  <a:schemeClr val="tx1"/>
                </a:solidFill>
              </a:defRPr>
            </a:lvl1pPr>
          </a:lstStyle>
          <a:p>
            <a:pPr lvl="0">
              <a:lnSpc>
                <a:spcPct val="120000"/>
              </a:lnSpc>
            </a:pPr>
            <a:r>
              <a:rPr lang="en-US"/>
              <a:t>Click to edit Master title style</a:t>
            </a:r>
          </a:p>
        </p:txBody>
      </p:sp>
      <p:sp>
        <p:nvSpPr>
          <p:cNvPr id="11" name="Footer Placeholder 10">
            <a:extLst>
              <a:ext uri="{FF2B5EF4-FFF2-40B4-BE49-F238E27FC236}">
                <a16:creationId xmlns:a16="http://schemas.microsoft.com/office/drawing/2014/main" id="{3963C56F-1F77-4203-D488-3829DB3A81DC}"/>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tx1"/>
                </a:solidFill>
              </a:defRPr>
            </a:lvl1pPr>
          </a:lstStyle>
          <a:p>
            <a:r>
              <a:rPr lang="en-US"/>
              <a:t>Sample Footer Text</a:t>
            </a:r>
          </a:p>
        </p:txBody>
      </p:sp>
      <p:sp>
        <p:nvSpPr>
          <p:cNvPr id="12" name="Slide Number Placeholder 11">
            <a:extLst>
              <a:ext uri="{FF2B5EF4-FFF2-40B4-BE49-F238E27FC236}">
                <a16:creationId xmlns:a16="http://schemas.microsoft.com/office/drawing/2014/main" id="{58E9AB81-9E4D-493C-6966-CE7F84541967}"/>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tx1"/>
                </a:solidFill>
              </a:defRPr>
            </a:lvl1pPr>
          </a:lstStyle>
          <a:p>
            <a:fld id="{CC057153-B650-4DEB-B370-79DDCFDCE934}" type="slidenum">
              <a:rPr lang="en-US" smtClean="0"/>
              <a:pPr/>
              <a:t>‹#›</a:t>
            </a:fld>
            <a:endParaRPr lang="en-US"/>
          </a:p>
        </p:txBody>
      </p:sp>
      <p:sp>
        <p:nvSpPr>
          <p:cNvPr id="10" name="Date Placeholder 9">
            <a:extLst>
              <a:ext uri="{FF2B5EF4-FFF2-40B4-BE49-F238E27FC236}">
                <a16:creationId xmlns:a16="http://schemas.microsoft.com/office/drawing/2014/main" id="{CCB33265-7891-EEAC-2A77-0EF54FFEF807}"/>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tx1"/>
                </a:solidFill>
              </a:defRPr>
            </a:lvl1pPr>
          </a:lstStyle>
          <a:p>
            <a:fld id="{DD4C18C5-23B1-43CA-8D0C-0D76624D967E}" type="datetime4">
              <a:rPr lang="en-US" smtClean="0"/>
              <a:t>October 24, 2025</a:t>
            </a:fld>
            <a:endParaRPr lang="en-US"/>
          </a:p>
        </p:txBody>
      </p:sp>
    </p:spTree>
    <p:extLst>
      <p:ext uri="{BB962C8B-B14F-4D97-AF65-F5344CB8AC3E}">
        <p14:creationId xmlns:p14="http://schemas.microsoft.com/office/powerpoint/2010/main" val="401370562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7A713FDA-ABFC-FBE4-9C4A-3A90A222245B}"/>
              </a:ext>
              <a:ext uri="{C183D7F6-B498-43B3-948B-1728B52AA6E4}">
                <adec:decorative xmlns:adec="http://schemas.microsoft.com/office/drawing/2017/decorative" val="1"/>
              </a:ext>
            </a:extLst>
          </p:cNvPr>
          <p:cNvSpPr/>
          <p:nvPr/>
        </p:nvSpPr>
        <p:spPr>
          <a:xfrm>
            <a:off x="733197" y="1114197"/>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244803" y="1987906"/>
            <a:ext cx="3606394" cy="2882188"/>
          </a:xfrm>
          <a:prstGeom prst="rect">
            <a:avLst/>
          </a:prstGeom>
        </p:spPr>
        <p:txBody>
          <a:bodyPr anchor="ctr">
            <a:normAutofit/>
          </a:bodyPr>
          <a:lstStyle>
            <a:lvl1pPr algn="ctr">
              <a:lnSpc>
                <a:spcPct val="100000"/>
              </a:lnSpc>
              <a:defRPr sz="4400">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66715" y="608991"/>
            <a:ext cx="4943704" cy="5640019"/>
          </a:xfrm>
          <a:prstGeom prst="rect">
            <a:avLst/>
          </a:prstGeom>
        </p:spPr>
        <p:txBody>
          <a:bodyPr vert="horz" lIns="91440" tIns="45720" rIns="91440" bIns="45720" rtlCol="0" anchor="ctr">
            <a:normAutofit/>
          </a:bodyPr>
          <a:lstStyle>
            <a:lvl1pPr marL="342900" indent="-342900">
              <a:buFont typeface="+mj-lt"/>
              <a:buAutoNum type="arabicPeriod"/>
              <a:defRPr lang="en-US" sz="1800" dirty="0"/>
            </a:lvl1pPr>
            <a:lvl2pPr marL="571500" indent="-342900">
              <a:buFont typeface="+mj-lt"/>
              <a:buAutoNum type="arabicPeriod"/>
              <a:defRPr lang="en-US" sz="1600"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1" name="Footer Placeholder 10">
            <a:extLst>
              <a:ext uri="{FF2B5EF4-FFF2-40B4-BE49-F238E27FC236}">
                <a16:creationId xmlns:a16="http://schemas.microsoft.com/office/drawing/2014/main" id="{580D44E4-BAE9-45B9-6C67-A2C19D45908B}"/>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12" name="Slide Number Placeholder 11">
            <a:extLst>
              <a:ext uri="{FF2B5EF4-FFF2-40B4-BE49-F238E27FC236}">
                <a16:creationId xmlns:a16="http://schemas.microsoft.com/office/drawing/2014/main" id="{A76D5F1B-44E3-F258-DAEF-5F05DA2DC80D}"/>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10" name="Date Placeholder 9">
            <a:extLst>
              <a:ext uri="{FF2B5EF4-FFF2-40B4-BE49-F238E27FC236}">
                <a16:creationId xmlns:a16="http://schemas.microsoft.com/office/drawing/2014/main" id="{385486D6-8955-5E05-F3AA-A1190FAD74A9}"/>
              </a:ext>
            </a:extLst>
          </p:cNvPr>
          <p:cNvSpPr>
            <a:spLocks noGrp="1"/>
          </p:cNvSpPr>
          <p:nvPr>
            <p:ph type="dt" sz="half" idx="14"/>
          </p:nvPr>
        </p:nvSpPr>
        <p:spPr>
          <a:xfrm rot="5400000">
            <a:off x="10469880" y="4892040"/>
            <a:ext cx="2670048" cy="365760"/>
          </a:xfrm>
          <a:prstGeom prst="rect">
            <a:avLst/>
          </a:prstGeom>
        </p:spPr>
        <p:txBody>
          <a:bodyPr/>
          <a:lstStyle/>
          <a:p>
            <a:fld id="{18F42511-74F8-4B56-AAC6-3C98B1A0BAC5}" type="datetime4">
              <a:rPr lang="en-US" smtClean="0"/>
              <a:t>October 24, 2025</a:t>
            </a:fld>
            <a:endParaRPr lang="en-US"/>
          </a:p>
        </p:txBody>
      </p:sp>
    </p:spTree>
    <p:extLst>
      <p:ext uri="{BB962C8B-B14F-4D97-AF65-F5344CB8AC3E}">
        <p14:creationId xmlns:p14="http://schemas.microsoft.com/office/powerpoint/2010/main" val="3237531516"/>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2">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CD08455-64EF-6D3F-F544-C7CBF0D5756A}"/>
              </a:ext>
              <a:ext uri="{C183D7F6-B498-43B3-948B-1728B52AA6E4}">
                <adec:decorative xmlns:adec="http://schemas.microsoft.com/office/drawing/2017/decorative" val="1"/>
              </a:ext>
            </a:extLst>
          </p:cNvPr>
          <p:cNvSpPr/>
          <p:nvPr/>
        </p:nvSpPr>
        <p:spPr>
          <a:xfrm>
            <a:off x="1" y="0"/>
            <a:ext cx="609325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9302" y="2357324"/>
            <a:ext cx="4396436" cy="2143353"/>
          </a:xfrm>
          <a:prstGeom prst="rect">
            <a:avLst/>
          </a:prstGeom>
        </p:spPr>
        <p:txBody>
          <a:bodyPr anchor="ctr">
            <a:normAutofit/>
          </a:bodyPr>
          <a:lstStyle>
            <a:lvl1pPr algn="ctr">
              <a:lnSpc>
                <a:spcPct val="100000"/>
              </a:lnSpc>
              <a:defRPr sz="6000">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30568" y="608991"/>
            <a:ext cx="4325112" cy="5640019"/>
          </a:xfrm>
          <a:prstGeom prst="rect">
            <a:avLst/>
          </a:prstGeom>
        </p:spPr>
        <p:txBody>
          <a:bodyPr vert="horz" lIns="91440" tIns="45720" rIns="91440" bIns="45720" rtlCol="0" anchor="ctr">
            <a:normAutofit/>
          </a:bodyPr>
          <a:lstStyle>
            <a:lvl1pPr marL="342900" indent="-342900">
              <a:buFont typeface="+mj-lt"/>
              <a:buAutoNum type="arabicPeriod"/>
              <a:defRPr lang="en-US" sz="1800" dirty="0"/>
            </a:lvl1pPr>
            <a:lvl2pPr marL="571500" indent="-342900">
              <a:buFont typeface="+mj-lt"/>
              <a:buAutoNum type="arabicPeriod"/>
              <a:defRPr lang="en-US" sz="1600"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1" name="Footer Placeholder 10">
            <a:extLst>
              <a:ext uri="{FF2B5EF4-FFF2-40B4-BE49-F238E27FC236}">
                <a16:creationId xmlns:a16="http://schemas.microsoft.com/office/drawing/2014/main" id="{580D44E4-BAE9-45B9-6C67-A2C19D45908B}"/>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12" name="Slide Number Placeholder 11">
            <a:extLst>
              <a:ext uri="{FF2B5EF4-FFF2-40B4-BE49-F238E27FC236}">
                <a16:creationId xmlns:a16="http://schemas.microsoft.com/office/drawing/2014/main" id="{A76D5F1B-44E3-F258-DAEF-5F05DA2DC80D}"/>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10" name="Date Placeholder 9">
            <a:extLst>
              <a:ext uri="{FF2B5EF4-FFF2-40B4-BE49-F238E27FC236}">
                <a16:creationId xmlns:a16="http://schemas.microsoft.com/office/drawing/2014/main" id="{385486D6-8955-5E05-F3AA-A1190FAD74A9}"/>
              </a:ext>
            </a:extLst>
          </p:cNvPr>
          <p:cNvSpPr>
            <a:spLocks noGrp="1"/>
          </p:cNvSpPr>
          <p:nvPr>
            <p:ph type="dt" sz="half" idx="14"/>
          </p:nvPr>
        </p:nvSpPr>
        <p:spPr>
          <a:xfrm rot="5400000">
            <a:off x="10469880" y="4892040"/>
            <a:ext cx="2670048" cy="365760"/>
          </a:xfrm>
          <a:prstGeom prst="rect">
            <a:avLst/>
          </a:prstGeom>
        </p:spPr>
        <p:txBody>
          <a:bodyPr/>
          <a:lstStyle/>
          <a:p>
            <a:fld id="{D5E83ADB-4704-4C8F-8BDC-62411F5124DF}" type="datetime4">
              <a:rPr lang="en-US" smtClean="0"/>
              <a:t>October 24, 2025</a:t>
            </a:fld>
            <a:endParaRPr lang="en-US"/>
          </a:p>
        </p:txBody>
      </p:sp>
    </p:spTree>
    <p:extLst>
      <p:ext uri="{BB962C8B-B14F-4D97-AF65-F5344CB8AC3E}">
        <p14:creationId xmlns:p14="http://schemas.microsoft.com/office/powerpoint/2010/main" val="182950561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CF68DA2-8FD8-6D2D-DD3C-75F7AE70E305}"/>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200467" y="2320290"/>
            <a:ext cx="3691890" cy="2217420"/>
          </a:xfrm>
          <a:prstGeom prst="rect">
            <a:avLst/>
          </a:prstGeom>
        </p:spPr>
        <p:txBody>
          <a:bodyPr anchor="ctr">
            <a:normAutofit/>
          </a:bodyPr>
          <a:lstStyle>
            <a:lvl1pPr algn="ctr">
              <a:lnSpc>
                <a:spcPct val="100000"/>
              </a:lnSpc>
              <a:defRPr sz="4000">
                <a:solidFill>
                  <a:schemeClr val="tx1"/>
                </a:solidFill>
              </a:defRPr>
            </a:lvl1pPr>
          </a:lstStyle>
          <a:p>
            <a:r>
              <a:rPr lang="en-US"/>
              <a:t>Click to edit Master title style</a:t>
            </a:r>
          </a:p>
        </p:txBody>
      </p:sp>
      <p:sp>
        <p:nvSpPr>
          <p:cNvPr id="6" name="Picture Placeholder 5">
            <a:extLst>
              <a:ext uri="{FF2B5EF4-FFF2-40B4-BE49-F238E27FC236}">
                <a16:creationId xmlns:a16="http://schemas.microsoft.com/office/drawing/2014/main" id="{02FB81A4-D995-C460-96DC-F799CEACAB9A}"/>
              </a:ext>
            </a:extLst>
          </p:cNvPr>
          <p:cNvSpPr>
            <a:spLocks noGrp="1"/>
          </p:cNvSpPr>
          <p:nvPr>
            <p:ph type="pic" sz="quarter" idx="17" hasCustomPrompt="1"/>
          </p:nvPr>
        </p:nvSpPr>
        <p:spPr>
          <a:xfrm>
            <a:off x="0" y="0"/>
            <a:ext cx="6092825" cy="6858000"/>
          </a:xfrm>
          <a:custGeom>
            <a:avLst/>
            <a:gdLst>
              <a:gd name="connsiteX0" fmla="*/ 3046412 w 6092825"/>
              <a:gd name="connsiteY0" fmla="*/ 1298448 h 6858000"/>
              <a:gd name="connsiteX1" fmla="*/ 915860 w 6092825"/>
              <a:gd name="connsiteY1" fmla="*/ 3429000 h 6858000"/>
              <a:gd name="connsiteX2" fmla="*/ 3046412 w 6092825"/>
              <a:gd name="connsiteY2" fmla="*/ 5559552 h 6858000"/>
              <a:gd name="connsiteX3" fmla="*/ 5176964 w 6092825"/>
              <a:gd name="connsiteY3" fmla="*/ 3429000 h 6858000"/>
              <a:gd name="connsiteX4" fmla="*/ 3046412 w 6092825"/>
              <a:gd name="connsiteY4" fmla="*/ 1298448 h 6858000"/>
              <a:gd name="connsiteX5" fmla="*/ 0 w 6092825"/>
              <a:gd name="connsiteY5" fmla="*/ 0 h 6858000"/>
              <a:gd name="connsiteX6" fmla="*/ 6092825 w 6092825"/>
              <a:gd name="connsiteY6" fmla="*/ 0 h 6858000"/>
              <a:gd name="connsiteX7" fmla="*/ 6092825 w 6092825"/>
              <a:gd name="connsiteY7" fmla="*/ 6858000 h 6858000"/>
              <a:gd name="connsiteX8" fmla="*/ 0 w 6092825"/>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2825" h="6858000">
                <a:moveTo>
                  <a:pt x="3046412" y="1298448"/>
                </a:moveTo>
                <a:cubicBezTo>
                  <a:pt x="1869741" y="1298448"/>
                  <a:pt x="915860" y="2252329"/>
                  <a:pt x="915860" y="3429000"/>
                </a:cubicBezTo>
                <a:cubicBezTo>
                  <a:pt x="915860" y="4605671"/>
                  <a:pt x="1869741" y="5559552"/>
                  <a:pt x="3046412" y="5559552"/>
                </a:cubicBezTo>
                <a:cubicBezTo>
                  <a:pt x="4223083" y="5559552"/>
                  <a:pt x="5176964" y="4605671"/>
                  <a:pt x="5176964" y="3429000"/>
                </a:cubicBezTo>
                <a:cubicBezTo>
                  <a:pt x="5176964" y="2252329"/>
                  <a:pt x="4223083" y="1298448"/>
                  <a:pt x="3046412" y="1298448"/>
                </a:cubicBezTo>
                <a:close/>
                <a:moveTo>
                  <a:pt x="0" y="0"/>
                </a:moveTo>
                <a:lnTo>
                  <a:pt x="6092825" y="0"/>
                </a:lnTo>
                <a:lnTo>
                  <a:pt x="6092825" y="6858000"/>
                </a:lnTo>
                <a:lnTo>
                  <a:pt x="0" y="6858000"/>
                </a:lnTo>
                <a:close/>
              </a:path>
            </a:pathLst>
          </a:custGeom>
          <a:blipFill>
            <a:blip r:embed="rId2">
              <a:alphaModFix amt="80000"/>
            </a:blip>
            <a:stretch>
              <a:fillRect/>
            </a:stretch>
          </a:blipFill>
        </p:spPr>
        <p:txBody>
          <a:bodyPr wrap="square">
            <a:noAutofit/>
          </a:bodyPr>
          <a:lstStyle>
            <a:lvl1pPr marL="0" indent="0">
              <a:buNone/>
              <a:defRPr>
                <a:solidFill>
                  <a:schemeClr val="bg1"/>
                </a:solidFill>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30568" y="608991"/>
            <a:ext cx="4427524" cy="5640019"/>
          </a:xfrm>
          <a:prstGeom prst="rect">
            <a:avLst/>
          </a:prstGeom>
        </p:spPr>
        <p:txBody>
          <a:bodyPr vert="horz" lIns="91440" tIns="45720" rIns="91440" bIns="45720" rtlCol="0" anchor="ctr">
            <a:normAutofit/>
          </a:bodyPr>
          <a:lstStyle>
            <a:lvl1pPr marL="342900" indent="-342900">
              <a:buFont typeface="+mj-lt"/>
              <a:buAutoNum type="arabicPeriod"/>
              <a:defRPr lang="en-US" sz="1800" dirty="0">
                <a:solidFill>
                  <a:schemeClr val="tx1"/>
                </a:solidFill>
              </a:defRPr>
            </a:lvl1pPr>
            <a:lvl2pPr marL="571500" indent="-342900">
              <a:buFont typeface="+mj-lt"/>
              <a:buAutoNum type="arabicPeriod"/>
              <a:defRPr lang="en-US" sz="1600" dirty="0">
                <a:solidFill>
                  <a:schemeClr val="tx1"/>
                </a:solidFill>
              </a:defRPr>
            </a:lvl2pPr>
            <a:lvl3pPr marL="800100" indent="-342900">
              <a:buFont typeface="+mj-lt"/>
              <a:buAutoNum type="arabicPeriod"/>
              <a:defRPr lang="en-US" dirty="0">
                <a:solidFill>
                  <a:schemeClr val="tx1"/>
                </a:solidFill>
              </a:defRPr>
            </a:lvl3pPr>
            <a:lvl4pPr>
              <a:buFont typeface="+mj-lt"/>
              <a:buAutoNum type="arabicPeriod"/>
              <a:defRPr lang="en-US" dirty="0">
                <a:solidFill>
                  <a:schemeClr val="tx1"/>
                </a:solidFill>
              </a:defRPr>
            </a:lvl4pPr>
            <a:lvl5pPr>
              <a:buFont typeface="+mj-lt"/>
              <a:buAutoNum type="arabicPeriod"/>
              <a:defRPr lang="en-US" dirty="0">
                <a:solidFill>
                  <a:schemeClr val="tx1"/>
                </a:solidFill>
              </a:defRPr>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1" name="Footer Placeholder 10">
            <a:extLst>
              <a:ext uri="{FF2B5EF4-FFF2-40B4-BE49-F238E27FC236}">
                <a16:creationId xmlns:a16="http://schemas.microsoft.com/office/drawing/2014/main" id="{580D44E4-BAE9-45B9-6C67-A2C19D45908B}"/>
              </a:ext>
            </a:extLst>
          </p:cNvPr>
          <p:cNvSpPr>
            <a:spLocks noGrp="1"/>
          </p:cNvSpPr>
          <p:nvPr>
            <p:ph type="ftr" sz="quarter" idx="15"/>
          </p:nvPr>
        </p:nvSpPr>
        <p:spPr>
          <a:xfrm rot="5400000">
            <a:off x="10469880" y="1609344"/>
            <a:ext cx="2670048" cy="365760"/>
          </a:xfrm>
          <a:prstGeom prst="rect">
            <a:avLst/>
          </a:prstGeom>
        </p:spPr>
        <p:txBody>
          <a:bodyPr/>
          <a:lstStyle>
            <a:lvl1pPr>
              <a:defRPr>
                <a:solidFill>
                  <a:schemeClr val="tx1"/>
                </a:solidFill>
              </a:defRPr>
            </a:lvl1pPr>
          </a:lstStyle>
          <a:p>
            <a:r>
              <a:rPr lang="en-US"/>
              <a:t>Sample Footer Text</a:t>
            </a:r>
          </a:p>
        </p:txBody>
      </p:sp>
      <p:sp>
        <p:nvSpPr>
          <p:cNvPr id="12" name="Slide Number Placeholder 11">
            <a:extLst>
              <a:ext uri="{FF2B5EF4-FFF2-40B4-BE49-F238E27FC236}">
                <a16:creationId xmlns:a16="http://schemas.microsoft.com/office/drawing/2014/main" id="{A76D5F1B-44E3-F258-DAEF-5F05DA2DC80D}"/>
              </a:ext>
            </a:extLst>
          </p:cNvPr>
          <p:cNvSpPr>
            <a:spLocks noGrp="1"/>
          </p:cNvSpPr>
          <p:nvPr>
            <p:ph type="sldNum" sz="quarter" idx="16"/>
          </p:nvPr>
        </p:nvSpPr>
        <p:spPr>
          <a:xfrm>
            <a:off x="11494008" y="3218688"/>
            <a:ext cx="630936" cy="429768"/>
          </a:xfrm>
          <a:prstGeom prst="rect">
            <a:avLst/>
          </a:prstGeom>
        </p:spPr>
        <p:txBody>
          <a:bodyPr/>
          <a:lstStyle>
            <a:lvl1pPr>
              <a:defRPr>
                <a:solidFill>
                  <a:schemeClr val="tx1"/>
                </a:solidFill>
              </a:defRPr>
            </a:lvl1pPr>
          </a:lstStyle>
          <a:p>
            <a:fld id="{CC057153-B650-4DEB-B370-79DDCFDCE934}" type="slidenum">
              <a:rPr lang="en-US" smtClean="0"/>
              <a:pPr/>
              <a:t>‹#›</a:t>
            </a:fld>
            <a:endParaRPr lang="en-US"/>
          </a:p>
        </p:txBody>
      </p:sp>
      <p:sp>
        <p:nvSpPr>
          <p:cNvPr id="10" name="Date Placeholder 9">
            <a:extLst>
              <a:ext uri="{FF2B5EF4-FFF2-40B4-BE49-F238E27FC236}">
                <a16:creationId xmlns:a16="http://schemas.microsoft.com/office/drawing/2014/main" id="{385486D6-8955-5E05-F3AA-A1190FAD74A9}"/>
              </a:ext>
            </a:extLst>
          </p:cNvPr>
          <p:cNvSpPr>
            <a:spLocks noGrp="1"/>
          </p:cNvSpPr>
          <p:nvPr>
            <p:ph type="dt" sz="half" idx="14"/>
          </p:nvPr>
        </p:nvSpPr>
        <p:spPr>
          <a:xfrm rot="5400000">
            <a:off x="10469880" y="4892040"/>
            <a:ext cx="2670048" cy="365760"/>
          </a:xfrm>
          <a:prstGeom prst="rect">
            <a:avLst/>
          </a:prstGeom>
        </p:spPr>
        <p:txBody>
          <a:bodyPr/>
          <a:lstStyle>
            <a:lvl1pPr>
              <a:defRPr>
                <a:solidFill>
                  <a:schemeClr val="tx1"/>
                </a:solidFill>
              </a:defRPr>
            </a:lvl1pPr>
          </a:lstStyle>
          <a:p>
            <a:fld id="{3B87997F-712C-46D0-8590-02827728B058}" type="datetime4">
              <a:rPr lang="en-US" smtClean="0"/>
              <a:t>October 24, 2025</a:t>
            </a:fld>
            <a:endParaRPr lang="en-US"/>
          </a:p>
        </p:txBody>
      </p:sp>
    </p:spTree>
    <p:extLst>
      <p:ext uri="{BB962C8B-B14F-4D97-AF65-F5344CB8AC3E}">
        <p14:creationId xmlns:p14="http://schemas.microsoft.com/office/powerpoint/2010/main" val="2609028706"/>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754332BD-3B0A-AAC1-7FB3-E6D50A1D4E61}"/>
              </a:ext>
              <a:ext uri="{C183D7F6-B498-43B3-948B-1728B52AA6E4}">
                <adec:decorative xmlns:adec="http://schemas.microsoft.com/office/drawing/2017/decorative" val="1"/>
              </a:ext>
            </a:extLst>
          </p:cNvPr>
          <p:cNvCxnSpPr>
            <a:cxnSpLocks/>
          </p:cNvCxnSpPr>
          <p:nvPr/>
        </p:nvCxnSpPr>
        <p:spPr>
          <a:xfrm>
            <a:off x="5610422" y="3429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44952" y="950976"/>
            <a:ext cx="6108192" cy="2039112"/>
          </a:xfrm>
          <a:prstGeom prst="rect">
            <a:avLst/>
          </a:prstGeom>
        </p:spPr>
        <p:txBody>
          <a:bodyPr anchor="b">
            <a:normAutofit/>
          </a:bodyPr>
          <a:lstStyle>
            <a:lvl1pPr algn="ctr">
              <a:lnSpc>
                <a:spcPct val="120000"/>
              </a:lnSpc>
              <a:defRPr sz="3600"/>
            </a:lvl1pPr>
          </a:lstStyle>
          <a:p>
            <a:r>
              <a:rPr lang="en-US"/>
              <a:t>Click to edit Master title style</a:t>
            </a:r>
          </a:p>
        </p:txBody>
      </p:sp>
      <p:sp>
        <p:nvSpPr>
          <p:cNvPr id="11" name="Content Placeholder 10">
            <a:extLst>
              <a:ext uri="{FF2B5EF4-FFF2-40B4-BE49-F238E27FC236}">
                <a16:creationId xmlns:a16="http://schemas.microsoft.com/office/drawing/2014/main" id="{A15E685B-79A8-DE9F-775F-AF1351EBAD5E}"/>
              </a:ext>
            </a:extLst>
          </p:cNvPr>
          <p:cNvSpPr>
            <a:spLocks noGrp="1"/>
          </p:cNvSpPr>
          <p:nvPr>
            <p:ph sz="quarter" idx="17"/>
          </p:nvPr>
        </p:nvSpPr>
        <p:spPr>
          <a:xfrm>
            <a:off x="3667125" y="3849688"/>
            <a:ext cx="4864100" cy="1719262"/>
          </a:xfrm>
          <a:prstGeom prst="rect">
            <a:avLst/>
          </a:prstGeom>
        </p:spPr>
        <p:txBody>
          <a:bodyPr/>
          <a:lstStyle>
            <a:lvl1pPr marL="0" indent="0" algn="ctr">
              <a:lnSpc>
                <a:spcPct val="130000"/>
              </a:lnSpc>
              <a:buNone/>
              <a:defRPr sz="1800"/>
            </a:lvl1pPr>
            <a:lvl2pPr marL="457200" indent="0" algn="ctr">
              <a:lnSpc>
                <a:spcPct val="130000"/>
              </a:lnSpc>
              <a:buNone/>
              <a:defRPr sz="1600"/>
            </a:lvl2pPr>
            <a:lvl3pPr marL="914400" indent="0" algn="ctr">
              <a:lnSpc>
                <a:spcPct val="130000"/>
              </a:lnSpc>
              <a:buNone/>
              <a:defRPr/>
            </a:lvl3pPr>
            <a:lvl4pPr marL="1371600" indent="0" algn="ctr">
              <a:lnSpc>
                <a:spcPct val="130000"/>
              </a:lnSpc>
              <a:buNone/>
              <a:defRPr/>
            </a:lvl4pPr>
            <a:lvl5pPr marL="1828800" indent="0" algn="ctr">
              <a:lnSpc>
                <a:spcPct val="130000"/>
              </a:lnSpc>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5EE581FC-7877-B0CE-121D-A868F22C5195}"/>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E12274D3-BE15-58C3-8621-19800A18B961}"/>
              </a:ext>
            </a:extLst>
          </p:cNvPr>
          <p:cNvSpPr>
            <a:spLocks noGrp="1"/>
          </p:cNvSpPr>
          <p:nvPr>
            <p:ph type="sldNum" sz="quarter" idx="16"/>
          </p:nvPr>
        </p:nvSpPr>
        <p:spPr>
          <a:xfrm>
            <a:off x="11494008" y="3218688"/>
            <a:ext cx="630936" cy="429768"/>
          </a:xfrm>
          <a:prstGeom prst="rect">
            <a:avLst/>
          </a:prstGeom>
        </p:spPr>
        <p:txBody>
          <a:bodyPr/>
          <a:lstStyle/>
          <a:p>
            <a:pPr algn="ctr"/>
            <a:fld id="{8D252C1B-CBF0-4A4D-8F57-7FB989103249}" type="slidenum">
              <a:rPr lang="en-US" smtClean="0"/>
              <a:pPr algn="ctr"/>
              <a:t>‹#›</a:t>
            </a:fld>
            <a:endParaRPr lang="en-US"/>
          </a:p>
        </p:txBody>
      </p:sp>
      <p:sp>
        <p:nvSpPr>
          <p:cNvPr id="3" name="Date Placeholder 2">
            <a:extLst>
              <a:ext uri="{FF2B5EF4-FFF2-40B4-BE49-F238E27FC236}">
                <a16:creationId xmlns:a16="http://schemas.microsoft.com/office/drawing/2014/main" id="{E280F01D-414D-407C-1408-9645303C8BAC}"/>
              </a:ext>
            </a:extLst>
          </p:cNvPr>
          <p:cNvSpPr>
            <a:spLocks noGrp="1"/>
          </p:cNvSpPr>
          <p:nvPr>
            <p:ph type="dt" sz="half" idx="14"/>
          </p:nvPr>
        </p:nvSpPr>
        <p:spPr>
          <a:xfrm rot="5400000">
            <a:off x="10469880" y="4892040"/>
            <a:ext cx="2670048" cy="365760"/>
          </a:xfrm>
          <a:prstGeom prst="rect">
            <a:avLst/>
          </a:prstGeom>
        </p:spPr>
        <p:txBody>
          <a:bodyPr/>
          <a:lstStyle/>
          <a:p>
            <a:fld id="{56C5D836-5754-4174-8068-82E220F5800B}" type="datetime4">
              <a:rPr lang="en-US" smtClean="0"/>
              <a:t>October 24, 2025</a:t>
            </a:fld>
            <a:endParaRPr lang="en-US"/>
          </a:p>
        </p:txBody>
      </p:sp>
    </p:spTree>
    <p:extLst>
      <p:ext uri="{BB962C8B-B14F-4D97-AF65-F5344CB8AC3E}">
        <p14:creationId xmlns:p14="http://schemas.microsoft.com/office/powerpoint/2010/main" val="15656208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426464" y="1856232"/>
            <a:ext cx="3904488" cy="2176272"/>
          </a:xfrm>
          <a:prstGeom prst="rect">
            <a:avLst/>
          </a:prstGeo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Content Placeholder 10">
            <a:extLst>
              <a:ext uri="{FF2B5EF4-FFF2-40B4-BE49-F238E27FC236}">
                <a16:creationId xmlns:a16="http://schemas.microsoft.com/office/drawing/2014/main" id="{A15E685B-79A8-DE9F-775F-AF1351EBAD5E}"/>
              </a:ext>
            </a:extLst>
          </p:cNvPr>
          <p:cNvSpPr>
            <a:spLocks noGrp="1"/>
          </p:cNvSpPr>
          <p:nvPr>
            <p:ph sz="quarter" idx="17"/>
          </p:nvPr>
        </p:nvSpPr>
        <p:spPr>
          <a:xfrm>
            <a:off x="6099048" y="1856232"/>
            <a:ext cx="4480560" cy="3822192"/>
          </a:xfrm>
          <a:prstGeom prst="rect">
            <a:avLst/>
          </a:prstGeo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5EE581FC-7877-B0CE-121D-A868F22C5195}"/>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E12274D3-BE15-58C3-8621-19800A18B961}"/>
              </a:ext>
            </a:extLst>
          </p:cNvPr>
          <p:cNvSpPr>
            <a:spLocks noGrp="1"/>
          </p:cNvSpPr>
          <p:nvPr>
            <p:ph type="sldNum" sz="quarter" idx="16"/>
          </p:nvPr>
        </p:nvSpPr>
        <p:spPr>
          <a:xfrm>
            <a:off x="11494008" y="3218688"/>
            <a:ext cx="630936" cy="429768"/>
          </a:xfrm>
          <a:prstGeom prst="rect">
            <a:avLst/>
          </a:prstGeom>
        </p:spPr>
        <p:txBody>
          <a:bodyPr/>
          <a:lstStyle/>
          <a:p>
            <a:pPr algn="ctr"/>
            <a:fld id="{8D252C1B-CBF0-4A4D-8F57-7FB989103249}" type="slidenum">
              <a:rPr lang="en-US" smtClean="0"/>
              <a:pPr algn="ctr"/>
              <a:t>‹#›</a:t>
            </a:fld>
            <a:endParaRPr lang="en-US"/>
          </a:p>
        </p:txBody>
      </p:sp>
      <p:sp>
        <p:nvSpPr>
          <p:cNvPr id="3" name="Date Placeholder 2">
            <a:extLst>
              <a:ext uri="{FF2B5EF4-FFF2-40B4-BE49-F238E27FC236}">
                <a16:creationId xmlns:a16="http://schemas.microsoft.com/office/drawing/2014/main" id="{E280F01D-414D-407C-1408-9645303C8BAC}"/>
              </a:ext>
            </a:extLst>
          </p:cNvPr>
          <p:cNvSpPr>
            <a:spLocks noGrp="1"/>
          </p:cNvSpPr>
          <p:nvPr>
            <p:ph type="dt" sz="half" idx="14"/>
          </p:nvPr>
        </p:nvSpPr>
        <p:spPr>
          <a:xfrm rot="5400000">
            <a:off x="10469880" y="4892040"/>
            <a:ext cx="2670048" cy="365760"/>
          </a:xfrm>
          <a:prstGeom prst="rect">
            <a:avLst/>
          </a:prstGeom>
        </p:spPr>
        <p:txBody>
          <a:bodyPr/>
          <a:lstStyle/>
          <a:p>
            <a:fld id="{8469542E-CD68-4AA3-924E-425E5C7795CF}" type="datetime4">
              <a:rPr lang="en-US" smtClean="0"/>
              <a:t>October 24, 2025</a:t>
            </a:fld>
            <a:endParaRPr lang="en-US"/>
          </a:p>
        </p:txBody>
      </p:sp>
    </p:spTree>
    <p:extLst>
      <p:ext uri="{BB962C8B-B14F-4D97-AF65-F5344CB8AC3E}">
        <p14:creationId xmlns:p14="http://schemas.microsoft.com/office/powerpoint/2010/main" val="30196394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382DE3D-8384-2ED9-7C71-665F47AAD429}"/>
              </a:ext>
              <a:ext uri="{C183D7F6-B498-43B3-948B-1728B52AA6E4}">
                <adec:decorative xmlns:adec="http://schemas.microsoft.com/office/drawing/2017/decorative" val="1"/>
              </a:ext>
            </a:extLst>
          </p:cNvPr>
          <p:cNvSpPr/>
          <p:nvPr/>
        </p:nvSpPr>
        <p:spPr>
          <a:xfrm>
            <a:off x="0" y="0"/>
            <a:ext cx="722376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8388" y="2002536"/>
            <a:ext cx="5586984" cy="2898648"/>
          </a:xfrm>
          <a:prstGeom prst="rect">
            <a:avLst/>
          </a:prstGeom>
        </p:spPr>
        <p:txBody>
          <a:bodyPr anchor="ctr">
            <a:normAutofit/>
          </a:bodyPr>
          <a:lstStyle>
            <a:lvl1pPr algn="ctr">
              <a:lnSpc>
                <a:spcPct val="120000"/>
              </a:lnSpc>
              <a:defRPr sz="280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7891272" y="758952"/>
            <a:ext cx="3200400" cy="5330952"/>
          </a:xfrm>
          <a:prstGeom prst="rect">
            <a:avLst/>
          </a:prstGeo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FAA9F39B-6447-60F2-A02B-7241C415ABA1}"/>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12" name="Slide Number Placeholder 11">
            <a:extLst>
              <a:ext uri="{FF2B5EF4-FFF2-40B4-BE49-F238E27FC236}">
                <a16:creationId xmlns:a16="http://schemas.microsoft.com/office/drawing/2014/main" id="{23154C80-9BCD-5911-3E82-CB97ECBB41E3}"/>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10" name="Date Placeholder 9">
            <a:extLst>
              <a:ext uri="{FF2B5EF4-FFF2-40B4-BE49-F238E27FC236}">
                <a16:creationId xmlns:a16="http://schemas.microsoft.com/office/drawing/2014/main" id="{B16BA4B7-B6C7-185E-7431-9A13D584D752}"/>
              </a:ext>
            </a:extLst>
          </p:cNvPr>
          <p:cNvSpPr>
            <a:spLocks noGrp="1"/>
          </p:cNvSpPr>
          <p:nvPr>
            <p:ph type="dt" sz="half" idx="14"/>
          </p:nvPr>
        </p:nvSpPr>
        <p:spPr>
          <a:xfrm rot="5400000">
            <a:off x="10469880" y="4892040"/>
            <a:ext cx="2670048" cy="365760"/>
          </a:xfrm>
          <a:prstGeom prst="rect">
            <a:avLst/>
          </a:prstGeom>
        </p:spPr>
        <p:txBody>
          <a:bodyPr/>
          <a:lstStyle/>
          <a:p>
            <a:fld id="{94EFC636-F6E8-4C4D-8568-457972E0BF82}" type="datetime4">
              <a:rPr lang="en-US" smtClean="0"/>
              <a:t>October 24, 2025</a:t>
            </a:fld>
            <a:endParaRPr lang="en-US"/>
          </a:p>
        </p:txBody>
      </p:sp>
    </p:spTree>
    <p:extLst>
      <p:ext uri="{BB962C8B-B14F-4D97-AF65-F5344CB8AC3E}">
        <p14:creationId xmlns:p14="http://schemas.microsoft.com/office/powerpoint/2010/main" val="36760407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1344168"/>
            <a:ext cx="3986784" cy="3813048"/>
          </a:xfrm>
          <a:prstGeom prst="rect">
            <a:avLst/>
          </a:prstGeom>
        </p:spPr>
        <p:txBody>
          <a:bodyPr anchor="t">
            <a:normAutofit/>
          </a:bodyPr>
          <a:lstStyle>
            <a:lvl1pPr>
              <a:lnSpc>
                <a:spcPct val="120000"/>
              </a:lnSpc>
              <a:defRPr sz="28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94960" y="1344168"/>
            <a:ext cx="5486400" cy="458114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7" name="Footer Placeholder 6">
            <a:extLst>
              <a:ext uri="{FF2B5EF4-FFF2-40B4-BE49-F238E27FC236}">
                <a16:creationId xmlns:a16="http://schemas.microsoft.com/office/drawing/2014/main" id="{34BCAAF6-AC06-E7D8-D0C6-D9D520E07E69}"/>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73D48925-A360-AD49-BC43-5262EA064BDC}"/>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78585171-F384-B8C1-2D82-898DAB291C88}"/>
              </a:ext>
            </a:extLst>
          </p:cNvPr>
          <p:cNvSpPr>
            <a:spLocks noGrp="1"/>
          </p:cNvSpPr>
          <p:nvPr>
            <p:ph type="dt" sz="half" idx="14"/>
          </p:nvPr>
        </p:nvSpPr>
        <p:spPr>
          <a:xfrm rot="5400000">
            <a:off x="10469880" y="4892040"/>
            <a:ext cx="2670048" cy="365760"/>
          </a:xfrm>
          <a:prstGeom prst="rect">
            <a:avLst/>
          </a:prstGeom>
        </p:spPr>
        <p:txBody>
          <a:bodyPr/>
          <a:lstStyle/>
          <a:p>
            <a:fld id="{AFDC1503-F478-4724-A668-233C9A58478D}" type="datetime4">
              <a:rPr lang="en-US" smtClean="0"/>
              <a:t>October 24, 2025</a:t>
            </a:fld>
            <a:endParaRPr lang="en-US"/>
          </a:p>
        </p:txBody>
      </p:sp>
    </p:spTree>
    <p:extLst>
      <p:ext uri="{BB962C8B-B14F-4D97-AF65-F5344CB8AC3E}">
        <p14:creationId xmlns:p14="http://schemas.microsoft.com/office/powerpoint/2010/main" val="23667375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4E3C4E9-3EF9-F1D7-9682-F8F8A212835E}"/>
              </a:ext>
              <a:ext uri="{C183D7F6-B498-43B3-948B-1728B52AA6E4}">
                <adec:decorative xmlns:adec="http://schemas.microsoft.com/office/drawing/2017/decorative" val="1"/>
              </a:ext>
            </a:extLst>
          </p:cNvPr>
          <p:cNvSpPr/>
          <p:nvPr/>
        </p:nvSpPr>
        <p:spPr>
          <a:xfrm>
            <a:off x="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Oval 5">
            <a:extLst>
              <a:ext uri="{FF2B5EF4-FFF2-40B4-BE49-F238E27FC236}">
                <a16:creationId xmlns:a16="http://schemas.microsoft.com/office/drawing/2014/main" id="{E6D9E92F-86F7-70EE-6794-AB1238672DBD}"/>
              </a:ext>
              <a:ext uri="{C183D7F6-B498-43B3-948B-1728B52AA6E4}">
                <adec:decorative xmlns:adec="http://schemas.microsoft.com/office/drawing/2017/decorative" val="1"/>
              </a:ext>
            </a:extLst>
          </p:cNvPr>
          <p:cNvSpPr/>
          <p:nvPr/>
        </p:nvSpPr>
        <p:spPr>
          <a:xfrm>
            <a:off x="733197" y="1113411"/>
            <a:ext cx="4629606" cy="46296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42416" y="2286000"/>
            <a:ext cx="3968496" cy="2286000"/>
          </a:xfrm>
          <a:prstGeom prst="rect">
            <a:avLst/>
          </a:prstGeom>
        </p:spPr>
        <p:txBody>
          <a:bodyPr anchor="ctr">
            <a:normAutofit/>
          </a:bodyPr>
          <a:lstStyle>
            <a:lvl1pPr algn="ctr">
              <a:lnSpc>
                <a:spcPct val="120000"/>
              </a:lnSpc>
              <a:defRPr sz="28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830568" y="758952"/>
            <a:ext cx="4398264" cy="5330952"/>
          </a:xfrm>
          <a:prstGeom prst="rect">
            <a:avLst/>
          </a:prstGeo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4" name="Footer Placeholder 13">
            <a:extLst>
              <a:ext uri="{FF2B5EF4-FFF2-40B4-BE49-F238E27FC236}">
                <a16:creationId xmlns:a16="http://schemas.microsoft.com/office/drawing/2014/main" id="{6B6EFBAA-5DC1-29BB-5E7C-D3161CE848C9}"/>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15" name="Slide Number Placeholder 14">
            <a:extLst>
              <a:ext uri="{FF2B5EF4-FFF2-40B4-BE49-F238E27FC236}">
                <a16:creationId xmlns:a16="http://schemas.microsoft.com/office/drawing/2014/main" id="{2AB4F126-3659-1B8C-0217-AAEB427F481F}"/>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13" name="Date Placeholder 12">
            <a:extLst>
              <a:ext uri="{FF2B5EF4-FFF2-40B4-BE49-F238E27FC236}">
                <a16:creationId xmlns:a16="http://schemas.microsoft.com/office/drawing/2014/main" id="{C5560928-8A30-5E32-D337-B8F5011C0680}"/>
              </a:ext>
            </a:extLst>
          </p:cNvPr>
          <p:cNvSpPr>
            <a:spLocks noGrp="1"/>
          </p:cNvSpPr>
          <p:nvPr>
            <p:ph type="dt" sz="half" idx="14"/>
          </p:nvPr>
        </p:nvSpPr>
        <p:spPr>
          <a:xfrm rot="5400000">
            <a:off x="10469880" y="4892040"/>
            <a:ext cx="2670048" cy="365760"/>
          </a:xfrm>
          <a:prstGeom prst="rect">
            <a:avLst/>
          </a:prstGeom>
        </p:spPr>
        <p:txBody>
          <a:bodyPr/>
          <a:lstStyle/>
          <a:p>
            <a:fld id="{EEE9064D-9AB2-45E2-A243-3D991F981AD8}" type="datetime4">
              <a:rPr lang="en-US" smtClean="0"/>
              <a:t>October 24, 2025</a:t>
            </a:fld>
            <a:endParaRPr lang="en-US"/>
          </a:p>
        </p:txBody>
      </p:sp>
    </p:spTree>
    <p:extLst>
      <p:ext uri="{BB962C8B-B14F-4D97-AF65-F5344CB8AC3E}">
        <p14:creationId xmlns:p14="http://schemas.microsoft.com/office/powerpoint/2010/main" val="172574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24711" y="1042416"/>
            <a:ext cx="8778239" cy="859536"/>
          </a:xfrm>
          <a:prstGeom prst="rect">
            <a:avLst/>
          </a:prstGeom>
        </p:spPr>
        <p:txBody>
          <a:bodyPr anchor="b">
            <a:normAutofit/>
          </a:bodyPr>
          <a:lstStyle>
            <a:lvl1pPr>
              <a:lnSpc>
                <a:spcPct val="120000"/>
              </a:lnSpc>
              <a:defRPr sz="28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1124712" y="2286000"/>
            <a:ext cx="8778240" cy="3858768"/>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7" name="Footer Placeholder 6">
            <a:extLst>
              <a:ext uri="{FF2B5EF4-FFF2-40B4-BE49-F238E27FC236}">
                <a16:creationId xmlns:a16="http://schemas.microsoft.com/office/drawing/2014/main" id="{D61483D3-774D-9D68-68CB-5A937232274F}"/>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C1048750-D97F-4F3E-349E-380EE5D3BD60}"/>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1AB169CA-5488-CD07-6516-947BBA28AB35}"/>
              </a:ext>
            </a:extLst>
          </p:cNvPr>
          <p:cNvSpPr>
            <a:spLocks noGrp="1"/>
          </p:cNvSpPr>
          <p:nvPr>
            <p:ph type="dt" sz="half" idx="14"/>
          </p:nvPr>
        </p:nvSpPr>
        <p:spPr>
          <a:xfrm rot="5400000">
            <a:off x="10469880" y="4892040"/>
            <a:ext cx="2670048" cy="365760"/>
          </a:xfrm>
          <a:prstGeom prst="rect">
            <a:avLst/>
          </a:prstGeom>
        </p:spPr>
        <p:txBody>
          <a:bodyPr/>
          <a:lstStyle/>
          <a:p>
            <a:fld id="{D222765E-6FC3-4FF4-B19E-ED5BAA536ADF}" type="datetime4">
              <a:rPr lang="en-US" smtClean="0"/>
              <a:t>October 24, 2025</a:t>
            </a:fld>
            <a:endParaRPr lang="en-US"/>
          </a:p>
        </p:txBody>
      </p:sp>
    </p:spTree>
    <p:extLst>
      <p:ext uri="{BB962C8B-B14F-4D97-AF65-F5344CB8AC3E}">
        <p14:creationId xmlns:p14="http://schemas.microsoft.com/office/powerpoint/2010/main" val="25343044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4E3C4E9-3EF9-F1D7-9682-F8F8A212835E}"/>
              </a:ext>
              <a:ext uri="{C183D7F6-B498-43B3-948B-1728B52AA6E4}">
                <adec:decorative xmlns:adec="http://schemas.microsoft.com/office/drawing/2017/decorative" val="1"/>
              </a:ext>
            </a:extLst>
          </p:cNvPr>
          <p:cNvSpPr/>
          <p:nvPr/>
        </p:nvSpPr>
        <p:spPr>
          <a:xfrm>
            <a:off x="0" y="0"/>
            <a:ext cx="4050792"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81000" y="758952"/>
            <a:ext cx="3276600" cy="4389120"/>
          </a:xfrm>
          <a:prstGeom prst="rect">
            <a:avLst/>
          </a:prstGeom>
        </p:spPr>
        <p:txBody>
          <a:bodyPr vert="horz" lIns="91440" tIns="45720" rIns="91440" bIns="45720" rtlCol="0" anchor="t">
            <a:normAutofit/>
          </a:bodyPr>
          <a:lstStyle>
            <a:lvl1pPr>
              <a:defRPr lang="en-US" sz="2600" dirty="0">
                <a:solidFill>
                  <a:schemeClr val="bg1"/>
                </a:solidFill>
              </a:defRPr>
            </a:lvl1pPr>
          </a:lstStyle>
          <a:p>
            <a:pPr lvl="0"/>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782312" y="758952"/>
            <a:ext cx="6419088" cy="5330952"/>
          </a:xfrm>
          <a:prstGeom prst="rect">
            <a:avLst/>
          </a:prstGeom>
        </p:spPr>
        <p:txBody>
          <a:bodyPr vert="horz" lIns="91440" tIns="45720" rIns="91440" bIns="45720" rtlCol="0" anchor="t">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4" name="Footer Placeholder 13">
            <a:extLst>
              <a:ext uri="{FF2B5EF4-FFF2-40B4-BE49-F238E27FC236}">
                <a16:creationId xmlns:a16="http://schemas.microsoft.com/office/drawing/2014/main" id="{6B6EFBAA-5DC1-29BB-5E7C-D3161CE848C9}"/>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15" name="Slide Number Placeholder 14">
            <a:extLst>
              <a:ext uri="{FF2B5EF4-FFF2-40B4-BE49-F238E27FC236}">
                <a16:creationId xmlns:a16="http://schemas.microsoft.com/office/drawing/2014/main" id="{2AB4F126-3659-1B8C-0217-AAEB427F481F}"/>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13" name="Date Placeholder 12">
            <a:extLst>
              <a:ext uri="{FF2B5EF4-FFF2-40B4-BE49-F238E27FC236}">
                <a16:creationId xmlns:a16="http://schemas.microsoft.com/office/drawing/2014/main" id="{C5560928-8A30-5E32-D337-B8F5011C0680}"/>
              </a:ext>
            </a:extLst>
          </p:cNvPr>
          <p:cNvSpPr>
            <a:spLocks noGrp="1"/>
          </p:cNvSpPr>
          <p:nvPr>
            <p:ph type="dt" sz="half" idx="14"/>
          </p:nvPr>
        </p:nvSpPr>
        <p:spPr>
          <a:xfrm rot="5400000">
            <a:off x="10469880" y="4892040"/>
            <a:ext cx="2670048" cy="365760"/>
          </a:xfrm>
          <a:prstGeom prst="rect">
            <a:avLst/>
          </a:prstGeom>
        </p:spPr>
        <p:txBody>
          <a:bodyPr/>
          <a:lstStyle/>
          <a:p>
            <a:fld id="{70A5E8A2-BE8C-4F0C-A297-8E3F932349F2}" type="datetime4">
              <a:rPr lang="en-US" smtClean="0"/>
              <a:t>October 24, 2025</a:t>
            </a:fld>
            <a:endParaRPr lang="en-US"/>
          </a:p>
        </p:txBody>
      </p:sp>
    </p:spTree>
    <p:extLst>
      <p:ext uri="{BB962C8B-B14F-4D97-AF65-F5344CB8AC3E}">
        <p14:creationId xmlns:p14="http://schemas.microsoft.com/office/powerpoint/2010/main" val="5191745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548640"/>
            <a:ext cx="3026664" cy="4114800"/>
          </a:xfrm>
          <a:prstGeom prst="rect">
            <a:avLst/>
          </a:prstGeom>
        </p:spPr>
        <p:txBody>
          <a:bodyPr anchor="t">
            <a:normAutofit/>
          </a:bodyPr>
          <a:lstStyle>
            <a:lvl1pPr>
              <a:lnSpc>
                <a:spcPct val="120000"/>
              </a:lnSpc>
              <a:defRPr sz="2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187952" y="548640"/>
            <a:ext cx="7159752" cy="595274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7" name="Footer Placeholder 6">
            <a:extLst>
              <a:ext uri="{FF2B5EF4-FFF2-40B4-BE49-F238E27FC236}">
                <a16:creationId xmlns:a16="http://schemas.microsoft.com/office/drawing/2014/main" id="{D61483D3-774D-9D68-68CB-5A937232274F}"/>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C1048750-D97F-4F3E-349E-380EE5D3BD60}"/>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1AB169CA-5488-CD07-6516-947BBA28AB35}"/>
              </a:ext>
            </a:extLst>
          </p:cNvPr>
          <p:cNvSpPr>
            <a:spLocks noGrp="1"/>
          </p:cNvSpPr>
          <p:nvPr>
            <p:ph type="dt" sz="half" idx="14"/>
          </p:nvPr>
        </p:nvSpPr>
        <p:spPr>
          <a:xfrm rot="5400000">
            <a:off x="10469880" y="4892040"/>
            <a:ext cx="2670048" cy="365760"/>
          </a:xfrm>
          <a:prstGeom prst="rect">
            <a:avLst/>
          </a:prstGeom>
        </p:spPr>
        <p:txBody>
          <a:bodyPr/>
          <a:lstStyle/>
          <a:p>
            <a:fld id="{68D5CF3B-4DE2-417A-9628-56DD36111FF5}" type="datetime4">
              <a:rPr lang="en-US" smtClean="0"/>
              <a:t>October 24, 2025</a:t>
            </a:fld>
            <a:endParaRPr lang="en-US"/>
          </a:p>
        </p:txBody>
      </p:sp>
    </p:spTree>
    <p:extLst>
      <p:ext uri="{BB962C8B-B14F-4D97-AF65-F5344CB8AC3E}">
        <p14:creationId xmlns:p14="http://schemas.microsoft.com/office/powerpoint/2010/main" val="26109226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8" y="758952"/>
            <a:ext cx="6720840" cy="1152144"/>
          </a:xfrm>
          <a:prstGeom prst="rect">
            <a:avLst/>
          </a:prstGeom>
        </p:spPr>
        <p:txBody>
          <a:bodyPr/>
          <a:lstStyle>
            <a:lvl1pPr>
              <a:lnSpc>
                <a:spcPct val="120000"/>
              </a:lnSpc>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258568"/>
            <a:ext cx="6720840" cy="3950208"/>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4" name="Picture Placeholder 3">
            <a:extLst>
              <a:ext uri="{FF2B5EF4-FFF2-40B4-BE49-F238E27FC236}">
                <a16:creationId xmlns:a16="http://schemas.microsoft.com/office/drawing/2014/main" id="{20535D10-41EB-053D-2D2E-87120111A06A}"/>
              </a:ext>
            </a:extLst>
          </p:cNvPr>
          <p:cNvSpPr>
            <a:spLocks noGrp="1"/>
          </p:cNvSpPr>
          <p:nvPr>
            <p:ph type="pic" sz="quarter" idx="18" hasCustomPrompt="1"/>
          </p:nvPr>
        </p:nvSpPr>
        <p:spPr>
          <a:xfrm>
            <a:off x="8132064" y="758952"/>
            <a:ext cx="3300984" cy="5330952"/>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effectLst/>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effectLst/>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effectLst/>
              </a:defRPr>
            </a:lvl1pPr>
          </a:lstStyle>
          <a:p>
            <a:fld id="{C8EBBEA4-B642-4482-AAAB-F8C968090D5B}" type="datetime4">
              <a:rPr lang="en-US" smtClean="0"/>
              <a:t>October 24, 2025</a:t>
            </a:fld>
            <a:endParaRPr lang="en-US"/>
          </a:p>
        </p:txBody>
      </p:sp>
    </p:spTree>
    <p:extLst>
      <p:ext uri="{BB962C8B-B14F-4D97-AF65-F5344CB8AC3E}">
        <p14:creationId xmlns:p14="http://schemas.microsoft.com/office/powerpoint/2010/main" val="26674668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4782312" y="603504"/>
            <a:ext cx="6464808" cy="1307592"/>
          </a:xfrm>
          <a:prstGeom prst="rect">
            <a:avLst/>
          </a:prstGeom>
        </p:spPr>
        <p:txBody>
          <a:bodyPr/>
          <a:lstStyle>
            <a:lvl1pPr>
              <a:lnSpc>
                <a:spcPct val="120000"/>
              </a:lnSpc>
              <a:defRPr/>
            </a:lvl1pPr>
          </a:lstStyle>
          <a:p>
            <a:r>
              <a:rPr lang="en-US"/>
              <a:t>Click to edit Master title style</a:t>
            </a:r>
          </a:p>
        </p:txBody>
      </p:sp>
      <p:sp>
        <p:nvSpPr>
          <p:cNvPr id="4" name="Picture Placeholder 3">
            <a:extLst>
              <a:ext uri="{FF2B5EF4-FFF2-40B4-BE49-F238E27FC236}">
                <a16:creationId xmlns:a16="http://schemas.microsoft.com/office/drawing/2014/main" id="{20535D10-41EB-053D-2D2E-87120111A06A}"/>
              </a:ext>
            </a:extLst>
          </p:cNvPr>
          <p:cNvSpPr>
            <a:spLocks noGrp="1"/>
          </p:cNvSpPr>
          <p:nvPr>
            <p:ph type="pic" sz="quarter" idx="18" hasCustomPrompt="1"/>
          </p:nvPr>
        </p:nvSpPr>
        <p:spPr>
          <a:xfrm>
            <a:off x="0" y="0"/>
            <a:ext cx="4050792" cy="6858000"/>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782312" y="2258568"/>
            <a:ext cx="6464808" cy="3995928"/>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3BA4593D-59CB-492E-ABE2-368F7D46160C}" type="datetime4">
              <a:rPr lang="en-US" smtClean="0"/>
              <a:t>October 24, 2025</a:t>
            </a:fld>
            <a:endParaRPr lang="en-US"/>
          </a:p>
        </p:txBody>
      </p:sp>
    </p:spTree>
    <p:extLst>
      <p:ext uri="{BB962C8B-B14F-4D97-AF65-F5344CB8AC3E}">
        <p14:creationId xmlns:p14="http://schemas.microsoft.com/office/powerpoint/2010/main" val="411998646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7" y="256032"/>
            <a:ext cx="6949439" cy="1124712"/>
          </a:xfrm>
          <a:prstGeom prst="rect">
            <a:avLst/>
          </a:prstGeom>
        </p:spPr>
        <p:txBody>
          <a:bodyPr/>
          <a:lstStyle>
            <a:lvl1pPr>
              <a:lnSpc>
                <a:spcPct val="120000"/>
              </a:lnSpc>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1755648"/>
            <a:ext cx="6949440" cy="434340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4" name="Picture Placeholder 3">
            <a:extLst>
              <a:ext uri="{FF2B5EF4-FFF2-40B4-BE49-F238E27FC236}">
                <a16:creationId xmlns:a16="http://schemas.microsoft.com/office/drawing/2014/main" id="{A7C02181-FA39-ABBD-5759-8846E0FE79F6}"/>
              </a:ext>
            </a:extLst>
          </p:cNvPr>
          <p:cNvSpPr>
            <a:spLocks noGrp="1"/>
          </p:cNvSpPr>
          <p:nvPr>
            <p:ph type="pic" sz="quarter" idx="18" hasCustomPrompt="1"/>
          </p:nvPr>
        </p:nvSpPr>
        <p:spPr>
          <a:xfrm>
            <a:off x="8129016" y="758952"/>
            <a:ext cx="3300984" cy="5330952"/>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A6A8C34F-BCF9-44D6-9A61-F95110E279A3}" type="datetime4">
              <a:rPr lang="en-US" smtClean="0"/>
              <a:t>October 24, 2025</a:t>
            </a:fld>
            <a:endParaRPr lang="en-US"/>
          </a:p>
        </p:txBody>
      </p:sp>
    </p:spTree>
    <p:extLst>
      <p:ext uri="{BB962C8B-B14F-4D97-AF65-F5344CB8AC3E}">
        <p14:creationId xmlns:p14="http://schemas.microsoft.com/office/powerpoint/2010/main" val="18097443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8" y="674914"/>
            <a:ext cx="4544568" cy="1228925"/>
          </a:xfrm>
          <a:prstGeom prst="rect">
            <a:avLst/>
          </a:prstGeom>
        </p:spPr>
        <p:txBody>
          <a:bodyPr/>
          <a:lstStyle>
            <a:lvl1pPr>
              <a:lnSpc>
                <a:spcPct val="120000"/>
              </a:lnSpc>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258568"/>
            <a:ext cx="4544568" cy="3950208"/>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5958293" y="750863"/>
            <a:ext cx="5358384" cy="5358384"/>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B0C3BB61-8B73-424D-8581-F409903383E2}" type="datetime4">
              <a:rPr lang="en-US" smtClean="0"/>
              <a:t>October 24, 2025</a:t>
            </a:fld>
            <a:endParaRPr lang="en-US"/>
          </a:p>
        </p:txBody>
      </p:sp>
    </p:spTree>
    <p:extLst>
      <p:ext uri="{BB962C8B-B14F-4D97-AF65-F5344CB8AC3E}">
        <p14:creationId xmlns:p14="http://schemas.microsoft.com/office/powerpoint/2010/main" val="19883354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8" y="758952"/>
            <a:ext cx="5477256" cy="1143000"/>
          </a:xfrm>
          <a:prstGeom prst="rect">
            <a:avLst/>
          </a:prstGeom>
        </p:spPr>
        <p:txBody>
          <a:bodyPr/>
          <a:lstStyle>
            <a:lvl1pPr>
              <a:lnSpc>
                <a:spcPct val="120000"/>
              </a:lnSpc>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258568"/>
            <a:ext cx="5330952" cy="384048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6638544" y="1115568"/>
            <a:ext cx="4626864" cy="4626864"/>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E02D6E6F-2358-4D77-93A9-B458204A23A8}" type="datetime4">
              <a:rPr lang="en-US" smtClean="0"/>
              <a:t>October 24, 2025</a:t>
            </a:fld>
            <a:endParaRPr lang="en-US"/>
          </a:p>
        </p:txBody>
      </p:sp>
    </p:spTree>
    <p:extLst>
      <p:ext uri="{BB962C8B-B14F-4D97-AF65-F5344CB8AC3E}">
        <p14:creationId xmlns:p14="http://schemas.microsoft.com/office/powerpoint/2010/main" val="7285343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8" y="758952"/>
            <a:ext cx="10506456" cy="621792"/>
          </a:xfrm>
          <a:prstGeom prst="rect">
            <a:avLst/>
          </a:prstGeom>
        </p:spPr>
        <p:txBody>
          <a:bodyPr/>
          <a:lstStyle>
            <a:lvl1pPr>
              <a:lnSpc>
                <a:spcPct val="120000"/>
              </a:lnSpc>
              <a:defRPr/>
            </a:lvl1pPr>
          </a:lstStyle>
          <a:p>
            <a:r>
              <a:rPr lang="en-US"/>
              <a:t>Click to edit Master title style</a:t>
            </a:r>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612648" y="1837944"/>
            <a:ext cx="4261104" cy="4261104"/>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742432" y="1755648"/>
            <a:ext cx="5376672" cy="4416552"/>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6706A190-8EBD-4794-A851-92BB5E0BDD4D}" type="datetime4">
              <a:rPr lang="en-US" smtClean="0"/>
              <a:t>October 24, 2025</a:t>
            </a:fld>
            <a:endParaRPr lang="en-US"/>
          </a:p>
        </p:txBody>
      </p:sp>
    </p:spTree>
    <p:extLst>
      <p:ext uri="{BB962C8B-B14F-4D97-AF65-F5344CB8AC3E}">
        <p14:creationId xmlns:p14="http://schemas.microsoft.com/office/powerpoint/2010/main" val="39824149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58952"/>
            <a:ext cx="4736592" cy="1143000"/>
          </a:xfrm>
          <a:prstGeom prst="rect">
            <a:avLst/>
          </a:prstGeom>
        </p:spPr>
        <p:txBody>
          <a:bodyPr vert="horz" lIns="91440" tIns="45720" rIns="91440" bIns="45720" rtlCol="0" anchor="b">
            <a:normAutofit/>
          </a:bodyPr>
          <a:lstStyle>
            <a:lvl1pPr>
              <a:defRPr lang="en-US" dirty="0"/>
            </a:lvl1pPr>
          </a:lstStyle>
          <a:p>
            <a:pPr lvl="0">
              <a:lnSpc>
                <a:spcPct val="120000"/>
              </a:lnSpc>
            </a:pPr>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258568"/>
            <a:ext cx="4754880" cy="384048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6" name="Picture Placeholder 5">
            <a:extLst>
              <a:ext uri="{FF2B5EF4-FFF2-40B4-BE49-F238E27FC236}">
                <a16:creationId xmlns:a16="http://schemas.microsoft.com/office/drawing/2014/main" id="{D7425CE9-1989-E4AC-20C4-20216538CD64}"/>
              </a:ext>
            </a:extLst>
          </p:cNvPr>
          <p:cNvSpPr>
            <a:spLocks noGrp="1"/>
          </p:cNvSpPr>
          <p:nvPr>
            <p:ph type="pic" sz="quarter" idx="18" hasCustomPrompt="1"/>
          </p:nvPr>
        </p:nvSpPr>
        <p:spPr>
          <a:xfrm>
            <a:off x="6083808" y="0"/>
            <a:ext cx="6108192" cy="6857999"/>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F84BFA0D-9A5F-4EE3-A3FD-82A86EE972AE}" type="datetime4">
              <a:rPr lang="en-US" smtClean="0"/>
              <a:t>October 24, 2025</a:t>
            </a:fld>
            <a:endParaRPr lang="en-US"/>
          </a:p>
        </p:txBody>
      </p:sp>
    </p:spTree>
    <p:extLst>
      <p:ext uri="{BB962C8B-B14F-4D97-AF65-F5344CB8AC3E}">
        <p14:creationId xmlns:p14="http://schemas.microsoft.com/office/powerpoint/2010/main" val="34823423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FE0D260-A526-F079-44B3-C9B03816FFDD}"/>
              </a:ext>
            </a:extLst>
          </p:cNvPr>
          <p:cNvSpPr>
            <a:spLocks noGrp="1"/>
          </p:cNvSpPr>
          <p:nvPr>
            <p:ph type="title"/>
          </p:nvPr>
        </p:nvSpPr>
        <p:spPr>
          <a:xfrm>
            <a:off x="7569582" y="758952"/>
            <a:ext cx="3842130" cy="1143000"/>
          </a:xfrm>
          <a:prstGeom prst="rect">
            <a:avLst/>
          </a:prstGeom>
        </p:spPr>
        <p:txBody>
          <a:bodyPr/>
          <a:lstStyle/>
          <a:p>
            <a:r>
              <a:rPr lang="en-US"/>
              <a:t>Click to edit Master title style</a:t>
            </a:r>
          </a:p>
        </p:txBody>
      </p:sp>
      <p:sp>
        <p:nvSpPr>
          <p:cNvPr id="6" name="Picture Placeholder 5">
            <a:extLst>
              <a:ext uri="{FF2B5EF4-FFF2-40B4-BE49-F238E27FC236}">
                <a16:creationId xmlns:a16="http://schemas.microsoft.com/office/drawing/2014/main" id="{D7425CE9-1989-E4AC-20C4-20216538CD64}"/>
              </a:ext>
            </a:extLst>
          </p:cNvPr>
          <p:cNvSpPr>
            <a:spLocks noGrp="1"/>
          </p:cNvSpPr>
          <p:nvPr>
            <p:ph type="pic" sz="quarter" idx="18" hasCustomPrompt="1"/>
          </p:nvPr>
        </p:nvSpPr>
        <p:spPr>
          <a:xfrm>
            <a:off x="-1" y="0"/>
            <a:ext cx="6835155" cy="6857999"/>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569582" y="2258568"/>
            <a:ext cx="3700397" cy="384048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effectLst/>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effectLst/>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effectLst/>
              </a:defRPr>
            </a:lvl1pPr>
          </a:lstStyle>
          <a:p>
            <a:fld id="{4FD3D564-0365-46F9-82BC-CDD300CEFE62}" type="datetime4">
              <a:rPr lang="en-US" smtClean="0"/>
              <a:t>October 24, 2025</a:t>
            </a:fld>
            <a:endParaRPr lang="en-US"/>
          </a:p>
        </p:txBody>
      </p:sp>
    </p:spTree>
    <p:extLst>
      <p:ext uri="{BB962C8B-B14F-4D97-AF65-F5344CB8AC3E}">
        <p14:creationId xmlns:p14="http://schemas.microsoft.com/office/powerpoint/2010/main" val="34510828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58952"/>
            <a:ext cx="3704970" cy="1143000"/>
          </a:xfrm>
          <a:prstGeom prst="rect">
            <a:avLst/>
          </a:prstGeom>
        </p:spPr>
        <p:txBody>
          <a:bodyPr vert="horz" lIns="91440" tIns="45720" rIns="91440" bIns="45720" rtlCol="0" anchor="b">
            <a:normAutofit/>
          </a:bodyPr>
          <a:lstStyle>
            <a:lvl1pPr>
              <a:defRPr lang="en-US" dirty="0"/>
            </a:lvl1pPr>
          </a:lstStyle>
          <a:p>
            <a:pPr lvl="0">
              <a:lnSpc>
                <a:spcPct val="120000"/>
              </a:lnSpc>
            </a:pPr>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9" y="2258568"/>
            <a:ext cx="3704970" cy="384048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6" name="Picture Placeholder 5">
            <a:extLst>
              <a:ext uri="{FF2B5EF4-FFF2-40B4-BE49-F238E27FC236}">
                <a16:creationId xmlns:a16="http://schemas.microsoft.com/office/drawing/2014/main" id="{D7425CE9-1989-E4AC-20C4-20216538CD64}"/>
              </a:ext>
            </a:extLst>
          </p:cNvPr>
          <p:cNvSpPr>
            <a:spLocks noGrp="1"/>
          </p:cNvSpPr>
          <p:nvPr>
            <p:ph type="pic" sz="quarter" idx="18" hasCustomPrompt="1"/>
          </p:nvPr>
        </p:nvSpPr>
        <p:spPr>
          <a:xfrm>
            <a:off x="5069897" y="758952"/>
            <a:ext cx="6360104" cy="5330952"/>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effectLst/>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effectLst/>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effectLst/>
              </a:defRPr>
            </a:lvl1pPr>
          </a:lstStyle>
          <a:p>
            <a:fld id="{C7397E9B-E8AE-4203-8459-BAC5DBFA1928}" type="datetime4">
              <a:rPr lang="en-US" smtClean="0"/>
              <a:t>October 24, 2025</a:t>
            </a:fld>
            <a:endParaRPr lang="en-US"/>
          </a:p>
        </p:txBody>
      </p:sp>
    </p:spTree>
    <p:extLst>
      <p:ext uri="{BB962C8B-B14F-4D97-AF65-F5344CB8AC3E}">
        <p14:creationId xmlns:p14="http://schemas.microsoft.com/office/powerpoint/2010/main" val="400776737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73619" y="1078992"/>
            <a:ext cx="2898648" cy="1947672"/>
          </a:xfrm>
          <a:prstGeom prst="rect">
            <a:avLst/>
          </a:prstGeom>
        </p:spPr>
        <p:txBody>
          <a:bodyPr vert="horz" lIns="91440" tIns="45720" rIns="91440" bIns="45720" rtlCol="0" anchor="b">
            <a:normAutofit/>
          </a:bodyPr>
          <a:lstStyle>
            <a:lvl1pPr>
              <a:defRPr lang="en-US" sz="2600" dirty="0"/>
            </a:lvl1pPr>
          </a:lstStyle>
          <a:p>
            <a:pPr lvl="0">
              <a:lnSpc>
                <a:spcPct val="120000"/>
              </a:lnSpc>
            </a:pPr>
            <a:r>
              <a:rPr lang="en-US"/>
              <a:t>Click to edit Master title style</a:t>
            </a:r>
          </a:p>
        </p:txBody>
      </p:sp>
      <p:sp>
        <p:nvSpPr>
          <p:cNvPr id="12" name="Picture Placeholder 11">
            <a:extLst>
              <a:ext uri="{FF2B5EF4-FFF2-40B4-BE49-F238E27FC236}">
                <a16:creationId xmlns:a16="http://schemas.microsoft.com/office/drawing/2014/main" id="{91A58A98-8307-74B9-8466-17F65EA798AC}"/>
              </a:ext>
            </a:extLst>
          </p:cNvPr>
          <p:cNvSpPr>
            <a:spLocks noGrp="1"/>
          </p:cNvSpPr>
          <p:nvPr>
            <p:ph type="pic" sz="quarter" idx="18" hasCustomPrompt="1"/>
          </p:nvPr>
        </p:nvSpPr>
        <p:spPr>
          <a:xfrm>
            <a:off x="0" y="0"/>
            <a:ext cx="7810394" cy="6858000"/>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73619" y="3099816"/>
            <a:ext cx="2898648" cy="2953512"/>
          </a:xfrm>
          <a:prstGeom prst="rect">
            <a:avLst/>
          </a:prstGeom>
        </p:spPr>
        <p:txBody>
          <a:bodyPr vert="horz" lIns="91440" tIns="45720" rIns="91440" bIns="45720" rtlCol="0">
            <a:normAutofit/>
          </a:bodyPr>
          <a:lstStyle>
            <a:lvl1pPr marL="0" indent="0">
              <a:buNone/>
              <a:defRPr lang="en-US" sz="16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9488F9E5-3D9D-C4E8-DF44-34F555905C9C}"/>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37F38DE2-1429-FE2C-93AA-9AB9D9950E29}"/>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78FAB3D1-987F-D6AE-2703-22238530CE39}"/>
              </a:ext>
            </a:extLst>
          </p:cNvPr>
          <p:cNvSpPr>
            <a:spLocks noGrp="1"/>
          </p:cNvSpPr>
          <p:nvPr>
            <p:ph type="dt" sz="half" idx="15"/>
          </p:nvPr>
        </p:nvSpPr>
        <p:spPr>
          <a:xfrm rot="5400000">
            <a:off x="10469880" y="4892040"/>
            <a:ext cx="2670048" cy="365760"/>
          </a:xfrm>
          <a:prstGeom prst="rect">
            <a:avLst/>
          </a:prstGeom>
        </p:spPr>
        <p:txBody>
          <a:bodyPr/>
          <a:lstStyle/>
          <a:p>
            <a:fld id="{32CF74C9-AA5A-4DD7-9934-B71855E316A9}" type="datetime4">
              <a:rPr lang="en-US" smtClean="0"/>
              <a:t>October 24, 2025</a:t>
            </a:fld>
            <a:endParaRPr lang="en-US"/>
          </a:p>
        </p:txBody>
      </p:sp>
    </p:spTree>
    <p:extLst>
      <p:ext uri="{BB962C8B-B14F-4D97-AF65-F5344CB8AC3E}">
        <p14:creationId xmlns:p14="http://schemas.microsoft.com/office/powerpoint/2010/main" val="27664342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910328"/>
            <a:ext cx="3621024" cy="1386300"/>
          </a:xfrm>
          <a:prstGeom prst="rect">
            <a:avLst/>
          </a:prstGeom>
        </p:spPr>
        <p:txBody>
          <a:bodyPr vert="horz" lIns="91440" tIns="45720" rIns="91440" bIns="45720" rtlCol="0" anchor="t">
            <a:normAutofit/>
          </a:bodyPr>
          <a:lstStyle>
            <a:lvl1pPr>
              <a:defRPr lang="en-US" sz="2400" dirty="0"/>
            </a:lvl1pPr>
          </a:lstStyle>
          <a:p>
            <a:pPr lvl="0">
              <a:lnSpc>
                <a:spcPct val="120000"/>
              </a:lnSpc>
            </a:pPr>
            <a:r>
              <a:rPr lang="en-US"/>
              <a:t>Click to edit Master title style</a:t>
            </a:r>
          </a:p>
        </p:txBody>
      </p:sp>
      <p:sp>
        <p:nvSpPr>
          <p:cNvPr id="11" name="Picture Placeholder 10">
            <a:extLst>
              <a:ext uri="{FF2B5EF4-FFF2-40B4-BE49-F238E27FC236}">
                <a16:creationId xmlns:a16="http://schemas.microsoft.com/office/drawing/2014/main" id="{39DAB963-58B8-E061-879B-826ED90F4AD9}"/>
              </a:ext>
            </a:extLst>
          </p:cNvPr>
          <p:cNvSpPr>
            <a:spLocks noGrp="1"/>
          </p:cNvSpPr>
          <p:nvPr>
            <p:ph type="pic" sz="quarter" idx="19" hasCustomPrompt="1"/>
          </p:nvPr>
        </p:nvSpPr>
        <p:spPr>
          <a:xfrm>
            <a:off x="740664" y="0"/>
            <a:ext cx="10680192" cy="4562856"/>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956048" y="4910328"/>
            <a:ext cx="6473952" cy="1499616"/>
          </a:xfrm>
          <a:prstGeom prst="rect">
            <a:avLst/>
          </a:prstGeom>
        </p:spPr>
        <p:txBody>
          <a:bodyPr vert="horz" lIns="91440" tIns="45720" rIns="91440" bIns="45720" rtlCol="0">
            <a:normAutofit/>
          </a:bodyPr>
          <a:lstStyle>
            <a:lvl1pPr marL="0" indent="0">
              <a:buNone/>
              <a:defRPr lang="en-US" sz="16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4" name="Footer Placeholder 3">
            <a:extLst>
              <a:ext uri="{FF2B5EF4-FFF2-40B4-BE49-F238E27FC236}">
                <a16:creationId xmlns:a16="http://schemas.microsoft.com/office/drawing/2014/main" id="{3490BDC3-84FA-EB76-95E5-B0B30F2D695B}"/>
              </a:ext>
            </a:extLst>
          </p:cNvPr>
          <p:cNvSpPr>
            <a:spLocks noGrp="1"/>
          </p:cNvSpPr>
          <p:nvPr>
            <p:ph type="ftr" sz="quarter" idx="17"/>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E5928215-E177-7864-608E-E316FDF22E31}"/>
              </a:ext>
            </a:extLst>
          </p:cNvPr>
          <p:cNvSpPr>
            <a:spLocks noGrp="1"/>
          </p:cNvSpPr>
          <p:nvPr>
            <p:ph type="sldNum" sz="quarter" idx="18"/>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5A3E53CA-A1D0-15C5-B9BF-4F653C8DE88C}"/>
              </a:ext>
            </a:extLst>
          </p:cNvPr>
          <p:cNvSpPr>
            <a:spLocks noGrp="1"/>
          </p:cNvSpPr>
          <p:nvPr>
            <p:ph type="dt" sz="half" idx="16"/>
          </p:nvPr>
        </p:nvSpPr>
        <p:spPr>
          <a:xfrm rot="5400000">
            <a:off x="10469880" y="4892040"/>
            <a:ext cx="2670048" cy="365760"/>
          </a:xfrm>
          <a:prstGeom prst="rect">
            <a:avLst/>
          </a:prstGeom>
        </p:spPr>
        <p:txBody>
          <a:bodyPr/>
          <a:lstStyle/>
          <a:p>
            <a:fld id="{222A1667-4A0F-48F9-BBF1-D3EC6E1022BA}" type="datetime4">
              <a:rPr lang="en-US" smtClean="0"/>
              <a:t>October 24, 2025</a:t>
            </a:fld>
            <a:endParaRPr lang="en-US"/>
          </a:p>
        </p:txBody>
      </p:sp>
    </p:spTree>
    <p:extLst>
      <p:ext uri="{BB962C8B-B14F-4D97-AF65-F5344CB8AC3E}">
        <p14:creationId xmlns:p14="http://schemas.microsoft.com/office/powerpoint/2010/main" val="9770513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8" y="457200"/>
            <a:ext cx="10735056" cy="923544"/>
          </a:xfrm>
          <a:prstGeom prst="rect">
            <a:avLst/>
          </a:prstGeom>
        </p:spPr>
        <p:txBody>
          <a:bodyPr/>
          <a:lstStyle>
            <a:lvl1pPr>
              <a:lnSpc>
                <a:spcPct val="120000"/>
              </a:lnSpc>
              <a:defRPr/>
            </a:lvl1pPr>
          </a:lstStyle>
          <a:p>
            <a:r>
              <a:rPr lang="en-US"/>
              <a:t>Click to edit Master title style</a:t>
            </a:r>
          </a:p>
        </p:txBody>
      </p:sp>
      <p:sp>
        <p:nvSpPr>
          <p:cNvPr id="4" name="Picture Placeholder 3">
            <a:extLst>
              <a:ext uri="{FF2B5EF4-FFF2-40B4-BE49-F238E27FC236}">
                <a16:creationId xmlns:a16="http://schemas.microsoft.com/office/drawing/2014/main" id="{A7C02181-FA39-ABBD-5759-8846E0FE79F6}"/>
              </a:ext>
            </a:extLst>
          </p:cNvPr>
          <p:cNvSpPr>
            <a:spLocks noGrp="1"/>
          </p:cNvSpPr>
          <p:nvPr>
            <p:ph type="pic" sz="quarter" idx="18" hasCustomPrompt="1"/>
          </p:nvPr>
        </p:nvSpPr>
        <p:spPr>
          <a:xfrm>
            <a:off x="612648" y="1892808"/>
            <a:ext cx="3054096" cy="4206240"/>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187952" y="1755648"/>
            <a:ext cx="7159752" cy="434340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DF247505-D930-4024-8CFE-611E51146D16}" type="datetime4">
              <a:rPr lang="en-US" smtClean="0"/>
              <a:t>October 24, 2025</a:t>
            </a:fld>
            <a:endParaRPr lang="en-US"/>
          </a:p>
        </p:txBody>
      </p:sp>
    </p:spTree>
    <p:extLst>
      <p:ext uri="{BB962C8B-B14F-4D97-AF65-F5344CB8AC3E}">
        <p14:creationId xmlns:p14="http://schemas.microsoft.com/office/powerpoint/2010/main" val="38212284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826CE5D-5E71-34E9-21B5-8EEB677BAF70}"/>
              </a:ext>
              <a:ext uri="{C183D7F6-B498-43B3-948B-1728B52AA6E4}">
                <adec:decorative xmlns:adec="http://schemas.microsoft.com/office/drawing/2017/decorative" val="1"/>
              </a:ext>
            </a:extLst>
          </p:cNvPr>
          <p:cNvSpPr/>
          <p:nvPr/>
        </p:nvSpPr>
        <p:spPr>
          <a:xfrm>
            <a:off x="0" y="0"/>
            <a:ext cx="4050792"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3995928"/>
            <a:ext cx="3127248" cy="2093976"/>
          </a:xfrm>
          <a:prstGeom prst="rect">
            <a:avLst/>
          </a:prstGeom>
        </p:spPr>
        <p:txBody>
          <a:bodyPr vert="horz" lIns="91440" tIns="45720" rIns="91440" bIns="45720" rtlCol="0" anchor="ctr">
            <a:normAutofit/>
          </a:bodyPr>
          <a:lstStyle>
            <a:lvl1pPr algn="ctr">
              <a:defRPr lang="en-US" sz="2600" dirty="0">
                <a:solidFill>
                  <a:schemeClr val="bg1"/>
                </a:solidFill>
              </a:defRPr>
            </a:lvl1pPr>
          </a:lstStyle>
          <a:p>
            <a:pPr lvl="0">
              <a:lnSpc>
                <a:spcPct val="120000"/>
              </a:lnSpc>
            </a:pPr>
            <a:r>
              <a:rPr lang="en-US"/>
              <a:t>Click to edit Master title style</a:t>
            </a:r>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649224" y="813816"/>
            <a:ext cx="2752344" cy="2752344"/>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782312" y="758952"/>
            <a:ext cx="6382512" cy="5330952"/>
          </a:xfrm>
          <a:prstGeom prst="rect">
            <a:avLst/>
          </a:prstGeo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defRPr>
            </a:lvl1pPr>
          </a:lstStyle>
          <a:p>
            <a:fld id="{B5DAC964-5ED5-4E3D-98A1-C42D2BF958CA}" type="datetime4">
              <a:rPr lang="en-US" smtClean="0"/>
              <a:t>October 24, 2025</a:t>
            </a:fld>
            <a:endParaRPr lang="en-US"/>
          </a:p>
        </p:txBody>
      </p:sp>
    </p:spTree>
    <p:extLst>
      <p:ext uri="{BB962C8B-B14F-4D97-AF65-F5344CB8AC3E}">
        <p14:creationId xmlns:p14="http://schemas.microsoft.com/office/powerpoint/2010/main" val="370558287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19477"/>
            <a:ext cx="4617720" cy="1197864"/>
          </a:xfrm>
          <a:prstGeom prst="rect">
            <a:avLst/>
          </a:prstGeom>
        </p:spPr>
        <p:txBody>
          <a:bodyPr vert="horz" lIns="91440" tIns="45720" rIns="91440" bIns="45720" rtlCol="0" anchor="t">
            <a:normAutofit/>
          </a:bodyPr>
          <a:lstStyle>
            <a:lvl1pPr>
              <a:defRPr lang="en-US"/>
            </a:lvl1pPr>
          </a:lstStyle>
          <a:p>
            <a:pPr lvl="0"/>
            <a:r>
              <a:rPr lang="en-US"/>
              <a:t>Click to edit Master title style</a:t>
            </a:r>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950976" y="2148840"/>
            <a:ext cx="3877056" cy="3877056"/>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843016" y="950976"/>
            <a:ext cx="5586984" cy="5330952"/>
          </a:xfrm>
          <a:prstGeom prst="rect">
            <a:avLst/>
          </a:prstGeo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defRPr>
            </a:lvl1pPr>
          </a:lstStyle>
          <a:p>
            <a:fld id="{9EC1A304-701C-41E4-B1CD-607E1F9CDC82}" type="datetime4">
              <a:rPr lang="en-US" smtClean="0"/>
              <a:t>October 24, 2025</a:t>
            </a:fld>
            <a:endParaRPr lang="en-US"/>
          </a:p>
        </p:txBody>
      </p:sp>
    </p:spTree>
    <p:extLst>
      <p:ext uri="{BB962C8B-B14F-4D97-AF65-F5344CB8AC3E}">
        <p14:creationId xmlns:p14="http://schemas.microsoft.com/office/powerpoint/2010/main" val="161502917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832104"/>
            <a:ext cx="3026664" cy="1975104"/>
          </a:xfrm>
          <a:prstGeom prst="rect">
            <a:avLst/>
          </a:prstGeom>
        </p:spPr>
        <p:txBody>
          <a:bodyPr vert="horz" lIns="91440" tIns="45720" rIns="91440" bIns="45720" rtlCol="0" anchor="t">
            <a:normAutofit/>
          </a:bodyPr>
          <a:lstStyle>
            <a:lvl1pPr>
              <a:defRPr lang="en-US" sz="2600"/>
            </a:lvl1pPr>
          </a:lstStyle>
          <a:p>
            <a:pPr lvl="0">
              <a:lnSpc>
                <a:spcPct val="120000"/>
              </a:lnSpc>
            </a:pPr>
            <a:r>
              <a:rPr lang="en-US"/>
              <a:t>Click to edit Master title style</a:t>
            </a:r>
          </a:p>
        </p:txBody>
      </p:sp>
      <p:sp>
        <p:nvSpPr>
          <p:cNvPr id="4" name="Picture Placeholder 3">
            <a:extLst>
              <a:ext uri="{FF2B5EF4-FFF2-40B4-BE49-F238E27FC236}">
                <a16:creationId xmlns:a16="http://schemas.microsoft.com/office/drawing/2014/main" id="{B62DDFA9-B759-66BE-7432-9BA3B78BA115}"/>
              </a:ext>
            </a:extLst>
          </p:cNvPr>
          <p:cNvSpPr>
            <a:spLocks noGrp="1"/>
          </p:cNvSpPr>
          <p:nvPr>
            <p:ph type="pic" sz="quarter" idx="15" hasCustomPrompt="1"/>
          </p:nvPr>
        </p:nvSpPr>
        <p:spPr>
          <a:xfrm>
            <a:off x="749808" y="3127248"/>
            <a:ext cx="2752344" cy="2971800"/>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187952" y="832104"/>
            <a:ext cx="7159752" cy="526694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0" name="Footer Placeholder 9">
            <a:extLst>
              <a:ext uri="{FF2B5EF4-FFF2-40B4-BE49-F238E27FC236}">
                <a16:creationId xmlns:a16="http://schemas.microsoft.com/office/drawing/2014/main" id="{1132C641-BBC6-FDF1-6E07-A4ECB6F4E075}"/>
              </a:ext>
            </a:extLst>
          </p:cNvPr>
          <p:cNvSpPr>
            <a:spLocks noGrp="1"/>
          </p:cNvSpPr>
          <p:nvPr>
            <p:ph type="ftr" sz="quarter" idx="17"/>
          </p:nvPr>
        </p:nvSpPr>
        <p:spPr/>
        <p:txBody>
          <a:bodyPr/>
          <a:lstStyle/>
          <a:p>
            <a:pPr algn="r"/>
            <a:r>
              <a:rPr lang="en-US"/>
              <a:t>Sample Footer Text</a:t>
            </a:r>
          </a:p>
        </p:txBody>
      </p:sp>
      <p:sp>
        <p:nvSpPr>
          <p:cNvPr id="11" name="Slide Number Placeholder 10">
            <a:extLst>
              <a:ext uri="{FF2B5EF4-FFF2-40B4-BE49-F238E27FC236}">
                <a16:creationId xmlns:a16="http://schemas.microsoft.com/office/drawing/2014/main" id="{A269CA60-CDC8-6DFB-019E-C9EAC0FF936A}"/>
              </a:ext>
            </a:extLst>
          </p:cNvPr>
          <p:cNvSpPr>
            <a:spLocks noGrp="1"/>
          </p:cNvSpPr>
          <p:nvPr>
            <p:ph type="sldNum" sz="quarter" idx="18"/>
          </p:nvPr>
        </p:nvSpPr>
        <p:spPr/>
        <p:txBody>
          <a:bodyPr/>
          <a:lstStyle/>
          <a:p>
            <a:pPr algn="ctr"/>
            <a:fld id="{8D252C1B-CBF0-4A4D-8F57-7FB989103249}" type="slidenum">
              <a:rPr lang="en-US" smtClean="0"/>
              <a:pPr algn="ctr"/>
              <a:t>‹#›</a:t>
            </a:fld>
            <a:endParaRPr lang="en-US"/>
          </a:p>
        </p:txBody>
      </p:sp>
      <p:sp>
        <p:nvSpPr>
          <p:cNvPr id="9" name="Date Placeholder 8">
            <a:extLst>
              <a:ext uri="{FF2B5EF4-FFF2-40B4-BE49-F238E27FC236}">
                <a16:creationId xmlns:a16="http://schemas.microsoft.com/office/drawing/2014/main" id="{EA71B670-6276-528F-4109-EE99F8B6D502}"/>
              </a:ext>
            </a:extLst>
          </p:cNvPr>
          <p:cNvSpPr>
            <a:spLocks noGrp="1"/>
          </p:cNvSpPr>
          <p:nvPr>
            <p:ph type="dt" sz="half" idx="16"/>
          </p:nvPr>
        </p:nvSpPr>
        <p:spPr/>
        <p:txBody>
          <a:bodyPr/>
          <a:lstStyle/>
          <a:p>
            <a:fld id="{1995FD63-C051-4851-A820-8DDBF241CA60}" type="datetime4">
              <a:rPr lang="en-US" smtClean="0"/>
              <a:t>October 24, 2025</a:t>
            </a:fld>
            <a:endParaRPr lang="en-US"/>
          </a:p>
        </p:txBody>
      </p:sp>
    </p:spTree>
    <p:extLst>
      <p:ext uri="{BB962C8B-B14F-4D97-AF65-F5344CB8AC3E}">
        <p14:creationId xmlns:p14="http://schemas.microsoft.com/office/powerpoint/2010/main" val="123274501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6F16E8A-F858-76B7-7703-ABB82298AB22}"/>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0E65EC-69D1-FAC9-D6E5-6E8A2AB82A01}"/>
              </a:ext>
            </a:extLst>
          </p:cNvPr>
          <p:cNvSpPr>
            <a:spLocks noGrp="1"/>
          </p:cNvSpPr>
          <p:nvPr>
            <p:ph type="title"/>
          </p:nvPr>
        </p:nvSpPr>
        <p:spPr>
          <a:xfrm>
            <a:off x="2331720" y="4828032"/>
            <a:ext cx="7525512" cy="1545336"/>
          </a:xfrm>
        </p:spPr>
        <p:txBody>
          <a:bodyPr anchor="t">
            <a:normAutofit/>
          </a:bodyPr>
          <a:lstStyle>
            <a:lvl1pPr marL="0" algn="ctr">
              <a:lnSpc>
                <a:spcPct val="130000"/>
              </a:lnSpc>
              <a:spcBef>
                <a:spcPts val="0"/>
              </a:spcBef>
              <a:defRPr sz="2800" b="0" cap="none" spc="0" baseline="0">
                <a:solidFill>
                  <a:schemeClr val="tx1"/>
                </a:solidFill>
                <a:latin typeface="+mn-lt"/>
              </a:defRPr>
            </a:lvl1pPr>
          </a:lstStyle>
          <a:p>
            <a:r>
              <a:rPr lang="en-US"/>
              <a:t>Click to edit Master title style</a:t>
            </a:r>
          </a:p>
        </p:txBody>
      </p:sp>
      <p:sp>
        <p:nvSpPr>
          <p:cNvPr id="8" name="Content Placeholder 7">
            <a:extLst>
              <a:ext uri="{FF2B5EF4-FFF2-40B4-BE49-F238E27FC236}">
                <a16:creationId xmlns:a16="http://schemas.microsoft.com/office/drawing/2014/main" id="{E207DB61-BE6C-9AEA-49B9-291425132BD9}"/>
              </a:ext>
            </a:extLst>
          </p:cNvPr>
          <p:cNvSpPr>
            <a:spLocks noGrp="1"/>
          </p:cNvSpPr>
          <p:nvPr>
            <p:ph sz="quarter" idx="13" hasCustomPrompt="1"/>
          </p:nvPr>
        </p:nvSpPr>
        <p:spPr>
          <a:xfrm>
            <a:off x="822960" y="548640"/>
            <a:ext cx="10543032" cy="4114800"/>
          </a:xfrm>
        </p:spPr>
        <p:txBody>
          <a:bodyPr anchor="b">
            <a:normAutofit/>
          </a:bodyPr>
          <a:lstStyle>
            <a:lvl1pPr marL="0" indent="0" algn="ctr">
              <a:lnSpc>
                <a:spcPct val="120000"/>
              </a:lnSpc>
              <a:spcBef>
                <a:spcPts val="0"/>
              </a:spcBef>
              <a:buNone/>
              <a:defRPr sz="23200" b="1" spc="500" baseline="0">
                <a:solidFill>
                  <a:schemeClr val="tx1"/>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a:t>
            </a:r>
          </a:p>
        </p:txBody>
      </p:sp>
      <p:sp>
        <p:nvSpPr>
          <p:cNvPr id="3" name="Footer Placeholder 2">
            <a:extLst>
              <a:ext uri="{FF2B5EF4-FFF2-40B4-BE49-F238E27FC236}">
                <a16:creationId xmlns:a16="http://schemas.microsoft.com/office/drawing/2014/main" id="{47D970E4-89C7-FDD7-2F15-A6B821976CD9}"/>
              </a:ext>
            </a:extLst>
          </p:cNvPr>
          <p:cNvSpPr>
            <a:spLocks noGrp="1"/>
          </p:cNvSpPr>
          <p:nvPr>
            <p:ph type="ftr" sz="quarter" idx="10"/>
          </p:nvPr>
        </p:nvSpPr>
        <p:spPr/>
        <p:txBody>
          <a:bodyPr/>
          <a:lstStyle>
            <a:lvl1pPr>
              <a:defRPr>
                <a:solidFill>
                  <a:schemeClr val="tx1"/>
                </a:solidFill>
              </a:defRPr>
            </a:lvl1pPr>
          </a:lstStyle>
          <a:p>
            <a:r>
              <a:rPr lang="en-US"/>
              <a:t>Sample Footer Text</a:t>
            </a:r>
          </a:p>
        </p:txBody>
      </p:sp>
      <p:sp>
        <p:nvSpPr>
          <p:cNvPr id="4" name="Slide Number Placeholder 3">
            <a:extLst>
              <a:ext uri="{FF2B5EF4-FFF2-40B4-BE49-F238E27FC236}">
                <a16:creationId xmlns:a16="http://schemas.microsoft.com/office/drawing/2014/main" id="{E7721770-26D7-706F-0EDB-A445E203E012}"/>
              </a:ext>
            </a:extLst>
          </p:cNvPr>
          <p:cNvSpPr>
            <a:spLocks noGrp="1"/>
          </p:cNvSpPr>
          <p:nvPr>
            <p:ph type="sldNum" sz="quarter" idx="11"/>
          </p:nvPr>
        </p:nvSpPr>
        <p:spPr/>
        <p:txBody>
          <a:bodyPr/>
          <a:lstStyle>
            <a:lvl1pPr>
              <a:defRPr>
                <a:solidFill>
                  <a:schemeClr val="tx1"/>
                </a:solidFill>
              </a:defRPr>
            </a:lvl1pPr>
          </a:lstStyle>
          <a:p>
            <a:fld id="{8D252C1B-CBF0-4A4D-8F57-7FB989103249}" type="slidenum">
              <a:rPr lang="en-US" smtClean="0"/>
              <a:pPr/>
              <a:t>‹#›</a:t>
            </a:fld>
            <a:endParaRPr lang="en-US"/>
          </a:p>
        </p:txBody>
      </p:sp>
      <p:sp>
        <p:nvSpPr>
          <p:cNvPr id="5" name="Date Placeholder 4">
            <a:extLst>
              <a:ext uri="{FF2B5EF4-FFF2-40B4-BE49-F238E27FC236}">
                <a16:creationId xmlns:a16="http://schemas.microsoft.com/office/drawing/2014/main" id="{BC55A4EF-CED2-308E-B4C9-D9B9653D2AD1}"/>
              </a:ext>
            </a:extLst>
          </p:cNvPr>
          <p:cNvSpPr>
            <a:spLocks noGrp="1"/>
          </p:cNvSpPr>
          <p:nvPr>
            <p:ph type="dt" sz="half" idx="12"/>
          </p:nvPr>
        </p:nvSpPr>
        <p:spPr/>
        <p:txBody>
          <a:bodyPr/>
          <a:lstStyle>
            <a:lvl1pPr>
              <a:defRPr>
                <a:solidFill>
                  <a:schemeClr val="tx1"/>
                </a:solidFill>
              </a:defRPr>
            </a:lvl1pPr>
          </a:lstStyle>
          <a:p>
            <a:fld id="{B78997B2-9003-48CD-B83A-C903A0638E6F}" type="datetime4">
              <a:rPr lang="en-US" smtClean="0"/>
              <a:t>October 24, 2025</a:t>
            </a:fld>
            <a:endParaRPr lang="en-US"/>
          </a:p>
        </p:txBody>
      </p:sp>
    </p:spTree>
    <p:extLst>
      <p:ext uri="{BB962C8B-B14F-4D97-AF65-F5344CB8AC3E}">
        <p14:creationId xmlns:p14="http://schemas.microsoft.com/office/powerpoint/2010/main" val="2809540061"/>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43AE59-31BF-4CD0-B64D-488B187044AD}"/>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4FEF9AB3-605A-C45F-3FFA-AEF6C0D87134}"/>
              </a:ext>
              <a:ext uri="{C183D7F6-B498-43B3-948B-1728B52AA6E4}">
                <adec:decorative xmlns:adec="http://schemas.microsoft.com/office/drawing/2017/decorative" val="1"/>
              </a:ext>
            </a:extLst>
          </p:cNvPr>
          <p:cNvSpPr/>
          <p:nvPr/>
        </p:nvSpPr>
        <p:spPr>
          <a:xfrm>
            <a:off x="829587" y="753291"/>
            <a:ext cx="5356272" cy="535627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640B12-A59E-654A-6E7E-8CBC32CC5C12}"/>
              </a:ext>
            </a:extLst>
          </p:cNvPr>
          <p:cNvSpPr>
            <a:spLocks noGrp="1"/>
          </p:cNvSpPr>
          <p:nvPr>
            <p:ph type="title"/>
          </p:nvPr>
        </p:nvSpPr>
        <p:spPr>
          <a:xfrm>
            <a:off x="7132320" y="1481328"/>
            <a:ext cx="3977640" cy="3886200"/>
          </a:xfrm>
        </p:spPr>
        <p:txBody>
          <a:bodyPr anchor="ctr"/>
          <a:lstStyle>
            <a:lvl1pPr algn="ctr">
              <a:spcBef>
                <a:spcPts val="1000"/>
              </a:spcBef>
              <a:defRPr b="0" cap="none" spc="0" baseline="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8AA62E67-6EFE-A657-9851-29A1E17F2C61}"/>
              </a:ext>
            </a:extLst>
          </p:cNvPr>
          <p:cNvSpPr>
            <a:spLocks noGrp="1"/>
          </p:cNvSpPr>
          <p:nvPr>
            <p:ph sz="quarter" idx="13" hasCustomPrompt="1"/>
          </p:nvPr>
        </p:nvSpPr>
        <p:spPr>
          <a:xfrm>
            <a:off x="1005840" y="1399032"/>
            <a:ext cx="5029200" cy="3886200"/>
          </a:xfrm>
        </p:spPr>
        <p:txBody>
          <a:bodyPr anchor="ctr">
            <a:normAutofit/>
          </a:bodyPr>
          <a:lstStyle>
            <a:lvl1pPr marL="0" indent="0" algn="ctr">
              <a:lnSpc>
                <a:spcPct val="120000"/>
              </a:lnSpc>
              <a:spcBef>
                <a:spcPts val="0"/>
              </a:spcBef>
              <a:buNone/>
              <a:defRPr sz="16500" b="1" spc="500" baseline="0">
                <a:solidFill>
                  <a:schemeClr val="bg1"/>
                </a:solidFill>
                <a:latin typeface="+mj-lt"/>
              </a:defRPr>
            </a:lvl1pPr>
            <a:lvl2pPr marL="228600" indent="0">
              <a:buNone/>
              <a:defRPr/>
            </a:lvl2pPr>
          </a:lstStyle>
          <a:p>
            <a:pPr lvl="0"/>
            <a:r>
              <a:rPr lang="en-US"/>
              <a:t>##%</a:t>
            </a:r>
          </a:p>
        </p:txBody>
      </p:sp>
      <p:sp>
        <p:nvSpPr>
          <p:cNvPr id="3" name="Footer Placeholder 2">
            <a:extLst>
              <a:ext uri="{FF2B5EF4-FFF2-40B4-BE49-F238E27FC236}">
                <a16:creationId xmlns:a16="http://schemas.microsoft.com/office/drawing/2014/main" id="{980B5812-D54A-2810-00A5-4B3384EA458C}"/>
              </a:ext>
            </a:extLst>
          </p:cNvPr>
          <p:cNvSpPr>
            <a:spLocks noGrp="1"/>
          </p:cNvSpPr>
          <p:nvPr>
            <p:ph type="ftr" sz="quarter" idx="10"/>
          </p:nvPr>
        </p:nvSpPr>
        <p:spPr/>
        <p:txBody>
          <a:bodyPr/>
          <a:lstStyle>
            <a:lvl1pPr>
              <a:defRPr>
                <a:solidFill>
                  <a:schemeClr val="tx1"/>
                </a:solidFill>
              </a:defRPr>
            </a:lvl1pPr>
          </a:lstStyle>
          <a:p>
            <a:r>
              <a:rPr lang="en-US"/>
              <a:t>Sample Footer Text</a:t>
            </a:r>
          </a:p>
        </p:txBody>
      </p:sp>
      <p:sp>
        <p:nvSpPr>
          <p:cNvPr id="4" name="Slide Number Placeholder 3">
            <a:extLst>
              <a:ext uri="{FF2B5EF4-FFF2-40B4-BE49-F238E27FC236}">
                <a16:creationId xmlns:a16="http://schemas.microsoft.com/office/drawing/2014/main" id="{FC0F3867-F89A-4A63-8E1F-30A9D8443513}"/>
              </a:ext>
            </a:extLst>
          </p:cNvPr>
          <p:cNvSpPr>
            <a:spLocks noGrp="1"/>
          </p:cNvSpPr>
          <p:nvPr>
            <p:ph type="sldNum" sz="quarter" idx="11"/>
          </p:nvPr>
        </p:nvSpPr>
        <p:spPr/>
        <p:txBody>
          <a:bodyPr/>
          <a:lstStyle>
            <a:lvl1pPr>
              <a:defRPr>
                <a:solidFill>
                  <a:schemeClr val="tx1"/>
                </a:solidFill>
              </a:defRPr>
            </a:lvl1pPr>
          </a:lstStyle>
          <a:p>
            <a:fld id="{8D252C1B-CBF0-4A4D-8F57-7FB989103249}" type="slidenum">
              <a:rPr lang="en-US" smtClean="0"/>
              <a:pPr/>
              <a:t>‹#›</a:t>
            </a:fld>
            <a:endParaRPr lang="en-US"/>
          </a:p>
        </p:txBody>
      </p:sp>
      <p:sp>
        <p:nvSpPr>
          <p:cNvPr id="5" name="Date Placeholder 4">
            <a:extLst>
              <a:ext uri="{FF2B5EF4-FFF2-40B4-BE49-F238E27FC236}">
                <a16:creationId xmlns:a16="http://schemas.microsoft.com/office/drawing/2014/main" id="{AAA9ED1A-DC2B-ED35-A437-746FE2AE3EFA}"/>
              </a:ext>
            </a:extLst>
          </p:cNvPr>
          <p:cNvSpPr>
            <a:spLocks noGrp="1"/>
          </p:cNvSpPr>
          <p:nvPr>
            <p:ph type="dt" sz="half" idx="12"/>
          </p:nvPr>
        </p:nvSpPr>
        <p:spPr/>
        <p:txBody>
          <a:bodyPr/>
          <a:lstStyle>
            <a:lvl1pPr>
              <a:defRPr>
                <a:solidFill>
                  <a:schemeClr val="tx1"/>
                </a:solidFill>
              </a:defRPr>
            </a:lvl1pPr>
          </a:lstStyle>
          <a:p>
            <a:fld id="{E231C0BD-AF59-4F1B-B4C9-58747A5032BD}" type="datetime4">
              <a:rPr lang="en-US" smtClean="0"/>
              <a:t>October 24, 2025</a:t>
            </a:fld>
            <a:endParaRPr lang="en-US"/>
          </a:p>
        </p:txBody>
      </p:sp>
    </p:spTree>
    <p:extLst>
      <p:ext uri="{BB962C8B-B14F-4D97-AF65-F5344CB8AC3E}">
        <p14:creationId xmlns:p14="http://schemas.microsoft.com/office/powerpoint/2010/main" val="269654719"/>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1F36-A966-D880-C890-0B3EA3C978B6}"/>
              </a:ext>
            </a:extLst>
          </p:cNvPr>
          <p:cNvSpPr>
            <a:spLocks noGrp="1"/>
          </p:cNvSpPr>
          <p:nvPr>
            <p:ph type="title"/>
          </p:nvPr>
        </p:nvSpPr>
        <p:spPr>
          <a:xfrm>
            <a:off x="621792" y="5157216"/>
            <a:ext cx="6931152" cy="1353312"/>
          </a:xfrm>
        </p:spPr>
        <p:txBody>
          <a:bodyPr vert="horz" lIns="91440" tIns="45720" rIns="91440" bIns="45720" rtlCol="0" anchor="ctr">
            <a:normAutofit/>
          </a:bodyPr>
          <a:lstStyle>
            <a:lvl1pPr>
              <a:defRPr lang="en-US" b="0" cap="none" spc="0" baseline="0" dirty="0">
                <a:latin typeface="+mn-lt"/>
              </a:defRPr>
            </a:lvl1pPr>
          </a:lstStyle>
          <a:p>
            <a:pPr lvl="0"/>
            <a:r>
              <a:rPr lang="en-US"/>
              <a:t>Click to edit Master title style</a:t>
            </a:r>
          </a:p>
        </p:txBody>
      </p:sp>
      <p:sp>
        <p:nvSpPr>
          <p:cNvPr id="7" name="Content Placeholder 6">
            <a:extLst>
              <a:ext uri="{FF2B5EF4-FFF2-40B4-BE49-F238E27FC236}">
                <a16:creationId xmlns:a16="http://schemas.microsoft.com/office/drawing/2014/main" id="{5B8CC9FE-E9AE-82C9-1D49-0568AE22C3A3}"/>
              </a:ext>
            </a:extLst>
          </p:cNvPr>
          <p:cNvSpPr>
            <a:spLocks noGrp="1"/>
          </p:cNvSpPr>
          <p:nvPr>
            <p:ph sz="quarter" idx="13" hasCustomPrompt="1"/>
          </p:nvPr>
        </p:nvSpPr>
        <p:spPr>
          <a:xfrm>
            <a:off x="621792" y="603504"/>
            <a:ext cx="10716768" cy="4206240"/>
          </a:xfrm>
        </p:spPr>
        <p:txBody>
          <a:bodyPr vert="horz" lIns="91440" tIns="45720" rIns="91440" bIns="45720" rtlCol="0" anchor="ctr">
            <a:normAutofit/>
          </a:bodyPr>
          <a:lstStyle>
            <a:lvl1pPr marL="0" indent="0">
              <a:lnSpc>
                <a:spcPct val="120000"/>
              </a:lnSpc>
              <a:spcBef>
                <a:spcPts val="0"/>
              </a:spcBef>
              <a:buNone/>
              <a:defRPr lang="en-US" sz="39000" b="1" spc="500" baseline="0" dirty="0">
                <a:latin typeface="+mj-lt"/>
              </a:defRPr>
            </a:lvl1pPr>
          </a:lstStyle>
          <a:p>
            <a:pPr lvl="0"/>
            <a:r>
              <a:rPr lang="en-US"/>
              <a:t>##%</a:t>
            </a:r>
          </a:p>
        </p:txBody>
      </p:sp>
      <p:sp>
        <p:nvSpPr>
          <p:cNvPr id="3" name="Footer Placeholder 2">
            <a:extLst>
              <a:ext uri="{FF2B5EF4-FFF2-40B4-BE49-F238E27FC236}">
                <a16:creationId xmlns:a16="http://schemas.microsoft.com/office/drawing/2014/main" id="{29FA889A-0E94-96F7-790B-F7EF9DDB147D}"/>
              </a:ext>
            </a:extLst>
          </p:cNvPr>
          <p:cNvSpPr>
            <a:spLocks noGrp="1"/>
          </p:cNvSpPr>
          <p:nvPr>
            <p:ph type="ftr" sz="quarter" idx="10"/>
          </p:nvPr>
        </p:nvSpPr>
        <p:spPr/>
        <p:txBody>
          <a:bodyPr/>
          <a:lstStyle/>
          <a:p>
            <a:pPr algn="r"/>
            <a:r>
              <a:rPr lang="en-US"/>
              <a:t>Sample Footer Text</a:t>
            </a:r>
          </a:p>
        </p:txBody>
      </p:sp>
      <p:sp>
        <p:nvSpPr>
          <p:cNvPr id="4" name="Slide Number Placeholder 3">
            <a:extLst>
              <a:ext uri="{FF2B5EF4-FFF2-40B4-BE49-F238E27FC236}">
                <a16:creationId xmlns:a16="http://schemas.microsoft.com/office/drawing/2014/main" id="{2E4FEE4D-78A2-B098-B481-6CC916DC93AF}"/>
              </a:ext>
            </a:extLst>
          </p:cNvPr>
          <p:cNvSpPr>
            <a:spLocks noGrp="1"/>
          </p:cNvSpPr>
          <p:nvPr>
            <p:ph type="sldNum" sz="quarter" idx="11"/>
          </p:nvPr>
        </p:nvSpPr>
        <p:spPr/>
        <p:txBody>
          <a:bodyPr/>
          <a:lstStyle/>
          <a:p>
            <a:pPr algn="ctr"/>
            <a:fld id="{8D252C1B-CBF0-4A4D-8F57-7FB989103249}" type="slidenum">
              <a:rPr lang="en-US" smtClean="0"/>
              <a:pPr algn="ctr"/>
              <a:t>‹#›</a:t>
            </a:fld>
            <a:endParaRPr lang="en-US"/>
          </a:p>
        </p:txBody>
      </p:sp>
      <p:sp>
        <p:nvSpPr>
          <p:cNvPr id="5" name="Date Placeholder 4">
            <a:extLst>
              <a:ext uri="{FF2B5EF4-FFF2-40B4-BE49-F238E27FC236}">
                <a16:creationId xmlns:a16="http://schemas.microsoft.com/office/drawing/2014/main" id="{625CB889-1611-4735-09D2-89114FF81E80}"/>
              </a:ext>
            </a:extLst>
          </p:cNvPr>
          <p:cNvSpPr>
            <a:spLocks noGrp="1"/>
          </p:cNvSpPr>
          <p:nvPr>
            <p:ph type="dt" sz="half" idx="12"/>
          </p:nvPr>
        </p:nvSpPr>
        <p:spPr/>
        <p:txBody>
          <a:bodyPr/>
          <a:lstStyle/>
          <a:p>
            <a:fld id="{116C72B1-0A2D-429D-B2B1-BF5B377D1D89}" type="datetime4">
              <a:rPr lang="en-US" smtClean="0"/>
              <a:t>October 24, 2025</a:t>
            </a:fld>
            <a:endParaRPr lang="en-US"/>
          </a:p>
        </p:txBody>
      </p:sp>
    </p:spTree>
    <p:extLst>
      <p:ext uri="{BB962C8B-B14F-4D97-AF65-F5344CB8AC3E}">
        <p14:creationId xmlns:p14="http://schemas.microsoft.com/office/powerpoint/2010/main" val="61228428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823960" cy="5605272"/>
          </a:xfrm>
          <a:prstGeom prst="rect">
            <a:avLst/>
          </a:prstGeom>
        </p:spPr>
        <p:txBody>
          <a:bodyPr anchor="ctr">
            <a:normAutofit/>
          </a:bodyPr>
          <a:lstStyle>
            <a:lvl1pPr marL="0" indent="0">
              <a:lnSpc>
                <a:spcPct val="100000"/>
              </a:lnSpc>
              <a:buNone/>
              <a:defRPr sz="6600" b="1">
                <a:latin typeface="+mj-lt"/>
              </a:defRPr>
            </a:lvl1pPr>
            <a:lvl2pPr marL="228600" indent="0">
              <a:lnSpc>
                <a:spcPct val="100000"/>
              </a:lnSpc>
              <a:buNone/>
              <a:defRPr sz="6000" b="1">
                <a:latin typeface="+mj-lt"/>
              </a:defRPr>
            </a:lvl2pPr>
            <a:lvl3pPr marL="457200" indent="0">
              <a:lnSpc>
                <a:spcPct val="100000"/>
              </a:lnSpc>
              <a:buNone/>
              <a:defRPr sz="5400" b="1">
                <a:latin typeface="+mj-lt"/>
              </a:defRPr>
            </a:lvl3pPr>
            <a:lvl4pPr marL="685800" indent="0">
              <a:lnSpc>
                <a:spcPct val="100000"/>
              </a:lnSpc>
              <a:buNone/>
              <a:defRPr sz="4800" b="1">
                <a:latin typeface="+mj-lt"/>
              </a:defRPr>
            </a:lvl4pPr>
            <a:lvl5pPr marL="914400" indent="0">
              <a:lnSpc>
                <a:spcPct val="100000"/>
              </a:lnSpc>
              <a:buNone/>
              <a:defRPr sz="4400" b="1">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C238DD6E-BA45-325F-FC98-6AB079993A27}"/>
              </a:ext>
            </a:extLst>
          </p:cNvPr>
          <p:cNvSpPr>
            <a:spLocks noGrp="1"/>
          </p:cNvSpPr>
          <p:nvPr>
            <p:ph type="ftr" sz="quarter" idx="15"/>
          </p:nvPr>
        </p:nvSpPr>
        <p:spPr/>
        <p:txBody>
          <a:bodyPr/>
          <a:lstStyle/>
          <a:p>
            <a:pPr algn="r"/>
            <a:r>
              <a:rPr lang="en-US"/>
              <a:t>Sample Footer Text</a:t>
            </a:r>
          </a:p>
        </p:txBody>
      </p:sp>
      <p:sp>
        <p:nvSpPr>
          <p:cNvPr id="9" name="Slide Number Placeholder 8">
            <a:extLst>
              <a:ext uri="{FF2B5EF4-FFF2-40B4-BE49-F238E27FC236}">
                <a16:creationId xmlns:a16="http://schemas.microsoft.com/office/drawing/2014/main" id="{84561359-17E3-A6CE-455E-CE886396C407}"/>
              </a:ext>
            </a:extLst>
          </p:cNvPr>
          <p:cNvSpPr>
            <a:spLocks noGrp="1"/>
          </p:cNvSpPr>
          <p:nvPr>
            <p:ph type="sldNum" sz="quarter" idx="16"/>
          </p:nvPr>
        </p:nvSpPr>
        <p:spPr/>
        <p:txBody>
          <a:bodyPr/>
          <a:lstStyle/>
          <a:p>
            <a:pPr algn="ctr"/>
            <a:fld id="{8D252C1B-CBF0-4A4D-8F57-7FB989103249}" type="slidenum">
              <a:rPr lang="en-US" smtClean="0"/>
              <a:pPr algn="ctr"/>
              <a:t>‹#›</a:t>
            </a:fld>
            <a:endParaRPr lang="en-US"/>
          </a:p>
        </p:txBody>
      </p:sp>
      <p:sp>
        <p:nvSpPr>
          <p:cNvPr id="6" name="Date Placeholder 5">
            <a:extLst>
              <a:ext uri="{FF2B5EF4-FFF2-40B4-BE49-F238E27FC236}">
                <a16:creationId xmlns:a16="http://schemas.microsoft.com/office/drawing/2014/main" id="{3B755257-CD66-9127-946E-3A75867E9B50}"/>
              </a:ext>
            </a:extLst>
          </p:cNvPr>
          <p:cNvSpPr>
            <a:spLocks noGrp="1"/>
          </p:cNvSpPr>
          <p:nvPr>
            <p:ph type="dt" sz="half" idx="14"/>
          </p:nvPr>
        </p:nvSpPr>
        <p:spPr/>
        <p:txBody>
          <a:bodyPr/>
          <a:lstStyle/>
          <a:p>
            <a:fld id="{F4CD7DA1-433E-4F42-9B26-CF2D550CE4CE}" type="datetime4">
              <a:rPr lang="en-US" smtClean="0"/>
              <a:t>October 24, 2025</a:t>
            </a:fld>
            <a:endParaRPr lang="en-US"/>
          </a:p>
        </p:txBody>
      </p:sp>
    </p:spTree>
    <p:extLst>
      <p:ext uri="{BB962C8B-B14F-4D97-AF65-F5344CB8AC3E}">
        <p14:creationId xmlns:p14="http://schemas.microsoft.com/office/powerpoint/2010/main" val="21742257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CDCB91B-F7AB-C799-1090-5C309D0D60A3}"/>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52DDDF4-404D-D47E-DF36-45AD969EF656}"/>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45996" y="1243585"/>
            <a:ext cx="9363456" cy="4352544"/>
          </a:xfrm>
          <a:prstGeom prst="rect">
            <a:avLst/>
          </a:prstGeom>
        </p:spPr>
        <p:txBody>
          <a:bodyPr anchor="b">
            <a:normAutofit/>
          </a:bodyPr>
          <a:lstStyle>
            <a:lvl1pPr marL="0" indent="0">
              <a:lnSpc>
                <a:spcPct val="100000"/>
              </a:lnSpc>
              <a:buNone/>
              <a:defRPr sz="5400" b="1">
                <a:solidFill>
                  <a:schemeClr val="tx1"/>
                </a:solidFill>
                <a:latin typeface="+mj-lt"/>
              </a:defRPr>
            </a:lvl1pPr>
            <a:lvl2pPr marL="228600" indent="0">
              <a:lnSpc>
                <a:spcPct val="100000"/>
              </a:lnSpc>
              <a:buNone/>
              <a:defRPr sz="4800" b="1">
                <a:solidFill>
                  <a:schemeClr val="tx1"/>
                </a:solidFill>
                <a:latin typeface="+mj-lt"/>
              </a:defRPr>
            </a:lvl2pPr>
            <a:lvl3pPr marL="457200" indent="0">
              <a:lnSpc>
                <a:spcPct val="100000"/>
              </a:lnSpc>
              <a:buNone/>
              <a:defRPr sz="4400" b="1">
                <a:solidFill>
                  <a:schemeClr val="tx1"/>
                </a:solidFill>
                <a:latin typeface="+mj-lt"/>
              </a:defRPr>
            </a:lvl3pPr>
            <a:lvl4pPr marL="685800" indent="0">
              <a:lnSpc>
                <a:spcPct val="100000"/>
              </a:lnSpc>
              <a:buNone/>
              <a:defRPr sz="4000" b="1">
                <a:solidFill>
                  <a:schemeClr val="tx1"/>
                </a:solidFill>
                <a:latin typeface="+mj-lt"/>
              </a:defRPr>
            </a:lvl4pPr>
            <a:lvl5pPr marL="914400" indent="0">
              <a:lnSpc>
                <a:spcPct val="100000"/>
              </a:lnSpc>
              <a:buNone/>
              <a:defRPr sz="3600" b="1">
                <a:solidFill>
                  <a:schemeClr val="tx1"/>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7BF4B512-F99C-D9B7-72D2-817D72EBA2DB}"/>
              </a:ext>
            </a:extLst>
          </p:cNvPr>
          <p:cNvSpPr>
            <a:spLocks noGrp="1"/>
          </p:cNvSpPr>
          <p:nvPr>
            <p:ph type="ftr" sz="quarter" idx="15"/>
          </p:nvPr>
        </p:nvSpPr>
        <p:spPr/>
        <p:txBody>
          <a:bodyPr/>
          <a:lstStyle>
            <a:lvl1pPr>
              <a:defRPr>
                <a:solidFill>
                  <a:schemeClr val="bg1"/>
                </a:solidFill>
              </a:defRPr>
            </a:lvl1pPr>
          </a:lstStyle>
          <a:p>
            <a:r>
              <a:rPr lang="en-US"/>
              <a:t>Sample Footer Text</a:t>
            </a:r>
          </a:p>
        </p:txBody>
      </p:sp>
      <p:sp>
        <p:nvSpPr>
          <p:cNvPr id="10" name="Slide Number Placeholder 9">
            <a:extLst>
              <a:ext uri="{FF2B5EF4-FFF2-40B4-BE49-F238E27FC236}">
                <a16:creationId xmlns:a16="http://schemas.microsoft.com/office/drawing/2014/main" id="{63845CAD-AC7C-64D8-6E51-EE79214F6F82}"/>
              </a:ext>
            </a:extLst>
          </p:cNvPr>
          <p:cNvSpPr>
            <a:spLocks noGrp="1"/>
          </p:cNvSpPr>
          <p:nvPr>
            <p:ph type="sldNum" sz="quarter" idx="16"/>
          </p:nvPr>
        </p:nvSpPr>
        <p:spPr/>
        <p:txBody>
          <a:bodyPr/>
          <a:lstStyle>
            <a:lvl1pPr>
              <a:defRPr>
                <a:solidFill>
                  <a:schemeClr val="bg1"/>
                </a:solidFill>
              </a:defRPr>
            </a:lvl1pPr>
          </a:lstStyle>
          <a:p>
            <a:fld id="{8D252C1B-CBF0-4A4D-8F57-7FB989103249}" type="slidenum">
              <a:rPr lang="en-US" smtClean="0"/>
              <a:pPr/>
              <a:t>‹#›</a:t>
            </a:fld>
            <a:endParaRPr lang="en-US"/>
          </a:p>
        </p:txBody>
      </p:sp>
      <p:sp>
        <p:nvSpPr>
          <p:cNvPr id="8" name="Date Placeholder 7">
            <a:extLst>
              <a:ext uri="{FF2B5EF4-FFF2-40B4-BE49-F238E27FC236}">
                <a16:creationId xmlns:a16="http://schemas.microsoft.com/office/drawing/2014/main" id="{C50EBA60-CA19-124A-5E9C-A6B0920F6C60}"/>
              </a:ext>
            </a:extLst>
          </p:cNvPr>
          <p:cNvSpPr>
            <a:spLocks noGrp="1"/>
          </p:cNvSpPr>
          <p:nvPr>
            <p:ph type="dt" sz="half" idx="14"/>
          </p:nvPr>
        </p:nvSpPr>
        <p:spPr/>
        <p:txBody>
          <a:bodyPr/>
          <a:lstStyle>
            <a:lvl1pPr>
              <a:defRPr>
                <a:solidFill>
                  <a:schemeClr val="bg1"/>
                </a:solidFill>
              </a:defRPr>
            </a:lvl1pPr>
          </a:lstStyle>
          <a:p>
            <a:fld id="{83AB15FE-21A4-45E6-A659-0B78C0AFE145}" type="datetime4">
              <a:rPr lang="en-US" smtClean="0"/>
              <a:t>October 24, 2025</a:t>
            </a:fld>
            <a:endParaRPr lang="en-US"/>
          </a:p>
        </p:txBody>
      </p:sp>
    </p:spTree>
    <p:extLst>
      <p:ext uri="{BB962C8B-B14F-4D97-AF65-F5344CB8AC3E}">
        <p14:creationId xmlns:p14="http://schemas.microsoft.com/office/powerpoint/2010/main" val="547053885"/>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8E9CBC3-FB2F-021E-EC50-10053B0965CA}"/>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8537E67D-6FAD-0A99-C787-882ED71E23B1}"/>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78305" y="1725930"/>
            <a:ext cx="8835390" cy="3406140"/>
          </a:xfrm>
          <a:prstGeom prst="rect">
            <a:avLst/>
          </a:prstGeom>
        </p:spPr>
        <p:txBody>
          <a:bodyPr anchor="ctr">
            <a:normAutofit/>
          </a:bodyPr>
          <a:lstStyle>
            <a:lvl1pPr marL="0" indent="0" algn="ctr">
              <a:lnSpc>
                <a:spcPct val="120000"/>
              </a:lnSpc>
              <a:buNone/>
              <a:defRPr sz="2800" b="1" cap="all" spc="400" baseline="0">
                <a:solidFill>
                  <a:schemeClr val="tx1"/>
                </a:solidFill>
                <a:latin typeface="+mj-lt"/>
              </a:defRPr>
            </a:lvl1pPr>
            <a:lvl2pPr marL="228600" indent="0" algn="ctr">
              <a:lnSpc>
                <a:spcPct val="120000"/>
              </a:lnSpc>
              <a:buNone/>
              <a:defRPr sz="2400" b="1" cap="all" spc="400" baseline="0">
                <a:solidFill>
                  <a:schemeClr val="tx1"/>
                </a:solidFill>
                <a:latin typeface="+mj-lt"/>
              </a:defRPr>
            </a:lvl2pPr>
            <a:lvl3pPr marL="457200" indent="0" algn="ctr">
              <a:lnSpc>
                <a:spcPct val="120000"/>
              </a:lnSpc>
              <a:buNone/>
              <a:defRPr sz="2000" b="1" cap="all" spc="400" baseline="0">
                <a:solidFill>
                  <a:schemeClr val="tx1"/>
                </a:solidFill>
                <a:latin typeface="+mj-lt"/>
              </a:defRPr>
            </a:lvl3pPr>
            <a:lvl4pPr marL="685800" indent="0" algn="ctr">
              <a:lnSpc>
                <a:spcPct val="120000"/>
              </a:lnSpc>
              <a:buNone/>
              <a:defRPr sz="1800" b="1" cap="all" spc="400" baseline="0">
                <a:solidFill>
                  <a:schemeClr val="tx1"/>
                </a:solidFill>
                <a:latin typeface="+mj-lt"/>
              </a:defRPr>
            </a:lvl4pPr>
            <a:lvl5pPr marL="914400" indent="0" algn="ctr">
              <a:lnSpc>
                <a:spcPct val="120000"/>
              </a:lnSpc>
              <a:buNone/>
              <a:defRPr sz="1600" b="1" cap="all" spc="400" baseline="0">
                <a:solidFill>
                  <a:schemeClr val="tx1"/>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3DE137C-5ECC-1E5D-1B32-66980AF57C90}"/>
              </a:ext>
            </a:extLst>
          </p:cNvPr>
          <p:cNvSpPr>
            <a:spLocks noGrp="1"/>
          </p:cNvSpPr>
          <p:nvPr>
            <p:ph type="ftr" sz="quarter" idx="15"/>
          </p:nvPr>
        </p:nvSpPr>
        <p:spPr/>
        <p:txBody>
          <a:bodyPr/>
          <a:lstStyle>
            <a:lvl1pPr>
              <a:defRPr>
                <a:solidFill>
                  <a:schemeClr val="bg1"/>
                </a:solidFill>
              </a:defRPr>
            </a:lvl1pPr>
          </a:lstStyle>
          <a:p>
            <a:r>
              <a:rPr lang="en-US"/>
              <a:t>Sample Footer Text</a:t>
            </a:r>
          </a:p>
        </p:txBody>
      </p:sp>
      <p:sp>
        <p:nvSpPr>
          <p:cNvPr id="6" name="Slide Number Placeholder 5">
            <a:extLst>
              <a:ext uri="{FF2B5EF4-FFF2-40B4-BE49-F238E27FC236}">
                <a16:creationId xmlns:a16="http://schemas.microsoft.com/office/drawing/2014/main" id="{F449DE64-06FD-C076-B922-72AA597784C2}"/>
              </a:ext>
            </a:extLst>
          </p:cNvPr>
          <p:cNvSpPr>
            <a:spLocks noGrp="1"/>
          </p:cNvSpPr>
          <p:nvPr>
            <p:ph type="sldNum" sz="quarter" idx="16"/>
          </p:nvPr>
        </p:nvSpPr>
        <p:spPr/>
        <p:txBody>
          <a:bodyPr/>
          <a:lstStyle>
            <a:lvl1pPr>
              <a:defRPr>
                <a:solidFill>
                  <a:schemeClr val="bg1"/>
                </a:solidFill>
              </a:defRPr>
            </a:lvl1pPr>
          </a:lstStyle>
          <a:p>
            <a:fld id="{8D252C1B-CBF0-4A4D-8F57-7FB989103249}" type="slidenum">
              <a:rPr lang="en-US" smtClean="0"/>
              <a:pPr/>
              <a:t>‹#›</a:t>
            </a:fld>
            <a:endParaRPr lang="en-US"/>
          </a:p>
        </p:txBody>
      </p:sp>
      <p:sp>
        <p:nvSpPr>
          <p:cNvPr id="4" name="Date Placeholder 3">
            <a:extLst>
              <a:ext uri="{FF2B5EF4-FFF2-40B4-BE49-F238E27FC236}">
                <a16:creationId xmlns:a16="http://schemas.microsoft.com/office/drawing/2014/main" id="{9B256F58-A38D-4FF6-B9F8-7CB586DD10DF}"/>
              </a:ext>
            </a:extLst>
          </p:cNvPr>
          <p:cNvSpPr>
            <a:spLocks noGrp="1"/>
          </p:cNvSpPr>
          <p:nvPr>
            <p:ph type="dt" sz="half" idx="14"/>
          </p:nvPr>
        </p:nvSpPr>
        <p:spPr/>
        <p:txBody>
          <a:bodyPr/>
          <a:lstStyle>
            <a:lvl1pPr>
              <a:defRPr>
                <a:solidFill>
                  <a:schemeClr val="bg1"/>
                </a:solidFill>
              </a:defRPr>
            </a:lvl1pPr>
          </a:lstStyle>
          <a:p>
            <a:fld id="{6278CC93-B0F3-4283-8974-85855996F404}" type="datetime4">
              <a:rPr lang="en-US" smtClean="0"/>
              <a:t>October 24, 2025</a:t>
            </a:fld>
            <a:endParaRPr lang="en-US"/>
          </a:p>
        </p:txBody>
      </p:sp>
    </p:spTree>
    <p:extLst>
      <p:ext uri="{BB962C8B-B14F-4D97-AF65-F5344CB8AC3E}">
        <p14:creationId xmlns:p14="http://schemas.microsoft.com/office/powerpoint/2010/main" val="357035756"/>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0B047BF-CD59-858F-FEF7-4BA0796EAB44}"/>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47B0D95-DF22-57F5-3C15-D2F909A7A2BD}"/>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D90803-9DC8-DCE0-C7B4-CC97922ED804}"/>
              </a:ext>
            </a:extLst>
          </p:cNvPr>
          <p:cNvSpPr>
            <a:spLocks noGrp="1"/>
          </p:cNvSpPr>
          <p:nvPr>
            <p:ph type="title" hasCustomPrompt="1"/>
          </p:nvPr>
        </p:nvSpPr>
        <p:spPr>
          <a:xfrm>
            <a:off x="1472184" y="5148072"/>
            <a:ext cx="8887968" cy="594360"/>
          </a:xfrm>
        </p:spPr>
        <p:txBody>
          <a:bodyPr anchor="ctr">
            <a:normAutofit/>
          </a:bodyPr>
          <a:lstStyle>
            <a:lvl1pPr>
              <a:defRPr sz="1800" cap="none" spc="0" baseline="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898352C0-F184-BC65-77D9-FE1CE18255C4}"/>
              </a:ext>
            </a:extLst>
          </p:cNvPr>
          <p:cNvSpPr>
            <a:spLocks noGrp="1"/>
          </p:cNvSpPr>
          <p:nvPr>
            <p:ph sz="quarter" idx="13" hasCustomPrompt="1"/>
          </p:nvPr>
        </p:nvSpPr>
        <p:spPr>
          <a:xfrm>
            <a:off x="1289304" y="1344168"/>
            <a:ext cx="9070848" cy="3209544"/>
          </a:xfrm>
        </p:spPr>
        <p:txBody>
          <a:bodyPr anchor="ctr">
            <a:normAutofit/>
          </a:bodyPr>
          <a:lstStyle>
            <a:lvl1pPr marL="219456" indent="-219456">
              <a:lnSpc>
                <a:spcPct val="120000"/>
              </a:lnSpc>
              <a:buNone/>
              <a:defRPr sz="3200" b="1" cap="all" spc="500" baseline="0">
                <a:solidFill>
                  <a:schemeClr val="tx1"/>
                </a:solidFill>
                <a:latin typeface="+mj-lt"/>
              </a:defRPr>
            </a:lvl1pPr>
          </a:lstStyle>
          <a:p>
            <a:pPr lvl="0"/>
            <a:r>
              <a:rPr lang="en-US"/>
              <a:t>Click to edit Quote</a:t>
            </a:r>
          </a:p>
        </p:txBody>
      </p:sp>
      <p:sp>
        <p:nvSpPr>
          <p:cNvPr id="11" name="Footer Placeholder 10">
            <a:extLst>
              <a:ext uri="{FF2B5EF4-FFF2-40B4-BE49-F238E27FC236}">
                <a16:creationId xmlns:a16="http://schemas.microsoft.com/office/drawing/2014/main" id="{86BF1104-41B7-684E-F9A9-1628C76ECC2B}"/>
              </a:ext>
            </a:extLst>
          </p:cNvPr>
          <p:cNvSpPr>
            <a:spLocks noGrp="1"/>
          </p:cNvSpPr>
          <p:nvPr>
            <p:ph type="ftr" sz="quarter" idx="15"/>
          </p:nvPr>
        </p:nvSpPr>
        <p:spPr/>
        <p:txBody>
          <a:bodyPr/>
          <a:lstStyle>
            <a:lvl1pPr>
              <a:defRPr>
                <a:solidFill>
                  <a:schemeClr val="bg1"/>
                </a:solidFill>
              </a:defRPr>
            </a:lvl1pPr>
          </a:lstStyle>
          <a:p>
            <a:r>
              <a:rPr lang="en-US"/>
              <a:t>Sample Footer Text</a:t>
            </a:r>
          </a:p>
        </p:txBody>
      </p:sp>
      <p:sp>
        <p:nvSpPr>
          <p:cNvPr id="12" name="Slide Number Placeholder 11">
            <a:extLst>
              <a:ext uri="{FF2B5EF4-FFF2-40B4-BE49-F238E27FC236}">
                <a16:creationId xmlns:a16="http://schemas.microsoft.com/office/drawing/2014/main" id="{48FBF88A-AA04-CBE1-0E79-CE2CFF4D7D33}"/>
              </a:ext>
            </a:extLst>
          </p:cNvPr>
          <p:cNvSpPr>
            <a:spLocks noGrp="1"/>
          </p:cNvSpPr>
          <p:nvPr>
            <p:ph type="sldNum" sz="quarter" idx="16"/>
          </p:nvPr>
        </p:nvSpPr>
        <p:spPr/>
        <p:txBody>
          <a:bodyPr/>
          <a:lstStyle>
            <a:lvl1pPr>
              <a:defRPr>
                <a:solidFill>
                  <a:schemeClr val="bg1"/>
                </a:solidFill>
              </a:defRPr>
            </a:lvl1pPr>
          </a:lstStyle>
          <a:p>
            <a:fld id="{8D252C1B-CBF0-4A4D-8F57-7FB989103249}" type="slidenum">
              <a:rPr lang="en-US" smtClean="0"/>
              <a:pPr/>
              <a:t>‹#›</a:t>
            </a:fld>
            <a:endParaRPr lang="en-US"/>
          </a:p>
        </p:txBody>
      </p:sp>
      <p:sp>
        <p:nvSpPr>
          <p:cNvPr id="10" name="Date Placeholder 9">
            <a:extLst>
              <a:ext uri="{FF2B5EF4-FFF2-40B4-BE49-F238E27FC236}">
                <a16:creationId xmlns:a16="http://schemas.microsoft.com/office/drawing/2014/main" id="{003D9FE4-1C94-9ACB-155D-315DFA0F7362}"/>
              </a:ext>
            </a:extLst>
          </p:cNvPr>
          <p:cNvSpPr>
            <a:spLocks noGrp="1"/>
          </p:cNvSpPr>
          <p:nvPr>
            <p:ph type="dt" sz="half" idx="14"/>
          </p:nvPr>
        </p:nvSpPr>
        <p:spPr/>
        <p:txBody>
          <a:bodyPr/>
          <a:lstStyle>
            <a:lvl1pPr>
              <a:defRPr>
                <a:solidFill>
                  <a:schemeClr val="bg1"/>
                </a:solidFill>
              </a:defRPr>
            </a:lvl1pPr>
          </a:lstStyle>
          <a:p>
            <a:fld id="{92A23E84-B586-4994-9C0A-517325DCBE7E}" type="datetime4">
              <a:rPr lang="en-US" smtClean="0"/>
              <a:t>October 24, 2025</a:t>
            </a:fld>
            <a:endParaRPr lang="en-US"/>
          </a:p>
        </p:txBody>
      </p:sp>
    </p:spTree>
    <p:extLst>
      <p:ext uri="{BB962C8B-B14F-4D97-AF65-F5344CB8AC3E}">
        <p14:creationId xmlns:p14="http://schemas.microsoft.com/office/powerpoint/2010/main" val="318557736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A3DAA-DB6D-3DD5-791D-6C11F750B10C}"/>
              </a:ext>
            </a:extLst>
          </p:cNvPr>
          <p:cNvSpPr>
            <a:spLocks noGrp="1"/>
          </p:cNvSpPr>
          <p:nvPr>
            <p:ph type="title" hasCustomPrompt="1"/>
          </p:nvPr>
        </p:nvSpPr>
        <p:spPr>
          <a:xfrm>
            <a:off x="838200" y="5513832"/>
            <a:ext cx="9400032" cy="758952"/>
          </a:xfrm>
        </p:spPr>
        <p:txBody>
          <a:bodyPr>
            <a:normAutofit/>
          </a:bodyPr>
          <a:lstStyle>
            <a:lvl1pPr>
              <a:lnSpc>
                <a:spcPct val="130000"/>
              </a:lnSpc>
              <a:spcBef>
                <a:spcPts val="1000"/>
              </a:spcBef>
              <a:defRPr sz="1800" b="0" cap="none" spc="0" baseline="0">
                <a:latin typeface="+mn-lt"/>
              </a:defRPr>
            </a:lvl1pPr>
          </a:lstStyle>
          <a:p>
            <a:r>
              <a:rPr lang="en-US"/>
              <a:t>Quote Author</a:t>
            </a:r>
          </a:p>
        </p:txBody>
      </p:sp>
      <p:sp>
        <p:nvSpPr>
          <p:cNvPr id="7" name="Content Placeholder 6">
            <a:extLst>
              <a:ext uri="{FF2B5EF4-FFF2-40B4-BE49-F238E27FC236}">
                <a16:creationId xmlns:a16="http://schemas.microsoft.com/office/drawing/2014/main" id="{0D10BE25-847A-7528-A168-580A13743FD2}"/>
              </a:ext>
            </a:extLst>
          </p:cNvPr>
          <p:cNvSpPr>
            <a:spLocks noGrp="1"/>
          </p:cNvSpPr>
          <p:nvPr>
            <p:ph sz="quarter" idx="13" hasCustomPrompt="1"/>
          </p:nvPr>
        </p:nvSpPr>
        <p:spPr>
          <a:xfrm>
            <a:off x="594360" y="1371600"/>
            <a:ext cx="9646920" cy="4059936"/>
          </a:xfrm>
        </p:spPr>
        <p:txBody>
          <a:bodyPr anchor="b">
            <a:normAutofit/>
          </a:bodyPr>
          <a:lstStyle>
            <a:lvl1pPr marL="237744" indent="-237744">
              <a:lnSpc>
                <a:spcPct val="120000"/>
              </a:lnSpc>
              <a:spcBef>
                <a:spcPts val="0"/>
              </a:spcBef>
              <a:buNone/>
              <a:defRPr sz="4400" b="1" cap="all" spc="500" baseline="0">
                <a:latin typeface="+mj-lt"/>
              </a:defRPr>
            </a:lvl1pPr>
          </a:lstStyle>
          <a:p>
            <a:pPr lvl="0"/>
            <a:r>
              <a:rPr lang="en-US"/>
              <a:t>Click to edit Quote</a:t>
            </a:r>
          </a:p>
        </p:txBody>
      </p:sp>
      <p:sp>
        <p:nvSpPr>
          <p:cNvPr id="3" name="Footer Placeholder 2">
            <a:extLst>
              <a:ext uri="{FF2B5EF4-FFF2-40B4-BE49-F238E27FC236}">
                <a16:creationId xmlns:a16="http://schemas.microsoft.com/office/drawing/2014/main" id="{DFA08AEF-6F44-C01A-1B4C-CDFD81DAC784}"/>
              </a:ext>
            </a:extLst>
          </p:cNvPr>
          <p:cNvSpPr>
            <a:spLocks noGrp="1"/>
          </p:cNvSpPr>
          <p:nvPr>
            <p:ph type="ftr" sz="quarter" idx="10"/>
          </p:nvPr>
        </p:nvSpPr>
        <p:spPr/>
        <p:txBody>
          <a:bodyPr/>
          <a:lstStyle/>
          <a:p>
            <a:pPr algn="r"/>
            <a:r>
              <a:rPr lang="en-US"/>
              <a:t>Sample Footer Text</a:t>
            </a:r>
          </a:p>
        </p:txBody>
      </p:sp>
      <p:sp>
        <p:nvSpPr>
          <p:cNvPr id="4" name="Slide Number Placeholder 3">
            <a:extLst>
              <a:ext uri="{FF2B5EF4-FFF2-40B4-BE49-F238E27FC236}">
                <a16:creationId xmlns:a16="http://schemas.microsoft.com/office/drawing/2014/main" id="{103E3C2E-5ABE-2200-2F6C-07D63C18C3D4}"/>
              </a:ext>
            </a:extLst>
          </p:cNvPr>
          <p:cNvSpPr>
            <a:spLocks noGrp="1"/>
          </p:cNvSpPr>
          <p:nvPr>
            <p:ph type="sldNum" sz="quarter" idx="11"/>
          </p:nvPr>
        </p:nvSpPr>
        <p:spPr/>
        <p:txBody>
          <a:bodyPr/>
          <a:lstStyle/>
          <a:p>
            <a:pPr algn="ctr"/>
            <a:fld id="{8D252C1B-CBF0-4A4D-8F57-7FB989103249}" type="slidenum">
              <a:rPr lang="en-US" smtClean="0"/>
              <a:pPr algn="ctr"/>
              <a:t>‹#›</a:t>
            </a:fld>
            <a:endParaRPr lang="en-US"/>
          </a:p>
        </p:txBody>
      </p:sp>
      <p:sp>
        <p:nvSpPr>
          <p:cNvPr id="5" name="Date Placeholder 4">
            <a:extLst>
              <a:ext uri="{FF2B5EF4-FFF2-40B4-BE49-F238E27FC236}">
                <a16:creationId xmlns:a16="http://schemas.microsoft.com/office/drawing/2014/main" id="{DAE051C6-BCEC-6EFD-3C40-E49F22A7F09F}"/>
              </a:ext>
            </a:extLst>
          </p:cNvPr>
          <p:cNvSpPr>
            <a:spLocks noGrp="1"/>
          </p:cNvSpPr>
          <p:nvPr>
            <p:ph type="dt" sz="half" idx="12"/>
          </p:nvPr>
        </p:nvSpPr>
        <p:spPr/>
        <p:txBody>
          <a:bodyPr/>
          <a:lstStyle/>
          <a:p>
            <a:fld id="{00F79D1E-A118-4DED-8F9E-D9E3A0D2F006}" type="datetime4">
              <a:rPr lang="en-US" smtClean="0"/>
              <a:t>October 24, 2025</a:t>
            </a:fld>
            <a:endParaRPr lang="en-US"/>
          </a:p>
        </p:txBody>
      </p:sp>
    </p:spTree>
    <p:extLst>
      <p:ext uri="{BB962C8B-B14F-4D97-AF65-F5344CB8AC3E}">
        <p14:creationId xmlns:p14="http://schemas.microsoft.com/office/powerpoint/2010/main" val="28938740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076A-AC95-4A37-4537-500BEFEC2F42}"/>
              </a:ext>
            </a:extLst>
          </p:cNvPr>
          <p:cNvSpPr>
            <a:spLocks noGrp="1"/>
          </p:cNvSpPr>
          <p:nvPr>
            <p:ph type="title" hasCustomPrompt="1"/>
          </p:nvPr>
        </p:nvSpPr>
        <p:spPr>
          <a:xfrm>
            <a:off x="2048256" y="5230368"/>
            <a:ext cx="8101584" cy="1042416"/>
          </a:xfrm>
        </p:spPr>
        <p:txBody>
          <a:bodyPr anchor="ctr">
            <a:normAutofit/>
          </a:bodyPr>
          <a:lstStyle>
            <a:lvl1pPr algn="ctr">
              <a:lnSpc>
                <a:spcPct val="130000"/>
              </a:lnSpc>
              <a:spcBef>
                <a:spcPts val="1000"/>
              </a:spcBef>
              <a:defRPr sz="1800" spc="300"/>
            </a:lvl1pPr>
          </a:lstStyle>
          <a:p>
            <a:r>
              <a:rPr lang="en-US"/>
              <a:t>Quote author</a:t>
            </a:r>
          </a:p>
        </p:txBody>
      </p:sp>
      <p:sp>
        <p:nvSpPr>
          <p:cNvPr id="7" name="Content Placeholder 6">
            <a:extLst>
              <a:ext uri="{FF2B5EF4-FFF2-40B4-BE49-F238E27FC236}">
                <a16:creationId xmlns:a16="http://schemas.microsoft.com/office/drawing/2014/main" id="{14BE3FE6-FBCF-B08C-EAD2-43BD8008DE1B}"/>
              </a:ext>
            </a:extLst>
          </p:cNvPr>
          <p:cNvSpPr>
            <a:spLocks noGrp="1"/>
          </p:cNvSpPr>
          <p:nvPr>
            <p:ph sz="quarter" idx="13" hasCustomPrompt="1"/>
          </p:nvPr>
        </p:nvSpPr>
        <p:spPr>
          <a:xfrm>
            <a:off x="1682496" y="1042416"/>
            <a:ext cx="8823960" cy="3511296"/>
          </a:xfrm>
        </p:spPr>
        <p:txBody>
          <a:bodyPr anchor="ctr">
            <a:normAutofit/>
          </a:bodyPr>
          <a:lstStyle>
            <a:lvl1pPr marL="0" indent="0" algn="ctr">
              <a:lnSpc>
                <a:spcPct val="120000"/>
              </a:lnSpc>
              <a:spcBef>
                <a:spcPts val="0"/>
              </a:spcBef>
              <a:buNone/>
              <a:defRPr sz="3800"/>
            </a:lvl1pPr>
          </a:lstStyle>
          <a:p>
            <a:pPr lvl="0"/>
            <a:r>
              <a:rPr lang="en-US"/>
              <a:t>Click to edit Quote</a:t>
            </a:r>
          </a:p>
        </p:txBody>
      </p:sp>
      <p:sp>
        <p:nvSpPr>
          <p:cNvPr id="3" name="Footer Placeholder 2">
            <a:extLst>
              <a:ext uri="{FF2B5EF4-FFF2-40B4-BE49-F238E27FC236}">
                <a16:creationId xmlns:a16="http://schemas.microsoft.com/office/drawing/2014/main" id="{15B0A343-4456-257B-5B8B-E2E9A02F3134}"/>
              </a:ext>
            </a:extLst>
          </p:cNvPr>
          <p:cNvSpPr>
            <a:spLocks noGrp="1"/>
          </p:cNvSpPr>
          <p:nvPr>
            <p:ph type="ftr" sz="quarter" idx="10"/>
          </p:nvPr>
        </p:nvSpPr>
        <p:spPr/>
        <p:txBody>
          <a:bodyPr/>
          <a:lstStyle/>
          <a:p>
            <a:pPr algn="r"/>
            <a:r>
              <a:rPr lang="en-US"/>
              <a:t>Sample Footer Text</a:t>
            </a:r>
          </a:p>
        </p:txBody>
      </p:sp>
      <p:sp>
        <p:nvSpPr>
          <p:cNvPr id="4" name="Slide Number Placeholder 3">
            <a:extLst>
              <a:ext uri="{FF2B5EF4-FFF2-40B4-BE49-F238E27FC236}">
                <a16:creationId xmlns:a16="http://schemas.microsoft.com/office/drawing/2014/main" id="{43BFA228-8396-4E23-FC69-1F37D8C7689F}"/>
              </a:ext>
            </a:extLst>
          </p:cNvPr>
          <p:cNvSpPr>
            <a:spLocks noGrp="1"/>
          </p:cNvSpPr>
          <p:nvPr>
            <p:ph type="sldNum" sz="quarter" idx="11"/>
          </p:nvPr>
        </p:nvSpPr>
        <p:spPr/>
        <p:txBody>
          <a:bodyPr/>
          <a:lstStyle/>
          <a:p>
            <a:pPr algn="ctr"/>
            <a:fld id="{8D252C1B-CBF0-4A4D-8F57-7FB989103249}" type="slidenum">
              <a:rPr lang="en-US" smtClean="0"/>
              <a:pPr algn="ctr"/>
              <a:t>‹#›</a:t>
            </a:fld>
            <a:endParaRPr lang="en-US"/>
          </a:p>
        </p:txBody>
      </p:sp>
      <p:sp>
        <p:nvSpPr>
          <p:cNvPr id="5" name="Date Placeholder 4">
            <a:extLst>
              <a:ext uri="{FF2B5EF4-FFF2-40B4-BE49-F238E27FC236}">
                <a16:creationId xmlns:a16="http://schemas.microsoft.com/office/drawing/2014/main" id="{95F3F231-502C-F79C-1631-322CE76856FA}"/>
              </a:ext>
            </a:extLst>
          </p:cNvPr>
          <p:cNvSpPr>
            <a:spLocks noGrp="1"/>
          </p:cNvSpPr>
          <p:nvPr>
            <p:ph type="dt" sz="half" idx="12"/>
          </p:nvPr>
        </p:nvSpPr>
        <p:spPr/>
        <p:txBody>
          <a:bodyPr/>
          <a:lstStyle/>
          <a:p>
            <a:fld id="{2307C0A0-C516-49D6-8817-019B3DB731F6}" type="datetime4">
              <a:rPr lang="en-US" smtClean="0"/>
              <a:t>October 24, 2025</a:t>
            </a:fld>
            <a:endParaRPr lang="en-US"/>
          </a:p>
        </p:txBody>
      </p:sp>
      <p:cxnSp>
        <p:nvCxnSpPr>
          <p:cNvPr id="8" name="Straight Connector 7">
            <a:extLst>
              <a:ext uri="{FF2B5EF4-FFF2-40B4-BE49-F238E27FC236}">
                <a16:creationId xmlns:a16="http://schemas.microsoft.com/office/drawing/2014/main" id="{E28A6A5B-52A2-759F-925A-E739473F7E34}"/>
              </a:ext>
              <a:ext uri="{C183D7F6-B498-43B3-948B-1728B52AA6E4}">
                <adec:decorative xmlns:adec="http://schemas.microsoft.com/office/drawing/2017/decorative" val="1"/>
              </a:ext>
            </a:extLst>
          </p:cNvPr>
          <p:cNvCxnSpPr>
            <a:cxnSpLocks/>
          </p:cNvCxnSpPr>
          <p:nvPr/>
        </p:nvCxnSpPr>
        <p:spPr>
          <a:xfrm>
            <a:off x="5610423" y="4905775"/>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208733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4">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F851E22-90DE-A384-E734-7FC22A8B125D}"/>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6377007-B85D-57C2-DBB4-58417F1C773B}"/>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3B076A-AC95-4A37-4537-500BEFEC2F42}"/>
              </a:ext>
            </a:extLst>
          </p:cNvPr>
          <p:cNvSpPr>
            <a:spLocks noGrp="1"/>
          </p:cNvSpPr>
          <p:nvPr>
            <p:ph type="title" hasCustomPrompt="1"/>
          </p:nvPr>
        </p:nvSpPr>
        <p:spPr>
          <a:xfrm>
            <a:off x="2048256" y="5230368"/>
            <a:ext cx="8101584" cy="594360"/>
          </a:xfrm>
        </p:spPr>
        <p:txBody>
          <a:bodyPr anchor="t">
            <a:normAutofit/>
          </a:bodyPr>
          <a:lstStyle>
            <a:lvl1pPr algn="ctr">
              <a:lnSpc>
                <a:spcPct val="130000"/>
              </a:lnSpc>
              <a:spcBef>
                <a:spcPts val="1000"/>
              </a:spcBef>
              <a:defRPr sz="1800" spc="300">
                <a:solidFill>
                  <a:schemeClr val="tx1"/>
                </a:solidFill>
              </a:defRPr>
            </a:lvl1pPr>
          </a:lstStyle>
          <a:p>
            <a:r>
              <a:rPr lang="en-US"/>
              <a:t>Quote Author</a:t>
            </a:r>
          </a:p>
        </p:txBody>
      </p:sp>
      <p:sp>
        <p:nvSpPr>
          <p:cNvPr id="7" name="Content Placeholder 6">
            <a:extLst>
              <a:ext uri="{FF2B5EF4-FFF2-40B4-BE49-F238E27FC236}">
                <a16:creationId xmlns:a16="http://schemas.microsoft.com/office/drawing/2014/main" id="{14BE3FE6-FBCF-B08C-EAD2-43BD8008DE1B}"/>
              </a:ext>
            </a:extLst>
          </p:cNvPr>
          <p:cNvSpPr>
            <a:spLocks noGrp="1"/>
          </p:cNvSpPr>
          <p:nvPr>
            <p:ph sz="quarter" idx="13" hasCustomPrompt="1"/>
          </p:nvPr>
        </p:nvSpPr>
        <p:spPr>
          <a:xfrm>
            <a:off x="1682496" y="1335024"/>
            <a:ext cx="8823960" cy="3108960"/>
          </a:xfrm>
        </p:spPr>
        <p:txBody>
          <a:bodyPr anchor="ctr">
            <a:normAutofit/>
          </a:bodyPr>
          <a:lstStyle>
            <a:lvl1pPr marL="0" indent="0" algn="ctr">
              <a:lnSpc>
                <a:spcPct val="120000"/>
              </a:lnSpc>
              <a:spcBef>
                <a:spcPts val="0"/>
              </a:spcBef>
              <a:buNone/>
              <a:defRPr sz="4000">
                <a:solidFill>
                  <a:schemeClr val="tx1"/>
                </a:solidFill>
              </a:defRPr>
            </a:lvl1pPr>
          </a:lstStyle>
          <a:p>
            <a:pPr lvl="0"/>
            <a:r>
              <a:rPr lang="en-US"/>
              <a:t>Click to edit Quote</a:t>
            </a:r>
          </a:p>
        </p:txBody>
      </p:sp>
      <p:sp>
        <p:nvSpPr>
          <p:cNvPr id="3" name="Footer Placeholder 2">
            <a:extLst>
              <a:ext uri="{FF2B5EF4-FFF2-40B4-BE49-F238E27FC236}">
                <a16:creationId xmlns:a16="http://schemas.microsoft.com/office/drawing/2014/main" id="{15B0A343-4456-257B-5B8B-E2E9A02F3134}"/>
              </a:ext>
            </a:extLst>
          </p:cNvPr>
          <p:cNvSpPr>
            <a:spLocks noGrp="1"/>
          </p:cNvSpPr>
          <p:nvPr>
            <p:ph type="ftr" sz="quarter" idx="10"/>
          </p:nvPr>
        </p:nvSpPr>
        <p:spPr/>
        <p:txBody>
          <a:bodyPr/>
          <a:lstStyle>
            <a:lvl1pPr>
              <a:defRPr>
                <a:solidFill>
                  <a:schemeClr val="bg1"/>
                </a:solidFill>
              </a:defRPr>
            </a:lvl1pPr>
          </a:lstStyle>
          <a:p>
            <a:r>
              <a:rPr lang="en-US"/>
              <a:t>Sample Footer Text</a:t>
            </a:r>
          </a:p>
        </p:txBody>
      </p:sp>
      <p:sp>
        <p:nvSpPr>
          <p:cNvPr id="4" name="Slide Number Placeholder 3">
            <a:extLst>
              <a:ext uri="{FF2B5EF4-FFF2-40B4-BE49-F238E27FC236}">
                <a16:creationId xmlns:a16="http://schemas.microsoft.com/office/drawing/2014/main" id="{43BFA228-8396-4E23-FC69-1F37D8C7689F}"/>
              </a:ext>
            </a:extLst>
          </p:cNvPr>
          <p:cNvSpPr>
            <a:spLocks noGrp="1"/>
          </p:cNvSpPr>
          <p:nvPr>
            <p:ph type="sldNum" sz="quarter" idx="11"/>
          </p:nvPr>
        </p:nvSpPr>
        <p:spPr/>
        <p:txBody>
          <a:bodyPr/>
          <a:lstStyle>
            <a:lvl1pPr>
              <a:defRPr>
                <a:solidFill>
                  <a:schemeClr val="bg1"/>
                </a:solidFill>
              </a:defRPr>
            </a:lvl1pPr>
          </a:lstStyle>
          <a:p>
            <a:fld id="{8D252C1B-CBF0-4A4D-8F57-7FB989103249}" type="slidenum">
              <a:rPr lang="en-US" smtClean="0"/>
              <a:pPr/>
              <a:t>‹#›</a:t>
            </a:fld>
            <a:endParaRPr lang="en-US"/>
          </a:p>
        </p:txBody>
      </p:sp>
      <p:sp>
        <p:nvSpPr>
          <p:cNvPr id="5" name="Date Placeholder 4">
            <a:extLst>
              <a:ext uri="{FF2B5EF4-FFF2-40B4-BE49-F238E27FC236}">
                <a16:creationId xmlns:a16="http://schemas.microsoft.com/office/drawing/2014/main" id="{95F3F231-502C-F79C-1631-322CE76856FA}"/>
              </a:ext>
            </a:extLst>
          </p:cNvPr>
          <p:cNvSpPr>
            <a:spLocks noGrp="1"/>
          </p:cNvSpPr>
          <p:nvPr>
            <p:ph type="dt" sz="half" idx="12"/>
          </p:nvPr>
        </p:nvSpPr>
        <p:spPr/>
        <p:txBody>
          <a:bodyPr/>
          <a:lstStyle>
            <a:lvl1pPr>
              <a:defRPr>
                <a:solidFill>
                  <a:schemeClr val="bg1"/>
                </a:solidFill>
              </a:defRPr>
            </a:lvl1pPr>
          </a:lstStyle>
          <a:p>
            <a:fld id="{AFD1CDEC-CB6B-4D1A-830E-B3F09AFB6CC1}" type="datetime4">
              <a:rPr lang="en-US" smtClean="0"/>
              <a:t>October 24, 2025</a:t>
            </a:fld>
            <a:endParaRPr lang="en-US"/>
          </a:p>
        </p:txBody>
      </p:sp>
      <p:cxnSp>
        <p:nvCxnSpPr>
          <p:cNvPr id="8" name="Straight Connector 7">
            <a:extLst>
              <a:ext uri="{FF2B5EF4-FFF2-40B4-BE49-F238E27FC236}">
                <a16:creationId xmlns:a16="http://schemas.microsoft.com/office/drawing/2014/main" id="{E28A6A5B-52A2-759F-925A-E739473F7E34}"/>
              </a:ext>
              <a:ext uri="{C183D7F6-B498-43B3-948B-1728B52AA6E4}">
                <adec:decorative xmlns:adec="http://schemas.microsoft.com/office/drawing/2017/decorative" val="1"/>
              </a:ext>
            </a:extLst>
          </p:cNvPr>
          <p:cNvCxnSpPr>
            <a:cxnSpLocks/>
          </p:cNvCxnSpPr>
          <p:nvPr/>
        </p:nvCxnSpPr>
        <p:spPr>
          <a:xfrm>
            <a:off x="5610423" y="4905775"/>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A2EB36C-8E19-518C-7936-928B51B8A33C}"/>
              </a:ext>
              <a:ext uri="{C183D7F6-B498-43B3-948B-1728B52AA6E4}">
                <adec:decorative xmlns:adec="http://schemas.microsoft.com/office/drawing/2017/decorative" val="1"/>
              </a:ext>
            </a:extLst>
          </p:cNvPr>
          <p:cNvCxnSpPr>
            <a:cxnSpLocks/>
          </p:cNvCxnSpPr>
          <p:nvPr/>
        </p:nvCxnSpPr>
        <p:spPr>
          <a:xfrm>
            <a:off x="5614416" y="4910328"/>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7861386"/>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9768"/>
            <a:ext cx="10817352" cy="958480"/>
          </a:xfrm>
          <a:prstGeom prst="rect">
            <a:avLst/>
          </a:prstGeom>
        </p:spPr>
        <p:txBody>
          <a:bodyPr vert="horz" lIns="91440" tIns="45720" rIns="91440" bIns="45720" rtlCol="0" anchor="b">
            <a:normAutofit/>
          </a:bodyPr>
          <a:lstStyle>
            <a:lvl1pPr>
              <a:lnSpc>
                <a:spcPct val="120000"/>
              </a:lnSpc>
              <a:defRPr lang="en-US" dirty="0"/>
            </a:lvl1pPr>
          </a:lstStyle>
          <a:p>
            <a:pPr lvl="0"/>
            <a:r>
              <a:rPr lang="en-US"/>
              <a:t>Click to edit Master title style</a:t>
            </a:r>
          </a:p>
        </p:txBody>
      </p:sp>
      <p:sp>
        <p:nvSpPr>
          <p:cNvPr id="4" name="Content Placeholder 3">
            <a:extLst>
              <a:ext uri="{FF2B5EF4-FFF2-40B4-BE49-F238E27FC236}">
                <a16:creationId xmlns:a16="http://schemas.microsoft.com/office/drawing/2014/main" id="{BFA338E0-C170-B5BD-56A0-6831A85B2F21}"/>
              </a:ext>
            </a:extLst>
          </p:cNvPr>
          <p:cNvSpPr>
            <a:spLocks noGrp="1"/>
          </p:cNvSpPr>
          <p:nvPr>
            <p:ph sz="quarter" idx="18"/>
          </p:nvPr>
        </p:nvSpPr>
        <p:spPr>
          <a:xfrm>
            <a:off x="612775" y="2029968"/>
            <a:ext cx="502920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95231737-390D-A75F-1AA3-A6675DB7314C}"/>
              </a:ext>
            </a:extLst>
          </p:cNvPr>
          <p:cNvSpPr>
            <a:spLocks noGrp="1"/>
          </p:cNvSpPr>
          <p:nvPr>
            <p:ph sz="quarter" idx="19"/>
          </p:nvPr>
        </p:nvSpPr>
        <p:spPr>
          <a:xfrm>
            <a:off x="6382512" y="2029968"/>
            <a:ext cx="502920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D34EBE88-C826-A0CB-2F99-4593AD931017}"/>
              </a:ext>
            </a:extLst>
          </p:cNvPr>
          <p:cNvSpPr>
            <a:spLocks noGrp="1"/>
          </p:cNvSpPr>
          <p:nvPr>
            <p:ph type="ftr" sz="quarter" idx="16"/>
          </p:nvPr>
        </p:nvSpPr>
        <p:spPr/>
        <p:txBody>
          <a:bodyPr/>
          <a:lstStyle/>
          <a:p>
            <a:pPr algn="r"/>
            <a:r>
              <a:rPr lang="en-US"/>
              <a:t>Sample Footer Text</a:t>
            </a:r>
          </a:p>
        </p:txBody>
      </p:sp>
      <p:sp>
        <p:nvSpPr>
          <p:cNvPr id="15" name="Slide Number Placeholder 14">
            <a:extLst>
              <a:ext uri="{FF2B5EF4-FFF2-40B4-BE49-F238E27FC236}">
                <a16:creationId xmlns:a16="http://schemas.microsoft.com/office/drawing/2014/main" id="{3ABF7200-8BFC-1209-D217-A05B147C7362}"/>
              </a:ext>
            </a:extLst>
          </p:cNvPr>
          <p:cNvSpPr>
            <a:spLocks noGrp="1"/>
          </p:cNvSpPr>
          <p:nvPr>
            <p:ph type="sldNum" sz="quarter" idx="17"/>
          </p:nvPr>
        </p:nvSpPr>
        <p:spPr/>
        <p:txBody>
          <a:bodyPr/>
          <a:lstStyle/>
          <a:p>
            <a:pPr algn="ctr"/>
            <a:fld id="{8D252C1B-CBF0-4A4D-8F57-7FB989103249}" type="slidenum">
              <a:rPr lang="en-US" smtClean="0"/>
              <a:pPr algn="ctr"/>
              <a:t>‹#›</a:t>
            </a:fld>
            <a:endParaRPr lang="en-US"/>
          </a:p>
        </p:txBody>
      </p:sp>
      <p:sp>
        <p:nvSpPr>
          <p:cNvPr id="13" name="Date Placeholder 12">
            <a:extLst>
              <a:ext uri="{FF2B5EF4-FFF2-40B4-BE49-F238E27FC236}">
                <a16:creationId xmlns:a16="http://schemas.microsoft.com/office/drawing/2014/main" id="{A1910647-79B7-6086-34D9-EBD4D6E4C954}"/>
              </a:ext>
            </a:extLst>
          </p:cNvPr>
          <p:cNvSpPr>
            <a:spLocks noGrp="1"/>
          </p:cNvSpPr>
          <p:nvPr>
            <p:ph type="dt" sz="half" idx="15"/>
          </p:nvPr>
        </p:nvSpPr>
        <p:spPr/>
        <p:txBody>
          <a:bodyPr/>
          <a:lstStyle/>
          <a:p>
            <a:fld id="{FEDA8A73-7124-4840-A51A-773DD734FF02}" type="datetime4">
              <a:rPr lang="en-US" smtClean="0"/>
              <a:t>October 24, 2025</a:t>
            </a:fld>
            <a:endParaRPr lang="en-US"/>
          </a:p>
        </p:txBody>
      </p:sp>
    </p:spTree>
    <p:extLst>
      <p:ext uri="{BB962C8B-B14F-4D97-AF65-F5344CB8AC3E}">
        <p14:creationId xmlns:p14="http://schemas.microsoft.com/office/powerpoint/2010/main" val="425028109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518219-E186-2E63-46B3-4C1D3A8220EF}"/>
              </a:ext>
            </a:extLst>
          </p:cNvPr>
          <p:cNvSpPr>
            <a:spLocks noGrp="1"/>
          </p:cNvSpPr>
          <p:nvPr>
            <p:ph type="title"/>
          </p:nvPr>
        </p:nvSpPr>
        <p:spPr>
          <a:xfrm>
            <a:off x="612648" y="429768"/>
            <a:ext cx="10817352" cy="960120"/>
          </a:xfrm>
          <a:prstGeom prst="rect">
            <a:avLst/>
          </a:prstGeom>
        </p:spPr>
        <p:txBody>
          <a:bodyPr/>
          <a:lstStyle>
            <a:lvl1pPr>
              <a:lnSpc>
                <a:spcPct val="120000"/>
              </a:lnSpc>
              <a:defRPr/>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12648" y="2025333"/>
            <a:ext cx="5029200" cy="559834"/>
          </a:xfrm>
          <a:prstGeom prst="rect">
            <a:avLst/>
          </a:prstGeom>
        </p:spPr>
        <p:txBody>
          <a:bodyPr anchor="b">
            <a:normAutofit/>
          </a:bodyPr>
          <a:lstStyle>
            <a:lvl1pPr marL="0" indent="0">
              <a:lnSpc>
                <a:spcPct val="90000"/>
              </a:lnSpc>
              <a:buNone/>
              <a:defRPr sz="20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BAB9BD-1632-7C73-3DD9-771EE45DC03D}"/>
              </a:ext>
            </a:extLst>
          </p:cNvPr>
          <p:cNvSpPr>
            <a:spLocks noGrp="1"/>
          </p:cNvSpPr>
          <p:nvPr>
            <p:ph sz="quarter" idx="18"/>
          </p:nvPr>
        </p:nvSpPr>
        <p:spPr>
          <a:xfrm>
            <a:off x="612775" y="2665413"/>
            <a:ext cx="5029200" cy="3713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2025333"/>
            <a:ext cx="5029200" cy="559834"/>
          </a:xfrm>
          <a:prstGeom prst="rect">
            <a:avLst/>
          </a:prstGeom>
        </p:spPr>
        <p:txBody>
          <a:bodyPr anchor="b">
            <a:normAutofit/>
          </a:bodyPr>
          <a:lstStyle>
            <a:lvl1pPr marL="0" indent="0">
              <a:lnSpc>
                <a:spcPct val="90000"/>
              </a:lnSpc>
              <a:buNone/>
              <a:defRPr sz="20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7">
            <a:extLst>
              <a:ext uri="{FF2B5EF4-FFF2-40B4-BE49-F238E27FC236}">
                <a16:creationId xmlns:a16="http://schemas.microsoft.com/office/drawing/2014/main" id="{38B165C5-C4ED-E04C-81FA-FDFA87F0A01C}"/>
              </a:ext>
            </a:extLst>
          </p:cNvPr>
          <p:cNvSpPr>
            <a:spLocks noGrp="1"/>
          </p:cNvSpPr>
          <p:nvPr>
            <p:ph sz="quarter" idx="19"/>
          </p:nvPr>
        </p:nvSpPr>
        <p:spPr>
          <a:xfrm>
            <a:off x="6381750" y="2665413"/>
            <a:ext cx="5029200" cy="3713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0D28A929-F039-96E6-B29C-717106871CBD}"/>
              </a:ext>
            </a:extLst>
          </p:cNvPr>
          <p:cNvSpPr>
            <a:spLocks noGrp="1"/>
          </p:cNvSpPr>
          <p:nvPr>
            <p:ph type="ftr" sz="quarter" idx="16"/>
          </p:nvPr>
        </p:nvSpPr>
        <p:spPr/>
        <p:txBody>
          <a:bodyPr/>
          <a:lstStyle/>
          <a:p>
            <a:pPr algn="r"/>
            <a:r>
              <a:rPr lang="en-US"/>
              <a:t>Sample Footer Text</a:t>
            </a:r>
          </a:p>
        </p:txBody>
      </p:sp>
      <p:sp>
        <p:nvSpPr>
          <p:cNvPr id="15" name="Slide Number Placeholder 14">
            <a:extLst>
              <a:ext uri="{FF2B5EF4-FFF2-40B4-BE49-F238E27FC236}">
                <a16:creationId xmlns:a16="http://schemas.microsoft.com/office/drawing/2014/main" id="{766D40EC-432B-24BD-14A2-EA02DE69B663}"/>
              </a:ext>
            </a:extLst>
          </p:cNvPr>
          <p:cNvSpPr>
            <a:spLocks noGrp="1"/>
          </p:cNvSpPr>
          <p:nvPr>
            <p:ph type="sldNum" sz="quarter" idx="17"/>
          </p:nvPr>
        </p:nvSpPr>
        <p:spPr/>
        <p:txBody>
          <a:bodyPr/>
          <a:lstStyle/>
          <a:p>
            <a:pPr algn="ctr"/>
            <a:fld id="{8D252C1B-CBF0-4A4D-8F57-7FB989103249}" type="slidenum">
              <a:rPr lang="en-US" smtClean="0"/>
              <a:pPr algn="ctr"/>
              <a:t>‹#›</a:t>
            </a:fld>
            <a:endParaRPr lang="en-US"/>
          </a:p>
        </p:txBody>
      </p:sp>
      <p:sp>
        <p:nvSpPr>
          <p:cNvPr id="12" name="Date Placeholder 11">
            <a:extLst>
              <a:ext uri="{FF2B5EF4-FFF2-40B4-BE49-F238E27FC236}">
                <a16:creationId xmlns:a16="http://schemas.microsoft.com/office/drawing/2014/main" id="{405654AF-A639-3FB5-E967-011B97C87C67}"/>
              </a:ext>
            </a:extLst>
          </p:cNvPr>
          <p:cNvSpPr>
            <a:spLocks noGrp="1"/>
          </p:cNvSpPr>
          <p:nvPr>
            <p:ph type="dt" sz="half" idx="15"/>
          </p:nvPr>
        </p:nvSpPr>
        <p:spPr/>
        <p:txBody>
          <a:bodyPr/>
          <a:lstStyle/>
          <a:p>
            <a:fld id="{47F5CC4D-6073-4A05-86E2-9A5D9E5EE1C6}" type="datetime4">
              <a:rPr lang="en-US" smtClean="0"/>
              <a:t>October 24, 2025</a:t>
            </a:fld>
            <a:endParaRPr lang="en-US"/>
          </a:p>
        </p:txBody>
      </p:sp>
    </p:spTree>
    <p:extLst>
      <p:ext uri="{BB962C8B-B14F-4D97-AF65-F5344CB8AC3E}">
        <p14:creationId xmlns:p14="http://schemas.microsoft.com/office/powerpoint/2010/main" val="75603606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429768"/>
            <a:ext cx="10817352" cy="960120"/>
          </a:xfrm>
          <a:prstGeom prst="rect">
            <a:avLst/>
          </a:prstGeom>
        </p:spPr>
        <p:txBody>
          <a:bodyPr/>
          <a:lstStyle>
            <a:lvl1pPr>
              <a:lnSpc>
                <a:spcPct val="120000"/>
              </a:lnSpc>
              <a:defRPr/>
            </a:lvl1pPr>
          </a:lstStyle>
          <a:p>
            <a:r>
              <a:rPr lang="en-US"/>
              <a:t>Click to edit Master title style</a:t>
            </a:r>
          </a:p>
        </p:txBody>
      </p:sp>
      <p:sp>
        <p:nvSpPr>
          <p:cNvPr id="7" name="Footer Placeholder 6">
            <a:extLst>
              <a:ext uri="{FF2B5EF4-FFF2-40B4-BE49-F238E27FC236}">
                <a16:creationId xmlns:a16="http://schemas.microsoft.com/office/drawing/2014/main" id="{9B4DD502-5BE6-822B-DB91-B6295D991AC2}"/>
              </a:ext>
            </a:extLst>
          </p:cNvPr>
          <p:cNvSpPr>
            <a:spLocks noGrp="1"/>
          </p:cNvSpPr>
          <p:nvPr>
            <p:ph type="ftr" sz="quarter" idx="11"/>
          </p:nvPr>
        </p:nvSpPr>
        <p:spPr/>
        <p:txBody>
          <a:bodyPr/>
          <a:lstStyle/>
          <a:p>
            <a:pPr algn="r"/>
            <a:r>
              <a:rPr lang="en-US"/>
              <a:t>Sample Footer Text</a:t>
            </a:r>
          </a:p>
        </p:txBody>
      </p:sp>
      <p:sp>
        <p:nvSpPr>
          <p:cNvPr id="8" name="Slide Number Placeholder 7">
            <a:extLst>
              <a:ext uri="{FF2B5EF4-FFF2-40B4-BE49-F238E27FC236}">
                <a16:creationId xmlns:a16="http://schemas.microsoft.com/office/drawing/2014/main" id="{3CBD9E88-9DFA-2EB7-34D5-E029BD46F5E3}"/>
              </a:ext>
            </a:extLst>
          </p:cNvPr>
          <p:cNvSpPr>
            <a:spLocks noGrp="1"/>
          </p:cNvSpPr>
          <p:nvPr>
            <p:ph type="sldNum" sz="quarter" idx="12"/>
          </p:nvPr>
        </p:nvSpPr>
        <p:spPr/>
        <p:txBody>
          <a:bodyPr/>
          <a:lstStyle/>
          <a:p>
            <a:pPr algn="ctr"/>
            <a:fld id="{8D252C1B-CBF0-4A4D-8F57-7FB989103249}" type="slidenum">
              <a:rPr lang="en-US" smtClean="0"/>
              <a:pPr algn="ctr"/>
              <a:t>‹#›</a:t>
            </a:fld>
            <a:endParaRPr lang="en-US"/>
          </a:p>
        </p:txBody>
      </p:sp>
      <p:sp>
        <p:nvSpPr>
          <p:cNvPr id="6" name="Date Placeholder 5">
            <a:extLst>
              <a:ext uri="{FF2B5EF4-FFF2-40B4-BE49-F238E27FC236}">
                <a16:creationId xmlns:a16="http://schemas.microsoft.com/office/drawing/2014/main" id="{26035DAD-0E07-921A-1F16-10A8BBFC3975}"/>
              </a:ext>
            </a:extLst>
          </p:cNvPr>
          <p:cNvSpPr>
            <a:spLocks noGrp="1"/>
          </p:cNvSpPr>
          <p:nvPr>
            <p:ph type="dt" sz="half" idx="10"/>
          </p:nvPr>
        </p:nvSpPr>
        <p:spPr/>
        <p:txBody>
          <a:bodyPr/>
          <a:lstStyle/>
          <a:p>
            <a:fld id="{5C0CB386-F940-461F-A152-905D02CFF5A2}" type="datetime4">
              <a:rPr lang="en-US" smtClean="0"/>
              <a:t>October 24, 2025</a:t>
            </a:fld>
            <a:endParaRPr lang="en-US"/>
          </a:p>
        </p:txBody>
      </p:sp>
    </p:spTree>
    <p:extLst>
      <p:ext uri="{BB962C8B-B14F-4D97-AF65-F5344CB8AC3E}">
        <p14:creationId xmlns:p14="http://schemas.microsoft.com/office/powerpoint/2010/main" val="204802371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9E11FDDA-B97C-DDC5-8DB1-E60BD2AA1DBB}"/>
              </a:ext>
            </a:extLst>
          </p:cNvPr>
          <p:cNvSpPr>
            <a:spLocks noGrp="1"/>
          </p:cNvSpPr>
          <p:nvPr>
            <p:ph type="ftr" sz="quarter" idx="11"/>
          </p:nvPr>
        </p:nvSpPr>
        <p:spPr/>
        <p:txBody>
          <a:bodyPr/>
          <a:lstStyle/>
          <a:p>
            <a:pPr algn="r"/>
            <a:r>
              <a:rPr lang="en-US"/>
              <a:t>Sample Footer Text</a:t>
            </a:r>
          </a:p>
        </p:txBody>
      </p:sp>
      <p:sp>
        <p:nvSpPr>
          <p:cNvPr id="7" name="Slide Number Placeholder 6">
            <a:extLst>
              <a:ext uri="{FF2B5EF4-FFF2-40B4-BE49-F238E27FC236}">
                <a16:creationId xmlns:a16="http://schemas.microsoft.com/office/drawing/2014/main" id="{7F72A1C0-DA96-EA1E-D5A0-508F879B0757}"/>
              </a:ext>
            </a:extLst>
          </p:cNvPr>
          <p:cNvSpPr>
            <a:spLocks noGrp="1"/>
          </p:cNvSpPr>
          <p:nvPr>
            <p:ph type="sldNum" sz="quarter" idx="12"/>
          </p:nvPr>
        </p:nvSpPr>
        <p:spPr/>
        <p:txBody>
          <a:bodyPr/>
          <a:lstStyle/>
          <a:p>
            <a:pPr algn="ctr"/>
            <a:fld id="{8D252C1B-CBF0-4A4D-8F57-7FB989103249}" type="slidenum">
              <a:rPr lang="en-US" smtClean="0"/>
              <a:pPr algn="ctr"/>
              <a:t>‹#›</a:t>
            </a:fld>
            <a:endParaRPr lang="en-US"/>
          </a:p>
        </p:txBody>
      </p:sp>
      <p:sp>
        <p:nvSpPr>
          <p:cNvPr id="5" name="Date Placeholder 4">
            <a:extLst>
              <a:ext uri="{FF2B5EF4-FFF2-40B4-BE49-F238E27FC236}">
                <a16:creationId xmlns:a16="http://schemas.microsoft.com/office/drawing/2014/main" id="{F97F18BD-749C-B50F-D44C-F42AA6AABEB9}"/>
              </a:ext>
            </a:extLst>
          </p:cNvPr>
          <p:cNvSpPr>
            <a:spLocks noGrp="1"/>
          </p:cNvSpPr>
          <p:nvPr>
            <p:ph type="dt" sz="half" idx="10"/>
          </p:nvPr>
        </p:nvSpPr>
        <p:spPr/>
        <p:txBody>
          <a:bodyPr/>
          <a:lstStyle/>
          <a:p>
            <a:fld id="{2ACAFA3B-E7FC-4334-92AC-6B8879F5B1DC}" type="datetime4">
              <a:rPr lang="en-US" smtClean="0"/>
              <a:t>October 24, 2025</a:t>
            </a:fld>
            <a:endParaRPr lang="en-US"/>
          </a:p>
        </p:txBody>
      </p:sp>
    </p:spTree>
    <p:extLst>
      <p:ext uri="{BB962C8B-B14F-4D97-AF65-F5344CB8AC3E}">
        <p14:creationId xmlns:p14="http://schemas.microsoft.com/office/powerpoint/2010/main" val="45954227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758952"/>
            <a:ext cx="3595634" cy="2212848"/>
          </a:xfrm>
          <a:prstGeom prst="rect">
            <a:avLst/>
          </a:prstGeom>
        </p:spPr>
        <p:txBody>
          <a:bodyPr anchor="t">
            <a:normAutofit/>
          </a:bodyPr>
          <a:lstStyle>
            <a:lvl1pPr>
              <a:lnSpc>
                <a:spcPct val="120000"/>
              </a:lnSpc>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971800"/>
            <a:ext cx="3595634" cy="3127248"/>
          </a:xfrm>
          <a:prstGeom prst="rect">
            <a:avLst/>
          </a:prstGeom>
        </p:spPr>
        <p:txBody>
          <a:bodyPr anchor="t">
            <a:normAutofit/>
          </a:bodyPr>
          <a:lstStyle>
            <a:lvl1pPr marL="0" indent="0">
              <a:lnSpc>
                <a:spcPct val="130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6" y="758952"/>
            <a:ext cx="6284130" cy="5340093"/>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3" name="Footer Placeholder 12">
            <a:extLst>
              <a:ext uri="{FF2B5EF4-FFF2-40B4-BE49-F238E27FC236}">
                <a16:creationId xmlns:a16="http://schemas.microsoft.com/office/drawing/2014/main" id="{247FD854-00E9-7A1B-6B8C-0458F22F1EC3}"/>
              </a:ext>
            </a:extLst>
          </p:cNvPr>
          <p:cNvSpPr>
            <a:spLocks noGrp="1"/>
          </p:cNvSpPr>
          <p:nvPr>
            <p:ph type="ftr" sz="quarter" idx="11"/>
          </p:nvPr>
        </p:nvSpPr>
        <p:spPr/>
        <p:txBody>
          <a:bodyPr/>
          <a:lstStyle/>
          <a:p>
            <a:pPr algn="r"/>
            <a:r>
              <a:rPr lang="en-US"/>
              <a:t>Sample Footer Text</a:t>
            </a:r>
          </a:p>
        </p:txBody>
      </p:sp>
      <p:sp>
        <p:nvSpPr>
          <p:cNvPr id="14" name="Slide Number Placeholder 13">
            <a:extLst>
              <a:ext uri="{FF2B5EF4-FFF2-40B4-BE49-F238E27FC236}">
                <a16:creationId xmlns:a16="http://schemas.microsoft.com/office/drawing/2014/main" id="{205E2392-B840-3FDD-E39D-8521DC827038}"/>
              </a:ext>
            </a:extLst>
          </p:cNvPr>
          <p:cNvSpPr>
            <a:spLocks noGrp="1"/>
          </p:cNvSpPr>
          <p:nvPr>
            <p:ph type="sldNum" sz="quarter" idx="12"/>
          </p:nvPr>
        </p:nvSpPr>
        <p:spPr/>
        <p:txBody>
          <a:bodyPr/>
          <a:lstStyle/>
          <a:p>
            <a:pPr algn="ctr"/>
            <a:fld id="{8D252C1B-CBF0-4A4D-8F57-7FB989103249}" type="slidenum">
              <a:rPr lang="en-US" smtClean="0"/>
              <a:pPr algn="ctr"/>
              <a:t>‹#›</a:t>
            </a:fld>
            <a:endParaRPr lang="en-US"/>
          </a:p>
        </p:txBody>
      </p:sp>
      <p:sp>
        <p:nvSpPr>
          <p:cNvPr id="12" name="Date Placeholder 11">
            <a:extLst>
              <a:ext uri="{FF2B5EF4-FFF2-40B4-BE49-F238E27FC236}">
                <a16:creationId xmlns:a16="http://schemas.microsoft.com/office/drawing/2014/main" id="{542EA063-3C1A-D1D2-916B-C1A4F124EA0C}"/>
              </a:ext>
            </a:extLst>
          </p:cNvPr>
          <p:cNvSpPr>
            <a:spLocks noGrp="1"/>
          </p:cNvSpPr>
          <p:nvPr>
            <p:ph type="dt" sz="half" idx="10"/>
          </p:nvPr>
        </p:nvSpPr>
        <p:spPr/>
        <p:txBody>
          <a:bodyPr/>
          <a:lstStyle/>
          <a:p>
            <a:fld id="{15FDBDE7-FECA-47E1-B2CA-19C097F5DD78}" type="datetime4">
              <a:rPr lang="en-US" smtClean="0"/>
              <a:t>October 24, 2025</a:t>
            </a:fld>
            <a:endParaRPr lang="en-US"/>
          </a:p>
        </p:txBody>
      </p:sp>
    </p:spTree>
    <p:extLst>
      <p:ext uri="{BB962C8B-B14F-4D97-AF65-F5344CB8AC3E}">
        <p14:creationId xmlns:p14="http://schemas.microsoft.com/office/powerpoint/2010/main" val="426207369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762000"/>
            <a:ext cx="3713996" cy="2212313"/>
          </a:xfrm>
          <a:prstGeom prst="rect">
            <a:avLst/>
          </a:prstGeom>
        </p:spPr>
        <p:txBody>
          <a:bodyPr anchor="t">
            <a:normAutofit/>
          </a:bodyPr>
          <a:lstStyle>
            <a:lvl1pPr>
              <a:lnSpc>
                <a:spcPct val="120000"/>
              </a:lnSpc>
              <a:defRPr sz="28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3401567"/>
            <a:ext cx="3713996" cy="2731008"/>
          </a:xfrm>
          <a:prstGeom prst="rect">
            <a:avLst/>
          </a:prstGeom>
        </p:spPr>
        <p:txBody>
          <a:bodyPr anchor="b"/>
          <a:lstStyle>
            <a:lvl1pPr marL="0" indent="0">
              <a:lnSpc>
                <a:spcPct val="130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Picture Placeholder 8">
            <a:extLst>
              <a:ext uri="{FF2B5EF4-FFF2-40B4-BE49-F238E27FC236}">
                <a16:creationId xmlns:a16="http://schemas.microsoft.com/office/drawing/2014/main" id="{BE5C5A3E-7D50-F47F-EB7E-84E9BE86B09F}"/>
              </a:ext>
            </a:extLst>
          </p:cNvPr>
          <p:cNvSpPr>
            <a:spLocks noGrp="1"/>
          </p:cNvSpPr>
          <p:nvPr>
            <p:ph type="pic" sz="quarter" idx="13" hasCustomPrompt="1"/>
          </p:nvPr>
        </p:nvSpPr>
        <p:spPr>
          <a:xfrm>
            <a:off x="5361359" y="762000"/>
            <a:ext cx="6068641" cy="5334000"/>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16" name="Footer Placeholder 15">
            <a:extLst>
              <a:ext uri="{FF2B5EF4-FFF2-40B4-BE49-F238E27FC236}">
                <a16:creationId xmlns:a16="http://schemas.microsoft.com/office/drawing/2014/main" id="{27DBDBE0-7D82-CCC0-82C8-C75970BFD286}"/>
              </a:ext>
            </a:extLst>
          </p:cNvPr>
          <p:cNvSpPr>
            <a:spLocks noGrp="1"/>
          </p:cNvSpPr>
          <p:nvPr>
            <p:ph type="ftr" sz="quarter" idx="15"/>
          </p:nvPr>
        </p:nvSpPr>
        <p:spPr/>
        <p:txBody>
          <a:bodyPr/>
          <a:lstStyle/>
          <a:p>
            <a:pPr algn="r"/>
            <a:r>
              <a:rPr lang="en-US"/>
              <a:t>Sample Footer Text</a:t>
            </a:r>
          </a:p>
        </p:txBody>
      </p:sp>
      <p:sp>
        <p:nvSpPr>
          <p:cNvPr id="17" name="Slide Number Placeholder 16">
            <a:extLst>
              <a:ext uri="{FF2B5EF4-FFF2-40B4-BE49-F238E27FC236}">
                <a16:creationId xmlns:a16="http://schemas.microsoft.com/office/drawing/2014/main" id="{098B971C-659F-56B1-E5C8-1551C52DEB0E}"/>
              </a:ext>
            </a:extLst>
          </p:cNvPr>
          <p:cNvSpPr>
            <a:spLocks noGrp="1"/>
          </p:cNvSpPr>
          <p:nvPr>
            <p:ph type="sldNum" sz="quarter" idx="16"/>
          </p:nvPr>
        </p:nvSpPr>
        <p:spPr/>
        <p:txBody>
          <a:bodyPr/>
          <a:lstStyle/>
          <a:p>
            <a:pPr algn="ctr"/>
            <a:fld id="{8D252C1B-CBF0-4A4D-8F57-7FB989103249}" type="slidenum">
              <a:rPr lang="en-US" smtClean="0"/>
              <a:pPr algn="ctr"/>
              <a:t>‹#›</a:t>
            </a:fld>
            <a:endParaRPr lang="en-US"/>
          </a:p>
        </p:txBody>
      </p:sp>
      <p:sp>
        <p:nvSpPr>
          <p:cNvPr id="15" name="Date Placeholder 14">
            <a:extLst>
              <a:ext uri="{FF2B5EF4-FFF2-40B4-BE49-F238E27FC236}">
                <a16:creationId xmlns:a16="http://schemas.microsoft.com/office/drawing/2014/main" id="{1018BD95-468D-0282-9949-1A0343239975}"/>
              </a:ext>
            </a:extLst>
          </p:cNvPr>
          <p:cNvSpPr>
            <a:spLocks noGrp="1"/>
          </p:cNvSpPr>
          <p:nvPr>
            <p:ph type="dt" sz="half" idx="14"/>
          </p:nvPr>
        </p:nvSpPr>
        <p:spPr/>
        <p:txBody>
          <a:bodyPr/>
          <a:lstStyle/>
          <a:p>
            <a:fld id="{5D4FB98F-DFF9-4531-9B19-10EA554FE457}" type="datetime4">
              <a:rPr lang="en-US" smtClean="0"/>
              <a:t>October 24, 2025</a:t>
            </a:fld>
            <a:endParaRPr lang="en-US"/>
          </a:p>
        </p:txBody>
      </p:sp>
    </p:spTree>
    <p:extLst>
      <p:ext uri="{BB962C8B-B14F-4D97-AF65-F5344CB8AC3E}">
        <p14:creationId xmlns:p14="http://schemas.microsoft.com/office/powerpoint/2010/main" val="123291979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4115FEF-9929-7E5F-F0A4-112836087D7B}"/>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937FE2A9-21DD-FB38-F9C9-5420B56B7136}"/>
              </a:ext>
              <a:ext uri="{C183D7F6-B498-43B3-948B-1728B52AA6E4}">
                <adec:decorative xmlns:adec="http://schemas.microsoft.com/office/drawing/2017/decorative" val="1"/>
              </a:ext>
            </a:extLst>
          </p:cNvPr>
          <p:cNvCxnSpPr>
            <a:cxnSpLocks/>
          </p:cNvCxnSpPr>
          <p:nvPr/>
        </p:nvCxnSpPr>
        <p:spPr>
          <a:xfrm>
            <a:off x="793007" y="761998"/>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033272"/>
            <a:ext cx="10680191" cy="1901952"/>
          </a:xfrm>
          <a:prstGeom prst="rect">
            <a:avLst/>
          </a:prstGeom>
        </p:spPr>
        <p:txBody>
          <a:bodyPr anchor="t">
            <a:normAutofit/>
          </a:bodyPr>
          <a:lstStyle>
            <a:lvl1pPr>
              <a:lnSpc>
                <a:spcPct val="120000"/>
              </a:lnSpc>
              <a:defRPr sz="40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648" y="3593592"/>
            <a:ext cx="10680192" cy="2688336"/>
          </a:xfrm>
          <a:prstGeom prst="rect">
            <a:avLst/>
          </a:prstGeom>
        </p:spPr>
        <p:txBody>
          <a:bodyPr vert="horz" lIns="91440" tIns="45720" rIns="91440" bIns="45720" rtlCol="0">
            <a:normAutofit/>
          </a:bodyPr>
          <a:lstStyle>
            <a:lvl1pPr>
              <a:defRPr lang="en-US">
                <a:solidFill>
                  <a:schemeClr val="tx1"/>
                </a:solidFill>
              </a:defRPr>
            </a:lvl1pPr>
            <a:lvl2pPr>
              <a:defRPr lang="en-US">
                <a:solidFill>
                  <a:schemeClr val="tx1"/>
                </a:solidFill>
              </a:defRPr>
            </a:lvl2pPr>
            <a:lvl3pPr>
              <a:defRPr lang="en-US">
                <a:solidFill>
                  <a:schemeClr val="tx1"/>
                </a:solidFill>
              </a:defRPr>
            </a:lvl3pPr>
            <a:lvl4pPr>
              <a:defRPr lang="en-US">
                <a:solidFill>
                  <a:schemeClr val="tx1"/>
                </a:solidFill>
              </a:defRPr>
            </a:lvl4pPr>
            <a:lvl5pPr>
              <a:defRPr lang="en-US">
                <a:solidFill>
                  <a:schemeClr val="tx1"/>
                </a:solidFill>
              </a:defRPr>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F424D638-A40E-7DBE-0BDA-0653484A371B}"/>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10" name="Slide Number Placeholder 9">
            <a:extLst>
              <a:ext uri="{FF2B5EF4-FFF2-40B4-BE49-F238E27FC236}">
                <a16:creationId xmlns:a16="http://schemas.microsoft.com/office/drawing/2014/main" id="{D432539E-E64F-6ECB-8128-09189D20DDE8}"/>
              </a:ext>
            </a:extLst>
          </p:cNvPr>
          <p:cNvSpPr>
            <a:spLocks noGrp="1"/>
          </p:cNvSpPr>
          <p:nvPr>
            <p:ph type="sldNum" sz="quarter" idx="16"/>
          </p:nvPr>
        </p:nvSpPr>
        <p:spPr/>
        <p:txBody>
          <a:bodyPr/>
          <a:lstStyle>
            <a:lvl1pPr>
              <a:defRPr>
                <a:solidFill>
                  <a:schemeClr val="tx1"/>
                </a:solidFill>
              </a:defRPr>
            </a:lvl1pPr>
          </a:lstStyle>
          <a:p>
            <a:fld id="{8D252C1B-CBF0-4A4D-8F57-7FB989103249}" type="slidenum">
              <a:rPr lang="en-US" smtClean="0"/>
              <a:pPr/>
              <a:t>‹#›</a:t>
            </a:fld>
            <a:endParaRPr lang="en-US"/>
          </a:p>
        </p:txBody>
      </p:sp>
      <p:sp>
        <p:nvSpPr>
          <p:cNvPr id="7" name="Date Placeholder 6">
            <a:extLst>
              <a:ext uri="{FF2B5EF4-FFF2-40B4-BE49-F238E27FC236}">
                <a16:creationId xmlns:a16="http://schemas.microsoft.com/office/drawing/2014/main" id="{260958E1-1A6E-215C-E558-5C2B7E025D13}"/>
              </a:ext>
            </a:extLst>
          </p:cNvPr>
          <p:cNvSpPr>
            <a:spLocks noGrp="1"/>
          </p:cNvSpPr>
          <p:nvPr>
            <p:ph type="dt" sz="half" idx="14"/>
          </p:nvPr>
        </p:nvSpPr>
        <p:spPr/>
        <p:txBody>
          <a:bodyPr/>
          <a:lstStyle>
            <a:lvl1pPr>
              <a:defRPr>
                <a:solidFill>
                  <a:schemeClr val="tx1"/>
                </a:solidFill>
              </a:defRPr>
            </a:lvl1pPr>
          </a:lstStyle>
          <a:p>
            <a:fld id="{C893B396-7097-498E-8C2A-9D79ADCCCAED}" type="datetime4">
              <a:rPr lang="en-US" smtClean="0"/>
              <a:t>October 24, 2025</a:t>
            </a:fld>
            <a:endParaRPr lang="en-US"/>
          </a:p>
        </p:txBody>
      </p:sp>
    </p:spTree>
    <p:extLst>
      <p:ext uri="{BB962C8B-B14F-4D97-AF65-F5344CB8AC3E}">
        <p14:creationId xmlns:p14="http://schemas.microsoft.com/office/powerpoint/2010/main" val="2345424658"/>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E329EFD-F995-2B63-9CDE-9794EE624A63}"/>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Oval 2">
            <a:extLst>
              <a:ext uri="{FF2B5EF4-FFF2-40B4-BE49-F238E27FC236}">
                <a16:creationId xmlns:a16="http://schemas.microsoft.com/office/drawing/2014/main" id="{89CBFB52-CE70-A084-2784-8ADA5CBB0506}"/>
              </a:ext>
              <a:ext uri="{C183D7F6-B498-43B3-948B-1728B52AA6E4}">
                <adec:decorative xmlns:adec="http://schemas.microsoft.com/office/drawing/2017/decorative" val="1"/>
              </a:ext>
            </a:extLst>
          </p:cNvPr>
          <p:cNvSpPr/>
          <p:nvPr/>
        </p:nvSpPr>
        <p:spPr>
          <a:xfrm>
            <a:off x="733197" y="1114197"/>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2441448"/>
            <a:ext cx="4389120" cy="1984248"/>
          </a:xfrm>
          <a:prstGeom prst="rect">
            <a:avLst/>
          </a:prstGeom>
        </p:spPr>
        <p:txBody>
          <a:bodyPr anchor="ctr">
            <a:normAutofit/>
          </a:bodyPr>
          <a:lstStyle>
            <a:lvl1pPr algn="ctr">
              <a:lnSpc>
                <a:spcPct val="120000"/>
              </a:lnSpc>
              <a:defRPr sz="4000">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272786" y="1792224"/>
            <a:ext cx="4626864" cy="3529584"/>
          </a:xfrm>
          <a:prstGeom prst="rect">
            <a:avLst/>
          </a:prstGeom>
        </p:spPr>
        <p:txBody>
          <a:bodyPr vert="horz" lIns="91440" tIns="45720" rIns="91440" bIns="45720" rtlCol="0" anchor="ctr">
            <a:normAutofit/>
          </a:bodyPr>
          <a:lstStyle>
            <a:lvl1pPr marL="0" indent="0">
              <a:lnSpc>
                <a:spcPct val="130000"/>
              </a:lnSpc>
              <a:buNone/>
              <a:defRPr lang="en-US" sz="2400" dirty="0">
                <a:solidFill>
                  <a:schemeClr val="tx1"/>
                </a:solidFill>
              </a:defRPr>
            </a:lvl1pPr>
            <a:lvl2pPr marL="228600" indent="0">
              <a:lnSpc>
                <a:spcPct val="130000"/>
              </a:lnSpc>
              <a:buNone/>
              <a:defRPr lang="en-US" sz="2000" dirty="0">
                <a:solidFill>
                  <a:schemeClr val="tx1"/>
                </a:solidFill>
              </a:defRPr>
            </a:lvl2pPr>
            <a:lvl3pPr marL="457200" indent="0">
              <a:lnSpc>
                <a:spcPct val="130000"/>
              </a:lnSpc>
              <a:buNone/>
              <a:defRPr lang="en-US" sz="1800" dirty="0">
                <a:solidFill>
                  <a:schemeClr val="tx1"/>
                </a:solidFill>
              </a:defRPr>
            </a:lvl3pPr>
            <a:lvl4pPr marL="685800" indent="0">
              <a:lnSpc>
                <a:spcPct val="130000"/>
              </a:lnSpc>
              <a:buNone/>
              <a:defRPr lang="en-US" sz="1600" dirty="0">
                <a:solidFill>
                  <a:schemeClr val="tx1"/>
                </a:solidFill>
              </a:defRPr>
            </a:lvl4pPr>
            <a:lvl5pPr marL="914400" indent="0">
              <a:lnSpc>
                <a:spcPct val="130000"/>
              </a:lnSpc>
              <a:buNone/>
              <a:defRPr lang="en-US" sz="1400"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11">
            <a:extLst>
              <a:ext uri="{FF2B5EF4-FFF2-40B4-BE49-F238E27FC236}">
                <a16:creationId xmlns:a16="http://schemas.microsoft.com/office/drawing/2014/main" id="{AD01EFD6-9B00-587B-896E-04546E348CB7}"/>
              </a:ext>
            </a:extLst>
          </p:cNvPr>
          <p:cNvSpPr>
            <a:spLocks noGrp="1"/>
          </p:cNvSpPr>
          <p:nvPr>
            <p:ph type="ftr" sz="quarter" idx="16"/>
          </p:nvPr>
        </p:nvSpPr>
        <p:spPr/>
        <p:txBody>
          <a:bodyPr/>
          <a:lstStyle>
            <a:lvl1pPr>
              <a:defRPr>
                <a:solidFill>
                  <a:schemeClr val="tx1"/>
                </a:solidFill>
              </a:defRPr>
            </a:lvl1pPr>
          </a:lstStyle>
          <a:p>
            <a:r>
              <a:rPr lang="en-US"/>
              <a:t>Sample Footer Text</a:t>
            </a:r>
          </a:p>
        </p:txBody>
      </p:sp>
      <p:sp>
        <p:nvSpPr>
          <p:cNvPr id="13" name="Slide Number Placeholder 12">
            <a:extLst>
              <a:ext uri="{FF2B5EF4-FFF2-40B4-BE49-F238E27FC236}">
                <a16:creationId xmlns:a16="http://schemas.microsoft.com/office/drawing/2014/main" id="{16E3DBA5-3A5D-C80F-F079-E97456BEC2FA}"/>
              </a:ext>
            </a:extLst>
          </p:cNvPr>
          <p:cNvSpPr>
            <a:spLocks noGrp="1"/>
          </p:cNvSpPr>
          <p:nvPr>
            <p:ph type="sldNum" sz="quarter" idx="17"/>
          </p:nvPr>
        </p:nvSpPr>
        <p:spPr/>
        <p:txBody>
          <a:bodyPr/>
          <a:lstStyle>
            <a:lvl1pPr>
              <a:defRPr>
                <a:solidFill>
                  <a:schemeClr val="tx1"/>
                </a:solidFill>
              </a:defRPr>
            </a:lvl1pPr>
          </a:lstStyle>
          <a:p>
            <a:fld id="{8D252C1B-CBF0-4A4D-8F57-7FB989103249}" type="slidenum">
              <a:rPr lang="en-US" smtClean="0"/>
              <a:pPr/>
              <a:t>‹#›</a:t>
            </a:fld>
            <a:endParaRPr lang="en-US"/>
          </a:p>
        </p:txBody>
      </p:sp>
      <p:sp>
        <p:nvSpPr>
          <p:cNvPr id="11" name="Date Placeholder 10">
            <a:extLst>
              <a:ext uri="{FF2B5EF4-FFF2-40B4-BE49-F238E27FC236}">
                <a16:creationId xmlns:a16="http://schemas.microsoft.com/office/drawing/2014/main" id="{7470B87B-1EC8-FB40-1A35-1CFC24500D80}"/>
              </a:ext>
            </a:extLst>
          </p:cNvPr>
          <p:cNvSpPr>
            <a:spLocks noGrp="1"/>
          </p:cNvSpPr>
          <p:nvPr>
            <p:ph type="dt" sz="half" idx="15"/>
          </p:nvPr>
        </p:nvSpPr>
        <p:spPr/>
        <p:txBody>
          <a:bodyPr/>
          <a:lstStyle>
            <a:lvl1pPr>
              <a:defRPr>
                <a:solidFill>
                  <a:schemeClr val="tx1"/>
                </a:solidFill>
              </a:defRPr>
            </a:lvl1pPr>
          </a:lstStyle>
          <a:p>
            <a:fld id="{F6C243A7-CA09-4236-A001-D0FE00D74803}" type="datetime4">
              <a:rPr lang="en-US" smtClean="0"/>
              <a:t>October 24, 2025</a:t>
            </a:fld>
            <a:endParaRPr lang="en-US"/>
          </a:p>
        </p:txBody>
      </p:sp>
    </p:spTree>
    <p:extLst>
      <p:ext uri="{BB962C8B-B14F-4D97-AF65-F5344CB8AC3E}">
        <p14:creationId xmlns:p14="http://schemas.microsoft.com/office/powerpoint/2010/main" val="3539985581"/>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Title Placeholder 7">
            <a:extLst>
              <a:ext uri="{FF2B5EF4-FFF2-40B4-BE49-F238E27FC236}">
                <a16:creationId xmlns:a16="http://schemas.microsoft.com/office/drawing/2014/main" id="{84B65554-DB7D-CC81-D612-8170BD715444}"/>
              </a:ext>
            </a:extLst>
          </p:cNvPr>
          <p:cNvSpPr>
            <a:spLocks noGrp="1"/>
          </p:cNvSpPr>
          <p:nvPr>
            <p:ph type="title"/>
          </p:nvPr>
        </p:nvSpPr>
        <p:spPr>
          <a:xfrm>
            <a:off x="612648" y="365125"/>
            <a:ext cx="10515600" cy="1325563"/>
          </a:xfrm>
          <a:prstGeom prst="rect">
            <a:avLst/>
          </a:prstGeom>
        </p:spPr>
        <p:txBody>
          <a:bodyPr vert="horz" lIns="91440" tIns="45720" rIns="91440" bIns="45720" rtlCol="0" anchor="b">
            <a:normAutofit/>
          </a:bodyPr>
          <a:lstStyle/>
          <a:p>
            <a:r>
              <a:rPr lang="en-US"/>
              <a:t>Click to edit Master title style</a:t>
            </a:r>
          </a:p>
        </p:txBody>
      </p:sp>
      <p:sp>
        <p:nvSpPr>
          <p:cNvPr id="7" name="Text Placeholder 6">
            <a:extLst>
              <a:ext uri="{FF2B5EF4-FFF2-40B4-BE49-F238E27FC236}">
                <a16:creationId xmlns:a16="http://schemas.microsoft.com/office/drawing/2014/main" id="{46EA75EC-5FB9-4085-AA9C-B50367B6E92D}"/>
              </a:ext>
            </a:extLst>
          </p:cNvPr>
          <p:cNvSpPr>
            <a:spLocks noGrp="1"/>
          </p:cNvSpPr>
          <p:nvPr>
            <p:ph type="body" idx="1"/>
          </p:nvPr>
        </p:nvSpPr>
        <p:spPr>
          <a:xfrm>
            <a:off x="612648"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73E5B98-AB07-09F6-04F8-C2EB3C12CD78}"/>
              </a:ext>
            </a:extLst>
          </p:cNvPr>
          <p:cNvSpPr>
            <a:spLocks noGrp="1"/>
          </p:cNvSpPr>
          <p:nvPr>
            <p:ph type="ftr" sz="quarter" idx="3"/>
          </p:nvPr>
        </p:nvSpPr>
        <p:spPr>
          <a:xfrm rot="5400000">
            <a:off x="10469880" y="1609344"/>
            <a:ext cx="2670048" cy="365125"/>
          </a:xfrm>
          <a:prstGeom prst="rect">
            <a:avLst/>
          </a:prstGeom>
        </p:spPr>
        <p:txBody>
          <a:bodyPr vert="horz" lIns="91440" tIns="45720" rIns="91440" bIns="45720" rtlCol="0" anchor="ctr"/>
          <a:lstStyle>
            <a:lvl1pPr algn="r">
              <a:defRPr sz="700" b="1" cap="all" spc="300" baseline="0">
                <a:solidFill>
                  <a:schemeClr val="tx1"/>
                </a:solidFill>
              </a:defRPr>
            </a:lvl1pPr>
          </a:lstStyle>
          <a:p>
            <a:pPr algn="r"/>
            <a:r>
              <a:rPr lang="en-US"/>
              <a:t>Sample Footer Text</a:t>
            </a:r>
          </a:p>
        </p:txBody>
      </p:sp>
      <p:sp>
        <p:nvSpPr>
          <p:cNvPr id="6" name="Slide Number Placeholder 5">
            <a:extLst>
              <a:ext uri="{FF2B5EF4-FFF2-40B4-BE49-F238E27FC236}">
                <a16:creationId xmlns:a16="http://schemas.microsoft.com/office/drawing/2014/main" id="{0332D13A-F013-C2CA-B786-0E62D0843407}"/>
              </a:ext>
            </a:extLst>
          </p:cNvPr>
          <p:cNvSpPr>
            <a:spLocks noGrp="1"/>
          </p:cNvSpPr>
          <p:nvPr>
            <p:ph type="sldNum" sz="quarter" idx="4"/>
          </p:nvPr>
        </p:nvSpPr>
        <p:spPr>
          <a:xfrm>
            <a:off x="11494008" y="3218688"/>
            <a:ext cx="630936" cy="429768"/>
          </a:xfrm>
          <a:prstGeom prst="rect">
            <a:avLst/>
          </a:prstGeom>
        </p:spPr>
        <p:txBody>
          <a:bodyPr vert="horz" lIns="91440" tIns="45720" rIns="91440" bIns="45720" rtlCol="0" anchor="ctr"/>
          <a:lstStyle>
            <a:lvl1pPr algn="ctr">
              <a:defRPr sz="1600" b="1">
                <a:solidFill>
                  <a:schemeClr val="tx1"/>
                </a:solidFill>
                <a:latin typeface="+mj-lt"/>
              </a:defRPr>
            </a:lvl1pPr>
          </a:lstStyle>
          <a:p>
            <a:pPr algn="ctr"/>
            <a:fld id="{8D252C1B-CBF0-4A4D-8F57-7FB989103249}" type="slidenum">
              <a:rPr lang="en-US" smtClean="0"/>
              <a:pPr algn="ctr"/>
              <a:t>‹#›</a:t>
            </a:fld>
            <a:endParaRPr lang="en-US"/>
          </a:p>
        </p:txBody>
      </p:sp>
      <p:sp>
        <p:nvSpPr>
          <p:cNvPr id="4" name="Date Placeholder 3">
            <a:extLst>
              <a:ext uri="{FF2B5EF4-FFF2-40B4-BE49-F238E27FC236}">
                <a16:creationId xmlns:a16="http://schemas.microsoft.com/office/drawing/2014/main" id="{1E9F681B-72AC-AD9A-C239-A41763E16ADA}"/>
              </a:ext>
            </a:extLst>
          </p:cNvPr>
          <p:cNvSpPr>
            <a:spLocks noGrp="1"/>
          </p:cNvSpPr>
          <p:nvPr>
            <p:ph type="dt" sz="half" idx="2"/>
          </p:nvPr>
        </p:nvSpPr>
        <p:spPr>
          <a:xfrm rot="5400000">
            <a:off x="10479024" y="4882896"/>
            <a:ext cx="2670048"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6EA11648-0C4F-47A6-87C5-F11B07111556}" type="datetime4">
              <a:rPr lang="en-US" smtClean="0"/>
              <a:t>October 24, 2025</a:t>
            </a:fld>
            <a:endParaRPr lang="en-US"/>
          </a:p>
        </p:txBody>
      </p:sp>
    </p:spTree>
    <p:extLst>
      <p:ext uri="{BB962C8B-B14F-4D97-AF65-F5344CB8AC3E}">
        <p14:creationId xmlns:p14="http://schemas.microsoft.com/office/powerpoint/2010/main" val="179881722"/>
      </p:ext>
    </p:extLst>
  </p:cSld>
  <p:clrMap bg1="lt1" tx1="dk1" bg2="lt2" tx2="dk2" accent1="accent1" accent2="accent2" accent3="accent3" accent4="accent4" accent5="accent5" accent6="accent6" hlink="hlink" folHlink="folHlink"/>
  <p:sldLayoutIdLst>
    <p:sldLayoutId id="2147483873" r:id="rId1"/>
    <p:sldLayoutId id="2147483882" r:id="rId2"/>
    <p:sldLayoutId id="2147483871" r:id="rId3"/>
    <p:sldLayoutId id="2147483872" r:id="rId4"/>
    <p:sldLayoutId id="2147483874" r:id="rId5"/>
    <p:sldLayoutId id="2147483867" r:id="rId6"/>
    <p:sldLayoutId id="2147483868" r:id="rId7"/>
    <p:sldLayoutId id="2147483869" r:id="rId8"/>
    <p:sldLayoutId id="2147483870" r:id="rId9"/>
    <p:sldLayoutId id="2147483875" r:id="rId10"/>
    <p:sldLayoutId id="2147483877" r:id="rId11"/>
    <p:sldLayoutId id="2147483878" r:id="rId12"/>
    <p:sldLayoutId id="2147483879" r:id="rId13"/>
    <p:sldLayoutId id="2147483883" r:id="rId14"/>
    <p:sldLayoutId id="2147483884" r:id="rId15"/>
    <p:sldLayoutId id="2147483885" r:id="rId16"/>
    <p:sldLayoutId id="2147483886" r:id="rId17"/>
    <p:sldLayoutId id="2147483887" r:id="rId18"/>
    <p:sldLayoutId id="2147483888" r:id="rId19"/>
    <p:sldLayoutId id="2147483889" r:id="rId20"/>
    <p:sldLayoutId id="2147483890" r:id="rId21"/>
    <p:sldLayoutId id="2147483891" r:id="rId22"/>
    <p:sldLayoutId id="2147483892" r:id="rId23"/>
    <p:sldLayoutId id="2147483893" r:id="rId24"/>
    <p:sldLayoutId id="2147483894" r:id="rId25"/>
    <p:sldLayoutId id="2147483895" r:id="rId26"/>
    <p:sldLayoutId id="2147483896" r:id="rId27"/>
    <p:sldLayoutId id="2147483897" r:id="rId28"/>
    <p:sldLayoutId id="2147483898" r:id="rId29"/>
    <p:sldLayoutId id="2147483899" r:id="rId30"/>
    <p:sldLayoutId id="2147483900" r:id="rId31"/>
    <p:sldLayoutId id="2147483901" r:id="rId32"/>
    <p:sldLayoutId id="2147483902" r:id="rId33"/>
    <p:sldLayoutId id="2147483903" r:id="rId34"/>
    <p:sldLayoutId id="2147483904" r:id="rId35"/>
    <p:sldLayoutId id="2147483905" r:id="rId36"/>
    <p:sldLayoutId id="2147483928" r:id="rId37"/>
    <p:sldLayoutId id="2147483929" r:id="rId38"/>
    <p:sldLayoutId id="2147483930" r:id="rId39"/>
    <p:sldLayoutId id="2147483909" r:id="rId40"/>
    <p:sldLayoutId id="2147483910" r:id="rId41"/>
    <p:sldLayoutId id="2147483911" r:id="rId42"/>
    <p:sldLayoutId id="2147483924" r:id="rId43"/>
    <p:sldLayoutId id="2147483925" r:id="rId44"/>
    <p:sldLayoutId id="2147483926" r:id="rId45"/>
    <p:sldLayoutId id="2147483927" r:id="rId46"/>
    <p:sldLayoutId id="2147483916" r:id="rId47"/>
    <p:sldLayoutId id="2147483917" r:id="rId48"/>
    <p:sldLayoutId id="2147483918" r:id="rId49"/>
    <p:sldLayoutId id="2147483919" r:id="rId50"/>
    <p:sldLayoutId id="2147483920" r:id="rId51"/>
    <p:sldLayoutId id="2147483921" r:id="rId52"/>
    <p:sldLayoutId id="2147483922" r:id="rId53"/>
    <p:sldLayoutId id="2147483923" r:id="rId54"/>
  </p:sldLayoutIdLst>
  <p:hf sldNum="0" hdr="0" ftr="0" dt="0"/>
  <p:txStyles>
    <p:titleStyle>
      <a:lvl1pPr algn="l" defTabSz="914400" rtl="0" eaLnBrk="1" latinLnBrk="0" hangingPunct="1">
        <a:lnSpc>
          <a:spcPct val="120000"/>
        </a:lnSpc>
        <a:spcBef>
          <a:spcPct val="0"/>
        </a:spcBef>
        <a:buNone/>
        <a:defRPr lang="en-US" sz="2800" b="1" kern="1200" cap="all" spc="500" baseline="0" dirty="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lang="en-US" sz="1400" kern="1200" smtClean="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lang="en-US" sz="1400" kern="1200" smtClean="0">
          <a:solidFill>
            <a:schemeClr val="tx1"/>
          </a:solidFill>
          <a:latin typeface="+mn-lt"/>
          <a:ea typeface="+mn-ea"/>
          <a:cs typeface="+mn-cs"/>
        </a:defRPr>
      </a:lvl2pPr>
      <a:lvl3pPr marL="685800" indent="-228600" algn="l" defTabSz="914400" rtl="0" eaLnBrk="1" latinLnBrk="0" hangingPunct="1">
        <a:lnSpc>
          <a:spcPct val="130000"/>
        </a:lnSpc>
        <a:spcBef>
          <a:spcPts val="500"/>
        </a:spcBef>
        <a:buFont typeface="Arial" panose="020B0604020202020204" pitchFamily="34" charset="0"/>
        <a:buChar char="•"/>
        <a:defRPr lang="en-US" sz="1400" kern="1200" smtClean="0">
          <a:solidFill>
            <a:schemeClr val="tx1"/>
          </a:solidFill>
          <a:latin typeface="+mn-lt"/>
          <a:ea typeface="+mn-ea"/>
          <a:cs typeface="+mn-cs"/>
        </a:defRPr>
      </a:lvl3pPr>
      <a:lvl4pPr marL="914400" indent="-228600" algn="l" defTabSz="914400" rtl="0" eaLnBrk="1" latinLnBrk="0" hangingPunct="1">
        <a:lnSpc>
          <a:spcPct val="130000"/>
        </a:lnSpc>
        <a:spcBef>
          <a:spcPts val="500"/>
        </a:spcBef>
        <a:buFont typeface="Arial" panose="020B0604020202020204" pitchFamily="34" charset="0"/>
        <a:buChar char="•"/>
        <a:defRPr lang="en-US" sz="1400" kern="1200" smtClean="0">
          <a:solidFill>
            <a:schemeClr val="tx1"/>
          </a:solidFill>
          <a:latin typeface="+mn-lt"/>
          <a:ea typeface="+mn-ea"/>
          <a:cs typeface="+mn-cs"/>
        </a:defRPr>
      </a:lvl4pPr>
      <a:lvl5pPr marL="1143000" indent="-228600" algn="l" defTabSz="914400" rtl="0" eaLnBrk="1" latinLnBrk="0" hangingPunct="1">
        <a:lnSpc>
          <a:spcPct val="130000"/>
        </a:lnSpc>
        <a:spcBef>
          <a:spcPts val="500"/>
        </a:spcBef>
        <a:buFont typeface="Arial" panose="020B0604020202020204" pitchFamily="34" charset="0"/>
        <a:buChar char="•"/>
        <a:defRPr lang="en-US"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7.png"/><Relationship Id="rId5" Type="http://schemas.openxmlformats.org/officeDocument/2006/relationships/image" Target="../media/image14.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7.png"/><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7.png"/><Relationship Id="rId4"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7.png"/><Relationship Id="rId5" Type="http://schemas.openxmlformats.org/officeDocument/2006/relationships/image" Target="../media/image16.png"/><Relationship Id="rId4" Type="http://schemas.openxmlformats.org/officeDocument/2006/relationships/notesSlide" Target="../notesSlides/notesSlide18.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35.xml"/><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7.png"/><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7.png"/><Relationship Id="rId4" Type="http://schemas.openxmlformats.org/officeDocument/2006/relationships/notesSlide" Target="../notesSlides/notesSlide2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7.png"/><Relationship Id="rId4" Type="http://schemas.openxmlformats.org/officeDocument/2006/relationships/notesSlide" Target="../notesSlides/notesSlide2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7.png"/><Relationship Id="rId4" Type="http://schemas.openxmlformats.org/officeDocument/2006/relationships/notesSlide" Target="../notesSlides/notesSlide25.xml"/></Relationships>
</file>

<file path=ppt/slides/_rels/slide3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6.xml"/><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7.png"/><Relationship Id="rId4" Type="http://schemas.openxmlformats.org/officeDocument/2006/relationships/notesSlide" Target="../notesSlides/notesSlide27.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7.png"/><Relationship Id="rId5" Type="http://schemas.openxmlformats.org/officeDocument/2006/relationships/image" Target="../media/image22.png"/><Relationship Id="rId4" Type="http://schemas.openxmlformats.org/officeDocument/2006/relationships/notesSlide" Target="../notesSlides/notesSlide28.xml"/></Relationships>
</file>

<file path=ppt/slides/_rels/slide36.xml.rels><?xml version="1.0" encoding="UTF-8" standalone="yes"?>
<Relationships xmlns="http://schemas.openxmlformats.org/package/2006/relationships"><Relationship Id="rId8" Type="http://schemas.openxmlformats.org/officeDocument/2006/relationships/hyperlink" Target="https://academic.oup.com/ageing/article/54/5/afaf100/8124442" TargetMode="External"/><Relationship Id="rId3" Type="http://schemas.openxmlformats.org/officeDocument/2006/relationships/hyperlink" Target="https://www.oarjpublication.com/articles/wearable-tech-healthcare-review" TargetMode="External"/><Relationship Id="rId7" Type="http://schemas.openxmlformats.org/officeDocument/2006/relationships/hyperlink" Target="https://assistinghandspotomac.com/using-technology-in-home-care/" TargetMode="External"/><Relationship Id="rId2" Type="http://schemas.openxmlformats.org/officeDocument/2006/relationships/hyperlink" Target="https://bmcnurs.biomedcentral.com/articles/10.1186/s12912-021-00684-" TargetMode="External"/><Relationship Id="rId1" Type="http://schemas.openxmlformats.org/officeDocument/2006/relationships/slideLayout" Target="../slideLayouts/slideLayout50.xml"/><Relationship Id="rId6" Type="http://schemas.openxmlformats.org/officeDocument/2006/relationships/hyperlink" Target="https://www.tandfonline.com/doi/full/10.1080/2331205X.2017.1289664" TargetMode="External"/><Relationship Id="rId11" Type="http://schemas.openxmlformats.org/officeDocument/2006/relationships/hyperlink" Target="https://breezehealthcare.co.uk/2024/11/13/the-impact-of-an-aging-population-on-the-uk-healthcare-industry/" TargetMode="External"/><Relationship Id="rId5" Type="http://schemas.openxmlformats.org/officeDocument/2006/relationships/hyperlink" Target="https://bmcpublichealth.biomedcentral.com/articles/10.1186/s12889-024-20089-5" TargetMode="External"/><Relationship Id="rId10" Type="http://schemas.openxmlformats.org/officeDocument/2006/relationships/hyperlink" Target="https://doi.org/10.1186/s12913-018-3161-3" TargetMode="External"/><Relationship Id="rId4" Type="http://schemas.openxmlformats.org/officeDocument/2006/relationships/hyperlink" Target="https://doi.org/10.3399/bjgp20x714017" TargetMode="External"/><Relationship Id="rId9" Type="http://schemas.openxmlformats.org/officeDocument/2006/relationships/hyperlink" Target="https://doi.org/10.1007/978-981-96-9021-3"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www.cpa.org.uk/cpa/policies_on_ageing.html" TargetMode="External"/><Relationship Id="rId13" Type="http://schemas.openxmlformats.org/officeDocument/2006/relationships/hyperlink" Target="https://www.legislation.gov.uk/ukpga/2010/15" TargetMode="External"/><Relationship Id="rId3" Type="http://schemas.openxmlformats.org/officeDocument/2006/relationships/hyperlink" Target="https://doi.org/10.1017/s0033291723002660" TargetMode="External"/><Relationship Id="rId7" Type="http://schemas.openxmlformats.org/officeDocument/2006/relationships/hyperlink" Target="https://www.legislation.gov.uk/ukpga/2014/23/contents" TargetMode="External"/><Relationship Id="rId12" Type="http://schemas.openxmlformats.org/officeDocument/2006/relationships/hyperlink" Target="https://www.epitomise.co.uk/blog/take-advantage-of-tech-driven-change" TargetMode="External"/><Relationship Id="rId2" Type="http://schemas.openxmlformats.org/officeDocument/2006/relationships/hyperlink" Target="https://bmcdigitalhealth.biomedcentral.com/articles/10.1186/s44247-023-00050-z" TargetMode="External"/><Relationship Id="rId1" Type="http://schemas.openxmlformats.org/officeDocument/2006/relationships/slideLayout" Target="../slideLayouts/slideLayout50.xml"/><Relationship Id="rId6" Type="http://schemas.openxmlformats.org/officeDocument/2006/relationships/hyperlink" Target="https://doi.org/10.1186/s12939-025-02429-y" TargetMode="External"/><Relationship Id="rId11" Type="http://schemas.openxmlformats.org/officeDocument/2006/relationships/hyperlink" Target="https://www.england.nhs.uk/atlas_case_study/using-technology-enabled-care-to-support-cognition-in-early-onset-dementia/?utm_source=chatgpt.com" TargetMode="External"/><Relationship Id="rId5" Type="http://schemas.openxmlformats.org/officeDocument/2006/relationships/hyperlink" Target="https://bristoluniversitypressdigital.com/view/journals/ijcc/8/1/article-p47.xml" TargetMode="External"/><Relationship Id="rId10" Type="http://schemas.openxmlformats.org/officeDocument/2006/relationships/hyperlink" Target="https://doi.org/10.3233/SHTI220941" TargetMode="External"/><Relationship Id="rId4" Type="http://schemas.openxmlformats.org/officeDocument/2006/relationships/hyperlink" Target="https://doi.org/10.1093/ageing/afz085" TargetMode="External"/><Relationship Id="rId9" Type="http://schemas.openxmlformats.org/officeDocument/2006/relationships/hyperlink" Target="https://doi.org/10.1016/j.arr.2012.08.001"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link.springer.com/rwe/10.1007/978-3-030-22009-9_369" TargetMode="External"/><Relationship Id="rId13" Type="http://schemas.openxmlformats.org/officeDocument/2006/relationships/hyperlink" Target="https://www.legislation.gov.uk/ukpga/1998/42/contents" TargetMode="External"/><Relationship Id="rId3" Type="http://schemas.openxmlformats.org/officeDocument/2006/relationships/hyperlink" Target="https://fastercapital.com/topics/conclusion-and-future-prospects.html/1" TargetMode="External"/><Relationship Id="rId7" Type="http://schemas.openxmlformats.org/officeDocument/2006/relationships/hyperlink" Target="https://www.tandfonline.com/doi/full/10.1080/01924788.2021.1970892?utm_source=chatgpt.com" TargetMode="External"/><Relationship Id="rId12" Type="http://schemas.openxmlformats.org/officeDocument/2006/relationships/hyperlink" Target="https://www.nature.com/articles/s41599-025-05746-3" TargetMode="External"/><Relationship Id="rId2" Type="http://schemas.openxmlformats.org/officeDocument/2006/relationships/hyperlink" Target="https://doi.org/10.1186/s12913-023-09513-5" TargetMode="External"/><Relationship Id="rId1" Type="http://schemas.openxmlformats.org/officeDocument/2006/relationships/slideLayout" Target="../slideLayouts/slideLayout50.xml"/><Relationship Id="rId6" Type="http://schemas.openxmlformats.org/officeDocument/2006/relationships/hyperlink" Target="https://doi.org/10.1111/hsc.13228" TargetMode="External"/><Relationship Id="rId11" Type="http://schemas.openxmlformats.org/officeDocument/2006/relationships/hyperlink" Target="https://doi.org/10.1111/j.1539-6053.2009.01034.x" TargetMode="External"/><Relationship Id="rId5" Type="http://schemas.openxmlformats.org/officeDocument/2006/relationships/hyperlink" Target="https://aging.jmir.org/2023/1/e51776" TargetMode="External"/><Relationship Id="rId10" Type="http://schemas.openxmlformats.org/officeDocument/2006/relationships/hyperlink" Target="https://doi.org/10.3389/fdgth.2023.1223845" TargetMode="External"/><Relationship Id="rId4" Type="http://schemas.openxmlformats.org/officeDocument/2006/relationships/hyperlink" Target="https://link.springer.com/chapter/10.1007/978-981-96-9021-3_6" TargetMode="External"/><Relationship Id="rId9" Type="http://schemas.openxmlformats.org/officeDocument/2006/relationships/hyperlink" Target="https://healthwatchrotherham.org.uk/find-services" TargetMode="External"/><Relationship Id="rId14" Type="http://schemas.openxmlformats.org/officeDocument/2006/relationships/hyperlink" Target="https://doi.org/10.1093/geroni/igae098.2895"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academic.oup.com/bjsw/article/5" TargetMode="External"/><Relationship Id="rId3" Type="http://schemas.openxmlformats.org/officeDocument/2006/relationships/hyperlink" Target="https://link.springer.com/article/10.1007/s10433-020-00591-6" TargetMode="External"/><Relationship Id="rId7" Type="http://schemas.openxmlformats.org/officeDocument/2006/relationships/hyperlink" Target="https://doi.org/10.3390/ijerph16193525" TargetMode="External"/><Relationship Id="rId12" Type="http://schemas.openxmlformats.org/officeDocument/2006/relationships/hyperlink" Target="https://doi.org/10.1016/j.jamda.2018.02.014" TargetMode="External"/><Relationship Id="rId2" Type="http://schemas.openxmlformats.org/officeDocument/2006/relationships/hyperlink" Target="https://juanfernandopacheco.com/2025/02/technology-on-critical-thinking-skills/" TargetMode="External"/><Relationship Id="rId1" Type="http://schemas.openxmlformats.org/officeDocument/2006/relationships/slideLayout" Target="../slideLayouts/slideLayout50.xml"/><Relationship Id="rId6" Type="http://schemas.openxmlformats.org/officeDocument/2006/relationships/hyperlink" Target="https://doi.org/10.1016/j.puhe.2024.06.011" TargetMode="External"/><Relationship Id="rId11" Type="http://schemas.openxmlformats.org/officeDocument/2006/relationships/hyperlink" Target="https://academic.oup.com/psychoradiology/article/3/1/kkad001/7095343" TargetMode="External"/><Relationship Id="rId5" Type="http://schemas.openxmlformats.org/officeDocument/2006/relationships/hyperlink" Target="https://doi.org/10.1017/S004727941300056" TargetMode="External"/><Relationship Id="rId10" Type="http://schemas.openxmlformats.org/officeDocument/2006/relationships/hyperlink" Target="https://doi.org/10.1177/0969733020948115" TargetMode="External"/><Relationship Id="rId4" Type="http://schemas.openxmlformats.org/officeDocument/2006/relationships/hyperlink" Target="https://doi.org/10.1377/hlthaff.2013.0992" TargetMode="External"/><Relationship Id="rId9" Type="http://schemas.openxmlformats.org/officeDocument/2006/relationships/hyperlink" Target="https://www.mdpi.com/2076-0760/11/8/324"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doi.org/10.3390/app142411934" TargetMode="External"/><Relationship Id="rId13" Type="http://schemas.openxmlformats.org/officeDocument/2006/relationships/hyperlink" Target="https://www.jngr5.com/articles/ai-medical-assistants" TargetMode="External"/><Relationship Id="rId3" Type="http://schemas.openxmlformats.org/officeDocument/2006/relationships/hyperlink" Target="https://link.springer.com/rwe/10.1007/978-981-16-1914-4_154-1" TargetMode="External"/><Relationship Id="rId7" Type="http://schemas.openxmlformats.org/officeDocument/2006/relationships/hyperlink" Target="https://eric.ed.gov/?id=EJ1241861" TargetMode="External"/><Relationship Id="rId12" Type="http://schemas.openxmlformats.org/officeDocument/2006/relationships/hyperlink" Target="https://www.jptcp.com/index.php/jptcp/article/view/5308" TargetMode="External"/><Relationship Id="rId2" Type="http://schemas.openxmlformats.org/officeDocument/2006/relationships/hyperlink" Target="https://doi.org/10.1186/s12874-024-02388-y" TargetMode="External"/><Relationship Id="rId1" Type="http://schemas.openxmlformats.org/officeDocument/2006/relationships/slideLayout" Target="../slideLayouts/slideLayout50.xml"/><Relationship Id="rId6" Type="http://schemas.openxmlformats.org/officeDocument/2006/relationships/hyperlink" Target="https://systematicreviewsjournal.biomedcentral.com/articles/10.1186/s13643-025-02862-8" TargetMode="External"/><Relationship Id="rId11" Type="http://schemas.openxmlformats.org/officeDocument/2006/relationships/hyperlink" Target="https://doi.org/10.1080/23311975.2024.2315695" TargetMode="External"/><Relationship Id="rId5" Type="http://schemas.openxmlformats.org/officeDocument/2006/relationships/hyperlink" Target="https://rajnursing.blogspot.com/2019/09/theories-of-ageing.html#google_vignette" TargetMode="External"/><Relationship Id="rId10" Type="http://schemas.openxmlformats.org/officeDocument/2006/relationships/hyperlink" Target="https://www.ageuk.org.uk/siteassets/documents/reports-and-publications/reports-and-briefings/health--wellbeing/age-uk-briefing-state-of-health-and-care-july-2023-abridged-version.pdf" TargetMode="External"/><Relationship Id="rId4" Type="http://schemas.openxmlformats.org/officeDocument/2006/relationships/hyperlink" Target="https://www.longtermplan.nhs.uk/" TargetMode="External"/><Relationship Id="rId9" Type="http://schemas.openxmlformats.org/officeDocument/2006/relationships/hyperlink" Target="https://doi.org/10.1186/s12877-017-0582-5"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doi.org/10.1111/jan.16569" TargetMode="External"/><Relationship Id="rId3" Type="http://schemas.openxmlformats.org/officeDocument/2006/relationships/hyperlink" Target="https://doi.org/10.1016/j.archger.2025.105749" TargetMode="External"/><Relationship Id="rId7" Type="http://schemas.openxmlformats.org/officeDocument/2006/relationships/hyperlink" Target="https://link.springer.com/chapter/10.1007/978-3-030-51406-8_23" TargetMode="External"/><Relationship Id="rId12" Type="http://schemas.openxmlformats.org/officeDocument/2006/relationships/hyperlink" Target="https://link.springer.com/article/10.1007/s43545-025-00678-2" TargetMode="External"/><Relationship Id="rId2" Type="http://schemas.openxmlformats.org/officeDocument/2006/relationships/hyperlink" Target="https://ojin.nursingworld.org/table-of-contents/volume-28-2023/number-2-may-2023/special-topic-nursing-now/telehealth-and-remote-patient-monitoring/" TargetMode="External"/><Relationship Id="rId1" Type="http://schemas.openxmlformats.org/officeDocument/2006/relationships/slideLayout" Target="../slideLayouts/slideLayout50.xml"/><Relationship Id="rId6" Type="http://schemas.openxmlformats.org/officeDocument/2006/relationships/hyperlink" Target="https://www.eajournals.org/journals/european-journal-of-computer-science-and-information-technology-ejcsit/vol-13-issue-18-2025/cloud-computing-digital-transformation" TargetMode="External"/><Relationship Id="rId11" Type="http://schemas.openxmlformats.org/officeDocument/2006/relationships/hyperlink" Target="https://doi.org/10.1093/bjsw/bcaf041" TargetMode="External"/><Relationship Id="rId5" Type="http://schemas.openxmlformats.org/officeDocument/2006/relationships/hyperlink" Target="https://www.cambridge.org/core/journals/ageing-and-society" TargetMode="External"/><Relationship Id="rId10" Type="http://schemas.openxmlformats.org/officeDocument/2006/relationships/hyperlink" Target="https://link.springer.com/article/10.1007/s11423-025-10530-w" TargetMode="External"/><Relationship Id="rId4" Type="http://schemas.openxmlformats.org/officeDocument/2006/relationships/hyperlink" Target="https://link.springer.com/article/10.1007/s12126-019-09349-7" TargetMode="External"/><Relationship Id="rId9" Type="http://schemas.openxmlformats.org/officeDocument/2006/relationships/hyperlink" Target="https://pmc.ncbi.nlm.nih.gov/articles/PMC9425718/pdf/10.1177_084047042211084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BD53D2-2AF7-086C-2E23-0E1CC824DFEF}"/>
              </a:ext>
            </a:extLst>
          </p:cNvPr>
          <p:cNvSpPr txBox="1"/>
          <p:nvPr/>
        </p:nvSpPr>
        <p:spPr>
          <a:xfrm>
            <a:off x="1075765" y="968188"/>
            <a:ext cx="8885816" cy="3908506"/>
          </a:xfrm>
          <a:prstGeom prst="rect">
            <a:avLst/>
          </a:prstGeom>
          <a:noFill/>
        </p:spPr>
        <p:txBody>
          <a:bodyPr wrap="square" rtlCol="0">
            <a:spAutoFit/>
          </a:bodyPr>
          <a:lstStyle/>
          <a:p>
            <a:pPr>
              <a:lnSpc>
                <a:spcPct val="150000"/>
              </a:lnSpc>
              <a:spcAft>
                <a:spcPts val="800"/>
              </a:spcAft>
              <a:buNone/>
            </a:pPr>
            <a:r>
              <a:rPr lang="en-GB" sz="1800" b="1" kern="1800" dirty="0">
                <a:effectLst/>
                <a:latin typeface="Ariel"/>
                <a:ea typeface="Times New Roman" panose="02020603050405020304" pitchFamily="18" charset="0"/>
                <a:cs typeface="Times New Roman" panose="02020603050405020304" pitchFamily="18" charset="0"/>
              </a:rPr>
              <a:t>Student Name: Zakia Bi</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800" b="1" kern="1800" dirty="0">
                <a:effectLst/>
                <a:latin typeface="Ariel"/>
                <a:ea typeface="Times New Roman" panose="02020603050405020304" pitchFamily="18" charset="0"/>
                <a:cs typeface="Times New Roman" panose="02020603050405020304" pitchFamily="18" charset="0"/>
              </a:rPr>
              <a:t>Student Number: 2246095</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800" b="1" kern="1800" dirty="0">
                <a:effectLst/>
                <a:latin typeface="Ariel"/>
                <a:ea typeface="Times New Roman" panose="02020603050405020304" pitchFamily="18" charset="0"/>
                <a:cs typeface="Times New Roman" panose="02020603050405020304" pitchFamily="18" charset="0"/>
              </a:rPr>
              <a:t>Programme: BSc (Hons) Health and Social Care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800" b="1" kern="1800" dirty="0">
                <a:effectLst/>
                <a:latin typeface="Ariel"/>
                <a:ea typeface="Times New Roman" panose="02020603050405020304" pitchFamily="18" charset="0"/>
                <a:cs typeface="Times New Roman" panose="02020603050405020304" pitchFamily="18" charset="0"/>
              </a:rPr>
              <a:t>Module: Empowering the Older Person</a:t>
            </a:r>
          </a:p>
          <a:p>
            <a:pPr>
              <a:lnSpc>
                <a:spcPct val="150000"/>
              </a:lnSpc>
              <a:spcAft>
                <a:spcPts val="800"/>
              </a:spcAft>
              <a:buNone/>
            </a:pPr>
            <a:r>
              <a:rPr lang="en-GB" sz="1800" b="1" kern="1800" dirty="0">
                <a:effectLst/>
                <a:latin typeface="Ariel"/>
                <a:ea typeface="Times New Roman" panose="02020603050405020304" pitchFamily="18" charset="0"/>
                <a:cs typeface="Times New Roman" panose="02020603050405020304" pitchFamily="18" charset="0"/>
              </a:rPr>
              <a:t>Module Code: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b="1" kern="1800" dirty="0">
                <a:effectLst/>
                <a:latin typeface="Ariel"/>
                <a:ea typeface="Times New Roman" panose="02020603050405020304" pitchFamily="18" charset="0"/>
                <a:cs typeface="Times New Roman" panose="02020603050405020304" pitchFamily="18" charset="0"/>
              </a:rPr>
              <a:t>BMHP6027</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800" b="1" kern="1800" dirty="0">
                <a:effectLst/>
                <a:latin typeface="Ariel"/>
                <a:ea typeface="Times New Roman" panose="02020603050405020304" pitchFamily="18" charset="0"/>
                <a:cs typeface="Times New Roman" panose="02020603050405020304" pitchFamily="18" charset="0"/>
              </a:rPr>
              <a:t>Assignment Title: Component 1: Individual  Presentation (PowerPoint with Voice-Over)</a:t>
            </a:r>
          </a:p>
          <a:p>
            <a:pPr>
              <a:lnSpc>
                <a:spcPct val="150000"/>
              </a:lnSpc>
              <a:spcAft>
                <a:spcPts val="800"/>
              </a:spcAft>
              <a:buNone/>
            </a:pPr>
            <a:r>
              <a:rPr lang="en-GB" sz="1800" b="1" kern="1800" dirty="0">
                <a:effectLst/>
                <a:latin typeface="Ariel"/>
                <a:ea typeface="Times New Roman" panose="02020603050405020304" pitchFamily="18" charset="0"/>
                <a:cs typeface="Times New Roman" panose="02020603050405020304" pitchFamily="18" charset="0"/>
              </a:rPr>
              <a:t>Lecturer: Joanne Davies</a:t>
            </a:r>
            <a:br>
              <a:rPr lang="en-GB" sz="1800" b="1" kern="1800" dirty="0">
                <a:effectLst/>
                <a:latin typeface="Ariel"/>
                <a:ea typeface="Times New Roman" panose="02020603050405020304" pitchFamily="18" charset="0"/>
                <a:cs typeface="Times New Roman" panose="02020603050405020304" pitchFamily="18" charset="0"/>
              </a:rPr>
            </a:b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33" name="Audio 32">
            <a:hlinkClick r:id="" action="ppaction://media"/>
            <a:extLst>
              <a:ext uri="{FF2B5EF4-FFF2-40B4-BE49-F238E27FC236}">
                <a16:creationId xmlns:a16="http://schemas.microsoft.com/office/drawing/2014/main" id="{C8CC3024-C179-8EC5-9F85-36550A809FE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100346" y="4736233"/>
            <a:ext cx="2057400" cy="2057400"/>
          </a:xfrm>
          <a:prstGeom prst="ellipse">
            <a:avLst/>
          </a:prstGeom>
        </p:spPr>
      </p:pic>
    </p:spTree>
    <p:extLst>
      <p:ext uri="{BB962C8B-B14F-4D97-AF65-F5344CB8AC3E}">
        <p14:creationId xmlns:p14="http://schemas.microsoft.com/office/powerpoint/2010/main" val="3318533851"/>
      </p:ext>
    </p:extLst>
  </p:cSld>
  <p:clrMapOvr>
    <a:masterClrMapping/>
  </p:clrMapOvr>
  <mc:AlternateContent xmlns:mc="http://schemas.openxmlformats.org/markup-compatibility/2006" xmlns:p14="http://schemas.microsoft.com/office/powerpoint/2010/main">
    <mc:Choice Requires="p14">
      <p:transition spd="slow" p14:dur="2000" advTm="22879"/>
    </mc:Choice>
    <mc:Fallback xmlns="">
      <p:transition spd="slow" advTm="22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58C3ADBE-CC95-9C9B-0729-0879B91FE0BD}"/>
              </a:ext>
            </a:extLst>
          </p:cNvPr>
          <p:cNvSpPr/>
          <p:nvPr/>
        </p:nvSpPr>
        <p:spPr>
          <a:xfrm>
            <a:off x="1808018" y="1996166"/>
            <a:ext cx="8691999" cy="2861393"/>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73CFAAC-B2F2-38DF-B7B7-A00B2AD7FCC6}"/>
              </a:ext>
            </a:extLst>
          </p:cNvPr>
          <p:cNvSpPr>
            <a:spLocks noGrp="1"/>
          </p:cNvSpPr>
          <p:nvPr>
            <p:ph type="ctrTitle"/>
          </p:nvPr>
        </p:nvSpPr>
        <p:spPr>
          <a:xfrm>
            <a:off x="4068331" y="937010"/>
            <a:ext cx="5558219" cy="850188"/>
          </a:xfrm>
        </p:spPr>
        <p:txBody>
          <a:bodyPr anchor="t">
            <a:normAutofit/>
          </a:bodyPr>
          <a:lstStyle/>
          <a:p>
            <a:r>
              <a:rPr lang="en-US" dirty="0"/>
              <a:t>Introduction </a:t>
            </a:r>
          </a:p>
        </p:txBody>
      </p:sp>
      <p:sp>
        <p:nvSpPr>
          <p:cNvPr id="21" name="TextBox 20">
            <a:extLst>
              <a:ext uri="{FF2B5EF4-FFF2-40B4-BE49-F238E27FC236}">
                <a16:creationId xmlns:a16="http://schemas.microsoft.com/office/drawing/2014/main" id="{4C392154-243D-7F68-CF37-D0935E2F1B4C}"/>
              </a:ext>
            </a:extLst>
          </p:cNvPr>
          <p:cNvSpPr txBox="1"/>
          <p:nvPr/>
        </p:nvSpPr>
        <p:spPr>
          <a:xfrm>
            <a:off x="4673995" y="4902357"/>
            <a:ext cx="6218911" cy="378526"/>
          </a:xfrm>
          <a:prstGeom prst="rect">
            <a:avLst/>
          </a:prstGeom>
          <a:noFill/>
        </p:spPr>
        <p:txBody>
          <a:bodyPr wrap="square">
            <a:spAutoFit/>
          </a:bodyPr>
          <a:lstStyle/>
          <a:p>
            <a:pPr>
              <a:spcAft>
                <a:spcPts val="600"/>
              </a:spcAft>
            </a:pPr>
            <a:r>
              <a:rPr lang="en-GB" dirty="0">
                <a:latin typeface="Arial" panose="020B0604020202020204" pitchFamily="34" charset="0"/>
                <a:cs typeface="Arial" panose="020B0604020202020204" pitchFamily="34" charset="0"/>
              </a:rPr>
              <a:t>-Theoretical Frameworks</a:t>
            </a:r>
          </a:p>
        </p:txBody>
      </p:sp>
      <p:sp>
        <p:nvSpPr>
          <p:cNvPr id="23" name="TextBox 22">
            <a:extLst>
              <a:ext uri="{FF2B5EF4-FFF2-40B4-BE49-F238E27FC236}">
                <a16:creationId xmlns:a16="http://schemas.microsoft.com/office/drawing/2014/main" id="{2EE3398A-7922-59CF-4281-B45A6E530B06}"/>
              </a:ext>
            </a:extLst>
          </p:cNvPr>
          <p:cNvSpPr txBox="1"/>
          <p:nvPr/>
        </p:nvSpPr>
        <p:spPr>
          <a:xfrm>
            <a:off x="7286817" y="4913168"/>
            <a:ext cx="4184865" cy="369332"/>
          </a:xfrm>
          <a:prstGeom prst="rect">
            <a:avLst/>
          </a:prstGeom>
          <a:noFill/>
        </p:spPr>
        <p:txBody>
          <a:bodyPr wrap="square">
            <a:spAutoFit/>
          </a:bodyPr>
          <a:lstStyle/>
          <a:p>
            <a:pPr>
              <a:spcAft>
                <a:spcPts val="600"/>
              </a:spcAft>
            </a:pPr>
            <a:r>
              <a:rPr lang="en-GB" dirty="0">
                <a:latin typeface="Arial" panose="020B0604020202020204" pitchFamily="34" charset="0"/>
                <a:cs typeface="Arial" panose="020B0604020202020204" pitchFamily="34" charset="0"/>
              </a:rPr>
              <a:t>-Evaluation of Current Care Provisions</a:t>
            </a:r>
          </a:p>
        </p:txBody>
      </p:sp>
      <p:sp>
        <p:nvSpPr>
          <p:cNvPr id="25" name="TextBox 24">
            <a:extLst>
              <a:ext uri="{FF2B5EF4-FFF2-40B4-BE49-F238E27FC236}">
                <a16:creationId xmlns:a16="http://schemas.microsoft.com/office/drawing/2014/main" id="{274FF5AA-C78B-5EDE-443A-CC14991AE745}"/>
              </a:ext>
            </a:extLst>
          </p:cNvPr>
          <p:cNvSpPr txBox="1"/>
          <p:nvPr/>
        </p:nvSpPr>
        <p:spPr>
          <a:xfrm>
            <a:off x="845372" y="4900740"/>
            <a:ext cx="4059812" cy="338554"/>
          </a:xfrm>
          <a:prstGeom prst="rect">
            <a:avLst/>
          </a:prstGeom>
          <a:noFill/>
        </p:spPr>
        <p:txBody>
          <a:bodyPr wrap="square">
            <a:spAutoFit/>
          </a:bodyPr>
          <a:lstStyle/>
          <a:p>
            <a:pPr>
              <a:spcAft>
                <a:spcPts val="600"/>
              </a:spcAft>
            </a:pPr>
            <a:r>
              <a:rPr lang="en-GB" sz="1600" dirty="0">
                <a:latin typeface="Arial" panose="020B0604020202020204" pitchFamily="34" charset="0"/>
                <a:cs typeface="Arial" panose="020B0604020202020204" pitchFamily="34" charset="0"/>
              </a:rPr>
              <a:t>Technological Innovations in Elderly Care</a:t>
            </a:r>
          </a:p>
        </p:txBody>
      </p:sp>
      <p:sp>
        <p:nvSpPr>
          <p:cNvPr id="27" name="TextBox 26">
            <a:extLst>
              <a:ext uri="{FF2B5EF4-FFF2-40B4-BE49-F238E27FC236}">
                <a16:creationId xmlns:a16="http://schemas.microsoft.com/office/drawing/2014/main" id="{7603D196-368C-E746-261F-3FB72A7C5D3D}"/>
              </a:ext>
            </a:extLst>
          </p:cNvPr>
          <p:cNvSpPr txBox="1"/>
          <p:nvPr/>
        </p:nvSpPr>
        <p:spPr>
          <a:xfrm>
            <a:off x="1581745" y="5224233"/>
            <a:ext cx="1925376" cy="369332"/>
          </a:xfrm>
          <a:prstGeom prst="rect">
            <a:avLst/>
          </a:prstGeom>
          <a:noFill/>
        </p:spPr>
        <p:txBody>
          <a:bodyPr wrap="square">
            <a:spAutoFit/>
          </a:bodyPr>
          <a:lstStyle/>
          <a:p>
            <a:pPr>
              <a:spcAft>
                <a:spcPts val="600"/>
              </a:spcAft>
            </a:pPr>
            <a:r>
              <a:rPr lang="en-GB" dirty="0">
                <a:latin typeface="Arial" panose="020B0604020202020204" pitchFamily="34" charset="0"/>
                <a:cs typeface="Arial" panose="020B0604020202020204" pitchFamily="34" charset="0"/>
              </a:rPr>
              <a:t>Case Studies   </a:t>
            </a:r>
          </a:p>
        </p:txBody>
      </p:sp>
      <p:sp>
        <p:nvSpPr>
          <p:cNvPr id="29" name="TextBox 28">
            <a:extLst>
              <a:ext uri="{FF2B5EF4-FFF2-40B4-BE49-F238E27FC236}">
                <a16:creationId xmlns:a16="http://schemas.microsoft.com/office/drawing/2014/main" id="{B493E736-159C-F1FB-8736-46EB45559DAC}"/>
              </a:ext>
            </a:extLst>
          </p:cNvPr>
          <p:cNvSpPr txBox="1"/>
          <p:nvPr/>
        </p:nvSpPr>
        <p:spPr>
          <a:xfrm>
            <a:off x="3938733" y="5233606"/>
            <a:ext cx="6366076" cy="369332"/>
          </a:xfrm>
          <a:prstGeom prst="rect">
            <a:avLst/>
          </a:prstGeom>
          <a:noFill/>
        </p:spPr>
        <p:txBody>
          <a:bodyPr wrap="square">
            <a:spAutoFit/>
          </a:bodyPr>
          <a:lstStyle/>
          <a:p>
            <a:pPr>
              <a:spcAft>
                <a:spcPts val="600"/>
              </a:spcAft>
            </a:pPr>
            <a:r>
              <a:rPr lang="en-GB" dirty="0">
                <a:latin typeface="Arial" panose="020B0604020202020204" pitchFamily="34" charset="0"/>
                <a:cs typeface="Arial" panose="020B0604020202020204" pitchFamily="34" charset="0"/>
              </a:rPr>
              <a:t>-Recommendations and Conclusion</a:t>
            </a:r>
          </a:p>
        </p:txBody>
      </p:sp>
      <p:sp>
        <p:nvSpPr>
          <p:cNvPr id="32" name="TextBox 31">
            <a:extLst>
              <a:ext uri="{FF2B5EF4-FFF2-40B4-BE49-F238E27FC236}">
                <a16:creationId xmlns:a16="http://schemas.microsoft.com/office/drawing/2014/main" id="{38FE44E1-9DEA-3E92-4F96-1774A6B8597B}"/>
              </a:ext>
            </a:extLst>
          </p:cNvPr>
          <p:cNvSpPr txBox="1"/>
          <p:nvPr/>
        </p:nvSpPr>
        <p:spPr>
          <a:xfrm>
            <a:off x="2962608" y="5224233"/>
            <a:ext cx="1331088" cy="369332"/>
          </a:xfrm>
          <a:prstGeom prst="rect">
            <a:avLst/>
          </a:prstGeom>
          <a:noFill/>
        </p:spPr>
        <p:txBody>
          <a:bodyPr wrap="square" rtlCol="0">
            <a:spAutoFit/>
          </a:bodyPr>
          <a:lstStyle/>
          <a:p>
            <a:pPr>
              <a:spcAft>
                <a:spcPts val="600"/>
              </a:spcAft>
            </a:pPr>
            <a:r>
              <a:rPr lang="en-GB" dirty="0"/>
              <a:t>- </a:t>
            </a:r>
            <a:r>
              <a:rPr lang="en-GB" dirty="0">
                <a:latin typeface="Arial" panose="020B0604020202020204" pitchFamily="34" charset="0"/>
                <a:cs typeface="Arial" panose="020B0604020202020204" pitchFamily="34" charset="0"/>
              </a:rPr>
              <a:t>Policies</a:t>
            </a:r>
          </a:p>
        </p:txBody>
      </p:sp>
      <p:sp>
        <p:nvSpPr>
          <p:cNvPr id="35" name="TextBox 34">
            <a:extLst>
              <a:ext uri="{FF2B5EF4-FFF2-40B4-BE49-F238E27FC236}">
                <a16:creationId xmlns:a16="http://schemas.microsoft.com/office/drawing/2014/main" id="{ADC91BD0-EBF1-F2C4-B234-56FEE8CF0E58}"/>
              </a:ext>
            </a:extLst>
          </p:cNvPr>
          <p:cNvSpPr txBox="1"/>
          <p:nvPr/>
        </p:nvSpPr>
        <p:spPr>
          <a:xfrm>
            <a:off x="7652749" y="5254654"/>
            <a:ext cx="2847268" cy="369332"/>
          </a:xfrm>
          <a:prstGeom prst="rect">
            <a:avLst/>
          </a:prstGeom>
          <a:noFill/>
        </p:spPr>
        <p:txBody>
          <a:bodyPr wrap="square">
            <a:spAutoFit/>
          </a:bodyPr>
          <a:lstStyle/>
          <a:p>
            <a:pPr>
              <a:spcAft>
                <a:spcPts val="600"/>
              </a:spcAft>
            </a:pPr>
            <a:r>
              <a:rPr lang="en-GB" dirty="0">
                <a:latin typeface="Arial" panose="020B0604020202020204" pitchFamily="34" charset="0"/>
                <a:cs typeface="Arial" panose="020B0604020202020204" pitchFamily="34" charset="0"/>
              </a:rPr>
              <a:t>- References</a:t>
            </a:r>
          </a:p>
        </p:txBody>
      </p:sp>
      <p:sp>
        <p:nvSpPr>
          <p:cNvPr id="28" name="TextBox 27">
            <a:extLst>
              <a:ext uri="{FF2B5EF4-FFF2-40B4-BE49-F238E27FC236}">
                <a16:creationId xmlns:a16="http://schemas.microsoft.com/office/drawing/2014/main" id="{6090D03E-6877-B69F-6EE2-E1A63C2E32B5}"/>
              </a:ext>
            </a:extLst>
          </p:cNvPr>
          <p:cNvSpPr txBox="1"/>
          <p:nvPr/>
        </p:nvSpPr>
        <p:spPr>
          <a:xfrm>
            <a:off x="3428373" y="2366978"/>
            <a:ext cx="6094268" cy="1015663"/>
          </a:xfrm>
          <a:prstGeom prst="rect">
            <a:avLst/>
          </a:prstGeom>
          <a:noFill/>
        </p:spPr>
        <p:txBody>
          <a:bodyPr wrap="square">
            <a:spAutoFit/>
          </a:bodyPr>
          <a:lstStyle/>
          <a:p>
            <a:r>
              <a:rPr kumimoji="0" lang="en-US" sz="2000" b="1" i="0" u="none" strike="noStrike" kern="1200" cap="all" spc="500" normalizeH="0" baseline="0" noProof="0" dirty="0">
                <a:ln>
                  <a:noFill/>
                </a:ln>
                <a:solidFill>
                  <a:prstClr val="black"/>
                </a:solidFill>
                <a:effectLst/>
                <a:uLnTx/>
                <a:uFillTx/>
                <a:latin typeface="Amasis MT Pro Black" panose="02040A04050005020304" pitchFamily="18" charset="0"/>
                <a:ea typeface="+mj-ea"/>
                <a:cs typeface="+mj-cs"/>
              </a:rPr>
              <a:t>Care, Empowerment, and Support Needs of Older People in the UK</a:t>
            </a:r>
            <a:endParaRPr lang="en-GB" dirty="0"/>
          </a:p>
        </p:txBody>
      </p:sp>
      <p:sp>
        <p:nvSpPr>
          <p:cNvPr id="31" name="TextBox 30">
            <a:extLst>
              <a:ext uri="{FF2B5EF4-FFF2-40B4-BE49-F238E27FC236}">
                <a16:creationId xmlns:a16="http://schemas.microsoft.com/office/drawing/2014/main" id="{003F49D7-FC25-A0D1-9BD2-E371F6072E30}"/>
              </a:ext>
            </a:extLst>
          </p:cNvPr>
          <p:cNvSpPr txBox="1"/>
          <p:nvPr/>
        </p:nvSpPr>
        <p:spPr>
          <a:xfrm>
            <a:off x="3274793" y="3719990"/>
            <a:ext cx="6401427" cy="400110"/>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Ensuring dignified care and social support for seniors</a:t>
            </a:r>
          </a:p>
        </p:txBody>
      </p:sp>
      <p:pic>
        <p:nvPicPr>
          <p:cNvPr id="12" name="Audio 11">
            <a:hlinkClick r:id="" action="ppaction://media"/>
            <a:extLst>
              <a:ext uri="{FF2B5EF4-FFF2-40B4-BE49-F238E27FC236}">
                <a16:creationId xmlns:a16="http://schemas.microsoft.com/office/drawing/2014/main" id="{95FA9ADC-990B-19B3-3B7A-53FB6FC8096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70966" y="4718304"/>
            <a:ext cx="2057400" cy="2057400"/>
          </a:xfrm>
          <a:prstGeom prst="ellipse">
            <a:avLst/>
          </a:prstGeom>
        </p:spPr>
      </p:pic>
    </p:spTree>
    <p:extLst>
      <p:ext uri="{BB962C8B-B14F-4D97-AF65-F5344CB8AC3E}">
        <p14:creationId xmlns:p14="http://schemas.microsoft.com/office/powerpoint/2010/main" val="52098698"/>
      </p:ext>
    </p:extLst>
  </p:cSld>
  <p:clrMapOvr>
    <a:masterClrMapping/>
  </p:clrMapOvr>
  <p:transition advTm="2192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B08FEE-2CCF-0A02-7053-5E513A43064D}"/>
              </a:ext>
            </a:extLst>
          </p:cNvPr>
          <p:cNvPicPr>
            <a:picLocks noChangeAspect="1"/>
          </p:cNvPicPr>
          <p:nvPr/>
        </p:nvPicPr>
        <p:blipFill>
          <a:blip r:embed="rId5"/>
          <a:stretch>
            <a:fillRect/>
          </a:stretch>
        </p:blipFill>
        <p:spPr>
          <a:xfrm>
            <a:off x="2279073" y="1865800"/>
            <a:ext cx="7840096" cy="4123927"/>
          </a:xfrm>
          <a:prstGeom prst="rect">
            <a:avLst/>
          </a:prstGeom>
        </p:spPr>
      </p:pic>
      <p:sp>
        <p:nvSpPr>
          <p:cNvPr id="3" name="TextBox 2">
            <a:extLst>
              <a:ext uri="{FF2B5EF4-FFF2-40B4-BE49-F238E27FC236}">
                <a16:creationId xmlns:a16="http://schemas.microsoft.com/office/drawing/2014/main" id="{EBF9D2E6-76D6-7F72-D244-E082895B1226}"/>
              </a:ext>
            </a:extLst>
          </p:cNvPr>
          <p:cNvSpPr txBox="1"/>
          <p:nvPr/>
        </p:nvSpPr>
        <p:spPr>
          <a:xfrm>
            <a:off x="2507153" y="2189123"/>
            <a:ext cx="7405774" cy="3416320"/>
          </a:xfrm>
          <a:prstGeom prst="rect">
            <a:avLst/>
          </a:prstGeom>
          <a:noFill/>
        </p:spPr>
        <p:txBody>
          <a:bodyPr wrap="square">
            <a:spAutoFit/>
          </a:bodyPr>
          <a:lstStyle/>
          <a:p>
            <a:r>
              <a:rPr lang="en-GB" sz="2400" dirty="0">
                <a:latin typeface="Ariel"/>
              </a:rPr>
              <a:t>Ageing involves biological, psychological, and social transformations, requiring customized care for older adults in the UK to enhance their wellbeing. </a:t>
            </a:r>
          </a:p>
          <a:p>
            <a:r>
              <a:rPr lang="en-GB" sz="2400" dirty="0">
                <a:latin typeface="Ariel"/>
              </a:rPr>
              <a:t>As people get older, they go through physical, emotional, and social changes. These include losing strength, mobility, and sensory abilities, becoming more prone to health problems, having mental health problems, and being alone. Knowing this helps you give the right care and support </a:t>
            </a:r>
            <a:r>
              <a:rPr lang="en-GB" sz="1400" dirty="0">
                <a:latin typeface="Ariel"/>
              </a:rPr>
              <a:t>(Torres, 2024).</a:t>
            </a:r>
          </a:p>
        </p:txBody>
      </p:sp>
      <p:sp>
        <p:nvSpPr>
          <p:cNvPr id="5" name="TextBox 4">
            <a:extLst>
              <a:ext uri="{FF2B5EF4-FFF2-40B4-BE49-F238E27FC236}">
                <a16:creationId xmlns:a16="http://schemas.microsoft.com/office/drawing/2014/main" id="{2F15BE97-E2CC-EF6D-88E1-1ADF42A8B324}"/>
              </a:ext>
            </a:extLst>
          </p:cNvPr>
          <p:cNvSpPr txBox="1"/>
          <p:nvPr/>
        </p:nvSpPr>
        <p:spPr>
          <a:xfrm>
            <a:off x="3792681" y="534737"/>
            <a:ext cx="5933209" cy="769441"/>
          </a:xfrm>
          <a:prstGeom prst="rect">
            <a:avLst/>
          </a:prstGeom>
          <a:noFill/>
        </p:spPr>
        <p:txBody>
          <a:bodyPr wrap="square" rtlCol="0">
            <a:spAutoFit/>
          </a:bodyPr>
          <a:lstStyle/>
          <a:p>
            <a:r>
              <a:rPr lang="en-GB" sz="4400" b="1" dirty="0">
                <a:latin typeface="Ariel"/>
              </a:rPr>
              <a:t>What is Ageing?</a:t>
            </a:r>
          </a:p>
        </p:txBody>
      </p:sp>
      <p:pic>
        <p:nvPicPr>
          <p:cNvPr id="63" name="Audio 62">
            <a:hlinkClick r:id="" action="ppaction://media"/>
            <a:extLst>
              <a:ext uri="{FF2B5EF4-FFF2-40B4-BE49-F238E27FC236}">
                <a16:creationId xmlns:a16="http://schemas.microsoft.com/office/drawing/2014/main" id="{6F597A89-1EF2-18FA-489B-B320E61A3AE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88162" y="4718304"/>
            <a:ext cx="2057400" cy="2057400"/>
          </a:xfrm>
          <a:prstGeom prst="ellipse">
            <a:avLst/>
          </a:prstGeom>
        </p:spPr>
      </p:pic>
    </p:spTree>
    <p:extLst>
      <p:ext uri="{BB962C8B-B14F-4D97-AF65-F5344CB8AC3E}">
        <p14:creationId xmlns:p14="http://schemas.microsoft.com/office/powerpoint/2010/main" val="2234523800"/>
      </p:ext>
    </p:extLst>
  </p:cSld>
  <p:clrMapOvr>
    <a:masterClrMapping/>
  </p:clrMapOvr>
  <mc:AlternateContent xmlns:mc="http://schemas.openxmlformats.org/markup-compatibility/2006" xmlns:p14="http://schemas.microsoft.com/office/powerpoint/2010/main">
    <mc:Choice Requires="p14">
      <p:transition spd="slow" p14:dur="2000" advTm="28279"/>
    </mc:Choice>
    <mc:Fallback xmlns="">
      <p:transition spd="slow" advTm="28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FD9971-62D7-7717-FF5E-05B32C8C200E}"/>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F25C161A-7E3E-5B01-BB62-0A3204D8DD4C}"/>
              </a:ext>
            </a:extLst>
          </p:cNvPr>
          <p:cNvSpPr/>
          <p:nvPr/>
        </p:nvSpPr>
        <p:spPr>
          <a:xfrm>
            <a:off x="350691" y="1069285"/>
            <a:ext cx="11490618" cy="5336445"/>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822AC2A2-627B-4891-F6EB-7A86C4BE25D5}"/>
              </a:ext>
            </a:extLst>
          </p:cNvPr>
          <p:cNvSpPr>
            <a:spLocks noGrp="1"/>
          </p:cNvSpPr>
          <p:nvPr>
            <p:ph type="title"/>
          </p:nvPr>
        </p:nvSpPr>
        <p:spPr>
          <a:xfrm>
            <a:off x="1490446" y="446314"/>
            <a:ext cx="10178142" cy="567235"/>
          </a:xfrm>
        </p:spPr>
        <p:txBody>
          <a:bodyPr anchor="b">
            <a:normAutofit/>
          </a:bodyPr>
          <a:lstStyle/>
          <a:p>
            <a:pPr>
              <a:lnSpc>
                <a:spcPct val="110000"/>
              </a:lnSpc>
            </a:pPr>
            <a:r>
              <a:rPr lang="en-US" dirty="0"/>
              <a:t>Introduction to Elderly Care Needs</a:t>
            </a:r>
          </a:p>
        </p:txBody>
      </p:sp>
      <p:sp>
        <p:nvSpPr>
          <p:cNvPr id="43" name="TextBox 42">
            <a:extLst>
              <a:ext uri="{FF2B5EF4-FFF2-40B4-BE49-F238E27FC236}">
                <a16:creationId xmlns:a16="http://schemas.microsoft.com/office/drawing/2014/main" id="{9A7F8140-A289-7152-400B-8529820C4770}"/>
              </a:ext>
            </a:extLst>
          </p:cNvPr>
          <p:cNvSpPr txBox="1"/>
          <p:nvPr/>
        </p:nvSpPr>
        <p:spPr>
          <a:xfrm>
            <a:off x="867675" y="1957343"/>
            <a:ext cx="10456649" cy="3785652"/>
          </a:xfrm>
          <a:prstGeom prst="rect">
            <a:avLst/>
          </a:prstGeom>
          <a:noFill/>
        </p:spPr>
        <p:txBody>
          <a:bodyPr wrap="square" rtlCol="0">
            <a:spAutoFit/>
          </a:bodyPr>
          <a:lstStyle/>
          <a:p>
            <a:r>
              <a:rPr lang="en-GB" sz="4400" b="1" dirty="0">
                <a:latin typeface="Ariel"/>
              </a:rPr>
              <a:t>Elderly care needs</a:t>
            </a:r>
          </a:p>
          <a:p>
            <a:r>
              <a:rPr lang="en-GB" sz="2800" b="1" dirty="0">
                <a:latin typeface="Ariel"/>
              </a:rPr>
              <a:t>Physical Needs: </a:t>
            </a:r>
            <a:r>
              <a:rPr lang="en-GB" sz="2800" dirty="0">
                <a:latin typeface="Ariel"/>
              </a:rPr>
              <a:t>Assistance with mobility (walking, transferring, etc.)</a:t>
            </a:r>
          </a:p>
          <a:p>
            <a:r>
              <a:rPr lang="en-GB" sz="2800" b="1" dirty="0">
                <a:latin typeface="Ariel"/>
              </a:rPr>
              <a:t>Emotional and Mental Health Needs: </a:t>
            </a:r>
            <a:r>
              <a:rPr lang="en-GB" sz="2800" dirty="0">
                <a:latin typeface="Ariel"/>
              </a:rPr>
              <a:t>Companionship to reduce loneliness</a:t>
            </a:r>
          </a:p>
          <a:p>
            <a:r>
              <a:rPr lang="en-GB" sz="2800" b="1" dirty="0">
                <a:latin typeface="Ariel"/>
              </a:rPr>
              <a:t>Social Needs: </a:t>
            </a:r>
            <a:r>
              <a:rPr lang="en-GB" sz="2800" dirty="0">
                <a:latin typeface="Ariel"/>
              </a:rPr>
              <a:t>Participation in social activities and outings</a:t>
            </a:r>
          </a:p>
          <a:p>
            <a:r>
              <a:rPr lang="en-GB" sz="2800" b="1" dirty="0">
                <a:latin typeface="Ariel"/>
              </a:rPr>
              <a:t>Financial and Legal Needs: </a:t>
            </a:r>
            <a:r>
              <a:rPr lang="en-GB" sz="2800" dirty="0">
                <a:latin typeface="Ariel"/>
              </a:rPr>
              <a:t>Help with budgeting and paying bills</a:t>
            </a:r>
          </a:p>
          <a:p>
            <a:r>
              <a:rPr lang="en-GB" sz="2800" b="1" dirty="0">
                <a:latin typeface="Ariel"/>
              </a:rPr>
              <a:t>Safety and Environmental Needs: </a:t>
            </a:r>
            <a:r>
              <a:rPr lang="en-GB" sz="2800" dirty="0">
                <a:latin typeface="Ariel"/>
              </a:rPr>
              <a:t>Fall prevention measures (grab bars, safe flooring)</a:t>
            </a:r>
          </a:p>
        </p:txBody>
      </p:sp>
      <p:pic>
        <p:nvPicPr>
          <p:cNvPr id="44" name="Audio 43">
            <a:hlinkClick r:id="" action="ppaction://media"/>
            <a:extLst>
              <a:ext uri="{FF2B5EF4-FFF2-40B4-BE49-F238E27FC236}">
                <a16:creationId xmlns:a16="http://schemas.microsoft.com/office/drawing/2014/main" id="{F8770B5E-8170-28B6-1943-584164A5D2C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70233" y="4718304"/>
            <a:ext cx="2057400" cy="2057400"/>
          </a:xfrm>
          <a:prstGeom prst="ellipse">
            <a:avLst/>
          </a:prstGeom>
        </p:spPr>
      </p:pic>
    </p:spTree>
    <p:extLst>
      <p:ext uri="{BB962C8B-B14F-4D97-AF65-F5344CB8AC3E}">
        <p14:creationId xmlns:p14="http://schemas.microsoft.com/office/powerpoint/2010/main" val="1709808795"/>
      </p:ext>
    </p:extLst>
  </p:cSld>
  <p:clrMapOvr>
    <a:masterClrMapping/>
  </p:clrMapOvr>
  <p:transition advTm="41333">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Single Corner Snipped 3">
            <a:extLst>
              <a:ext uri="{FF2B5EF4-FFF2-40B4-BE49-F238E27FC236}">
                <a16:creationId xmlns:a16="http://schemas.microsoft.com/office/drawing/2014/main" id="{252A07D1-FF07-0B00-2505-900C3C2023F9}"/>
              </a:ext>
            </a:extLst>
          </p:cNvPr>
          <p:cNvSpPr/>
          <p:nvPr/>
        </p:nvSpPr>
        <p:spPr>
          <a:xfrm>
            <a:off x="1201480" y="1324961"/>
            <a:ext cx="9197162" cy="5135526"/>
          </a:xfrm>
          <a:prstGeom prst="snip1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7534841E-0F28-3299-6585-B73C5AAFE10B}"/>
              </a:ext>
            </a:extLst>
          </p:cNvPr>
          <p:cNvSpPr txBox="1"/>
          <p:nvPr/>
        </p:nvSpPr>
        <p:spPr>
          <a:xfrm>
            <a:off x="1475268" y="1660927"/>
            <a:ext cx="8923374" cy="4463594"/>
          </a:xfrm>
          <a:prstGeom prst="rect">
            <a:avLst/>
          </a:prstGeom>
          <a:noFill/>
        </p:spPr>
        <p:txBody>
          <a:bodyPr wrap="square">
            <a:spAutoFit/>
          </a:bodyPr>
          <a:lstStyle/>
          <a:p>
            <a:pPr marL="0" lvl="1" indent="0">
              <a:lnSpc>
                <a:spcPct val="120000"/>
              </a:lnSpc>
              <a:buNone/>
            </a:pPr>
            <a:r>
              <a:rPr lang="en-GB" sz="2800" b="1" dirty="0">
                <a:latin typeface="Arial" panose="020B0604020202020204" pitchFamily="34" charset="0"/>
                <a:cs typeface="Arial" panose="020B0604020202020204" pitchFamily="34" charset="0"/>
              </a:rPr>
              <a:t>Consequences for Care Requirements</a:t>
            </a:r>
          </a:p>
          <a:p>
            <a:pPr marL="0" lvl="1" indent="0">
              <a:lnSpc>
                <a:spcPct val="120000"/>
              </a:lnSpc>
              <a:buNone/>
            </a:pPr>
            <a:r>
              <a:rPr lang="en-GB" sz="2800" dirty="0">
                <a:latin typeface="Arial" panose="020B0604020202020204" pitchFamily="34" charset="0"/>
                <a:cs typeface="Arial" panose="020B0604020202020204" pitchFamily="34" charset="0"/>
              </a:rPr>
              <a:t>The aging process brings about physical and cognitive changes that significantly impact the care and support needs of older adults </a:t>
            </a:r>
            <a:r>
              <a:rPr lang="en-GB" sz="1200" dirty="0">
                <a:latin typeface="Arial" panose="020B0604020202020204" pitchFamily="34" charset="0"/>
                <a:cs typeface="Arial" panose="020B0604020202020204" pitchFamily="34" charset="0"/>
              </a:rPr>
              <a:t>(Hertzog, 2018).</a:t>
            </a:r>
          </a:p>
          <a:p>
            <a:pPr marL="0" lvl="1" indent="0">
              <a:lnSpc>
                <a:spcPct val="120000"/>
              </a:lnSpc>
              <a:buNone/>
            </a:pPr>
            <a:r>
              <a:rPr lang="en-GB" sz="2800" b="1" dirty="0">
                <a:latin typeface="Arial" panose="020B0604020202020204" pitchFamily="34" charset="0"/>
                <a:cs typeface="Arial" panose="020B0604020202020204" pitchFamily="34" charset="0"/>
              </a:rPr>
              <a:t>Innovations and Care Needs</a:t>
            </a:r>
          </a:p>
          <a:p>
            <a:pPr marL="0" lvl="1" indent="0">
              <a:lnSpc>
                <a:spcPct val="120000"/>
              </a:lnSpc>
              <a:buNone/>
            </a:pPr>
            <a:r>
              <a:rPr lang="en-GB" sz="2800" dirty="0">
                <a:latin typeface="Arial" panose="020B0604020202020204" pitchFamily="34" charset="0"/>
                <a:cs typeface="Arial" panose="020B0604020202020204" pitchFamily="34" charset="0"/>
              </a:rPr>
              <a:t>Understanding the biology of aging aids in the development of care strategies and the progression of novel technologies for elderly assistance </a:t>
            </a:r>
            <a:r>
              <a:rPr lang="en-GB" sz="1200" dirty="0">
                <a:latin typeface="Arial" panose="020B0604020202020204" pitchFamily="34" charset="0"/>
                <a:cs typeface="Arial" panose="020B0604020202020204" pitchFamily="34" charset="0"/>
              </a:rPr>
              <a:t>(Fasoli et al., 2023).</a:t>
            </a:r>
          </a:p>
          <a:p>
            <a:pPr marL="0" lvl="1" indent="0">
              <a:lnSpc>
                <a:spcPct val="120000"/>
              </a:lnSpc>
              <a:buNone/>
            </a:pP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687F7D6-047D-25AA-CDC0-34F0EF1B6DB0}"/>
              </a:ext>
            </a:extLst>
          </p:cNvPr>
          <p:cNvSpPr txBox="1"/>
          <p:nvPr/>
        </p:nvSpPr>
        <p:spPr>
          <a:xfrm>
            <a:off x="995564" y="342664"/>
            <a:ext cx="9608994" cy="646331"/>
          </a:xfrm>
          <a:prstGeom prst="rect">
            <a:avLst/>
          </a:prstGeom>
          <a:noFill/>
        </p:spPr>
        <p:txBody>
          <a:bodyPr wrap="square">
            <a:spAutoFit/>
          </a:bodyPr>
          <a:lstStyle/>
          <a:p>
            <a:r>
              <a:rPr lang="en-GB" sz="3600" b="1" dirty="0">
                <a:latin typeface="Ariel"/>
              </a:rPr>
              <a:t>Introduction to Elderly Care Needs continued……</a:t>
            </a:r>
          </a:p>
        </p:txBody>
      </p:sp>
      <p:pic>
        <p:nvPicPr>
          <p:cNvPr id="63" name="Audio 62">
            <a:hlinkClick r:id="" action="ppaction://media"/>
            <a:extLst>
              <a:ext uri="{FF2B5EF4-FFF2-40B4-BE49-F238E27FC236}">
                <a16:creationId xmlns:a16="http://schemas.microsoft.com/office/drawing/2014/main" id="{941032C4-D865-7041-3AA3-499325A8293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73091632"/>
      </p:ext>
    </p:extLst>
  </p:cSld>
  <p:clrMapOvr>
    <a:masterClrMapping/>
  </p:clrMapOvr>
  <mc:AlternateContent xmlns:mc="http://schemas.openxmlformats.org/markup-compatibility/2006" xmlns:p14="http://schemas.microsoft.com/office/powerpoint/2010/main">
    <mc:Choice Requires="p14">
      <p:transition spd="slow" p14:dur="2000" advTm="45966"/>
    </mc:Choice>
    <mc:Fallback xmlns="">
      <p:transition spd="slow" advTm="45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79FB0-CDAD-1B16-74A5-616DE54E6E02}"/>
              </a:ext>
            </a:extLst>
          </p:cNvPr>
          <p:cNvSpPr>
            <a:spLocks noGrp="1"/>
          </p:cNvSpPr>
          <p:nvPr>
            <p:ph type="title"/>
          </p:nvPr>
        </p:nvSpPr>
        <p:spPr>
          <a:xfrm>
            <a:off x="365760" y="764873"/>
            <a:ext cx="4484914" cy="599892"/>
          </a:xfrm>
        </p:spPr>
        <p:txBody>
          <a:bodyPr anchor="b">
            <a:normAutofit/>
          </a:bodyPr>
          <a:lstStyle/>
          <a:p>
            <a:pPr>
              <a:lnSpc>
                <a:spcPct val="110000"/>
              </a:lnSpc>
            </a:pPr>
            <a:r>
              <a:rPr lang="en-US" dirty="0"/>
              <a:t>Elderly Care Needs</a:t>
            </a:r>
          </a:p>
        </p:txBody>
      </p:sp>
      <p:pic>
        <p:nvPicPr>
          <p:cNvPr id="3" name="Picture 2">
            <a:extLst>
              <a:ext uri="{FF2B5EF4-FFF2-40B4-BE49-F238E27FC236}">
                <a16:creationId xmlns:a16="http://schemas.microsoft.com/office/drawing/2014/main" id="{965D024F-D81B-49A7-9545-687F6DE6B9CA}"/>
              </a:ext>
            </a:extLst>
          </p:cNvPr>
          <p:cNvPicPr>
            <a:picLocks noChangeAspect="1"/>
          </p:cNvPicPr>
          <p:nvPr/>
        </p:nvPicPr>
        <p:blipFill>
          <a:blip r:embed="rId3"/>
          <a:stretch>
            <a:fillRect/>
          </a:stretch>
        </p:blipFill>
        <p:spPr>
          <a:xfrm>
            <a:off x="365760" y="1323344"/>
            <a:ext cx="9877697" cy="5234850"/>
          </a:xfrm>
          <a:prstGeom prst="rect">
            <a:avLst/>
          </a:prstGeom>
        </p:spPr>
      </p:pic>
      <p:sp>
        <p:nvSpPr>
          <p:cNvPr id="7" name="TextBox 6">
            <a:extLst>
              <a:ext uri="{FF2B5EF4-FFF2-40B4-BE49-F238E27FC236}">
                <a16:creationId xmlns:a16="http://schemas.microsoft.com/office/drawing/2014/main" id="{463C8033-5CE2-892E-8B27-E47D20BC8A05}"/>
              </a:ext>
            </a:extLst>
          </p:cNvPr>
          <p:cNvSpPr txBox="1"/>
          <p:nvPr/>
        </p:nvSpPr>
        <p:spPr>
          <a:xfrm>
            <a:off x="5749160" y="299806"/>
            <a:ext cx="644284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(Humanities and Social Sciences Communications, 2025)</a:t>
            </a:r>
          </a:p>
        </p:txBody>
      </p:sp>
    </p:spTree>
    <p:extLst>
      <p:ext uri="{BB962C8B-B14F-4D97-AF65-F5344CB8AC3E}">
        <p14:creationId xmlns:p14="http://schemas.microsoft.com/office/powerpoint/2010/main" val="919924519"/>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7F7DCF1-94E0-5CE0-33BF-2ED4552B6C0D}"/>
              </a:ext>
            </a:extLst>
          </p:cNvPr>
          <p:cNvSpPr/>
          <p:nvPr/>
        </p:nvSpPr>
        <p:spPr>
          <a:xfrm>
            <a:off x="91440" y="248920"/>
            <a:ext cx="6331131" cy="144807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94B41CF3-117A-B244-A47C-E84E6BF76EE3}"/>
              </a:ext>
            </a:extLst>
          </p:cNvPr>
          <p:cNvSpPr/>
          <p:nvPr/>
        </p:nvSpPr>
        <p:spPr>
          <a:xfrm>
            <a:off x="6999514" y="248920"/>
            <a:ext cx="4516846" cy="1448078"/>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7669C81-7991-8BAB-F735-25B2823A7C85}"/>
              </a:ext>
            </a:extLst>
          </p:cNvPr>
          <p:cNvSpPr txBox="1"/>
          <p:nvPr/>
        </p:nvSpPr>
        <p:spPr>
          <a:xfrm>
            <a:off x="7862164" y="404951"/>
            <a:ext cx="3505200" cy="1107996"/>
          </a:xfrm>
          <a:prstGeom prst="rect">
            <a:avLst/>
          </a:prstGeom>
          <a:noFill/>
        </p:spPr>
        <p:txBody>
          <a:bodyPr wrap="square" rtlCol="0">
            <a:spAutoFit/>
          </a:bodyPr>
          <a:lstStyle/>
          <a:p>
            <a:r>
              <a:rPr lang="en-GB" sz="6600" b="1" dirty="0"/>
              <a:t>policies</a:t>
            </a:r>
          </a:p>
        </p:txBody>
      </p:sp>
      <p:sp>
        <p:nvSpPr>
          <p:cNvPr id="9" name="TextBox 8">
            <a:extLst>
              <a:ext uri="{FF2B5EF4-FFF2-40B4-BE49-F238E27FC236}">
                <a16:creationId xmlns:a16="http://schemas.microsoft.com/office/drawing/2014/main" id="{921EFE99-88CF-B398-80DF-1B7BC45A1A66}"/>
              </a:ext>
            </a:extLst>
          </p:cNvPr>
          <p:cNvSpPr txBox="1"/>
          <p:nvPr/>
        </p:nvSpPr>
        <p:spPr>
          <a:xfrm>
            <a:off x="91440" y="404951"/>
            <a:ext cx="6096000" cy="1200329"/>
          </a:xfrm>
          <a:prstGeom prst="rect">
            <a:avLst/>
          </a:prstGeom>
          <a:noFill/>
        </p:spPr>
        <p:txBody>
          <a:bodyPr wrap="square">
            <a:spAutoFit/>
          </a:bodyPr>
          <a:lstStyle/>
          <a:p>
            <a:r>
              <a:rPr lang="en-GB" dirty="0"/>
              <a:t>Policies in NHS England that look at using tech (apps, digital tools) to help people with mild cognitive impairment or early-onset dementia self-manage, avoid crisis, stay independent longer(England, 2019)</a:t>
            </a:r>
          </a:p>
        </p:txBody>
      </p:sp>
      <p:sp>
        <p:nvSpPr>
          <p:cNvPr id="12" name="Rectangle: Rounded Corners 11">
            <a:extLst>
              <a:ext uri="{FF2B5EF4-FFF2-40B4-BE49-F238E27FC236}">
                <a16:creationId xmlns:a16="http://schemas.microsoft.com/office/drawing/2014/main" id="{4E895C94-0E96-3699-DADC-90DDF4FE2CB2}"/>
              </a:ext>
            </a:extLst>
          </p:cNvPr>
          <p:cNvSpPr/>
          <p:nvPr/>
        </p:nvSpPr>
        <p:spPr>
          <a:xfrm>
            <a:off x="265814" y="1984273"/>
            <a:ext cx="11261431" cy="4663718"/>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 name="TextBox 1">
            <a:extLst>
              <a:ext uri="{FF2B5EF4-FFF2-40B4-BE49-F238E27FC236}">
                <a16:creationId xmlns:a16="http://schemas.microsoft.com/office/drawing/2014/main" id="{7AC474BA-6A3E-A3C8-699C-AA9FC75062F7}"/>
              </a:ext>
            </a:extLst>
          </p:cNvPr>
          <p:cNvSpPr txBox="1"/>
          <p:nvPr/>
        </p:nvSpPr>
        <p:spPr>
          <a:xfrm>
            <a:off x="1029586" y="2632045"/>
            <a:ext cx="10132828" cy="2862322"/>
          </a:xfrm>
          <a:prstGeom prst="rect">
            <a:avLst/>
          </a:prstGeom>
          <a:noFill/>
        </p:spPr>
        <p:txBody>
          <a:bodyPr wrap="square" rtlCol="0">
            <a:spAutoFit/>
          </a:bodyPr>
          <a:lstStyle/>
          <a:p>
            <a:r>
              <a:rPr lang="en-GB" sz="4000" b="1" dirty="0"/>
              <a:t>Policy and Legislation</a:t>
            </a:r>
          </a:p>
          <a:p>
            <a:r>
              <a:rPr lang="en-GB" sz="2800" b="1" dirty="0"/>
              <a:t>Care Act 2014</a:t>
            </a:r>
            <a:r>
              <a:rPr lang="en-GB" sz="2800" dirty="0"/>
              <a:t>: wellbeing, personalisation, safeguarding </a:t>
            </a:r>
            <a:r>
              <a:rPr lang="en-GB" sz="1200" dirty="0"/>
              <a:t>(Great Britain, 2014).</a:t>
            </a:r>
          </a:p>
          <a:p>
            <a:r>
              <a:rPr lang="en-GB" sz="2800" b="1" dirty="0"/>
              <a:t>Equality Act 2010</a:t>
            </a:r>
            <a:r>
              <a:rPr lang="en-GB" sz="2800" dirty="0"/>
              <a:t>: anti-discrimination, age inclusion </a:t>
            </a:r>
            <a:r>
              <a:rPr lang="en-GB" sz="1200" dirty="0"/>
              <a:t>(Great Britain, 2010).</a:t>
            </a:r>
          </a:p>
          <a:p>
            <a:r>
              <a:rPr lang="en-GB" sz="2800" b="1" dirty="0"/>
              <a:t>Human Rights Act 1998a</a:t>
            </a:r>
            <a:r>
              <a:rPr lang="en-GB" sz="2800" dirty="0"/>
              <a:t>: dignity, autonomy </a:t>
            </a:r>
            <a:r>
              <a:rPr lang="en-GB" sz="1200" dirty="0"/>
              <a:t>(Great Britain, 1998a).</a:t>
            </a:r>
          </a:p>
          <a:p>
            <a:r>
              <a:rPr lang="en-GB" sz="2800" b="1" dirty="0"/>
              <a:t>NHS Long Term Plan 1998b</a:t>
            </a:r>
            <a:r>
              <a:rPr lang="en-GB" sz="2800" dirty="0"/>
              <a:t>: integrated care for older adults</a:t>
            </a:r>
          </a:p>
          <a:p>
            <a:r>
              <a:rPr lang="en-GB" sz="2800" dirty="0"/>
              <a:t>Policies shape funding, practice, and empowerment </a:t>
            </a:r>
            <a:r>
              <a:rPr lang="en-GB" sz="1200" dirty="0"/>
              <a:t>(Great Britain. 1998b).</a:t>
            </a:r>
          </a:p>
        </p:txBody>
      </p:sp>
      <p:pic>
        <p:nvPicPr>
          <p:cNvPr id="21" name="Audio 20">
            <a:hlinkClick r:id="" action="ppaction://media"/>
            <a:extLst>
              <a:ext uri="{FF2B5EF4-FFF2-40B4-BE49-F238E27FC236}">
                <a16:creationId xmlns:a16="http://schemas.microsoft.com/office/drawing/2014/main" id="{C7FDB803-4AE8-14F9-3B13-5829C39C143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67544" y="4718304"/>
            <a:ext cx="2057400" cy="2057400"/>
          </a:xfrm>
          <a:prstGeom prst="ellipse">
            <a:avLst/>
          </a:prstGeom>
        </p:spPr>
      </p:pic>
    </p:spTree>
    <p:extLst>
      <p:ext uri="{BB962C8B-B14F-4D97-AF65-F5344CB8AC3E}">
        <p14:creationId xmlns:p14="http://schemas.microsoft.com/office/powerpoint/2010/main" val="3484202784"/>
      </p:ext>
    </p:extLst>
  </p:cSld>
  <p:clrMapOvr>
    <a:masterClrMapping/>
  </p:clrMapOvr>
  <mc:AlternateContent xmlns:mc="http://schemas.openxmlformats.org/markup-compatibility/2006" xmlns:p14="http://schemas.microsoft.com/office/powerpoint/2010/main">
    <mc:Choice Requires="p14">
      <p:transition spd="slow" p14:dur="2000" advTm="68269"/>
    </mc:Choice>
    <mc:Fallback xmlns="">
      <p:transition spd="slow" advTm="68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0F457-182B-FAFF-DB28-ECEAE43797EC}"/>
            </a:ext>
          </a:extLst>
        </p:cNvPr>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3584355E-7ED7-5627-C9C1-ADAF243889BE}"/>
              </a:ext>
            </a:extLst>
          </p:cNvPr>
          <p:cNvSpPr/>
          <p:nvPr/>
        </p:nvSpPr>
        <p:spPr>
          <a:xfrm>
            <a:off x="250371" y="1264831"/>
            <a:ext cx="10014856" cy="5448108"/>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2DC61EF-BAAE-3AFB-694C-266CAEACA9C4}"/>
              </a:ext>
            </a:extLst>
          </p:cNvPr>
          <p:cNvSpPr>
            <a:spLocks noGrp="1"/>
          </p:cNvSpPr>
          <p:nvPr>
            <p:ph type="title"/>
          </p:nvPr>
        </p:nvSpPr>
        <p:spPr>
          <a:xfrm>
            <a:off x="985855" y="145061"/>
            <a:ext cx="9695816" cy="743835"/>
          </a:xfrm>
        </p:spPr>
        <p:txBody>
          <a:bodyPr vert="horz" lIns="91440" tIns="45720" rIns="91440" bIns="45720" rtlCol="0" anchor="b">
            <a:normAutofit/>
          </a:bodyPr>
          <a:lstStyle/>
          <a:p>
            <a:pPr>
              <a:lnSpc>
                <a:spcPct val="110000"/>
              </a:lnSpc>
            </a:pPr>
            <a:r>
              <a:rPr lang="en-GB" dirty="0"/>
              <a:t>Role of Technology in elderly Care</a:t>
            </a:r>
            <a:endParaRPr lang="en-US" dirty="0"/>
          </a:p>
        </p:txBody>
      </p:sp>
      <p:sp>
        <p:nvSpPr>
          <p:cNvPr id="4" name="Content Placeholder 3">
            <a:extLst>
              <a:ext uri="{FF2B5EF4-FFF2-40B4-BE49-F238E27FC236}">
                <a16:creationId xmlns:a16="http://schemas.microsoft.com/office/drawing/2014/main" id="{57DCDA5D-B26B-FEF4-D2BC-3FF9358A61C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6303" y="5054839"/>
            <a:ext cx="9369552" cy="1399124"/>
          </a:xfrm>
        </p:spPr>
        <p:txBody>
          <a:bodyPr>
            <a:noAutofit/>
          </a:bodyPr>
          <a:lstStyle/>
          <a:p>
            <a:pPr marL="0" lvl="1" indent="0">
              <a:lnSpc>
                <a:spcPct val="120000"/>
              </a:lnSpc>
              <a:buNone/>
            </a:pPr>
            <a:endParaRPr lang="en-GB" sz="1600" dirty="0">
              <a:latin typeface="Arial" panose="020B0604020202020204" pitchFamily="34" charset="0"/>
              <a:cs typeface="Arial" panose="020B0604020202020204" pitchFamily="34" charset="0"/>
            </a:endParaRPr>
          </a:p>
          <a:p>
            <a:pPr marL="0" lvl="1" indent="0">
              <a:lnSpc>
                <a:spcPct val="120000"/>
              </a:lnSpc>
              <a:buNone/>
            </a:pPr>
            <a:r>
              <a:rPr lang="en-GB" sz="1600" b="1" dirty="0">
                <a:latin typeface="Arial" panose="020B0604020202020204" pitchFamily="34" charset="0"/>
                <a:cs typeface="Arial" panose="020B0604020202020204" pitchFamily="34" charset="0"/>
              </a:rPr>
              <a:t>Role of Technology in Care</a:t>
            </a:r>
          </a:p>
          <a:p>
            <a:pPr marL="0" lvl="1" indent="0">
              <a:lnSpc>
                <a:spcPct val="120000"/>
              </a:lnSpc>
              <a:buNone/>
            </a:pPr>
            <a:r>
              <a:rPr lang="en-GB" sz="1600" dirty="0">
                <a:latin typeface="Arial" panose="020B0604020202020204" pitchFamily="34" charset="0"/>
                <a:cs typeface="Arial" panose="020B0604020202020204" pitchFamily="34" charset="0"/>
              </a:rPr>
              <a:t>Telehealth and smart home technologies improve healthcare provision and foster autonomy for elderly individuals (Fatemeh and </a:t>
            </a:r>
            <a:r>
              <a:rPr lang="en-GB" sz="1600" dirty="0" err="1">
                <a:latin typeface="Arial" panose="020B0604020202020204" pitchFamily="34" charset="0"/>
                <a:cs typeface="Arial" panose="020B0604020202020204" pitchFamily="34" charset="0"/>
              </a:rPr>
              <a:t>Khanipour-Kencha</a:t>
            </a:r>
            <a:r>
              <a:rPr lang="en-GB" sz="1600" dirty="0">
                <a:latin typeface="Arial" panose="020B0604020202020204" pitchFamily="34" charset="0"/>
                <a:cs typeface="Arial" panose="020B0604020202020204" pitchFamily="34" charset="0"/>
              </a:rPr>
              <a:t> 2025).</a:t>
            </a:r>
          </a:p>
        </p:txBody>
      </p:sp>
      <p:sp>
        <p:nvSpPr>
          <p:cNvPr id="10" name="TextBox 9">
            <a:extLst>
              <a:ext uri="{FF2B5EF4-FFF2-40B4-BE49-F238E27FC236}">
                <a16:creationId xmlns:a16="http://schemas.microsoft.com/office/drawing/2014/main" id="{D8C21E25-AA02-EE32-B159-65B8C9F712F0}"/>
              </a:ext>
            </a:extLst>
          </p:cNvPr>
          <p:cNvSpPr txBox="1"/>
          <p:nvPr/>
        </p:nvSpPr>
        <p:spPr>
          <a:xfrm>
            <a:off x="736303" y="1341497"/>
            <a:ext cx="9042992" cy="461665"/>
          </a:xfrm>
          <a:prstGeom prst="rect">
            <a:avLst/>
          </a:prstGeom>
          <a:noFill/>
        </p:spPr>
        <p:txBody>
          <a:bodyPr wrap="square" rtlCol="0">
            <a:spAutoFit/>
          </a:bodyPr>
          <a:lstStyle/>
          <a:p>
            <a:endParaRPr lang="en-GB" sz="2400" dirty="0">
              <a:latin typeface="Ariel"/>
            </a:endParaRPr>
          </a:p>
        </p:txBody>
      </p:sp>
      <p:sp>
        <p:nvSpPr>
          <p:cNvPr id="12" name="TextBox 11">
            <a:extLst>
              <a:ext uri="{FF2B5EF4-FFF2-40B4-BE49-F238E27FC236}">
                <a16:creationId xmlns:a16="http://schemas.microsoft.com/office/drawing/2014/main" id="{3DE087B0-979C-DBD5-5842-0D2CE026F687}"/>
              </a:ext>
            </a:extLst>
          </p:cNvPr>
          <p:cNvSpPr txBox="1"/>
          <p:nvPr/>
        </p:nvSpPr>
        <p:spPr>
          <a:xfrm>
            <a:off x="1491561" y="1690062"/>
            <a:ext cx="7293935" cy="3170099"/>
          </a:xfrm>
          <a:prstGeom prst="rect">
            <a:avLst/>
          </a:prstGeom>
          <a:noFill/>
        </p:spPr>
        <p:txBody>
          <a:bodyPr wrap="square" rtlCol="0">
            <a:spAutoFit/>
          </a:bodyPr>
          <a:lstStyle/>
          <a:p>
            <a:r>
              <a:rPr lang="en-GB" sz="2000" b="1" dirty="0">
                <a:latin typeface="Ariel"/>
              </a:rPr>
              <a:t>Telehealth: </a:t>
            </a:r>
            <a:r>
              <a:rPr lang="en-GB" sz="2000" dirty="0">
                <a:latin typeface="Ariel"/>
              </a:rPr>
              <a:t>Enables distant consultations and monitoring of health, reducing hospital </a:t>
            </a:r>
            <a:r>
              <a:rPr lang="en-GB" sz="1400" dirty="0">
                <a:latin typeface="Ariel"/>
              </a:rPr>
              <a:t>(Bahramnezhad, 2025).</a:t>
            </a:r>
          </a:p>
          <a:p>
            <a:r>
              <a:rPr lang="en-GB" sz="2000" b="1" dirty="0">
                <a:latin typeface="Ariel"/>
              </a:rPr>
              <a:t>Smart Homes: </a:t>
            </a:r>
            <a:r>
              <a:rPr lang="en-GB" sz="2000" dirty="0">
                <a:latin typeface="Ariel"/>
              </a:rPr>
              <a:t>Fall sensors and detectors enhance safety and independence </a:t>
            </a:r>
            <a:r>
              <a:rPr lang="en-GB" sz="1200" dirty="0">
                <a:latin typeface="Ariel"/>
              </a:rPr>
              <a:t>(Wang et al., 2024).</a:t>
            </a:r>
          </a:p>
          <a:p>
            <a:r>
              <a:rPr lang="en-GB" sz="2000" b="1" dirty="0">
                <a:latin typeface="Ariel"/>
              </a:rPr>
              <a:t>Wearable Devices: </a:t>
            </a:r>
            <a:r>
              <a:rPr lang="en-GB" sz="2000" dirty="0">
                <a:latin typeface="Ariel"/>
              </a:rPr>
              <a:t>Track vital signs and alert carers to variations in health</a:t>
            </a:r>
            <a:r>
              <a:rPr lang="nl-NL" sz="2000" dirty="0">
                <a:latin typeface="Ariel"/>
              </a:rPr>
              <a:t> </a:t>
            </a:r>
            <a:r>
              <a:rPr lang="nl-NL" sz="1200" dirty="0">
                <a:latin typeface="Ariel"/>
              </a:rPr>
              <a:t>(Peek et al., 2017).</a:t>
            </a:r>
          </a:p>
          <a:p>
            <a:r>
              <a:rPr lang="en-GB" sz="2000" b="1" dirty="0">
                <a:latin typeface="Ariel"/>
              </a:rPr>
              <a:t>Medication Management: </a:t>
            </a:r>
            <a:r>
              <a:rPr lang="en-GB" sz="2000" dirty="0">
                <a:latin typeface="Ariel"/>
              </a:rPr>
              <a:t>Smart dispensers remind patients to take drugs at the appropriate time</a:t>
            </a:r>
          </a:p>
          <a:p>
            <a:r>
              <a:rPr lang="en-GB" sz="2000" b="1" dirty="0">
                <a:latin typeface="Ariel"/>
              </a:rPr>
              <a:t>Social &amp; Cognitive Support: </a:t>
            </a:r>
            <a:r>
              <a:rPr lang="en-GB" sz="2000" dirty="0">
                <a:latin typeface="Ariel"/>
              </a:rPr>
              <a:t>Apps and social robots reduce loneliness and enhance mental well-being </a:t>
            </a:r>
            <a:r>
              <a:rPr lang="en-GB" sz="1200" dirty="0">
                <a:latin typeface="Ariel"/>
              </a:rPr>
              <a:t>(Moyle, Jones and Dwan, 2018; Marston and van Hoof, 2022).</a:t>
            </a:r>
          </a:p>
        </p:txBody>
      </p:sp>
      <p:pic>
        <p:nvPicPr>
          <p:cNvPr id="11" name="Audio 10">
            <a:hlinkClick r:id="" action="ppaction://media"/>
            <a:extLst>
              <a:ext uri="{FF2B5EF4-FFF2-40B4-BE49-F238E27FC236}">
                <a16:creationId xmlns:a16="http://schemas.microsoft.com/office/drawing/2014/main" id="{8B48801D-CFB1-EF62-49C5-1FDDEDD66D5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5479233"/>
      </p:ext>
    </p:extLst>
  </p:cSld>
  <p:clrMapOvr>
    <a:masterClrMapping/>
  </p:clrMapOvr>
  <p:transition advTm="4851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par>
                                <p:cTn id="7" presetID="42" presetClass="entr" presetSubtype="0" fill="hold" grpId="0" nodeType="withEffect">
                                  <p:stCondLst>
                                    <p:cond delay="250"/>
                                  </p:stCondLst>
                                  <p:iterate>
                                    <p:tmPct val="10000"/>
                                  </p:iterate>
                                  <p:childTnLst>
                                    <p:set>
                                      <p:cBhvr>
                                        <p:cTn id="8" dur="1" fill="hold">
                                          <p:stCondLst>
                                            <p:cond delay="0"/>
                                          </p:stCondLst>
                                        </p:cTn>
                                        <p:tgtEl>
                                          <p:spTgt spid="4"/>
                                        </p:tgtEl>
                                        <p:attrNameLst>
                                          <p:attrName>style.visibility</p:attrName>
                                        </p:attrNameLst>
                                      </p:cBhvr>
                                      <p:to>
                                        <p:strVal val="visible"/>
                                      </p:to>
                                    </p:set>
                                    <p:animEffect transition="in" filter="fade">
                                      <p:cBhvr>
                                        <p:cTn id="9" dur="250"/>
                                        <p:tgtEl>
                                          <p:spTgt spid="4"/>
                                        </p:tgtEl>
                                      </p:cBhvr>
                                    </p:animEffect>
                                    <p:anim calcmode="lin" valueType="num">
                                      <p:cBhvr>
                                        <p:cTn id="10" dur="250" fill="hold"/>
                                        <p:tgtEl>
                                          <p:spTgt spid="4"/>
                                        </p:tgtEl>
                                        <p:attrNameLst>
                                          <p:attrName>ppt_x</p:attrName>
                                        </p:attrNameLst>
                                      </p:cBhvr>
                                      <p:tavLst>
                                        <p:tav tm="0">
                                          <p:val>
                                            <p:strVal val="#ppt_x"/>
                                          </p:val>
                                        </p:tav>
                                        <p:tav tm="100000">
                                          <p:val>
                                            <p:strVal val="#ppt_x"/>
                                          </p:val>
                                        </p:tav>
                                      </p:tavLst>
                                    </p:anim>
                                    <p:anim calcmode="lin" valueType="num">
                                      <p:cBhvr>
                                        <p:cTn id="11"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11"/>
                </p:tgtEl>
              </p:cMediaNode>
            </p:audio>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13FB4-FF09-0F4E-51AC-53E955EC9217}"/>
              </a:ext>
            </a:extLst>
          </p:cNvPr>
          <p:cNvSpPr>
            <a:spLocks noGrp="1"/>
          </p:cNvSpPr>
          <p:nvPr>
            <p:ph type="title"/>
          </p:nvPr>
        </p:nvSpPr>
        <p:spPr>
          <a:xfrm>
            <a:off x="548640" y="1722474"/>
            <a:ext cx="5155474" cy="2446755"/>
          </a:xfrm>
        </p:spPr>
        <p:txBody>
          <a:bodyPr vert="horz" lIns="91440" tIns="45720" rIns="91440" bIns="45720" rtlCol="0" anchor="b">
            <a:noAutofit/>
          </a:bodyPr>
          <a:lstStyle/>
          <a:p>
            <a:pPr>
              <a:lnSpc>
                <a:spcPct val="110000"/>
              </a:lnSpc>
            </a:pPr>
            <a:r>
              <a:rPr lang="en-GB" sz="4000" dirty="0"/>
              <a:t>Role of Technology in Care</a:t>
            </a:r>
            <a:endParaRPr lang="en-US" sz="4000" dirty="0"/>
          </a:p>
        </p:txBody>
      </p:sp>
      <p:pic>
        <p:nvPicPr>
          <p:cNvPr id="7" name="Picture 6" descr="5 Advantages of Incorporating Technology in Senior In-Home Care">
            <a:extLst>
              <a:ext uri="{FF2B5EF4-FFF2-40B4-BE49-F238E27FC236}">
                <a16:creationId xmlns:a16="http://schemas.microsoft.com/office/drawing/2014/main" id="{1A1F7CBF-D6C5-9DFC-97EF-26A6F1295745}"/>
              </a:ext>
            </a:extLst>
          </p:cNvPr>
          <p:cNvPicPr>
            <a:picLocks noChangeAspect="1"/>
          </p:cNvPicPr>
          <p:nvPr/>
        </p:nvPicPr>
        <p:blipFill>
          <a:blip r:embed="rId3"/>
          <a:srcRect l="26612" r="13935" b="-1"/>
          <a:stretch>
            <a:fillRect/>
          </a:stretch>
        </p:blipFill>
        <p:spPr>
          <a:xfrm>
            <a:off x="6083808" y="0"/>
            <a:ext cx="6108192" cy="6857999"/>
          </a:xfrm>
          <a:prstGeom prst="rect">
            <a:avLst/>
          </a:prstGeom>
          <a:noFill/>
        </p:spPr>
      </p:pic>
      <p:sp>
        <p:nvSpPr>
          <p:cNvPr id="9" name="TextBox 8">
            <a:extLst>
              <a:ext uri="{FF2B5EF4-FFF2-40B4-BE49-F238E27FC236}">
                <a16:creationId xmlns:a16="http://schemas.microsoft.com/office/drawing/2014/main" id="{B6D9AD82-BB07-19D0-31EB-6C7DE2BCB114}"/>
              </a:ext>
            </a:extLst>
          </p:cNvPr>
          <p:cNvSpPr txBox="1"/>
          <p:nvPr/>
        </p:nvSpPr>
        <p:spPr>
          <a:xfrm>
            <a:off x="1818290" y="6347513"/>
            <a:ext cx="4265518"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(Assisting Hands Home care, 2025)</a:t>
            </a:r>
          </a:p>
        </p:txBody>
      </p:sp>
    </p:spTree>
    <p:extLst>
      <p:ext uri="{BB962C8B-B14F-4D97-AF65-F5344CB8AC3E}">
        <p14:creationId xmlns:p14="http://schemas.microsoft.com/office/powerpoint/2010/main" val="1299169520"/>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EFD8-74F9-D0C0-84EE-003C204C137F}"/>
              </a:ext>
            </a:extLst>
          </p:cNvPr>
          <p:cNvSpPr>
            <a:spLocks noGrp="1"/>
          </p:cNvSpPr>
          <p:nvPr>
            <p:ph type="title"/>
          </p:nvPr>
        </p:nvSpPr>
        <p:spPr>
          <a:xfrm>
            <a:off x="1244803" y="1987906"/>
            <a:ext cx="3606394" cy="2882188"/>
          </a:xfrm>
        </p:spPr>
        <p:txBody>
          <a:bodyPr anchor="ctr">
            <a:normAutofit/>
          </a:bodyPr>
          <a:lstStyle/>
          <a:p>
            <a:r>
              <a:rPr lang="en-US" sz="3700" dirty="0"/>
              <a:t>Theoretical Frameworks</a:t>
            </a:r>
          </a:p>
        </p:txBody>
      </p:sp>
      <p:pic>
        <p:nvPicPr>
          <p:cNvPr id="4" name="Picture 3">
            <a:extLst>
              <a:ext uri="{FF2B5EF4-FFF2-40B4-BE49-F238E27FC236}">
                <a16:creationId xmlns:a16="http://schemas.microsoft.com/office/drawing/2014/main" id="{7A6899BB-F53C-7FFA-7437-CAD9C20B8D61}"/>
              </a:ext>
            </a:extLst>
          </p:cNvPr>
          <p:cNvPicPr>
            <a:picLocks noChangeAspect="1"/>
          </p:cNvPicPr>
          <p:nvPr/>
        </p:nvPicPr>
        <p:blipFill>
          <a:blip r:embed="rId3"/>
          <a:srcRect l="9926" r="4614" b="3"/>
          <a:stretch>
            <a:fillRect/>
          </a:stretch>
        </p:blipFill>
        <p:spPr>
          <a:xfrm>
            <a:off x="6166715" y="608991"/>
            <a:ext cx="4943704" cy="5640019"/>
          </a:xfrm>
          <a:prstGeom prst="rect">
            <a:avLst/>
          </a:prstGeom>
          <a:noFill/>
        </p:spPr>
      </p:pic>
    </p:spTree>
    <p:extLst>
      <p:ext uri="{BB962C8B-B14F-4D97-AF65-F5344CB8AC3E}">
        <p14:creationId xmlns:p14="http://schemas.microsoft.com/office/powerpoint/2010/main" val="5449289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50CDD4E-3A05-D44D-BDEC-EBB1695D5510}"/>
              </a:ext>
            </a:extLst>
          </p:cNvPr>
          <p:cNvSpPr/>
          <p:nvPr/>
        </p:nvSpPr>
        <p:spPr>
          <a:xfrm>
            <a:off x="213361" y="975360"/>
            <a:ext cx="11612466" cy="5715000"/>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030450F-1D53-FB1C-77EF-879A3B404B90}"/>
              </a:ext>
            </a:extLst>
          </p:cNvPr>
          <p:cNvSpPr>
            <a:spLocks noGrp="1"/>
          </p:cNvSpPr>
          <p:nvPr>
            <p:ph type="title"/>
          </p:nvPr>
        </p:nvSpPr>
        <p:spPr>
          <a:xfrm>
            <a:off x="1649146" y="-68371"/>
            <a:ext cx="10344733" cy="921661"/>
          </a:xfrm>
        </p:spPr>
        <p:txBody>
          <a:bodyPr anchor="b">
            <a:noAutofit/>
          </a:bodyPr>
          <a:lstStyle/>
          <a:p>
            <a:pPr>
              <a:lnSpc>
                <a:spcPct val="110000"/>
              </a:lnSpc>
            </a:pPr>
            <a:r>
              <a:rPr lang="en-US" sz="3200" dirty="0"/>
              <a:t>Theories of Ageing and Their Relevance</a:t>
            </a:r>
          </a:p>
        </p:txBody>
      </p:sp>
      <p:sp>
        <p:nvSpPr>
          <p:cNvPr id="4" name="Content Placeholder 3">
            <a:extLst>
              <a:ext uri="{FF2B5EF4-FFF2-40B4-BE49-F238E27FC236}">
                <a16:creationId xmlns:a16="http://schemas.microsoft.com/office/drawing/2014/main" id="{2DA2ED2F-CF7E-3110-9359-77428E578D7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8986" y="1236809"/>
            <a:ext cx="11459653" cy="5192101"/>
          </a:xfrm>
        </p:spPr>
        <p:txBody>
          <a:bodyPr vert="horz" lIns="91440" tIns="45720" rIns="91440" bIns="45720" rtlCol="0" anchor="t">
            <a:noAutofit/>
          </a:bodyPr>
          <a:lstStyle/>
          <a:p>
            <a:pPr marL="0" indent="0">
              <a:lnSpc>
                <a:spcPct val="120000"/>
              </a:lnSpc>
              <a:spcBef>
                <a:spcPts val="2500"/>
              </a:spcBef>
              <a:buFont typeface="Arial" panose="020B0604020202020204" pitchFamily="34" charset="0"/>
              <a:buNone/>
            </a:pPr>
            <a:r>
              <a:rPr lang="en-US" sz="2400" b="1" dirty="0">
                <a:latin typeface="Arial" panose="020B0604020202020204" pitchFamily="34" charset="0"/>
                <a:cs typeface="Arial" panose="020B0604020202020204" pitchFamily="34" charset="0"/>
              </a:rPr>
              <a:t>Activity Theory</a:t>
            </a:r>
          </a:p>
          <a:p>
            <a:pPr marL="0" lvl="1" indent="0">
              <a:lnSpc>
                <a:spcPct val="120000"/>
              </a:lnSpc>
              <a:buNone/>
            </a:pPr>
            <a:r>
              <a:rPr lang="en-US" sz="2400" dirty="0">
                <a:latin typeface="Arial" panose="020B0604020202020204" pitchFamily="34" charset="0"/>
                <a:ea typeface="+mn-lt"/>
                <a:cs typeface="Arial" panose="020B0604020202020204" pitchFamily="34" charset="0"/>
              </a:rPr>
              <a:t>Engaging socially and participating in physical activities enhances life happiness in later years </a:t>
            </a:r>
            <a:r>
              <a:rPr lang="en-US" sz="1100" dirty="0">
                <a:latin typeface="Arial" panose="020B0604020202020204" pitchFamily="34" charset="0"/>
                <a:ea typeface="+mn-lt"/>
                <a:cs typeface="Arial" panose="020B0604020202020204" pitchFamily="34" charset="0"/>
              </a:rPr>
              <a:t>(Asiamah, 2017). </a:t>
            </a:r>
          </a:p>
          <a:p>
            <a:pPr marL="0" lvl="1" indent="0">
              <a:lnSpc>
                <a:spcPct val="120000"/>
              </a:lnSpc>
              <a:buNone/>
            </a:pPr>
            <a:r>
              <a:rPr lang="en-US" sz="2400" b="1" dirty="0">
                <a:latin typeface="Arial" panose="020B0604020202020204" pitchFamily="34" charset="0"/>
                <a:cs typeface="Arial" panose="020B0604020202020204" pitchFamily="34" charset="0"/>
              </a:rPr>
              <a:t>Disengagement Theory</a:t>
            </a:r>
          </a:p>
          <a:p>
            <a:pPr marL="0" lvl="1" indent="0">
              <a:lnSpc>
                <a:spcPct val="120000"/>
              </a:lnSpc>
              <a:buNone/>
            </a:pPr>
            <a:r>
              <a:rPr lang="en-US" sz="2400" dirty="0">
                <a:latin typeface="Arial" panose="020B0604020202020204" pitchFamily="34" charset="0"/>
                <a:ea typeface="+mn-lt"/>
                <a:cs typeface="Arial" panose="020B0604020202020204" pitchFamily="34" charset="0"/>
              </a:rPr>
              <a:t>Older persons inherently retreat from social duties as a coping strategy during the aging process </a:t>
            </a:r>
            <a:r>
              <a:rPr lang="en-US" sz="1200" dirty="0">
                <a:latin typeface="Arial" panose="020B0604020202020204" pitchFamily="34" charset="0"/>
                <a:ea typeface="+mn-lt"/>
                <a:cs typeface="Arial" panose="020B0604020202020204" pitchFamily="34" charset="0"/>
              </a:rPr>
              <a:t>(</a:t>
            </a:r>
            <a:r>
              <a:rPr lang="en-GB" sz="1200" dirty="0">
                <a:latin typeface="Arial" panose="020B0604020202020204" pitchFamily="34" charset="0"/>
                <a:ea typeface="+mn-lt"/>
                <a:cs typeface="Arial" panose="020B0604020202020204" pitchFamily="34" charset="0"/>
              </a:rPr>
              <a:t>Gonot-Schoupinsky, Garip and Sheffield, 2022). </a:t>
            </a:r>
          </a:p>
          <a:p>
            <a:pPr marL="0" lvl="1" indent="0">
              <a:lnSpc>
                <a:spcPct val="120000"/>
              </a:lnSpc>
              <a:buNone/>
            </a:pPr>
            <a:r>
              <a:rPr lang="en-US" sz="2400" b="1" dirty="0">
                <a:latin typeface="Arial" panose="020B0604020202020204" pitchFamily="34" charset="0"/>
                <a:cs typeface="Arial" panose="020B0604020202020204" pitchFamily="34" charset="0"/>
              </a:rPr>
              <a:t>Continuity Theory</a:t>
            </a:r>
          </a:p>
          <a:p>
            <a:pPr marL="0" lvl="1" indent="0">
              <a:lnSpc>
                <a:spcPct val="120000"/>
              </a:lnSpc>
              <a:buNone/>
            </a:pPr>
            <a:r>
              <a:rPr lang="en-US" sz="2400" dirty="0">
                <a:latin typeface="Arial" panose="020B0604020202020204" pitchFamily="34" charset="0"/>
                <a:ea typeface="+mn-lt"/>
                <a:cs typeface="Arial" panose="020B0604020202020204" pitchFamily="34" charset="0"/>
              </a:rPr>
              <a:t>Consistent routines and relationships foster well-being in later life </a:t>
            </a:r>
            <a:r>
              <a:rPr lang="en-US" sz="1200" dirty="0">
                <a:latin typeface="Arial" panose="020B0604020202020204" pitchFamily="34" charset="0"/>
                <a:ea typeface="+mn-lt"/>
                <a:cs typeface="Arial" panose="020B0604020202020204" pitchFamily="34" charset="0"/>
              </a:rPr>
              <a:t>(Osher et al., 2020).</a:t>
            </a:r>
            <a:r>
              <a:rPr lang="en-US" sz="2400" b="1" dirty="0">
                <a:latin typeface="Arial" panose="020B0604020202020204" pitchFamily="34" charset="0"/>
                <a:cs typeface="Arial" panose="020B0604020202020204" pitchFamily="34" charset="0"/>
              </a:rPr>
              <a:t> Biological Ageing Theories</a:t>
            </a:r>
          </a:p>
          <a:p>
            <a:pPr marL="0" lvl="1" indent="0">
              <a:lnSpc>
                <a:spcPct val="120000"/>
              </a:lnSpc>
              <a:buNone/>
            </a:pPr>
            <a:r>
              <a:rPr lang="en-US" sz="2400" dirty="0">
                <a:latin typeface="Arial" panose="020B0604020202020204" pitchFamily="34" charset="0"/>
                <a:ea typeface="+mn-lt"/>
                <a:cs typeface="Arial" panose="020B0604020202020204" pitchFamily="34" charset="0"/>
              </a:rPr>
              <a:t>Ageing is elucidated by genetic and wear-and-tear theories, emphasizing programmed deterioration and environmental harm </a:t>
            </a:r>
            <a:r>
              <a:rPr lang="en-US" sz="1200" dirty="0">
                <a:latin typeface="Arial" panose="020B0604020202020204" pitchFamily="34" charset="0"/>
                <a:ea typeface="+mn-lt"/>
                <a:cs typeface="Arial" panose="020B0604020202020204" pitchFamily="34" charset="0"/>
              </a:rPr>
              <a:t>(</a:t>
            </a:r>
            <a:r>
              <a:rPr lang="en-GB" sz="1200" dirty="0">
                <a:latin typeface="Arial" panose="020B0604020202020204" pitchFamily="34" charset="0"/>
                <a:ea typeface="+mn-lt"/>
                <a:cs typeface="Arial" panose="020B0604020202020204" pitchFamily="34" charset="0"/>
              </a:rPr>
              <a:t>De Loof, 2013). </a:t>
            </a:r>
          </a:p>
          <a:p>
            <a:pPr marL="0" indent="0">
              <a:lnSpc>
                <a:spcPct val="120000"/>
              </a:lnSpc>
              <a:spcBef>
                <a:spcPts val="2500"/>
              </a:spcBef>
              <a:buNone/>
            </a:pPr>
            <a:endParaRPr lang="en-US" sz="1200" dirty="0">
              <a:latin typeface="Arial" panose="020B0604020202020204" pitchFamily="34" charset="0"/>
              <a:ea typeface="+mn-lt"/>
              <a:cs typeface="Arial" panose="020B0604020202020204" pitchFamily="34" charset="0"/>
            </a:endParaRPr>
          </a:p>
          <a:p>
            <a:pPr marL="0" indent="0">
              <a:lnSpc>
                <a:spcPct val="120000"/>
              </a:lnSpc>
              <a:spcBef>
                <a:spcPts val="2500"/>
              </a:spcBef>
              <a:buNone/>
            </a:pPr>
            <a:endParaRPr lang="en-US" sz="1200" dirty="0">
              <a:latin typeface="Arial" panose="020B0604020202020204" pitchFamily="34" charset="0"/>
              <a:ea typeface="+mn-lt"/>
              <a:cs typeface="Arial" panose="020B0604020202020204" pitchFamily="34" charset="0"/>
            </a:endParaRPr>
          </a:p>
          <a:p>
            <a:pPr marL="0" lvl="1" indent="0">
              <a:lnSpc>
                <a:spcPct val="120000"/>
              </a:lnSpc>
              <a:buNone/>
            </a:pPr>
            <a:endParaRPr lang="en-US" sz="1200" dirty="0">
              <a:latin typeface="Arial" panose="020B0604020202020204" pitchFamily="34" charset="0"/>
              <a:cs typeface="Arial" panose="020B0604020202020204" pitchFamily="34" charset="0"/>
            </a:endParaRPr>
          </a:p>
        </p:txBody>
      </p:sp>
      <p:pic>
        <p:nvPicPr>
          <p:cNvPr id="109" name="Audio 108">
            <a:hlinkClick r:id="" action="ppaction://media"/>
            <a:extLst>
              <a:ext uri="{FF2B5EF4-FFF2-40B4-BE49-F238E27FC236}">
                <a16:creationId xmlns:a16="http://schemas.microsoft.com/office/drawing/2014/main" id="{248B58B2-08FB-28CD-FE83-ED53360A103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29613404"/>
      </p:ext>
    </p:extLst>
  </p:cSld>
  <p:clrMapOvr>
    <a:masterClrMapping/>
  </p:clrMapOvr>
  <p:transition advTm="59883">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9"/>
                                        </p:tgtEl>
                                      </p:cBhvr>
                                    </p:cmd>
                                  </p:childTnLst>
                                </p:cTn>
                              </p:par>
                              <p:par>
                                <p:cTn id="7" presetID="42" presetClass="entr" presetSubtype="0" fill="hold" grpId="0" nodeType="withEffect">
                                  <p:stCondLst>
                                    <p:cond delay="250"/>
                                  </p:stCondLst>
                                  <p:iterate>
                                    <p:tmPct val="10000"/>
                                  </p:iterate>
                                  <p:childTnLst>
                                    <p:set>
                                      <p:cBhvr>
                                        <p:cTn id="8" dur="1" fill="hold">
                                          <p:stCondLst>
                                            <p:cond delay="0"/>
                                          </p:stCondLst>
                                        </p:cTn>
                                        <p:tgtEl>
                                          <p:spTgt spid="4"/>
                                        </p:tgtEl>
                                        <p:attrNameLst>
                                          <p:attrName>style.visibility</p:attrName>
                                        </p:attrNameLst>
                                      </p:cBhvr>
                                      <p:to>
                                        <p:strVal val="visible"/>
                                      </p:to>
                                    </p:set>
                                    <p:animEffect transition="in" filter="fade">
                                      <p:cBhvr>
                                        <p:cTn id="9" dur="250"/>
                                        <p:tgtEl>
                                          <p:spTgt spid="4"/>
                                        </p:tgtEl>
                                      </p:cBhvr>
                                    </p:animEffect>
                                    <p:anim calcmode="lin" valueType="num">
                                      <p:cBhvr>
                                        <p:cTn id="10" dur="250" fill="hold"/>
                                        <p:tgtEl>
                                          <p:spTgt spid="4"/>
                                        </p:tgtEl>
                                        <p:attrNameLst>
                                          <p:attrName>ppt_x</p:attrName>
                                        </p:attrNameLst>
                                      </p:cBhvr>
                                      <p:tavLst>
                                        <p:tav tm="0">
                                          <p:val>
                                            <p:strVal val="#ppt_x"/>
                                          </p:val>
                                        </p:tav>
                                        <p:tav tm="100000">
                                          <p:val>
                                            <p:strVal val="#ppt_x"/>
                                          </p:val>
                                        </p:tav>
                                      </p:tavLst>
                                    </p:anim>
                                    <p:anim calcmode="lin" valueType="num">
                                      <p:cBhvr>
                                        <p:cTn id="11"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109"/>
                </p:tgtEl>
              </p:cMediaNode>
            </p:audio>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7C12E-CE06-1730-CD20-7893096745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9CA097-CC86-E2EC-DB19-4117F004D90F}"/>
              </a:ext>
            </a:extLst>
          </p:cNvPr>
          <p:cNvSpPr>
            <a:spLocks noGrp="1"/>
          </p:cNvSpPr>
          <p:nvPr>
            <p:ph type="title"/>
          </p:nvPr>
        </p:nvSpPr>
        <p:spPr>
          <a:xfrm>
            <a:off x="7530151" y="3328554"/>
            <a:ext cx="4315485" cy="1328057"/>
          </a:xfrm>
        </p:spPr>
        <p:txBody>
          <a:bodyPr anchor="b">
            <a:noAutofit/>
          </a:bodyPr>
          <a:lstStyle/>
          <a:p>
            <a:pPr>
              <a:lnSpc>
                <a:spcPct val="110000"/>
              </a:lnSpc>
            </a:pPr>
            <a:r>
              <a:rPr lang="en-US" sz="3600" dirty="0"/>
              <a:t>SOCIAL Theories of Ageing</a:t>
            </a:r>
          </a:p>
        </p:txBody>
      </p:sp>
      <p:pic>
        <p:nvPicPr>
          <p:cNvPr id="3" name="Picture 2">
            <a:extLst>
              <a:ext uri="{FF2B5EF4-FFF2-40B4-BE49-F238E27FC236}">
                <a16:creationId xmlns:a16="http://schemas.microsoft.com/office/drawing/2014/main" id="{123A7181-4297-47A1-FF96-4257A4AB0157}"/>
              </a:ext>
            </a:extLst>
          </p:cNvPr>
          <p:cNvPicPr>
            <a:picLocks noChangeAspect="1"/>
          </p:cNvPicPr>
          <p:nvPr/>
        </p:nvPicPr>
        <p:blipFill>
          <a:blip r:embed="rId3"/>
          <a:stretch>
            <a:fillRect/>
          </a:stretch>
        </p:blipFill>
        <p:spPr>
          <a:xfrm>
            <a:off x="192310" y="130629"/>
            <a:ext cx="7035804" cy="6618513"/>
          </a:xfrm>
          <a:prstGeom prst="rect">
            <a:avLst/>
          </a:prstGeom>
        </p:spPr>
      </p:pic>
      <p:sp>
        <p:nvSpPr>
          <p:cNvPr id="9" name="TextBox 8">
            <a:extLst>
              <a:ext uri="{FF2B5EF4-FFF2-40B4-BE49-F238E27FC236}">
                <a16:creationId xmlns:a16="http://schemas.microsoft.com/office/drawing/2014/main" id="{FA289B80-CD13-1062-AB7C-9A78091C66A1}"/>
              </a:ext>
            </a:extLst>
          </p:cNvPr>
          <p:cNvSpPr txBox="1"/>
          <p:nvPr/>
        </p:nvSpPr>
        <p:spPr>
          <a:xfrm>
            <a:off x="6163566" y="209472"/>
            <a:ext cx="6159062"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(Nursing Diverted to the Welfare of Others, 2021) </a:t>
            </a:r>
          </a:p>
        </p:txBody>
      </p:sp>
    </p:spTree>
    <p:extLst>
      <p:ext uri="{BB962C8B-B14F-4D97-AF65-F5344CB8AC3E}">
        <p14:creationId xmlns:p14="http://schemas.microsoft.com/office/powerpoint/2010/main" val="1799058970"/>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87606-BA45-048D-555F-8FDCAEC21AFE}"/>
              </a:ext>
            </a:extLst>
          </p:cNvPr>
          <p:cNvSpPr>
            <a:spLocks noGrp="1"/>
          </p:cNvSpPr>
          <p:nvPr>
            <p:ph type="ctrTitle"/>
          </p:nvPr>
        </p:nvSpPr>
        <p:spPr>
          <a:xfrm>
            <a:off x="992091" y="2514602"/>
            <a:ext cx="6812280" cy="3194302"/>
          </a:xfrm>
        </p:spPr>
        <p:txBody>
          <a:bodyPr anchor="b">
            <a:normAutofit/>
          </a:bodyPr>
          <a:lstStyle/>
          <a:p>
            <a:r>
              <a:rPr lang="en-US" dirty="0"/>
              <a:t>Evaluation of Current Care Provisions</a:t>
            </a:r>
          </a:p>
        </p:txBody>
      </p:sp>
    </p:spTree>
    <p:extLst>
      <p:ext uri="{BB962C8B-B14F-4D97-AF65-F5344CB8AC3E}">
        <p14:creationId xmlns:p14="http://schemas.microsoft.com/office/powerpoint/2010/main" val="35781620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Diagonal Corners Rounded 5">
            <a:extLst>
              <a:ext uri="{FF2B5EF4-FFF2-40B4-BE49-F238E27FC236}">
                <a16:creationId xmlns:a16="http://schemas.microsoft.com/office/drawing/2014/main" id="{90074A84-8751-4C55-C7EC-9493242B944F}"/>
              </a:ext>
            </a:extLst>
          </p:cNvPr>
          <p:cNvSpPr/>
          <p:nvPr/>
        </p:nvSpPr>
        <p:spPr>
          <a:xfrm>
            <a:off x="317710" y="1387352"/>
            <a:ext cx="11556580" cy="4916630"/>
          </a:xfrm>
          <a:prstGeom prst="round2Diag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7EFEDEC-9A2B-7106-DDDA-7CE6A6D74D26}"/>
              </a:ext>
            </a:extLst>
          </p:cNvPr>
          <p:cNvSpPr>
            <a:spLocks noGrp="1"/>
          </p:cNvSpPr>
          <p:nvPr>
            <p:ph type="title"/>
          </p:nvPr>
        </p:nvSpPr>
        <p:spPr>
          <a:xfrm>
            <a:off x="612648" y="250618"/>
            <a:ext cx="8629323" cy="1197864"/>
          </a:xfrm>
        </p:spPr>
        <p:txBody>
          <a:bodyPr anchor="t">
            <a:normAutofit/>
          </a:bodyPr>
          <a:lstStyle/>
          <a:p>
            <a:r>
              <a:rPr lang="en-US" sz="3200" dirty="0">
                <a:latin typeface="Calibri" panose="020F0502020204030204" pitchFamily="34" charset="0"/>
                <a:ea typeface="Calibri" panose="020F0502020204030204" pitchFamily="34" charset="0"/>
                <a:cs typeface="Calibri" panose="020F0502020204030204" pitchFamily="34" charset="0"/>
              </a:rPr>
              <a:t>Overview of Existing Services</a:t>
            </a:r>
          </a:p>
        </p:txBody>
      </p:sp>
      <p:sp>
        <p:nvSpPr>
          <p:cNvPr id="4" name="Content Placeholder 3">
            <a:extLst>
              <a:ext uri="{FF2B5EF4-FFF2-40B4-BE49-F238E27FC236}">
                <a16:creationId xmlns:a16="http://schemas.microsoft.com/office/drawing/2014/main" id="{0EEB26C7-795C-F059-AEE9-1D1AE798507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8" y="1684417"/>
            <a:ext cx="11005457" cy="4322499"/>
          </a:xfrm>
        </p:spPr>
        <p:txBody>
          <a:bodyPr>
            <a:noAutofit/>
          </a:bodyPr>
          <a:lstStyle/>
          <a:p>
            <a:pPr marL="0" indent="0">
              <a:spcBef>
                <a:spcPts val="2500"/>
              </a:spcBef>
              <a:buFont typeface="Arial" panose="020B0604020202020204" pitchFamily="34" charset="0"/>
              <a:buNone/>
            </a:pPr>
            <a:r>
              <a:rPr lang="en-US" sz="1800" b="1" dirty="0">
                <a:latin typeface="Arial" panose="020B0604020202020204" pitchFamily="34" charset="0"/>
                <a:cs typeface="Arial" panose="020B0604020202020204" pitchFamily="34" charset="0"/>
              </a:rPr>
              <a:t>Range of Support Services</a:t>
            </a:r>
          </a:p>
          <a:p>
            <a:pPr marL="0" lvl="1" indent="0">
              <a:buNone/>
            </a:pPr>
            <a:r>
              <a:rPr lang="en-US" sz="1800" dirty="0">
                <a:latin typeface="Arial" panose="020B0604020202020204" pitchFamily="34" charset="0"/>
                <a:ea typeface="+mn-lt"/>
                <a:cs typeface="Arial" panose="020B0604020202020204" pitchFamily="34" charset="0"/>
              </a:rPr>
              <a:t>The UK offers a variety of services, including NHS healthcare, social care, and both domiciliary and residential care facilities for the elderly</a:t>
            </a:r>
            <a:r>
              <a:rPr lang="en-GB" sz="1800" dirty="0">
                <a:latin typeface="Arial" panose="020B0604020202020204" pitchFamily="34" charset="0"/>
                <a:ea typeface="+mn-lt"/>
                <a:cs typeface="Arial" panose="020B0604020202020204" pitchFamily="34" charset="0"/>
              </a:rPr>
              <a:t> (Alderwick, Hutchings and Mays, 2024).</a:t>
            </a:r>
            <a:br>
              <a:rPr lang="en-US" sz="1800"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Integrated Care Systems</a:t>
            </a:r>
          </a:p>
          <a:p>
            <a:pPr marL="0" lvl="1" indent="0">
              <a:buNone/>
            </a:pPr>
            <a:r>
              <a:rPr lang="en-US" sz="1800" dirty="0">
                <a:latin typeface="Arial" panose="020B0604020202020204" pitchFamily="34" charset="0"/>
                <a:ea typeface="+mn-lt"/>
                <a:cs typeface="Arial" panose="020B0604020202020204" pitchFamily="34" charset="0"/>
              </a:rPr>
              <a:t>Integrated Care Systems synchronize health and social care services to provide cohesive, individualized support for elderly individuals (Baxter et al., 2018)</a:t>
            </a:r>
            <a:br>
              <a:rPr lang="en-US" sz="1800"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Personalized Care Plans</a:t>
            </a:r>
            <a:br>
              <a:rPr lang="en-US" sz="1800" b="1" dirty="0">
                <a:latin typeface="Arial" panose="020B0604020202020204" pitchFamily="34" charset="0"/>
                <a:cs typeface="Arial" panose="020B0604020202020204" pitchFamily="34" charset="0"/>
              </a:rPr>
            </a:br>
            <a:r>
              <a:rPr lang="en-US" sz="1800" dirty="0">
                <a:latin typeface="Arial" panose="020B0604020202020204" pitchFamily="34" charset="0"/>
                <a:ea typeface="+mn-lt"/>
                <a:cs typeface="Arial" panose="020B0604020202020204" pitchFamily="34" charset="0"/>
              </a:rPr>
              <a:t>Personalized care plans customize services to meet individual requirements, fostering autonomy and dignity for elderly individuals ( Ahmed et al., 2020). </a:t>
            </a:r>
            <a:br>
              <a:rPr lang="en-US" sz="1800"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Community-Based Services</a:t>
            </a:r>
          </a:p>
          <a:p>
            <a:pPr marL="0" lvl="1" indent="0">
              <a:buNone/>
            </a:pPr>
            <a:r>
              <a:rPr lang="en-US" sz="1800" dirty="0">
                <a:latin typeface="Arial" panose="020B0604020202020204" pitchFamily="34" charset="0"/>
                <a:ea typeface="+mn-lt"/>
                <a:cs typeface="Arial" panose="020B0604020202020204" pitchFamily="34" charset="0"/>
              </a:rPr>
              <a:t>Community services such as day centers and befriending programs mitigate social isolation and enhance quality of life</a:t>
            </a:r>
            <a:r>
              <a:rPr lang="en-GB" sz="1800" dirty="0">
                <a:latin typeface="Arial" panose="020B0604020202020204" pitchFamily="34" charset="0"/>
                <a:ea typeface="+mn-lt"/>
                <a:cs typeface="Arial" panose="020B0604020202020204" pitchFamily="34" charset="0"/>
              </a:rPr>
              <a:t> (Giebel et al., 2020). </a:t>
            </a:r>
            <a:endParaRPr lang="en-US" sz="1800" dirty="0">
              <a:latin typeface="Arial" panose="020B0604020202020204" pitchFamily="34" charset="0"/>
              <a:cs typeface="Arial" panose="020B0604020202020204" pitchFamily="34" charset="0"/>
            </a:endParaRPr>
          </a:p>
        </p:txBody>
      </p:sp>
      <p:pic>
        <p:nvPicPr>
          <p:cNvPr id="46" name="Audio 45">
            <a:hlinkClick r:id="" action="ppaction://media"/>
            <a:extLst>
              <a:ext uri="{FF2B5EF4-FFF2-40B4-BE49-F238E27FC236}">
                <a16:creationId xmlns:a16="http://schemas.microsoft.com/office/drawing/2014/main" id="{D9455BFE-1535-5B58-3472-9C5B7D00EA6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3571435"/>
      </p:ext>
    </p:extLst>
  </p:cSld>
  <p:clrMapOvr>
    <a:masterClrMapping/>
  </p:clrMapOvr>
  <p:transition advTm="54709">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par>
                                <p:cTn id="7" presetID="42" presetClass="entr" presetSubtype="0" fill="hold" grpId="0" nodeType="withEffect">
                                  <p:stCondLst>
                                    <p:cond delay="250"/>
                                  </p:stCondLst>
                                  <p:iterate>
                                    <p:tmPct val="10000"/>
                                  </p:iterate>
                                  <p:childTnLst>
                                    <p:set>
                                      <p:cBhvr>
                                        <p:cTn id="8" dur="1" fill="hold">
                                          <p:stCondLst>
                                            <p:cond delay="0"/>
                                          </p:stCondLst>
                                        </p:cTn>
                                        <p:tgtEl>
                                          <p:spTgt spid="4"/>
                                        </p:tgtEl>
                                        <p:attrNameLst>
                                          <p:attrName>style.visibility</p:attrName>
                                        </p:attrNameLst>
                                      </p:cBhvr>
                                      <p:to>
                                        <p:strVal val="visible"/>
                                      </p:to>
                                    </p:set>
                                    <p:animEffect transition="in" filter="fade">
                                      <p:cBhvr>
                                        <p:cTn id="9" dur="250"/>
                                        <p:tgtEl>
                                          <p:spTgt spid="4"/>
                                        </p:tgtEl>
                                      </p:cBhvr>
                                    </p:animEffect>
                                    <p:anim calcmode="lin" valueType="num">
                                      <p:cBhvr>
                                        <p:cTn id="10" dur="250" fill="hold"/>
                                        <p:tgtEl>
                                          <p:spTgt spid="4"/>
                                        </p:tgtEl>
                                        <p:attrNameLst>
                                          <p:attrName>ppt_x</p:attrName>
                                        </p:attrNameLst>
                                      </p:cBhvr>
                                      <p:tavLst>
                                        <p:tav tm="0">
                                          <p:val>
                                            <p:strVal val="#ppt_x"/>
                                          </p:val>
                                        </p:tav>
                                        <p:tav tm="100000">
                                          <p:val>
                                            <p:strVal val="#ppt_x"/>
                                          </p:val>
                                        </p:tav>
                                      </p:tavLst>
                                    </p:anim>
                                    <p:anim calcmode="lin" valueType="num">
                                      <p:cBhvr>
                                        <p:cTn id="11"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46"/>
                </p:tgtEl>
              </p:cMediaNode>
            </p:audio>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8C5A05-074E-F94D-0D84-C1F022165A3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E0F97A94-FBE5-114C-1053-FA9A32C5CECF}"/>
              </a:ext>
            </a:extLst>
          </p:cNvPr>
          <p:cNvPicPr>
            <a:picLocks noChangeAspect="1"/>
          </p:cNvPicPr>
          <p:nvPr/>
        </p:nvPicPr>
        <p:blipFill>
          <a:blip r:embed="rId3"/>
          <a:stretch>
            <a:fillRect/>
          </a:stretch>
        </p:blipFill>
        <p:spPr>
          <a:xfrm>
            <a:off x="1779814" y="19664"/>
            <a:ext cx="8632371" cy="6858000"/>
          </a:xfrm>
          <a:prstGeom prst="rect">
            <a:avLst/>
          </a:prstGeom>
        </p:spPr>
      </p:pic>
      <p:sp>
        <p:nvSpPr>
          <p:cNvPr id="9" name="TextBox 8">
            <a:extLst>
              <a:ext uri="{FF2B5EF4-FFF2-40B4-BE49-F238E27FC236}">
                <a16:creationId xmlns:a16="http://schemas.microsoft.com/office/drawing/2014/main" id="{C5350914-A5EF-DE3A-0DA4-1D582ABA0D98}"/>
              </a:ext>
            </a:extLst>
          </p:cNvPr>
          <p:cNvSpPr txBox="1"/>
          <p:nvPr/>
        </p:nvSpPr>
        <p:spPr>
          <a:xfrm>
            <a:off x="185056" y="6205248"/>
            <a:ext cx="1404258" cy="430887"/>
          </a:xfrm>
          <a:prstGeom prst="rect">
            <a:avLst/>
          </a:prstGeom>
          <a:noFill/>
        </p:spPr>
        <p:txBody>
          <a:bodyPr wrap="square">
            <a:spAutoFit/>
          </a:bodyPr>
          <a:lstStyle/>
          <a:p>
            <a:r>
              <a:rPr lang="en-GB" sz="1100" dirty="0"/>
              <a:t>(Healthwatch Rotherham, 2024) </a:t>
            </a:r>
          </a:p>
        </p:txBody>
      </p:sp>
    </p:spTree>
    <p:extLst>
      <p:ext uri="{BB962C8B-B14F-4D97-AF65-F5344CB8AC3E}">
        <p14:creationId xmlns:p14="http://schemas.microsoft.com/office/powerpoint/2010/main" val="965753370"/>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1F43D7-542B-C2CA-F932-758389F52D5B}"/>
              </a:ext>
            </a:extLst>
          </p:cNvPr>
          <p:cNvSpPr/>
          <p:nvPr/>
        </p:nvSpPr>
        <p:spPr>
          <a:xfrm>
            <a:off x="3008671" y="2050026"/>
            <a:ext cx="6278765" cy="3700128"/>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A980D34F-0051-6085-86D0-F7E024DD05DF}"/>
              </a:ext>
            </a:extLst>
          </p:cNvPr>
          <p:cNvSpPr txBox="1"/>
          <p:nvPr/>
        </p:nvSpPr>
        <p:spPr>
          <a:xfrm>
            <a:off x="3191436" y="2210724"/>
            <a:ext cx="6096000" cy="3539430"/>
          </a:xfrm>
          <a:prstGeom prst="rect">
            <a:avLst/>
          </a:prstGeom>
          <a:noFill/>
        </p:spPr>
        <p:txBody>
          <a:bodyPr wrap="square">
            <a:spAutoFit/>
          </a:bodyPr>
          <a:lstStyle/>
          <a:p>
            <a:r>
              <a:rPr lang="en-GB" sz="2800" dirty="0">
                <a:latin typeface="Ariel"/>
              </a:rPr>
              <a:t>To do a critical study of service efficacy, you need to look at how well a service achieves its aims and the needs of its customers. It looks at both quantitative results, like performance metrics and efficiency, and qualitative results, such service quality and customer happiness (Ruwanika, 2024).</a:t>
            </a:r>
          </a:p>
        </p:txBody>
      </p:sp>
      <p:sp>
        <p:nvSpPr>
          <p:cNvPr id="5" name="TextBox 4">
            <a:extLst>
              <a:ext uri="{FF2B5EF4-FFF2-40B4-BE49-F238E27FC236}">
                <a16:creationId xmlns:a16="http://schemas.microsoft.com/office/drawing/2014/main" id="{CA41EDD7-CA0B-A44A-E4F9-CECEFC98C4B9}"/>
              </a:ext>
            </a:extLst>
          </p:cNvPr>
          <p:cNvSpPr txBox="1"/>
          <p:nvPr/>
        </p:nvSpPr>
        <p:spPr>
          <a:xfrm>
            <a:off x="860611" y="469757"/>
            <a:ext cx="8982635" cy="584775"/>
          </a:xfrm>
          <a:prstGeom prst="rect">
            <a:avLst/>
          </a:prstGeom>
          <a:noFill/>
        </p:spPr>
        <p:txBody>
          <a:bodyPr wrap="square">
            <a:spAutoFit/>
          </a:bodyPr>
          <a:lstStyle/>
          <a:p>
            <a:r>
              <a:rPr lang="en-GB" sz="3200" b="1" dirty="0">
                <a:latin typeface="Ariel"/>
              </a:rPr>
              <a:t>Critical Analysis of Service Effectiveness</a:t>
            </a:r>
          </a:p>
        </p:txBody>
      </p:sp>
      <p:pic>
        <p:nvPicPr>
          <p:cNvPr id="34" name="Audio 33">
            <a:hlinkClick r:id="" action="ppaction://media"/>
            <a:extLst>
              <a:ext uri="{FF2B5EF4-FFF2-40B4-BE49-F238E27FC236}">
                <a16:creationId xmlns:a16="http://schemas.microsoft.com/office/drawing/2014/main" id="{B6919FCF-3A37-DB4F-D271-233A334DB46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42959926"/>
      </p:ext>
    </p:extLst>
  </p:cSld>
  <p:clrMapOvr>
    <a:masterClrMapping/>
  </p:clrMapOvr>
  <mc:AlternateContent xmlns:mc="http://schemas.openxmlformats.org/markup-compatibility/2006">
    <mc:Choice xmlns:p14="http://schemas.microsoft.com/office/powerpoint/2010/main" Requires="p14">
      <p:transition spd="slow" p14:dur="2000" advTm="33390"/>
    </mc:Choice>
    <mc:Fallback>
      <p:transition spd="slow" advTm="33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708D92A9-800E-7C49-872E-DB486EF57705}"/>
              </a:ext>
            </a:extLst>
          </p:cNvPr>
          <p:cNvPicPr>
            <a:picLocks noChangeAspect="1"/>
          </p:cNvPicPr>
          <p:nvPr/>
        </p:nvPicPr>
        <p:blipFill>
          <a:blip r:embed="rId5"/>
          <a:stretch>
            <a:fillRect/>
          </a:stretch>
        </p:blipFill>
        <p:spPr>
          <a:xfrm>
            <a:off x="247936" y="4671530"/>
            <a:ext cx="7272668" cy="1883827"/>
          </a:xfrm>
          <a:prstGeom prst="rect">
            <a:avLst/>
          </a:prstGeom>
        </p:spPr>
      </p:pic>
      <p:pic>
        <p:nvPicPr>
          <p:cNvPr id="26" name="Picture 25">
            <a:extLst>
              <a:ext uri="{FF2B5EF4-FFF2-40B4-BE49-F238E27FC236}">
                <a16:creationId xmlns:a16="http://schemas.microsoft.com/office/drawing/2014/main" id="{8F3A6116-9C1F-95FA-3977-09AF113665F0}"/>
              </a:ext>
            </a:extLst>
          </p:cNvPr>
          <p:cNvPicPr>
            <a:picLocks noChangeAspect="1"/>
          </p:cNvPicPr>
          <p:nvPr/>
        </p:nvPicPr>
        <p:blipFill>
          <a:blip r:embed="rId5"/>
          <a:stretch>
            <a:fillRect/>
          </a:stretch>
        </p:blipFill>
        <p:spPr>
          <a:xfrm>
            <a:off x="7117976" y="1107430"/>
            <a:ext cx="4639834" cy="2747393"/>
          </a:xfrm>
          <a:prstGeom prst="rect">
            <a:avLst/>
          </a:prstGeom>
        </p:spPr>
      </p:pic>
      <p:sp>
        <p:nvSpPr>
          <p:cNvPr id="17" name="Rectangle: Rounded Corners 16">
            <a:extLst>
              <a:ext uri="{FF2B5EF4-FFF2-40B4-BE49-F238E27FC236}">
                <a16:creationId xmlns:a16="http://schemas.microsoft.com/office/drawing/2014/main" id="{BA929C71-BB7D-B70B-6BC8-780B90BCF6BF}"/>
              </a:ext>
            </a:extLst>
          </p:cNvPr>
          <p:cNvSpPr/>
          <p:nvPr/>
        </p:nvSpPr>
        <p:spPr>
          <a:xfrm>
            <a:off x="596678" y="1107430"/>
            <a:ext cx="5038119" cy="3085702"/>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3B7BAE4-E577-6D91-529B-DC66E7A6C149}"/>
              </a:ext>
            </a:extLst>
          </p:cNvPr>
          <p:cNvSpPr>
            <a:spLocks noGrp="1"/>
          </p:cNvSpPr>
          <p:nvPr>
            <p:ph type="title"/>
          </p:nvPr>
        </p:nvSpPr>
        <p:spPr>
          <a:xfrm>
            <a:off x="820420" y="280732"/>
            <a:ext cx="10817352" cy="598413"/>
          </a:xfrm>
        </p:spPr>
        <p:txBody>
          <a:bodyPr vert="horz" lIns="91440" tIns="45720" rIns="91440" bIns="45720" rtlCol="0" anchor="b">
            <a:normAutofit/>
          </a:bodyPr>
          <a:lstStyle/>
          <a:p>
            <a:r>
              <a:rPr lang="en-US" b="1" kern="1200" cap="all" spc="500" baseline="0" dirty="0">
                <a:latin typeface="Ariel"/>
              </a:rPr>
              <a:t>Critical Analysis</a:t>
            </a:r>
            <a:r>
              <a:rPr lang="en-US" dirty="0">
                <a:latin typeface="Ariel"/>
              </a:rPr>
              <a:t> continued,,,,,,,</a:t>
            </a:r>
            <a:endParaRPr lang="en-US" b="1" kern="1200" cap="all" spc="500" baseline="0" dirty="0">
              <a:latin typeface="Ariel"/>
            </a:endParaRPr>
          </a:p>
        </p:txBody>
      </p:sp>
      <p:sp>
        <p:nvSpPr>
          <p:cNvPr id="5" name="TextBox 4">
            <a:extLst>
              <a:ext uri="{FF2B5EF4-FFF2-40B4-BE49-F238E27FC236}">
                <a16:creationId xmlns:a16="http://schemas.microsoft.com/office/drawing/2014/main" id="{6F3AF9DF-537A-566E-DF64-5AB81F1FF425}"/>
              </a:ext>
            </a:extLst>
          </p:cNvPr>
          <p:cNvSpPr txBox="1"/>
          <p:nvPr/>
        </p:nvSpPr>
        <p:spPr>
          <a:xfrm>
            <a:off x="820420" y="1219949"/>
            <a:ext cx="4655854" cy="2923877"/>
          </a:xfrm>
          <a:prstGeom prst="rect">
            <a:avLst/>
          </a:prstGeom>
          <a:noFill/>
        </p:spPr>
        <p:txBody>
          <a:bodyPr wrap="square" rtlCol="0">
            <a:spAutoFit/>
          </a:bodyPr>
          <a:lstStyle/>
          <a:p>
            <a:r>
              <a:rPr lang="en-GB" sz="2400" b="1" dirty="0">
                <a:latin typeface="Ariel"/>
              </a:rPr>
              <a:t>Accessibility and Equity: </a:t>
            </a:r>
            <a:r>
              <a:rPr lang="en-GB" sz="2400" dirty="0">
                <a:latin typeface="Ariel"/>
              </a:rPr>
              <a:t>Access to aged care services varies by region, with rural and low-income communities having major obstacles due to geography, socioeconomic position, and lack of access to technology </a:t>
            </a:r>
            <a:r>
              <a:rPr lang="en-GB" sz="1600" dirty="0">
                <a:latin typeface="Ariel"/>
              </a:rPr>
              <a:t>(Cabañero-Garcia et al., 2025).</a:t>
            </a:r>
          </a:p>
        </p:txBody>
      </p:sp>
      <p:sp>
        <p:nvSpPr>
          <p:cNvPr id="12" name="TextBox 11">
            <a:extLst>
              <a:ext uri="{FF2B5EF4-FFF2-40B4-BE49-F238E27FC236}">
                <a16:creationId xmlns:a16="http://schemas.microsoft.com/office/drawing/2014/main" id="{90606F54-4333-919C-C3EE-E714A59800F5}"/>
              </a:ext>
            </a:extLst>
          </p:cNvPr>
          <p:cNvSpPr txBox="1"/>
          <p:nvPr/>
        </p:nvSpPr>
        <p:spPr>
          <a:xfrm>
            <a:off x="7262275" y="1602067"/>
            <a:ext cx="4639834" cy="1938992"/>
          </a:xfrm>
          <a:prstGeom prst="rect">
            <a:avLst/>
          </a:prstGeom>
          <a:noFill/>
        </p:spPr>
        <p:txBody>
          <a:bodyPr wrap="square">
            <a:spAutoFit/>
          </a:bodyPr>
          <a:lstStyle/>
          <a:p>
            <a:r>
              <a:rPr lang="en-GB" sz="2400" b="1" dirty="0">
                <a:latin typeface="Ariel"/>
              </a:rPr>
              <a:t>Staffing and Workforce: </a:t>
            </a:r>
            <a:r>
              <a:rPr lang="en-GB" sz="2400" dirty="0">
                <a:latin typeface="Ariel"/>
              </a:rPr>
              <a:t>Elderly care businesses have a lot of trouble keeping staff, which makes it hard to keep up with care and quality </a:t>
            </a:r>
            <a:r>
              <a:rPr lang="en-GB" sz="1600" dirty="0">
                <a:latin typeface="Ariel"/>
              </a:rPr>
              <a:t>(</a:t>
            </a:r>
            <a:r>
              <a:rPr lang="da-DK" sz="1600" dirty="0">
                <a:latin typeface="Ariel"/>
              </a:rPr>
              <a:t>McFadden, P. et al., 2025).</a:t>
            </a:r>
            <a:endParaRPr lang="en-GB" sz="1600" dirty="0">
              <a:latin typeface="Ariel"/>
            </a:endParaRPr>
          </a:p>
        </p:txBody>
      </p:sp>
      <p:sp>
        <p:nvSpPr>
          <p:cNvPr id="15" name="TextBox 14">
            <a:extLst>
              <a:ext uri="{FF2B5EF4-FFF2-40B4-BE49-F238E27FC236}">
                <a16:creationId xmlns:a16="http://schemas.microsoft.com/office/drawing/2014/main" id="{500EA21D-5A43-5E6A-E78F-55F3238C6DAC}"/>
              </a:ext>
            </a:extLst>
          </p:cNvPr>
          <p:cNvSpPr txBox="1"/>
          <p:nvPr/>
        </p:nvSpPr>
        <p:spPr>
          <a:xfrm>
            <a:off x="596678" y="4853221"/>
            <a:ext cx="6665597" cy="1569660"/>
          </a:xfrm>
          <a:prstGeom prst="rect">
            <a:avLst/>
          </a:prstGeom>
          <a:noFill/>
        </p:spPr>
        <p:txBody>
          <a:bodyPr wrap="square">
            <a:spAutoFit/>
          </a:bodyPr>
          <a:lstStyle/>
          <a:p>
            <a:r>
              <a:rPr lang="en-GB" sz="2400" b="1" dirty="0">
                <a:latin typeface="Ariel"/>
              </a:rPr>
              <a:t>Quality of Care: </a:t>
            </a:r>
            <a:r>
              <a:rPr lang="en-GB" sz="2400" dirty="0">
                <a:latin typeface="Ariel"/>
              </a:rPr>
              <a:t>The quality-of-care homes varies a lot, and for-profit homes frequently have lesser requirements unless they have residents who pay for their own care (Bach-Mortensen, 2025).</a:t>
            </a:r>
          </a:p>
        </p:txBody>
      </p:sp>
      <p:pic>
        <p:nvPicPr>
          <p:cNvPr id="27" name="Audio 26">
            <a:hlinkClick r:id="" action="ppaction://media"/>
            <a:extLst>
              <a:ext uri="{FF2B5EF4-FFF2-40B4-BE49-F238E27FC236}">
                <a16:creationId xmlns:a16="http://schemas.microsoft.com/office/drawing/2014/main" id="{846A5DB2-C095-6162-B39C-89DFDFAE852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0571552"/>
      </p:ext>
    </p:extLst>
  </p:cSld>
  <p:clrMapOvr>
    <a:masterClrMapping/>
  </p:clrMapOvr>
  <p:transition advTm="2857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92E205-10F4-3556-5BE4-D1C909EDAC54}"/>
              </a:ext>
            </a:extLst>
          </p:cNvPr>
          <p:cNvPicPr>
            <a:picLocks noChangeAspect="1"/>
          </p:cNvPicPr>
          <p:nvPr/>
        </p:nvPicPr>
        <p:blipFill>
          <a:blip r:embed="rId4"/>
          <a:stretch>
            <a:fillRect/>
          </a:stretch>
        </p:blipFill>
        <p:spPr>
          <a:xfrm>
            <a:off x="652575" y="902513"/>
            <a:ext cx="5931105" cy="2526487"/>
          </a:xfrm>
          <a:prstGeom prst="rect">
            <a:avLst/>
          </a:prstGeom>
        </p:spPr>
      </p:pic>
      <p:pic>
        <p:nvPicPr>
          <p:cNvPr id="3" name="Picture 2">
            <a:extLst>
              <a:ext uri="{FF2B5EF4-FFF2-40B4-BE49-F238E27FC236}">
                <a16:creationId xmlns:a16="http://schemas.microsoft.com/office/drawing/2014/main" id="{97624FF9-CFE9-9751-D366-10D9B7CDEA4A}"/>
              </a:ext>
            </a:extLst>
          </p:cNvPr>
          <p:cNvPicPr>
            <a:picLocks noChangeAspect="1"/>
          </p:cNvPicPr>
          <p:nvPr/>
        </p:nvPicPr>
        <p:blipFill>
          <a:blip r:embed="rId4"/>
          <a:stretch>
            <a:fillRect/>
          </a:stretch>
        </p:blipFill>
        <p:spPr>
          <a:xfrm>
            <a:off x="7148993" y="1895996"/>
            <a:ext cx="4535817" cy="3270364"/>
          </a:xfrm>
          <a:prstGeom prst="rect">
            <a:avLst/>
          </a:prstGeom>
        </p:spPr>
      </p:pic>
      <p:pic>
        <p:nvPicPr>
          <p:cNvPr id="4" name="Picture 3">
            <a:extLst>
              <a:ext uri="{FF2B5EF4-FFF2-40B4-BE49-F238E27FC236}">
                <a16:creationId xmlns:a16="http://schemas.microsoft.com/office/drawing/2014/main" id="{6C1143B0-7821-54E4-7CA1-8CA0C53448E5}"/>
              </a:ext>
            </a:extLst>
          </p:cNvPr>
          <p:cNvPicPr>
            <a:picLocks noChangeAspect="1"/>
          </p:cNvPicPr>
          <p:nvPr/>
        </p:nvPicPr>
        <p:blipFill>
          <a:blip r:embed="rId4"/>
          <a:stretch>
            <a:fillRect/>
          </a:stretch>
        </p:blipFill>
        <p:spPr>
          <a:xfrm>
            <a:off x="652575" y="3662076"/>
            <a:ext cx="5931105" cy="2683880"/>
          </a:xfrm>
          <a:prstGeom prst="rect">
            <a:avLst/>
          </a:prstGeom>
        </p:spPr>
      </p:pic>
      <p:sp>
        <p:nvSpPr>
          <p:cNvPr id="10" name="TextBox 9">
            <a:extLst>
              <a:ext uri="{FF2B5EF4-FFF2-40B4-BE49-F238E27FC236}">
                <a16:creationId xmlns:a16="http://schemas.microsoft.com/office/drawing/2014/main" id="{BF92A64D-AF6B-9722-249B-56967D063E2C}"/>
              </a:ext>
            </a:extLst>
          </p:cNvPr>
          <p:cNvSpPr txBox="1"/>
          <p:nvPr/>
        </p:nvSpPr>
        <p:spPr>
          <a:xfrm>
            <a:off x="7439761" y="2080139"/>
            <a:ext cx="4245049" cy="2923877"/>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User Satisfaction and Outcomes: </a:t>
            </a:r>
            <a:r>
              <a:rPr lang="en-GB" sz="2400" dirty="0">
                <a:latin typeface="Arial" panose="020B0604020202020204" pitchFamily="34" charset="0"/>
                <a:cs typeface="Arial" panose="020B0604020202020204" pitchFamily="34" charset="0"/>
              </a:rPr>
              <a:t>Satisfaction is not just determined by clinical outcomes but also by emotional support, autonomy, and the quality of relationships </a:t>
            </a:r>
            <a:r>
              <a:rPr lang="en-GB" sz="1600" dirty="0">
                <a:latin typeface="Arial" panose="020B0604020202020204" pitchFamily="34" charset="0"/>
                <a:cs typeface="Arial" panose="020B0604020202020204" pitchFamily="34" charset="0"/>
              </a:rPr>
              <a:t>(</a:t>
            </a:r>
            <a:r>
              <a:rPr lang="pl-PL" sz="1600" dirty="0">
                <a:latin typeface="Arial" panose="020B0604020202020204" pitchFamily="34" charset="0"/>
                <a:cs typeface="Arial" panose="020B0604020202020204" pitchFamily="34" charset="0"/>
              </a:rPr>
              <a:t>Kazemi, </a:t>
            </a:r>
            <a:r>
              <a:rPr lang="en-GB" sz="1600" dirty="0">
                <a:latin typeface="Arial" panose="020B0604020202020204" pitchFamily="34" charset="0"/>
                <a:cs typeface="Arial" panose="020B0604020202020204" pitchFamily="34" charset="0"/>
              </a:rPr>
              <a:t>and </a:t>
            </a:r>
            <a:r>
              <a:rPr lang="pl-PL" sz="1600" dirty="0">
                <a:latin typeface="Arial" panose="020B0604020202020204" pitchFamily="34" charset="0"/>
                <a:cs typeface="Arial" panose="020B0604020202020204" pitchFamily="34" charset="0"/>
              </a:rPr>
              <a:t>Kajonius</a:t>
            </a:r>
            <a:r>
              <a:rPr lang="en-GB" sz="1600" dirty="0">
                <a:latin typeface="Arial" panose="020B0604020202020204" pitchFamily="34" charset="0"/>
                <a:cs typeface="Arial" panose="020B0604020202020204" pitchFamily="34" charset="0"/>
              </a:rPr>
              <a:t>, </a:t>
            </a:r>
            <a:r>
              <a:rPr lang="pl-PL" sz="1600" dirty="0">
                <a:latin typeface="Arial" panose="020B0604020202020204" pitchFamily="34" charset="0"/>
                <a:cs typeface="Arial" panose="020B0604020202020204" pitchFamily="34" charset="0"/>
              </a:rPr>
              <a:t>2021)</a:t>
            </a:r>
            <a:r>
              <a:rPr lang="en-GB" sz="1600" dirty="0">
                <a:latin typeface="Arial" panose="020B0604020202020204" pitchFamily="34" charset="0"/>
                <a:cs typeface="Arial" panose="020B0604020202020204" pitchFamily="34" charset="0"/>
              </a:rPr>
              <a:t>.</a:t>
            </a:r>
          </a:p>
        </p:txBody>
      </p:sp>
      <p:sp>
        <p:nvSpPr>
          <p:cNvPr id="12" name="TextBox 11">
            <a:extLst>
              <a:ext uri="{FF2B5EF4-FFF2-40B4-BE49-F238E27FC236}">
                <a16:creationId xmlns:a16="http://schemas.microsoft.com/office/drawing/2014/main" id="{F3FE343B-C23D-401E-936D-B133C5C0D248}"/>
              </a:ext>
            </a:extLst>
          </p:cNvPr>
          <p:cNvSpPr txBox="1"/>
          <p:nvPr/>
        </p:nvSpPr>
        <p:spPr>
          <a:xfrm>
            <a:off x="7439761" y="234395"/>
            <a:ext cx="3032938" cy="954107"/>
          </a:xfrm>
          <a:prstGeom prst="rect">
            <a:avLst/>
          </a:prstGeom>
          <a:noFill/>
        </p:spPr>
        <p:txBody>
          <a:bodyPr wrap="square">
            <a:spAutoFit/>
          </a:bodyPr>
          <a:lstStyle/>
          <a:p>
            <a:r>
              <a:rPr lang="en-GB" sz="2800" b="1" dirty="0">
                <a:latin typeface="Ariel"/>
              </a:rPr>
              <a:t>Critical Analysis Continued….</a:t>
            </a:r>
          </a:p>
        </p:txBody>
      </p:sp>
      <p:sp>
        <p:nvSpPr>
          <p:cNvPr id="14" name="TextBox 13">
            <a:extLst>
              <a:ext uri="{FF2B5EF4-FFF2-40B4-BE49-F238E27FC236}">
                <a16:creationId xmlns:a16="http://schemas.microsoft.com/office/drawing/2014/main" id="{C295C72F-4E1C-A1ED-5974-B7DB7B8938F4}"/>
              </a:ext>
            </a:extLst>
          </p:cNvPr>
          <p:cNvSpPr txBox="1"/>
          <p:nvPr/>
        </p:nvSpPr>
        <p:spPr>
          <a:xfrm>
            <a:off x="863758" y="3849854"/>
            <a:ext cx="5527313" cy="2154436"/>
          </a:xfrm>
          <a:prstGeom prst="rect">
            <a:avLst/>
          </a:prstGeom>
          <a:noFill/>
        </p:spPr>
        <p:txBody>
          <a:bodyPr wrap="square">
            <a:spAutoFit/>
          </a:bodyPr>
          <a:lstStyle/>
          <a:p>
            <a:r>
              <a:rPr lang="en-GB" sz="2400" b="1" dirty="0">
                <a:latin typeface="Ariel"/>
              </a:rPr>
              <a:t>Responsiveness and Adaptability: </a:t>
            </a:r>
            <a:r>
              <a:rPr lang="en-GB" sz="2400" dirty="0">
                <a:latin typeface="Ariel"/>
              </a:rPr>
              <a:t>Health systems frequently exhibit inflexibility in addressing the intricate and evolving requirements of older persons, particularly those with multimorbidity </a:t>
            </a:r>
            <a:r>
              <a:rPr lang="fr-FR" sz="1400" dirty="0">
                <a:latin typeface="Ariel"/>
              </a:rPr>
              <a:t>(Bridges, Pope and  Braithwaite, 2019).</a:t>
            </a:r>
            <a:endParaRPr lang="en-GB" sz="1400" dirty="0">
              <a:latin typeface="Ariel"/>
            </a:endParaRPr>
          </a:p>
        </p:txBody>
      </p:sp>
      <p:sp>
        <p:nvSpPr>
          <p:cNvPr id="11" name="TextBox 10">
            <a:extLst>
              <a:ext uri="{FF2B5EF4-FFF2-40B4-BE49-F238E27FC236}">
                <a16:creationId xmlns:a16="http://schemas.microsoft.com/office/drawing/2014/main" id="{3C3641D2-8A62-C32D-9E29-DE4CD411D53D}"/>
              </a:ext>
            </a:extLst>
          </p:cNvPr>
          <p:cNvSpPr txBox="1"/>
          <p:nvPr/>
        </p:nvSpPr>
        <p:spPr>
          <a:xfrm>
            <a:off x="863758" y="1012086"/>
            <a:ext cx="5527313" cy="2308324"/>
          </a:xfrm>
          <a:prstGeom prst="rect">
            <a:avLst/>
          </a:prstGeom>
          <a:noFill/>
        </p:spPr>
        <p:txBody>
          <a:bodyPr wrap="square">
            <a:spAutoFit/>
          </a:bodyPr>
          <a:lstStyle/>
          <a:p>
            <a:r>
              <a:rPr lang="en-GB" sz="2400" b="1" dirty="0">
                <a:latin typeface="Ariel"/>
              </a:rPr>
              <a:t>Integration and Coordination: </a:t>
            </a:r>
            <a:r>
              <a:rPr lang="en-GB" sz="2400" dirty="0">
                <a:latin typeface="Ariel"/>
              </a:rPr>
              <a:t>Integrating health and social care works well, but there are still problems in working together across professions and coordinating at the system level (O’Donnell, D. et al., 2025).</a:t>
            </a:r>
          </a:p>
        </p:txBody>
      </p:sp>
      <p:pic>
        <p:nvPicPr>
          <p:cNvPr id="24" name="Audio 23">
            <a:hlinkClick r:id="" action="ppaction://media"/>
            <a:extLst>
              <a:ext uri="{FF2B5EF4-FFF2-40B4-BE49-F238E27FC236}">
                <a16:creationId xmlns:a16="http://schemas.microsoft.com/office/drawing/2014/main" id="{665B9549-D41E-6638-B46A-D1AFD06D18D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1176170"/>
      </p:ext>
    </p:extLst>
  </p:cSld>
  <p:clrMapOvr>
    <a:masterClrMapping/>
  </p:clrMapOvr>
  <mc:AlternateContent xmlns:mc="http://schemas.openxmlformats.org/markup-compatibility/2006">
    <mc:Choice xmlns:p14="http://schemas.microsoft.com/office/powerpoint/2010/main" Requires="p14">
      <p:transition spd="slow" p14:dur="2000" advTm="26727"/>
    </mc:Choice>
    <mc:Fallback>
      <p:transition spd="slow" advTm="267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3F99B8C-61C3-23A2-8E67-A7F39D259D16}"/>
              </a:ext>
            </a:extLst>
          </p:cNvPr>
          <p:cNvSpPr/>
          <p:nvPr/>
        </p:nvSpPr>
        <p:spPr>
          <a:xfrm>
            <a:off x="202020" y="914401"/>
            <a:ext cx="11772630" cy="5710562"/>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E48E354-776A-FA47-F782-80DBD4F7769E}"/>
              </a:ext>
            </a:extLst>
          </p:cNvPr>
          <p:cNvSpPr>
            <a:spLocks noGrp="1"/>
          </p:cNvSpPr>
          <p:nvPr>
            <p:ph type="title"/>
          </p:nvPr>
        </p:nvSpPr>
        <p:spPr>
          <a:xfrm>
            <a:off x="1359866" y="175787"/>
            <a:ext cx="9472268" cy="1197864"/>
          </a:xfrm>
        </p:spPr>
        <p:txBody>
          <a:bodyPr anchor="t">
            <a:normAutofit/>
          </a:bodyPr>
          <a:lstStyle/>
          <a:p>
            <a:r>
              <a:rPr lang="en-US" dirty="0">
                <a:latin typeface="Amasis MT Pro Black" panose="020F0502020204030204" pitchFamily="18" charset="0"/>
              </a:rPr>
              <a:t>Impact of Demographic Trends</a:t>
            </a:r>
          </a:p>
        </p:txBody>
      </p:sp>
      <p:sp>
        <p:nvSpPr>
          <p:cNvPr id="3" name="TextBox 2">
            <a:extLst>
              <a:ext uri="{FF2B5EF4-FFF2-40B4-BE49-F238E27FC236}">
                <a16:creationId xmlns:a16="http://schemas.microsoft.com/office/drawing/2014/main" id="{F3B33D90-3777-7DFC-D891-29AB9EDA0B35}"/>
              </a:ext>
            </a:extLst>
          </p:cNvPr>
          <p:cNvSpPr txBox="1"/>
          <p:nvPr/>
        </p:nvSpPr>
        <p:spPr>
          <a:xfrm>
            <a:off x="629094" y="992652"/>
            <a:ext cx="9812509" cy="5632311"/>
          </a:xfrm>
          <a:prstGeom prst="rect">
            <a:avLst/>
          </a:prstGeom>
          <a:noFill/>
        </p:spPr>
        <p:txBody>
          <a:bodyPr wrap="square" rtlCol="0">
            <a:spAutoFit/>
          </a:bodyPr>
          <a:lstStyle/>
          <a:p>
            <a:r>
              <a:rPr lang="en-GB" b="1" dirty="0">
                <a:latin typeface="Ariel"/>
              </a:rPr>
              <a:t>Ageing Population Growth</a:t>
            </a:r>
          </a:p>
          <a:p>
            <a:r>
              <a:rPr lang="en-GB" dirty="0">
                <a:latin typeface="Ariel"/>
              </a:rPr>
              <a:t>The UK population aged 65+ is projected to rise from 19% in 2022 to 27% by 2072, significantly increasing demand for elderly care services (Baxter et al., 2018).</a:t>
            </a:r>
          </a:p>
          <a:p>
            <a:endParaRPr lang="en-GB" dirty="0">
              <a:latin typeface="Ariel"/>
            </a:endParaRPr>
          </a:p>
          <a:p>
            <a:r>
              <a:rPr lang="en-GB" b="1" dirty="0">
                <a:latin typeface="Ariel"/>
              </a:rPr>
              <a:t>Life Expectancy Trends</a:t>
            </a:r>
          </a:p>
          <a:p>
            <a:r>
              <a:rPr lang="en-GB" dirty="0">
                <a:latin typeface="Ariel"/>
              </a:rPr>
              <a:t>Life expectancy at birth in the UK (2021–2023) is 78.8 years for males and 82.8 years for females, but gains have stalled since 2012 due to health inequalities and the pandemic.</a:t>
            </a:r>
          </a:p>
          <a:p>
            <a:endParaRPr lang="en-GB" dirty="0">
              <a:latin typeface="Ariel"/>
            </a:endParaRPr>
          </a:p>
          <a:p>
            <a:r>
              <a:rPr lang="en-GB" b="1" dirty="0">
                <a:latin typeface="Ariel"/>
              </a:rPr>
              <a:t>Workforce Implications</a:t>
            </a:r>
          </a:p>
          <a:p>
            <a:r>
              <a:rPr lang="en-GB" dirty="0">
                <a:latin typeface="Ariel"/>
              </a:rPr>
              <a:t>Nearly 50% of NHS staff are aged 45+, raising concerns about future retirements and shortages in elderly care professionals (Bertha, 2024).</a:t>
            </a:r>
          </a:p>
          <a:p>
            <a:endParaRPr lang="en-GB" dirty="0">
              <a:latin typeface="Ariel"/>
            </a:endParaRPr>
          </a:p>
          <a:p>
            <a:r>
              <a:rPr lang="en-GB" b="1" dirty="0">
                <a:latin typeface="Ariel"/>
              </a:rPr>
              <a:t>Funding Pressures</a:t>
            </a:r>
          </a:p>
          <a:p>
            <a:r>
              <a:rPr lang="en-GB" dirty="0">
                <a:latin typeface="Ariel"/>
              </a:rPr>
              <a:t>1.6 million people aged 65+ in England have unmet care needs, highlighting underfunding and strain on social care systems (Reeves, Islam and Gentry, 2023).</a:t>
            </a:r>
          </a:p>
          <a:p>
            <a:endParaRPr lang="en-GB" dirty="0">
              <a:latin typeface="Ariel"/>
            </a:endParaRPr>
          </a:p>
          <a:p>
            <a:r>
              <a:rPr lang="en-GB" b="1" dirty="0">
                <a:latin typeface="Ariel"/>
              </a:rPr>
              <a:t>Policy Recommendations</a:t>
            </a:r>
          </a:p>
          <a:p>
            <a:r>
              <a:rPr lang="en-GB" dirty="0">
                <a:latin typeface="Ariel"/>
              </a:rPr>
              <a:t>Experts recommend appointing a Commissioner for Older People and Ageing to advocate for inclusive policies and long-term planning (CPA, 2019).</a:t>
            </a:r>
          </a:p>
          <a:p>
            <a:endParaRPr lang="en-GB" dirty="0"/>
          </a:p>
        </p:txBody>
      </p:sp>
      <p:pic>
        <p:nvPicPr>
          <p:cNvPr id="39" name="Audio 38">
            <a:hlinkClick r:id="" action="ppaction://media"/>
            <a:extLst>
              <a:ext uri="{FF2B5EF4-FFF2-40B4-BE49-F238E27FC236}">
                <a16:creationId xmlns:a16="http://schemas.microsoft.com/office/drawing/2014/main" id="{91795F81-4465-B655-02CB-65DAB9B583F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90642539"/>
      </p:ext>
    </p:extLst>
  </p:cSld>
  <p:clrMapOvr>
    <a:masterClrMapping/>
  </p:clrMapOvr>
  <p:transition advTm="58989">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4C6E7-28CE-8EFF-A0A1-A3B10B05EA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EFB398-AD10-E7BC-8B27-667D79A9A809}"/>
              </a:ext>
            </a:extLst>
          </p:cNvPr>
          <p:cNvSpPr>
            <a:spLocks noGrp="1"/>
          </p:cNvSpPr>
          <p:nvPr>
            <p:ph type="title"/>
          </p:nvPr>
        </p:nvSpPr>
        <p:spPr>
          <a:xfrm>
            <a:off x="133676" y="419234"/>
            <a:ext cx="8993295" cy="1197864"/>
          </a:xfrm>
        </p:spPr>
        <p:txBody>
          <a:bodyPr anchor="t">
            <a:noAutofit/>
          </a:bodyPr>
          <a:lstStyle/>
          <a:p>
            <a:r>
              <a:rPr lang="en-US" sz="3600" dirty="0"/>
              <a:t>Impact of Demographic Trends</a:t>
            </a:r>
          </a:p>
        </p:txBody>
      </p:sp>
      <p:pic>
        <p:nvPicPr>
          <p:cNvPr id="3" name="Picture 2">
            <a:extLst>
              <a:ext uri="{FF2B5EF4-FFF2-40B4-BE49-F238E27FC236}">
                <a16:creationId xmlns:a16="http://schemas.microsoft.com/office/drawing/2014/main" id="{D9575509-E0CD-6799-4E51-C1C13371C138}"/>
              </a:ext>
            </a:extLst>
          </p:cNvPr>
          <p:cNvPicPr>
            <a:picLocks noChangeAspect="1"/>
          </p:cNvPicPr>
          <p:nvPr/>
        </p:nvPicPr>
        <p:blipFill>
          <a:blip r:embed="rId3"/>
          <a:stretch>
            <a:fillRect/>
          </a:stretch>
        </p:blipFill>
        <p:spPr>
          <a:xfrm>
            <a:off x="1" y="1273630"/>
            <a:ext cx="12192000" cy="5420884"/>
          </a:xfrm>
          <a:prstGeom prst="rect">
            <a:avLst/>
          </a:prstGeom>
        </p:spPr>
      </p:pic>
      <p:sp>
        <p:nvSpPr>
          <p:cNvPr id="13" name="TextBox 12">
            <a:extLst>
              <a:ext uri="{FF2B5EF4-FFF2-40B4-BE49-F238E27FC236}">
                <a16:creationId xmlns:a16="http://schemas.microsoft.com/office/drawing/2014/main" id="{86B63B11-8928-968D-26DD-1FA7BB002C21}"/>
              </a:ext>
            </a:extLst>
          </p:cNvPr>
          <p:cNvSpPr txBox="1"/>
          <p:nvPr/>
        </p:nvSpPr>
        <p:spPr>
          <a:xfrm>
            <a:off x="9062544" y="163486"/>
            <a:ext cx="3129456"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(Springer Nature, 2025) </a:t>
            </a:r>
          </a:p>
        </p:txBody>
      </p:sp>
    </p:spTree>
    <p:extLst>
      <p:ext uri="{BB962C8B-B14F-4D97-AF65-F5344CB8AC3E}">
        <p14:creationId xmlns:p14="http://schemas.microsoft.com/office/powerpoint/2010/main" val="10639052"/>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D4BE4-CA80-2A95-1F9B-E83204FB0191}"/>
              </a:ext>
            </a:extLst>
          </p:cNvPr>
          <p:cNvSpPr>
            <a:spLocks noGrp="1"/>
          </p:cNvSpPr>
          <p:nvPr>
            <p:ph type="ctrTitle"/>
          </p:nvPr>
        </p:nvSpPr>
        <p:spPr>
          <a:xfrm>
            <a:off x="992091" y="2514602"/>
            <a:ext cx="6812280" cy="3194302"/>
          </a:xfrm>
        </p:spPr>
        <p:txBody>
          <a:bodyPr anchor="b">
            <a:normAutofit/>
          </a:bodyPr>
          <a:lstStyle/>
          <a:p>
            <a:r>
              <a:rPr lang="en-US" dirty="0"/>
              <a:t>Technological Innovations in Elderly Care</a:t>
            </a:r>
          </a:p>
        </p:txBody>
      </p:sp>
    </p:spTree>
    <p:extLst>
      <p:ext uri="{BB962C8B-B14F-4D97-AF65-F5344CB8AC3E}">
        <p14:creationId xmlns:p14="http://schemas.microsoft.com/office/powerpoint/2010/main" val="24275943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7F0D2769-F4B8-E091-1848-2A3A865CE65A}"/>
              </a:ext>
            </a:extLst>
          </p:cNvPr>
          <p:cNvPicPr>
            <a:picLocks noChangeAspect="1"/>
          </p:cNvPicPr>
          <p:nvPr/>
        </p:nvPicPr>
        <p:blipFill>
          <a:blip r:embed="rId5"/>
          <a:stretch>
            <a:fillRect/>
          </a:stretch>
        </p:blipFill>
        <p:spPr>
          <a:xfrm>
            <a:off x="6096000" y="4600563"/>
            <a:ext cx="5290554" cy="1938450"/>
          </a:xfrm>
          <a:prstGeom prst="rect">
            <a:avLst/>
          </a:prstGeom>
        </p:spPr>
      </p:pic>
      <p:pic>
        <p:nvPicPr>
          <p:cNvPr id="12" name="Picture 11">
            <a:extLst>
              <a:ext uri="{FF2B5EF4-FFF2-40B4-BE49-F238E27FC236}">
                <a16:creationId xmlns:a16="http://schemas.microsoft.com/office/drawing/2014/main" id="{344151B9-6EEE-75C5-4083-99F98DECECAD}"/>
              </a:ext>
            </a:extLst>
          </p:cNvPr>
          <p:cNvPicPr>
            <a:picLocks noChangeAspect="1"/>
          </p:cNvPicPr>
          <p:nvPr/>
        </p:nvPicPr>
        <p:blipFill>
          <a:blip r:embed="rId5"/>
          <a:stretch>
            <a:fillRect/>
          </a:stretch>
        </p:blipFill>
        <p:spPr>
          <a:xfrm>
            <a:off x="5933579" y="2634904"/>
            <a:ext cx="5562600" cy="1383912"/>
          </a:xfrm>
          <a:prstGeom prst="rect">
            <a:avLst/>
          </a:prstGeom>
        </p:spPr>
      </p:pic>
      <p:pic>
        <p:nvPicPr>
          <p:cNvPr id="10" name="Picture 9">
            <a:extLst>
              <a:ext uri="{FF2B5EF4-FFF2-40B4-BE49-F238E27FC236}">
                <a16:creationId xmlns:a16="http://schemas.microsoft.com/office/drawing/2014/main" id="{A76184AC-453C-C8E9-75D3-9F3F658BEFBC}"/>
              </a:ext>
            </a:extLst>
          </p:cNvPr>
          <p:cNvPicPr>
            <a:picLocks noChangeAspect="1"/>
          </p:cNvPicPr>
          <p:nvPr/>
        </p:nvPicPr>
        <p:blipFill>
          <a:blip r:embed="rId5"/>
          <a:stretch>
            <a:fillRect/>
          </a:stretch>
        </p:blipFill>
        <p:spPr>
          <a:xfrm>
            <a:off x="5932714" y="473283"/>
            <a:ext cx="5646638" cy="1544058"/>
          </a:xfrm>
          <a:prstGeom prst="rect">
            <a:avLst/>
          </a:prstGeom>
        </p:spPr>
      </p:pic>
      <p:sp>
        <p:nvSpPr>
          <p:cNvPr id="4" name="Rectangle: Rounded Corners 3">
            <a:extLst>
              <a:ext uri="{FF2B5EF4-FFF2-40B4-BE49-F238E27FC236}">
                <a16:creationId xmlns:a16="http://schemas.microsoft.com/office/drawing/2014/main" id="{F7E37932-5A04-171D-B227-968F8CACD900}"/>
              </a:ext>
            </a:extLst>
          </p:cNvPr>
          <p:cNvSpPr/>
          <p:nvPr/>
        </p:nvSpPr>
        <p:spPr>
          <a:xfrm>
            <a:off x="352533" y="3291483"/>
            <a:ext cx="4774145" cy="3023680"/>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CFE6AA8-3E03-B8C4-31D8-7A61E26DEB11}"/>
              </a:ext>
            </a:extLst>
          </p:cNvPr>
          <p:cNvSpPr>
            <a:spLocks noGrp="1"/>
          </p:cNvSpPr>
          <p:nvPr>
            <p:ph type="title"/>
          </p:nvPr>
        </p:nvSpPr>
        <p:spPr>
          <a:xfrm>
            <a:off x="1027612" y="950106"/>
            <a:ext cx="3936274" cy="1197864"/>
          </a:xfrm>
        </p:spPr>
        <p:txBody>
          <a:bodyPr anchor="t">
            <a:noAutofit/>
          </a:bodyPr>
          <a:lstStyle/>
          <a:p>
            <a:pPr>
              <a:lnSpc>
                <a:spcPct val="110000"/>
              </a:lnSpc>
            </a:pPr>
            <a:r>
              <a:rPr lang="en-US" sz="3200" dirty="0"/>
              <a:t>Overview of Technological Advances</a:t>
            </a:r>
          </a:p>
        </p:txBody>
      </p:sp>
      <p:sp>
        <p:nvSpPr>
          <p:cNvPr id="7" name="TextBox 6">
            <a:extLst>
              <a:ext uri="{FF2B5EF4-FFF2-40B4-BE49-F238E27FC236}">
                <a16:creationId xmlns:a16="http://schemas.microsoft.com/office/drawing/2014/main" id="{3560E80D-9AEB-92EB-C114-D039B32541C2}"/>
              </a:ext>
            </a:extLst>
          </p:cNvPr>
          <p:cNvSpPr txBox="1"/>
          <p:nvPr/>
        </p:nvSpPr>
        <p:spPr>
          <a:xfrm>
            <a:off x="6382623" y="4739760"/>
            <a:ext cx="5003931" cy="1477328"/>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Safety and Emergency Systems</a:t>
            </a:r>
          </a:p>
          <a:p>
            <a:r>
              <a:rPr lang="en-GB" dirty="0">
                <a:latin typeface="Arial" panose="020B0604020202020204" pitchFamily="34" charset="0"/>
                <a:cs typeface="Arial" panose="020B0604020202020204" pitchFamily="34" charset="0"/>
              </a:rPr>
              <a:t>Malekpour et al. (2024) Fall detection devices and emergency response systems augment safety and offer reassurance for seniors living independently.</a:t>
            </a:r>
          </a:p>
        </p:txBody>
      </p:sp>
      <p:sp>
        <p:nvSpPr>
          <p:cNvPr id="9" name="TextBox 8">
            <a:extLst>
              <a:ext uri="{FF2B5EF4-FFF2-40B4-BE49-F238E27FC236}">
                <a16:creationId xmlns:a16="http://schemas.microsoft.com/office/drawing/2014/main" id="{39AAE03F-2B1D-0D7D-B833-0AB472A156FD}"/>
              </a:ext>
            </a:extLst>
          </p:cNvPr>
          <p:cNvSpPr txBox="1"/>
          <p:nvPr/>
        </p:nvSpPr>
        <p:spPr>
          <a:xfrm>
            <a:off x="695821" y="3429000"/>
            <a:ext cx="4371865" cy="2308324"/>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Remote Healthcare Access</a:t>
            </a:r>
          </a:p>
          <a:p>
            <a:r>
              <a:rPr lang="en-GB" sz="2400" dirty="0">
                <a:latin typeface="Arial" panose="020B0604020202020204" pitchFamily="34" charset="0"/>
                <a:cs typeface="Arial" panose="020B0604020202020204" pitchFamily="34" charset="0"/>
              </a:rPr>
              <a:t>Telehealth and telecare services diminish hospital visits by facilitating remote consultations and health monitoring </a:t>
            </a:r>
            <a:r>
              <a:rPr lang="en-GB" sz="1200" dirty="0">
                <a:latin typeface="Arial" panose="020B0604020202020204" pitchFamily="34" charset="0"/>
                <a:cs typeface="Arial" panose="020B0604020202020204" pitchFamily="34" charset="0"/>
              </a:rPr>
              <a:t>(Kvedar, Coye and Everett, 2014). </a:t>
            </a:r>
          </a:p>
        </p:txBody>
      </p:sp>
      <p:sp>
        <p:nvSpPr>
          <p:cNvPr id="11" name="TextBox 10">
            <a:extLst>
              <a:ext uri="{FF2B5EF4-FFF2-40B4-BE49-F238E27FC236}">
                <a16:creationId xmlns:a16="http://schemas.microsoft.com/office/drawing/2014/main" id="{2346D38D-B753-1E80-4CCC-62BAC85BB111}"/>
              </a:ext>
            </a:extLst>
          </p:cNvPr>
          <p:cNvSpPr txBox="1"/>
          <p:nvPr/>
        </p:nvSpPr>
        <p:spPr>
          <a:xfrm>
            <a:off x="6096000" y="2726695"/>
            <a:ext cx="5646637" cy="1200329"/>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AI and Robotics Support</a:t>
            </a:r>
          </a:p>
          <a:p>
            <a:r>
              <a:rPr lang="en-GB" dirty="0">
                <a:latin typeface="Arial" panose="020B0604020202020204" pitchFamily="34" charset="0"/>
                <a:cs typeface="Arial" panose="020B0604020202020204" pitchFamily="34" charset="0"/>
              </a:rPr>
              <a:t>AI-powered companion robots and automated medicine reminders facilitate everyday living and alleviate caregiver strain (</a:t>
            </a:r>
            <a:r>
              <a:rPr lang="de-DE" dirty="0">
                <a:latin typeface="Arial" panose="020B0604020202020204" pitchFamily="34" charset="0"/>
                <a:cs typeface="Arial" panose="020B0604020202020204" pitchFamily="34" charset="0"/>
              </a:rPr>
              <a:t>Fear and Gleber, 2023).</a:t>
            </a: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B6C982A-8D36-8B5D-FADD-5D3BAC0C7465}"/>
              </a:ext>
            </a:extLst>
          </p:cNvPr>
          <p:cNvSpPr txBox="1"/>
          <p:nvPr/>
        </p:nvSpPr>
        <p:spPr>
          <a:xfrm>
            <a:off x="6019800" y="640912"/>
            <a:ext cx="5390159" cy="1200329"/>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Smart Homes and Digital Platforms</a:t>
            </a:r>
          </a:p>
          <a:p>
            <a:r>
              <a:rPr lang="en-GB" dirty="0">
                <a:latin typeface="Arial" panose="020B0604020202020204" pitchFamily="34" charset="0"/>
                <a:cs typeface="Arial" panose="020B0604020202020204" pitchFamily="34" charset="0"/>
              </a:rPr>
              <a:t>Smart sensors and voice-activated devices monitor health and environment, while apps support social and mental well-being (Demiris, 2022).</a:t>
            </a:r>
          </a:p>
        </p:txBody>
      </p:sp>
      <p:pic>
        <p:nvPicPr>
          <p:cNvPr id="50" name="Audio 49">
            <a:hlinkClick r:id="" action="ppaction://media"/>
            <a:extLst>
              <a:ext uri="{FF2B5EF4-FFF2-40B4-BE49-F238E27FC236}">
                <a16:creationId xmlns:a16="http://schemas.microsoft.com/office/drawing/2014/main" id="{44E7F0B0-FED5-B525-449D-892456967D8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86182720"/>
      </p:ext>
    </p:extLst>
  </p:cSld>
  <p:clrMapOvr>
    <a:masterClrMapping/>
  </p:clrMapOvr>
  <p:transition advTm="41625">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343D4-59F9-F4EC-3AE1-2AF0EF639C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848836-E077-0E22-CBDB-9CCDE9940A5D}"/>
              </a:ext>
            </a:extLst>
          </p:cNvPr>
          <p:cNvSpPr>
            <a:spLocks noGrp="1"/>
          </p:cNvSpPr>
          <p:nvPr>
            <p:ph type="title"/>
          </p:nvPr>
        </p:nvSpPr>
        <p:spPr>
          <a:xfrm>
            <a:off x="1271887" y="580136"/>
            <a:ext cx="9892066" cy="1197864"/>
          </a:xfrm>
        </p:spPr>
        <p:txBody>
          <a:bodyPr anchor="t">
            <a:noAutofit/>
          </a:bodyPr>
          <a:lstStyle/>
          <a:p>
            <a:pPr>
              <a:lnSpc>
                <a:spcPct val="110000"/>
              </a:lnSpc>
            </a:pPr>
            <a:r>
              <a:rPr lang="en-US" sz="3600" dirty="0"/>
              <a:t>Overview of Technological Advances</a:t>
            </a:r>
          </a:p>
        </p:txBody>
      </p:sp>
      <p:pic>
        <p:nvPicPr>
          <p:cNvPr id="3" name="Picture 2">
            <a:extLst>
              <a:ext uri="{FF2B5EF4-FFF2-40B4-BE49-F238E27FC236}">
                <a16:creationId xmlns:a16="http://schemas.microsoft.com/office/drawing/2014/main" id="{9AA7C57E-A05D-74FB-F52D-33ACCB070767}"/>
              </a:ext>
            </a:extLst>
          </p:cNvPr>
          <p:cNvPicPr>
            <a:picLocks noChangeAspect="1"/>
          </p:cNvPicPr>
          <p:nvPr/>
        </p:nvPicPr>
        <p:blipFill>
          <a:blip r:embed="rId3"/>
          <a:stretch>
            <a:fillRect/>
          </a:stretch>
        </p:blipFill>
        <p:spPr>
          <a:xfrm>
            <a:off x="167640" y="1778000"/>
            <a:ext cx="12100560" cy="4260523"/>
          </a:xfrm>
          <a:prstGeom prst="rect">
            <a:avLst/>
          </a:prstGeom>
        </p:spPr>
      </p:pic>
      <p:sp>
        <p:nvSpPr>
          <p:cNvPr id="6" name="TextBox 5">
            <a:extLst>
              <a:ext uri="{FF2B5EF4-FFF2-40B4-BE49-F238E27FC236}">
                <a16:creationId xmlns:a16="http://schemas.microsoft.com/office/drawing/2014/main" id="{CA579272-AF1E-E434-43C6-07C68E056C06}"/>
              </a:ext>
            </a:extLst>
          </p:cNvPr>
          <p:cNvSpPr txBox="1"/>
          <p:nvPr/>
        </p:nvSpPr>
        <p:spPr>
          <a:xfrm>
            <a:off x="323193" y="6277864"/>
            <a:ext cx="2020614"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(Epitomise, 2025) </a:t>
            </a:r>
          </a:p>
        </p:txBody>
      </p:sp>
    </p:spTree>
    <p:extLst>
      <p:ext uri="{BB962C8B-B14F-4D97-AF65-F5344CB8AC3E}">
        <p14:creationId xmlns:p14="http://schemas.microsoft.com/office/powerpoint/2010/main" val="1459432391"/>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A394A-1D85-D707-E3E4-AF7AB138C7C1}"/>
              </a:ext>
            </a:extLst>
          </p:cNvPr>
          <p:cNvSpPr>
            <a:spLocks noGrp="1"/>
          </p:cNvSpPr>
          <p:nvPr>
            <p:ph type="title"/>
          </p:nvPr>
        </p:nvSpPr>
        <p:spPr>
          <a:xfrm>
            <a:off x="237091" y="617221"/>
            <a:ext cx="4617720" cy="1197864"/>
          </a:xfrm>
        </p:spPr>
        <p:txBody>
          <a:bodyPr anchor="t">
            <a:normAutofit/>
          </a:bodyPr>
          <a:lstStyle/>
          <a:p>
            <a:pPr>
              <a:lnSpc>
                <a:spcPct val="110000"/>
              </a:lnSpc>
            </a:pPr>
            <a:r>
              <a:rPr lang="en-US" sz="1800" dirty="0"/>
              <a:t>Critical Assessment of Technology in Practice</a:t>
            </a:r>
          </a:p>
        </p:txBody>
      </p:sp>
      <p:pic>
        <p:nvPicPr>
          <p:cNvPr id="4" name="Picture 3">
            <a:extLst>
              <a:ext uri="{FF2B5EF4-FFF2-40B4-BE49-F238E27FC236}">
                <a16:creationId xmlns:a16="http://schemas.microsoft.com/office/drawing/2014/main" id="{1103E9C8-2555-37D2-6119-91258A16D7E8}"/>
              </a:ext>
            </a:extLst>
          </p:cNvPr>
          <p:cNvPicPr>
            <a:picLocks noChangeAspect="1"/>
          </p:cNvPicPr>
          <p:nvPr/>
        </p:nvPicPr>
        <p:blipFill>
          <a:blip r:embed="rId3"/>
          <a:stretch>
            <a:fillRect/>
          </a:stretch>
        </p:blipFill>
        <p:spPr>
          <a:xfrm>
            <a:off x="625480" y="1540551"/>
            <a:ext cx="3294535" cy="4536237"/>
          </a:xfrm>
          <a:prstGeom prst="rect">
            <a:avLst/>
          </a:prstGeom>
        </p:spPr>
      </p:pic>
      <p:pic>
        <p:nvPicPr>
          <p:cNvPr id="5" name="Picture 4">
            <a:extLst>
              <a:ext uri="{FF2B5EF4-FFF2-40B4-BE49-F238E27FC236}">
                <a16:creationId xmlns:a16="http://schemas.microsoft.com/office/drawing/2014/main" id="{DA0D322F-6B55-00AC-DDC9-151F26E5348B}"/>
              </a:ext>
            </a:extLst>
          </p:cNvPr>
          <p:cNvPicPr>
            <a:picLocks noChangeAspect="1"/>
          </p:cNvPicPr>
          <p:nvPr/>
        </p:nvPicPr>
        <p:blipFill>
          <a:blip r:embed="rId4"/>
          <a:stretch>
            <a:fillRect/>
          </a:stretch>
        </p:blipFill>
        <p:spPr>
          <a:xfrm>
            <a:off x="4752753" y="2365332"/>
            <a:ext cx="6484072" cy="3429250"/>
          </a:xfrm>
          <a:prstGeom prst="rect">
            <a:avLst/>
          </a:prstGeom>
        </p:spPr>
      </p:pic>
      <p:sp>
        <p:nvSpPr>
          <p:cNvPr id="18" name="TextBox 17">
            <a:extLst>
              <a:ext uri="{FF2B5EF4-FFF2-40B4-BE49-F238E27FC236}">
                <a16:creationId xmlns:a16="http://schemas.microsoft.com/office/drawing/2014/main" id="{DAE74F14-F2F5-5CD5-12AC-D5D673A2F2FB}"/>
              </a:ext>
            </a:extLst>
          </p:cNvPr>
          <p:cNvSpPr txBox="1"/>
          <p:nvPr/>
        </p:nvSpPr>
        <p:spPr>
          <a:xfrm>
            <a:off x="6280486" y="617221"/>
            <a:ext cx="3091942" cy="923330"/>
          </a:xfrm>
          <a:prstGeom prst="rect">
            <a:avLst/>
          </a:prstGeom>
          <a:noFill/>
        </p:spPr>
        <p:txBody>
          <a:bodyPr wrap="square" rtlCol="0">
            <a:spAutoFit/>
          </a:bodyPr>
          <a:lstStyle/>
          <a:p>
            <a:r>
              <a:rPr lang="en-GB" b="1" dirty="0"/>
              <a:t>Figure 1 This graph shows impact score for digital interventions </a:t>
            </a:r>
          </a:p>
        </p:txBody>
      </p:sp>
      <p:sp>
        <p:nvSpPr>
          <p:cNvPr id="10" name="TextBox 9">
            <a:extLst>
              <a:ext uri="{FF2B5EF4-FFF2-40B4-BE49-F238E27FC236}">
                <a16:creationId xmlns:a16="http://schemas.microsoft.com/office/drawing/2014/main" id="{DDD06010-F95E-6D91-D20F-EAE07FB05452}"/>
              </a:ext>
            </a:extLst>
          </p:cNvPr>
          <p:cNvSpPr txBox="1"/>
          <p:nvPr/>
        </p:nvSpPr>
        <p:spPr>
          <a:xfrm>
            <a:off x="4752753" y="5773479"/>
            <a:ext cx="956931" cy="369332"/>
          </a:xfrm>
          <a:prstGeom prst="rect">
            <a:avLst/>
          </a:prstGeom>
          <a:noFill/>
        </p:spPr>
        <p:txBody>
          <a:bodyPr wrap="square" rtlCol="0">
            <a:spAutoFit/>
          </a:bodyPr>
          <a:lstStyle/>
          <a:p>
            <a:r>
              <a:rPr lang="en-GB" dirty="0"/>
              <a:t>FIG.1</a:t>
            </a:r>
          </a:p>
        </p:txBody>
      </p:sp>
      <p:sp>
        <p:nvSpPr>
          <p:cNvPr id="6" name="TextBox 5">
            <a:extLst>
              <a:ext uri="{FF2B5EF4-FFF2-40B4-BE49-F238E27FC236}">
                <a16:creationId xmlns:a16="http://schemas.microsoft.com/office/drawing/2014/main" id="{B44884E3-D51E-07F7-7D11-186F2565867E}"/>
              </a:ext>
            </a:extLst>
          </p:cNvPr>
          <p:cNvSpPr txBox="1"/>
          <p:nvPr/>
        </p:nvSpPr>
        <p:spPr>
          <a:xfrm>
            <a:off x="215462" y="6344829"/>
            <a:ext cx="3589283"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(Juan Fernando Pacheco, 2025) </a:t>
            </a:r>
          </a:p>
        </p:txBody>
      </p:sp>
    </p:spTree>
    <p:extLst>
      <p:ext uri="{BB962C8B-B14F-4D97-AF65-F5344CB8AC3E}">
        <p14:creationId xmlns:p14="http://schemas.microsoft.com/office/powerpoint/2010/main" val="1773101173"/>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F81ACF9-ABF7-2381-8BD9-B97E48DA11D6}"/>
              </a:ext>
            </a:extLst>
          </p:cNvPr>
          <p:cNvGraphicFramePr>
            <a:graphicFrameLocks noGrp="1"/>
          </p:cNvGraphicFramePr>
          <p:nvPr>
            <p:extLst>
              <p:ext uri="{D42A27DB-BD31-4B8C-83A1-F6EECF244321}">
                <p14:modId xmlns:p14="http://schemas.microsoft.com/office/powerpoint/2010/main" val="259960905"/>
              </p:ext>
            </p:extLst>
          </p:nvPr>
        </p:nvGraphicFramePr>
        <p:xfrm>
          <a:off x="457200" y="1187037"/>
          <a:ext cx="11137900" cy="5456348"/>
        </p:xfrm>
        <a:graphic>
          <a:graphicData uri="http://schemas.openxmlformats.org/drawingml/2006/table">
            <a:tbl>
              <a:tblPr/>
              <a:tblGrid>
                <a:gridCol w="2786090">
                  <a:extLst>
                    <a:ext uri="{9D8B030D-6E8A-4147-A177-3AD203B41FA5}">
                      <a16:colId xmlns:a16="http://schemas.microsoft.com/office/drawing/2014/main" val="2768989746"/>
                    </a:ext>
                  </a:extLst>
                </a:gridCol>
                <a:gridCol w="2793587">
                  <a:extLst>
                    <a:ext uri="{9D8B030D-6E8A-4147-A177-3AD203B41FA5}">
                      <a16:colId xmlns:a16="http://schemas.microsoft.com/office/drawing/2014/main" val="221923303"/>
                    </a:ext>
                  </a:extLst>
                </a:gridCol>
                <a:gridCol w="2837010">
                  <a:extLst>
                    <a:ext uri="{9D8B030D-6E8A-4147-A177-3AD203B41FA5}">
                      <a16:colId xmlns:a16="http://schemas.microsoft.com/office/drawing/2014/main" val="1283801150"/>
                    </a:ext>
                  </a:extLst>
                </a:gridCol>
                <a:gridCol w="2721213">
                  <a:extLst>
                    <a:ext uri="{9D8B030D-6E8A-4147-A177-3AD203B41FA5}">
                      <a16:colId xmlns:a16="http://schemas.microsoft.com/office/drawing/2014/main" val="3897772190"/>
                    </a:ext>
                  </a:extLst>
                </a:gridCol>
              </a:tblGrid>
              <a:tr h="589369">
                <a:tc>
                  <a:txBody>
                    <a:bodyPr/>
                    <a:lstStyle/>
                    <a:p>
                      <a:pPr algn="l" fontAlgn="base">
                        <a:lnSpc>
                          <a:spcPts val="1575"/>
                        </a:lnSpc>
                        <a:buNone/>
                      </a:pPr>
                      <a:r>
                        <a:rPr lang="en-US" sz="1300" b="1" i="0" cap="all">
                          <a:solidFill>
                            <a:srgbClr val="131313"/>
                          </a:solidFill>
                          <a:effectLst/>
                          <a:latin typeface="Aptos Light" panose="020B0004020202020204" pitchFamily="34" charset="0"/>
                        </a:rPr>
                        <a:t>Digital Invention</a:t>
                      </a:r>
                      <a:r>
                        <a:rPr lang="en-US" sz="1300" b="1" i="0">
                          <a:solidFill>
                            <a:srgbClr val="FFFFFF"/>
                          </a:solidFill>
                          <a:effectLst/>
                          <a:latin typeface="Aptos Light" panose="020B0004020202020204" pitchFamily="34" charset="0"/>
                        </a:rPr>
                        <a:t>​</a:t>
                      </a:r>
                      <a:endParaRPr lang="en-US" b="1" i="0">
                        <a:solidFill>
                          <a:srgbClr val="FFFFFF"/>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7772" cap="flat" cmpd="sng" algn="ctr">
                      <a:solidFill>
                        <a:srgbClr val="4485DC"/>
                      </a:solidFill>
                      <a:prstDash val="solid"/>
                      <a:round/>
                      <a:headEnd type="none" w="med" len="med"/>
                      <a:tailEnd type="none" w="med" len="med"/>
                    </a:lnB>
                    <a:noFill/>
                  </a:tcPr>
                </a:tc>
                <a:tc>
                  <a:txBody>
                    <a:bodyPr/>
                    <a:lstStyle/>
                    <a:p>
                      <a:pPr algn="l" fontAlgn="base">
                        <a:lnSpc>
                          <a:spcPts val="1575"/>
                        </a:lnSpc>
                        <a:buNone/>
                      </a:pPr>
                      <a:r>
                        <a:rPr lang="en-US" sz="1300" b="1" i="0" cap="all" dirty="0">
                          <a:solidFill>
                            <a:srgbClr val="131313"/>
                          </a:solidFill>
                          <a:effectLst/>
                          <a:latin typeface="Aptos Light" panose="020B0004020202020204" pitchFamily="34" charset="0"/>
                        </a:rPr>
                        <a:t>Impact</a:t>
                      </a:r>
                      <a:r>
                        <a:rPr lang="en-US" sz="1300" b="1" i="0" dirty="0">
                          <a:solidFill>
                            <a:srgbClr val="FFFFFF"/>
                          </a:solidFill>
                          <a:effectLst/>
                          <a:latin typeface="Aptos Light" panose="020B0004020202020204" pitchFamily="34" charset="0"/>
                        </a:rPr>
                        <a:t>​</a:t>
                      </a:r>
                      <a:endParaRPr lang="en-US" b="1" i="0" dirty="0">
                        <a:solidFill>
                          <a:srgbClr val="FFFFFF"/>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7772" cap="flat" cmpd="sng" algn="ctr">
                      <a:solidFill>
                        <a:srgbClr val="4485DC"/>
                      </a:solidFill>
                      <a:prstDash val="solid"/>
                      <a:round/>
                      <a:headEnd type="none" w="med" len="med"/>
                      <a:tailEnd type="none" w="med" len="med"/>
                    </a:lnB>
                    <a:noFill/>
                  </a:tcPr>
                </a:tc>
                <a:tc>
                  <a:txBody>
                    <a:bodyPr/>
                    <a:lstStyle/>
                    <a:p>
                      <a:pPr algn="l" fontAlgn="base">
                        <a:lnSpc>
                          <a:spcPts val="1575"/>
                        </a:lnSpc>
                        <a:buNone/>
                      </a:pPr>
                      <a:r>
                        <a:rPr lang="en-US" sz="1300" b="1" i="0" cap="all" dirty="0">
                          <a:solidFill>
                            <a:srgbClr val="131313"/>
                          </a:solidFill>
                          <a:effectLst/>
                          <a:latin typeface="Aptos Light" panose="020B0004020202020204" pitchFamily="34" charset="0"/>
                        </a:rPr>
                        <a:t>Assessment</a:t>
                      </a:r>
                      <a:r>
                        <a:rPr lang="en-US" sz="1300" b="1" i="0" dirty="0">
                          <a:solidFill>
                            <a:srgbClr val="FFFFFF"/>
                          </a:solidFill>
                          <a:effectLst/>
                          <a:latin typeface="Aptos Light" panose="020B0004020202020204" pitchFamily="34" charset="0"/>
                        </a:rPr>
                        <a:t>​</a:t>
                      </a:r>
                      <a:endParaRPr lang="en-US" b="1" i="0" dirty="0">
                        <a:solidFill>
                          <a:srgbClr val="FFFFFF"/>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7772" cap="flat" cmpd="sng" algn="ctr">
                      <a:solidFill>
                        <a:srgbClr val="4485DC"/>
                      </a:solidFill>
                      <a:prstDash val="solid"/>
                      <a:round/>
                      <a:headEnd type="none" w="med" len="med"/>
                      <a:tailEnd type="none" w="med" len="med"/>
                    </a:lnB>
                    <a:noFill/>
                  </a:tcPr>
                </a:tc>
                <a:tc>
                  <a:txBody>
                    <a:bodyPr/>
                    <a:lstStyle/>
                    <a:p>
                      <a:pPr algn="l" fontAlgn="base">
                        <a:lnSpc>
                          <a:spcPts val="1575"/>
                        </a:lnSpc>
                        <a:buNone/>
                      </a:pPr>
                      <a:r>
                        <a:rPr lang="en-US" sz="1300" b="1" i="0" cap="all">
                          <a:solidFill>
                            <a:srgbClr val="131313"/>
                          </a:solidFill>
                          <a:effectLst/>
                          <a:latin typeface="Aptos Light" panose="020B0004020202020204" pitchFamily="34" charset="0"/>
                        </a:rPr>
                        <a:t>Source</a:t>
                      </a:r>
                      <a:r>
                        <a:rPr lang="en-US" sz="1300" b="1" i="0">
                          <a:solidFill>
                            <a:srgbClr val="FFFFFF"/>
                          </a:solidFill>
                          <a:effectLst/>
                          <a:latin typeface="Aptos Light" panose="020B0004020202020204" pitchFamily="34" charset="0"/>
                        </a:rPr>
                        <a:t>​</a:t>
                      </a:r>
                      <a:endParaRPr lang="en-US" b="1" i="0">
                        <a:solidFill>
                          <a:srgbClr val="FFFFFF"/>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7772" cap="flat" cmpd="sng" algn="ctr">
                      <a:solidFill>
                        <a:srgbClr val="4485DC"/>
                      </a:solidFill>
                      <a:prstDash val="solid"/>
                      <a:round/>
                      <a:headEnd type="none" w="med" len="med"/>
                      <a:tailEnd type="none" w="med" len="med"/>
                    </a:lnB>
                    <a:noFill/>
                  </a:tcPr>
                </a:tc>
                <a:extLst>
                  <a:ext uri="{0D108BD9-81ED-4DB2-BD59-A6C34878D82A}">
                    <a16:rowId xmlns:a16="http://schemas.microsoft.com/office/drawing/2014/main" val="4267686141"/>
                  </a:ext>
                </a:extLst>
              </a:tr>
              <a:tr h="1264699">
                <a:tc>
                  <a:txBody>
                    <a:bodyPr/>
                    <a:lstStyle/>
                    <a:p>
                      <a:pPr algn="l" fontAlgn="base">
                        <a:lnSpc>
                          <a:spcPts val="1350"/>
                        </a:lnSpc>
                        <a:buNone/>
                      </a:pPr>
                      <a:r>
                        <a:rPr lang="en-US" sz="1800" b="1" i="0">
                          <a:solidFill>
                            <a:srgbClr val="131313"/>
                          </a:solidFill>
                          <a:effectLst/>
                          <a:latin typeface="Aptos Light" panose="020B0004020202020204" pitchFamily="34" charset="0"/>
                        </a:rPr>
                        <a:t>Smartphones</a:t>
                      </a:r>
                      <a:r>
                        <a:rPr lang="en-US" sz="1800" b="0" i="0">
                          <a:solidFill>
                            <a:srgbClr val="131313"/>
                          </a:solidFill>
                          <a:effectLst/>
                          <a:latin typeface="Aptos Light" panose="020B0004020202020204" pitchFamily="34" charset="0"/>
                        </a:rPr>
                        <a:t>​</a:t>
                      </a:r>
                      <a:endParaRPr lang="en-US"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772" cap="flat" cmpd="sng" algn="ctr">
                      <a:solidFill>
                        <a:srgbClr val="4485DC"/>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b="0" i="0" dirty="0">
                          <a:solidFill>
                            <a:srgbClr val="131313"/>
                          </a:solidFill>
                          <a:effectLst/>
                          <a:latin typeface="+mj-lt"/>
                        </a:rPr>
                        <a:t>Ubiquitous access to communication, data, and apps​</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772" cap="flat" cmpd="sng" algn="ctr">
                      <a:solidFill>
                        <a:srgbClr val="4485DC"/>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b="0" i="0" dirty="0">
                          <a:solidFill>
                            <a:srgbClr val="131313"/>
                          </a:solidFill>
                          <a:effectLst/>
                          <a:latin typeface="+mj-lt"/>
                        </a:rPr>
                        <a:t>Revolutionized mobile work and real-time collaboration​</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772" cap="flat" cmpd="sng" algn="ctr">
                      <a:solidFill>
                        <a:srgbClr val="4485DC"/>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US" sz="1400" b="0" i="0" dirty="0">
                          <a:solidFill>
                            <a:srgbClr val="131313"/>
                          </a:solidFill>
                          <a:effectLst/>
                          <a:latin typeface="+mj-lt"/>
                        </a:rPr>
                        <a:t>​According to Montag  (2023)</a:t>
                      </a:r>
                      <a:r>
                        <a:rPr lang="en-GB" sz="1400" b="0" i="0" dirty="0">
                          <a:solidFill>
                            <a:srgbClr val="131313"/>
                          </a:solidFill>
                          <a:effectLst/>
                          <a:latin typeface="+mj-lt"/>
                        </a:rPr>
                        <a:t> Smartphones have significantly influenced mobile work and digital access</a:t>
                      </a:r>
                      <a:endParaRPr lang="en-US" sz="1400" b="0" i="0" dirty="0">
                        <a:solidFill>
                          <a:srgbClr val="131313"/>
                        </a:solidFill>
                        <a:effectLst/>
                        <a:latin typeface="+mj-l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772" cap="flat" cmpd="sng" algn="ctr">
                      <a:solidFill>
                        <a:srgbClr val="4485DC"/>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6664200"/>
                  </a:ext>
                </a:extLst>
              </a:tr>
              <a:tr h="900570">
                <a:tc>
                  <a:txBody>
                    <a:bodyPr/>
                    <a:lstStyle/>
                    <a:p>
                      <a:pPr algn="l" fontAlgn="base">
                        <a:lnSpc>
                          <a:spcPts val="1350"/>
                        </a:lnSpc>
                        <a:buNone/>
                      </a:pPr>
                      <a:r>
                        <a:rPr lang="en-US" sz="1800" b="1" i="0">
                          <a:solidFill>
                            <a:srgbClr val="131313"/>
                          </a:solidFill>
                          <a:effectLst/>
                          <a:latin typeface="Aptos Light" panose="020B0004020202020204" pitchFamily="34" charset="0"/>
                        </a:rPr>
                        <a:t>AI Assistants</a:t>
                      </a:r>
                      <a:r>
                        <a:rPr lang="en-US" sz="1800" b="0" i="0">
                          <a:solidFill>
                            <a:srgbClr val="131313"/>
                          </a:solidFill>
                          <a:effectLst/>
                          <a:latin typeface="Aptos Light" panose="020B0004020202020204" pitchFamily="34" charset="0"/>
                        </a:rPr>
                        <a:t>​</a:t>
                      </a:r>
                      <a:endParaRPr lang="en-US"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b="0" i="0" dirty="0">
                          <a:solidFill>
                            <a:srgbClr val="131313"/>
                          </a:solidFill>
                          <a:effectLst/>
                          <a:latin typeface="+mj-lt"/>
                        </a:rPr>
                        <a:t>Automation of tasks and decision support​</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US" sz="1400" b="0" i="0">
                          <a:solidFill>
                            <a:srgbClr val="131313"/>
                          </a:solidFill>
                          <a:effectLst/>
                          <a:latin typeface="+mj-lt"/>
                        </a:rPr>
                        <a:t>Enhances productivity; raises ethical concerns​</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US" sz="1400" b="0" i="0" dirty="0">
                          <a:solidFill>
                            <a:srgbClr val="131313"/>
                          </a:solidFill>
                          <a:effectLst/>
                          <a:latin typeface="+mj-lt"/>
                        </a:rPr>
                        <a:t>Schmidt (2025) Suggests</a:t>
                      </a:r>
                      <a:r>
                        <a:rPr lang="en-GB" sz="1400" b="0" i="0" dirty="0">
                          <a:solidFill>
                            <a:srgbClr val="131313"/>
                          </a:solidFill>
                          <a:effectLst/>
                          <a:latin typeface="+mj-lt"/>
                        </a:rPr>
                        <a:t> AI assistants enhance efficiency and decision-making, though ethical concerns persist </a:t>
                      </a:r>
                      <a:endParaRPr lang="en-US" sz="1400" b="0" i="0" dirty="0">
                        <a:solidFill>
                          <a:srgbClr val="131313"/>
                        </a:solidFill>
                        <a:effectLst/>
                        <a:latin typeface="+mj-l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581719532"/>
                  </a:ext>
                </a:extLst>
              </a:tr>
              <a:tr h="900570">
                <a:tc>
                  <a:txBody>
                    <a:bodyPr/>
                    <a:lstStyle/>
                    <a:p>
                      <a:pPr algn="l" fontAlgn="base">
                        <a:lnSpc>
                          <a:spcPts val="1350"/>
                        </a:lnSpc>
                        <a:buNone/>
                      </a:pPr>
                      <a:r>
                        <a:rPr lang="en-US" sz="1800" b="1" i="0" dirty="0">
                          <a:solidFill>
                            <a:srgbClr val="131313"/>
                          </a:solidFill>
                          <a:effectLst/>
                          <a:latin typeface="Aptos Light" panose="020B0004020202020204" pitchFamily="34" charset="0"/>
                        </a:rPr>
                        <a:t>Blockchain</a:t>
                      </a:r>
                      <a:r>
                        <a:rPr lang="en-US" sz="1800" b="0" i="0" dirty="0">
                          <a:solidFill>
                            <a:srgbClr val="131313"/>
                          </a:solidFill>
                          <a:effectLst/>
                          <a:latin typeface="Aptos Light" panose="020B0004020202020204" pitchFamily="34" charset="0"/>
                        </a:rPr>
                        <a:t>​</a:t>
                      </a:r>
                      <a:endParaRPr lang="en-US" sz="1800" b="0" i="0" dirty="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US" sz="1400" b="0" i="0" dirty="0">
                          <a:solidFill>
                            <a:srgbClr val="131313"/>
                          </a:solidFill>
                          <a:effectLst/>
                          <a:latin typeface="+mj-lt"/>
                        </a:rPr>
                        <a:t>Secure, decentralized data management​</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US" sz="1400" b="0" i="0" dirty="0">
                          <a:solidFill>
                            <a:srgbClr val="131313"/>
                          </a:solidFill>
                          <a:effectLst/>
                          <a:latin typeface="+mj-lt"/>
                        </a:rPr>
                        <a:t>Improves transparency and trust​</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dirty="0">
                          <a:latin typeface="+mj-lt"/>
                        </a:rPr>
                        <a:t>Based on Zhuk (2025) Blockchain improves transparency and decentralization in legal and financial sectors</a:t>
                      </a:r>
                      <a:endParaRPr lang="en-US" sz="1400" b="0" i="0" dirty="0">
                        <a:solidFill>
                          <a:srgbClr val="131313"/>
                        </a:solidFill>
                        <a:effectLst/>
                        <a:latin typeface="+mj-l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640170973"/>
                  </a:ext>
                </a:extLst>
              </a:tr>
              <a:tr h="900570">
                <a:tc>
                  <a:txBody>
                    <a:bodyPr/>
                    <a:lstStyle/>
                    <a:p>
                      <a:pPr algn="l" fontAlgn="base">
                        <a:lnSpc>
                          <a:spcPts val="1350"/>
                        </a:lnSpc>
                        <a:buNone/>
                      </a:pPr>
                      <a:r>
                        <a:rPr lang="en-US" sz="1800" b="1" i="0">
                          <a:solidFill>
                            <a:srgbClr val="131313"/>
                          </a:solidFill>
                          <a:effectLst/>
                          <a:latin typeface="Aptos Light" panose="020B0004020202020204" pitchFamily="34" charset="0"/>
                        </a:rPr>
                        <a:t>Cloud Computing</a:t>
                      </a:r>
                      <a:r>
                        <a:rPr lang="en-US" sz="1800" b="0" i="0">
                          <a:solidFill>
                            <a:srgbClr val="131313"/>
                          </a:solidFill>
                          <a:effectLst/>
                          <a:latin typeface="Aptos Light" panose="020B0004020202020204" pitchFamily="34" charset="0"/>
                        </a:rPr>
                        <a:t>​</a:t>
                      </a:r>
                      <a:endParaRPr lang="en-US"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US" sz="1400" b="0" i="0">
                          <a:solidFill>
                            <a:srgbClr val="131313"/>
                          </a:solidFill>
                          <a:effectLst/>
                          <a:latin typeface="+mj-lt"/>
                        </a:rPr>
                        <a:t>Scalable infrastructure and remote collaboration​</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US" sz="1400" b="0" i="0" dirty="0">
                          <a:solidFill>
                            <a:srgbClr val="131313"/>
                          </a:solidFill>
                          <a:effectLst/>
                          <a:latin typeface="+mj-lt"/>
                        </a:rPr>
                        <a:t>Enables agility; requires cybersecurity​</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b="0" i="0" dirty="0">
                          <a:solidFill>
                            <a:srgbClr val="131313"/>
                          </a:solidFill>
                          <a:effectLst/>
                          <a:latin typeface="+mj-lt"/>
                        </a:rPr>
                        <a:t>Cloud computing drives digital transformation through scalable infrastructure (Victor, 2025).</a:t>
                      </a:r>
                      <a:endParaRPr lang="en-US" sz="1400" b="0" i="0" dirty="0">
                        <a:solidFill>
                          <a:srgbClr val="131313"/>
                        </a:solidFill>
                        <a:effectLst/>
                        <a:latin typeface="+mj-l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3695780768"/>
                  </a:ext>
                </a:extLst>
              </a:tr>
              <a:tr h="900570">
                <a:tc>
                  <a:txBody>
                    <a:bodyPr/>
                    <a:lstStyle/>
                    <a:p>
                      <a:pPr algn="l" fontAlgn="base">
                        <a:lnSpc>
                          <a:spcPts val="1350"/>
                        </a:lnSpc>
                        <a:buNone/>
                      </a:pPr>
                      <a:r>
                        <a:rPr lang="en-US" sz="1800" b="1" i="0" dirty="0">
                          <a:solidFill>
                            <a:srgbClr val="131313"/>
                          </a:solidFill>
                          <a:effectLst/>
                          <a:latin typeface="Aptos Light" panose="020B0004020202020204" pitchFamily="34" charset="0"/>
                        </a:rPr>
                        <a:t>Wearable Tech</a:t>
                      </a:r>
                      <a:r>
                        <a:rPr lang="en-US" sz="1800" b="0" i="0" dirty="0">
                          <a:solidFill>
                            <a:srgbClr val="131313"/>
                          </a:solidFill>
                          <a:effectLst/>
                          <a:latin typeface="Aptos Light" panose="020B0004020202020204" pitchFamily="34" charset="0"/>
                        </a:rPr>
                        <a:t>​</a:t>
                      </a:r>
                      <a:endParaRPr lang="en-US" sz="1800" b="0" i="0" dirty="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b="0" i="0">
                          <a:solidFill>
                            <a:srgbClr val="131313"/>
                          </a:solidFill>
                          <a:effectLst/>
                          <a:latin typeface="+mj-lt"/>
                        </a:rPr>
                        <a:t>Real-time health and performance monitoring​</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b="0" i="0" dirty="0">
                          <a:solidFill>
                            <a:srgbClr val="131313"/>
                          </a:solidFill>
                          <a:effectLst/>
                          <a:latin typeface="+mj-lt"/>
                        </a:rPr>
                        <a:t>Supports proactive healthcare and decision-making​</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b="0" i="0" dirty="0">
                          <a:solidFill>
                            <a:srgbClr val="131313"/>
                          </a:solidFill>
                          <a:effectLst/>
                          <a:latin typeface="+mj-lt"/>
                        </a:rPr>
                        <a:t>As mentioned Adeghe (2024) said Wearable technology supports real-time health monitoring and proactive care</a:t>
                      </a:r>
                      <a:endParaRPr lang="en-US" sz="1400" b="0" i="0" dirty="0">
                        <a:solidFill>
                          <a:srgbClr val="131313"/>
                        </a:solidFill>
                        <a:effectLst/>
                        <a:latin typeface="+mj-l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226393504"/>
                  </a:ext>
                </a:extLst>
              </a:tr>
            </a:tbl>
          </a:graphicData>
        </a:graphic>
      </p:graphicFrame>
      <p:sp>
        <p:nvSpPr>
          <p:cNvPr id="10" name="TextBox 9">
            <a:extLst>
              <a:ext uri="{FF2B5EF4-FFF2-40B4-BE49-F238E27FC236}">
                <a16:creationId xmlns:a16="http://schemas.microsoft.com/office/drawing/2014/main" id="{EC02084E-1B94-33E4-714E-8A9BF77DA723}"/>
              </a:ext>
            </a:extLst>
          </p:cNvPr>
          <p:cNvSpPr txBox="1"/>
          <p:nvPr/>
        </p:nvSpPr>
        <p:spPr>
          <a:xfrm>
            <a:off x="505609" y="214615"/>
            <a:ext cx="10458378" cy="646331"/>
          </a:xfrm>
          <a:prstGeom prst="rect">
            <a:avLst/>
          </a:prstGeom>
          <a:noFill/>
        </p:spPr>
        <p:txBody>
          <a:bodyPr wrap="square">
            <a:spAutoFit/>
          </a:bodyPr>
          <a:lstStyle/>
          <a:p>
            <a:r>
              <a:rPr lang="en-GB" sz="3600" b="1" dirty="0">
                <a:latin typeface="+mj-lt"/>
                <a:cs typeface="Arial" panose="020B0604020202020204" pitchFamily="34" charset="0"/>
              </a:rPr>
              <a:t>Critical Analysis from the bar graph for digital technology fig 1</a:t>
            </a:r>
          </a:p>
        </p:txBody>
      </p:sp>
      <p:pic>
        <p:nvPicPr>
          <p:cNvPr id="32" name="Audio 31">
            <a:hlinkClick r:id="" action="ppaction://media"/>
            <a:extLst>
              <a:ext uri="{FF2B5EF4-FFF2-40B4-BE49-F238E27FC236}">
                <a16:creationId xmlns:a16="http://schemas.microsoft.com/office/drawing/2014/main" id="{CE2B2E6C-11AA-4208-B15C-D4721E50FE4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4113903"/>
      </p:ext>
    </p:extLst>
  </p:cSld>
  <p:clrMapOvr>
    <a:masterClrMapping/>
  </p:clrMapOvr>
  <mc:AlternateContent xmlns:mc="http://schemas.openxmlformats.org/markup-compatibility/2006" xmlns:p14="http://schemas.microsoft.com/office/powerpoint/2010/main">
    <mc:Choice Requires="p14">
      <p:transition spd="slow" p14:dur="2000" advTm="52144"/>
    </mc:Choice>
    <mc:Fallback xmlns="">
      <p:transition spd="slow" advTm="52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C0700-BD60-2857-9FAE-9D0B8693E7BA}"/>
              </a:ext>
            </a:extLst>
          </p:cNvPr>
          <p:cNvSpPr>
            <a:spLocks noGrp="1"/>
          </p:cNvSpPr>
          <p:nvPr>
            <p:ph type="ctrTitle"/>
          </p:nvPr>
        </p:nvSpPr>
        <p:spPr>
          <a:xfrm>
            <a:off x="992091" y="2514602"/>
            <a:ext cx="6812280" cy="3194302"/>
          </a:xfrm>
        </p:spPr>
        <p:txBody>
          <a:bodyPr anchor="b">
            <a:normAutofit/>
          </a:bodyPr>
          <a:lstStyle/>
          <a:p>
            <a:r>
              <a:rPr lang="en-US" dirty="0"/>
              <a:t>Case Studies</a:t>
            </a:r>
          </a:p>
        </p:txBody>
      </p:sp>
    </p:spTree>
    <p:extLst>
      <p:ext uri="{BB962C8B-B14F-4D97-AF65-F5344CB8AC3E}">
        <p14:creationId xmlns:p14="http://schemas.microsoft.com/office/powerpoint/2010/main" val="188455723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CED94E-961F-8D60-BCE7-C0BCC0D7F938}"/>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09C0BD86-C67A-FA94-CC45-A2D9AA6CD4D5}"/>
              </a:ext>
            </a:extLst>
          </p:cNvPr>
          <p:cNvPicPr>
            <a:picLocks noChangeAspect="1"/>
          </p:cNvPicPr>
          <p:nvPr/>
        </p:nvPicPr>
        <p:blipFill>
          <a:blip r:embed="rId4"/>
          <a:stretch>
            <a:fillRect/>
          </a:stretch>
        </p:blipFill>
        <p:spPr>
          <a:xfrm>
            <a:off x="672597" y="1775611"/>
            <a:ext cx="10981338" cy="4407790"/>
          </a:xfrm>
          <a:prstGeom prst="rect">
            <a:avLst/>
          </a:prstGeom>
        </p:spPr>
      </p:pic>
      <p:sp>
        <p:nvSpPr>
          <p:cNvPr id="6" name="TextBox 5">
            <a:extLst>
              <a:ext uri="{FF2B5EF4-FFF2-40B4-BE49-F238E27FC236}">
                <a16:creationId xmlns:a16="http://schemas.microsoft.com/office/drawing/2014/main" id="{5A0E131D-FB6D-B83A-599F-45E239625AA3}"/>
              </a:ext>
            </a:extLst>
          </p:cNvPr>
          <p:cNvSpPr txBox="1"/>
          <p:nvPr/>
        </p:nvSpPr>
        <p:spPr>
          <a:xfrm>
            <a:off x="859075" y="2082454"/>
            <a:ext cx="10608381" cy="3970318"/>
          </a:xfrm>
          <a:prstGeom prst="rect">
            <a:avLst/>
          </a:prstGeom>
          <a:noFill/>
        </p:spPr>
        <p:txBody>
          <a:bodyPr wrap="square">
            <a:spAutoFit/>
          </a:bodyPr>
          <a:lstStyle/>
          <a:p>
            <a:r>
              <a:rPr lang="en-GB" dirty="0">
                <a:latin typeface="Ariel"/>
              </a:rPr>
              <a:t>A local NHS Trust in England started a telehealth service for elderly people with chronic diseases like heart failure, diabetes, and COPD. The goal was to lower the number of people who had to go to the hospital and help them take care of themselves better.</a:t>
            </a:r>
          </a:p>
          <a:p>
            <a:endParaRPr lang="en-GB" dirty="0">
              <a:latin typeface="Ariel"/>
            </a:endParaRPr>
          </a:p>
          <a:p>
            <a:r>
              <a:rPr lang="en-GB" b="1" dirty="0">
                <a:latin typeface="Ariel"/>
              </a:rPr>
              <a:t>Technology that was used</a:t>
            </a:r>
          </a:p>
          <a:p>
            <a:r>
              <a:rPr lang="en-GB" dirty="0">
                <a:latin typeface="Ariel"/>
              </a:rPr>
              <a:t>Devices for monitoring at a distance, like blood pressure cuffs and glucose monitors.</a:t>
            </a:r>
          </a:p>
          <a:p>
            <a:r>
              <a:rPr lang="en-GB" dirty="0">
                <a:latin typeface="Ariel"/>
              </a:rPr>
              <a:t>Video calls with nurses and doctors.</a:t>
            </a:r>
          </a:p>
          <a:p>
            <a:r>
              <a:rPr lang="en-GB" dirty="0">
                <a:latin typeface="Ariel"/>
              </a:rPr>
              <a:t>Apps for phones that remind you to take your medicine and keep track of your symptoms </a:t>
            </a:r>
            <a:r>
              <a:rPr lang="en-GB" sz="1200" dirty="0">
                <a:latin typeface="Ariel"/>
              </a:rPr>
              <a:t>(Schultz, 2023).</a:t>
            </a:r>
          </a:p>
          <a:p>
            <a:endParaRPr lang="en-GB" dirty="0">
              <a:latin typeface="Ariel"/>
            </a:endParaRPr>
          </a:p>
          <a:p>
            <a:r>
              <a:rPr lang="en-GB" b="1" dirty="0">
                <a:latin typeface="Ariel"/>
              </a:rPr>
              <a:t>Theoretical Model Utilized: Person-Centred Care Model</a:t>
            </a:r>
          </a:p>
          <a:p>
            <a:r>
              <a:rPr lang="en-GB" dirty="0">
                <a:latin typeface="Ariel"/>
              </a:rPr>
              <a:t>Concentrates on customizing care according to the person's requirements, values, and preferences.</a:t>
            </a:r>
          </a:p>
          <a:p>
            <a:r>
              <a:rPr lang="en-GB" dirty="0">
                <a:latin typeface="Ariel"/>
              </a:rPr>
              <a:t>Promotes taking an active role in health decisions.</a:t>
            </a:r>
          </a:p>
          <a:p>
            <a:r>
              <a:rPr lang="en-GB" dirty="0">
                <a:latin typeface="Ariel"/>
              </a:rPr>
              <a:t>Makes it easier for patients and clinicians to talk to each other and trust each other </a:t>
            </a:r>
            <a:r>
              <a:rPr lang="en-GB" sz="1200" dirty="0">
                <a:latin typeface="Ariel"/>
              </a:rPr>
              <a:t>(</a:t>
            </a:r>
            <a:r>
              <a:rPr lang="en-GB" sz="1200" dirty="0" err="1">
                <a:latin typeface="Ariel"/>
              </a:rPr>
              <a:t>Abukari</a:t>
            </a:r>
            <a:r>
              <a:rPr lang="en-GB" sz="1200" dirty="0">
                <a:latin typeface="Ariel"/>
              </a:rPr>
              <a:t> and </a:t>
            </a:r>
            <a:r>
              <a:rPr lang="en-GB" sz="1200" dirty="0" err="1">
                <a:latin typeface="Ariel"/>
              </a:rPr>
              <a:t>Petrucka</a:t>
            </a:r>
            <a:r>
              <a:rPr lang="en-GB" sz="1200" dirty="0">
                <a:latin typeface="Ariel"/>
              </a:rPr>
              <a:t>, 2021). </a:t>
            </a:r>
          </a:p>
          <a:p>
            <a:endParaRPr lang="en-GB" dirty="0"/>
          </a:p>
        </p:txBody>
      </p:sp>
      <p:sp>
        <p:nvSpPr>
          <p:cNvPr id="10" name="TextBox 9">
            <a:extLst>
              <a:ext uri="{FF2B5EF4-FFF2-40B4-BE49-F238E27FC236}">
                <a16:creationId xmlns:a16="http://schemas.microsoft.com/office/drawing/2014/main" id="{E366FB7E-AE5D-E3E4-2F0E-166207D14C61}"/>
              </a:ext>
            </a:extLst>
          </p:cNvPr>
          <p:cNvSpPr txBox="1"/>
          <p:nvPr/>
        </p:nvSpPr>
        <p:spPr>
          <a:xfrm>
            <a:off x="380223" y="401416"/>
            <a:ext cx="9752822" cy="830997"/>
          </a:xfrm>
          <a:prstGeom prst="rect">
            <a:avLst/>
          </a:prstGeom>
          <a:noFill/>
        </p:spPr>
        <p:txBody>
          <a:bodyPr wrap="square">
            <a:spAutoFit/>
          </a:bodyPr>
          <a:lstStyle/>
          <a:p>
            <a:r>
              <a:rPr lang="en-GB" sz="2400" b="1" dirty="0">
                <a:latin typeface="Ariel"/>
              </a:rPr>
              <a:t>Case Study 1: Using telehealth to help older people with long-term health problems</a:t>
            </a:r>
          </a:p>
        </p:txBody>
      </p:sp>
      <p:pic>
        <p:nvPicPr>
          <p:cNvPr id="98" name="Audio 97">
            <a:hlinkClick r:id="" action="ppaction://media"/>
            <a:extLst>
              <a:ext uri="{FF2B5EF4-FFF2-40B4-BE49-F238E27FC236}">
                <a16:creationId xmlns:a16="http://schemas.microsoft.com/office/drawing/2014/main" id="{B664D307-FEA2-9EFC-B60A-0AFEA2E6CAC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76147844"/>
      </p:ext>
    </p:extLst>
  </p:cSld>
  <p:clrMapOvr>
    <a:masterClrMapping/>
  </p:clrMapOvr>
  <mc:AlternateContent xmlns:mc="http://schemas.openxmlformats.org/markup-compatibility/2006" xmlns:p14="http://schemas.microsoft.com/office/powerpoint/2010/main">
    <mc:Choice Requires="p14">
      <p:transition spd="slow" p14:dur="2000" advTm="71185"/>
    </mc:Choice>
    <mc:Fallback xmlns="">
      <p:transition spd="slow" advTm="71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8"/>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98DB9660-47F6-E32B-BEB4-D6B6AC36D378}"/>
              </a:ext>
            </a:extLst>
          </p:cNvPr>
          <p:cNvSpPr/>
          <p:nvPr/>
        </p:nvSpPr>
        <p:spPr>
          <a:xfrm>
            <a:off x="194388" y="1660850"/>
            <a:ext cx="11803224" cy="4870580"/>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DA559A48-D826-BE90-6DB8-8E7F9766785A}"/>
              </a:ext>
            </a:extLst>
          </p:cNvPr>
          <p:cNvSpPr txBox="1"/>
          <p:nvPr/>
        </p:nvSpPr>
        <p:spPr>
          <a:xfrm>
            <a:off x="985936" y="2101390"/>
            <a:ext cx="9993086" cy="3970318"/>
          </a:xfrm>
          <a:prstGeom prst="rect">
            <a:avLst/>
          </a:prstGeom>
          <a:noFill/>
        </p:spPr>
        <p:txBody>
          <a:bodyPr wrap="square">
            <a:spAutoFit/>
          </a:bodyPr>
          <a:lstStyle/>
          <a:p>
            <a:r>
              <a:rPr lang="en-GB" b="1" dirty="0">
                <a:latin typeface="Ariel"/>
              </a:rPr>
              <a:t>Link to Policy</a:t>
            </a:r>
          </a:p>
          <a:p>
            <a:r>
              <a:rPr lang="en-GB" dirty="0">
                <a:latin typeface="Ariel"/>
              </a:rPr>
              <a:t>The NHS Long Term Plan stresses the need for digital transformation and integrated care systems.</a:t>
            </a:r>
          </a:p>
          <a:p>
            <a:r>
              <a:rPr lang="en-GB" dirty="0">
                <a:latin typeface="Ariel"/>
              </a:rPr>
              <a:t>The Care Act 2014 encourages independence and well-being and supports the use of technology to help people stay in their homes as they get older.</a:t>
            </a:r>
          </a:p>
          <a:p>
            <a:endParaRPr lang="en-GB" dirty="0">
              <a:latin typeface="Ariel"/>
            </a:endParaRPr>
          </a:p>
          <a:p>
            <a:r>
              <a:rPr lang="en-GB" b="1" dirty="0">
                <a:latin typeface="Ariel"/>
              </a:rPr>
              <a:t>Results</a:t>
            </a:r>
          </a:p>
          <a:p>
            <a:r>
              <a:rPr lang="en-GB" dirty="0">
                <a:latin typeface="Ariel"/>
              </a:rPr>
              <a:t>30% fewer people going to the hospital for emergencies.</a:t>
            </a:r>
          </a:p>
          <a:p>
            <a:r>
              <a:rPr lang="en-GB" dirty="0">
                <a:latin typeface="Ariel"/>
              </a:rPr>
              <a:t>Higher levels of patient satisfaction and involvement.</a:t>
            </a:r>
          </a:p>
          <a:p>
            <a:r>
              <a:rPr lang="en-GB" dirty="0">
                <a:latin typeface="Ariel"/>
              </a:rPr>
              <a:t>Better understanding of health and taking medicine as directed </a:t>
            </a:r>
            <a:r>
              <a:rPr lang="en-GB" sz="1200" dirty="0">
                <a:latin typeface="Ariel"/>
              </a:rPr>
              <a:t>(Saleh et al., 2022).</a:t>
            </a:r>
          </a:p>
          <a:p>
            <a:endParaRPr lang="en-GB" dirty="0">
              <a:latin typeface="Ariel"/>
            </a:endParaRPr>
          </a:p>
          <a:p>
            <a:r>
              <a:rPr lang="en-GB" b="1" dirty="0">
                <a:latin typeface="Ariel"/>
              </a:rPr>
              <a:t>Things to Learn</a:t>
            </a:r>
          </a:p>
          <a:p>
            <a:r>
              <a:rPr lang="en-GB" dirty="0">
                <a:latin typeface="Ariel"/>
              </a:rPr>
              <a:t>Telehealth gives older people the tools they need to take charge of their health.</a:t>
            </a:r>
          </a:p>
          <a:p>
            <a:r>
              <a:rPr lang="en-GB" dirty="0">
                <a:latin typeface="Ariel"/>
              </a:rPr>
              <a:t>Technology can help those who have trouble getting about get the help they need.</a:t>
            </a:r>
          </a:p>
          <a:p>
            <a:r>
              <a:rPr lang="en-GB" dirty="0">
                <a:latin typeface="Ariel"/>
              </a:rPr>
              <a:t>Digital literacy and support mechanisms are important for success </a:t>
            </a:r>
            <a:r>
              <a:rPr lang="en-GB" sz="1200" dirty="0">
                <a:latin typeface="Ariel"/>
              </a:rPr>
              <a:t>(Hwang, Veliz and Jiang, 2024). </a:t>
            </a:r>
          </a:p>
        </p:txBody>
      </p:sp>
      <p:sp>
        <p:nvSpPr>
          <p:cNvPr id="5" name="TextBox 4">
            <a:extLst>
              <a:ext uri="{FF2B5EF4-FFF2-40B4-BE49-F238E27FC236}">
                <a16:creationId xmlns:a16="http://schemas.microsoft.com/office/drawing/2014/main" id="{FC84F405-3C0D-E672-93D9-A56BBAB73312}"/>
              </a:ext>
            </a:extLst>
          </p:cNvPr>
          <p:cNvSpPr txBox="1"/>
          <p:nvPr/>
        </p:nvSpPr>
        <p:spPr>
          <a:xfrm>
            <a:off x="454868" y="614561"/>
            <a:ext cx="9846128" cy="830997"/>
          </a:xfrm>
          <a:prstGeom prst="rect">
            <a:avLst/>
          </a:prstGeom>
          <a:noFill/>
        </p:spPr>
        <p:txBody>
          <a:bodyPr wrap="square">
            <a:spAutoFit/>
          </a:bodyPr>
          <a:lstStyle/>
          <a:p>
            <a:r>
              <a:rPr lang="en-GB" sz="2400" dirty="0">
                <a:latin typeface="Ariel"/>
              </a:rPr>
              <a:t>Case Study 1: Using telehealth to help older people with long-term health problems Background</a:t>
            </a:r>
          </a:p>
        </p:txBody>
      </p:sp>
      <p:pic>
        <p:nvPicPr>
          <p:cNvPr id="101" name="Audio 100">
            <a:hlinkClick r:id="" action="ppaction://media"/>
            <a:extLst>
              <a:ext uri="{FF2B5EF4-FFF2-40B4-BE49-F238E27FC236}">
                <a16:creationId xmlns:a16="http://schemas.microsoft.com/office/drawing/2014/main" id="{60E749B8-D666-804C-D5FA-FEF24686700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74412284"/>
      </p:ext>
    </p:extLst>
  </p:cSld>
  <p:clrMapOvr>
    <a:masterClrMapping/>
  </p:clrMapOvr>
  <mc:AlternateContent xmlns:mc="http://schemas.openxmlformats.org/markup-compatibility/2006" xmlns:p14="http://schemas.microsoft.com/office/powerpoint/2010/main">
    <mc:Choice Requires="p14">
      <p:transition spd="slow" p14:dur="2000" advTm="46958"/>
    </mc:Choice>
    <mc:Fallback xmlns="">
      <p:transition spd="slow" advTm="46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1"/>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2D3E529-5FEA-2CAC-247C-5E2D94CE83EE}"/>
              </a:ext>
            </a:extLst>
          </p:cNvPr>
          <p:cNvSpPr/>
          <p:nvPr/>
        </p:nvSpPr>
        <p:spPr>
          <a:xfrm>
            <a:off x="299008" y="1685273"/>
            <a:ext cx="10604938" cy="4388956"/>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E4BF3D06-41F9-4164-25E5-ADBE3227BDBE}"/>
              </a:ext>
            </a:extLst>
          </p:cNvPr>
          <p:cNvSpPr txBox="1"/>
          <p:nvPr/>
        </p:nvSpPr>
        <p:spPr>
          <a:xfrm>
            <a:off x="714166" y="2310090"/>
            <a:ext cx="10189780" cy="3139321"/>
          </a:xfrm>
          <a:prstGeom prst="rect">
            <a:avLst/>
          </a:prstGeom>
          <a:noFill/>
        </p:spPr>
        <p:txBody>
          <a:bodyPr wrap="square">
            <a:spAutoFit/>
          </a:bodyPr>
          <a:lstStyle/>
          <a:p>
            <a:r>
              <a:rPr lang="en-GB" dirty="0">
                <a:latin typeface="Ariel"/>
              </a:rPr>
              <a:t>A Birmingham assisted living facility used smart home technologies to make individuals with mobility and cognitive limitations safer and more independent.</a:t>
            </a:r>
          </a:p>
          <a:p>
            <a:endParaRPr lang="en-GB" dirty="0">
              <a:latin typeface="Ariel"/>
            </a:endParaRPr>
          </a:p>
          <a:p>
            <a:r>
              <a:rPr lang="en-GB" b="1" dirty="0">
                <a:latin typeface="Ariel"/>
              </a:rPr>
              <a:t>Used Technology</a:t>
            </a:r>
          </a:p>
          <a:p>
            <a:r>
              <a:rPr lang="en-GB" dirty="0">
                <a:latin typeface="Ariel"/>
              </a:rPr>
              <a:t>Systems for detecting motion and falls.</a:t>
            </a:r>
          </a:p>
          <a:p>
            <a:r>
              <a:rPr lang="en-GB" dirty="0">
                <a:latin typeface="Ariel"/>
              </a:rPr>
              <a:t>Voice-activated assistants like Alexa can help you remember things and talk to people.</a:t>
            </a:r>
          </a:p>
          <a:p>
            <a:r>
              <a:rPr lang="en-GB" dirty="0">
                <a:latin typeface="Ariel"/>
              </a:rPr>
              <a:t>Control of lighting and temperature by machines </a:t>
            </a:r>
            <a:r>
              <a:rPr lang="en-GB" sz="1200" dirty="0">
                <a:latin typeface="Ariel"/>
              </a:rPr>
              <a:t>(Hellmers et al., 2023).</a:t>
            </a:r>
          </a:p>
          <a:p>
            <a:endParaRPr lang="en-GB" dirty="0">
              <a:latin typeface="Ariel"/>
            </a:endParaRPr>
          </a:p>
          <a:p>
            <a:r>
              <a:rPr lang="en-GB" b="1" dirty="0">
                <a:latin typeface="Ariel"/>
              </a:rPr>
              <a:t>Biopsychosocial Model of Care as a Theoretical Model</a:t>
            </a:r>
          </a:p>
          <a:p>
            <a:r>
              <a:rPr lang="en-GB" dirty="0">
                <a:latin typeface="Ariel"/>
              </a:rPr>
              <a:t>Acknowledges that health is affected by biological, psychological, and social determinants.</a:t>
            </a:r>
          </a:p>
          <a:p>
            <a:r>
              <a:rPr lang="en-GB" dirty="0">
                <a:latin typeface="Ariel"/>
              </a:rPr>
              <a:t>Promotes whole-person treatment that includes mental health and social integration </a:t>
            </a:r>
            <a:r>
              <a:rPr lang="en-GB" sz="1200" dirty="0">
                <a:latin typeface="Ariel"/>
              </a:rPr>
              <a:t>(Bolton, 2023). </a:t>
            </a:r>
            <a:endParaRPr lang="en-GB" sz="1200" dirty="0"/>
          </a:p>
        </p:txBody>
      </p:sp>
      <p:sp>
        <p:nvSpPr>
          <p:cNvPr id="9" name="TextBox 8">
            <a:extLst>
              <a:ext uri="{FF2B5EF4-FFF2-40B4-BE49-F238E27FC236}">
                <a16:creationId xmlns:a16="http://schemas.microsoft.com/office/drawing/2014/main" id="{DB506AF1-C7FF-CD19-99FF-ABF16E958C83}"/>
              </a:ext>
            </a:extLst>
          </p:cNvPr>
          <p:cNvSpPr txBox="1"/>
          <p:nvPr/>
        </p:nvSpPr>
        <p:spPr>
          <a:xfrm>
            <a:off x="231227" y="138509"/>
            <a:ext cx="8166540" cy="1077218"/>
          </a:xfrm>
          <a:prstGeom prst="rect">
            <a:avLst/>
          </a:prstGeom>
          <a:noFill/>
        </p:spPr>
        <p:txBody>
          <a:bodyPr wrap="square">
            <a:spAutoFit/>
          </a:bodyPr>
          <a:lstStyle/>
          <a:p>
            <a:r>
              <a:rPr lang="en-GB" sz="3200" b="1" dirty="0">
                <a:latin typeface="Ariel"/>
              </a:rPr>
              <a:t>Case Study 2: Smart Home Technology in Assisted Living Facilities</a:t>
            </a:r>
          </a:p>
        </p:txBody>
      </p:sp>
      <p:pic>
        <p:nvPicPr>
          <p:cNvPr id="3073" name="Audio 3072">
            <a:hlinkClick r:id="" action="ppaction://media"/>
            <a:extLst>
              <a:ext uri="{FF2B5EF4-FFF2-40B4-BE49-F238E27FC236}">
                <a16:creationId xmlns:a16="http://schemas.microsoft.com/office/drawing/2014/main" id="{0B17389E-B6FB-5B67-99A6-6DAFB49E33F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5711056"/>
      </p:ext>
    </p:extLst>
  </p:cSld>
  <p:clrMapOvr>
    <a:masterClrMapping/>
  </p:clrMapOvr>
  <p:transition advTm="35797">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7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7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239D51-AB4F-EDC3-7980-3E95FF8C823F}"/>
            </a:ext>
          </a:extLst>
        </p:cNvPr>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BBC303AA-B4C0-BE7E-8CC2-02654194DCEB}"/>
              </a:ext>
            </a:extLst>
          </p:cNvPr>
          <p:cNvSpPr/>
          <p:nvPr/>
        </p:nvSpPr>
        <p:spPr>
          <a:xfrm>
            <a:off x="241737" y="1524000"/>
            <a:ext cx="11687504" cy="4729550"/>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3087E30-6DE1-997E-DB6F-7D242CF847B8}"/>
              </a:ext>
            </a:extLst>
          </p:cNvPr>
          <p:cNvSpPr txBox="1"/>
          <p:nvPr/>
        </p:nvSpPr>
        <p:spPr>
          <a:xfrm>
            <a:off x="519832" y="1995949"/>
            <a:ext cx="10909740" cy="3785652"/>
          </a:xfrm>
          <a:prstGeom prst="rect">
            <a:avLst/>
          </a:prstGeom>
          <a:noFill/>
        </p:spPr>
        <p:txBody>
          <a:bodyPr wrap="square">
            <a:spAutoFit/>
          </a:bodyPr>
          <a:lstStyle/>
          <a:p>
            <a:r>
              <a:rPr lang="en-GB" sz="2000" b="1" dirty="0">
                <a:latin typeface="Ariel"/>
              </a:rPr>
              <a:t>Link to Policy</a:t>
            </a:r>
          </a:p>
          <a:p>
            <a:r>
              <a:rPr lang="en-GB" sz="2000" dirty="0">
                <a:latin typeface="Ariel"/>
              </a:rPr>
              <a:t>The UK Industrial Strategy's Ageing Society Grand Challenge backs new ideas that help individuals live alone for longer.</a:t>
            </a:r>
          </a:p>
          <a:p>
            <a:r>
              <a:rPr lang="en-GB" sz="2000" dirty="0">
                <a:latin typeface="Ariel"/>
              </a:rPr>
              <a:t>Local Authority Housing Strategies: Use smart infrastructure to support "aging in place."</a:t>
            </a:r>
          </a:p>
          <a:p>
            <a:r>
              <a:rPr lang="en-GB" sz="2000" b="1" dirty="0">
                <a:latin typeface="Ariel"/>
              </a:rPr>
              <a:t>Results</a:t>
            </a:r>
          </a:p>
          <a:p>
            <a:r>
              <a:rPr lang="en-GB" sz="2000" dirty="0">
                <a:latin typeface="Ariel"/>
              </a:rPr>
              <a:t>Fewer falls and faster response times in emergencies.</a:t>
            </a:r>
          </a:p>
          <a:p>
            <a:r>
              <a:rPr lang="en-GB" sz="2000" dirty="0">
                <a:latin typeface="Ariel"/>
              </a:rPr>
              <a:t>People who lived there said they felt safer and more in charge.</a:t>
            </a:r>
          </a:p>
          <a:p>
            <a:r>
              <a:rPr lang="en-GB" sz="2000" dirty="0">
                <a:latin typeface="Ariel"/>
              </a:rPr>
              <a:t>Staff had less work to do, which gave them more time to talk to people </a:t>
            </a:r>
            <a:r>
              <a:rPr lang="en-GB" sz="1200" dirty="0">
                <a:latin typeface="Ariel"/>
              </a:rPr>
              <a:t>(BMC, 2023). </a:t>
            </a:r>
          </a:p>
          <a:p>
            <a:r>
              <a:rPr lang="en-GB" sz="2000" b="1" dirty="0">
                <a:latin typeface="Ariel"/>
              </a:rPr>
              <a:t>Things to Learn</a:t>
            </a:r>
          </a:p>
          <a:p>
            <a:r>
              <a:rPr lang="en-GB" sz="2000" dirty="0">
                <a:latin typeface="Ariel"/>
              </a:rPr>
              <a:t>Smart technology makes life safer and better.</a:t>
            </a:r>
          </a:p>
          <a:p>
            <a:r>
              <a:rPr lang="en-GB" sz="2000" dirty="0">
                <a:latin typeface="Ariel"/>
              </a:rPr>
              <a:t>Tech integration must be easy to use and flexible to meet cognitive needs.</a:t>
            </a:r>
          </a:p>
          <a:p>
            <a:r>
              <a:rPr lang="en-GB" sz="2000" dirty="0">
                <a:latin typeface="Ariel"/>
              </a:rPr>
              <a:t>It is very important for tech providers, care personnel, and families to work together </a:t>
            </a:r>
            <a:r>
              <a:rPr lang="en-GB" sz="1200" dirty="0">
                <a:latin typeface="Ariel"/>
              </a:rPr>
              <a:t>(Park and Kang,  2024). </a:t>
            </a:r>
          </a:p>
        </p:txBody>
      </p:sp>
      <p:sp>
        <p:nvSpPr>
          <p:cNvPr id="8" name="TextBox 7">
            <a:extLst>
              <a:ext uri="{FF2B5EF4-FFF2-40B4-BE49-F238E27FC236}">
                <a16:creationId xmlns:a16="http://schemas.microsoft.com/office/drawing/2014/main" id="{FC0AE692-F8C9-1839-7963-D43607FB71FB}"/>
              </a:ext>
            </a:extLst>
          </p:cNvPr>
          <p:cNvSpPr txBox="1"/>
          <p:nvPr/>
        </p:nvSpPr>
        <p:spPr>
          <a:xfrm>
            <a:off x="189185" y="177618"/>
            <a:ext cx="9827173" cy="1077218"/>
          </a:xfrm>
          <a:prstGeom prst="rect">
            <a:avLst/>
          </a:prstGeom>
          <a:noFill/>
        </p:spPr>
        <p:txBody>
          <a:bodyPr wrap="square">
            <a:spAutoFit/>
          </a:bodyPr>
          <a:lstStyle/>
          <a:p>
            <a:r>
              <a:rPr lang="en-GB" sz="3200" b="1" dirty="0">
                <a:latin typeface="Ariel"/>
              </a:rPr>
              <a:t>Case Study 2 continued…. Smart Home Technology in Assisted Living Facilities</a:t>
            </a:r>
          </a:p>
        </p:txBody>
      </p:sp>
      <p:pic>
        <p:nvPicPr>
          <p:cNvPr id="20" name="Audio 19">
            <a:hlinkClick r:id="" action="ppaction://media"/>
            <a:extLst>
              <a:ext uri="{FF2B5EF4-FFF2-40B4-BE49-F238E27FC236}">
                <a16:creationId xmlns:a16="http://schemas.microsoft.com/office/drawing/2014/main" id="{B2F2C1CF-085C-B8C2-526D-733FB412830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00679263"/>
      </p:ext>
    </p:extLst>
  </p:cSld>
  <p:clrMapOvr>
    <a:masterClrMapping/>
  </p:clrMapOvr>
  <p:transition advTm="44952">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D0F07-35D8-196B-3D5B-79A18169D994}"/>
              </a:ext>
            </a:extLst>
          </p:cNvPr>
          <p:cNvSpPr>
            <a:spLocks noGrp="1"/>
          </p:cNvSpPr>
          <p:nvPr>
            <p:ph type="ctrTitle"/>
          </p:nvPr>
        </p:nvSpPr>
        <p:spPr>
          <a:xfrm>
            <a:off x="992091" y="2514602"/>
            <a:ext cx="6812280" cy="3194302"/>
          </a:xfrm>
        </p:spPr>
        <p:txBody>
          <a:bodyPr anchor="b">
            <a:normAutofit/>
          </a:bodyPr>
          <a:lstStyle/>
          <a:p>
            <a:r>
              <a:rPr lang="en-US" dirty="0"/>
              <a:t>Recommendations and Conclusion</a:t>
            </a:r>
          </a:p>
        </p:txBody>
      </p:sp>
    </p:spTree>
    <p:extLst>
      <p:ext uri="{BB962C8B-B14F-4D97-AF65-F5344CB8AC3E}">
        <p14:creationId xmlns:p14="http://schemas.microsoft.com/office/powerpoint/2010/main" val="18091077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3B495913-0CB9-36AE-1A15-83FC17EBD206}"/>
              </a:ext>
            </a:extLst>
          </p:cNvPr>
          <p:cNvSpPr/>
          <p:nvPr/>
        </p:nvSpPr>
        <p:spPr>
          <a:xfrm>
            <a:off x="137272" y="207729"/>
            <a:ext cx="7903226" cy="623293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a:t>
            </a:r>
            <a:endParaRPr lang="en-GB" dirty="0"/>
          </a:p>
        </p:txBody>
      </p:sp>
      <p:sp>
        <p:nvSpPr>
          <p:cNvPr id="2" name="Title 1">
            <a:extLst>
              <a:ext uri="{FF2B5EF4-FFF2-40B4-BE49-F238E27FC236}">
                <a16:creationId xmlns:a16="http://schemas.microsoft.com/office/drawing/2014/main" id="{00AE746B-2444-A4C5-16AD-A16334AD2738}"/>
              </a:ext>
            </a:extLst>
          </p:cNvPr>
          <p:cNvSpPr>
            <a:spLocks noGrp="1"/>
          </p:cNvSpPr>
          <p:nvPr>
            <p:ph type="title"/>
          </p:nvPr>
        </p:nvSpPr>
        <p:spPr>
          <a:xfrm>
            <a:off x="8188363" y="2330753"/>
            <a:ext cx="4003637" cy="1197864"/>
          </a:xfrm>
        </p:spPr>
        <p:txBody>
          <a:bodyPr anchor="t">
            <a:normAutofit/>
          </a:bodyPr>
          <a:lstStyle/>
          <a:p>
            <a:r>
              <a:rPr lang="en-US" dirty="0"/>
              <a:t>Recommendations for Improvement</a:t>
            </a:r>
          </a:p>
        </p:txBody>
      </p:sp>
      <p:sp>
        <p:nvSpPr>
          <p:cNvPr id="6" name="TextBox 5">
            <a:extLst>
              <a:ext uri="{FF2B5EF4-FFF2-40B4-BE49-F238E27FC236}">
                <a16:creationId xmlns:a16="http://schemas.microsoft.com/office/drawing/2014/main" id="{94D04204-BEF8-13A4-58CE-E4A3ECD56E6F}"/>
              </a:ext>
            </a:extLst>
          </p:cNvPr>
          <p:cNvSpPr txBox="1"/>
          <p:nvPr/>
        </p:nvSpPr>
        <p:spPr>
          <a:xfrm>
            <a:off x="645556" y="455653"/>
            <a:ext cx="6886658" cy="1323439"/>
          </a:xfrm>
          <a:prstGeom prst="rect">
            <a:avLst/>
          </a:prstGeom>
          <a:noFill/>
        </p:spPr>
        <p:txBody>
          <a:bodyPr wrap="square">
            <a:spAutoFit/>
          </a:bodyPr>
          <a:lstStyle/>
          <a:p>
            <a:r>
              <a:rPr lang="en-GB" sz="2000" b="1" dirty="0">
                <a:latin typeface="Ariel"/>
              </a:rPr>
              <a:t>Enhance Community-Based Services</a:t>
            </a:r>
          </a:p>
          <a:p>
            <a:r>
              <a:rPr lang="en-GB" sz="2000" dirty="0">
                <a:latin typeface="Ariel"/>
              </a:rPr>
              <a:t>Augmenting financial support for community programs enhances accessibility and alleviates hospital strain for geriatric care (Murad et al., 2024a).</a:t>
            </a:r>
          </a:p>
        </p:txBody>
      </p:sp>
      <p:sp>
        <p:nvSpPr>
          <p:cNvPr id="8" name="TextBox 7">
            <a:extLst>
              <a:ext uri="{FF2B5EF4-FFF2-40B4-BE49-F238E27FC236}">
                <a16:creationId xmlns:a16="http://schemas.microsoft.com/office/drawing/2014/main" id="{D147115E-A9AE-9C66-55D9-A6A23D6F5D49}"/>
              </a:ext>
            </a:extLst>
          </p:cNvPr>
          <p:cNvSpPr txBox="1"/>
          <p:nvPr/>
        </p:nvSpPr>
        <p:spPr>
          <a:xfrm>
            <a:off x="645557" y="3222909"/>
            <a:ext cx="6886657" cy="1323439"/>
          </a:xfrm>
          <a:prstGeom prst="rect">
            <a:avLst/>
          </a:prstGeom>
          <a:noFill/>
        </p:spPr>
        <p:txBody>
          <a:bodyPr wrap="square">
            <a:spAutoFit/>
          </a:bodyPr>
          <a:lstStyle/>
          <a:p>
            <a:r>
              <a:rPr lang="en-GB" sz="2000" b="1" dirty="0">
                <a:latin typeface="Ariel"/>
              </a:rPr>
              <a:t>Establish Digital Literacy Initiatives</a:t>
            </a:r>
          </a:p>
          <a:p>
            <a:r>
              <a:rPr lang="en-GB" sz="2000" dirty="0">
                <a:latin typeface="Ariel"/>
              </a:rPr>
              <a:t>Digital literacy programs empower older persons to proficiently utilize modern technology for enhanced access to care (xu et al., 2025).</a:t>
            </a:r>
          </a:p>
        </p:txBody>
      </p:sp>
      <p:sp>
        <p:nvSpPr>
          <p:cNvPr id="10" name="TextBox 9">
            <a:extLst>
              <a:ext uri="{FF2B5EF4-FFF2-40B4-BE49-F238E27FC236}">
                <a16:creationId xmlns:a16="http://schemas.microsoft.com/office/drawing/2014/main" id="{0CF79670-A181-1C99-E5BD-95545347616C}"/>
              </a:ext>
            </a:extLst>
          </p:cNvPr>
          <p:cNvSpPr txBox="1"/>
          <p:nvPr/>
        </p:nvSpPr>
        <p:spPr>
          <a:xfrm>
            <a:off x="645556" y="1921810"/>
            <a:ext cx="6886657" cy="1015663"/>
          </a:xfrm>
          <a:prstGeom prst="rect">
            <a:avLst/>
          </a:prstGeom>
          <a:noFill/>
        </p:spPr>
        <p:txBody>
          <a:bodyPr wrap="square">
            <a:spAutoFit/>
          </a:bodyPr>
          <a:lstStyle/>
          <a:p>
            <a:r>
              <a:rPr lang="en-GB" sz="2000" b="1" dirty="0">
                <a:latin typeface="Ariel"/>
              </a:rPr>
              <a:t>Advocate for Co-Production in Care Design</a:t>
            </a:r>
          </a:p>
          <a:p>
            <a:r>
              <a:rPr lang="en-GB" sz="2000" dirty="0">
                <a:latin typeface="Ariel"/>
              </a:rPr>
              <a:t>Engaging service users in care design guarantees adaptive and inclusive solutions for aged care ( Hafford-</a:t>
            </a:r>
            <a:r>
              <a:rPr lang="en-GB" sz="2000" dirty="0" err="1">
                <a:latin typeface="Ariel"/>
              </a:rPr>
              <a:t>Letchfield</a:t>
            </a:r>
            <a:r>
              <a:rPr lang="en-GB" sz="2000" dirty="0">
                <a:latin typeface="Ariel"/>
              </a:rPr>
              <a:t>, 2022b).</a:t>
            </a:r>
          </a:p>
        </p:txBody>
      </p:sp>
      <p:sp>
        <p:nvSpPr>
          <p:cNvPr id="12" name="TextBox 11">
            <a:extLst>
              <a:ext uri="{FF2B5EF4-FFF2-40B4-BE49-F238E27FC236}">
                <a16:creationId xmlns:a16="http://schemas.microsoft.com/office/drawing/2014/main" id="{D9E49129-1833-AA25-F9E4-528EF8543890}"/>
              </a:ext>
            </a:extLst>
          </p:cNvPr>
          <p:cNvSpPr txBox="1"/>
          <p:nvPr/>
        </p:nvSpPr>
        <p:spPr>
          <a:xfrm>
            <a:off x="645557" y="4831784"/>
            <a:ext cx="6886657" cy="1323439"/>
          </a:xfrm>
          <a:prstGeom prst="rect">
            <a:avLst/>
          </a:prstGeom>
          <a:noFill/>
        </p:spPr>
        <p:txBody>
          <a:bodyPr wrap="square">
            <a:spAutoFit/>
          </a:bodyPr>
          <a:lstStyle/>
          <a:p>
            <a:r>
              <a:rPr lang="en-GB" sz="2000" b="1" dirty="0">
                <a:latin typeface="Ariel"/>
              </a:rPr>
              <a:t>Policy and Human Capital Development</a:t>
            </a:r>
          </a:p>
          <a:p>
            <a:r>
              <a:rPr lang="en-GB" sz="2000" dirty="0">
                <a:latin typeface="Ariel"/>
              </a:rPr>
              <a:t>Policy modifications require digital inclusion and enhance worker training for the integration of technology-enabled care (Wilson et al., 2022).</a:t>
            </a:r>
          </a:p>
        </p:txBody>
      </p:sp>
      <p:pic>
        <p:nvPicPr>
          <p:cNvPr id="28" name="Audio 27">
            <a:hlinkClick r:id="" action="ppaction://media"/>
            <a:extLst>
              <a:ext uri="{FF2B5EF4-FFF2-40B4-BE49-F238E27FC236}">
                <a16:creationId xmlns:a16="http://schemas.microsoft.com/office/drawing/2014/main" id="{E0A04154-77ED-747E-ADA7-C954366F44A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65263294"/>
      </p:ext>
    </p:extLst>
  </p:cSld>
  <p:clrMapOvr>
    <a:masterClrMapping/>
  </p:clrMapOvr>
  <p:transition advTm="54609">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CBC1B5-B7DF-1A76-6A27-865F0E2151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E72287-F0C1-E33B-FA56-1150E5035E84}"/>
              </a:ext>
            </a:extLst>
          </p:cNvPr>
          <p:cNvSpPr>
            <a:spLocks noGrp="1"/>
          </p:cNvSpPr>
          <p:nvPr>
            <p:ph type="title"/>
          </p:nvPr>
        </p:nvSpPr>
        <p:spPr>
          <a:xfrm>
            <a:off x="320548" y="87188"/>
            <a:ext cx="8027386" cy="1197864"/>
          </a:xfrm>
        </p:spPr>
        <p:txBody>
          <a:bodyPr anchor="t">
            <a:normAutofit/>
          </a:bodyPr>
          <a:lstStyle/>
          <a:p>
            <a:r>
              <a:rPr lang="en-US" dirty="0"/>
              <a:t>Recommendations for Improvement</a:t>
            </a:r>
          </a:p>
        </p:txBody>
      </p:sp>
      <p:pic>
        <p:nvPicPr>
          <p:cNvPr id="1026" name="Picture 2" descr="Elderly People's Adaptation to the Evolving Digital Society: A Case Study  in Vietnam">
            <a:extLst>
              <a:ext uri="{FF2B5EF4-FFF2-40B4-BE49-F238E27FC236}">
                <a16:creationId xmlns:a16="http://schemas.microsoft.com/office/drawing/2014/main" id="{19331F10-4FC8-2C78-7B0F-FBECAAB89A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548" y="1285052"/>
            <a:ext cx="11405530" cy="533417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753EB73-E693-BBF4-2371-72BD0C496817}"/>
              </a:ext>
            </a:extLst>
          </p:cNvPr>
          <p:cNvSpPr txBox="1"/>
          <p:nvPr/>
        </p:nvSpPr>
        <p:spPr>
          <a:xfrm>
            <a:off x="10105714" y="686120"/>
            <a:ext cx="1765738" cy="369332"/>
          </a:xfrm>
          <a:prstGeom prst="rect">
            <a:avLst/>
          </a:prstGeom>
          <a:noFill/>
        </p:spPr>
        <p:txBody>
          <a:bodyPr wrap="square">
            <a:spAutoFit/>
          </a:bodyPr>
          <a:lstStyle/>
          <a:p>
            <a:r>
              <a:rPr lang="en-GB" dirty="0"/>
              <a:t>(MDPI, 2025) </a:t>
            </a:r>
          </a:p>
        </p:txBody>
      </p:sp>
    </p:spTree>
    <p:extLst>
      <p:ext uri="{BB962C8B-B14F-4D97-AF65-F5344CB8AC3E}">
        <p14:creationId xmlns:p14="http://schemas.microsoft.com/office/powerpoint/2010/main" val="3140755483"/>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A93287-EB06-0035-9203-9012CE8A5E83}"/>
            </a:ext>
          </a:extLst>
        </p:cNvPr>
        <p:cNvGrpSpPr/>
        <p:nvPr/>
      </p:nvGrpSpPr>
      <p:grpSpPr>
        <a:xfrm>
          <a:off x="0" y="0"/>
          <a:ext cx="0" cy="0"/>
          <a:chOff x="0" y="0"/>
          <a:chExt cx="0" cy="0"/>
        </a:xfrm>
      </p:grpSpPr>
      <p:sp>
        <p:nvSpPr>
          <p:cNvPr id="5" name="Rectangle: Diagonal Corners Rounded 4">
            <a:extLst>
              <a:ext uri="{FF2B5EF4-FFF2-40B4-BE49-F238E27FC236}">
                <a16:creationId xmlns:a16="http://schemas.microsoft.com/office/drawing/2014/main" id="{40FB5E61-4B73-3003-5353-4E22642BA9E7}"/>
              </a:ext>
            </a:extLst>
          </p:cNvPr>
          <p:cNvSpPr/>
          <p:nvPr/>
        </p:nvSpPr>
        <p:spPr>
          <a:xfrm>
            <a:off x="381627" y="785195"/>
            <a:ext cx="11428745" cy="5873676"/>
          </a:xfrm>
          <a:prstGeom prst="round2Diag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8FF7833-941D-8343-4542-956A286B3B9C}"/>
              </a:ext>
            </a:extLst>
          </p:cNvPr>
          <p:cNvSpPr>
            <a:spLocks noGrp="1"/>
          </p:cNvSpPr>
          <p:nvPr>
            <p:ph type="title"/>
          </p:nvPr>
        </p:nvSpPr>
        <p:spPr>
          <a:xfrm>
            <a:off x="523539" y="11430"/>
            <a:ext cx="8695764" cy="719417"/>
          </a:xfrm>
        </p:spPr>
        <p:txBody>
          <a:bodyPr anchor="t">
            <a:normAutofit/>
          </a:bodyPr>
          <a:lstStyle/>
          <a:p>
            <a:r>
              <a:rPr lang="en-US" dirty="0"/>
              <a:t>Conclusion</a:t>
            </a:r>
          </a:p>
        </p:txBody>
      </p:sp>
      <p:sp>
        <p:nvSpPr>
          <p:cNvPr id="6" name="TextBox 5">
            <a:extLst>
              <a:ext uri="{FF2B5EF4-FFF2-40B4-BE49-F238E27FC236}">
                <a16:creationId xmlns:a16="http://schemas.microsoft.com/office/drawing/2014/main" id="{E73F398A-000D-8A74-A68F-5896414A2628}"/>
              </a:ext>
            </a:extLst>
          </p:cNvPr>
          <p:cNvSpPr txBox="1"/>
          <p:nvPr/>
        </p:nvSpPr>
        <p:spPr>
          <a:xfrm>
            <a:off x="807194" y="1090543"/>
            <a:ext cx="10577609" cy="5262979"/>
          </a:xfrm>
          <a:prstGeom prst="rect">
            <a:avLst/>
          </a:prstGeom>
          <a:noFill/>
        </p:spPr>
        <p:txBody>
          <a:bodyPr wrap="square" rtlCol="0">
            <a:spAutoFit/>
          </a:bodyPr>
          <a:lstStyle/>
          <a:p>
            <a:r>
              <a:rPr lang="en-GB" sz="2400" dirty="0">
                <a:latin typeface="Ariel"/>
              </a:rPr>
              <a:t>Through this exploration of elderly care, I have learned that empowering older adults requires more than just meeting their physical health needs—it involves promoting autonomy, dignity, and social inclusion. Effective care services must be accessible, person-centred, and responsive to the diverse needs of ageing individuals. Research shows that older adults often face unmet emotional and practical needs during care transitions, which highlights the importance of strength-based approaches to support empowerment (Zhang et al., 2025). Promoting autonomy in residential care has also been shown to enhance health and quality of life, though it is influenced by both individual and environmental factors (Moilanen et al., 2021). Furthermore, policy must go beyond market competition and focus on the quality-of-care relationships and workforce support to truly meet the needs of older people (Lewis and West, 2014). Ultimately, supporting older people means creating systems that value their contributions, respect their preferences, and ensure they live not just longer—but better.</a:t>
            </a:r>
          </a:p>
        </p:txBody>
      </p:sp>
      <p:pic>
        <p:nvPicPr>
          <p:cNvPr id="24" name="Audio 23">
            <a:hlinkClick r:id="" action="ppaction://media"/>
            <a:extLst>
              <a:ext uri="{FF2B5EF4-FFF2-40B4-BE49-F238E27FC236}">
                <a16:creationId xmlns:a16="http://schemas.microsoft.com/office/drawing/2014/main" id="{C3AE27A2-8F18-FF5E-6F38-7D461EBEB01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634712"/>
      </p:ext>
    </p:extLst>
  </p:cSld>
  <p:clrMapOvr>
    <a:masterClrMapping/>
  </p:clrMapOvr>
  <p:transition advTm="67624">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9C9CD1-DB59-D4A6-3898-0D9E8A3AF035}"/>
              </a:ext>
            </a:extLst>
          </p:cNvPr>
          <p:cNvPicPr>
            <a:picLocks noChangeAspect="1"/>
          </p:cNvPicPr>
          <p:nvPr/>
        </p:nvPicPr>
        <p:blipFill>
          <a:blip r:embed="rId5"/>
          <a:stretch>
            <a:fillRect/>
          </a:stretch>
        </p:blipFill>
        <p:spPr>
          <a:xfrm>
            <a:off x="477012" y="1645920"/>
            <a:ext cx="6402253" cy="4636008"/>
          </a:xfrm>
          <a:prstGeom prst="rect">
            <a:avLst/>
          </a:prstGeom>
        </p:spPr>
      </p:pic>
      <p:sp>
        <p:nvSpPr>
          <p:cNvPr id="9" name="TextBox 8">
            <a:extLst>
              <a:ext uri="{FF2B5EF4-FFF2-40B4-BE49-F238E27FC236}">
                <a16:creationId xmlns:a16="http://schemas.microsoft.com/office/drawing/2014/main" id="{C24343F8-84F2-1EED-1A1D-B394748B0971}"/>
              </a:ext>
            </a:extLst>
          </p:cNvPr>
          <p:cNvSpPr txBox="1"/>
          <p:nvPr/>
        </p:nvSpPr>
        <p:spPr>
          <a:xfrm>
            <a:off x="4203649" y="6321290"/>
            <a:ext cx="2974428" cy="369332"/>
          </a:xfrm>
          <a:prstGeom prst="rect">
            <a:avLst/>
          </a:prstGeom>
          <a:noFill/>
        </p:spPr>
        <p:txBody>
          <a:bodyPr wrap="square">
            <a:spAutoFit/>
          </a:bodyPr>
          <a:lstStyle/>
          <a:p>
            <a:r>
              <a:rPr lang="en-GB" dirty="0"/>
              <a:t>(</a:t>
            </a:r>
            <a:r>
              <a:rPr lang="en-GB" dirty="0" err="1"/>
              <a:t>Fastercapital</a:t>
            </a:r>
            <a:r>
              <a:rPr lang="en-GB" dirty="0"/>
              <a:t>, 2024) </a:t>
            </a:r>
          </a:p>
        </p:txBody>
      </p:sp>
      <p:sp>
        <p:nvSpPr>
          <p:cNvPr id="8" name="Rectangle 7">
            <a:extLst>
              <a:ext uri="{FF2B5EF4-FFF2-40B4-BE49-F238E27FC236}">
                <a16:creationId xmlns:a16="http://schemas.microsoft.com/office/drawing/2014/main" id="{BF7E6A02-0721-31E3-89FA-5547E9C704F6}"/>
              </a:ext>
            </a:extLst>
          </p:cNvPr>
          <p:cNvSpPr/>
          <p:nvPr/>
        </p:nvSpPr>
        <p:spPr>
          <a:xfrm>
            <a:off x="7409925" y="1546978"/>
            <a:ext cx="3977343" cy="452829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4A46416-D0A3-40ED-EB17-07F00E46C09A}"/>
              </a:ext>
            </a:extLst>
          </p:cNvPr>
          <p:cNvSpPr txBox="1"/>
          <p:nvPr/>
        </p:nvSpPr>
        <p:spPr>
          <a:xfrm>
            <a:off x="7573783" y="1640493"/>
            <a:ext cx="3649625" cy="4339650"/>
          </a:xfrm>
          <a:prstGeom prst="rect">
            <a:avLst/>
          </a:prstGeom>
          <a:noFill/>
        </p:spPr>
        <p:txBody>
          <a:bodyPr wrap="square">
            <a:spAutoFit/>
          </a:bodyPr>
          <a:lstStyle/>
          <a:p>
            <a:pPr>
              <a:buFont typeface="Arial" panose="020B0604020202020204" pitchFamily="34" charset="0"/>
              <a:buChar char="•"/>
            </a:pPr>
            <a:r>
              <a:rPr lang="en-GB" sz="2400" dirty="0">
                <a:latin typeface="Ariel"/>
              </a:rPr>
              <a:t>ageing needs are complex and growing</a:t>
            </a:r>
          </a:p>
          <a:p>
            <a:pPr>
              <a:buFont typeface="Arial" panose="020B0604020202020204" pitchFamily="34" charset="0"/>
              <a:buChar char="•"/>
            </a:pPr>
            <a:r>
              <a:rPr lang="en-GB" sz="2400" dirty="0">
                <a:latin typeface="Ariel"/>
              </a:rPr>
              <a:t>Integration of theory, policy, and innovation is essential</a:t>
            </a:r>
          </a:p>
          <a:p>
            <a:pPr>
              <a:buFont typeface="Arial" panose="020B0604020202020204" pitchFamily="34" charset="0"/>
              <a:buChar char="•"/>
            </a:pPr>
            <a:r>
              <a:rPr lang="en-GB" sz="2400" dirty="0">
                <a:latin typeface="Ariel"/>
              </a:rPr>
              <a:t>Outlook: AI in care, personalised tech, community-led models</a:t>
            </a:r>
          </a:p>
          <a:p>
            <a:pPr>
              <a:buFont typeface="Arial" panose="020B0604020202020204" pitchFamily="34" charset="0"/>
              <a:buChar char="•"/>
            </a:pPr>
            <a:r>
              <a:rPr lang="en-GB" sz="2400" dirty="0">
                <a:latin typeface="Ariel"/>
              </a:rPr>
              <a:t>Call to action: empower older people through holistic, rights-based care </a:t>
            </a:r>
            <a:r>
              <a:rPr lang="en-GB" sz="1200" dirty="0">
                <a:latin typeface="Ariel"/>
              </a:rPr>
              <a:t>(Burn, Redgate and  Needham, Peckham, 2024)</a:t>
            </a:r>
          </a:p>
        </p:txBody>
      </p:sp>
      <p:sp>
        <p:nvSpPr>
          <p:cNvPr id="6" name="TextBox 5">
            <a:extLst>
              <a:ext uri="{FF2B5EF4-FFF2-40B4-BE49-F238E27FC236}">
                <a16:creationId xmlns:a16="http://schemas.microsoft.com/office/drawing/2014/main" id="{B867F954-6E5B-629C-B52A-0BE7089EB1CA}"/>
              </a:ext>
            </a:extLst>
          </p:cNvPr>
          <p:cNvSpPr txBox="1"/>
          <p:nvPr/>
        </p:nvSpPr>
        <p:spPr>
          <a:xfrm>
            <a:off x="4558265" y="283684"/>
            <a:ext cx="4075371" cy="830997"/>
          </a:xfrm>
          <a:prstGeom prst="rect">
            <a:avLst/>
          </a:prstGeom>
          <a:noFill/>
        </p:spPr>
        <p:txBody>
          <a:bodyPr wrap="square">
            <a:spAutoFit/>
          </a:bodyPr>
          <a:lstStyle/>
          <a:p>
            <a:r>
              <a:rPr lang="en-GB" sz="4800" b="1" dirty="0">
                <a:latin typeface="Ariel"/>
              </a:rPr>
              <a:t>Conclusion</a:t>
            </a:r>
            <a:endParaRPr lang="en-GB" sz="4800" b="1" dirty="0"/>
          </a:p>
        </p:txBody>
      </p:sp>
      <p:pic>
        <p:nvPicPr>
          <p:cNvPr id="33" name="Audio 32">
            <a:hlinkClick r:id="" action="ppaction://media"/>
            <a:extLst>
              <a:ext uri="{FF2B5EF4-FFF2-40B4-BE49-F238E27FC236}">
                <a16:creationId xmlns:a16="http://schemas.microsoft.com/office/drawing/2014/main" id="{2FBE2FA8-4923-7501-6447-002F15923B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19372850"/>
      </p:ext>
    </p:extLst>
  </p:cSld>
  <p:clrMapOvr>
    <a:masterClrMapping/>
  </p:clrMapOvr>
  <p:transition advTm="33006">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B262B35-46F8-06DE-0ADB-F555255163AE}"/>
              </a:ext>
            </a:extLst>
          </p:cNvPr>
          <p:cNvSpPr txBox="1"/>
          <p:nvPr/>
        </p:nvSpPr>
        <p:spPr>
          <a:xfrm>
            <a:off x="165870" y="650188"/>
            <a:ext cx="11500498" cy="5880456"/>
          </a:xfrm>
          <a:prstGeom prst="rect">
            <a:avLst/>
          </a:prstGeom>
          <a:noFill/>
        </p:spPr>
        <p:txBody>
          <a:bodyPr wrap="square">
            <a:spAutoFit/>
          </a:bodyPr>
          <a:lstStyle/>
          <a:p>
            <a:pPr>
              <a:lnSpc>
                <a:spcPct val="115000"/>
              </a:lnSpc>
              <a:spcAft>
                <a:spcPts val="800"/>
              </a:spcAft>
            </a:pPr>
            <a:r>
              <a:rPr lang="en-GB" sz="1200" dirty="0" err="1">
                <a:solidFill>
                  <a:srgbClr val="000000"/>
                </a:solidFill>
                <a:latin typeface="Ariel"/>
              </a:rPr>
              <a:t>Abukari</a:t>
            </a:r>
            <a:r>
              <a:rPr lang="en-GB" sz="1200" dirty="0">
                <a:solidFill>
                  <a:srgbClr val="000000"/>
                </a:solidFill>
                <a:latin typeface="Ariel"/>
              </a:rPr>
              <a:t>, K. &amp; </a:t>
            </a:r>
            <a:r>
              <a:rPr lang="en-GB" sz="1200" dirty="0" err="1">
                <a:solidFill>
                  <a:srgbClr val="000000"/>
                </a:solidFill>
                <a:latin typeface="Ariel"/>
              </a:rPr>
              <a:t>Petrucka</a:t>
            </a:r>
            <a:r>
              <a:rPr lang="en-GB" sz="1200" dirty="0">
                <a:solidFill>
                  <a:srgbClr val="000000"/>
                </a:solidFill>
                <a:latin typeface="Ariel"/>
              </a:rPr>
              <a:t>, P.M., (2021) ‘A literature-based study of patient-centred care and communication in nurse-patient interactions: barriers, facilitators, and the way forward’ </a:t>
            </a:r>
            <a:r>
              <a:rPr lang="en-GB" sz="1200" i="1" dirty="0">
                <a:solidFill>
                  <a:srgbClr val="000000"/>
                </a:solidFill>
                <a:latin typeface="Ariel"/>
              </a:rPr>
              <a:t>BMC Nursing</a:t>
            </a:r>
            <a:r>
              <a:rPr lang="en-GB" sz="1200" dirty="0">
                <a:solidFill>
                  <a:srgbClr val="000000"/>
                </a:solidFill>
                <a:latin typeface="Ariel"/>
              </a:rPr>
              <a:t>, 20(158). Available at: </a:t>
            </a:r>
            <a:r>
              <a:rPr lang="en-GB" sz="1200" dirty="0">
                <a:solidFill>
                  <a:srgbClr val="000000"/>
                </a:solidFill>
                <a:latin typeface="Ariel"/>
                <a:hlinkClick r:id="rId2"/>
              </a:rPr>
              <a:t>https://bmcnurs.biomedcentral.com/articles/10.1186/s12912-021-00684-</a:t>
            </a:r>
            <a:r>
              <a:rPr lang="en-GB" sz="1200" dirty="0">
                <a:solidFill>
                  <a:srgbClr val="000000"/>
                </a:solidFill>
                <a:latin typeface="Ariel"/>
              </a:rPr>
              <a:t> 2 (Accessed: 23 October 2025).</a:t>
            </a:r>
          </a:p>
          <a:p>
            <a:pPr>
              <a:lnSpc>
                <a:spcPct val="115000"/>
              </a:lnSpc>
              <a:spcAft>
                <a:spcPts val="800"/>
              </a:spcAft>
            </a:pPr>
            <a:r>
              <a:rPr lang="en-GB" sz="1200" kern="1200" dirty="0" err="1">
                <a:solidFill>
                  <a:srgbClr val="000000"/>
                </a:solidFill>
                <a:effectLst/>
                <a:latin typeface="Ariel"/>
              </a:rPr>
              <a:t>Adeghe</a:t>
            </a:r>
            <a:r>
              <a:rPr lang="en-GB" sz="1200" kern="1200" dirty="0">
                <a:solidFill>
                  <a:srgbClr val="000000"/>
                </a:solidFill>
                <a:effectLst/>
                <a:latin typeface="Ariel"/>
              </a:rPr>
              <a:t>, E.P., Okolo, C.A. &amp; </a:t>
            </a:r>
            <a:r>
              <a:rPr lang="en-GB" sz="1200" kern="1200" dirty="0" err="1">
                <a:solidFill>
                  <a:srgbClr val="000000"/>
                </a:solidFill>
                <a:effectLst/>
                <a:latin typeface="Ariel"/>
              </a:rPr>
              <a:t>Ojeyinka</a:t>
            </a:r>
            <a:r>
              <a:rPr lang="en-GB" sz="1200" kern="1200" dirty="0">
                <a:solidFill>
                  <a:srgbClr val="000000"/>
                </a:solidFill>
                <a:effectLst/>
                <a:latin typeface="Ariel"/>
              </a:rPr>
              <a:t>, O.T. (2024) ‘A review of wearable technology in healthcare: Monitoring patient health and enhancing outcomes’ </a:t>
            </a:r>
            <a:r>
              <a:rPr lang="en-GB" sz="1200" i="1" kern="1200" dirty="0">
                <a:solidFill>
                  <a:srgbClr val="000000"/>
                </a:solidFill>
                <a:effectLst/>
                <a:latin typeface="Ariel"/>
              </a:rPr>
              <a:t>Open Access Research Journal of Multidisciplinary Studies</a:t>
            </a:r>
            <a:r>
              <a:rPr lang="en-GB" sz="1200" kern="1200" dirty="0">
                <a:solidFill>
                  <a:srgbClr val="000000"/>
                </a:solidFill>
                <a:effectLst/>
                <a:latin typeface="Ariel"/>
              </a:rPr>
              <a:t>, 7(1), pp.142–148. Available at: </a:t>
            </a:r>
            <a:r>
              <a:rPr lang="en-GB" sz="1200" u="sng" kern="1200" dirty="0">
                <a:solidFill>
                  <a:srgbClr val="000000"/>
                </a:solidFill>
                <a:effectLst/>
                <a:latin typeface="Ariel"/>
                <a:hlinkClick r:id="rId3"/>
              </a:rPr>
              <a:t>https://www.oarjpublication.com/articles/wearable-tech-healthcare-review</a:t>
            </a:r>
            <a:r>
              <a:rPr lang="en-GB" sz="1200" u="sng" kern="1200" dirty="0">
                <a:solidFill>
                  <a:srgbClr val="000000"/>
                </a:solidFill>
                <a:effectLst/>
                <a:latin typeface="Ariel"/>
              </a:rPr>
              <a:t> (</a:t>
            </a:r>
            <a:r>
              <a:rPr lang="en-GB" sz="1200" dirty="0">
                <a:solidFill>
                  <a:srgbClr val="000000"/>
                </a:solidFill>
                <a:latin typeface="Ariel"/>
              </a:rPr>
              <a:t>Accessed: 5 September.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200" dirty="0">
                <a:solidFill>
                  <a:srgbClr val="000000"/>
                </a:solidFill>
                <a:effectLst/>
                <a:latin typeface="Ariel"/>
              </a:rPr>
              <a:t>Ahmed, S., Heaven, A., Lawton, R., Rawlings, G., Sloan, C. and Clegg, A. (2020) ‘Behaviour change techniques in personalised care planning for older people: a systematic review</a:t>
            </a:r>
            <a:r>
              <a:rPr lang="en-GB" sz="1200" i="1" kern="1200" dirty="0">
                <a:solidFill>
                  <a:srgbClr val="000000"/>
                </a:solidFill>
                <a:effectLst/>
                <a:latin typeface="Ariel"/>
              </a:rPr>
              <a:t>’ British Journal of General Practice</a:t>
            </a:r>
            <a:r>
              <a:rPr lang="en-GB" sz="1200" kern="1200" dirty="0">
                <a:solidFill>
                  <a:srgbClr val="000000"/>
                </a:solidFill>
                <a:effectLst/>
                <a:latin typeface="Ariel"/>
              </a:rPr>
              <a:t>, 71(703), pp.e121–e127. Available at: </a:t>
            </a:r>
            <a:r>
              <a:rPr lang="en-GB" sz="1200" u="sng" kern="1200" dirty="0">
                <a:solidFill>
                  <a:srgbClr val="000000"/>
                </a:solidFill>
                <a:effectLst/>
                <a:latin typeface="Ariel"/>
                <a:hlinkClick r:id="rId4"/>
              </a:rPr>
              <a:t>https://doi.org/10.3399/bjgp20x714017</a:t>
            </a:r>
            <a:r>
              <a:rPr lang="en-GB" sz="1200" dirty="0">
                <a:solidFill>
                  <a:srgbClr val="000000"/>
                </a:solidFill>
                <a:latin typeface="Ariel"/>
              </a:rPr>
              <a:t>(  Accessed: 9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200" dirty="0" err="1">
                <a:solidFill>
                  <a:srgbClr val="000000"/>
                </a:solidFill>
                <a:effectLst/>
                <a:latin typeface="Ariel"/>
              </a:rPr>
              <a:t>Alderwick</a:t>
            </a:r>
            <a:r>
              <a:rPr lang="en-GB" sz="1200" kern="1200" dirty="0">
                <a:solidFill>
                  <a:srgbClr val="000000"/>
                </a:solidFill>
                <a:effectLst/>
                <a:latin typeface="Ariel"/>
              </a:rPr>
              <a:t>, H., Hutchings, A. and Mays, N. (2024) ‘Cross-sector collaboration to reduce health inequalities: a qualitative study of local collaboration between health care, social services, and other sectors under health system reforms in England’ ,</a:t>
            </a:r>
            <a:r>
              <a:rPr lang="en-GB" sz="1200" i="1" kern="1200" dirty="0">
                <a:solidFill>
                  <a:srgbClr val="000000"/>
                </a:solidFill>
                <a:effectLst/>
                <a:latin typeface="Ariel"/>
              </a:rPr>
              <a:t>BMC Public Health</a:t>
            </a:r>
            <a:r>
              <a:rPr lang="en-GB" sz="1200" kern="1200" dirty="0">
                <a:solidFill>
                  <a:srgbClr val="000000"/>
                </a:solidFill>
                <a:effectLst/>
                <a:latin typeface="Ariel"/>
              </a:rPr>
              <a:t>, 24(1), pp.1–19. Available at: </a:t>
            </a:r>
            <a:r>
              <a:rPr lang="en-GB" sz="1200" u="sng" kern="1200" dirty="0">
                <a:solidFill>
                  <a:srgbClr val="000000"/>
                </a:solidFill>
                <a:effectLst/>
                <a:latin typeface="Ariel"/>
                <a:hlinkClick r:id="rId5"/>
              </a:rPr>
              <a:t>https://bmcpublichealth.biomedcentral.com/articles/10.1186/s12889-024-20089-5</a:t>
            </a:r>
            <a:r>
              <a:rPr lang="en-GB" sz="1200" kern="1200" dirty="0">
                <a:solidFill>
                  <a:srgbClr val="000000"/>
                </a:solidFill>
                <a:effectLst/>
                <a:latin typeface="Ariel"/>
              </a:rPr>
              <a:t> </a:t>
            </a:r>
            <a:r>
              <a:rPr lang="en-GB" sz="1200" u="sng" dirty="0">
                <a:solidFill>
                  <a:srgbClr val="000000"/>
                </a:solidFill>
                <a:latin typeface="Ariel"/>
              </a:rPr>
              <a:t>(</a:t>
            </a:r>
            <a:r>
              <a:rPr lang="en-GB" sz="1200" dirty="0">
                <a:solidFill>
                  <a:srgbClr val="000000"/>
                </a:solidFill>
                <a:latin typeface="Ariel"/>
              </a:rPr>
              <a:t>Accessed: 8 September.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buNone/>
            </a:pPr>
            <a:r>
              <a:rPr lang="en-GB" sz="1200" dirty="0">
                <a:solidFill>
                  <a:srgbClr val="000000"/>
                </a:solidFill>
                <a:latin typeface="Ariel"/>
              </a:rPr>
              <a:t>Asiamah, N. (2017) ‘Social engagement and physical activity: Commentary on why the activity and disengagement theories of ageing may both be valid’ </a:t>
            </a:r>
            <a:r>
              <a:rPr lang="en-GB" sz="1200" i="1" dirty="0">
                <a:solidFill>
                  <a:srgbClr val="000000"/>
                </a:solidFill>
                <a:latin typeface="Ariel"/>
              </a:rPr>
              <a:t>Cogent Medicine</a:t>
            </a:r>
            <a:r>
              <a:rPr lang="en-GB" sz="1200" dirty="0">
                <a:solidFill>
                  <a:srgbClr val="000000"/>
                </a:solidFill>
                <a:latin typeface="Ariel"/>
              </a:rPr>
              <a:t>, 4(1), p. 1289664. Available at: </a:t>
            </a:r>
            <a:r>
              <a:rPr lang="en-GB" sz="1200" u="sng" dirty="0">
                <a:solidFill>
                  <a:srgbClr val="000000"/>
                </a:solidFill>
                <a:latin typeface="Ariel"/>
                <a:hlinkClick r:id="rId6"/>
              </a:rPr>
              <a:t>https://www.tandfonline.com/doi/full/10.1080/2331205X.2017.1289664</a:t>
            </a:r>
            <a:r>
              <a:rPr lang="en-GB" sz="1200" u="sng" kern="100" dirty="0">
                <a:latin typeface="Ariel"/>
                <a:cs typeface="Times New Roman" panose="02020603050405020304" pitchFamily="18" charset="0"/>
              </a:rPr>
              <a:t> </a:t>
            </a:r>
            <a:r>
              <a:rPr lang="en-GB" sz="1200" dirty="0">
                <a:solidFill>
                  <a:srgbClr val="000000"/>
                </a:solidFill>
                <a:latin typeface="Ariel"/>
              </a:rPr>
              <a:t>(Accessed: 9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0" dirty="0">
                <a:effectLst/>
                <a:latin typeface="Ariel"/>
                <a:ea typeface="Times New Roman" panose="02020603050405020304" pitchFamily="18" charset="0"/>
                <a:cs typeface="Times New Roman" panose="02020603050405020304" pitchFamily="18" charset="0"/>
              </a:rPr>
              <a:t>Assisting Hands Home care (2025) 5 benefits of using Technology in Elderly Home Care Available at:  </a:t>
            </a:r>
            <a:r>
              <a:rPr lang="en-GB" sz="1200" u="sng" kern="0" dirty="0">
                <a:solidFill>
                  <a:srgbClr val="467886"/>
                </a:solidFill>
                <a:effectLst/>
                <a:latin typeface="Ariel"/>
                <a:ea typeface="Times New Roman" panose="02020603050405020304" pitchFamily="18" charset="0"/>
                <a:cs typeface="Times New Roman" panose="02020603050405020304" pitchFamily="18" charset="0"/>
                <a:hlinkClick r:id="rId7"/>
              </a:rPr>
              <a:t>https://assistinghandspotomac.com/using-technology-in-home-care/</a:t>
            </a:r>
            <a:r>
              <a:rPr lang="en-GB" sz="1200" u="sng" kern="0" dirty="0">
                <a:solidFill>
                  <a:srgbClr val="467886"/>
                </a:solidFill>
                <a:effectLst/>
                <a:latin typeface="Ariel"/>
                <a:ea typeface="Times New Roman" panose="02020603050405020304" pitchFamily="18" charset="0"/>
                <a:cs typeface="Times New Roman" panose="02020603050405020304" pitchFamily="18" charset="0"/>
              </a:rPr>
              <a:t> </a:t>
            </a:r>
            <a:r>
              <a:rPr lang="en-GB" sz="1200" dirty="0">
                <a:solidFill>
                  <a:srgbClr val="000000"/>
                </a:solidFill>
                <a:latin typeface="Ariel"/>
              </a:rPr>
              <a:t>(Accessed: 4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u="sng" kern="0" dirty="0">
                <a:solidFill>
                  <a:srgbClr val="467886"/>
                </a:solidFill>
                <a:effectLst/>
                <a:latin typeface="Ariel"/>
                <a:ea typeface="Times New Roman" panose="02020603050405020304" pitchFamily="18" charset="0"/>
                <a:cs typeface="Times New Roman" panose="02020603050405020304" pitchFamily="18" charset="0"/>
              </a:rPr>
              <a:t>Bach-Mortensen, A., Goodair, B., Degli Esposti, M. &amp; Corlet Walker, C. (2025) Resident funding and care home quality: a retrospective observational analysis of the impact of the two-tier care system in England. Age and Ageing, 54(5). Available at: </a:t>
            </a:r>
            <a:r>
              <a:rPr lang="en-GB" sz="1200" u="sng" kern="0" dirty="0">
                <a:solidFill>
                  <a:srgbClr val="467886"/>
                </a:solidFill>
                <a:effectLst/>
                <a:latin typeface="Ariel"/>
                <a:ea typeface="Times New Roman" panose="02020603050405020304" pitchFamily="18" charset="0"/>
                <a:cs typeface="Times New Roman" panose="02020603050405020304" pitchFamily="18" charset="0"/>
                <a:hlinkClick r:id="rId8"/>
              </a:rPr>
              <a:t>https://academic.oup.com/ageing/article/54/5/afaf100/8124442</a:t>
            </a:r>
            <a:r>
              <a:rPr lang="en-GB" sz="1200" u="sng" kern="0" dirty="0">
                <a:solidFill>
                  <a:srgbClr val="467886"/>
                </a:solidFill>
                <a:effectLst/>
                <a:latin typeface="Ariel"/>
                <a:ea typeface="Times New Roman" panose="02020603050405020304" pitchFamily="18" charset="0"/>
                <a:cs typeface="Times New Roman" panose="02020603050405020304" pitchFamily="18" charset="0"/>
              </a:rPr>
              <a:t> </a:t>
            </a:r>
            <a:r>
              <a:rPr lang="en-GB" sz="1200" dirty="0">
                <a:solidFill>
                  <a:srgbClr val="000000"/>
                </a:solidFill>
                <a:latin typeface="Ariel"/>
              </a:rPr>
              <a:t>(Accessed: 9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00" dirty="0" err="1">
                <a:effectLst/>
                <a:latin typeface="Ariel"/>
                <a:ea typeface="Aptos" panose="020B0004020202020204" pitchFamily="34" charset="0"/>
                <a:cs typeface="Times New Roman" panose="02020603050405020304" pitchFamily="18" charset="0"/>
              </a:rPr>
              <a:t>Bahramnezhad</a:t>
            </a:r>
            <a:r>
              <a:rPr lang="en-GB" sz="1200" kern="100" dirty="0">
                <a:effectLst/>
                <a:latin typeface="Ariel"/>
                <a:ea typeface="Aptos" panose="020B0004020202020204" pitchFamily="34" charset="0"/>
                <a:cs typeface="Times New Roman" panose="02020603050405020304" pitchFamily="18" charset="0"/>
              </a:rPr>
              <a:t>, F. ed., (2025) ‘Self-Care in the Elderly’ </a:t>
            </a:r>
            <a:r>
              <a:rPr lang="en-GB" sz="1200" i="1" kern="100" dirty="0">
                <a:effectLst/>
                <a:latin typeface="Ariel"/>
                <a:ea typeface="Aptos" panose="020B0004020202020204" pitchFamily="34" charset="0"/>
                <a:cs typeface="Times New Roman" panose="02020603050405020304" pitchFamily="18" charset="0"/>
              </a:rPr>
              <a:t>Singapore: Springer Nature Singapore</a:t>
            </a:r>
            <a:r>
              <a:rPr lang="en-GB" sz="1200" kern="100" dirty="0">
                <a:effectLst/>
                <a:latin typeface="Ariel"/>
                <a:ea typeface="Aptos" panose="020B0004020202020204" pitchFamily="34" charset="0"/>
                <a:cs typeface="Times New Roman" panose="02020603050405020304" pitchFamily="18" charset="0"/>
              </a:rPr>
              <a:t>. Available at </a:t>
            </a:r>
            <a:r>
              <a:rPr lang="en-GB" sz="1200" kern="100" dirty="0">
                <a:effectLst/>
                <a:latin typeface="Ariel"/>
                <a:ea typeface="Aptos" panose="020B0004020202020204" pitchFamily="34" charset="0"/>
                <a:cs typeface="Times New Roman" panose="02020603050405020304" pitchFamily="18" charset="0"/>
                <a:hlinkClick r:id="rId9"/>
              </a:rPr>
              <a:t>https://doi.org/10.1007/978-981-96-9021-3</a:t>
            </a:r>
            <a:r>
              <a:rPr lang="en-GB" sz="1200" kern="100" dirty="0">
                <a:latin typeface="Ariel"/>
                <a:ea typeface="Aptos" panose="020B0004020202020204" pitchFamily="34" charset="0"/>
                <a:cs typeface="Times New Roman" panose="02020603050405020304" pitchFamily="18" charset="0"/>
              </a:rPr>
              <a:t> </a:t>
            </a:r>
            <a:r>
              <a:rPr lang="en-GB" sz="1200" dirty="0">
                <a:latin typeface="Ariel"/>
              </a:rPr>
              <a:t>(Accessed: 10 October 2025).</a:t>
            </a:r>
            <a:endParaRPr lang="en-GB" sz="1200" dirty="0">
              <a:solidFill>
                <a:srgbClr val="000000"/>
              </a:solidFill>
              <a:latin typeface="Ariel"/>
            </a:endParaRPr>
          </a:p>
          <a:p>
            <a:pPr>
              <a:lnSpc>
                <a:spcPct val="115000"/>
              </a:lnSpc>
              <a:spcAft>
                <a:spcPts val="800"/>
              </a:spcAft>
            </a:pPr>
            <a:r>
              <a:rPr lang="en-GB" sz="1200" kern="1200" dirty="0">
                <a:solidFill>
                  <a:srgbClr val="000000"/>
                </a:solidFill>
                <a:effectLst/>
                <a:latin typeface="Ariel"/>
              </a:rPr>
              <a:t>Baxter, S., Johnson, M., Chambers, D., Sutton, A., Goyder, E. and Booth, A. (2018) ‘The Effects of Integrated care: a Systematic Review of UK and International Evidence</a:t>
            </a:r>
            <a:r>
              <a:rPr lang="en-GB" sz="1200" i="1" kern="1200" dirty="0">
                <a:solidFill>
                  <a:srgbClr val="000000"/>
                </a:solidFill>
                <a:effectLst/>
                <a:latin typeface="Ariel"/>
              </a:rPr>
              <a:t>’ ,BMC Health Services Research</a:t>
            </a:r>
            <a:r>
              <a:rPr lang="en-GB" sz="1200" kern="1200" dirty="0">
                <a:solidFill>
                  <a:srgbClr val="000000"/>
                </a:solidFill>
                <a:effectLst/>
                <a:latin typeface="Ariel"/>
              </a:rPr>
              <a:t>, 18(1). Available at: </a:t>
            </a:r>
            <a:r>
              <a:rPr lang="en-GB" sz="1200" u="sng" kern="1200" dirty="0">
                <a:solidFill>
                  <a:srgbClr val="000000"/>
                </a:solidFill>
                <a:effectLst/>
                <a:latin typeface="Ariel"/>
                <a:hlinkClick r:id="rId10"/>
              </a:rPr>
              <a:t>https://doi.org/10.1186/s12913-018-3161-3</a:t>
            </a:r>
            <a:r>
              <a:rPr lang="en-GB" sz="1200" kern="1200" dirty="0">
                <a:solidFill>
                  <a:srgbClr val="000000"/>
                </a:solidFill>
                <a:effectLst/>
                <a:latin typeface="Ariel"/>
              </a:rPr>
              <a:t>. </a:t>
            </a:r>
            <a:r>
              <a:rPr lang="en-GB" sz="1200" dirty="0">
                <a:solidFill>
                  <a:srgbClr val="000000"/>
                </a:solidFill>
                <a:latin typeface="Ariel"/>
              </a:rPr>
              <a:t>(Accessed: 5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200" dirty="0">
                <a:solidFill>
                  <a:srgbClr val="000000"/>
                </a:solidFill>
                <a:effectLst/>
                <a:latin typeface="Ariel"/>
              </a:rPr>
              <a:t>Bertha (2024) ‘The Impact of an Aging Population on the UK Healthcare Industry’  </a:t>
            </a:r>
            <a:r>
              <a:rPr lang="en-GB" sz="1200" i="1" kern="1200" dirty="0">
                <a:solidFill>
                  <a:srgbClr val="000000"/>
                </a:solidFill>
                <a:effectLst/>
                <a:latin typeface="Ariel"/>
              </a:rPr>
              <a:t>breezehealthcare </a:t>
            </a:r>
            <a:r>
              <a:rPr lang="en-GB" sz="1200" kern="1200" dirty="0">
                <a:solidFill>
                  <a:srgbClr val="000000"/>
                </a:solidFill>
                <a:effectLst/>
                <a:latin typeface="Ariel"/>
              </a:rPr>
              <a:t>Available at: </a:t>
            </a:r>
            <a:r>
              <a:rPr lang="en-GB" sz="1200" kern="1200" dirty="0">
                <a:solidFill>
                  <a:srgbClr val="000000"/>
                </a:solidFill>
                <a:effectLst/>
                <a:latin typeface="Ariel"/>
                <a:hlinkClick r:id="rId11"/>
              </a:rPr>
              <a:t>https://breezehealthcare.co.uk/2024/11/13/the-impact-of-an-aging-population-on-the-uk-healthcare-industry/</a:t>
            </a:r>
            <a:r>
              <a:rPr lang="en-GB" sz="1200" kern="1200" dirty="0">
                <a:solidFill>
                  <a:srgbClr val="000000"/>
                </a:solidFill>
                <a:effectLst/>
                <a:latin typeface="Ariel"/>
              </a:rPr>
              <a:t> </a:t>
            </a:r>
            <a:r>
              <a:rPr lang="en-GB" sz="1200" dirty="0">
                <a:solidFill>
                  <a:srgbClr val="000000"/>
                </a:solidFill>
                <a:latin typeface="Ariel"/>
              </a:rPr>
              <a:t>(Accessed: 24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kern="1200" dirty="0">
              <a:solidFill>
                <a:srgbClr val="000000"/>
              </a:solidFill>
              <a:effectLst/>
              <a:latin typeface="Ariel"/>
            </a:endParaRPr>
          </a:p>
          <a:p>
            <a:pPr>
              <a:lnSpc>
                <a:spcPct val="115000"/>
              </a:lnSpc>
              <a:spcAft>
                <a:spcPts val="800"/>
              </a:spcAft>
              <a:buNone/>
            </a:pPr>
            <a:endParaRPr lang="en-GB" sz="1200" kern="1200" dirty="0">
              <a:solidFill>
                <a:srgbClr val="000000"/>
              </a:solidFill>
              <a:effectLst/>
              <a:latin typeface="Ariel"/>
            </a:endParaRPr>
          </a:p>
        </p:txBody>
      </p:sp>
      <p:sp>
        <p:nvSpPr>
          <p:cNvPr id="6" name="TextBox 5">
            <a:extLst>
              <a:ext uri="{FF2B5EF4-FFF2-40B4-BE49-F238E27FC236}">
                <a16:creationId xmlns:a16="http://schemas.microsoft.com/office/drawing/2014/main" id="{DC84E80D-D7F2-7779-03BC-51A263BE349B}"/>
              </a:ext>
            </a:extLst>
          </p:cNvPr>
          <p:cNvSpPr txBox="1"/>
          <p:nvPr/>
        </p:nvSpPr>
        <p:spPr>
          <a:xfrm>
            <a:off x="3035163" y="0"/>
            <a:ext cx="3149600" cy="461665"/>
          </a:xfrm>
          <a:prstGeom prst="rect">
            <a:avLst/>
          </a:prstGeom>
          <a:noFill/>
        </p:spPr>
        <p:txBody>
          <a:bodyPr wrap="square" rtlCol="0">
            <a:spAutoFit/>
          </a:bodyPr>
          <a:lstStyle/>
          <a:p>
            <a:r>
              <a:rPr lang="en-GB" sz="2400" b="1" dirty="0"/>
              <a:t>References</a:t>
            </a:r>
            <a:r>
              <a:rPr lang="en-GB" dirty="0"/>
              <a:t> </a:t>
            </a:r>
          </a:p>
        </p:txBody>
      </p:sp>
    </p:spTree>
    <p:extLst>
      <p:ext uri="{BB962C8B-B14F-4D97-AF65-F5344CB8AC3E}">
        <p14:creationId xmlns:p14="http://schemas.microsoft.com/office/powerpoint/2010/main" val="31675805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087539-57EE-BB18-8682-A91C3BFFFA8C}"/>
              </a:ext>
            </a:extLst>
          </p:cNvPr>
          <p:cNvSpPr txBox="1"/>
          <p:nvPr/>
        </p:nvSpPr>
        <p:spPr>
          <a:xfrm>
            <a:off x="175186" y="183922"/>
            <a:ext cx="11518900" cy="6191823"/>
          </a:xfrm>
          <a:prstGeom prst="rect">
            <a:avLst/>
          </a:prstGeom>
          <a:noFill/>
        </p:spPr>
        <p:txBody>
          <a:bodyPr wrap="square">
            <a:spAutoFit/>
          </a:bodyPr>
          <a:lstStyle/>
          <a:p>
            <a:pPr>
              <a:lnSpc>
                <a:spcPct val="115000"/>
              </a:lnSpc>
              <a:spcAft>
                <a:spcPts val="800"/>
              </a:spcAft>
            </a:pPr>
            <a:r>
              <a:rPr lang="en-GB" sz="1200" dirty="0">
                <a:latin typeface="Ariel"/>
              </a:rPr>
              <a:t>BMC Digital Health. (2023) ‘Reducing care home falls: a real-world data validation of a multifactorial falls-intervention digital application’ </a:t>
            </a:r>
            <a:r>
              <a:rPr lang="en-GB" sz="1200" i="1" dirty="0">
                <a:latin typeface="Ariel"/>
              </a:rPr>
              <a:t>BMC Digital Health</a:t>
            </a:r>
            <a:r>
              <a:rPr lang="en-GB" sz="1200" dirty="0">
                <a:latin typeface="Ariel"/>
              </a:rPr>
              <a:t>. Available at: </a:t>
            </a:r>
            <a:r>
              <a:rPr lang="en-GB" sz="1200" dirty="0">
                <a:latin typeface="Ariel"/>
                <a:hlinkClick r:id="rId2"/>
              </a:rPr>
              <a:t>https://bmcdigitalhealth.biomedcentral.com/articles/10.1186/s44247-023-00050-z</a:t>
            </a:r>
            <a:r>
              <a:rPr lang="en-GB" sz="1200" dirty="0">
                <a:latin typeface="Ariel"/>
              </a:rPr>
              <a:t>  (Accessed: 23 October 2025).</a:t>
            </a:r>
          </a:p>
          <a:p>
            <a:pPr>
              <a:lnSpc>
                <a:spcPct val="115000"/>
              </a:lnSpc>
              <a:spcAft>
                <a:spcPts val="800"/>
              </a:spcAft>
            </a:pPr>
            <a:r>
              <a:rPr lang="en-GB" sz="1200" dirty="0">
                <a:latin typeface="Ariel"/>
              </a:rPr>
              <a:t>Bolton, D. (2023) ‘A Revitalized Biopsychosocial model: Core theory, Research paradigms, and Clinical Implications’ </a:t>
            </a:r>
            <a:r>
              <a:rPr lang="en-GB" sz="1200" i="1" dirty="0">
                <a:latin typeface="Ariel"/>
              </a:rPr>
              <a:t>Psychological Medicine</a:t>
            </a:r>
            <a:r>
              <a:rPr lang="en-GB" sz="1200" dirty="0">
                <a:latin typeface="Ariel"/>
              </a:rPr>
              <a:t>, 53(16), pp.1–8.Available at </a:t>
            </a:r>
            <a:r>
              <a:rPr lang="en-GB" sz="1200" dirty="0">
                <a:latin typeface="Ariel"/>
                <a:hlinkClick r:id="rId3"/>
              </a:rPr>
              <a:t>https://doi.org/10.1017/s0033291723002660</a:t>
            </a:r>
            <a:r>
              <a:rPr lang="en-GB" sz="1200" dirty="0">
                <a:latin typeface="Ariel"/>
              </a:rPr>
              <a:t>. (Accessed: 11 October 2025).</a:t>
            </a:r>
          </a:p>
          <a:p>
            <a:pPr>
              <a:lnSpc>
                <a:spcPct val="115000"/>
              </a:lnSpc>
              <a:spcAft>
                <a:spcPts val="800"/>
              </a:spcAft>
            </a:pPr>
            <a:r>
              <a:rPr lang="en-GB" sz="1200" dirty="0">
                <a:latin typeface="Ariel"/>
              </a:rPr>
              <a:t>Bridges, J., Pope, C. &amp; Braithwaite, J. (2019) ‘Making health care responsive to the needs of older people</a:t>
            </a:r>
            <a:r>
              <a:rPr lang="en-GB" sz="1200" i="1" dirty="0">
                <a:latin typeface="Ariel"/>
              </a:rPr>
              <a:t>’ Age and Ageing</a:t>
            </a:r>
            <a:r>
              <a:rPr lang="en-GB" sz="1200" dirty="0">
                <a:latin typeface="Ariel"/>
              </a:rPr>
              <a:t>, 48(6), pp.785–788. Available at: </a:t>
            </a:r>
            <a:r>
              <a:rPr lang="en-GB" sz="1200" dirty="0">
                <a:latin typeface="Ariel"/>
                <a:hlinkClick r:id="rId4"/>
              </a:rPr>
              <a:t>https://doi.org/10.1093/ageing/afz085</a:t>
            </a:r>
            <a:r>
              <a:rPr lang="en-GB" sz="1200" dirty="0">
                <a:latin typeface="Ariel"/>
              </a:rPr>
              <a:t> (Accessed: 14 October 2025).</a:t>
            </a:r>
          </a:p>
          <a:p>
            <a:pPr>
              <a:lnSpc>
                <a:spcPct val="115000"/>
              </a:lnSpc>
              <a:spcAft>
                <a:spcPts val="800"/>
              </a:spcAft>
            </a:pPr>
            <a:r>
              <a:rPr lang="en-GB" sz="1200" dirty="0">
                <a:latin typeface="Ariel"/>
              </a:rPr>
              <a:t>Burn, E., Redgate, S., Needham, C. and Peckham, S. (2024) ‘Implementing England’s Care Act 2014: was the Act a success and when will we know?’ </a:t>
            </a:r>
            <a:r>
              <a:rPr lang="en-GB" sz="1200" i="1" dirty="0">
                <a:latin typeface="Ariel"/>
              </a:rPr>
              <a:t>International Journal of Care and Caring, </a:t>
            </a:r>
            <a:r>
              <a:rPr lang="en-GB" sz="1200" dirty="0">
                <a:latin typeface="Ariel"/>
              </a:rPr>
              <a:t>8(1), pp. 47–63. Available at: </a:t>
            </a:r>
            <a:r>
              <a:rPr lang="en-GB" sz="1200" dirty="0">
                <a:latin typeface="Ariel"/>
                <a:hlinkClick r:id="rId5"/>
              </a:rPr>
              <a:t>https://bristoluniversitypressdigital.com/view/journals/ijcc/8/1/article-p47.xml</a:t>
            </a:r>
            <a:r>
              <a:rPr lang="en-GB" sz="1200" dirty="0">
                <a:latin typeface="Ariel"/>
              </a:rPr>
              <a:t> (Accessed: 13 October 2025).</a:t>
            </a:r>
          </a:p>
          <a:p>
            <a:pPr>
              <a:lnSpc>
                <a:spcPct val="115000"/>
              </a:lnSpc>
              <a:spcAft>
                <a:spcPts val="800"/>
              </a:spcAft>
            </a:pPr>
            <a:r>
              <a:rPr lang="en-GB" sz="1200" dirty="0" err="1">
                <a:latin typeface="Ariel"/>
              </a:rPr>
              <a:t>Cabañero</a:t>
            </a:r>
            <a:r>
              <a:rPr lang="en-GB" sz="1200" dirty="0">
                <a:latin typeface="Ariel"/>
              </a:rPr>
              <a:t>-Garcia, E., Martinez-</a:t>
            </a:r>
            <a:r>
              <a:rPr lang="en-GB" sz="1200" dirty="0" err="1">
                <a:latin typeface="Ariel"/>
              </a:rPr>
              <a:t>Lacoba</a:t>
            </a:r>
            <a:r>
              <a:rPr lang="en-GB" sz="1200" dirty="0">
                <a:latin typeface="Ariel"/>
              </a:rPr>
              <a:t>, R., Pardo-Garcia, I. and Amo-Saus, E. (2025) ‘Barriers to health, Social and long-term Care Access among Older adults: a Systematic Review of Reviews</a:t>
            </a:r>
            <a:r>
              <a:rPr lang="en-GB" sz="1200" i="1" dirty="0">
                <a:latin typeface="Ariel"/>
              </a:rPr>
              <a:t>’ International Journal for Equity in Health</a:t>
            </a:r>
            <a:r>
              <a:rPr lang="en-GB" sz="1200" dirty="0">
                <a:latin typeface="Ariel"/>
              </a:rPr>
              <a:t>, 24(1). Available at </a:t>
            </a:r>
            <a:r>
              <a:rPr lang="en-GB" sz="1200" dirty="0">
                <a:latin typeface="Ariel"/>
                <a:hlinkClick r:id="rId6"/>
              </a:rPr>
              <a:t>https://doi.org/10.1186/s12939-025-02429-y</a:t>
            </a:r>
            <a:r>
              <a:rPr lang="en-GB" sz="1200" dirty="0">
                <a:latin typeface="Ariel"/>
              </a:rPr>
              <a:t> (Accessed: 09 October 2025).</a:t>
            </a:r>
            <a:endParaRPr lang="en-GB" sz="1200" dirty="0">
              <a:solidFill>
                <a:srgbClr val="000000"/>
              </a:solidFill>
              <a:latin typeface="Ariel"/>
            </a:endParaRPr>
          </a:p>
          <a:p>
            <a:pPr>
              <a:lnSpc>
                <a:spcPct val="115000"/>
              </a:lnSpc>
              <a:spcAft>
                <a:spcPts val="800"/>
              </a:spcAft>
            </a:pPr>
            <a:r>
              <a:rPr lang="en-GB" sz="1200" dirty="0">
                <a:latin typeface="Ariel"/>
              </a:rPr>
              <a:t>Care Act 2014 Great Britain. (2014) ‘Care Act 2014’ (c.23). </a:t>
            </a:r>
            <a:r>
              <a:rPr lang="en-GB" sz="1200" i="1" dirty="0">
                <a:latin typeface="Ariel"/>
              </a:rPr>
              <a:t>London: The Stationery Office</a:t>
            </a:r>
            <a:r>
              <a:rPr lang="en-GB" sz="1200" dirty="0">
                <a:latin typeface="Ariel"/>
              </a:rPr>
              <a:t>. Available at: </a:t>
            </a:r>
            <a:r>
              <a:rPr lang="en-GB" sz="1200" dirty="0">
                <a:latin typeface="Ariel"/>
                <a:hlinkClick r:id="rId7"/>
              </a:rPr>
              <a:t>https://www.legislation.gov.uk/ukpga/2014/23/contents</a:t>
            </a:r>
            <a:r>
              <a:rPr lang="en-GB" sz="1200" dirty="0">
                <a:latin typeface="Ariel"/>
              </a:rPr>
              <a:t> (Accessed: 20 October 2025).</a:t>
            </a:r>
          </a:p>
          <a:p>
            <a:pPr>
              <a:lnSpc>
                <a:spcPct val="115000"/>
              </a:lnSpc>
              <a:spcAft>
                <a:spcPts val="800"/>
              </a:spcAft>
              <a:buNone/>
            </a:pPr>
            <a:r>
              <a:rPr lang="en-GB" sz="1200" kern="100" dirty="0">
                <a:effectLst/>
                <a:latin typeface="Ariel"/>
                <a:ea typeface="Aptos" panose="020B0004020202020204" pitchFamily="34" charset="0"/>
                <a:cs typeface="Times New Roman" panose="02020603050405020304" pitchFamily="18" charset="0"/>
              </a:rPr>
              <a:t>CPA (2019) ‘Centre for Policy on Ageing - Policies on Ageing’. </a:t>
            </a:r>
            <a:r>
              <a:rPr lang="en-GB" sz="1200" i="1" kern="100" dirty="0">
                <a:effectLst/>
                <a:latin typeface="Ariel"/>
                <a:ea typeface="Aptos" panose="020B0004020202020204" pitchFamily="34" charset="0"/>
                <a:cs typeface="Times New Roman" panose="02020603050405020304" pitchFamily="18" charset="0"/>
              </a:rPr>
              <a:t>Cpa.org.uk</a:t>
            </a:r>
            <a:r>
              <a:rPr lang="en-GB" sz="1200" kern="100" dirty="0">
                <a:effectLst/>
                <a:latin typeface="Ariel"/>
                <a:ea typeface="Aptos" panose="020B0004020202020204" pitchFamily="34" charset="0"/>
                <a:cs typeface="Times New Roman" panose="02020603050405020304" pitchFamily="18" charset="0"/>
              </a:rPr>
              <a:t>. Available at: </a:t>
            </a:r>
            <a:r>
              <a:rPr lang="en-GB" sz="1200" kern="100" dirty="0">
                <a:effectLst/>
                <a:latin typeface="Ariel"/>
                <a:ea typeface="Aptos" panose="020B0004020202020204" pitchFamily="34" charset="0"/>
                <a:cs typeface="Times New Roman" panose="02020603050405020304" pitchFamily="18" charset="0"/>
                <a:hlinkClick r:id="rId8"/>
              </a:rPr>
              <a:t>http://www.cpa.org.uk/cpa/policies_on_ageing.html</a:t>
            </a:r>
            <a:r>
              <a:rPr lang="en-GB" sz="1200" kern="100" dirty="0">
                <a:effectLst/>
                <a:latin typeface="Ariel"/>
                <a:ea typeface="Aptos" panose="020B0004020202020204" pitchFamily="34" charset="0"/>
                <a:cs typeface="Times New Roman" panose="02020603050405020304" pitchFamily="18" charset="0"/>
              </a:rPr>
              <a:t>. </a:t>
            </a:r>
            <a:r>
              <a:rPr lang="en-GB" sz="1200" dirty="0">
                <a:latin typeface="Ariel"/>
              </a:rPr>
              <a:t>(Accessed: 05 October 2025).</a:t>
            </a:r>
            <a:endParaRPr lang="en-GB" sz="1200" kern="100" dirty="0">
              <a:effectLst/>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200" dirty="0">
                <a:solidFill>
                  <a:srgbClr val="000000"/>
                </a:solidFill>
                <a:effectLst/>
                <a:latin typeface="Ariel"/>
              </a:rPr>
              <a:t>De Loof, A., De Haes, W., Boerjan, B. and Schoofs, L. (2013) ‘The Fading Electricity Theory of Ageing: the missing biophysical principle’? </a:t>
            </a:r>
            <a:r>
              <a:rPr lang="en-GB" sz="1200" i="1" kern="1200" dirty="0">
                <a:solidFill>
                  <a:srgbClr val="000000"/>
                </a:solidFill>
                <a:effectLst/>
                <a:latin typeface="Ariel"/>
              </a:rPr>
              <a:t>Ageing Research Reviews,</a:t>
            </a:r>
            <a:r>
              <a:rPr lang="en-GB" sz="1200" kern="1200" dirty="0">
                <a:solidFill>
                  <a:srgbClr val="000000"/>
                </a:solidFill>
                <a:effectLst/>
                <a:latin typeface="Ariel"/>
              </a:rPr>
              <a:t> 12(1), pp.58–66. Available at: </a:t>
            </a:r>
            <a:r>
              <a:rPr lang="en-GB" sz="1200" u="sng" kern="1200" dirty="0">
                <a:solidFill>
                  <a:srgbClr val="000000"/>
                </a:solidFill>
                <a:effectLst/>
                <a:latin typeface="Ariel"/>
                <a:hlinkClick r:id="rId9"/>
              </a:rPr>
              <a:t>https://doi.org/10.1016/j.arr.2012.08.001</a:t>
            </a:r>
            <a:r>
              <a:rPr lang="en-GB" sz="1200" kern="1200" dirty="0">
                <a:solidFill>
                  <a:srgbClr val="000000"/>
                </a:solidFill>
                <a:effectLst/>
                <a:latin typeface="Ariel"/>
              </a:rPr>
              <a:t>. </a:t>
            </a:r>
            <a:r>
              <a:rPr lang="en-GB" sz="1200" dirty="0">
                <a:latin typeface="Ariel"/>
              </a:rPr>
              <a:t>(Accessed: 24 October 2025).</a:t>
            </a:r>
            <a:endParaRPr lang="en-GB" sz="1200" dirty="0">
              <a:solidFill>
                <a:srgbClr val="000000"/>
              </a:solidFill>
              <a:latin typeface="Ariel"/>
            </a:endParaRPr>
          </a:p>
          <a:p>
            <a:pPr>
              <a:lnSpc>
                <a:spcPct val="115000"/>
              </a:lnSpc>
              <a:spcAft>
                <a:spcPts val="800"/>
              </a:spcAft>
              <a:buNone/>
            </a:pPr>
            <a:r>
              <a:rPr lang="en-GB" sz="1200" kern="100" dirty="0" err="1">
                <a:effectLst/>
                <a:latin typeface="Ariel"/>
                <a:ea typeface="Aptos" panose="020B0004020202020204" pitchFamily="34" charset="0"/>
                <a:cs typeface="Times New Roman" panose="02020603050405020304" pitchFamily="18" charset="0"/>
              </a:rPr>
              <a:t>Demiris</a:t>
            </a:r>
            <a:r>
              <a:rPr lang="en-GB" sz="1200" kern="100" dirty="0">
                <a:effectLst/>
                <a:latin typeface="Ariel"/>
                <a:ea typeface="Aptos" panose="020B0004020202020204" pitchFamily="34" charset="0"/>
                <a:cs typeface="Times New Roman" panose="02020603050405020304" pitchFamily="18" charset="0"/>
              </a:rPr>
              <a:t>, G. (2022) ‘Personal Health Informatics: New Tools and Roles for Health Care’</a:t>
            </a:r>
            <a:r>
              <a:rPr lang="en-GB" sz="1200" i="1" kern="100" dirty="0">
                <a:effectLst/>
                <a:latin typeface="Ariel"/>
                <a:ea typeface="Aptos" panose="020B0004020202020204" pitchFamily="34" charset="0"/>
                <a:cs typeface="Times New Roman" panose="02020603050405020304" pitchFamily="18" charset="0"/>
              </a:rPr>
              <a:t> Studies in Health Technology and Informatics</a:t>
            </a:r>
            <a:r>
              <a:rPr lang="en-GB" sz="1200" kern="100" dirty="0">
                <a:effectLst/>
                <a:latin typeface="Ariel"/>
                <a:ea typeface="Aptos" panose="020B0004020202020204" pitchFamily="34" charset="0"/>
                <a:cs typeface="Times New Roman" panose="02020603050405020304" pitchFamily="18" charset="0"/>
              </a:rPr>
              <a:t>, 300, pp.53–63 Available at; </a:t>
            </a:r>
            <a:r>
              <a:rPr lang="en-GB" sz="1200" u="sng" kern="100" dirty="0">
                <a:solidFill>
                  <a:srgbClr val="467886"/>
                </a:solidFill>
                <a:effectLst/>
                <a:latin typeface="Ariel"/>
                <a:ea typeface="Aptos" panose="020B0004020202020204" pitchFamily="34" charset="0"/>
                <a:cs typeface="Times New Roman" panose="02020603050405020304" pitchFamily="18" charset="0"/>
                <a:hlinkClick r:id="rId10"/>
              </a:rPr>
              <a:t>https://doi.org/10.3233/SHTI220941</a:t>
            </a:r>
            <a:r>
              <a:rPr lang="en-GB" sz="1200" kern="100" dirty="0">
                <a:effectLst/>
                <a:latin typeface="Ariel"/>
                <a:ea typeface="Aptos" panose="020B0004020202020204" pitchFamily="34" charset="0"/>
                <a:cs typeface="Times New Roman" panose="02020603050405020304" pitchFamily="18" charset="0"/>
              </a:rPr>
              <a:t>. </a:t>
            </a:r>
            <a:r>
              <a:rPr lang="en-GB" sz="1200" dirty="0">
                <a:latin typeface="Ariel"/>
              </a:rPr>
              <a:t>(Accessed: 14 October 2025).</a:t>
            </a:r>
            <a:endParaRPr lang="en-GB" sz="1200" kern="100" dirty="0">
              <a:effectLst/>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dirty="0">
                <a:latin typeface="Ariel"/>
              </a:rPr>
              <a:t>England, N. (2019) ‘NHS England Using technology enabled care to support cognition in early onset dementia</a:t>
            </a:r>
            <a:r>
              <a:rPr lang="en-GB" sz="1200" i="1" dirty="0">
                <a:latin typeface="Ariel"/>
              </a:rPr>
              <a:t>’ England.nhs.uk</a:t>
            </a:r>
            <a:r>
              <a:rPr lang="en-GB" sz="1200" dirty="0">
                <a:latin typeface="Ariel"/>
              </a:rPr>
              <a:t>. Available at: </a:t>
            </a:r>
            <a:r>
              <a:rPr lang="en-GB" sz="1200" dirty="0">
                <a:latin typeface="Ariel"/>
                <a:hlinkClick r:id="rId11"/>
              </a:rPr>
              <a:t>https://www.england.nhs.uk/atlas_case_study/using-technology-enabled-care-to-support-cognition-in-early-onset-dementia/?utm_source=chatgpt.com</a:t>
            </a:r>
            <a:r>
              <a:rPr lang="en-GB" sz="1200" dirty="0">
                <a:latin typeface="Ariel"/>
              </a:rPr>
              <a:t> (Accessed: 07 October 2025).</a:t>
            </a:r>
            <a:endParaRPr lang="en-GB" sz="1200" dirty="0">
              <a:solidFill>
                <a:srgbClr val="000000"/>
              </a:solidFill>
              <a:latin typeface="Ariel"/>
            </a:endParaRPr>
          </a:p>
          <a:p>
            <a:pPr>
              <a:lnSpc>
                <a:spcPct val="115000"/>
              </a:lnSpc>
              <a:spcAft>
                <a:spcPts val="800"/>
              </a:spcAft>
              <a:buNone/>
            </a:pPr>
            <a:r>
              <a:rPr lang="en-GB" sz="1200" kern="0" dirty="0">
                <a:effectLst/>
                <a:latin typeface="Ariel"/>
                <a:ea typeface="Times New Roman" panose="02020603050405020304" pitchFamily="18" charset="0"/>
                <a:cs typeface="Times New Roman" panose="02020603050405020304" pitchFamily="18" charset="0"/>
              </a:rPr>
              <a:t>Epitomise (2025) ‘transform and Grow’ </a:t>
            </a:r>
            <a:r>
              <a:rPr lang="en-GB" sz="1200" i="1" kern="0" dirty="0">
                <a:effectLst/>
                <a:latin typeface="Ariel"/>
                <a:ea typeface="Times New Roman" panose="02020603050405020304" pitchFamily="18" charset="0"/>
                <a:cs typeface="Times New Roman" panose="02020603050405020304" pitchFamily="18" charset="0"/>
              </a:rPr>
              <a:t>A strategic Approach to Tech-Driven Change </a:t>
            </a:r>
            <a:r>
              <a:rPr lang="en-GB" sz="1200" kern="0" dirty="0">
                <a:effectLst/>
                <a:latin typeface="Ariel"/>
                <a:ea typeface="Times New Roman" panose="02020603050405020304" pitchFamily="18" charset="0"/>
                <a:cs typeface="Times New Roman" panose="02020603050405020304" pitchFamily="18" charset="0"/>
              </a:rPr>
              <a:t>Available at: </a:t>
            </a:r>
            <a:r>
              <a:rPr lang="en-GB" sz="1200" u="sng" kern="0" dirty="0">
                <a:solidFill>
                  <a:srgbClr val="467886"/>
                </a:solidFill>
                <a:effectLst/>
                <a:latin typeface="Ariel"/>
                <a:ea typeface="Times New Roman" panose="02020603050405020304" pitchFamily="18" charset="0"/>
                <a:cs typeface="Times New Roman" panose="02020603050405020304" pitchFamily="18" charset="0"/>
                <a:hlinkClick r:id="rId12"/>
              </a:rPr>
              <a:t>https://www.epitomise.co.uk/blog/take-advantage-of-tech-driven-change</a:t>
            </a:r>
            <a:r>
              <a:rPr lang="en-GB" sz="1200" u="sng" kern="0" dirty="0">
                <a:solidFill>
                  <a:srgbClr val="467886"/>
                </a:solidFill>
                <a:effectLst/>
                <a:latin typeface="Ariel"/>
                <a:ea typeface="Times New Roman" panose="02020603050405020304" pitchFamily="18" charset="0"/>
                <a:cs typeface="Times New Roman" panose="02020603050405020304" pitchFamily="18" charset="0"/>
              </a:rPr>
              <a:t> </a:t>
            </a:r>
            <a:r>
              <a:rPr lang="en-GB" sz="1200" dirty="0">
                <a:latin typeface="Ariel"/>
              </a:rPr>
              <a:t>(Accessed: 12 October 2025).</a:t>
            </a:r>
            <a:endParaRPr lang="en-GB" sz="1200" u="sng" kern="0" dirty="0">
              <a:solidFill>
                <a:srgbClr val="467886"/>
              </a:solidFill>
              <a:effectLst/>
              <a:latin typeface="Ariel"/>
              <a:ea typeface="Times New Roman" panose="02020603050405020304" pitchFamily="18" charset="0"/>
              <a:cs typeface="Times New Roman" panose="02020603050405020304" pitchFamily="18" charset="0"/>
            </a:endParaRPr>
          </a:p>
          <a:p>
            <a:pPr>
              <a:lnSpc>
                <a:spcPct val="115000"/>
              </a:lnSpc>
              <a:spcAft>
                <a:spcPts val="800"/>
              </a:spcAft>
            </a:pPr>
            <a:r>
              <a:rPr lang="en-GB" sz="1200" dirty="0">
                <a:latin typeface="Ariel"/>
              </a:rPr>
              <a:t>Equality Act (2010) ‘Great Britain’ (c.15). </a:t>
            </a:r>
            <a:r>
              <a:rPr lang="en-GB" sz="1200" i="1" dirty="0">
                <a:latin typeface="Ariel"/>
              </a:rPr>
              <a:t>London: The Stationery Office</a:t>
            </a:r>
            <a:r>
              <a:rPr lang="en-GB" sz="1200" dirty="0">
                <a:latin typeface="Ariel"/>
              </a:rPr>
              <a:t>. Available at: </a:t>
            </a:r>
            <a:r>
              <a:rPr lang="en-GB" sz="1200" dirty="0">
                <a:latin typeface="Ariel"/>
                <a:hlinkClick r:id="rId13"/>
              </a:rPr>
              <a:t>https://www.legislation.gov.uk/ukpga/2010/15</a:t>
            </a:r>
            <a:r>
              <a:rPr lang="en-GB" sz="1200" dirty="0">
                <a:latin typeface="Ariel"/>
              </a:rPr>
              <a:t> (Accessed: 06 October 2025).</a:t>
            </a:r>
          </a:p>
          <a:p>
            <a:pPr>
              <a:lnSpc>
                <a:spcPct val="115000"/>
              </a:lnSpc>
              <a:spcAft>
                <a:spcPts val="800"/>
              </a:spcAft>
              <a:buNone/>
            </a:pPr>
            <a:endParaRPr lang="en-GB" sz="1200" u="sng" dirty="0">
              <a:solidFill>
                <a:srgbClr val="000000"/>
              </a:solidFill>
              <a:latin typeface="Trade Gothic Next Light" panose="020B0403040303020004" pitchFamily="34" charset="0"/>
            </a:endParaRPr>
          </a:p>
        </p:txBody>
      </p:sp>
    </p:spTree>
    <p:extLst>
      <p:ext uri="{BB962C8B-B14F-4D97-AF65-F5344CB8AC3E}">
        <p14:creationId xmlns:p14="http://schemas.microsoft.com/office/powerpoint/2010/main" val="40418360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C816F0-113F-CA02-0969-8C0264374BC5}"/>
              </a:ext>
            </a:extLst>
          </p:cNvPr>
          <p:cNvSpPr txBox="1"/>
          <p:nvPr/>
        </p:nvSpPr>
        <p:spPr>
          <a:xfrm>
            <a:off x="171597" y="267734"/>
            <a:ext cx="11239500" cy="6935104"/>
          </a:xfrm>
          <a:prstGeom prst="rect">
            <a:avLst/>
          </a:prstGeom>
          <a:noFill/>
        </p:spPr>
        <p:txBody>
          <a:bodyPr wrap="square">
            <a:spAutoFit/>
          </a:bodyPr>
          <a:lstStyle/>
          <a:p>
            <a:pPr>
              <a:lnSpc>
                <a:spcPct val="115000"/>
              </a:lnSpc>
              <a:spcAft>
                <a:spcPts val="800"/>
              </a:spcAft>
            </a:pPr>
            <a:r>
              <a:rPr lang="en-GB" sz="1200" dirty="0">
                <a:solidFill>
                  <a:srgbClr val="000000"/>
                </a:solidFill>
                <a:latin typeface="Ariel"/>
              </a:rPr>
              <a:t>Fasoli, A., Beretta, G., </a:t>
            </a:r>
            <a:r>
              <a:rPr lang="en-GB" sz="1200" dirty="0" err="1">
                <a:solidFill>
                  <a:srgbClr val="000000"/>
                </a:solidFill>
                <a:latin typeface="Ariel"/>
              </a:rPr>
              <a:t>Pravettoni</a:t>
            </a:r>
            <a:r>
              <a:rPr lang="en-GB" sz="1200" dirty="0">
                <a:solidFill>
                  <a:srgbClr val="000000"/>
                </a:solidFill>
                <a:latin typeface="Ariel"/>
              </a:rPr>
              <a:t>, G. and </a:t>
            </a:r>
            <a:r>
              <a:rPr lang="en-GB" sz="1200" dirty="0" err="1">
                <a:solidFill>
                  <a:srgbClr val="000000"/>
                </a:solidFill>
                <a:latin typeface="Ariel"/>
              </a:rPr>
              <a:t>Sanchini</a:t>
            </a:r>
            <a:r>
              <a:rPr lang="en-GB" sz="1200" dirty="0">
                <a:solidFill>
                  <a:srgbClr val="000000"/>
                </a:solidFill>
                <a:latin typeface="Ariel"/>
              </a:rPr>
              <a:t>, V. (2023) ‘Mapping emerging technologies in aged care: results from an in-depth online research’, </a:t>
            </a:r>
            <a:r>
              <a:rPr lang="en-GB" sz="1200" i="1" dirty="0">
                <a:solidFill>
                  <a:srgbClr val="000000"/>
                </a:solidFill>
                <a:latin typeface="Ariel"/>
              </a:rPr>
              <a:t>BMC Health Services Research</a:t>
            </a:r>
            <a:r>
              <a:rPr lang="en-GB" sz="1200" dirty="0">
                <a:solidFill>
                  <a:srgbClr val="000000"/>
                </a:solidFill>
                <a:latin typeface="Ariel"/>
              </a:rPr>
              <a:t>, 23(1). Available at: </a:t>
            </a:r>
            <a:r>
              <a:rPr lang="en-GB" sz="1200" dirty="0">
                <a:solidFill>
                  <a:srgbClr val="000000"/>
                </a:solidFill>
                <a:latin typeface="Ariel"/>
                <a:hlinkClick r:id="rId2"/>
              </a:rPr>
              <a:t>https://doi.org/10.1186/s12913-023-09513-5</a:t>
            </a:r>
            <a:r>
              <a:rPr lang="en-GB" sz="1200" dirty="0">
                <a:solidFill>
                  <a:srgbClr val="000000"/>
                </a:solidFill>
                <a:latin typeface="Ariel"/>
              </a:rPr>
              <a:t> </a:t>
            </a:r>
            <a:r>
              <a:rPr lang="en-GB" sz="1200" dirty="0">
                <a:latin typeface="Ariel"/>
              </a:rPr>
              <a:t>(Accessed: 26 October 2025).</a:t>
            </a:r>
            <a:endParaRPr lang="en-GB" sz="1200" dirty="0">
              <a:solidFill>
                <a:srgbClr val="000000"/>
              </a:solidFill>
              <a:latin typeface="Ariel"/>
            </a:endParaRPr>
          </a:p>
          <a:p>
            <a:pPr>
              <a:lnSpc>
                <a:spcPct val="115000"/>
              </a:lnSpc>
              <a:spcAft>
                <a:spcPts val="800"/>
              </a:spcAft>
            </a:pPr>
            <a:r>
              <a:rPr lang="en-GB" sz="1200" dirty="0" err="1">
                <a:solidFill>
                  <a:srgbClr val="000000"/>
                </a:solidFill>
                <a:latin typeface="Ariel"/>
              </a:rPr>
              <a:t>Fastercapital</a:t>
            </a:r>
            <a:r>
              <a:rPr lang="en-GB" sz="1200" dirty="0">
                <a:solidFill>
                  <a:srgbClr val="000000"/>
                </a:solidFill>
                <a:latin typeface="Ariel"/>
              </a:rPr>
              <a:t> (2024) ‘conclusion and Future Prospects’ Available at: </a:t>
            </a:r>
            <a:r>
              <a:rPr lang="en-GB" sz="1200" dirty="0">
                <a:solidFill>
                  <a:srgbClr val="000000"/>
                </a:solidFill>
                <a:latin typeface="Ariel"/>
                <a:hlinkClick r:id="rId3"/>
              </a:rPr>
              <a:t>https://fastercapital.com/topics/conclusion-and-future-prospects.html/1</a:t>
            </a:r>
            <a:r>
              <a:rPr lang="en-GB" sz="1200" dirty="0">
                <a:solidFill>
                  <a:srgbClr val="000000"/>
                </a:solidFill>
                <a:latin typeface="Ariel"/>
              </a:rPr>
              <a:t> </a:t>
            </a:r>
            <a:r>
              <a:rPr lang="en-GB" sz="1200" dirty="0">
                <a:latin typeface="Ariel"/>
              </a:rPr>
              <a:t>(Accessed: 03 October 2025).</a:t>
            </a:r>
            <a:endParaRPr lang="en-GB" sz="1200" dirty="0">
              <a:solidFill>
                <a:srgbClr val="000000"/>
              </a:solidFill>
              <a:latin typeface="Ariel"/>
            </a:endParaRPr>
          </a:p>
          <a:p>
            <a:pPr>
              <a:lnSpc>
                <a:spcPct val="115000"/>
              </a:lnSpc>
              <a:spcAft>
                <a:spcPts val="800"/>
              </a:spcAft>
            </a:pPr>
            <a:r>
              <a:rPr lang="en-GB" sz="1200" dirty="0">
                <a:solidFill>
                  <a:srgbClr val="000000"/>
                </a:solidFill>
                <a:latin typeface="Ariel"/>
              </a:rPr>
              <a:t>Fatemeh, Bahramnezhad. &amp; </a:t>
            </a:r>
            <a:r>
              <a:rPr lang="en-GB" sz="1200" dirty="0" err="1">
                <a:solidFill>
                  <a:srgbClr val="000000"/>
                </a:solidFill>
                <a:latin typeface="Ariel"/>
              </a:rPr>
              <a:t>Khanipour-Kencha</a:t>
            </a:r>
            <a:r>
              <a:rPr lang="en-GB" sz="1200" dirty="0">
                <a:solidFill>
                  <a:srgbClr val="000000"/>
                </a:solidFill>
                <a:latin typeface="Ariel"/>
              </a:rPr>
              <a:t>, A. (2025) ‘The Role of Technology in the Self-Care of Older People. In: Self-Care in the Elderly’ Springer, Available at: </a:t>
            </a:r>
            <a:r>
              <a:rPr lang="en-GB" sz="1200" dirty="0">
                <a:solidFill>
                  <a:srgbClr val="000000"/>
                </a:solidFill>
                <a:latin typeface="Ariel"/>
                <a:hlinkClick r:id="rId4"/>
              </a:rPr>
              <a:t>https://link.springer.com/chapter/10.1007/978-981-96-9021-3_6</a:t>
            </a:r>
            <a:r>
              <a:rPr lang="en-GB" sz="1200" dirty="0">
                <a:solidFill>
                  <a:srgbClr val="000000"/>
                </a:solidFill>
                <a:latin typeface="Ariel"/>
              </a:rPr>
              <a:t> (Accessed 10 October. 2025).</a:t>
            </a:r>
          </a:p>
          <a:p>
            <a:pPr>
              <a:lnSpc>
                <a:spcPct val="115000"/>
              </a:lnSpc>
              <a:spcAft>
                <a:spcPts val="800"/>
              </a:spcAft>
            </a:pPr>
            <a:r>
              <a:rPr lang="en-GB" sz="1200" dirty="0">
                <a:solidFill>
                  <a:srgbClr val="000000"/>
                </a:solidFill>
                <a:latin typeface="Ariel"/>
              </a:rPr>
              <a:t>Fear, K. &amp; Gleber, C. (2023) ‘Shaping the future of older adult care: ChatGPT, advanced AI, and the transformation of clinical practice</a:t>
            </a:r>
            <a:r>
              <a:rPr lang="en-GB" sz="1200" i="1" dirty="0">
                <a:solidFill>
                  <a:srgbClr val="000000"/>
                </a:solidFill>
                <a:latin typeface="Ariel"/>
              </a:rPr>
              <a:t>’ JMIR Aging</a:t>
            </a:r>
            <a:r>
              <a:rPr lang="en-GB" sz="1200" dirty="0">
                <a:solidFill>
                  <a:srgbClr val="000000"/>
                </a:solidFill>
                <a:latin typeface="Ariel"/>
              </a:rPr>
              <a:t>, 6, e51776. Available at: </a:t>
            </a:r>
            <a:r>
              <a:rPr lang="en-GB" sz="1200" u="sng" dirty="0">
                <a:solidFill>
                  <a:srgbClr val="000000"/>
                </a:solidFill>
                <a:latin typeface="Ariel"/>
                <a:hlinkClick r:id="rId5"/>
              </a:rPr>
              <a:t>https://aging.jmir.org/2023/1/e51776</a:t>
            </a:r>
            <a:r>
              <a:rPr lang="en-GB" sz="1200" u="sng" dirty="0">
                <a:solidFill>
                  <a:srgbClr val="000000"/>
                </a:solidFill>
                <a:latin typeface="Ariel"/>
              </a:rPr>
              <a:t>   (</a:t>
            </a:r>
            <a:r>
              <a:rPr lang="en-GB" sz="1200" dirty="0">
                <a:solidFill>
                  <a:srgbClr val="000000"/>
                </a:solidFill>
                <a:latin typeface="Ariel"/>
              </a:rPr>
              <a:t>Accessed 27 September.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buNone/>
            </a:pPr>
            <a:r>
              <a:rPr lang="en-GB" sz="1200" kern="1200" dirty="0">
                <a:solidFill>
                  <a:srgbClr val="000000"/>
                </a:solidFill>
                <a:effectLst/>
                <a:latin typeface="Ariel"/>
              </a:rPr>
              <a:t>Giebel, C., Hassan, S., Harvey, G., Devitt, C., Harper, L. and </a:t>
            </a:r>
            <a:r>
              <a:rPr lang="en-GB" sz="1200" kern="1200" dirty="0" err="1">
                <a:solidFill>
                  <a:srgbClr val="000000"/>
                </a:solidFill>
                <a:effectLst/>
                <a:latin typeface="Ariel"/>
              </a:rPr>
              <a:t>Simmill</a:t>
            </a:r>
            <a:r>
              <a:rPr lang="en-GB" sz="1200" kern="1200" dirty="0">
                <a:solidFill>
                  <a:srgbClr val="000000"/>
                </a:solidFill>
                <a:effectLst/>
                <a:latin typeface="Ariel"/>
                <a:cs typeface="Cambria Math" panose="02040503050406030204" pitchFamily="18" charset="0"/>
              </a:rPr>
              <a:t>‐</a:t>
            </a:r>
            <a:r>
              <a:rPr lang="en-GB" sz="1200" kern="1200" dirty="0">
                <a:solidFill>
                  <a:srgbClr val="000000"/>
                </a:solidFill>
                <a:effectLst/>
                <a:latin typeface="Ariel"/>
              </a:rPr>
              <a:t>Binning, C. (2020) </a:t>
            </a:r>
            <a:r>
              <a:rPr lang="en-GB" sz="1200" kern="1200" dirty="0">
                <a:solidFill>
                  <a:srgbClr val="000000"/>
                </a:solidFill>
                <a:effectLst/>
                <a:latin typeface="Ariel"/>
                <a:cs typeface="Trade Gothic Next Light" panose="020B0403040303020004" pitchFamily="34" charset="0"/>
              </a:rPr>
              <a:t>‘</a:t>
            </a:r>
            <a:r>
              <a:rPr lang="en-GB" sz="1200" kern="1200" dirty="0">
                <a:solidFill>
                  <a:srgbClr val="000000"/>
                </a:solidFill>
                <a:effectLst/>
                <a:latin typeface="Ariel"/>
              </a:rPr>
              <a:t>Enabling middle</a:t>
            </a:r>
            <a:r>
              <a:rPr lang="en-GB" sz="1200" kern="1200" dirty="0">
                <a:solidFill>
                  <a:srgbClr val="000000"/>
                </a:solidFill>
                <a:effectLst/>
                <a:latin typeface="Ariel"/>
                <a:cs typeface="Cambria Math" panose="02040503050406030204" pitchFamily="18" charset="0"/>
              </a:rPr>
              <a:t>‐</a:t>
            </a:r>
            <a:r>
              <a:rPr lang="en-GB" sz="1200" kern="1200" dirty="0">
                <a:solidFill>
                  <a:srgbClr val="000000"/>
                </a:solidFill>
                <a:effectLst/>
                <a:latin typeface="Ariel"/>
              </a:rPr>
              <a:t>aged and older adults accessing community services to reduce social isolation: Community Connectors</a:t>
            </a:r>
            <a:r>
              <a:rPr lang="en-GB" sz="1200" kern="1200" dirty="0">
                <a:solidFill>
                  <a:srgbClr val="000000"/>
                </a:solidFill>
                <a:effectLst/>
                <a:latin typeface="Ariel"/>
                <a:cs typeface="Trade Gothic Next Light" panose="020B0403040303020004" pitchFamily="34" charset="0"/>
              </a:rPr>
              <a:t>’</a:t>
            </a:r>
            <a:r>
              <a:rPr lang="en-GB" sz="1200" kern="1200" dirty="0">
                <a:solidFill>
                  <a:srgbClr val="000000"/>
                </a:solidFill>
                <a:effectLst/>
                <a:latin typeface="Ariel"/>
              </a:rPr>
              <a:t> ,</a:t>
            </a:r>
            <a:r>
              <a:rPr lang="en-GB" sz="1200" i="1" kern="1200" dirty="0">
                <a:solidFill>
                  <a:srgbClr val="000000"/>
                </a:solidFill>
                <a:effectLst/>
                <a:latin typeface="Ariel"/>
              </a:rPr>
              <a:t>Health &amp; Social Care in the Community</a:t>
            </a:r>
            <a:r>
              <a:rPr lang="en-GB" sz="1200" kern="1200" dirty="0">
                <a:solidFill>
                  <a:srgbClr val="000000"/>
                </a:solidFill>
                <a:effectLst/>
                <a:latin typeface="Ariel"/>
              </a:rPr>
              <a:t>, 30(2). Available at: </a:t>
            </a:r>
            <a:r>
              <a:rPr lang="en-GB" sz="1200" u="sng" kern="1200" dirty="0">
                <a:solidFill>
                  <a:srgbClr val="000000"/>
                </a:solidFill>
                <a:effectLst/>
                <a:latin typeface="Ariel"/>
                <a:hlinkClick r:id="rId6"/>
              </a:rPr>
              <a:t>https://doi.org/10.1111/hsc.13228</a:t>
            </a:r>
            <a:r>
              <a:rPr lang="en-GB" sz="1200" kern="1200" dirty="0">
                <a:solidFill>
                  <a:srgbClr val="000000"/>
                </a:solidFill>
                <a:effectLst/>
                <a:latin typeface="Ariel"/>
              </a:rPr>
              <a:t>. </a:t>
            </a:r>
            <a:r>
              <a:rPr lang="en-GB" sz="1200" dirty="0">
                <a:latin typeface="Ariel"/>
              </a:rPr>
              <a:t>(Accessed: 06 October 2025).</a:t>
            </a:r>
            <a:endParaRPr lang="en-GB" sz="1200" kern="100" dirty="0">
              <a:effectLst/>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00" dirty="0" err="1">
                <a:effectLst/>
                <a:latin typeface="Ariel"/>
                <a:ea typeface="Aptos" panose="020B0004020202020204" pitchFamily="34" charset="0"/>
                <a:cs typeface="Times New Roman" panose="02020603050405020304" pitchFamily="18" charset="0"/>
              </a:rPr>
              <a:t>Gonot-Schoupinsky</a:t>
            </a:r>
            <a:r>
              <a:rPr lang="en-GB" sz="1200" kern="100" dirty="0">
                <a:effectLst/>
                <a:latin typeface="Ariel"/>
                <a:ea typeface="Aptos" panose="020B0004020202020204" pitchFamily="34" charset="0"/>
                <a:cs typeface="Times New Roman" panose="02020603050405020304" pitchFamily="18" charset="0"/>
              </a:rPr>
              <a:t>, F., Garip, G. and Sheffield, D. (2022) ‘The Engage-Disengage Model as an inclusive model for the promotion of healthy and successful aging in the oldest-old’, </a:t>
            </a:r>
            <a:r>
              <a:rPr lang="en-GB" sz="1200" i="1" kern="100" dirty="0">
                <a:effectLst/>
                <a:latin typeface="Ariel"/>
                <a:ea typeface="Aptos" panose="020B0004020202020204" pitchFamily="34" charset="0"/>
                <a:cs typeface="Times New Roman" panose="02020603050405020304" pitchFamily="18" charset="0"/>
              </a:rPr>
              <a:t>Activities, Adaptation &amp; Aging</a:t>
            </a:r>
            <a:r>
              <a:rPr lang="en-GB" sz="1200" kern="100" dirty="0">
                <a:effectLst/>
                <a:latin typeface="Ariel"/>
                <a:ea typeface="Aptos" panose="020B0004020202020204" pitchFamily="34" charset="0"/>
                <a:cs typeface="Times New Roman" panose="02020603050405020304" pitchFamily="18" charset="0"/>
              </a:rPr>
              <a:t>, 46(4), pp. 257–276. Available at: </a:t>
            </a:r>
            <a:r>
              <a:rPr lang="en-GB" sz="1200" u="sng" kern="100" dirty="0">
                <a:solidFill>
                  <a:srgbClr val="467886"/>
                </a:solidFill>
                <a:effectLst/>
                <a:latin typeface="Ariel"/>
                <a:ea typeface="Aptos" panose="020B0004020202020204" pitchFamily="34" charset="0"/>
                <a:cs typeface="Times New Roman" panose="02020603050405020304" pitchFamily="18" charset="0"/>
                <a:hlinkClick r:id="rId7"/>
              </a:rPr>
              <a:t>https://www.tandfonline.com/doi/full/10.1080/01924788.2021.1970892</a:t>
            </a:r>
            <a:r>
              <a:rPr lang="en-GB" sz="1200" kern="100" dirty="0">
                <a:effectLst/>
                <a:latin typeface="Ariel"/>
                <a:ea typeface="Aptos" panose="020B0004020202020204" pitchFamily="34" charset="0"/>
                <a:cs typeface="Times New Roman" panose="02020603050405020304" pitchFamily="18" charset="0"/>
              </a:rPr>
              <a:t> (Accessed: 9 October 2025). </a:t>
            </a:r>
          </a:p>
          <a:p>
            <a:pPr>
              <a:lnSpc>
                <a:spcPct val="115000"/>
              </a:lnSpc>
              <a:spcAft>
                <a:spcPts val="800"/>
              </a:spcAft>
            </a:pPr>
            <a:r>
              <a:rPr lang="en-GB" sz="1200" kern="1200" dirty="0">
                <a:solidFill>
                  <a:srgbClr val="000000"/>
                </a:solidFill>
                <a:effectLst/>
                <a:latin typeface="Ariel"/>
              </a:rPr>
              <a:t>Hafford-</a:t>
            </a:r>
            <a:r>
              <a:rPr lang="en-GB" sz="1200" kern="1200" dirty="0" err="1">
                <a:solidFill>
                  <a:srgbClr val="000000"/>
                </a:solidFill>
                <a:effectLst/>
                <a:latin typeface="Ariel"/>
              </a:rPr>
              <a:t>Letchfield</a:t>
            </a:r>
            <a:r>
              <a:rPr lang="en-GB" sz="1200" kern="1200" dirty="0">
                <a:solidFill>
                  <a:srgbClr val="000000"/>
                </a:solidFill>
                <a:effectLst/>
                <a:latin typeface="Ariel"/>
              </a:rPr>
              <a:t>, T. (2022) ‘Participation and Co-production in the Care and Support of Older People. In: </a:t>
            </a:r>
            <a:r>
              <a:rPr lang="en-GB" sz="1200" kern="1200" dirty="0" err="1">
                <a:solidFill>
                  <a:srgbClr val="000000"/>
                </a:solidFill>
                <a:effectLst/>
                <a:latin typeface="Ariel"/>
              </a:rPr>
              <a:t>Encyclopedia</a:t>
            </a:r>
            <a:r>
              <a:rPr lang="en-GB" sz="1200" kern="1200" dirty="0">
                <a:solidFill>
                  <a:srgbClr val="000000"/>
                </a:solidFill>
                <a:effectLst/>
                <a:latin typeface="Ariel"/>
              </a:rPr>
              <a:t> of Gerontology and Population Aging’ </a:t>
            </a:r>
            <a:r>
              <a:rPr lang="en-GB" sz="1200" i="1" kern="1200" dirty="0">
                <a:solidFill>
                  <a:srgbClr val="000000"/>
                </a:solidFill>
                <a:effectLst/>
                <a:latin typeface="Ariel"/>
              </a:rPr>
              <a:t>Springer</a:t>
            </a:r>
            <a:r>
              <a:rPr lang="en-GB" sz="1200" kern="1200" dirty="0">
                <a:solidFill>
                  <a:srgbClr val="000000"/>
                </a:solidFill>
                <a:effectLst/>
                <a:latin typeface="Ariel"/>
              </a:rPr>
              <a:t>. pp.3722–3729. Available at: </a:t>
            </a:r>
            <a:r>
              <a:rPr lang="en-GB" sz="1200" u="sng" kern="1200" dirty="0">
                <a:solidFill>
                  <a:srgbClr val="000000"/>
                </a:solidFill>
                <a:effectLst/>
                <a:latin typeface="Ariel"/>
                <a:hlinkClick r:id="rId8"/>
              </a:rPr>
              <a:t>https://link.springer.com/rwe/10.1007/978-3-030-22009-9_369</a:t>
            </a:r>
            <a:r>
              <a:rPr lang="en-GB" sz="1200" u="sng" dirty="0">
                <a:solidFill>
                  <a:srgbClr val="000000"/>
                </a:solidFill>
                <a:latin typeface="Ariel"/>
              </a:rPr>
              <a:t> (</a:t>
            </a:r>
            <a:r>
              <a:rPr lang="en-GB" sz="1200" dirty="0">
                <a:solidFill>
                  <a:srgbClr val="000000"/>
                </a:solidFill>
                <a:latin typeface="Ariel"/>
              </a:rPr>
              <a:t>Accessed: 8 September.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buNone/>
            </a:pPr>
            <a:r>
              <a:rPr lang="en-GB" sz="1200" kern="0" dirty="0">
                <a:effectLst/>
                <a:latin typeface="Ariel"/>
                <a:ea typeface="Times New Roman" panose="02020603050405020304" pitchFamily="18" charset="0"/>
                <a:cs typeface="Times New Roman" panose="02020603050405020304" pitchFamily="18" charset="0"/>
              </a:rPr>
              <a:t>Healthwatch Rotherham (2024) Looking for services near you? Available at: </a:t>
            </a:r>
            <a:r>
              <a:rPr lang="en-GB" sz="1200" u="sng" kern="0" dirty="0">
                <a:solidFill>
                  <a:srgbClr val="467886"/>
                </a:solidFill>
                <a:effectLst/>
                <a:latin typeface="Ariel"/>
                <a:ea typeface="Times New Roman" panose="02020603050405020304" pitchFamily="18" charset="0"/>
                <a:cs typeface="Times New Roman" panose="02020603050405020304" pitchFamily="18" charset="0"/>
                <a:hlinkClick r:id="rId9"/>
              </a:rPr>
              <a:t>https://healthwatchrotherham.org.uk/find-services</a:t>
            </a:r>
            <a:r>
              <a:rPr lang="en-GB" sz="1200" u="sng" kern="0" dirty="0">
                <a:solidFill>
                  <a:srgbClr val="467886"/>
                </a:solidFill>
                <a:effectLst/>
                <a:latin typeface="Ariel"/>
                <a:ea typeface="Times New Roman" panose="02020603050405020304" pitchFamily="18" charset="0"/>
                <a:cs typeface="Times New Roman" panose="02020603050405020304" pitchFamily="18" charset="0"/>
              </a:rPr>
              <a:t> </a:t>
            </a:r>
            <a:r>
              <a:rPr lang="en-GB" sz="1200" dirty="0">
                <a:latin typeface="Ariel"/>
              </a:rPr>
              <a:t>(Accessed: 09 October 2025).</a:t>
            </a:r>
            <a:endParaRPr lang="en-GB" sz="1200" u="sng" kern="0" dirty="0">
              <a:solidFill>
                <a:srgbClr val="467886"/>
              </a:solidFill>
              <a:effectLst/>
              <a:latin typeface="Ariel"/>
              <a:ea typeface="Times New Roman" panose="02020603050405020304" pitchFamily="18" charset="0"/>
              <a:cs typeface="Times New Roman" panose="02020603050405020304" pitchFamily="18" charset="0"/>
            </a:endParaRPr>
          </a:p>
          <a:p>
            <a:pPr>
              <a:lnSpc>
                <a:spcPct val="115000"/>
              </a:lnSpc>
              <a:spcAft>
                <a:spcPts val="800"/>
              </a:spcAft>
              <a:buNone/>
            </a:pPr>
            <a:r>
              <a:rPr lang="en-GB" sz="1200" kern="100" dirty="0">
                <a:effectLst/>
                <a:latin typeface="Ariel"/>
                <a:ea typeface="Aptos" panose="020B0004020202020204" pitchFamily="34" charset="0"/>
                <a:cs typeface="Times New Roman" panose="02020603050405020304" pitchFamily="18" charset="0"/>
              </a:rPr>
              <a:t>Hellmers, S. et al., (2023)’ Comparison of machine learning approaches for near-fall-detection with motion sensors’ </a:t>
            </a:r>
            <a:r>
              <a:rPr lang="en-GB" sz="1200" i="1" kern="100" dirty="0">
                <a:effectLst/>
                <a:latin typeface="Ariel"/>
                <a:ea typeface="Aptos" panose="020B0004020202020204" pitchFamily="34" charset="0"/>
                <a:cs typeface="Times New Roman" panose="02020603050405020304" pitchFamily="18" charset="0"/>
              </a:rPr>
              <a:t>Frontiers in Digital Health</a:t>
            </a:r>
            <a:r>
              <a:rPr lang="en-GB" sz="1200" kern="100" dirty="0">
                <a:effectLst/>
                <a:latin typeface="Ariel"/>
                <a:ea typeface="Aptos" panose="020B0004020202020204" pitchFamily="34" charset="0"/>
                <a:cs typeface="Times New Roman" panose="02020603050405020304" pitchFamily="18" charset="0"/>
              </a:rPr>
              <a:t>, 5, Article 1223845. Available at: </a:t>
            </a:r>
            <a:r>
              <a:rPr lang="en-GB" sz="1200" kern="100" dirty="0">
                <a:effectLst/>
                <a:latin typeface="Ariel"/>
                <a:ea typeface="Aptos" panose="020B0004020202020204" pitchFamily="34" charset="0"/>
                <a:cs typeface="Times New Roman" panose="02020603050405020304" pitchFamily="18" charset="0"/>
                <a:hlinkClick r:id="rId10"/>
              </a:rPr>
              <a:t>https://doi.org/10.3389/fdgth.2023.1223845</a:t>
            </a:r>
            <a:r>
              <a:rPr lang="en-GB" sz="1200" kern="100" dirty="0">
                <a:effectLst/>
                <a:latin typeface="Ariel"/>
                <a:ea typeface="Aptos" panose="020B0004020202020204" pitchFamily="34" charset="0"/>
                <a:cs typeface="Times New Roman" panose="02020603050405020304" pitchFamily="18" charset="0"/>
              </a:rPr>
              <a:t>. </a:t>
            </a:r>
            <a:r>
              <a:rPr lang="en-GB" sz="1200" dirty="0">
                <a:latin typeface="Ariel"/>
              </a:rPr>
              <a:t>(Accessed: 05 October 2025).</a:t>
            </a:r>
            <a:endParaRPr lang="en-GB" sz="1200" kern="100" dirty="0">
              <a:effectLst/>
              <a:latin typeface="Ariel"/>
              <a:ea typeface="Aptos" panose="020B0004020202020204" pitchFamily="34" charset="0"/>
              <a:cs typeface="Times New Roman" panose="02020603050405020304" pitchFamily="18" charset="0"/>
            </a:endParaRPr>
          </a:p>
          <a:p>
            <a:pPr>
              <a:lnSpc>
                <a:spcPct val="115000"/>
              </a:lnSpc>
              <a:spcAft>
                <a:spcPts val="800"/>
              </a:spcAft>
              <a:buNone/>
            </a:pPr>
            <a:r>
              <a:rPr lang="en-GB" sz="1200" kern="1200" dirty="0">
                <a:solidFill>
                  <a:srgbClr val="000000"/>
                </a:solidFill>
                <a:effectLst/>
                <a:latin typeface="Ariel"/>
              </a:rPr>
              <a:t>Hertzog, C., Kramer, A.F., Wilson, R.S. and Lindenberger, U. (2018) ‘Enrichment Effects on Adult Cognitive Development: Can the Functional Capacity of Older Adults Be Preserved and Enhanced? Psychological science in the public interest’ </a:t>
            </a:r>
            <a:r>
              <a:rPr lang="en-GB" sz="1200" i="1" kern="1200" dirty="0">
                <a:solidFill>
                  <a:srgbClr val="000000"/>
                </a:solidFill>
                <a:effectLst/>
                <a:latin typeface="Ariel"/>
              </a:rPr>
              <a:t>a journal of the American Psychological Society</a:t>
            </a:r>
            <a:r>
              <a:rPr lang="en-GB" sz="1200" kern="1200" dirty="0">
                <a:solidFill>
                  <a:srgbClr val="000000"/>
                </a:solidFill>
                <a:effectLst/>
                <a:latin typeface="Ariel"/>
              </a:rPr>
              <a:t>, 9(1), pp.1–65. Available at: </a:t>
            </a:r>
            <a:r>
              <a:rPr lang="en-GB" sz="1200" u="sng" kern="1200" dirty="0">
                <a:solidFill>
                  <a:srgbClr val="000000"/>
                </a:solidFill>
                <a:effectLst/>
                <a:latin typeface="Ariel"/>
                <a:hlinkClick r:id="rId11"/>
              </a:rPr>
              <a:t>https://doi.org/10.1111/j.1539-6053.2009.01034.x</a:t>
            </a:r>
            <a:r>
              <a:rPr lang="en-GB" sz="1200" u="sng" kern="1200" dirty="0">
                <a:solidFill>
                  <a:srgbClr val="000000"/>
                </a:solidFill>
                <a:effectLst/>
                <a:latin typeface="Ariel"/>
              </a:rPr>
              <a:t> </a:t>
            </a:r>
            <a:r>
              <a:rPr lang="en-GB" sz="1200" dirty="0">
                <a:latin typeface="Ariel"/>
              </a:rPr>
              <a:t>(Accessed: 20 October 2025).</a:t>
            </a:r>
            <a:endParaRPr lang="en-GB" sz="1200" kern="100" dirty="0">
              <a:effectLst/>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0" dirty="0">
                <a:effectLst/>
                <a:latin typeface="Ariel"/>
                <a:ea typeface="Times New Roman" panose="02020603050405020304" pitchFamily="18" charset="0"/>
                <a:cs typeface="Times New Roman" panose="02020603050405020304" pitchFamily="18" charset="0"/>
              </a:rPr>
              <a:t>Humanities and Social Sciences Communications. (2025) ‘Unravelling the combination of medical and elderly care in China;: </a:t>
            </a:r>
            <a:r>
              <a:rPr lang="en-GB" sz="1200" i="1" kern="0" dirty="0">
                <a:effectLst/>
                <a:latin typeface="Ariel"/>
                <a:ea typeface="Times New Roman" panose="02020603050405020304" pitchFamily="18" charset="0"/>
                <a:cs typeface="Times New Roman" panose="02020603050405020304" pitchFamily="18" charset="0"/>
              </a:rPr>
              <a:t>a comprehensive policy analysis </a:t>
            </a:r>
            <a:r>
              <a:rPr lang="en-GB" sz="1200" kern="0" dirty="0">
                <a:effectLst/>
                <a:latin typeface="Ariel"/>
                <a:ea typeface="Times New Roman" panose="02020603050405020304" pitchFamily="18" charset="0"/>
                <a:cs typeface="Times New Roman" panose="02020603050405020304" pitchFamily="18" charset="0"/>
              </a:rPr>
              <a:t>Available at: </a:t>
            </a:r>
            <a:r>
              <a:rPr lang="en-GB" sz="1200" u="sng" kern="0" dirty="0">
                <a:solidFill>
                  <a:srgbClr val="467886"/>
                </a:solidFill>
                <a:effectLst/>
                <a:latin typeface="Ariel"/>
                <a:ea typeface="Times New Roman" panose="02020603050405020304" pitchFamily="18" charset="0"/>
                <a:cs typeface="Times New Roman" panose="02020603050405020304" pitchFamily="18" charset="0"/>
                <a:hlinkClick r:id="rId12"/>
              </a:rPr>
              <a:t>https://www.nature.com/articles/s41599-025-05746-3</a:t>
            </a:r>
            <a:r>
              <a:rPr lang="en-GB" sz="1200" u="sng" kern="0" dirty="0">
                <a:solidFill>
                  <a:srgbClr val="467886"/>
                </a:solidFill>
                <a:effectLst/>
                <a:latin typeface="Ariel"/>
                <a:ea typeface="Times New Roman" panose="02020603050405020304" pitchFamily="18" charset="0"/>
                <a:cs typeface="Times New Roman" panose="02020603050405020304" pitchFamily="18" charset="0"/>
              </a:rPr>
              <a:t> </a:t>
            </a:r>
            <a:r>
              <a:rPr lang="en-GB" sz="1200" u="sng" dirty="0">
                <a:solidFill>
                  <a:srgbClr val="000000"/>
                </a:solidFill>
                <a:latin typeface="Ariel"/>
              </a:rPr>
              <a:t>(</a:t>
            </a:r>
            <a:r>
              <a:rPr lang="en-GB" sz="1200" dirty="0">
                <a:solidFill>
                  <a:srgbClr val="000000"/>
                </a:solidFill>
                <a:latin typeface="Ariel"/>
              </a:rPr>
              <a:t>Accessed: 24 September. 2025).</a:t>
            </a:r>
          </a:p>
          <a:p>
            <a:pPr>
              <a:lnSpc>
                <a:spcPct val="115000"/>
              </a:lnSpc>
              <a:spcAft>
                <a:spcPts val="800"/>
              </a:spcAft>
            </a:pPr>
            <a:r>
              <a:rPr lang="en-GB" sz="1200" dirty="0">
                <a:latin typeface="Ariel"/>
              </a:rPr>
              <a:t>Human Rights Act 1998 Great Britain. (1998) ‘Human Rights Act 1998’. (c.42). London’ </a:t>
            </a:r>
            <a:r>
              <a:rPr lang="en-GB" sz="1200" i="1" dirty="0">
                <a:latin typeface="Ariel"/>
              </a:rPr>
              <a:t>The Stationery Office</a:t>
            </a:r>
            <a:r>
              <a:rPr lang="en-GB" sz="1200" dirty="0">
                <a:latin typeface="Ariel"/>
              </a:rPr>
              <a:t>. Available at: </a:t>
            </a:r>
            <a:r>
              <a:rPr lang="en-GB" sz="1200" dirty="0">
                <a:latin typeface="Ariel"/>
                <a:hlinkClick r:id="rId13"/>
              </a:rPr>
              <a:t>https://www.legislation.gov.uk/ukpga/1998/42/contents</a:t>
            </a:r>
            <a:r>
              <a:rPr lang="en-GB" sz="1200" dirty="0">
                <a:latin typeface="Ariel"/>
              </a:rPr>
              <a:t> (Accessed: 16 October 2025).</a:t>
            </a:r>
          </a:p>
          <a:p>
            <a:pPr>
              <a:lnSpc>
                <a:spcPct val="115000"/>
              </a:lnSpc>
              <a:spcAft>
                <a:spcPts val="800"/>
              </a:spcAft>
            </a:pPr>
            <a:r>
              <a:rPr lang="en-GB" sz="1200" dirty="0">
                <a:latin typeface="Ariel"/>
              </a:rPr>
              <a:t>Hwang, M., Veliz, P. &amp; Jiang, Y., (2024) ‘Bridging the digital divide: Exploring determinants of telehealth utilization among US older adults’ </a:t>
            </a:r>
            <a:r>
              <a:rPr lang="en-GB" sz="1200" i="1" dirty="0">
                <a:latin typeface="Ariel"/>
              </a:rPr>
              <a:t>Innovation in Aging</a:t>
            </a:r>
            <a:r>
              <a:rPr lang="en-GB" sz="1200" dirty="0">
                <a:latin typeface="Ariel"/>
              </a:rPr>
              <a:t>, 8(Supplement_1), p.896. Available at: </a:t>
            </a:r>
            <a:r>
              <a:rPr lang="en-GB" sz="1200" dirty="0">
                <a:latin typeface="Ariel"/>
                <a:hlinkClick r:id="rId14"/>
              </a:rPr>
              <a:t>https://doi.org/10.1093/geroni/igae098.2895</a:t>
            </a:r>
            <a:r>
              <a:rPr lang="en-GB" sz="1200" dirty="0">
                <a:latin typeface="Ariel"/>
              </a:rPr>
              <a:t>. (Accessed: 24 October 2025).</a:t>
            </a:r>
          </a:p>
          <a:p>
            <a:pPr>
              <a:lnSpc>
                <a:spcPct val="115000"/>
              </a:lnSpc>
              <a:spcAft>
                <a:spcPts val="800"/>
              </a:spcAft>
            </a:pPr>
            <a:endParaRPr lang="en-GB" sz="1200" dirty="0">
              <a:latin typeface="Ariel"/>
            </a:endParaRPr>
          </a:p>
        </p:txBody>
      </p:sp>
    </p:spTree>
    <p:extLst>
      <p:ext uri="{BB962C8B-B14F-4D97-AF65-F5344CB8AC3E}">
        <p14:creationId xmlns:p14="http://schemas.microsoft.com/office/powerpoint/2010/main" val="10539699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B5B553-CACE-9B21-20FC-CA2B93211033}"/>
              </a:ext>
            </a:extLst>
          </p:cNvPr>
          <p:cNvSpPr txBox="1"/>
          <p:nvPr/>
        </p:nvSpPr>
        <p:spPr>
          <a:xfrm>
            <a:off x="187547" y="169998"/>
            <a:ext cx="11455400" cy="7044877"/>
          </a:xfrm>
          <a:prstGeom prst="rect">
            <a:avLst/>
          </a:prstGeom>
          <a:noFill/>
        </p:spPr>
        <p:txBody>
          <a:bodyPr wrap="square">
            <a:spAutoFit/>
          </a:bodyPr>
          <a:lstStyle/>
          <a:p>
            <a:pPr>
              <a:lnSpc>
                <a:spcPct val="115000"/>
              </a:lnSpc>
              <a:spcAft>
                <a:spcPts val="800"/>
              </a:spcAft>
            </a:pPr>
            <a:r>
              <a:rPr lang="en-GB" sz="1200" dirty="0">
                <a:solidFill>
                  <a:srgbClr val="000000"/>
                </a:solidFill>
                <a:latin typeface="Ariel"/>
              </a:rPr>
              <a:t>Juan Fernando Pacheco (2025) Technology on critical Thinking Skills Available at: </a:t>
            </a:r>
            <a:r>
              <a:rPr lang="en-GB" sz="1200" dirty="0">
                <a:solidFill>
                  <a:srgbClr val="000000"/>
                </a:solidFill>
                <a:latin typeface="Ariel"/>
                <a:hlinkClick r:id="rId2"/>
              </a:rPr>
              <a:t>https://juanfernandopacheco.com/2025/02/technology-on-critical-thinking-skills/</a:t>
            </a:r>
            <a:r>
              <a:rPr lang="en-GB" sz="1200" dirty="0">
                <a:solidFill>
                  <a:srgbClr val="000000"/>
                </a:solidFill>
                <a:latin typeface="Ariel"/>
              </a:rPr>
              <a:t> </a:t>
            </a:r>
            <a:r>
              <a:rPr lang="en-GB" sz="1200" dirty="0">
                <a:latin typeface="Ariel"/>
              </a:rPr>
              <a:t>(Accessed: 27 October 2025).</a:t>
            </a:r>
            <a:endParaRPr lang="en-GB" sz="1200" dirty="0">
              <a:solidFill>
                <a:srgbClr val="000000"/>
              </a:solidFill>
              <a:latin typeface="Ariel"/>
            </a:endParaRPr>
          </a:p>
          <a:p>
            <a:pPr>
              <a:lnSpc>
                <a:spcPct val="115000"/>
              </a:lnSpc>
              <a:spcAft>
                <a:spcPts val="800"/>
              </a:spcAft>
            </a:pPr>
            <a:r>
              <a:rPr lang="en-GB" sz="1200" dirty="0">
                <a:solidFill>
                  <a:srgbClr val="000000"/>
                </a:solidFill>
                <a:latin typeface="Ariel"/>
              </a:rPr>
              <a:t>Kazemi, A. &amp; </a:t>
            </a:r>
            <a:r>
              <a:rPr lang="en-GB" sz="1200" dirty="0" err="1">
                <a:solidFill>
                  <a:srgbClr val="000000"/>
                </a:solidFill>
                <a:latin typeface="Ariel"/>
              </a:rPr>
              <a:t>Kajonius</a:t>
            </a:r>
            <a:r>
              <a:rPr lang="en-GB" sz="1200" dirty="0">
                <a:solidFill>
                  <a:srgbClr val="000000"/>
                </a:solidFill>
                <a:latin typeface="Ariel"/>
              </a:rPr>
              <a:t>, P.J. (2021) Understanding client satisfaction in elderly care: new insights from social resource theory. European Journal of Ageing, 18, pp.417–425. Available at: </a:t>
            </a:r>
            <a:r>
              <a:rPr lang="en-GB" sz="1200" dirty="0">
                <a:solidFill>
                  <a:srgbClr val="000000"/>
                </a:solidFill>
                <a:latin typeface="Ariel"/>
                <a:hlinkClick r:id="rId3"/>
              </a:rPr>
              <a:t>https://link.springer.com/article/10.1007/s10433-020-00591-6</a:t>
            </a:r>
            <a:r>
              <a:rPr lang="en-GB" sz="1200" dirty="0">
                <a:solidFill>
                  <a:srgbClr val="000000"/>
                </a:solidFill>
                <a:latin typeface="Ariel"/>
              </a:rPr>
              <a:t> </a:t>
            </a:r>
            <a:r>
              <a:rPr lang="en-GB" sz="1200" dirty="0">
                <a:latin typeface="Ariel"/>
              </a:rPr>
              <a:t>(Accessed: 23 October 2025).</a:t>
            </a:r>
            <a:endParaRPr lang="en-GB" sz="1200" dirty="0">
              <a:solidFill>
                <a:srgbClr val="000000"/>
              </a:solidFill>
              <a:latin typeface="Ariel"/>
            </a:endParaRPr>
          </a:p>
          <a:p>
            <a:pPr>
              <a:lnSpc>
                <a:spcPct val="115000"/>
              </a:lnSpc>
              <a:spcAft>
                <a:spcPts val="800"/>
              </a:spcAft>
            </a:pPr>
            <a:r>
              <a:rPr lang="en-GB" sz="1200" dirty="0">
                <a:solidFill>
                  <a:srgbClr val="000000"/>
                </a:solidFill>
                <a:latin typeface="Ariel"/>
              </a:rPr>
              <a:t>Kvedar, J., Coye, M.J. and Everett, W. (2014).’ Connected Health: a Review of Technologies and Strategies to Improve Patient Care with Telemedicine and Telehealth’. Health Affairs, 33(2), pp.194–199. Available at: </a:t>
            </a:r>
            <a:r>
              <a:rPr lang="en-GB" sz="1200" dirty="0">
                <a:solidFill>
                  <a:srgbClr val="000000"/>
                </a:solidFill>
                <a:latin typeface="Ariel"/>
                <a:hlinkClick r:id="rId4"/>
              </a:rPr>
              <a:t>https://doi.org/10.1377/hlthaff.2013.0992</a:t>
            </a:r>
            <a:r>
              <a:rPr lang="en-GB" sz="1200" dirty="0">
                <a:solidFill>
                  <a:srgbClr val="000000"/>
                </a:solidFill>
                <a:latin typeface="Ariel"/>
              </a:rPr>
              <a:t> </a:t>
            </a:r>
            <a:r>
              <a:rPr lang="en-GB" sz="1200" dirty="0">
                <a:latin typeface="Ariel"/>
              </a:rPr>
              <a:t>(Accessed: 24 October 2025).</a:t>
            </a:r>
            <a:endParaRPr lang="en-GB" sz="1200" dirty="0">
              <a:solidFill>
                <a:srgbClr val="000000"/>
              </a:solidFill>
              <a:latin typeface="Ariel"/>
            </a:endParaRPr>
          </a:p>
          <a:p>
            <a:pPr>
              <a:lnSpc>
                <a:spcPct val="115000"/>
              </a:lnSpc>
              <a:spcAft>
                <a:spcPts val="800"/>
              </a:spcAft>
            </a:pPr>
            <a:r>
              <a:rPr lang="en-GB" sz="1200" kern="100" dirty="0">
                <a:latin typeface="Ariel"/>
                <a:cs typeface="Times New Roman" panose="02020603050405020304" pitchFamily="18" charset="0"/>
              </a:rPr>
              <a:t>Lewis, J. &amp; West, A. (2014) ‘Re-Shaping Social Care Services for Older People in England: Policy Development and the Problem of Achieving “Good Care’ </a:t>
            </a:r>
            <a:r>
              <a:rPr lang="en-GB" sz="1200" i="1" kern="100" dirty="0">
                <a:latin typeface="Ariel"/>
                <a:cs typeface="Times New Roman" panose="02020603050405020304" pitchFamily="18" charset="0"/>
              </a:rPr>
              <a:t>Journal of Social Policy</a:t>
            </a:r>
            <a:r>
              <a:rPr lang="en-GB" sz="1200" kern="100" dirty="0">
                <a:latin typeface="Ariel"/>
                <a:cs typeface="Times New Roman" panose="02020603050405020304" pitchFamily="18" charset="0"/>
              </a:rPr>
              <a:t>, 43(1), pp. 1–18. Available at: </a:t>
            </a:r>
            <a:r>
              <a:rPr lang="en-GB" sz="1200" kern="100" dirty="0">
                <a:latin typeface="Ariel"/>
                <a:cs typeface="Times New Roman" panose="02020603050405020304" pitchFamily="18" charset="0"/>
                <a:hlinkClick r:id="rId5"/>
              </a:rPr>
              <a:t>https://doi.org/10.1017/S004727941300056</a:t>
            </a:r>
            <a:r>
              <a:rPr lang="en-GB" sz="1200" kern="100" dirty="0">
                <a:latin typeface="Ariel"/>
                <a:cs typeface="Times New Roman" panose="02020603050405020304" pitchFamily="18" charset="0"/>
              </a:rPr>
              <a:t> </a:t>
            </a:r>
            <a:r>
              <a:rPr lang="en-GB" sz="1200" dirty="0">
                <a:latin typeface="Ariel"/>
              </a:rPr>
              <a:t>(Accessed: 26 October 2025).</a:t>
            </a:r>
            <a:endParaRPr lang="en-GB" sz="1200" kern="100" dirty="0">
              <a:latin typeface="Ariel"/>
              <a:cs typeface="Times New Roman" panose="02020603050405020304" pitchFamily="18" charset="0"/>
            </a:endParaRPr>
          </a:p>
          <a:p>
            <a:pPr>
              <a:lnSpc>
                <a:spcPct val="115000"/>
              </a:lnSpc>
              <a:spcAft>
                <a:spcPts val="800"/>
              </a:spcAft>
            </a:pPr>
            <a:r>
              <a:rPr lang="en-GB" sz="1200" dirty="0">
                <a:solidFill>
                  <a:srgbClr val="000000"/>
                </a:solidFill>
                <a:latin typeface="Ariel"/>
              </a:rPr>
              <a:t>Malekpour, M.-R., Rezaei, N., </a:t>
            </a:r>
            <a:r>
              <a:rPr lang="en-GB" sz="1200" dirty="0" err="1">
                <a:solidFill>
                  <a:srgbClr val="000000"/>
                </a:solidFill>
                <a:latin typeface="Ariel"/>
              </a:rPr>
              <a:t>Azadnajafabad</a:t>
            </a:r>
            <a:r>
              <a:rPr lang="en-GB" sz="1200" dirty="0">
                <a:solidFill>
                  <a:srgbClr val="000000"/>
                </a:solidFill>
                <a:latin typeface="Ariel"/>
              </a:rPr>
              <a:t>, S., </a:t>
            </a:r>
            <a:r>
              <a:rPr lang="en-GB" sz="1200" dirty="0" err="1">
                <a:solidFill>
                  <a:srgbClr val="000000"/>
                </a:solidFill>
                <a:latin typeface="Ariel"/>
              </a:rPr>
              <a:t>Khanali</a:t>
            </a:r>
            <a:r>
              <a:rPr lang="en-GB" sz="1200" dirty="0">
                <a:solidFill>
                  <a:srgbClr val="000000"/>
                </a:solidFill>
                <a:latin typeface="Ariel"/>
              </a:rPr>
              <a:t>, J., </a:t>
            </a:r>
            <a:r>
              <a:rPr lang="en-GB" sz="1200" dirty="0" err="1">
                <a:solidFill>
                  <a:srgbClr val="000000"/>
                </a:solidFill>
                <a:latin typeface="Ariel"/>
              </a:rPr>
              <a:t>Azangou-Khyavy</a:t>
            </a:r>
            <a:r>
              <a:rPr lang="en-GB" sz="1200" dirty="0">
                <a:solidFill>
                  <a:srgbClr val="000000"/>
                </a:solidFill>
                <a:latin typeface="Ariel"/>
              </a:rPr>
              <a:t>, M., Moghaddam, S.S., Heidari-</a:t>
            </a:r>
            <a:r>
              <a:rPr lang="en-GB" sz="1200" dirty="0" err="1">
                <a:solidFill>
                  <a:srgbClr val="000000"/>
                </a:solidFill>
                <a:latin typeface="Ariel"/>
              </a:rPr>
              <a:t>Foroozan</a:t>
            </a:r>
            <a:r>
              <a:rPr lang="en-GB" sz="1200" dirty="0">
                <a:solidFill>
                  <a:srgbClr val="000000"/>
                </a:solidFill>
                <a:latin typeface="Ariel"/>
              </a:rPr>
              <a:t>, M., Rezazadeh-Khadem, S., </a:t>
            </a:r>
            <a:r>
              <a:rPr lang="en-GB" sz="1200" dirty="0" err="1">
                <a:solidFill>
                  <a:srgbClr val="000000"/>
                </a:solidFill>
                <a:latin typeface="Ariel"/>
              </a:rPr>
              <a:t>Ghamari</a:t>
            </a:r>
            <a:r>
              <a:rPr lang="en-GB" sz="1200" dirty="0">
                <a:solidFill>
                  <a:srgbClr val="000000"/>
                </a:solidFill>
                <a:latin typeface="Ariel"/>
              </a:rPr>
              <a:t>, S.-H., Abbasi-</a:t>
            </a:r>
            <a:r>
              <a:rPr lang="en-GB" sz="1200" dirty="0" err="1">
                <a:solidFill>
                  <a:srgbClr val="000000"/>
                </a:solidFill>
                <a:latin typeface="Ariel"/>
              </a:rPr>
              <a:t>Kangevari</a:t>
            </a:r>
            <a:r>
              <a:rPr lang="en-GB" sz="1200" dirty="0">
                <a:solidFill>
                  <a:srgbClr val="000000"/>
                </a:solidFill>
                <a:latin typeface="Ariel"/>
              </a:rPr>
              <a:t>, M., Abady, G.G., Abdulkader, R.S., Abebe, A.M., Abu-</a:t>
            </a:r>
            <a:r>
              <a:rPr lang="en-GB" sz="1200" dirty="0" err="1">
                <a:solidFill>
                  <a:srgbClr val="000000"/>
                </a:solidFill>
                <a:latin typeface="Ariel"/>
              </a:rPr>
              <a:t>Gharbieh</a:t>
            </a:r>
            <a:r>
              <a:rPr lang="en-GB" sz="1200" dirty="0">
                <a:solidFill>
                  <a:srgbClr val="000000"/>
                </a:solidFill>
                <a:latin typeface="Ariel"/>
              </a:rPr>
              <a:t>, E., Acharya, D., Addo, I.Y., Adeagbo, O.A., Adegboye, O.A., Adeyinka, D.A. and </a:t>
            </a:r>
            <a:r>
              <a:rPr lang="en-GB" sz="1200" dirty="0" err="1">
                <a:solidFill>
                  <a:srgbClr val="000000"/>
                </a:solidFill>
                <a:latin typeface="Ariel"/>
              </a:rPr>
              <a:t>Sakilah</a:t>
            </a:r>
            <a:r>
              <a:rPr lang="en-GB" sz="1200" dirty="0">
                <a:solidFill>
                  <a:srgbClr val="000000"/>
                </a:solidFill>
                <a:latin typeface="Ariel"/>
              </a:rPr>
              <a:t> Adnani, Q.E. (2024) ‘ Global, regional, and national burden of injuries, and burden attributable to injuries risk factors, 1990 to 2019: results from the Global Burden of Disease study 2019’ </a:t>
            </a:r>
            <a:r>
              <a:rPr lang="en-GB" sz="1200" i="1" dirty="0">
                <a:solidFill>
                  <a:srgbClr val="000000"/>
                </a:solidFill>
                <a:latin typeface="Ariel"/>
              </a:rPr>
              <a:t>Public Health</a:t>
            </a:r>
            <a:r>
              <a:rPr lang="en-GB" sz="1200" dirty="0">
                <a:solidFill>
                  <a:srgbClr val="000000"/>
                </a:solidFill>
                <a:latin typeface="Ariel"/>
              </a:rPr>
              <a:t>, 237, pp.212–231.Available at: </a:t>
            </a:r>
            <a:r>
              <a:rPr lang="en-GB" sz="1200" dirty="0">
                <a:solidFill>
                  <a:srgbClr val="000000"/>
                </a:solidFill>
                <a:latin typeface="Ariel"/>
                <a:hlinkClick r:id="rId6"/>
              </a:rPr>
              <a:t>https://doi.org/10.1016/j.puhe.2024.06.011</a:t>
            </a:r>
            <a:r>
              <a:rPr lang="en-GB" sz="1200" dirty="0">
                <a:solidFill>
                  <a:srgbClr val="000000"/>
                </a:solidFill>
                <a:latin typeface="Ariel"/>
              </a:rPr>
              <a:t>. </a:t>
            </a:r>
            <a:r>
              <a:rPr lang="en-GB" sz="1200" dirty="0">
                <a:latin typeface="Ariel"/>
              </a:rPr>
              <a:t>(Accessed: 09 October 2025).</a:t>
            </a:r>
            <a:endParaRPr lang="en-GB" sz="1200" dirty="0">
              <a:solidFill>
                <a:srgbClr val="000000"/>
              </a:solidFill>
              <a:latin typeface="Ariel"/>
            </a:endParaRPr>
          </a:p>
          <a:p>
            <a:pPr>
              <a:lnSpc>
                <a:spcPct val="115000"/>
              </a:lnSpc>
              <a:spcAft>
                <a:spcPts val="800"/>
              </a:spcAft>
            </a:pPr>
            <a:r>
              <a:rPr lang="en-GB" sz="1200" kern="100" dirty="0">
                <a:latin typeface="Ariel"/>
                <a:ea typeface="Aptos" panose="020B0004020202020204" pitchFamily="34" charset="0"/>
                <a:cs typeface="Times New Roman" panose="02020603050405020304" pitchFamily="18" charset="0"/>
              </a:rPr>
              <a:t>Marston, H.R. and van Hoof, J. (2019) ‘Who doesn’t think about technology when designing urban environments for older people? A case study approach to a proposed extension of the WHO’s age-friendly cities model’ </a:t>
            </a:r>
            <a:r>
              <a:rPr lang="en-GB" sz="1200" i="1" kern="100" dirty="0">
                <a:latin typeface="Ariel"/>
                <a:ea typeface="Aptos" panose="020B0004020202020204" pitchFamily="34" charset="0"/>
                <a:cs typeface="Times New Roman" panose="02020603050405020304" pitchFamily="18" charset="0"/>
              </a:rPr>
              <a:t>International Journal of Environmental Research and Public Health</a:t>
            </a:r>
            <a:r>
              <a:rPr lang="en-GB" sz="1200" kern="100" dirty="0">
                <a:latin typeface="Ariel"/>
                <a:ea typeface="Aptos" panose="020B0004020202020204" pitchFamily="34" charset="0"/>
                <a:cs typeface="Times New Roman" panose="02020603050405020304" pitchFamily="18" charset="0"/>
              </a:rPr>
              <a:t>, 16(19), article 3525. Available at: </a:t>
            </a:r>
            <a:r>
              <a:rPr lang="en-GB" sz="1200" kern="100" dirty="0">
                <a:latin typeface="Ariel"/>
                <a:ea typeface="Aptos" panose="020B0004020202020204" pitchFamily="34" charset="0"/>
                <a:cs typeface="Times New Roman" panose="02020603050405020304" pitchFamily="18" charset="0"/>
                <a:hlinkClick r:id="rId7"/>
              </a:rPr>
              <a:t>https://doi.org/10.3390/ijerph16193525</a:t>
            </a:r>
            <a:r>
              <a:rPr lang="en-GB" sz="1200" kern="100" dirty="0">
                <a:latin typeface="Ariel"/>
                <a:ea typeface="Aptos" panose="020B0004020202020204" pitchFamily="34" charset="0"/>
                <a:cs typeface="Times New Roman" panose="02020603050405020304" pitchFamily="18" charset="0"/>
              </a:rPr>
              <a:t> </a:t>
            </a:r>
            <a:r>
              <a:rPr lang="en-GB" sz="1200" dirty="0">
                <a:latin typeface="Ariel"/>
              </a:rPr>
              <a:t>(Accessed: 03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00" dirty="0">
                <a:latin typeface="Ariel"/>
                <a:ea typeface="Aptos" panose="020B0004020202020204" pitchFamily="34" charset="0"/>
                <a:cs typeface="Times New Roman" panose="02020603050405020304" pitchFamily="18" charset="0"/>
              </a:rPr>
              <a:t>McFadden, P. et al. (2025) ‘Older people’s social work safe staffing supply and workforce demands analysis: A case study from Northern Ireland’ </a:t>
            </a:r>
            <a:r>
              <a:rPr lang="en-GB" sz="1200" i="1" kern="100" dirty="0">
                <a:latin typeface="Ariel"/>
                <a:ea typeface="Aptos" panose="020B0004020202020204" pitchFamily="34" charset="0"/>
                <a:cs typeface="Times New Roman" panose="02020603050405020304" pitchFamily="18" charset="0"/>
              </a:rPr>
              <a:t>British Journal of Social Work</a:t>
            </a:r>
            <a:r>
              <a:rPr lang="en-GB" sz="1200" kern="100" dirty="0">
                <a:latin typeface="Ariel"/>
                <a:ea typeface="Aptos" panose="020B0004020202020204" pitchFamily="34" charset="0"/>
                <a:cs typeface="Times New Roman" panose="02020603050405020304" pitchFamily="18" charset="0"/>
              </a:rPr>
              <a:t>, 55(3), pp.1396–1415. Available at: </a:t>
            </a:r>
            <a:r>
              <a:rPr lang="en-GB" sz="1200" kern="100" dirty="0">
                <a:latin typeface="Ariel"/>
                <a:ea typeface="Aptos" panose="020B0004020202020204" pitchFamily="34" charset="0"/>
                <a:cs typeface="Times New Roman" panose="02020603050405020304" pitchFamily="18" charset="0"/>
                <a:hlinkClick r:id="rId8"/>
              </a:rPr>
              <a:t>https://academic.oup.com/bjsw/article/5</a:t>
            </a:r>
            <a:r>
              <a:rPr lang="en-GB" sz="1200" kern="100" dirty="0">
                <a:latin typeface="Ariel"/>
                <a:ea typeface="Aptos" panose="020B0004020202020204" pitchFamily="34" charset="0"/>
                <a:cs typeface="Times New Roman" panose="02020603050405020304" pitchFamily="18" charset="0"/>
              </a:rPr>
              <a:t> </a:t>
            </a:r>
            <a:r>
              <a:rPr lang="en-GB" sz="1200" dirty="0">
                <a:latin typeface="Ariel"/>
              </a:rPr>
              <a:t>(Accessed: 04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buNone/>
            </a:pPr>
            <a:r>
              <a:rPr lang="en-GB" sz="1200" kern="0" dirty="0">
                <a:effectLst/>
                <a:latin typeface="Ariel"/>
                <a:ea typeface="Times New Roman" panose="02020603050405020304" pitchFamily="18" charset="0"/>
                <a:cs typeface="Times New Roman" panose="02020603050405020304" pitchFamily="18" charset="0"/>
              </a:rPr>
              <a:t>MDPI (2025)  ‘Elderly people’s Adaption to the Evolving Digital Society’ </a:t>
            </a:r>
            <a:r>
              <a:rPr lang="en-GB" sz="1200" i="1" kern="0" dirty="0">
                <a:effectLst/>
                <a:latin typeface="Ariel"/>
                <a:ea typeface="Times New Roman" panose="02020603050405020304" pitchFamily="18" charset="0"/>
                <a:cs typeface="Times New Roman" panose="02020603050405020304" pitchFamily="18" charset="0"/>
              </a:rPr>
              <a:t>A Case Study in Vietnam </a:t>
            </a:r>
            <a:r>
              <a:rPr lang="en-GB" sz="1200" kern="0" dirty="0">
                <a:effectLst/>
                <a:latin typeface="Ariel"/>
                <a:ea typeface="Times New Roman" panose="02020603050405020304" pitchFamily="18" charset="0"/>
                <a:cs typeface="Times New Roman" panose="02020603050405020304" pitchFamily="18" charset="0"/>
              </a:rPr>
              <a:t>Available at: </a:t>
            </a:r>
            <a:r>
              <a:rPr lang="en-GB" sz="1200" u="sng" kern="0" dirty="0">
                <a:solidFill>
                  <a:srgbClr val="467886"/>
                </a:solidFill>
                <a:effectLst/>
                <a:latin typeface="Ariel"/>
                <a:ea typeface="Times New Roman" panose="02020603050405020304" pitchFamily="18" charset="0"/>
                <a:cs typeface="Times New Roman" panose="02020603050405020304" pitchFamily="18" charset="0"/>
                <a:hlinkClick r:id="rId9"/>
              </a:rPr>
              <a:t>https://www.mdpi.com/2076-0760/11/8/324</a:t>
            </a:r>
            <a:r>
              <a:rPr lang="en-GB" sz="1200" u="sng" kern="0" dirty="0">
                <a:solidFill>
                  <a:srgbClr val="467886"/>
                </a:solidFill>
                <a:effectLst/>
                <a:latin typeface="Ariel"/>
                <a:ea typeface="Times New Roman" panose="02020603050405020304" pitchFamily="18" charset="0"/>
                <a:cs typeface="Times New Roman" panose="02020603050405020304" pitchFamily="18" charset="0"/>
              </a:rPr>
              <a:t> </a:t>
            </a:r>
            <a:r>
              <a:rPr lang="en-GB" sz="1200" dirty="0">
                <a:latin typeface="Ariel"/>
              </a:rPr>
              <a:t>(Accessed: 08 October 2025).</a:t>
            </a:r>
            <a:endParaRPr lang="en-GB" sz="1200" u="sng" kern="0" dirty="0">
              <a:solidFill>
                <a:srgbClr val="467886"/>
              </a:solidFill>
              <a:effectLst/>
              <a:latin typeface="Ariel"/>
              <a:ea typeface="Times New Roman" panose="02020603050405020304" pitchFamily="18" charset="0"/>
              <a:cs typeface="Times New Roman" panose="02020603050405020304" pitchFamily="18" charset="0"/>
            </a:endParaRPr>
          </a:p>
          <a:p>
            <a:pPr>
              <a:lnSpc>
                <a:spcPct val="115000"/>
              </a:lnSpc>
              <a:spcAft>
                <a:spcPts val="800"/>
              </a:spcAft>
              <a:buNone/>
            </a:pPr>
            <a:r>
              <a:rPr lang="en-GB" sz="1200" kern="100" dirty="0">
                <a:effectLst/>
                <a:latin typeface="Ariel"/>
                <a:ea typeface="Aptos" panose="020B0004020202020204" pitchFamily="34" charset="0"/>
                <a:cs typeface="Times New Roman" panose="02020603050405020304" pitchFamily="18" charset="0"/>
              </a:rPr>
              <a:t>Moilanen, T., Kangasniemi, M., </a:t>
            </a:r>
            <a:r>
              <a:rPr lang="en-GB" sz="1200" kern="100" dirty="0" err="1">
                <a:effectLst/>
                <a:latin typeface="Ariel"/>
                <a:ea typeface="Aptos" panose="020B0004020202020204" pitchFamily="34" charset="0"/>
                <a:cs typeface="Times New Roman" panose="02020603050405020304" pitchFamily="18" charset="0"/>
              </a:rPr>
              <a:t>Papinaho</a:t>
            </a:r>
            <a:r>
              <a:rPr lang="en-GB" sz="1200" kern="100" dirty="0">
                <a:effectLst/>
                <a:latin typeface="Ariel"/>
                <a:ea typeface="Aptos" panose="020B0004020202020204" pitchFamily="34" charset="0"/>
                <a:cs typeface="Times New Roman" panose="02020603050405020304" pitchFamily="18" charset="0"/>
              </a:rPr>
              <a:t>, O., </a:t>
            </a:r>
            <a:r>
              <a:rPr lang="en-GB" sz="1200" kern="100" dirty="0" err="1">
                <a:effectLst/>
                <a:latin typeface="Ariel"/>
                <a:ea typeface="Aptos" panose="020B0004020202020204" pitchFamily="34" charset="0"/>
                <a:cs typeface="Times New Roman" panose="02020603050405020304" pitchFamily="18" charset="0"/>
              </a:rPr>
              <a:t>Mynttinen</a:t>
            </a:r>
            <a:r>
              <a:rPr lang="en-GB" sz="1200" kern="100" dirty="0">
                <a:effectLst/>
                <a:latin typeface="Ariel"/>
                <a:ea typeface="Aptos" panose="020B0004020202020204" pitchFamily="34" charset="0"/>
                <a:cs typeface="Times New Roman" panose="02020603050405020304" pitchFamily="18" charset="0"/>
              </a:rPr>
              <a:t>, M., </a:t>
            </a:r>
            <a:r>
              <a:rPr lang="en-GB" sz="1200" kern="100" dirty="0" err="1">
                <a:effectLst/>
                <a:latin typeface="Ariel"/>
                <a:ea typeface="Aptos" panose="020B0004020202020204" pitchFamily="34" charset="0"/>
                <a:cs typeface="Times New Roman" panose="02020603050405020304" pitchFamily="18" charset="0"/>
              </a:rPr>
              <a:t>Siipi</a:t>
            </a:r>
            <a:r>
              <a:rPr lang="en-GB" sz="1200" kern="100" dirty="0">
                <a:effectLst/>
                <a:latin typeface="Ariel"/>
                <a:ea typeface="Aptos" panose="020B0004020202020204" pitchFamily="34" charset="0"/>
                <a:cs typeface="Times New Roman" panose="02020603050405020304" pitchFamily="18" charset="0"/>
              </a:rPr>
              <a:t>, H. &amp; Suominen, S. (2021) ‘Older people’s perceived autonomy in residential care: An integrative review</a:t>
            </a:r>
            <a:r>
              <a:rPr lang="en-GB" sz="1200" i="1" kern="100" dirty="0">
                <a:effectLst/>
                <a:latin typeface="Ariel"/>
                <a:ea typeface="Aptos" panose="020B0004020202020204" pitchFamily="34" charset="0"/>
                <a:cs typeface="Times New Roman" panose="02020603050405020304" pitchFamily="18" charset="0"/>
              </a:rPr>
              <a:t>’, </a:t>
            </a:r>
            <a:r>
              <a:rPr lang="en-GB" sz="1200" i="1" kern="100" dirty="0" err="1">
                <a:effectLst/>
                <a:latin typeface="Ariel"/>
                <a:ea typeface="Aptos" panose="020B0004020202020204" pitchFamily="34" charset="0"/>
                <a:cs typeface="Times New Roman" panose="02020603050405020304" pitchFamily="18" charset="0"/>
              </a:rPr>
              <a:t>NursingEthics</a:t>
            </a:r>
            <a:r>
              <a:rPr lang="en-GB" sz="1200" kern="100" dirty="0">
                <a:effectLst/>
                <a:latin typeface="Ariel"/>
                <a:ea typeface="Aptos" panose="020B0004020202020204" pitchFamily="34" charset="0"/>
                <a:cs typeface="Times New Roman" panose="02020603050405020304" pitchFamily="18" charset="0"/>
              </a:rPr>
              <a:t>, 28(3), pp. 414–434. Available at: </a:t>
            </a:r>
            <a:r>
              <a:rPr lang="en-GB" sz="1200" kern="100" dirty="0">
                <a:effectLst/>
                <a:latin typeface="Ariel"/>
                <a:ea typeface="Aptos" panose="020B0004020202020204" pitchFamily="34" charset="0"/>
                <a:cs typeface="Times New Roman" panose="02020603050405020304" pitchFamily="18" charset="0"/>
                <a:hlinkClick r:id="rId10"/>
              </a:rPr>
              <a:t>https://doi.org/10.1177/0969733020948115</a:t>
            </a:r>
            <a:r>
              <a:rPr lang="en-GB" sz="1200" kern="100" dirty="0">
                <a:effectLst/>
                <a:latin typeface="Ariel"/>
                <a:ea typeface="Aptos" panose="020B0004020202020204" pitchFamily="34" charset="0"/>
                <a:cs typeface="Times New Roman" panose="02020603050405020304" pitchFamily="18" charset="0"/>
              </a:rPr>
              <a:t> </a:t>
            </a:r>
            <a:r>
              <a:rPr lang="en-GB" sz="1200" dirty="0">
                <a:latin typeface="Ariel"/>
              </a:rPr>
              <a:t>(Accessed: 25 October 2025).</a:t>
            </a:r>
          </a:p>
          <a:p>
            <a:pPr>
              <a:lnSpc>
                <a:spcPct val="115000"/>
              </a:lnSpc>
              <a:spcAft>
                <a:spcPts val="800"/>
              </a:spcAft>
              <a:buNone/>
            </a:pPr>
            <a:r>
              <a:rPr lang="en-GB" sz="1200" kern="100" dirty="0">
                <a:effectLst/>
                <a:latin typeface="Ariel"/>
                <a:ea typeface="Aptos" panose="020B0004020202020204" pitchFamily="34" charset="0"/>
                <a:cs typeface="Times New Roman" panose="02020603050405020304" pitchFamily="18" charset="0"/>
              </a:rPr>
              <a:t>Montag, C. &amp; Becker, B., (2023) ‘Neuroimaging the effects of smartphone (over-)use on brain function and structure—a review on the current state of MRI-based findings and a roadmap for future research’ </a:t>
            </a:r>
            <a:r>
              <a:rPr lang="en-GB" sz="1200" i="1" kern="100" dirty="0">
                <a:effectLst/>
                <a:latin typeface="Ariel"/>
                <a:ea typeface="Aptos" panose="020B0004020202020204" pitchFamily="34" charset="0"/>
                <a:cs typeface="Times New Roman" panose="02020603050405020304" pitchFamily="18" charset="0"/>
              </a:rPr>
              <a:t>Psychoradiology</a:t>
            </a:r>
            <a:r>
              <a:rPr lang="en-GB" sz="1200" kern="100" dirty="0">
                <a:effectLst/>
                <a:latin typeface="Ariel"/>
                <a:ea typeface="Aptos" panose="020B0004020202020204" pitchFamily="34" charset="0"/>
                <a:cs typeface="Times New Roman" panose="02020603050405020304" pitchFamily="18" charset="0"/>
              </a:rPr>
              <a:t>, 3, kkad001. Available at: </a:t>
            </a:r>
            <a:r>
              <a:rPr lang="en-GB" sz="1200" kern="100" dirty="0">
                <a:latin typeface="Ariel"/>
                <a:ea typeface="Aptos" panose="020B0004020202020204" pitchFamily="34" charset="0"/>
                <a:cs typeface="Times New Roman" panose="02020603050405020304" pitchFamily="18" charset="0"/>
                <a:hlinkClick r:id="rId11"/>
              </a:rPr>
              <a:t>https://academic.oup.com/psychoradiology/article/3/1/kkad001/7095343</a:t>
            </a:r>
            <a:r>
              <a:rPr lang="en-GB" sz="1200" kern="100" dirty="0">
                <a:latin typeface="Ariel"/>
                <a:ea typeface="Aptos" panose="020B0004020202020204" pitchFamily="34" charset="0"/>
                <a:cs typeface="Times New Roman" panose="02020603050405020304" pitchFamily="18" charset="0"/>
              </a:rPr>
              <a:t> </a:t>
            </a:r>
            <a:r>
              <a:rPr lang="en-GB" sz="1200" kern="100" dirty="0">
                <a:effectLst/>
                <a:latin typeface="Ariel"/>
                <a:ea typeface="Aptos" panose="020B0004020202020204" pitchFamily="34" charset="0"/>
                <a:cs typeface="Times New Roman" panose="02020603050405020304" pitchFamily="18" charset="0"/>
              </a:rPr>
              <a:t>Accessed: 17 October 2025).</a:t>
            </a:r>
          </a:p>
          <a:p>
            <a:pPr>
              <a:lnSpc>
                <a:spcPct val="115000"/>
              </a:lnSpc>
              <a:spcAft>
                <a:spcPts val="800"/>
              </a:spcAft>
              <a:buNone/>
            </a:pPr>
            <a:r>
              <a:rPr lang="en-GB" sz="1200" kern="100" dirty="0">
                <a:effectLst/>
                <a:latin typeface="Ariel"/>
                <a:ea typeface="Aptos" panose="020B0004020202020204" pitchFamily="34" charset="0"/>
                <a:cs typeface="Times New Roman" panose="02020603050405020304" pitchFamily="18" charset="0"/>
              </a:rPr>
              <a:t> Moyle, W., Jones, C. &amp; Dwan, T. (2018) ’Effectiveness of companion robots in improving emotional wellbeing in older adults’ </a:t>
            </a:r>
            <a:r>
              <a:rPr lang="en-GB" sz="1200" i="1" kern="100" dirty="0">
                <a:effectLst/>
                <a:latin typeface="Ariel"/>
                <a:ea typeface="Aptos" panose="020B0004020202020204" pitchFamily="34" charset="0"/>
                <a:cs typeface="Times New Roman" panose="02020603050405020304" pitchFamily="18" charset="0"/>
              </a:rPr>
              <a:t>Journal of the American Medical Directors Association, </a:t>
            </a:r>
            <a:r>
              <a:rPr lang="en-GB" sz="1200" kern="100" dirty="0">
                <a:effectLst/>
                <a:latin typeface="Ariel"/>
                <a:ea typeface="Aptos" panose="020B0004020202020204" pitchFamily="34" charset="0"/>
                <a:cs typeface="Times New Roman" panose="02020603050405020304" pitchFamily="18" charset="0"/>
              </a:rPr>
              <a:t>19(3), pp. 166–172. Available at: </a:t>
            </a:r>
            <a:r>
              <a:rPr lang="en-GB" sz="1200" kern="100" dirty="0">
                <a:effectLst/>
                <a:latin typeface="Ariel"/>
                <a:ea typeface="Aptos" panose="020B0004020202020204" pitchFamily="34" charset="0"/>
                <a:cs typeface="Times New Roman" panose="02020603050405020304" pitchFamily="18" charset="0"/>
                <a:hlinkClick r:id="rId12"/>
              </a:rPr>
              <a:t>https://doi.org/10.1016/j.jamda.2018.02.014</a:t>
            </a:r>
            <a:r>
              <a:rPr lang="en-GB" sz="1200" kern="100" dirty="0">
                <a:latin typeface="Ariel"/>
                <a:ea typeface="Aptos" panose="020B0004020202020204" pitchFamily="34" charset="0"/>
                <a:cs typeface="Times New Roman" panose="02020603050405020304" pitchFamily="18" charset="0"/>
              </a:rPr>
              <a:t> </a:t>
            </a:r>
            <a:r>
              <a:rPr lang="en-GB" sz="1200" kern="100" dirty="0">
                <a:effectLst/>
                <a:latin typeface="Ariel"/>
                <a:ea typeface="Aptos" panose="020B0004020202020204" pitchFamily="34" charset="0"/>
                <a:cs typeface="Times New Roman" panose="02020603050405020304" pitchFamily="18" charset="0"/>
              </a:rPr>
              <a:t>(Accessed: 18 October 2025).</a:t>
            </a:r>
          </a:p>
          <a:p>
            <a:pPr>
              <a:lnSpc>
                <a:spcPct val="115000"/>
              </a:lnSpc>
              <a:spcAft>
                <a:spcPts val="800"/>
              </a:spcAft>
              <a:buNone/>
            </a:pPr>
            <a:endParaRPr lang="en-GB" sz="1200" kern="100" dirty="0">
              <a:effectLst/>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kern="100" dirty="0">
              <a:effectLst/>
              <a:latin typeface="Ariel"/>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037413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D34E08-60B3-9A1F-7F20-6EE9D49082DD}"/>
              </a:ext>
            </a:extLst>
          </p:cNvPr>
          <p:cNvSpPr txBox="1"/>
          <p:nvPr/>
        </p:nvSpPr>
        <p:spPr>
          <a:xfrm>
            <a:off x="158914" y="-194236"/>
            <a:ext cx="11336291" cy="7671203"/>
          </a:xfrm>
          <a:prstGeom prst="rect">
            <a:avLst/>
          </a:prstGeom>
          <a:noFill/>
        </p:spPr>
        <p:txBody>
          <a:bodyPr wrap="square">
            <a:spAutoFit/>
          </a:bodyPr>
          <a:lstStyle/>
          <a:p>
            <a:pPr>
              <a:lnSpc>
                <a:spcPct val="115000"/>
              </a:lnSpc>
              <a:spcAft>
                <a:spcPts val="800"/>
              </a:spcAft>
            </a:pP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00" dirty="0">
                <a:latin typeface="Ariel"/>
                <a:ea typeface="Aptos" panose="020B0004020202020204" pitchFamily="34" charset="0"/>
                <a:cs typeface="Times New Roman" panose="02020603050405020304" pitchFamily="18" charset="0"/>
              </a:rPr>
              <a:t>Murad, M. H., Wang, Z., Xiao, M. et al. (2024) ‘Variability of relative treatment effect among populations with low, moderate and high control group event rates: a meta-epidemiological study’ </a:t>
            </a:r>
            <a:r>
              <a:rPr lang="en-GB" sz="1200" i="1" kern="100" dirty="0">
                <a:latin typeface="Ariel"/>
                <a:ea typeface="Aptos" panose="020B0004020202020204" pitchFamily="34" charset="0"/>
                <a:cs typeface="Times New Roman" panose="02020603050405020304" pitchFamily="18" charset="0"/>
              </a:rPr>
              <a:t>BMC Medical Research Methodology</a:t>
            </a:r>
            <a:r>
              <a:rPr lang="en-GB" sz="1200" kern="100" dirty="0">
                <a:latin typeface="Ariel"/>
                <a:ea typeface="Aptos" panose="020B0004020202020204" pitchFamily="34" charset="0"/>
                <a:cs typeface="Times New Roman" panose="02020603050405020304" pitchFamily="18" charset="0"/>
              </a:rPr>
              <a:t>, 24, Article 263. Available at: </a:t>
            </a:r>
            <a:r>
              <a:rPr lang="en-GB" sz="1200" kern="100" dirty="0">
                <a:latin typeface="Ariel"/>
                <a:ea typeface="Aptos" panose="020B0004020202020204" pitchFamily="34" charset="0"/>
                <a:cs typeface="Times New Roman" panose="02020603050405020304" pitchFamily="18" charset="0"/>
                <a:hlinkClick r:id="rId2"/>
              </a:rPr>
              <a:t>https://doi.org/10.1186/s12874-024-02388-y</a:t>
            </a:r>
            <a:r>
              <a:rPr lang="en-GB" sz="1200" kern="100" dirty="0">
                <a:latin typeface="Ariel"/>
                <a:ea typeface="Aptos" panose="020B0004020202020204" pitchFamily="34" charset="0"/>
                <a:cs typeface="Times New Roman" panose="02020603050405020304" pitchFamily="18" charset="0"/>
              </a:rPr>
              <a:t> </a:t>
            </a:r>
            <a:r>
              <a:rPr lang="en-GB" sz="1200" dirty="0">
                <a:latin typeface="Ariel"/>
              </a:rPr>
              <a:t>(Accessed: 21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00" dirty="0" err="1">
                <a:latin typeface="Ariel"/>
                <a:ea typeface="Aptos" panose="020B0004020202020204" pitchFamily="34" charset="0"/>
                <a:cs typeface="Times New Roman" panose="02020603050405020304" pitchFamily="18" charset="0"/>
              </a:rPr>
              <a:t>Navaneetham</a:t>
            </a:r>
            <a:r>
              <a:rPr lang="en-GB" sz="1200" kern="100" dirty="0">
                <a:latin typeface="Ariel"/>
                <a:ea typeface="Aptos" panose="020B0004020202020204" pitchFamily="34" charset="0"/>
                <a:cs typeface="Times New Roman" panose="02020603050405020304" pitchFamily="18" charset="0"/>
              </a:rPr>
              <a:t>, K. &amp; Arunachalam, D., (2023) ‘Global Population Aging, 1950–2050. Handbook of Aging, Health and Public Policy’ </a:t>
            </a:r>
            <a:r>
              <a:rPr lang="en-GB" sz="1200" i="1" kern="100" dirty="0">
                <a:latin typeface="Ariel"/>
                <a:ea typeface="Aptos" panose="020B0004020202020204" pitchFamily="34" charset="0"/>
                <a:cs typeface="Times New Roman" panose="02020603050405020304" pitchFamily="18" charset="0"/>
              </a:rPr>
              <a:t>Springer,</a:t>
            </a:r>
            <a:r>
              <a:rPr lang="en-GB" sz="1200" kern="100" dirty="0">
                <a:latin typeface="Ariel"/>
                <a:ea typeface="Aptos" panose="020B0004020202020204" pitchFamily="34" charset="0"/>
                <a:cs typeface="Times New Roman" panose="02020603050405020304" pitchFamily="18" charset="0"/>
              </a:rPr>
              <a:t> Available at: </a:t>
            </a:r>
            <a:r>
              <a:rPr lang="en-GB" sz="1200" kern="100" dirty="0">
                <a:latin typeface="Ariel"/>
                <a:ea typeface="Aptos" panose="020B0004020202020204" pitchFamily="34" charset="0"/>
                <a:cs typeface="Times New Roman" panose="02020603050405020304" pitchFamily="18" charset="0"/>
                <a:hlinkClick r:id="rId3"/>
              </a:rPr>
              <a:t>https://link.springer.com/rwe/10.1007/978-981-16-1914-4_154-1</a:t>
            </a:r>
            <a:r>
              <a:rPr lang="en-GB" sz="1200" kern="100" dirty="0">
                <a:latin typeface="Ariel"/>
                <a:ea typeface="Aptos" panose="020B0004020202020204" pitchFamily="34" charset="0"/>
                <a:cs typeface="Times New Roman" panose="02020603050405020304" pitchFamily="18" charset="0"/>
              </a:rPr>
              <a:t> (Accessed 22 September. 2025).</a:t>
            </a:r>
          </a:p>
          <a:p>
            <a:pPr>
              <a:lnSpc>
                <a:spcPct val="115000"/>
              </a:lnSpc>
              <a:spcAft>
                <a:spcPts val="800"/>
              </a:spcAft>
            </a:pPr>
            <a:r>
              <a:rPr lang="en-GB" sz="1200" kern="100" dirty="0">
                <a:latin typeface="Ariel"/>
                <a:ea typeface="Aptos" panose="020B0004020202020204" pitchFamily="34" charset="0"/>
                <a:cs typeface="Times New Roman" panose="02020603050405020304" pitchFamily="18" charset="0"/>
              </a:rPr>
              <a:t>NHS Long Term Plan (2019) ‘NHS England. (2019) The NHS Long Term Plan </a:t>
            </a:r>
            <a:r>
              <a:rPr lang="en-GB" sz="1200" i="1" kern="100" dirty="0">
                <a:latin typeface="Ariel"/>
                <a:ea typeface="Aptos" panose="020B0004020202020204" pitchFamily="34" charset="0"/>
                <a:cs typeface="Times New Roman" panose="02020603050405020304" pitchFamily="18" charset="0"/>
              </a:rPr>
              <a:t>London:’ NHS England</a:t>
            </a:r>
            <a:r>
              <a:rPr lang="en-GB" sz="1200" kern="100" dirty="0">
                <a:latin typeface="Ariel"/>
                <a:ea typeface="Aptos" panose="020B0004020202020204" pitchFamily="34" charset="0"/>
                <a:cs typeface="Times New Roman" panose="02020603050405020304" pitchFamily="18" charset="0"/>
              </a:rPr>
              <a:t>. Available at: </a:t>
            </a:r>
            <a:r>
              <a:rPr lang="en-GB" sz="1200" kern="100" dirty="0">
                <a:latin typeface="Ariel"/>
                <a:ea typeface="Aptos" panose="020B0004020202020204" pitchFamily="34" charset="0"/>
                <a:cs typeface="Times New Roman" panose="02020603050405020304" pitchFamily="18" charset="0"/>
                <a:hlinkClick r:id="rId4"/>
              </a:rPr>
              <a:t>https://www.longtermplan.nhs.uk</a:t>
            </a:r>
            <a:r>
              <a:rPr lang="en-GB" sz="1200" kern="100" dirty="0">
                <a:latin typeface="Ariel"/>
                <a:ea typeface="Aptos" panose="020B0004020202020204" pitchFamily="34" charset="0"/>
                <a:cs typeface="Times New Roman" panose="02020603050405020304" pitchFamily="18" charset="0"/>
              </a:rPr>
              <a:t>  (Accessed: 20 October 2025).</a:t>
            </a:r>
          </a:p>
          <a:p>
            <a:pPr>
              <a:lnSpc>
                <a:spcPct val="115000"/>
              </a:lnSpc>
              <a:spcAft>
                <a:spcPts val="800"/>
              </a:spcAft>
            </a:pPr>
            <a:r>
              <a:rPr lang="en-GB" sz="1200" kern="100" dirty="0">
                <a:latin typeface="Ariel"/>
                <a:ea typeface="Aptos" panose="020B0004020202020204" pitchFamily="34" charset="0"/>
                <a:cs typeface="Times New Roman" panose="02020603050405020304" pitchFamily="18" charset="0"/>
              </a:rPr>
              <a:t>Nursing Diverted to the Welfare of Others. (2021) ‘</a:t>
            </a:r>
            <a:r>
              <a:rPr lang="en-GB" sz="1200" i="1" kern="100" dirty="0">
                <a:latin typeface="Ariel"/>
                <a:ea typeface="Aptos" panose="020B0004020202020204" pitchFamily="34" charset="0"/>
                <a:cs typeface="Times New Roman" panose="02020603050405020304" pitchFamily="18" charset="0"/>
              </a:rPr>
              <a:t>Theories of Ageing</a:t>
            </a:r>
            <a:r>
              <a:rPr lang="en-GB" sz="1200" kern="100" dirty="0">
                <a:latin typeface="Ariel"/>
                <a:ea typeface="Aptos" panose="020B0004020202020204" pitchFamily="34" charset="0"/>
                <a:cs typeface="Times New Roman" panose="02020603050405020304" pitchFamily="18" charset="0"/>
              </a:rPr>
              <a:t>’ Available at:  </a:t>
            </a:r>
            <a:r>
              <a:rPr lang="en-GB" sz="1200" kern="100" dirty="0">
                <a:latin typeface="Ariel"/>
                <a:ea typeface="Aptos" panose="020B0004020202020204" pitchFamily="34" charset="0"/>
                <a:cs typeface="Times New Roman" panose="02020603050405020304" pitchFamily="18" charset="0"/>
                <a:hlinkClick r:id="rId5"/>
              </a:rPr>
              <a:t>https://rajnursing.blogspot.com/2019/09/theories-of-ageing.html#google_vignette</a:t>
            </a:r>
            <a:r>
              <a:rPr lang="en-GB" sz="1200" kern="100" dirty="0">
                <a:latin typeface="Ariel"/>
                <a:ea typeface="Aptos" panose="020B0004020202020204" pitchFamily="34" charset="0"/>
                <a:cs typeface="Times New Roman" panose="02020603050405020304" pitchFamily="18" charset="0"/>
              </a:rPr>
              <a:t> </a:t>
            </a:r>
            <a:r>
              <a:rPr lang="en-GB" sz="1200" dirty="0">
                <a:solidFill>
                  <a:srgbClr val="000000"/>
                </a:solidFill>
                <a:latin typeface="Ariel"/>
              </a:rPr>
              <a:t>(Accessed: 11 September. 2025).</a:t>
            </a:r>
          </a:p>
          <a:p>
            <a:pPr>
              <a:lnSpc>
                <a:spcPct val="115000"/>
              </a:lnSpc>
              <a:spcAft>
                <a:spcPts val="800"/>
              </a:spcAft>
            </a:pPr>
            <a:r>
              <a:rPr lang="en-GB" sz="1200" dirty="0">
                <a:solidFill>
                  <a:srgbClr val="000000"/>
                </a:solidFill>
                <a:latin typeface="Ariel"/>
              </a:rPr>
              <a:t>O’Donnell, D. et al. (2025) ‘How can interprofessional collaboration be fostered and sustained in team-based care integration for older people in community settings? A realist evidence synthesis’ </a:t>
            </a:r>
            <a:r>
              <a:rPr lang="en-GB" sz="1200" i="1" dirty="0">
                <a:solidFill>
                  <a:srgbClr val="000000"/>
                </a:solidFill>
                <a:latin typeface="Ariel"/>
              </a:rPr>
              <a:t>Systematic Reviews</a:t>
            </a:r>
            <a:r>
              <a:rPr lang="en-GB" sz="1200" dirty="0">
                <a:solidFill>
                  <a:srgbClr val="000000"/>
                </a:solidFill>
                <a:latin typeface="Ariel"/>
              </a:rPr>
              <a:t>, 14(117). Available at: </a:t>
            </a:r>
            <a:r>
              <a:rPr lang="en-GB" sz="1200" dirty="0">
                <a:solidFill>
                  <a:srgbClr val="000000"/>
                </a:solidFill>
                <a:latin typeface="Ariel"/>
                <a:hlinkClick r:id="rId6"/>
              </a:rPr>
              <a:t>https://systematicreviewsjournal.biomedcentral.com/articles/10.1186/s13643-025-02862-8</a:t>
            </a:r>
            <a:r>
              <a:rPr lang="en-GB" sz="1200" dirty="0">
                <a:solidFill>
                  <a:srgbClr val="000000"/>
                </a:solidFill>
                <a:latin typeface="Ariel"/>
              </a:rPr>
              <a:t> </a:t>
            </a:r>
            <a:r>
              <a:rPr lang="en-GB" sz="1200" dirty="0">
                <a:latin typeface="Ariel"/>
              </a:rPr>
              <a:t>(Accessed: 05 October 2025).</a:t>
            </a:r>
            <a:endParaRPr lang="en-GB" sz="1200" dirty="0">
              <a:solidFill>
                <a:srgbClr val="000000"/>
              </a:solidFill>
              <a:latin typeface="Ariel"/>
            </a:endParaRPr>
          </a:p>
          <a:p>
            <a:pPr>
              <a:lnSpc>
                <a:spcPct val="115000"/>
              </a:lnSpc>
              <a:spcAft>
                <a:spcPts val="800"/>
              </a:spcAft>
            </a:pPr>
            <a:r>
              <a:rPr lang="en-GB" sz="1200" dirty="0">
                <a:solidFill>
                  <a:srgbClr val="000000"/>
                </a:solidFill>
                <a:latin typeface="Ariel"/>
              </a:rPr>
              <a:t>Osher, D., Cantor, P., Berg, J., Steyer, L. and Rose, T. (2020) ‘Drivers of human development: How relationships and context shape learning and development</a:t>
            </a:r>
            <a:r>
              <a:rPr lang="en-GB" sz="1200" i="1" dirty="0">
                <a:solidFill>
                  <a:srgbClr val="000000"/>
                </a:solidFill>
                <a:latin typeface="Ariel"/>
              </a:rPr>
              <a:t>’ Applied Developmental Science</a:t>
            </a:r>
            <a:r>
              <a:rPr lang="en-GB" sz="1200" dirty="0">
                <a:solidFill>
                  <a:srgbClr val="000000"/>
                </a:solidFill>
                <a:latin typeface="Ariel"/>
              </a:rPr>
              <a:t>, 24(1), pp. 6–36. Available at: </a:t>
            </a:r>
            <a:r>
              <a:rPr lang="en-GB" sz="1200" dirty="0">
                <a:solidFill>
                  <a:srgbClr val="000000"/>
                </a:solidFill>
                <a:latin typeface="Ariel"/>
                <a:hlinkClick r:id="rId7"/>
              </a:rPr>
              <a:t>https://eric.ed.gov/?id=EJ1241861</a:t>
            </a:r>
            <a:r>
              <a:rPr lang="en-GB" sz="1200" dirty="0">
                <a:solidFill>
                  <a:srgbClr val="000000"/>
                </a:solidFill>
                <a:latin typeface="Ariel"/>
              </a:rPr>
              <a:t> (Accessed: 11 September. 2025).</a:t>
            </a:r>
          </a:p>
          <a:p>
            <a:pPr>
              <a:lnSpc>
                <a:spcPct val="115000"/>
              </a:lnSpc>
              <a:spcAft>
                <a:spcPts val="800"/>
              </a:spcAft>
            </a:pPr>
            <a:r>
              <a:rPr lang="en-GB" sz="1200" dirty="0">
                <a:solidFill>
                  <a:srgbClr val="000000"/>
                </a:solidFill>
                <a:latin typeface="Ariel"/>
              </a:rPr>
              <a:t>Park, J. and Kang, D., (2024) ‘Artificial Intelligence and Smart Technologies in Safety Management: A Comprehensive Analysis Across Multiple Industries’ </a:t>
            </a:r>
            <a:r>
              <a:rPr lang="en-GB" sz="1200" i="1" dirty="0">
                <a:solidFill>
                  <a:srgbClr val="000000"/>
                </a:solidFill>
                <a:latin typeface="Ariel"/>
              </a:rPr>
              <a:t>Applied Sciences</a:t>
            </a:r>
            <a:r>
              <a:rPr lang="en-GB" sz="1200" dirty="0">
                <a:solidFill>
                  <a:srgbClr val="000000"/>
                </a:solidFill>
                <a:latin typeface="Ariel"/>
              </a:rPr>
              <a:t>, 14(24), p.11934. </a:t>
            </a:r>
            <a:r>
              <a:rPr lang="en-GB" sz="1200" dirty="0">
                <a:solidFill>
                  <a:srgbClr val="000000"/>
                </a:solidFill>
                <a:latin typeface="Ariel"/>
                <a:hlinkClick r:id="rId8"/>
              </a:rPr>
              <a:t>https://doi.org/10.3390/app142411934</a:t>
            </a:r>
            <a:r>
              <a:rPr lang="en-GB" sz="1200" dirty="0">
                <a:solidFill>
                  <a:srgbClr val="000000"/>
                </a:solidFill>
                <a:latin typeface="Ariel"/>
              </a:rPr>
              <a:t> </a:t>
            </a:r>
            <a:r>
              <a:rPr lang="en-GB" sz="1200" dirty="0">
                <a:latin typeface="Ariel"/>
              </a:rPr>
              <a:t>(Accessed: 07 October 2025).</a:t>
            </a:r>
            <a:endParaRPr lang="en-GB" sz="1200" dirty="0">
              <a:solidFill>
                <a:srgbClr val="000000"/>
              </a:solidFill>
              <a:latin typeface="Ariel"/>
            </a:endParaRPr>
          </a:p>
          <a:p>
            <a:pPr>
              <a:lnSpc>
                <a:spcPct val="115000"/>
              </a:lnSpc>
              <a:spcAft>
                <a:spcPts val="800"/>
              </a:spcAft>
            </a:pPr>
            <a:r>
              <a:rPr lang="en-GB" sz="1200" dirty="0">
                <a:solidFill>
                  <a:srgbClr val="000000"/>
                </a:solidFill>
                <a:latin typeface="Ariel"/>
              </a:rPr>
              <a:t>Peek, S.T.M., </a:t>
            </a:r>
            <a:r>
              <a:rPr lang="en-GB" sz="1200" dirty="0" err="1">
                <a:solidFill>
                  <a:srgbClr val="000000"/>
                </a:solidFill>
                <a:latin typeface="Ariel"/>
              </a:rPr>
              <a:t>Luijkx</a:t>
            </a:r>
            <a:r>
              <a:rPr lang="en-GB" sz="1200" dirty="0">
                <a:solidFill>
                  <a:srgbClr val="000000"/>
                </a:solidFill>
                <a:latin typeface="Ariel"/>
              </a:rPr>
              <a:t>, K.G., </a:t>
            </a:r>
            <a:r>
              <a:rPr lang="en-GB" sz="1200" dirty="0" err="1">
                <a:solidFill>
                  <a:srgbClr val="000000"/>
                </a:solidFill>
                <a:latin typeface="Ariel"/>
              </a:rPr>
              <a:t>Rijnaard</a:t>
            </a:r>
            <a:r>
              <a:rPr lang="en-GB" sz="1200" dirty="0">
                <a:solidFill>
                  <a:srgbClr val="000000"/>
                </a:solidFill>
                <a:latin typeface="Ariel"/>
              </a:rPr>
              <a:t>, M.D., Nieboer, M.E., van der Voort, C.S. &amp; Aarts, S. (2017) ‘Origins and consequences of technology acquirement by independent-living seniors: Towards an integrative model.’ </a:t>
            </a:r>
            <a:r>
              <a:rPr lang="en-GB" sz="1200" i="1" dirty="0">
                <a:solidFill>
                  <a:srgbClr val="000000"/>
                </a:solidFill>
                <a:latin typeface="Ariel"/>
              </a:rPr>
              <a:t>BMC Geriatrics</a:t>
            </a:r>
            <a:r>
              <a:rPr lang="en-GB" sz="1200" dirty="0">
                <a:solidFill>
                  <a:srgbClr val="000000"/>
                </a:solidFill>
                <a:latin typeface="Ariel"/>
              </a:rPr>
              <a:t>, 17(1), 189. Available at </a:t>
            </a:r>
            <a:r>
              <a:rPr lang="en-GB" sz="1200" dirty="0">
                <a:solidFill>
                  <a:srgbClr val="000000"/>
                </a:solidFill>
                <a:latin typeface="Ariel"/>
                <a:hlinkClick r:id="rId9"/>
              </a:rPr>
              <a:t>https://doi.org/10.1186/s12877-017-0582-5</a:t>
            </a:r>
            <a:r>
              <a:rPr lang="en-GB" sz="1200" dirty="0">
                <a:solidFill>
                  <a:srgbClr val="000000"/>
                </a:solidFill>
                <a:latin typeface="Ariel"/>
              </a:rPr>
              <a:t> (Accessed: 11 September. 2025).</a:t>
            </a:r>
          </a:p>
          <a:p>
            <a:pPr>
              <a:lnSpc>
                <a:spcPct val="115000"/>
              </a:lnSpc>
              <a:spcAft>
                <a:spcPts val="800"/>
              </a:spcAft>
            </a:pPr>
            <a:r>
              <a:rPr lang="en-GB" sz="1200" dirty="0">
                <a:solidFill>
                  <a:srgbClr val="000000"/>
                </a:solidFill>
                <a:latin typeface="Ariel"/>
              </a:rPr>
              <a:t>Reeves, C., Islam, A. and Gentry, T. (2023) ‘The State of Health and Care of Older People, 2023 (abridged)’ </a:t>
            </a:r>
            <a:r>
              <a:rPr lang="en-GB" sz="1200" i="1" dirty="0">
                <a:solidFill>
                  <a:srgbClr val="000000"/>
                </a:solidFill>
                <a:latin typeface="Ariel"/>
              </a:rPr>
              <a:t>Age UK</a:t>
            </a:r>
            <a:r>
              <a:rPr lang="en-GB" sz="1200" dirty="0">
                <a:solidFill>
                  <a:srgbClr val="000000"/>
                </a:solidFill>
                <a:latin typeface="Ariel"/>
              </a:rPr>
              <a:t>. Available at: </a:t>
            </a:r>
            <a:r>
              <a:rPr lang="en-GB" sz="1200" dirty="0">
                <a:solidFill>
                  <a:srgbClr val="000000"/>
                </a:solidFill>
                <a:latin typeface="Ariel"/>
                <a:hlinkClick r:id="rId10"/>
              </a:rPr>
              <a:t>https://www.ageuk.org.uk/siteassets/documents/reports-and-publications/reports-and-briefings/health--wellbeing/age-uk-briefing-state-of-health-and-care-july-2023-abridged-version.pdf</a:t>
            </a:r>
            <a:r>
              <a:rPr lang="en-GB" sz="1200" dirty="0">
                <a:solidFill>
                  <a:srgbClr val="000000"/>
                </a:solidFill>
                <a:latin typeface="Ariel"/>
              </a:rPr>
              <a:t>.</a:t>
            </a:r>
            <a:r>
              <a:rPr lang="en-GB" sz="1200" dirty="0">
                <a:latin typeface="Ariel"/>
              </a:rPr>
              <a:t> (Accessed: 02 October 2025).</a:t>
            </a:r>
          </a:p>
          <a:p>
            <a:pPr>
              <a:lnSpc>
                <a:spcPct val="115000"/>
              </a:lnSpc>
              <a:spcAft>
                <a:spcPts val="800"/>
              </a:spcAft>
            </a:pPr>
            <a:r>
              <a:rPr lang="en-GB" sz="1200" dirty="0">
                <a:latin typeface="Ariel"/>
              </a:rPr>
              <a:t>Ruwanika, J.M., 2024. Role of service providers in ensuring effective service delivery. Cogent Business &amp; Management, 11(1), 2315695. Available at: </a:t>
            </a:r>
            <a:r>
              <a:rPr lang="en-GB" sz="1200" dirty="0">
                <a:latin typeface="Ariel"/>
                <a:hlinkClick r:id="rId11"/>
              </a:rPr>
              <a:t>https://doi.org/10.1080/23311975.2024.2315695</a:t>
            </a:r>
            <a:r>
              <a:rPr lang="en-GB" sz="1200" dirty="0">
                <a:latin typeface="Ariel"/>
              </a:rPr>
              <a:t> (Accessed: 06 October 2025).</a:t>
            </a:r>
          </a:p>
          <a:p>
            <a:pPr>
              <a:lnSpc>
                <a:spcPct val="115000"/>
              </a:lnSpc>
              <a:spcAft>
                <a:spcPts val="800"/>
              </a:spcAft>
            </a:pPr>
            <a:r>
              <a:rPr lang="en-GB" sz="1200" dirty="0">
                <a:solidFill>
                  <a:srgbClr val="000000"/>
                </a:solidFill>
                <a:latin typeface="Ariel"/>
              </a:rPr>
              <a:t>Saleh, B.S.F.A., </a:t>
            </a:r>
            <a:r>
              <a:rPr lang="en-GB" sz="1200" dirty="0" err="1">
                <a:solidFill>
                  <a:srgbClr val="000000"/>
                </a:solidFill>
                <a:latin typeface="Ariel"/>
              </a:rPr>
              <a:t>Alhassoon</a:t>
            </a:r>
            <a:r>
              <a:rPr lang="en-GB" sz="1200" dirty="0">
                <a:solidFill>
                  <a:srgbClr val="000000"/>
                </a:solidFill>
                <a:latin typeface="Ariel"/>
              </a:rPr>
              <a:t>, H.H., </a:t>
            </a:r>
            <a:r>
              <a:rPr lang="en-GB" sz="1200" dirty="0" err="1">
                <a:solidFill>
                  <a:srgbClr val="000000"/>
                </a:solidFill>
                <a:latin typeface="Ariel"/>
              </a:rPr>
              <a:t>Alhayyaf</a:t>
            </a:r>
            <a:r>
              <a:rPr lang="en-GB" sz="1200" dirty="0">
                <a:solidFill>
                  <a:srgbClr val="000000"/>
                </a:solidFill>
                <a:latin typeface="Ariel"/>
              </a:rPr>
              <a:t>, H.H., </a:t>
            </a:r>
            <a:r>
              <a:rPr lang="en-GB" sz="1200" dirty="0" err="1">
                <a:solidFill>
                  <a:srgbClr val="000000"/>
                </a:solidFill>
                <a:latin typeface="Ariel"/>
              </a:rPr>
              <a:t>Alhajji</a:t>
            </a:r>
            <a:r>
              <a:rPr lang="en-GB" sz="1200" dirty="0">
                <a:solidFill>
                  <a:srgbClr val="000000"/>
                </a:solidFill>
                <a:latin typeface="Ariel"/>
              </a:rPr>
              <a:t>, R.A.M., Asiri, F.H., </a:t>
            </a:r>
            <a:r>
              <a:rPr lang="en-GB" sz="1200" dirty="0" err="1">
                <a:solidFill>
                  <a:srgbClr val="000000"/>
                </a:solidFill>
                <a:latin typeface="Ariel"/>
              </a:rPr>
              <a:t>Alomani</a:t>
            </a:r>
            <a:r>
              <a:rPr lang="en-GB" sz="1200" dirty="0">
                <a:solidFill>
                  <a:srgbClr val="000000"/>
                </a:solidFill>
                <a:latin typeface="Ariel"/>
              </a:rPr>
              <a:t>, F.M., </a:t>
            </a:r>
            <a:r>
              <a:rPr lang="en-GB" sz="1200" dirty="0" err="1">
                <a:solidFill>
                  <a:srgbClr val="000000"/>
                </a:solidFill>
                <a:latin typeface="Ariel"/>
              </a:rPr>
              <a:t>Alsharari</a:t>
            </a:r>
            <a:r>
              <a:rPr lang="en-GB" sz="1200" dirty="0">
                <a:solidFill>
                  <a:srgbClr val="000000"/>
                </a:solidFill>
                <a:latin typeface="Ariel"/>
              </a:rPr>
              <a:t>, F.H.A., Hijji, S., </a:t>
            </a:r>
            <a:r>
              <a:rPr lang="en-GB" sz="1200" dirty="0" err="1">
                <a:solidFill>
                  <a:srgbClr val="000000"/>
                </a:solidFill>
                <a:latin typeface="Ariel"/>
              </a:rPr>
              <a:t>Alsamaeel</a:t>
            </a:r>
            <a:r>
              <a:rPr lang="en-GB" sz="1200" dirty="0">
                <a:solidFill>
                  <a:srgbClr val="000000"/>
                </a:solidFill>
                <a:latin typeface="Ariel"/>
              </a:rPr>
              <a:t>, F.S.F., </a:t>
            </a:r>
            <a:r>
              <a:rPr lang="en-GB" sz="1200" dirty="0" err="1">
                <a:solidFill>
                  <a:srgbClr val="000000"/>
                </a:solidFill>
                <a:latin typeface="Ariel"/>
              </a:rPr>
              <a:t>Almosfer</a:t>
            </a:r>
            <a:r>
              <a:rPr lang="en-GB" sz="1200" dirty="0">
                <a:solidFill>
                  <a:srgbClr val="000000"/>
                </a:solidFill>
                <a:latin typeface="Ariel"/>
              </a:rPr>
              <a:t>, F.S., </a:t>
            </a:r>
            <a:r>
              <a:rPr lang="en-GB" sz="1200" dirty="0" err="1">
                <a:solidFill>
                  <a:srgbClr val="000000"/>
                </a:solidFill>
                <a:latin typeface="Ariel"/>
              </a:rPr>
              <a:t>Alghasham</a:t>
            </a:r>
            <a:r>
              <a:rPr lang="en-GB" sz="1200" dirty="0">
                <a:solidFill>
                  <a:srgbClr val="000000"/>
                </a:solidFill>
                <a:latin typeface="Ariel"/>
              </a:rPr>
              <a:t>, Q.A.E.H., </a:t>
            </a:r>
            <a:r>
              <a:rPr lang="en-GB" sz="1200" dirty="0" err="1">
                <a:solidFill>
                  <a:srgbClr val="000000"/>
                </a:solidFill>
                <a:latin typeface="Ariel"/>
              </a:rPr>
              <a:t>Alrasool</a:t>
            </a:r>
            <a:r>
              <a:rPr lang="en-GB" sz="1200" dirty="0">
                <a:solidFill>
                  <a:srgbClr val="000000"/>
                </a:solidFill>
                <a:latin typeface="Ariel"/>
              </a:rPr>
              <a:t>, A.R.A., Alessa, A.A.A., </a:t>
            </a:r>
            <a:r>
              <a:rPr lang="en-GB" sz="1200" dirty="0" err="1">
                <a:solidFill>
                  <a:srgbClr val="000000"/>
                </a:solidFill>
                <a:latin typeface="Ariel"/>
              </a:rPr>
              <a:t>Alsalameen</a:t>
            </a:r>
            <a:r>
              <a:rPr lang="en-GB" sz="1200" dirty="0">
                <a:solidFill>
                  <a:srgbClr val="000000"/>
                </a:solidFill>
                <a:latin typeface="Ariel"/>
              </a:rPr>
              <a:t>, A.A., Hassan, A.H.A., &amp; </a:t>
            </a:r>
            <a:r>
              <a:rPr lang="en-GB" sz="1200" dirty="0" err="1">
                <a:solidFill>
                  <a:srgbClr val="000000"/>
                </a:solidFill>
                <a:latin typeface="Ariel"/>
              </a:rPr>
              <a:t>Alradwan</a:t>
            </a:r>
            <a:r>
              <a:rPr lang="en-GB" sz="1200" dirty="0">
                <a:solidFill>
                  <a:srgbClr val="000000"/>
                </a:solidFill>
                <a:latin typeface="Ariel"/>
              </a:rPr>
              <a:t>, A.H.A. (2022) ‘The effectiveness of patient education in improving health outcomes’ </a:t>
            </a:r>
            <a:r>
              <a:rPr lang="en-GB" sz="1200" i="1" dirty="0">
                <a:solidFill>
                  <a:srgbClr val="000000"/>
                </a:solidFill>
                <a:latin typeface="Ariel"/>
              </a:rPr>
              <a:t>Journal of Population Therapeutics and Clinical Pharmacology</a:t>
            </a:r>
            <a:r>
              <a:rPr lang="en-GB" sz="1200" dirty="0">
                <a:solidFill>
                  <a:srgbClr val="000000"/>
                </a:solidFill>
                <a:latin typeface="Ariel"/>
              </a:rPr>
              <a:t>, 29(4), pp. 1–12. Available at: </a:t>
            </a:r>
            <a:r>
              <a:rPr lang="en-GB" sz="1200" dirty="0">
                <a:solidFill>
                  <a:srgbClr val="000000"/>
                </a:solidFill>
                <a:latin typeface="Ariel"/>
                <a:hlinkClick r:id="rId12"/>
              </a:rPr>
              <a:t>https://www.jptcp.com/index.php/jptcp/article/view/5308</a:t>
            </a:r>
            <a:r>
              <a:rPr lang="en-GB" sz="1200" dirty="0">
                <a:solidFill>
                  <a:srgbClr val="000000"/>
                </a:solidFill>
                <a:latin typeface="Ariel"/>
              </a:rPr>
              <a:t> (Accessed: 17 October 2025).</a:t>
            </a:r>
          </a:p>
          <a:p>
            <a:pPr>
              <a:lnSpc>
                <a:spcPct val="115000"/>
              </a:lnSpc>
              <a:spcAft>
                <a:spcPts val="800"/>
              </a:spcAft>
            </a:pPr>
            <a:r>
              <a:rPr lang="en-GB" sz="1200" dirty="0">
                <a:solidFill>
                  <a:srgbClr val="000000"/>
                </a:solidFill>
                <a:latin typeface="Ariel"/>
              </a:rPr>
              <a:t>Schmidt Batista, A., (2025) ‘The Transforming Clinical Practice: The Role of AI-Powered Medical Assistants in Enhancing Healthcare Efficiency and Decision-Making’ </a:t>
            </a:r>
            <a:r>
              <a:rPr lang="en-GB" sz="1200" i="1" dirty="0">
                <a:solidFill>
                  <a:srgbClr val="000000"/>
                </a:solidFill>
                <a:latin typeface="Ariel"/>
              </a:rPr>
              <a:t>Journal of Next-Generation Research,</a:t>
            </a:r>
            <a:r>
              <a:rPr lang="en-GB" sz="1200" dirty="0">
                <a:solidFill>
                  <a:srgbClr val="000000"/>
                </a:solidFill>
                <a:latin typeface="Ariel"/>
              </a:rPr>
              <a:t> 5.0, 1(4). Available at: </a:t>
            </a:r>
            <a:r>
              <a:rPr lang="en-GB" sz="1200" dirty="0">
                <a:solidFill>
                  <a:srgbClr val="000000"/>
                </a:solidFill>
                <a:latin typeface="Ariel"/>
                <a:hlinkClick r:id="rId13"/>
              </a:rPr>
              <a:t>https://www.jngr5.com/articles/ai-medical-assistants</a:t>
            </a:r>
            <a:r>
              <a:rPr lang="en-GB" sz="1200" dirty="0">
                <a:solidFill>
                  <a:srgbClr val="000000"/>
                </a:solidFill>
                <a:latin typeface="Ariel"/>
              </a:rPr>
              <a:t> </a:t>
            </a:r>
            <a:r>
              <a:rPr lang="en-GB" sz="1200" dirty="0">
                <a:latin typeface="Ariel"/>
              </a:rPr>
              <a:t>(Accessed: 21 October 2025).</a:t>
            </a:r>
            <a:endParaRPr lang="en-GB" sz="1200" dirty="0">
              <a:solidFill>
                <a:srgbClr val="000000"/>
              </a:solidFill>
              <a:latin typeface="Ariel"/>
            </a:endParaRPr>
          </a:p>
          <a:p>
            <a:pPr>
              <a:lnSpc>
                <a:spcPct val="115000"/>
              </a:lnSpc>
              <a:spcAft>
                <a:spcPts val="800"/>
              </a:spcAft>
            </a:pPr>
            <a:endParaRPr lang="en-GB" sz="1200" dirty="0">
              <a:solidFill>
                <a:srgbClr val="000000"/>
              </a:solidFill>
              <a:latin typeface="Ariel"/>
            </a:endParaRPr>
          </a:p>
          <a:p>
            <a:pPr>
              <a:lnSpc>
                <a:spcPct val="115000"/>
              </a:lnSpc>
              <a:spcAft>
                <a:spcPts val="800"/>
              </a:spcAft>
            </a:pPr>
            <a:endParaRPr lang="en-GB" sz="1200" dirty="0">
              <a:solidFill>
                <a:srgbClr val="000000"/>
              </a:solidFill>
              <a:latin typeface="Trade Gothic Next Light" panose="020B0403040303020004" pitchFamily="34" charset="0"/>
            </a:endParaRPr>
          </a:p>
        </p:txBody>
      </p:sp>
    </p:spTree>
    <p:extLst>
      <p:ext uri="{BB962C8B-B14F-4D97-AF65-F5344CB8AC3E}">
        <p14:creationId xmlns:p14="http://schemas.microsoft.com/office/powerpoint/2010/main" val="16737707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88BD3C-A0A0-1C48-0E74-049FAF907D8E}"/>
              </a:ext>
            </a:extLst>
          </p:cNvPr>
          <p:cNvSpPr txBox="1"/>
          <p:nvPr/>
        </p:nvSpPr>
        <p:spPr>
          <a:xfrm>
            <a:off x="238332" y="0"/>
            <a:ext cx="11355572" cy="10926966"/>
          </a:xfrm>
          <a:prstGeom prst="rect">
            <a:avLst/>
          </a:prstGeom>
          <a:noFill/>
        </p:spPr>
        <p:txBody>
          <a:bodyPr wrap="square">
            <a:spAutoFit/>
          </a:bodyPr>
          <a:lstStyle/>
          <a:p>
            <a:pPr>
              <a:lnSpc>
                <a:spcPct val="115000"/>
              </a:lnSpc>
              <a:spcAft>
                <a:spcPts val="800"/>
              </a:spcAft>
              <a:buNone/>
            </a:pPr>
            <a:endParaRPr lang="en-GB" sz="1200" kern="1200" dirty="0">
              <a:solidFill>
                <a:srgbClr val="000000"/>
              </a:solidFill>
              <a:effectLst/>
              <a:latin typeface="Ariel"/>
            </a:endParaRPr>
          </a:p>
          <a:p>
            <a:pPr>
              <a:lnSpc>
                <a:spcPct val="115000"/>
              </a:lnSpc>
              <a:spcAft>
                <a:spcPts val="800"/>
              </a:spcAft>
            </a:pPr>
            <a:r>
              <a:rPr lang="en-GB" sz="1200" dirty="0">
                <a:solidFill>
                  <a:srgbClr val="000000"/>
                </a:solidFill>
                <a:latin typeface="Ariel"/>
              </a:rPr>
              <a:t>Schultz, M.A. (2023) ‘Telehealth and Remote Patient Monitoring Innovations in Nursing Practice: State of the Science’ </a:t>
            </a:r>
            <a:r>
              <a:rPr lang="en-GB" sz="1200" i="1" dirty="0">
                <a:solidFill>
                  <a:srgbClr val="000000"/>
                </a:solidFill>
                <a:latin typeface="Ariel"/>
              </a:rPr>
              <a:t>OJIN</a:t>
            </a:r>
            <a:r>
              <a:rPr lang="en-GB" sz="1200" dirty="0">
                <a:solidFill>
                  <a:srgbClr val="000000"/>
                </a:solidFill>
                <a:latin typeface="Ariel"/>
              </a:rPr>
              <a:t>: </a:t>
            </a:r>
            <a:r>
              <a:rPr lang="en-GB" sz="1200" i="1" dirty="0">
                <a:solidFill>
                  <a:srgbClr val="000000"/>
                </a:solidFill>
                <a:latin typeface="Ariel"/>
              </a:rPr>
              <a:t>The Online Journal of Issues in Nursing</a:t>
            </a:r>
            <a:r>
              <a:rPr lang="en-GB" sz="1200" dirty="0">
                <a:solidFill>
                  <a:srgbClr val="000000"/>
                </a:solidFill>
                <a:latin typeface="Ariel"/>
              </a:rPr>
              <a:t>, 28(2). Available at: </a:t>
            </a:r>
            <a:r>
              <a:rPr lang="en-GB" sz="1200" dirty="0">
                <a:solidFill>
                  <a:srgbClr val="000000"/>
                </a:solidFill>
                <a:latin typeface="Ariel"/>
                <a:hlinkClick r:id="rId2"/>
              </a:rPr>
              <a:t>https://ojin.nursingworld.org/table-of-contents/volume-28-2023/number-2-may-2023/special-topic-nursing-now/telehealth-and-remote-patient-monitoring/</a:t>
            </a:r>
            <a:r>
              <a:rPr lang="en-GB" sz="1200" dirty="0">
                <a:solidFill>
                  <a:srgbClr val="000000"/>
                </a:solidFill>
                <a:latin typeface="Ariel"/>
              </a:rPr>
              <a:t>  (Accessed 23 October 2025)</a:t>
            </a:r>
          </a:p>
          <a:p>
            <a:pPr>
              <a:lnSpc>
                <a:spcPct val="115000"/>
              </a:lnSpc>
              <a:spcAft>
                <a:spcPts val="800"/>
              </a:spcAft>
              <a:buNone/>
            </a:pPr>
            <a:r>
              <a:rPr lang="en-GB" sz="1200" kern="1200" dirty="0">
                <a:solidFill>
                  <a:srgbClr val="000000"/>
                </a:solidFill>
                <a:effectLst/>
                <a:latin typeface="Ariel"/>
              </a:rPr>
              <a:t>Shimada, H., Doi, T., </a:t>
            </a:r>
            <a:r>
              <a:rPr lang="en-GB" sz="1200" kern="1200" dirty="0" err="1">
                <a:solidFill>
                  <a:srgbClr val="000000"/>
                </a:solidFill>
                <a:effectLst/>
                <a:latin typeface="Ariel"/>
              </a:rPr>
              <a:t>Tsutsumimoto</a:t>
            </a:r>
            <a:r>
              <a:rPr lang="en-GB" sz="1200" kern="1200" dirty="0">
                <a:solidFill>
                  <a:srgbClr val="000000"/>
                </a:solidFill>
                <a:effectLst/>
                <a:latin typeface="Ariel"/>
              </a:rPr>
              <a:t>, K., Makino, K., Harada, K., </a:t>
            </a:r>
            <a:r>
              <a:rPr lang="en-GB" sz="1200" kern="1200" dirty="0" err="1">
                <a:solidFill>
                  <a:srgbClr val="000000"/>
                </a:solidFill>
                <a:effectLst/>
                <a:latin typeface="Ariel"/>
              </a:rPr>
              <a:t>Tomida</a:t>
            </a:r>
            <a:r>
              <a:rPr lang="en-GB" sz="1200" kern="1200" dirty="0">
                <a:solidFill>
                  <a:srgbClr val="000000"/>
                </a:solidFill>
                <a:effectLst/>
                <a:latin typeface="Ariel"/>
              </a:rPr>
              <a:t>, K., Morikawa, M. and Arai, H. (2025) ‘Combined effects of social isolation and loneliness on disability incidence in older adults’ </a:t>
            </a:r>
            <a:r>
              <a:rPr lang="en-GB" sz="1200" i="1" kern="1200" dirty="0">
                <a:solidFill>
                  <a:srgbClr val="000000"/>
                </a:solidFill>
                <a:effectLst/>
                <a:latin typeface="Ariel"/>
              </a:rPr>
              <a:t>Archives of Gerontology and Geriatrics</a:t>
            </a:r>
            <a:r>
              <a:rPr lang="en-GB" sz="1200" kern="1200" dirty="0">
                <a:solidFill>
                  <a:srgbClr val="000000"/>
                </a:solidFill>
                <a:effectLst/>
                <a:latin typeface="Ariel"/>
              </a:rPr>
              <a:t>, 131, p.105749. Available at: </a:t>
            </a:r>
            <a:r>
              <a:rPr lang="en-GB" sz="1200" kern="1200" dirty="0">
                <a:solidFill>
                  <a:srgbClr val="000000"/>
                </a:solidFill>
                <a:effectLst/>
                <a:latin typeface="Ariel"/>
                <a:hlinkClick r:id="rId3"/>
              </a:rPr>
              <a:t>https://doi.org/10.1016/j.archger.2025.105749</a:t>
            </a:r>
            <a:r>
              <a:rPr lang="en-GB" sz="1200" kern="1200" dirty="0">
                <a:solidFill>
                  <a:srgbClr val="000000"/>
                </a:solidFill>
                <a:effectLst/>
                <a:latin typeface="Ariel"/>
              </a:rPr>
              <a:t> </a:t>
            </a:r>
            <a:r>
              <a:rPr lang="en-GB" sz="1200" dirty="0">
                <a:latin typeface="Ariel"/>
              </a:rPr>
              <a:t>(Accessed: 24 October 2025).</a:t>
            </a:r>
            <a:endParaRPr lang="en-GB" sz="1200" kern="1200" dirty="0">
              <a:solidFill>
                <a:srgbClr val="000000"/>
              </a:solidFill>
              <a:effectLst/>
              <a:latin typeface="Ariel"/>
            </a:endParaRPr>
          </a:p>
          <a:p>
            <a:pPr>
              <a:lnSpc>
                <a:spcPct val="115000"/>
              </a:lnSpc>
              <a:spcAft>
                <a:spcPts val="800"/>
              </a:spcAft>
              <a:buNone/>
            </a:pPr>
            <a:r>
              <a:rPr lang="en-GB" sz="1200" kern="1200" dirty="0">
                <a:solidFill>
                  <a:srgbClr val="000000"/>
                </a:solidFill>
                <a:effectLst/>
                <a:latin typeface="Ariel"/>
              </a:rPr>
              <a:t>Springer Nature (2025)’ </a:t>
            </a:r>
            <a:r>
              <a:rPr lang="en-GB" sz="1200" i="1" kern="1200" dirty="0">
                <a:solidFill>
                  <a:srgbClr val="000000"/>
                </a:solidFill>
                <a:effectLst/>
                <a:latin typeface="Ariel"/>
              </a:rPr>
              <a:t>A 10 Steps Framework to Implement Integrated Care for Older Persons</a:t>
            </a:r>
            <a:r>
              <a:rPr lang="en-GB" sz="1200" kern="1200" dirty="0">
                <a:solidFill>
                  <a:srgbClr val="000000"/>
                </a:solidFill>
                <a:effectLst/>
                <a:latin typeface="Ariel"/>
              </a:rPr>
              <a:t>’ Available at: </a:t>
            </a:r>
            <a:r>
              <a:rPr lang="en-GB" sz="1200" kern="1200" dirty="0">
                <a:solidFill>
                  <a:srgbClr val="000000"/>
                </a:solidFill>
                <a:effectLst/>
                <a:latin typeface="Ariel"/>
                <a:hlinkClick r:id="rId4"/>
              </a:rPr>
              <a:t>https://link.springer.com/article/10.1007/s12126-019-09349-7</a:t>
            </a:r>
            <a:r>
              <a:rPr lang="en-GB" sz="1200" kern="1200" dirty="0">
                <a:solidFill>
                  <a:srgbClr val="000000"/>
                </a:solidFill>
                <a:effectLst/>
                <a:latin typeface="Ariel"/>
              </a:rPr>
              <a:t> </a:t>
            </a:r>
            <a:r>
              <a:rPr lang="en-GB" sz="1200" dirty="0">
                <a:latin typeface="Ariel"/>
              </a:rPr>
              <a:t>(Accessed: 26 October 2025).</a:t>
            </a:r>
            <a:endParaRPr lang="en-GB" sz="1200" kern="1200" dirty="0">
              <a:solidFill>
                <a:srgbClr val="000000"/>
              </a:solidFill>
              <a:effectLst/>
              <a:latin typeface="Ariel"/>
            </a:endParaRPr>
          </a:p>
          <a:p>
            <a:pPr>
              <a:lnSpc>
                <a:spcPct val="115000"/>
              </a:lnSpc>
              <a:spcAft>
                <a:spcPts val="800"/>
              </a:spcAft>
              <a:buNone/>
            </a:pPr>
            <a:r>
              <a:rPr lang="en-GB" sz="1200" kern="1200" dirty="0">
                <a:solidFill>
                  <a:srgbClr val="000000"/>
                </a:solidFill>
                <a:effectLst/>
                <a:latin typeface="Ariel"/>
              </a:rPr>
              <a:t>Torres, S. (Ed.) (2024) ‘</a:t>
            </a:r>
            <a:r>
              <a:rPr lang="en-GB" sz="1200" i="1" kern="1200" dirty="0">
                <a:solidFill>
                  <a:srgbClr val="000000"/>
                </a:solidFill>
                <a:effectLst/>
                <a:latin typeface="Ariel"/>
              </a:rPr>
              <a:t>Ageing &amp; Society. Cambridge University Press</a:t>
            </a:r>
            <a:r>
              <a:rPr lang="en-GB" sz="1200" kern="1200" dirty="0">
                <a:solidFill>
                  <a:srgbClr val="000000"/>
                </a:solidFill>
                <a:effectLst/>
                <a:latin typeface="Ariel"/>
              </a:rPr>
              <a:t>’ Available at: </a:t>
            </a:r>
            <a:r>
              <a:rPr lang="en-GB" sz="1200" kern="1200" dirty="0">
                <a:solidFill>
                  <a:srgbClr val="000000"/>
                </a:solidFill>
                <a:effectLst/>
                <a:latin typeface="Ariel"/>
                <a:hlinkClick r:id="rId5"/>
              </a:rPr>
              <a:t>https://www.cambridge.org/core/journals/ageing-and-society</a:t>
            </a:r>
            <a:r>
              <a:rPr lang="en-GB" sz="1200" kern="1200" dirty="0">
                <a:solidFill>
                  <a:srgbClr val="000000"/>
                </a:solidFill>
                <a:effectLst/>
                <a:latin typeface="Ariel"/>
              </a:rPr>
              <a:t>  (Accessed: 23 October 2025).</a:t>
            </a:r>
          </a:p>
          <a:p>
            <a:pPr>
              <a:lnSpc>
                <a:spcPct val="115000"/>
              </a:lnSpc>
              <a:spcAft>
                <a:spcPts val="800"/>
              </a:spcAft>
              <a:buNone/>
            </a:pPr>
            <a:r>
              <a:rPr lang="en-GB" sz="1200" kern="1200" dirty="0">
                <a:solidFill>
                  <a:srgbClr val="000000"/>
                </a:solidFill>
                <a:effectLst/>
                <a:latin typeface="Ariel"/>
              </a:rPr>
              <a:t>Victor, L.J. (2025) ‘Cloud Computing: Revolutionizing Digital Transformation in the Modern Era’ </a:t>
            </a:r>
            <a:r>
              <a:rPr lang="en-GB" sz="1200" i="1" kern="1200" dirty="0">
                <a:solidFill>
                  <a:srgbClr val="000000"/>
                </a:solidFill>
                <a:effectLst/>
                <a:latin typeface="Ariel"/>
              </a:rPr>
              <a:t>European Journal of Computer Science and Information Technology</a:t>
            </a:r>
            <a:r>
              <a:rPr lang="en-GB" sz="1200" kern="1200" dirty="0">
                <a:solidFill>
                  <a:srgbClr val="000000"/>
                </a:solidFill>
                <a:effectLst/>
                <a:latin typeface="Ariel"/>
              </a:rPr>
              <a:t>, 13(18), pp.12–23. Available at: </a:t>
            </a:r>
            <a:r>
              <a:rPr lang="en-GB" sz="1200" kern="1200" dirty="0">
                <a:solidFill>
                  <a:srgbClr val="000000"/>
                </a:solidFill>
                <a:effectLst/>
                <a:latin typeface="Ariel"/>
                <a:hlinkClick r:id="rId6"/>
              </a:rPr>
              <a:t>https://www.eajournals.org/journals/european-journal-of-computer-science-and-information-technology-ejcsit/vol-13-issue-18-2025/cloud-computing-digital-transformation</a:t>
            </a:r>
            <a:r>
              <a:rPr lang="en-GB" sz="1200" kern="1200" dirty="0">
                <a:solidFill>
                  <a:srgbClr val="000000"/>
                </a:solidFill>
                <a:effectLst/>
                <a:latin typeface="Ariel"/>
              </a:rPr>
              <a:t>  (Accessed: 12 September. 2025).</a:t>
            </a:r>
          </a:p>
          <a:p>
            <a:pPr>
              <a:lnSpc>
                <a:spcPct val="115000"/>
              </a:lnSpc>
              <a:spcAft>
                <a:spcPts val="800"/>
              </a:spcAft>
              <a:buNone/>
            </a:pPr>
            <a:r>
              <a:rPr lang="en-GB" sz="1200" kern="1200" dirty="0">
                <a:solidFill>
                  <a:srgbClr val="000000"/>
                </a:solidFill>
                <a:effectLst/>
                <a:latin typeface="Ariel"/>
              </a:rPr>
              <a:t>Villar, F., Serrat, R., Bilfeldt, A. &amp; </a:t>
            </a:r>
            <a:r>
              <a:rPr lang="en-GB" sz="1200" kern="1200" dirty="0" err="1">
                <a:solidFill>
                  <a:srgbClr val="000000"/>
                </a:solidFill>
                <a:effectLst/>
                <a:latin typeface="Ariel"/>
              </a:rPr>
              <a:t>Larragy</a:t>
            </a:r>
            <a:r>
              <a:rPr lang="en-GB" sz="1200" kern="1200" dirty="0">
                <a:solidFill>
                  <a:srgbClr val="000000"/>
                </a:solidFill>
                <a:effectLst/>
                <a:latin typeface="Ariel"/>
              </a:rPr>
              <a:t>, J., (2021) ‘Older People in Long-Term Care Institutions: A Case of Multidimensional Social Exclusion</a:t>
            </a:r>
            <a:r>
              <a:rPr lang="en-GB" sz="1200" dirty="0">
                <a:solidFill>
                  <a:srgbClr val="000000"/>
                </a:solidFill>
                <a:latin typeface="Ariel"/>
              </a:rPr>
              <a:t>’ </a:t>
            </a:r>
            <a:r>
              <a:rPr lang="en-GB" sz="1200" kern="1200" dirty="0">
                <a:solidFill>
                  <a:srgbClr val="000000"/>
                </a:solidFill>
                <a:effectLst/>
                <a:latin typeface="Ariel"/>
              </a:rPr>
              <a:t> </a:t>
            </a:r>
            <a:r>
              <a:rPr lang="en-GB" sz="1200" i="1" kern="1200" dirty="0">
                <a:solidFill>
                  <a:srgbClr val="000000"/>
                </a:solidFill>
                <a:effectLst/>
                <a:latin typeface="Ariel"/>
              </a:rPr>
              <a:t>Social Exclusion in Later Life’ Springer</a:t>
            </a:r>
            <a:r>
              <a:rPr lang="en-GB" sz="1200" kern="1200" dirty="0">
                <a:solidFill>
                  <a:srgbClr val="000000"/>
                </a:solidFill>
                <a:effectLst/>
                <a:latin typeface="Ariel"/>
              </a:rPr>
              <a:t>, Available at: </a:t>
            </a:r>
            <a:r>
              <a:rPr lang="en-GB" sz="1200" kern="1200" dirty="0">
                <a:solidFill>
                  <a:srgbClr val="000000"/>
                </a:solidFill>
                <a:effectLst/>
                <a:latin typeface="Ariel"/>
                <a:hlinkClick r:id="rId7"/>
              </a:rPr>
              <a:t>https://link.springer.com/chapter/10.1007/978-3-030-51406-8_23</a:t>
            </a:r>
            <a:r>
              <a:rPr lang="en-GB" sz="1200" kern="1200" dirty="0">
                <a:solidFill>
                  <a:srgbClr val="000000"/>
                </a:solidFill>
                <a:effectLst/>
                <a:latin typeface="Ariel"/>
              </a:rPr>
              <a:t> </a:t>
            </a:r>
            <a:r>
              <a:rPr lang="en-GB" sz="1200" dirty="0">
                <a:latin typeface="Ariel"/>
              </a:rPr>
              <a:t>(Accessed: 13 October 2025).</a:t>
            </a:r>
            <a:endParaRPr lang="en-GB" sz="1200" kern="1200" dirty="0">
              <a:solidFill>
                <a:srgbClr val="000000"/>
              </a:solidFill>
              <a:effectLst/>
              <a:latin typeface="Ariel"/>
            </a:endParaRPr>
          </a:p>
          <a:p>
            <a:pPr>
              <a:lnSpc>
                <a:spcPct val="115000"/>
              </a:lnSpc>
              <a:spcAft>
                <a:spcPts val="800"/>
              </a:spcAft>
              <a:buNone/>
            </a:pPr>
            <a:r>
              <a:rPr lang="en-GB" sz="1200" kern="1200" dirty="0">
                <a:solidFill>
                  <a:srgbClr val="000000"/>
                </a:solidFill>
                <a:effectLst/>
                <a:latin typeface="Ariel"/>
              </a:rPr>
              <a:t>Wang, Y., Sun, H., Xu, S., Xia, Q. and Tang, X. (2024) ‘Smart Home Technologies for Enhancing Independence of Living and Reducing Care Dependence in Older Adults: A Systematic Review’ </a:t>
            </a:r>
            <a:r>
              <a:rPr lang="en-GB" sz="1200" i="1" kern="1200" dirty="0">
                <a:solidFill>
                  <a:srgbClr val="000000"/>
                </a:solidFill>
                <a:effectLst/>
                <a:latin typeface="Ariel"/>
              </a:rPr>
              <a:t>Journal of Advanced Nursing</a:t>
            </a:r>
            <a:r>
              <a:rPr lang="en-GB" sz="1200" kern="1200" dirty="0">
                <a:solidFill>
                  <a:srgbClr val="000000"/>
                </a:solidFill>
                <a:effectLst/>
                <a:latin typeface="Ariel"/>
              </a:rPr>
              <a:t>, Available at </a:t>
            </a:r>
            <a:r>
              <a:rPr lang="en-GB" sz="1200" kern="1200" dirty="0">
                <a:solidFill>
                  <a:srgbClr val="000000"/>
                </a:solidFill>
                <a:effectLst/>
                <a:latin typeface="Ariel"/>
                <a:hlinkClick r:id="rId8"/>
              </a:rPr>
              <a:t>https://doi.org/10.1111/jan.16569</a:t>
            </a:r>
            <a:r>
              <a:rPr lang="en-GB" sz="1200" kern="1200" dirty="0">
                <a:solidFill>
                  <a:srgbClr val="000000"/>
                </a:solidFill>
                <a:effectLst/>
                <a:latin typeface="Ariel"/>
              </a:rPr>
              <a:t>. </a:t>
            </a:r>
            <a:r>
              <a:rPr lang="en-GB" sz="1200" dirty="0">
                <a:latin typeface="Ariel"/>
              </a:rPr>
              <a:t>(Accessed: 23 October 2025).</a:t>
            </a:r>
            <a:endParaRPr lang="en-GB" sz="1200" kern="1200" dirty="0">
              <a:solidFill>
                <a:srgbClr val="000000"/>
              </a:solidFill>
              <a:effectLst/>
              <a:latin typeface="Ariel"/>
            </a:endParaRPr>
          </a:p>
          <a:p>
            <a:pPr>
              <a:lnSpc>
                <a:spcPct val="115000"/>
              </a:lnSpc>
              <a:spcAft>
                <a:spcPts val="800"/>
              </a:spcAft>
              <a:buNone/>
            </a:pPr>
            <a:r>
              <a:rPr lang="en-GB" sz="1200" kern="1200" dirty="0">
                <a:solidFill>
                  <a:srgbClr val="000000"/>
                </a:solidFill>
                <a:effectLst/>
                <a:latin typeface="Ariel"/>
              </a:rPr>
              <a:t>Wilson, M.G., Gauvin, F.P., DeMaio, P., Alam, S., Drakos, A., Soueidan, S., Costa, A., Reid, R., Simeonov, D., Sixsmith, A., Sveistrup, H. &amp; Lavis, J.N., (2022) ‘Enhancing the use of technology in the long-term care sector in Canada: Insights from citizen panels and a national stakeholder dialogue’ </a:t>
            </a:r>
            <a:r>
              <a:rPr lang="en-GB" sz="1200" i="1" kern="1200" dirty="0">
                <a:solidFill>
                  <a:srgbClr val="000000"/>
                </a:solidFill>
                <a:effectLst/>
                <a:latin typeface="Ariel"/>
              </a:rPr>
              <a:t>Healthcare Management Forum</a:t>
            </a:r>
            <a:r>
              <a:rPr lang="en-GB" sz="1200" kern="1200" dirty="0">
                <a:solidFill>
                  <a:srgbClr val="000000"/>
                </a:solidFill>
                <a:effectLst/>
                <a:latin typeface="Ariel"/>
              </a:rPr>
              <a:t>, 35(5), pp.310–317. Available at: </a:t>
            </a:r>
            <a:r>
              <a:rPr lang="en-GB" sz="1200" kern="1200" dirty="0">
                <a:solidFill>
                  <a:srgbClr val="000000"/>
                </a:solidFill>
                <a:effectLst/>
                <a:latin typeface="Ariel"/>
                <a:hlinkClick r:id="rId9"/>
              </a:rPr>
              <a:t>https://pmc.ncbi.nlm.nih.gov/articles/PMC9425718/pdf/10.1177_08404704221108466</a:t>
            </a:r>
            <a:r>
              <a:rPr lang="en-GB" sz="1200" kern="1200" dirty="0">
                <a:solidFill>
                  <a:srgbClr val="000000"/>
                </a:solidFill>
                <a:effectLst/>
                <a:latin typeface="Ariel"/>
              </a:rPr>
              <a:t> </a:t>
            </a:r>
            <a:r>
              <a:rPr lang="en-GB" sz="1200" dirty="0">
                <a:latin typeface="Ariel"/>
              </a:rPr>
              <a:t>(Accessed: 23 October 2025).</a:t>
            </a:r>
            <a:endParaRPr lang="en-GB" sz="1200" kern="1200" dirty="0">
              <a:solidFill>
                <a:srgbClr val="000000"/>
              </a:solidFill>
              <a:effectLst/>
              <a:latin typeface="Ariel"/>
            </a:endParaRPr>
          </a:p>
          <a:p>
            <a:pPr>
              <a:lnSpc>
                <a:spcPct val="115000"/>
              </a:lnSpc>
              <a:spcAft>
                <a:spcPts val="800"/>
              </a:spcAft>
            </a:pPr>
            <a:r>
              <a:rPr lang="en-GB" sz="1200" kern="1200" dirty="0">
                <a:solidFill>
                  <a:srgbClr val="000000"/>
                </a:solidFill>
                <a:effectLst/>
                <a:latin typeface="Ariel"/>
              </a:rPr>
              <a:t>Xu, L., Ng, D.T.K., Lee, C.S.Y., Peng, P. &amp; Chu, S.K.W., (2025) ‘A systematic review of digital literacy in lifelong learning for older adults: challenges, strategies, and learning outcomes’ </a:t>
            </a:r>
            <a:r>
              <a:rPr lang="en-GB" sz="1200" i="1" kern="1200" dirty="0">
                <a:solidFill>
                  <a:srgbClr val="000000"/>
                </a:solidFill>
                <a:effectLst/>
                <a:latin typeface="Ariel"/>
              </a:rPr>
              <a:t>Educational Technology Research and Development</a:t>
            </a:r>
            <a:r>
              <a:rPr lang="en-GB" sz="1200" kern="1200" dirty="0">
                <a:solidFill>
                  <a:srgbClr val="000000"/>
                </a:solidFill>
                <a:effectLst/>
                <a:latin typeface="Ariel"/>
              </a:rPr>
              <a:t>. Available at: </a:t>
            </a:r>
            <a:r>
              <a:rPr lang="en-GB" sz="1200" kern="1200" dirty="0">
                <a:solidFill>
                  <a:srgbClr val="000000"/>
                </a:solidFill>
                <a:effectLst/>
                <a:latin typeface="Ariel"/>
                <a:hlinkClick r:id="rId10"/>
              </a:rPr>
              <a:t>https://link.springer.com/article/10.1007/s11423-025-10530-w</a:t>
            </a:r>
            <a:r>
              <a:rPr lang="en-GB" sz="1200" kern="1200" dirty="0">
                <a:solidFill>
                  <a:srgbClr val="000000"/>
                </a:solidFill>
                <a:effectLst/>
                <a:latin typeface="Ariel"/>
              </a:rPr>
              <a:t> </a:t>
            </a:r>
            <a:r>
              <a:rPr lang="en-GB" sz="1200" dirty="0">
                <a:latin typeface="Ariel"/>
              </a:rPr>
              <a:t>(Accessed: 09 October 2025).</a:t>
            </a:r>
            <a:endParaRPr lang="en-GB" sz="1200" dirty="0">
              <a:solidFill>
                <a:srgbClr val="000000"/>
              </a:solidFill>
              <a:latin typeface="Ariel"/>
            </a:endParaRPr>
          </a:p>
          <a:p>
            <a:pPr>
              <a:lnSpc>
                <a:spcPct val="115000"/>
              </a:lnSpc>
              <a:spcAft>
                <a:spcPts val="800"/>
              </a:spcAft>
              <a:buNone/>
            </a:pPr>
            <a:r>
              <a:rPr lang="en-GB" sz="1200" kern="1200" dirty="0">
                <a:solidFill>
                  <a:srgbClr val="000000"/>
                </a:solidFill>
                <a:effectLst/>
                <a:latin typeface="Ariel"/>
              </a:rPr>
              <a:t>Zhang, W., Greig, J., Towers, A.-M., </a:t>
            </a:r>
            <a:r>
              <a:rPr lang="en-GB" sz="1200" kern="1200" dirty="0" err="1">
                <a:solidFill>
                  <a:srgbClr val="000000"/>
                </a:solidFill>
                <a:effectLst/>
                <a:latin typeface="Ariel"/>
              </a:rPr>
              <a:t>Saloniki</a:t>
            </a:r>
            <a:r>
              <a:rPr lang="en-GB" sz="1200" kern="1200" dirty="0">
                <a:solidFill>
                  <a:srgbClr val="000000"/>
                </a:solidFill>
                <a:effectLst/>
                <a:latin typeface="Ariel"/>
              </a:rPr>
              <a:t>, E.-C. &amp; Darton, R. (2025) ‘Supporting care transitions for older people: A practice-based qualitative study in England’ </a:t>
            </a:r>
            <a:r>
              <a:rPr lang="en-GB" sz="1200" i="1" kern="1200" dirty="0">
                <a:solidFill>
                  <a:srgbClr val="000000"/>
                </a:solidFill>
                <a:effectLst/>
                <a:latin typeface="Ariel"/>
              </a:rPr>
              <a:t>The British Journal of Social Work</a:t>
            </a:r>
            <a:r>
              <a:rPr lang="en-GB" sz="1200" kern="1200" dirty="0">
                <a:solidFill>
                  <a:srgbClr val="000000"/>
                </a:solidFill>
                <a:effectLst/>
                <a:latin typeface="Ariel"/>
              </a:rPr>
              <a:t>, 55(5), pp. 2217–2235. Available at: </a:t>
            </a:r>
            <a:r>
              <a:rPr lang="en-GB" sz="1200" kern="1200" dirty="0">
                <a:solidFill>
                  <a:srgbClr val="000000"/>
                </a:solidFill>
                <a:effectLst/>
                <a:latin typeface="Ariel"/>
                <a:hlinkClick r:id="rId11"/>
              </a:rPr>
              <a:t>https://doi.org/10.1093/bjsw/bcaf041</a:t>
            </a:r>
            <a:r>
              <a:rPr lang="en-GB" sz="1200" kern="1200" dirty="0">
                <a:solidFill>
                  <a:srgbClr val="000000"/>
                </a:solidFill>
                <a:effectLst/>
                <a:latin typeface="Ariel"/>
              </a:rPr>
              <a:t> </a:t>
            </a:r>
            <a:r>
              <a:rPr lang="en-GB" sz="1200" dirty="0">
                <a:latin typeface="Ariel"/>
              </a:rPr>
              <a:t>(Accessed: 09 October 2025).</a:t>
            </a:r>
            <a:endParaRPr lang="en-GB" sz="1200" kern="1200" dirty="0">
              <a:solidFill>
                <a:srgbClr val="000000"/>
              </a:solidFill>
              <a:effectLst/>
              <a:latin typeface="Ariel"/>
            </a:endParaRPr>
          </a:p>
          <a:p>
            <a:pPr>
              <a:lnSpc>
                <a:spcPct val="115000"/>
              </a:lnSpc>
              <a:spcAft>
                <a:spcPts val="800"/>
              </a:spcAft>
              <a:buNone/>
            </a:pPr>
            <a:r>
              <a:rPr lang="en-GB" sz="1200" kern="1200" dirty="0">
                <a:solidFill>
                  <a:srgbClr val="000000"/>
                </a:solidFill>
                <a:effectLst/>
                <a:latin typeface="Ariel"/>
              </a:rPr>
              <a:t>Zhuk, A., (2025) ‘Beyond the blockchain hype: addressing legal and regulatory challenges’ </a:t>
            </a:r>
            <a:r>
              <a:rPr lang="en-GB" sz="1200" i="1" kern="1200" dirty="0">
                <a:solidFill>
                  <a:srgbClr val="000000"/>
                </a:solidFill>
                <a:effectLst/>
                <a:latin typeface="Ariel"/>
              </a:rPr>
              <a:t>SN Social Sciences</a:t>
            </a:r>
            <a:r>
              <a:rPr lang="en-GB" sz="1200" kern="1200" dirty="0">
                <a:solidFill>
                  <a:srgbClr val="000000"/>
                </a:solidFill>
                <a:effectLst/>
                <a:latin typeface="Ariel"/>
              </a:rPr>
              <a:t>, 5, Article 11. Available at: </a:t>
            </a:r>
            <a:r>
              <a:rPr lang="en-GB" sz="1200" kern="1200" dirty="0">
                <a:solidFill>
                  <a:srgbClr val="000000"/>
                </a:solidFill>
                <a:effectLst/>
                <a:latin typeface="Ariel"/>
                <a:hlinkClick r:id="rId12"/>
              </a:rPr>
              <a:t>https://link.springer.com/article/10.1007/s43545-025-00678-2</a:t>
            </a:r>
            <a:r>
              <a:rPr lang="en-GB" sz="1200" kern="1200" dirty="0">
                <a:solidFill>
                  <a:srgbClr val="000000"/>
                </a:solidFill>
                <a:effectLst/>
                <a:latin typeface="Ariel"/>
              </a:rPr>
              <a:t> </a:t>
            </a:r>
            <a:r>
              <a:rPr lang="en-GB" sz="1200" dirty="0">
                <a:latin typeface="Ariel"/>
              </a:rPr>
              <a:t>(Accessed: 06 October 2025).</a:t>
            </a:r>
            <a:endParaRPr lang="en-GB" sz="1200" kern="1200" dirty="0">
              <a:solidFill>
                <a:srgbClr val="000000"/>
              </a:solidFill>
              <a:effectLst/>
              <a:latin typeface="Ariel"/>
            </a:endParaRPr>
          </a:p>
          <a:p>
            <a:pPr>
              <a:lnSpc>
                <a:spcPct val="115000"/>
              </a:lnSpc>
              <a:spcAft>
                <a:spcPts val="800"/>
              </a:spcAft>
              <a:buNone/>
            </a:pPr>
            <a:endParaRPr lang="en-GB" sz="1200" kern="1200" dirty="0">
              <a:solidFill>
                <a:srgbClr val="000000"/>
              </a:solidFill>
              <a:effectLst/>
              <a:latin typeface="Ariel"/>
            </a:endParaRPr>
          </a:p>
          <a:p>
            <a:pPr>
              <a:lnSpc>
                <a:spcPct val="115000"/>
              </a:lnSpc>
              <a:spcAft>
                <a:spcPts val="800"/>
              </a:spcAft>
              <a:buNone/>
            </a:pPr>
            <a:endParaRPr lang="en-GB" sz="1200" kern="1200" dirty="0">
              <a:solidFill>
                <a:srgbClr val="000000"/>
              </a:solidFill>
              <a:effectLst/>
              <a:latin typeface="Ariel"/>
            </a:endParaRPr>
          </a:p>
          <a:p>
            <a:pPr>
              <a:lnSpc>
                <a:spcPct val="115000"/>
              </a:lnSpc>
              <a:spcAft>
                <a:spcPts val="800"/>
              </a:spcAft>
              <a:buNone/>
            </a:pPr>
            <a:endParaRPr lang="en-GB" sz="1200" kern="1200" dirty="0">
              <a:solidFill>
                <a:srgbClr val="000000"/>
              </a:solidFill>
              <a:effectLst/>
              <a:latin typeface="Ariel"/>
            </a:endParaRPr>
          </a:p>
          <a:p>
            <a:pPr>
              <a:lnSpc>
                <a:spcPct val="115000"/>
              </a:lnSpc>
              <a:spcAft>
                <a:spcPts val="800"/>
              </a:spcAft>
              <a:buNone/>
            </a:pPr>
            <a:endParaRPr lang="en-GB" sz="1200"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u="sng"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u="sng"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u="sng"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u="sng"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u="sng"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u="sng"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u="sng" kern="100" dirty="0">
              <a:solidFill>
                <a:srgbClr val="000000"/>
              </a:solidFill>
              <a:effectLst/>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kern="100" dirty="0">
              <a:effectLst/>
              <a:latin typeface="Ariel"/>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42208655"/>
      </p:ext>
    </p:extLst>
  </p:cSld>
  <p:clrMapOvr>
    <a:masterClrMapping/>
  </p:clrMapOvr>
</p:sld>
</file>

<file path=ppt/theme/theme1.xml><?xml version="1.0" encoding="utf-8"?>
<a:theme xmlns:a="http://schemas.openxmlformats.org/drawingml/2006/main" name="Portal">
  <a:themeElements>
    <a:clrScheme name="Portal">
      <a:dk1>
        <a:sysClr val="windowText" lastClr="000000"/>
      </a:dk1>
      <a:lt1>
        <a:sysClr val="window" lastClr="FFFFFF"/>
      </a:lt1>
      <a:dk2>
        <a:srgbClr val="051618"/>
      </a:dk2>
      <a:lt2>
        <a:srgbClr val="EEEEE7"/>
      </a:lt2>
      <a:accent1>
        <a:srgbClr val="2E744E"/>
      </a:accent1>
      <a:accent2>
        <a:srgbClr val="64924A"/>
      </a:accent2>
      <a:accent3>
        <a:srgbClr val="A9A747"/>
      </a:accent3>
      <a:accent4>
        <a:srgbClr val="20758C"/>
      </a:accent4>
      <a:accent5>
        <a:srgbClr val="23958F"/>
      </a:accent5>
      <a:accent6>
        <a:srgbClr val="E48754"/>
      </a:accent6>
      <a:hlink>
        <a:srgbClr val="64924A"/>
      </a:hlink>
      <a:folHlink>
        <a:srgbClr val="23958F"/>
      </a:folHlink>
    </a:clrScheme>
    <a:fontScheme name="Portal">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ortal" id="{0ABBBF5E-3148-4678-B376-37E3B053AF96}" vid="{A0700DDD-AFAF-45FE-A421-C7B91699B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898A4A3-E691-488B-80DD-C39460F0CA79}">
  <ds:schemaRefs>
    <ds:schemaRef ds:uri="http://schemas.microsoft.com/sharepoint/v3/contenttype/forms"/>
  </ds:schemaRefs>
</ds:datastoreItem>
</file>

<file path=customXml/itemProps2.xml><?xml version="1.0" encoding="utf-8"?>
<ds:datastoreItem xmlns:ds="http://schemas.openxmlformats.org/officeDocument/2006/customXml" ds:itemID="{8230244F-B41E-4EF0-A264-C4482E5B0716}">
  <ds:schemaRefs>
    <ds:schemaRef ds:uri="http://schemas.microsoft.com/sharepoint/v3"/>
    <ds:schemaRef ds:uri="http://schemas.microsoft.com/office/2006/documentManagement/types"/>
    <ds:schemaRef ds:uri="http://purl.org/dc/dcmitype/"/>
    <ds:schemaRef ds:uri="http://purl.org/dc/elements/1.1/"/>
    <ds:schemaRef ds:uri="http://schemas.openxmlformats.org/package/2006/metadata/core-properties"/>
    <ds:schemaRef ds:uri="71af3243-3dd4-4a8d-8c0d-dd76da1f02a5"/>
    <ds:schemaRef ds:uri="http://schemas.microsoft.com/office/infopath/2007/PartnerControls"/>
    <ds:schemaRef ds:uri="http://purl.org/dc/terms/"/>
    <ds:schemaRef ds:uri="16c05727-aa75-4e4a-9b5f-8a80a1165891"/>
    <ds:schemaRef ds:uri="230e9df3-be65-4c73-a93b-d1236ebd677e"/>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FE183944-B4A3-408F-84AF-B39A80239D41}">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Portal</Template>
  <TotalTime>5698</TotalTime>
  <Words>9841</Words>
  <Application>Microsoft Office PowerPoint</Application>
  <PresentationFormat>Widescreen</PresentationFormat>
  <Paragraphs>347</Paragraphs>
  <Slides>41</Slides>
  <Notes>28</Notes>
  <HiddenSlides>0</HiddenSlides>
  <MMClips>22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Amasis MT Pro Black</vt:lpstr>
      <vt:lpstr>Aptos</vt:lpstr>
      <vt:lpstr>Aptos Light</vt:lpstr>
      <vt:lpstr>Arial</vt:lpstr>
      <vt:lpstr>Ariel</vt:lpstr>
      <vt:lpstr>Calibri</vt:lpstr>
      <vt:lpstr>Trade Gothic Next Cond</vt:lpstr>
      <vt:lpstr>Trade Gothic Next Light</vt:lpstr>
      <vt:lpstr>Portal</vt:lpstr>
      <vt:lpstr>PowerPoint Presentation</vt:lpstr>
      <vt:lpstr>Introduction </vt:lpstr>
      <vt:lpstr>PowerPoint Presentation</vt:lpstr>
      <vt:lpstr>Introduction to Elderly Care Needs</vt:lpstr>
      <vt:lpstr>PowerPoint Presentation</vt:lpstr>
      <vt:lpstr>Elderly Care Needs</vt:lpstr>
      <vt:lpstr>PowerPoint Presentation</vt:lpstr>
      <vt:lpstr>Role of Technology in elderly Care</vt:lpstr>
      <vt:lpstr>Role of Technology in Care</vt:lpstr>
      <vt:lpstr>Theoretical Frameworks</vt:lpstr>
      <vt:lpstr>Theories of Ageing and Their Relevance</vt:lpstr>
      <vt:lpstr>SOCIAL Theories of Ageing</vt:lpstr>
      <vt:lpstr>Evaluation of Current Care Provisions</vt:lpstr>
      <vt:lpstr>Overview of Existing Services</vt:lpstr>
      <vt:lpstr>PowerPoint Presentation</vt:lpstr>
      <vt:lpstr>PowerPoint Presentation</vt:lpstr>
      <vt:lpstr>Critical Analysis continued,,,,,,,</vt:lpstr>
      <vt:lpstr>PowerPoint Presentation</vt:lpstr>
      <vt:lpstr>Impact of Demographic Trends</vt:lpstr>
      <vt:lpstr>Impact of Demographic Trends</vt:lpstr>
      <vt:lpstr>Technological Innovations in Elderly Care</vt:lpstr>
      <vt:lpstr>Overview of Technological Advances</vt:lpstr>
      <vt:lpstr>Overview of Technological Advances</vt:lpstr>
      <vt:lpstr>Critical Assessment of Technology in Practice</vt:lpstr>
      <vt:lpstr>PowerPoint Presentation</vt:lpstr>
      <vt:lpstr>Case Studies</vt:lpstr>
      <vt:lpstr>PowerPoint Presentation</vt:lpstr>
      <vt:lpstr>PowerPoint Presentation</vt:lpstr>
      <vt:lpstr>PowerPoint Presentation</vt:lpstr>
      <vt:lpstr>PowerPoint Presentation</vt:lpstr>
      <vt:lpstr>Recommendations and Conclusion</vt:lpstr>
      <vt:lpstr>Recommendations for Improvement</vt:lpstr>
      <vt:lpstr>Recommendations for Improvement</vt:lpstr>
      <vt:lpstr>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Zak Begum</dc:creator>
  <cp:lastModifiedBy>Zak Begum</cp:lastModifiedBy>
  <cp:revision>75</cp:revision>
  <dcterms:created xsi:type="dcterms:W3CDTF">2025-08-21T17:42:37Z</dcterms:created>
  <dcterms:modified xsi:type="dcterms:W3CDTF">2025-10-24T20:43:00Z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