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5" r:id="rId1"/>
  </p:sldMasterIdLst>
  <p:notesMasterIdLst>
    <p:notesMasterId r:id="rId42"/>
  </p:notesMasterIdLst>
  <p:sldIdLst>
    <p:sldId id="561" r:id="rId2"/>
    <p:sldId id="633" r:id="rId3"/>
    <p:sldId id="500" r:id="rId4"/>
    <p:sldId id="614" r:id="rId5"/>
    <p:sldId id="553" r:id="rId6"/>
    <p:sldId id="600" r:id="rId7"/>
    <p:sldId id="621" r:id="rId8"/>
    <p:sldId id="601" r:id="rId9"/>
    <p:sldId id="602" r:id="rId10"/>
    <p:sldId id="609" r:id="rId11"/>
    <p:sldId id="587" r:id="rId12"/>
    <p:sldId id="610" r:id="rId13"/>
    <p:sldId id="619" r:id="rId14"/>
    <p:sldId id="588" r:id="rId15"/>
    <p:sldId id="611" r:id="rId16"/>
    <p:sldId id="617" r:id="rId17"/>
    <p:sldId id="590" r:id="rId18"/>
    <p:sldId id="592" r:id="rId19"/>
    <p:sldId id="612" r:id="rId20"/>
    <p:sldId id="593" r:id="rId21"/>
    <p:sldId id="613" r:id="rId22"/>
    <p:sldId id="591" r:id="rId23"/>
    <p:sldId id="603" r:id="rId24"/>
    <p:sldId id="634" r:id="rId25"/>
    <p:sldId id="605" r:id="rId26"/>
    <p:sldId id="586" r:id="rId27"/>
    <p:sldId id="631" r:id="rId28"/>
    <p:sldId id="622" r:id="rId29"/>
    <p:sldId id="623" r:id="rId30"/>
    <p:sldId id="626" r:id="rId31"/>
    <p:sldId id="624" r:id="rId32"/>
    <p:sldId id="625" r:id="rId33"/>
    <p:sldId id="606" r:id="rId34"/>
    <p:sldId id="607" r:id="rId35"/>
    <p:sldId id="628" r:id="rId36"/>
    <p:sldId id="629" r:id="rId37"/>
    <p:sldId id="630" r:id="rId38"/>
    <p:sldId id="435" r:id="rId39"/>
    <p:sldId id="414" r:id="rId40"/>
    <p:sldId id="359" r:id="rId4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Higman, Josie" initials="HJ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FF"/>
    <a:srgbClr val="007DC3"/>
    <a:srgbClr val="8A8AA3"/>
    <a:srgbClr val="ABE1FF"/>
    <a:srgbClr val="007BC1"/>
    <a:srgbClr val="DA0033"/>
    <a:srgbClr val="FF6600"/>
    <a:srgbClr val="FF9933"/>
    <a:srgbClr val="64AA7A"/>
    <a:srgbClr val="4D4D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84A6F08-8A47-434B-9640-5C52C33D4932}" v="249" dt="2026-10-10T19:41:22.02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623" autoAdjust="0"/>
    <p:restoredTop sz="89601" autoAdjust="0"/>
  </p:normalViewPr>
  <p:slideViewPr>
    <p:cSldViewPr>
      <p:cViewPr varScale="1">
        <p:scale>
          <a:sx n="92" d="100"/>
          <a:sy n="92" d="100"/>
        </p:scale>
        <p:origin x="864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530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commentAuthors" Target="commentAuthors.xml"/><Relationship Id="rId48" Type="http://schemas.microsoft.com/office/2016/11/relationships/changesInfo" Target="changesInfos/changesInfo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ung Lai Johnny Wan" userId="845dcd57-0ca4-421d-bce9-c9d046037f35" providerId="ADAL" clId="{476FECD9-7C13-4C1B-9749-0127A61482A8}"/>
    <pc:docChg chg="undo custSel addSld delSld modSld sldOrd delMainMaster">
      <pc:chgData name="Chung Lai Johnny Wan" userId="845dcd57-0ca4-421d-bce9-c9d046037f35" providerId="ADAL" clId="{476FECD9-7C13-4C1B-9749-0127A61482A8}" dt="2026-10-10T19:44:10.417" v="515"/>
      <pc:docMkLst>
        <pc:docMk/>
      </pc:docMkLst>
      <pc:sldChg chg="del">
        <pc:chgData name="Chung Lai Johnny Wan" userId="845dcd57-0ca4-421d-bce9-c9d046037f35" providerId="ADAL" clId="{476FECD9-7C13-4C1B-9749-0127A61482A8}" dt="2026-10-10T08:46:24.407" v="218" actId="47"/>
        <pc:sldMkLst>
          <pc:docMk/>
          <pc:sldMk cId="826095882" sldId="485"/>
        </pc:sldMkLst>
      </pc:sldChg>
      <pc:sldChg chg="modSp">
        <pc:chgData name="Chung Lai Johnny Wan" userId="845dcd57-0ca4-421d-bce9-c9d046037f35" providerId="ADAL" clId="{476FECD9-7C13-4C1B-9749-0127A61482A8}" dt="2026-10-10T19:41:22.024" v="513" actId="20577"/>
        <pc:sldMkLst>
          <pc:docMk/>
          <pc:sldMk cId="3259404093" sldId="500"/>
        </pc:sldMkLst>
        <pc:spChg chg="mod">
          <ac:chgData name="Chung Lai Johnny Wan" userId="845dcd57-0ca4-421d-bce9-c9d046037f35" providerId="ADAL" clId="{476FECD9-7C13-4C1B-9749-0127A61482A8}" dt="2026-10-10T19:41:22.024" v="513" actId="20577"/>
          <ac:spMkLst>
            <pc:docMk/>
            <pc:sldMk cId="3259404093" sldId="500"/>
            <ac:spMk id="3" creationId="{00000000-0000-0000-0000-000000000000}"/>
          </ac:spMkLst>
        </pc:spChg>
      </pc:sldChg>
      <pc:sldChg chg="addSp delSp modSp mod">
        <pc:chgData name="Chung Lai Johnny Wan" userId="845dcd57-0ca4-421d-bce9-c9d046037f35" providerId="ADAL" clId="{476FECD9-7C13-4C1B-9749-0127A61482A8}" dt="2026-10-10T08:47:08.896" v="221" actId="1076"/>
        <pc:sldMkLst>
          <pc:docMk/>
          <pc:sldMk cId="787300860" sldId="561"/>
        </pc:sldMkLst>
        <pc:spChg chg="add mod">
          <ac:chgData name="Chung Lai Johnny Wan" userId="845dcd57-0ca4-421d-bce9-c9d046037f35" providerId="ADAL" clId="{476FECD9-7C13-4C1B-9749-0127A61482A8}" dt="2026-10-10T08:47:08.896" v="221" actId="1076"/>
          <ac:spMkLst>
            <pc:docMk/>
            <pc:sldMk cId="787300860" sldId="561"/>
            <ac:spMk id="5" creationId="{5E9FA7D1-A8D6-F3A2-1CBE-EF9DA2FCCBF9}"/>
          </ac:spMkLst>
        </pc:spChg>
        <pc:picChg chg="del">
          <ac:chgData name="Chung Lai Johnny Wan" userId="845dcd57-0ca4-421d-bce9-c9d046037f35" providerId="ADAL" clId="{476FECD9-7C13-4C1B-9749-0127A61482A8}" dt="2026-10-10T08:47:03.551" v="219" actId="478"/>
          <ac:picMkLst>
            <pc:docMk/>
            <pc:sldMk cId="787300860" sldId="561"/>
            <ac:picMk id="2" creationId="{E4315155-4ECA-BA3D-993D-3003BA013D15}"/>
          </ac:picMkLst>
        </pc:picChg>
      </pc:sldChg>
      <pc:sldChg chg="del">
        <pc:chgData name="Chung Lai Johnny Wan" userId="845dcd57-0ca4-421d-bce9-c9d046037f35" providerId="ADAL" clId="{476FECD9-7C13-4C1B-9749-0127A61482A8}" dt="2026-10-10T09:28:18.566" v="224" actId="47"/>
        <pc:sldMkLst>
          <pc:docMk/>
          <pc:sldMk cId="3811761050" sldId="595"/>
        </pc:sldMkLst>
      </pc:sldChg>
      <pc:sldChg chg="modSp mod modAnim">
        <pc:chgData name="Chung Lai Johnny Wan" userId="845dcd57-0ca4-421d-bce9-c9d046037f35" providerId="ADAL" clId="{476FECD9-7C13-4C1B-9749-0127A61482A8}" dt="2026-10-10T09:28:27.933" v="226" actId="27636"/>
        <pc:sldMkLst>
          <pc:docMk/>
          <pc:sldMk cId="1722410471" sldId="601"/>
        </pc:sldMkLst>
        <pc:spChg chg="mod">
          <ac:chgData name="Chung Lai Johnny Wan" userId="845dcd57-0ca4-421d-bce9-c9d046037f35" providerId="ADAL" clId="{476FECD9-7C13-4C1B-9749-0127A61482A8}" dt="2026-10-10T09:28:27.933" v="226" actId="27636"/>
          <ac:spMkLst>
            <pc:docMk/>
            <pc:sldMk cId="1722410471" sldId="601"/>
            <ac:spMk id="3" creationId="{00000000-0000-0000-0000-000000000000}"/>
          </ac:spMkLst>
        </pc:spChg>
      </pc:sldChg>
      <pc:sldChg chg="modSp modAnim">
        <pc:chgData name="Chung Lai Johnny Wan" userId="845dcd57-0ca4-421d-bce9-c9d046037f35" providerId="ADAL" clId="{476FECD9-7C13-4C1B-9749-0127A61482A8}" dt="2026-10-10T10:28:30.123" v="465" actId="113"/>
        <pc:sldMkLst>
          <pc:docMk/>
          <pc:sldMk cId="800991641" sldId="603"/>
        </pc:sldMkLst>
        <pc:spChg chg="mod">
          <ac:chgData name="Chung Lai Johnny Wan" userId="845dcd57-0ca4-421d-bce9-c9d046037f35" providerId="ADAL" clId="{476FECD9-7C13-4C1B-9749-0127A61482A8}" dt="2026-10-10T10:22:28.446" v="280" actId="20577"/>
          <ac:spMkLst>
            <pc:docMk/>
            <pc:sldMk cId="800991641" sldId="603"/>
            <ac:spMk id="2" creationId="{904C1368-6C15-9655-93D2-99891827A1B7}"/>
          </ac:spMkLst>
        </pc:spChg>
        <pc:spChg chg="mod">
          <ac:chgData name="Chung Lai Johnny Wan" userId="845dcd57-0ca4-421d-bce9-c9d046037f35" providerId="ADAL" clId="{476FECD9-7C13-4C1B-9749-0127A61482A8}" dt="2026-10-10T10:28:30.123" v="465" actId="113"/>
          <ac:spMkLst>
            <pc:docMk/>
            <pc:sldMk cId="800991641" sldId="603"/>
            <ac:spMk id="3" creationId="{00000000-0000-0000-0000-000000000000}"/>
          </ac:spMkLst>
        </pc:spChg>
      </pc:sldChg>
      <pc:sldChg chg="modSp">
        <pc:chgData name="Chung Lai Johnny Wan" userId="845dcd57-0ca4-421d-bce9-c9d046037f35" providerId="ADAL" clId="{476FECD9-7C13-4C1B-9749-0127A61482A8}" dt="2026-10-10T10:29:08.887" v="467" actId="20577"/>
        <pc:sldMkLst>
          <pc:docMk/>
          <pc:sldMk cId="3739471582" sldId="607"/>
        </pc:sldMkLst>
        <pc:spChg chg="mod">
          <ac:chgData name="Chung Lai Johnny Wan" userId="845dcd57-0ca4-421d-bce9-c9d046037f35" providerId="ADAL" clId="{476FECD9-7C13-4C1B-9749-0127A61482A8}" dt="2026-10-10T10:29:08.887" v="467" actId="20577"/>
          <ac:spMkLst>
            <pc:docMk/>
            <pc:sldMk cId="3739471582" sldId="607"/>
            <ac:spMk id="2" creationId="{536398DF-5586-DCFC-58DF-D294A0331962}"/>
          </ac:spMkLst>
        </pc:spChg>
      </pc:sldChg>
      <pc:sldChg chg="ord">
        <pc:chgData name="Chung Lai Johnny Wan" userId="845dcd57-0ca4-421d-bce9-c9d046037f35" providerId="ADAL" clId="{476FECD9-7C13-4C1B-9749-0127A61482A8}" dt="2026-10-10T19:44:10.417" v="515"/>
        <pc:sldMkLst>
          <pc:docMk/>
          <pc:sldMk cId="696446433" sldId="610"/>
        </pc:sldMkLst>
      </pc:sldChg>
      <pc:sldChg chg="modSp mod">
        <pc:chgData name="Chung Lai Johnny Wan" userId="845dcd57-0ca4-421d-bce9-c9d046037f35" providerId="ADAL" clId="{476FECD9-7C13-4C1B-9749-0127A61482A8}" dt="2026-10-10T08:47:32.734" v="223" actId="20577"/>
        <pc:sldMkLst>
          <pc:docMk/>
          <pc:sldMk cId="2499111187" sldId="614"/>
        </pc:sldMkLst>
        <pc:spChg chg="mod">
          <ac:chgData name="Chung Lai Johnny Wan" userId="845dcd57-0ca4-421d-bce9-c9d046037f35" providerId="ADAL" clId="{476FECD9-7C13-4C1B-9749-0127A61482A8}" dt="2026-10-10T08:47:32.734" v="223" actId="20577"/>
          <ac:spMkLst>
            <pc:docMk/>
            <pc:sldMk cId="2499111187" sldId="614"/>
            <ac:spMk id="3" creationId="{B1D0E85C-A8D4-2514-BF90-3420AF2A9CBD}"/>
          </ac:spMkLst>
        </pc:spChg>
      </pc:sldChg>
      <pc:sldChg chg="del">
        <pc:chgData name="Chung Lai Johnny Wan" userId="845dcd57-0ca4-421d-bce9-c9d046037f35" providerId="ADAL" clId="{476FECD9-7C13-4C1B-9749-0127A61482A8}" dt="2026-10-10T09:28:18.566" v="224" actId="47"/>
        <pc:sldMkLst>
          <pc:docMk/>
          <pc:sldMk cId="4061624749" sldId="620"/>
        </pc:sldMkLst>
      </pc:sldChg>
      <pc:sldChg chg="del">
        <pc:chgData name="Chung Lai Johnny Wan" userId="845dcd57-0ca4-421d-bce9-c9d046037f35" providerId="ADAL" clId="{476FECD9-7C13-4C1B-9749-0127A61482A8}" dt="2026-10-10T09:29:16.185" v="227" actId="2696"/>
        <pc:sldMkLst>
          <pc:docMk/>
          <pc:sldMk cId="3665626197" sldId="627"/>
        </pc:sldMkLst>
      </pc:sldChg>
      <pc:sldChg chg="addSp delSp modSp mod">
        <pc:chgData name="Chung Lai Johnny Wan" userId="845dcd57-0ca4-421d-bce9-c9d046037f35" providerId="ADAL" clId="{476FECD9-7C13-4C1B-9749-0127A61482A8}" dt="2026-10-08T15:58:44.100" v="214" actId="14100"/>
        <pc:sldMkLst>
          <pc:docMk/>
          <pc:sldMk cId="451060484" sldId="631"/>
        </pc:sldMkLst>
        <pc:picChg chg="add mod">
          <ac:chgData name="Chung Lai Johnny Wan" userId="845dcd57-0ca4-421d-bce9-c9d046037f35" providerId="ADAL" clId="{476FECD9-7C13-4C1B-9749-0127A61482A8}" dt="2026-10-08T15:58:44.100" v="214" actId="14100"/>
          <ac:picMkLst>
            <pc:docMk/>
            <pc:sldMk cId="451060484" sldId="631"/>
            <ac:picMk id="8" creationId="{F4CE2674-6821-C989-D7C3-AAA887625709}"/>
          </ac:picMkLst>
        </pc:picChg>
      </pc:sldChg>
      <pc:sldChg chg="new del">
        <pc:chgData name="Chung Lai Johnny Wan" userId="845dcd57-0ca4-421d-bce9-c9d046037f35" providerId="ADAL" clId="{476FECD9-7C13-4C1B-9749-0127A61482A8}" dt="2026-10-10T08:46:21.811" v="217" actId="47"/>
        <pc:sldMkLst>
          <pc:docMk/>
          <pc:sldMk cId="3088967601" sldId="632"/>
        </pc:sldMkLst>
      </pc:sldChg>
      <pc:sldChg chg="add">
        <pc:chgData name="Chung Lai Johnny Wan" userId="845dcd57-0ca4-421d-bce9-c9d046037f35" providerId="ADAL" clId="{476FECD9-7C13-4C1B-9749-0127A61482A8}" dt="2026-10-10T08:46:19.909" v="216"/>
        <pc:sldMkLst>
          <pc:docMk/>
          <pc:sldMk cId="1513400537" sldId="633"/>
        </pc:sldMkLst>
      </pc:sldChg>
      <pc:sldChg chg="modSp new mod">
        <pc:chgData name="Chung Lai Johnny Wan" userId="845dcd57-0ca4-421d-bce9-c9d046037f35" providerId="ADAL" clId="{476FECD9-7C13-4C1B-9749-0127A61482A8}" dt="2026-10-10T10:36:18.438" v="509" actId="20577"/>
        <pc:sldMkLst>
          <pc:docMk/>
          <pc:sldMk cId="465922173" sldId="634"/>
        </pc:sldMkLst>
        <pc:spChg chg="mod">
          <ac:chgData name="Chung Lai Johnny Wan" userId="845dcd57-0ca4-421d-bce9-c9d046037f35" providerId="ADAL" clId="{476FECD9-7C13-4C1B-9749-0127A61482A8}" dt="2026-10-10T10:36:18.438" v="509" actId="20577"/>
          <ac:spMkLst>
            <pc:docMk/>
            <pc:sldMk cId="465922173" sldId="634"/>
            <ac:spMk id="2" creationId="{737034E0-A7C0-688D-1594-25F4B8E78B8A}"/>
          </ac:spMkLst>
        </pc:spChg>
        <pc:spChg chg="mod">
          <ac:chgData name="Chung Lai Johnny Wan" userId="845dcd57-0ca4-421d-bce9-c9d046037f35" providerId="ADAL" clId="{476FECD9-7C13-4C1B-9749-0127A61482A8}" dt="2026-10-10T10:36:01.758" v="508" actId="20577"/>
          <ac:spMkLst>
            <pc:docMk/>
            <pc:sldMk cId="465922173" sldId="634"/>
            <ac:spMk id="3" creationId="{3BF913EA-B1C4-98CA-9FBC-2C4587EF6F07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A126F7-C520-466E-8A08-C83A624AAD89}" type="datetimeFigureOut">
              <a:rPr lang="en-GB" smtClean="0"/>
              <a:pPr/>
              <a:t>10/10/2026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BD075C-D0CD-4F41-93C9-0B6DF6D55B1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00844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BD075C-D0CD-4F41-93C9-0B6DF6D55B16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82590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BD075C-D0CD-4F41-93C9-0B6DF6D55B16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7719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F8DCA3-94D3-B02F-D6C8-5528F5A1AA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D091402-C9B9-F1EA-E901-B145B8384E5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8297561-1247-70E4-A8A2-231C10DDE32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CF87E60-BFA9-34EA-7BFC-85A0A86D193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BD075C-D0CD-4F41-93C9-0B6DF6D55B16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99560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BD075C-D0CD-4F41-93C9-0B6DF6D55B16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99366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BD075C-D0CD-4F41-93C9-0B6DF6D55B16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83061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ED23C4-C848-3092-1B61-63348A6C42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4C50BAE-A530-138B-E750-C24439DF3A7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B90E040-0D85-2740-3578-275F86137B3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94FBA3A-0A0C-A77F-0AEE-A760D677CCC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BD075C-D0CD-4F41-93C9-0B6DF6D55B16}" type="slidenum">
              <a:rPr lang="en-GB" smtClean="0"/>
              <a:pPr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32107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BD075C-D0CD-4F41-93C9-0B6DF6D55B16}" type="slidenum">
              <a:rPr lang="en-GB" smtClean="0"/>
              <a:pPr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686519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F6FFFC-165B-C86E-26CB-86A841C45D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BB3CC99-87DD-83FA-158F-C1D13136A23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88A96C9-A465-B3BD-AED4-5F890BCD10E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8602BEF-2EF9-A726-D4D2-2CF9C168C49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BD075C-D0CD-4F41-93C9-0B6DF6D55B16}" type="slidenum">
              <a:rPr lang="en-GB" smtClean="0"/>
              <a:pPr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28520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BD075C-D0CD-4F41-93C9-0B6DF6D55B16}" type="slidenum">
              <a:rPr lang="en-GB" smtClean="0"/>
              <a:pPr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049225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891BA3-F7E2-CD0E-E851-0B6582DB21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CE6C526-A520-7340-1C52-8C8A8FDEE71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95AE603-CF72-4CFA-13F9-C4765790AE2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BC9BD6-AA45-37D5-75A4-7D061AF089A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BD075C-D0CD-4F41-93C9-0B6DF6D55B16}" type="slidenum">
              <a:rPr lang="en-GB" smtClean="0"/>
              <a:pPr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682079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BD075C-D0CD-4F41-93C9-0B6DF6D55B16}" type="slidenum">
              <a:rPr lang="en-GB" smtClean="0"/>
              <a:pPr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38440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BD075C-D0CD-4F41-93C9-0B6DF6D55B16}" type="slidenum">
              <a:rPr lang="en-GB" smtClean="0"/>
              <a:pPr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47846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BD075C-D0CD-4F41-93C9-0B6DF6D55B16}" type="slidenum">
              <a:rPr lang="en-GB" smtClean="0"/>
              <a:pPr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718543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BD075C-D0CD-4F41-93C9-0B6DF6D55B16}" type="slidenum">
              <a:rPr lang="en-GB" smtClean="0"/>
              <a:pPr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618872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0C1C1B-18B5-E57C-391A-5A93D00FFD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D5B1D19-84A7-D735-AFEB-F25FF3231FA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97DDD3B-A2CB-7E77-363B-5F0752538F0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99FC955-0E25-AE4B-A720-C6F4B3B6DE6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BD075C-D0CD-4F41-93C9-0B6DF6D55B16}" type="slidenum">
              <a:rPr lang="en-GB" smtClean="0"/>
              <a:pPr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81952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BD075C-D0CD-4F41-93C9-0B6DF6D55B16}" type="slidenum">
              <a:rPr lang="en-GB" smtClean="0"/>
              <a:pPr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933013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BD075C-D0CD-4F41-93C9-0B6DF6D55B16}" type="slidenum">
              <a:rPr lang="en-GB" smtClean="0"/>
              <a:pPr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952116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BD075C-D0CD-4F41-93C9-0B6DF6D55B16}" type="slidenum">
              <a:rPr lang="en-GB" smtClean="0"/>
              <a:pPr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868985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7D8487-95A6-5F9F-CBB1-F35FB83A76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FF324A5-22D2-0A17-BED6-E8B9FE688AD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33160C7-E78D-1E90-FAE9-A3213B5D6E2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6A42DD-DEF8-DBC0-3B1E-E4C20BD798D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BD075C-D0CD-4F41-93C9-0B6DF6D55B16}" type="slidenum">
              <a:rPr lang="en-GB" smtClean="0"/>
              <a:pPr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33487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74B2F781-B445-4BD2-8B2A-689947A0B480}" type="datetime1">
              <a:rPr lang="en-GB" smtClean="0"/>
              <a:pPr/>
              <a:t>10/10/2026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38188386"/>
      </p:ext>
    </p:extLst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32E50-136A-4496-B4FF-7C83C21E682A}" type="datetime1">
              <a:rPr lang="en-GB" smtClean="0"/>
              <a:pPr/>
              <a:t>10/10/2026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2720440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76745-32FB-4C91-A25B-63A85D072CAB}" type="datetime1">
              <a:rPr lang="en-GB" smtClean="0"/>
              <a:pPr/>
              <a:t>10/10/2026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0448319"/>
      </p:ext>
    </p:extLst>
  </p:cSld>
  <p:clrMapOvr>
    <a:masterClrMapping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32E50-136A-4496-B4FF-7C83C21E682A}" type="datetime1">
              <a:rPr lang="en-GB" smtClean="0"/>
              <a:pPr/>
              <a:t>10/10/2026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8738303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32E50-136A-4496-B4FF-7C83C21E682A}" type="datetime1">
              <a:rPr lang="en-GB" smtClean="0"/>
              <a:pPr/>
              <a:t>10/10/2026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6666351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9F918-2B10-433F-BEA4-607AFF3DC02D}" type="datetime1">
              <a:rPr lang="en-GB" smtClean="0"/>
              <a:pPr/>
              <a:t>10/10/2026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3177553"/>
      </p:ext>
    </p:extLst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F9558-83A0-44D4-8BB7-8012104B0C4B}" type="datetime1">
              <a:rPr lang="en-GB" smtClean="0"/>
              <a:pPr/>
              <a:t>10/10/2026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65703733"/>
      </p:ext>
    </p:extLst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48E86-E565-4C1A-8FF6-FFBF881AFDA2}" type="datetime1">
              <a:rPr lang="en-GB" smtClean="0"/>
              <a:pPr/>
              <a:t>10/10/2026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1874486"/>
      </p:ext>
    </p:extLst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8400C-1BBB-4F63-8D87-0E7EEA0138C9}" type="datetime1">
              <a:rPr lang="en-GB" smtClean="0"/>
              <a:pPr/>
              <a:t>10/10/2026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637008"/>
      </p:ext>
    </p:extLst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307F9-FE9E-4ABC-95D4-B51194F73759}" type="datetime1">
              <a:rPr lang="en-GB" smtClean="0"/>
              <a:pPr/>
              <a:t>10/10/2026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49975525"/>
      </p:ext>
    </p:extLst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5F774-4146-4C45-B3A5-262743FB5673}" type="datetime1">
              <a:rPr lang="en-GB" smtClean="0"/>
              <a:pPr/>
              <a:t>10/10/2026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3369918"/>
      </p:ext>
    </p:extLst>
  </p:cSld>
  <p:clrMapOvr>
    <a:masterClrMapping/>
  </p:clrMapOvr>
  <p:transition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D5B1F-946A-4F5A-8AC8-B2FA636A70F2}" type="datetime1">
              <a:rPr lang="en-GB" smtClean="0"/>
              <a:pPr/>
              <a:t>10/10/2026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82025" y="0"/>
            <a:ext cx="561975" cy="365125"/>
          </a:xfrm>
        </p:spPr>
        <p:txBody>
          <a:bodyPr/>
          <a:lstStyle>
            <a:lvl1pPr algn="r">
              <a:defRPr b="1">
                <a:solidFill>
                  <a:schemeClr val="tx2"/>
                </a:solidFill>
                <a:latin typeface="+mj-lt"/>
              </a:defRPr>
            </a:lvl1pPr>
          </a:lstStyle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Title 2"/>
          <p:cNvSpPr txBox="1">
            <a:spLocks/>
          </p:cNvSpPr>
          <p:nvPr userDrawn="1"/>
        </p:nvSpPr>
        <p:spPr>
          <a:xfrm>
            <a:off x="467544" y="152400"/>
            <a:ext cx="8229600" cy="16002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4000" b="1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1817955075"/>
      </p:ext>
    </p:extLst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em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E32E50-136A-4496-B4FF-7C83C21E682A}" type="datetime1">
              <a:rPr lang="en-GB" smtClean="0"/>
              <a:pPr/>
              <a:t>10/10/2026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F65BB1-9206-4D7F-97F9-47DCC7DC6334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7736A3C-719A-48E3-9AF6-F6A04F7FDA46}"/>
              </a:ext>
            </a:extLst>
          </p:cNvPr>
          <p:cNvPicPr/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96" y="5913368"/>
            <a:ext cx="648000" cy="82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900256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74" r:id="rId12"/>
  </p:sldLayoutIdLst>
  <p:transition>
    <p:dissolve/>
  </p:transition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uk/apply-start-up-loan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gov.uk/business-finance-support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crowdforangels.com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hydonate.com/blog/crowdfunding-platforms-in-uk/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ritish-business-bank.co.uk/business-guidance/guidance-articles/finance/angel-investment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https://youtu.be/45s9VKQ6wEI?si=s1O0mHPeLd4kEAr7" TargetMode="Externa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hisismoney.co.uk/money/smallbusiness/article-2809685/Top-25-self-entrepreneurs-started-small-sums-money.html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MpftE7RwQnM?si=nhxgcshftBAn6DZM" TargetMode="External"/><Relationship Id="rId2" Type="http://schemas.openxmlformats.org/officeDocument/2006/relationships/hyperlink" Target="https://www.thisisnotfinancialadvice.co.uk/p/from-garage-to-global-the-incredible" TargetMode="Externa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XX8jmlSj5D8?start=1&amp;feature=oembed" TargetMode="Externa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2B04BCD5-A62B-4FD2-884E-FF5F62D1504C}"/>
              </a:ext>
            </a:extLst>
          </p:cNvPr>
          <p:cNvSpPr/>
          <p:nvPr/>
        </p:nvSpPr>
        <p:spPr>
          <a:xfrm>
            <a:off x="467544" y="980728"/>
            <a:ext cx="8928992" cy="1077218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algn="ctr"/>
            <a:r>
              <a:rPr lang="en-GB" sz="3200" b="1" dirty="0">
                <a:highlight>
                  <a:srgbClr val="FFFF00"/>
                </a:highlight>
              </a:rPr>
              <a:t>LCLM4006: </a:t>
            </a:r>
          </a:p>
          <a:p>
            <a:pPr algn="ctr"/>
            <a:r>
              <a:rPr lang="en-GB" sz="3200" b="1" dirty="0">
                <a:highlight>
                  <a:srgbClr val="FFFF00"/>
                </a:highlight>
              </a:rPr>
              <a:t>Enterprise and Entrepreneurship</a:t>
            </a:r>
            <a:endParaRPr lang="en-US" sz="3200" dirty="0">
              <a:highlight>
                <a:srgbClr val="FFFF00"/>
              </a:highlight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9AA8BA0-5108-9234-90BF-060A90C6B9A3}"/>
              </a:ext>
            </a:extLst>
          </p:cNvPr>
          <p:cNvSpPr txBox="1"/>
          <p:nvPr/>
        </p:nvSpPr>
        <p:spPr>
          <a:xfrm>
            <a:off x="1007096" y="2228870"/>
            <a:ext cx="813690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3200" b="1" i="0" dirty="0">
                <a:solidFill>
                  <a:schemeClr val="bg1"/>
                </a:solidFill>
                <a:effectLst/>
                <a:latin typeface="-apple-system"/>
              </a:rPr>
              <a:t>Raising Finance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E9FA7D1-A8D6-F3A2-1CBE-EF9DA2FCCBF9}"/>
              </a:ext>
            </a:extLst>
          </p:cNvPr>
          <p:cNvSpPr/>
          <p:nvPr/>
        </p:nvSpPr>
        <p:spPr>
          <a:xfrm>
            <a:off x="2391707" y="3140968"/>
            <a:ext cx="5080665" cy="2554545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algn="ctr"/>
            <a:r>
              <a:rPr lang="en-HK" sz="2000" b="1" u="sng" dirty="0">
                <a:solidFill>
                  <a:schemeClr val="bg1"/>
                </a:solidFill>
              </a:rPr>
              <a:t>Teaching Team</a:t>
            </a:r>
          </a:p>
          <a:p>
            <a:pPr algn="ctr"/>
            <a:r>
              <a:rPr lang="en-HK" sz="2000" b="1" dirty="0">
                <a:solidFill>
                  <a:schemeClr val="bg1"/>
                </a:solidFill>
              </a:rPr>
              <a:t>Bohdan </a:t>
            </a:r>
            <a:r>
              <a:rPr lang="en-HK" sz="2000" b="1" dirty="0" err="1">
                <a:solidFill>
                  <a:schemeClr val="bg1"/>
                </a:solidFill>
              </a:rPr>
              <a:t>Kovalov</a:t>
            </a:r>
            <a:endParaRPr lang="en-HK" sz="2000" b="1" dirty="0">
              <a:solidFill>
                <a:schemeClr val="bg1"/>
              </a:solidFill>
            </a:endParaRPr>
          </a:p>
          <a:p>
            <a:pPr algn="ctr"/>
            <a:r>
              <a:rPr lang="en-HK" sz="2000" b="1" dirty="0">
                <a:solidFill>
                  <a:schemeClr val="bg1"/>
                </a:solidFill>
              </a:rPr>
              <a:t>Deji </a:t>
            </a:r>
            <a:r>
              <a:rPr lang="en-HK" sz="2000" b="1" dirty="0" err="1">
                <a:solidFill>
                  <a:schemeClr val="bg1"/>
                </a:solidFill>
              </a:rPr>
              <a:t>Olagboye</a:t>
            </a:r>
            <a:endParaRPr lang="en-HK" sz="2000" b="1" dirty="0">
              <a:solidFill>
                <a:schemeClr val="bg1"/>
              </a:solidFill>
            </a:endParaRPr>
          </a:p>
          <a:p>
            <a:pPr algn="ctr"/>
            <a:r>
              <a:rPr lang="en-HK" sz="2000" b="1" dirty="0">
                <a:solidFill>
                  <a:schemeClr val="bg1"/>
                </a:solidFill>
              </a:rPr>
              <a:t>Doreen Dai</a:t>
            </a:r>
          </a:p>
          <a:p>
            <a:pPr algn="ctr"/>
            <a:r>
              <a:rPr lang="en-HK" sz="2000" b="1" dirty="0" err="1">
                <a:solidFill>
                  <a:schemeClr val="bg1"/>
                </a:solidFill>
              </a:rPr>
              <a:t>Fouziya</a:t>
            </a:r>
            <a:r>
              <a:rPr lang="en-HK" sz="2000" b="1" dirty="0">
                <a:solidFill>
                  <a:schemeClr val="bg1"/>
                </a:solidFill>
              </a:rPr>
              <a:t> Farheen</a:t>
            </a:r>
          </a:p>
          <a:p>
            <a:pPr algn="ctr"/>
            <a:r>
              <a:rPr lang="en-HK" sz="2000" b="1" dirty="0">
                <a:solidFill>
                  <a:schemeClr val="bg1"/>
                </a:solidFill>
              </a:rPr>
              <a:t>Simon Chatterton</a:t>
            </a:r>
          </a:p>
          <a:p>
            <a:pPr algn="ctr"/>
            <a:r>
              <a:rPr lang="en-HK" sz="2000" b="1" dirty="0">
                <a:solidFill>
                  <a:schemeClr val="bg1"/>
                </a:solidFill>
              </a:rPr>
              <a:t>Chung Lai Johnny Wan (Module Lead)</a:t>
            </a:r>
            <a:br>
              <a:rPr lang="en-HK" sz="2000" b="1" dirty="0">
                <a:solidFill>
                  <a:schemeClr val="bg1"/>
                </a:solidFill>
              </a:rPr>
            </a:br>
            <a:endParaRPr lang="en-HK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7300860"/>
      </p:ext>
    </p:extLst>
  </p:cSld>
  <p:clrMapOvr>
    <a:masterClrMapping/>
  </p:clrMapOvr>
  <p:transition>
    <p:dissolv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40768"/>
            <a:ext cx="9144000" cy="4391394"/>
          </a:xfrm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GB" sz="2800" dirty="0"/>
              <a:t>We</a:t>
            </a:r>
          </a:p>
          <a:p>
            <a:pPr marL="0" indent="0">
              <a:lnSpc>
                <a:spcPct val="90000"/>
              </a:lnSpc>
              <a:buNone/>
            </a:pPr>
            <a:endParaRPr lang="en-GB" sz="2800" dirty="0"/>
          </a:p>
          <a:p>
            <a:pPr>
              <a:lnSpc>
                <a:spcPct val="90000"/>
              </a:lnSpc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800" dirty="0"/>
              <a:t>Explored &amp; explained what entrepreneurial marketing is.</a:t>
            </a:r>
          </a:p>
          <a:p>
            <a:pPr marL="0" indent="0">
              <a:lnSpc>
                <a:spcPct val="90000"/>
              </a:lnSpc>
              <a:buClr>
                <a:srgbClr val="0070C0"/>
              </a:buClr>
              <a:buNone/>
            </a:pPr>
            <a:endParaRPr lang="en-GB" sz="2800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800" dirty="0"/>
              <a:t>Defined customers, target market &amp; marketing strategies.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3000" dirty="0"/>
          </a:p>
          <a:p>
            <a:pPr marL="0" indent="0">
              <a:buClr>
                <a:srgbClr val="0070C0"/>
              </a:buClr>
              <a:buNone/>
            </a:pPr>
            <a:endParaRPr lang="en-GB" sz="3000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800" i="1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6EA19EC-A7ED-32A4-7904-B7D59CDA7DBA}"/>
              </a:ext>
            </a:extLst>
          </p:cNvPr>
          <p:cNvSpPr txBox="1">
            <a:spLocks/>
          </p:cNvSpPr>
          <p:nvPr/>
        </p:nvSpPr>
        <p:spPr>
          <a:xfrm>
            <a:off x="457200" y="10306"/>
            <a:ext cx="8229600" cy="2758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en-GB" sz="14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LCLM4006: Enterprise &amp; Entrepreneurship</a:t>
            </a:r>
            <a:endParaRPr lang="en-GB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0B6E651-E7C8-6D20-D087-480AE61A779C}"/>
              </a:ext>
            </a:extLst>
          </p:cNvPr>
          <p:cNvSpPr txBox="1"/>
          <p:nvPr/>
        </p:nvSpPr>
        <p:spPr>
          <a:xfrm>
            <a:off x="0" y="397048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en-GB" sz="3200" b="1" dirty="0">
                <a:highlight>
                  <a:srgbClr val="FFFF00"/>
                </a:highlight>
              </a:rPr>
              <a:t>Recap of previous session….</a:t>
            </a:r>
            <a:endParaRPr lang="en-GB" sz="3600" b="1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15134005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81822"/>
            <a:ext cx="9144000" cy="4823442"/>
          </a:xfrm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GB" sz="2800" dirty="0"/>
              <a:t>We will:</a:t>
            </a:r>
          </a:p>
          <a:p>
            <a:pPr marL="0" indent="0">
              <a:lnSpc>
                <a:spcPct val="90000"/>
              </a:lnSpc>
              <a:buClr>
                <a:srgbClr val="0070C0"/>
              </a:buClr>
              <a:buNone/>
            </a:pPr>
            <a:endParaRPr lang="en-GB" sz="2800" dirty="0"/>
          </a:p>
          <a:p>
            <a:pPr>
              <a:lnSpc>
                <a:spcPct val="90000"/>
              </a:lnSpc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800" dirty="0"/>
              <a:t>Explore the different finance options for SMEs/Startups</a:t>
            </a:r>
          </a:p>
          <a:p>
            <a:pPr marL="0" indent="0">
              <a:lnSpc>
                <a:spcPct val="90000"/>
              </a:lnSpc>
              <a:buClr>
                <a:srgbClr val="0070C0"/>
              </a:buClr>
              <a:buNone/>
            </a:pPr>
            <a:endParaRPr lang="en-GB" sz="2800" dirty="0"/>
          </a:p>
          <a:p>
            <a:pPr>
              <a:lnSpc>
                <a:spcPct val="90000"/>
              </a:lnSpc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800" dirty="0"/>
              <a:t>Apply theory to practice by looking at your funding choices</a:t>
            </a:r>
          </a:p>
          <a:p>
            <a:pPr>
              <a:lnSpc>
                <a:spcPct val="90000"/>
              </a:lnSpc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800" dirty="0"/>
          </a:p>
          <a:p>
            <a:pPr>
              <a:lnSpc>
                <a:spcPct val="90000"/>
              </a:lnSpc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800" dirty="0"/>
              <a:t>Work on your cash flow for your business idea</a:t>
            </a:r>
          </a:p>
          <a:p>
            <a:pPr>
              <a:lnSpc>
                <a:spcPct val="90000"/>
              </a:lnSpc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800" dirty="0"/>
          </a:p>
          <a:p>
            <a:pPr marL="0" indent="0">
              <a:lnSpc>
                <a:spcPct val="90000"/>
              </a:lnSpc>
              <a:buClr>
                <a:srgbClr val="0070C0"/>
              </a:buClr>
              <a:buNone/>
            </a:pPr>
            <a:endParaRPr lang="en-GB" sz="2800" dirty="0"/>
          </a:p>
          <a:p>
            <a:pPr marL="0" indent="0">
              <a:buClr>
                <a:srgbClr val="0070C0"/>
              </a:buClr>
              <a:buNone/>
            </a:pPr>
            <a:endParaRPr lang="en-GB" sz="2800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6EA19EC-A7ED-32A4-7904-B7D59CDA7DBA}"/>
              </a:ext>
            </a:extLst>
          </p:cNvPr>
          <p:cNvSpPr txBox="1">
            <a:spLocks/>
          </p:cNvSpPr>
          <p:nvPr/>
        </p:nvSpPr>
        <p:spPr>
          <a:xfrm>
            <a:off x="457200" y="10306"/>
            <a:ext cx="8229600" cy="2758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en-GB" sz="14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LCLM4006: Enterprise &amp; Entrepreneurship</a:t>
            </a:r>
            <a:endParaRPr lang="en-GB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0B6E651-E7C8-6D20-D087-480AE61A779C}"/>
              </a:ext>
            </a:extLst>
          </p:cNvPr>
          <p:cNvSpPr txBox="1"/>
          <p:nvPr/>
        </p:nvSpPr>
        <p:spPr>
          <a:xfrm>
            <a:off x="0" y="397048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en-GB" sz="3200" b="1" dirty="0">
                <a:highlight>
                  <a:srgbClr val="FFFF00"/>
                </a:highlight>
              </a:rPr>
              <a:t>In today’s session….</a:t>
            </a:r>
            <a:endParaRPr lang="en-GB" sz="3600" b="1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32594040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D27F15DA-E5F1-253C-08AC-4015D326F0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dirty="0">
                <a:highlight>
                  <a:srgbClr val="FFFF00"/>
                </a:highlight>
              </a:rPr>
              <a:t>Share your thoughts</a:t>
            </a:r>
            <a:endParaRPr lang="en-GB" sz="2800" dirty="0">
              <a:highlight>
                <a:srgbClr val="FFFF00"/>
              </a:highligh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D0E85C-A8D4-2514-BF90-3420AF2A9C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 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b="1" dirty="0"/>
              <a:t>What is funding, and why is it important in business? </a:t>
            </a:r>
            <a:endParaRPr lang="en-GB" b="1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545C10-9595-DA72-13E5-D1B5F802E4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C3F65BB1-9206-4D7F-97F9-47DCC7DC6334}" type="slidenum">
              <a:rPr lang="en-GB" smtClean="0"/>
              <a:pPr>
                <a:spcAft>
                  <a:spcPts val="600"/>
                </a:spcAft>
              </a:pPr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9111187"/>
      </p:ext>
    </p:extLst>
  </p:cSld>
  <p:clrMapOvr>
    <a:masterClrMapping/>
  </p:clrMapOvr>
  <p:transition>
    <p:dissolv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268760"/>
            <a:ext cx="9036496" cy="4464496"/>
          </a:xfrm>
        </p:spPr>
        <p:txBody>
          <a:bodyPr>
            <a:normAutofit fontScale="70000" lnSpcReduction="20000"/>
          </a:bodyPr>
          <a:lstStyle/>
          <a:p>
            <a:pPr marL="0" indent="0">
              <a:buClr>
                <a:srgbClr val="007DC3"/>
              </a:buClr>
              <a:buNone/>
            </a:pPr>
            <a:endParaRPr lang="en-GB" dirty="0"/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lang="en-GB" dirty="0"/>
              <a:t>One of the </a:t>
            </a:r>
            <a:r>
              <a:rPr lang="en-GB" b="1" dirty="0">
                <a:solidFill>
                  <a:srgbClr val="FF0000"/>
                </a:solidFill>
              </a:rPr>
              <a:t>unique talents of entrepreneurs </a:t>
            </a:r>
            <a:r>
              <a:rPr lang="en-GB" dirty="0"/>
              <a:t>is </a:t>
            </a:r>
            <a:r>
              <a:rPr lang="en-GB" b="1" dirty="0">
                <a:solidFill>
                  <a:srgbClr val="FF0000"/>
                </a:solidFill>
              </a:rPr>
              <a:t>finding the resources</a:t>
            </a:r>
            <a:r>
              <a:rPr lang="en-GB" dirty="0"/>
              <a:t> to launch their business ideas.</a:t>
            </a:r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endParaRPr lang="en-GB" dirty="0"/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lang="en-GB" dirty="0"/>
              <a:t>Funding means… MONEY and it is a resource that plays a crucial part in all entrepreneurial journeys.</a:t>
            </a:r>
          </a:p>
          <a:p>
            <a:pPr marL="0" indent="0">
              <a:buClr>
                <a:srgbClr val="007DC3"/>
              </a:buClr>
              <a:buNone/>
            </a:pPr>
            <a:endParaRPr lang="en-GB" dirty="0"/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lang="en-GB" dirty="0"/>
              <a:t>Funding refers to the money required to start and run a business. It is a financial investment in a company for product development, manufacturing, expansion, sales and marketing, office spaces, and inventory.</a:t>
            </a:r>
          </a:p>
          <a:p>
            <a:pPr marL="0" indent="0">
              <a:buClr>
                <a:srgbClr val="007DC3"/>
              </a:buClr>
              <a:buNone/>
            </a:pPr>
            <a:endParaRPr lang="en-GB" dirty="0"/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lang="en-GB" dirty="0"/>
              <a:t>Anyone might have a great business idea but…..without the necessary funding…it will remain a great idea only…….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6EA19EC-A7ED-32A4-7904-B7D59CDA7DBA}"/>
              </a:ext>
            </a:extLst>
          </p:cNvPr>
          <p:cNvSpPr txBox="1">
            <a:spLocks/>
          </p:cNvSpPr>
          <p:nvPr/>
        </p:nvSpPr>
        <p:spPr>
          <a:xfrm>
            <a:off x="457200" y="10306"/>
            <a:ext cx="8229600" cy="2758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en-GB" sz="14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LCLM4006: Enterprise &amp; Entrepreneurship</a:t>
            </a:r>
            <a:endParaRPr lang="en-GB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0B6E651-E7C8-6D20-D087-480AE61A779C}"/>
              </a:ext>
            </a:extLst>
          </p:cNvPr>
          <p:cNvSpPr txBox="1"/>
          <p:nvPr/>
        </p:nvSpPr>
        <p:spPr>
          <a:xfrm>
            <a:off x="0" y="388753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en-GB" sz="3200" b="1" dirty="0">
                <a:highlight>
                  <a:srgbClr val="FFFF00"/>
                </a:highlight>
              </a:rPr>
              <a:t>Raising funding</a:t>
            </a:r>
            <a:endParaRPr lang="en-GB" sz="3600" b="1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8120460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268760"/>
            <a:ext cx="9036496" cy="4464496"/>
          </a:xfrm>
        </p:spPr>
        <p:txBody>
          <a:bodyPr>
            <a:normAutofit fontScale="85000" lnSpcReduction="20000"/>
          </a:bodyPr>
          <a:lstStyle/>
          <a:p>
            <a:pPr marL="0" indent="0">
              <a:buClr>
                <a:srgbClr val="007DC3"/>
              </a:buClr>
              <a:buNone/>
            </a:pPr>
            <a:endParaRPr lang="en-GB" dirty="0"/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lang="en-GB" dirty="0"/>
              <a:t>Whether it is a small bakery or a large tech company, every business needs money at different stages, and how they get that money can impact their success.</a:t>
            </a:r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endParaRPr lang="en-GB" dirty="0"/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lang="en-GB" dirty="0"/>
              <a:t>There are </a:t>
            </a:r>
            <a:r>
              <a:rPr lang="en-GB" b="1" i="1" dirty="0">
                <a:solidFill>
                  <a:srgbClr val="FF0000"/>
                </a:solidFill>
              </a:rPr>
              <a:t>many different types of funding/ finance</a:t>
            </a:r>
            <a:r>
              <a:rPr lang="en-GB" dirty="0"/>
              <a:t> available, especially in the UK.</a:t>
            </a:r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endParaRPr lang="en-GB" dirty="0"/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lang="en-GB" dirty="0"/>
              <a:t>And entrepreneurs can access these funding options both to start their business ideas or to grow their existing companies.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6EA19EC-A7ED-32A4-7904-B7D59CDA7DBA}"/>
              </a:ext>
            </a:extLst>
          </p:cNvPr>
          <p:cNvSpPr txBox="1">
            <a:spLocks/>
          </p:cNvSpPr>
          <p:nvPr/>
        </p:nvSpPr>
        <p:spPr>
          <a:xfrm>
            <a:off x="457200" y="10306"/>
            <a:ext cx="8229600" cy="2758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en-GB" sz="14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LCLM4006: Enterprise &amp; Entrepreneurship</a:t>
            </a:r>
            <a:endParaRPr lang="en-GB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0B6E651-E7C8-6D20-D087-480AE61A779C}"/>
              </a:ext>
            </a:extLst>
          </p:cNvPr>
          <p:cNvSpPr txBox="1"/>
          <p:nvPr/>
        </p:nvSpPr>
        <p:spPr>
          <a:xfrm>
            <a:off x="0" y="388753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en-GB" sz="3200" b="1" dirty="0">
                <a:highlight>
                  <a:srgbClr val="FFFF00"/>
                </a:highlight>
              </a:rPr>
              <a:t>Raising funding</a:t>
            </a:r>
            <a:endParaRPr lang="en-GB" sz="3600" b="1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19169259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79BE72-8475-9B14-0CFA-5DE286EB14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2A322304-FE44-A38B-ACCD-E29C393E17B4}"/>
              </a:ext>
            </a:extLst>
          </p:cNvPr>
          <p:cNvSpPr/>
          <p:nvPr/>
        </p:nvSpPr>
        <p:spPr>
          <a:xfrm>
            <a:off x="467544" y="980728"/>
            <a:ext cx="8928992" cy="1077218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algn="ctr"/>
            <a:r>
              <a:rPr lang="en-GB" sz="3200" b="1" dirty="0">
                <a:highlight>
                  <a:srgbClr val="FFFF00"/>
                </a:highlight>
              </a:rPr>
              <a:t>LCLM4006: </a:t>
            </a:r>
          </a:p>
          <a:p>
            <a:pPr algn="ctr"/>
            <a:r>
              <a:rPr lang="en-GB" sz="3200" b="1" dirty="0">
                <a:highlight>
                  <a:srgbClr val="FFFF00"/>
                </a:highlight>
              </a:rPr>
              <a:t>Enterprise and Entrepreneurship</a:t>
            </a:r>
            <a:endParaRPr lang="en-US" sz="3200" dirty="0">
              <a:highlight>
                <a:srgbClr val="FFFF00"/>
              </a:highlight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085807-026D-1AEB-457B-877E62F6E81F}"/>
              </a:ext>
            </a:extLst>
          </p:cNvPr>
          <p:cNvSpPr txBox="1"/>
          <p:nvPr/>
        </p:nvSpPr>
        <p:spPr>
          <a:xfrm>
            <a:off x="1007096" y="2228870"/>
            <a:ext cx="8136904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endParaRPr lang="en-US" sz="3200" b="1" dirty="0">
              <a:solidFill>
                <a:schemeClr val="bg1"/>
              </a:solidFill>
              <a:latin typeface="-apple-system"/>
            </a:endParaRPr>
          </a:p>
          <a:p>
            <a:pPr algn="ctr"/>
            <a:r>
              <a:rPr lang="en-US" sz="4400" b="1" dirty="0">
                <a:solidFill>
                  <a:schemeClr val="bg1"/>
                </a:solidFill>
                <a:latin typeface="-apple-system"/>
              </a:rPr>
              <a:t>Potential Sources of Business Funding</a:t>
            </a:r>
            <a:endParaRPr lang="en-US" sz="4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4487419"/>
      </p:ext>
    </p:extLst>
  </p:cSld>
  <p:clrMapOvr>
    <a:masterClrMapping/>
  </p:clrMapOvr>
  <p:transition>
    <p:dissolv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076137"/>
            <a:ext cx="9036496" cy="4657119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3200" dirty="0">
                <a:ea typeface="Calibri" panose="020F0502020204030204" pitchFamily="34" charset="0"/>
                <a:cs typeface="Times New Roman" panose="02020603050405020304" pitchFamily="18" charset="0"/>
              </a:rPr>
              <a:t>Government (national/local) backed loans or grants</a:t>
            </a:r>
          </a:p>
          <a:p>
            <a:pPr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3200" dirty="0">
                <a:ea typeface="Calibri" panose="020F0502020204030204" pitchFamily="34" charset="0"/>
                <a:cs typeface="Times New Roman" panose="02020603050405020304" pitchFamily="18" charset="0"/>
              </a:rPr>
              <a:t>Crowdfunding</a:t>
            </a:r>
          </a:p>
          <a:p>
            <a:pPr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3200" dirty="0">
                <a:ea typeface="Calibri" panose="020F0502020204030204" pitchFamily="34" charset="0"/>
                <a:cs typeface="Times New Roman" panose="02020603050405020304" pitchFamily="18" charset="0"/>
              </a:rPr>
              <a:t>Business loans (commercial banks)</a:t>
            </a:r>
          </a:p>
          <a:p>
            <a:pPr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3200" dirty="0">
                <a:ea typeface="Calibri" panose="020F0502020204030204" pitchFamily="34" charset="0"/>
                <a:cs typeface="Times New Roman" panose="02020603050405020304" pitchFamily="18" charset="0"/>
              </a:rPr>
              <a:t>Family and friends</a:t>
            </a:r>
          </a:p>
          <a:p>
            <a:pPr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3200" dirty="0">
                <a:ea typeface="Calibri" panose="020F0502020204030204" pitchFamily="34" charset="0"/>
                <a:cs typeface="Times New Roman" panose="02020603050405020304" pitchFamily="18" charset="0"/>
              </a:rPr>
              <a:t>Angel investors</a:t>
            </a:r>
          </a:p>
          <a:p>
            <a:pPr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3200" dirty="0">
                <a:ea typeface="Calibri" panose="020F0502020204030204" pitchFamily="34" charset="0"/>
                <a:cs typeface="Times New Roman" panose="02020603050405020304" pitchFamily="18" charset="0"/>
              </a:rPr>
              <a:t>Venture capitalists</a:t>
            </a:r>
          </a:p>
          <a:p>
            <a:pPr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3200" dirty="0">
                <a:ea typeface="Calibri" panose="020F0502020204030204" pitchFamily="34" charset="0"/>
                <a:cs typeface="Times New Roman" panose="02020603050405020304" pitchFamily="18" charset="0"/>
              </a:rPr>
              <a:t>Personal funding</a:t>
            </a:r>
            <a:endParaRPr lang="en-GB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6EA19EC-A7ED-32A4-7904-B7D59CDA7DBA}"/>
              </a:ext>
            </a:extLst>
          </p:cNvPr>
          <p:cNvSpPr txBox="1">
            <a:spLocks/>
          </p:cNvSpPr>
          <p:nvPr/>
        </p:nvSpPr>
        <p:spPr>
          <a:xfrm>
            <a:off x="457200" y="10306"/>
            <a:ext cx="8229600" cy="2758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en-GB" sz="14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LCLM4006: Enterprise &amp; Entrepreneurship</a:t>
            </a:r>
            <a:endParaRPr lang="en-GB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0B6E651-E7C8-6D20-D087-480AE61A779C}"/>
              </a:ext>
            </a:extLst>
          </p:cNvPr>
          <p:cNvSpPr txBox="1"/>
          <p:nvPr/>
        </p:nvSpPr>
        <p:spPr>
          <a:xfrm>
            <a:off x="0" y="388753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en-GB" sz="3200" b="1" dirty="0">
                <a:highlight>
                  <a:srgbClr val="FFFF00"/>
                </a:highlight>
              </a:rPr>
              <a:t>Raising funding</a:t>
            </a:r>
            <a:endParaRPr lang="en-GB" sz="3600" b="1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17224104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196752"/>
            <a:ext cx="9036496" cy="4536504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3200" dirty="0">
                <a:ea typeface="Calibri" panose="020F0502020204030204" pitchFamily="34" charset="0"/>
                <a:cs typeface="Times New Roman" panose="02020603050405020304" pitchFamily="18" charset="0"/>
              </a:rPr>
              <a:t>Government (national/local) backed loans or grants</a:t>
            </a:r>
          </a:p>
          <a:p>
            <a:pPr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3200" dirty="0">
                <a:ea typeface="Calibri" panose="020F0502020204030204" pitchFamily="34" charset="0"/>
                <a:cs typeface="Times New Roman" panose="02020603050405020304" pitchFamily="18" charset="0"/>
              </a:rPr>
              <a:t>Governments around the world, nationally or locally through the councils provide finance to startups or existing firms in form of loans or grants.</a:t>
            </a:r>
          </a:p>
          <a:p>
            <a:pPr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3200" dirty="0">
                <a:ea typeface="Calibri" panose="020F0502020204030204" pitchFamily="34" charset="0"/>
                <a:cs typeface="Times New Roman" panose="02020603050405020304" pitchFamily="18" charset="0"/>
              </a:rPr>
              <a:t>Government backed loans usually have </a:t>
            </a:r>
            <a:r>
              <a:rPr lang="en-GB" sz="3200" b="1" i="1" dirty="0">
                <a:solidFill>
                  <a:srgbClr val="FF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much lower interest rates </a:t>
            </a:r>
            <a:r>
              <a:rPr lang="en-GB" sz="3200" dirty="0">
                <a:ea typeface="Calibri" panose="020F0502020204030204" pitchFamily="34" charset="0"/>
                <a:cs typeface="Times New Roman" panose="02020603050405020304" pitchFamily="18" charset="0"/>
              </a:rPr>
              <a:t>compare to the loans from commercial banks.</a:t>
            </a:r>
          </a:p>
          <a:p>
            <a:pPr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3200" b="1" i="1" dirty="0">
                <a:ea typeface="Calibri" panose="020F0502020204030204" pitchFamily="34" charset="0"/>
                <a:cs typeface="Times New Roman" panose="02020603050405020304" pitchFamily="18" charset="0"/>
              </a:rPr>
              <a:t>Grants are usually small amounts </a:t>
            </a:r>
            <a:r>
              <a:rPr lang="en-GB" sz="3200" dirty="0">
                <a:ea typeface="Calibri" panose="020F0502020204030204" pitchFamily="34" charset="0"/>
                <a:cs typeface="Times New Roman" panose="02020603050405020304" pitchFamily="18" charset="0"/>
              </a:rPr>
              <a:t>that startups do not need to pay back.</a:t>
            </a:r>
          </a:p>
          <a:p>
            <a:pPr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32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6EA19EC-A7ED-32A4-7904-B7D59CDA7DBA}"/>
              </a:ext>
            </a:extLst>
          </p:cNvPr>
          <p:cNvSpPr txBox="1">
            <a:spLocks/>
          </p:cNvSpPr>
          <p:nvPr/>
        </p:nvSpPr>
        <p:spPr>
          <a:xfrm>
            <a:off x="457200" y="10306"/>
            <a:ext cx="8229600" cy="2758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en-GB" sz="14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LCLM4006: Enterprise &amp; Entrepreneurship</a:t>
            </a:r>
            <a:endParaRPr lang="en-GB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0B6E651-E7C8-6D20-D087-480AE61A779C}"/>
              </a:ext>
            </a:extLst>
          </p:cNvPr>
          <p:cNvSpPr txBox="1"/>
          <p:nvPr/>
        </p:nvSpPr>
        <p:spPr>
          <a:xfrm>
            <a:off x="107504" y="449060"/>
            <a:ext cx="89279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en-GB" sz="3200" b="1" dirty="0">
                <a:highlight>
                  <a:srgbClr val="FFFF00"/>
                </a:highlight>
              </a:rPr>
              <a:t>Government loan/grants </a:t>
            </a:r>
            <a:endParaRPr lang="en-GB" sz="3600" b="1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41420005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2355C6-2C71-AA13-5C85-D0374E4CE0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785337-37CA-78CE-8625-CFDDB4713E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504" y="1196752"/>
            <a:ext cx="9036496" cy="4536504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b="1" dirty="0"/>
              <a:t>Start Up Loans</a:t>
            </a:r>
            <a:r>
              <a:rPr lang="en-GB" dirty="0"/>
              <a:t>: </a:t>
            </a:r>
          </a:p>
          <a:p>
            <a:pPr lvl="1"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dirty="0"/>
              <a:t>The UK government offers unsecured personal loans ranging from £500 to £25,000 to start or grow your business. </a:t>
            </a:r>
          </a:p>
          <a:p>
            <a:pPr lvl="1"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dirty="0"/>
              <a:t>Successful applicants also receive up to 12 months of free mentoring. </a:t>
            </a:r>
          </a:p>
          <a:p>
            <a:pPr lvl="1"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b="1" dirty="0">
                <a:hlinkClick r:id="rId3"/>
              </a:rPr>
              <a:t>Government Loan Application</a:t>
            </a:r>
            <a:endParaRPr lang="en-GB" b="1" dirty="0"/>
          </a:p>
          <a:p>
            <a:pPr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b="1" dirty="0"/>
              <a:t>Finance and Support for Your Business</a:t>
            </a:r>
            <a:r>
              <a:rPr lang="en-GB" dirty="0"/>
              <a:t>: </a:t>
            </a:r>
          </a:p>
          <a:p>
            <a:pPr lvl="1"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dirty="0"/>
              <a:t>A comprehensive directory of government-backed financial support, including grants and loans, tailored to various business needs. </a:t>
            </a:r>
          </a:p>
          <a:p>
            <a:pPr lvl="1"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b="1" dirty="0">
                <a:hlinkClick r:id="rId4"/>
              </a:rPr>
              <a:t>Finance and Support</a:t>
            </a:r>
            <a:endParaRPr lang="en-GB" b="1" dirty="0"/>
          </a:p>
          <a:p>
            <a:endParaRPr lang="en-GB" dirty="0"/>
          </a:p>
          <a:p>
            <a:pPr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32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32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4E6154D-2DAB-12A6-B3D8-163825DC5088}"/>
              </a:ext>
            </a:extLst>
          </p:cNvPr>
          <p:cNvSpPr txBox="1">
            <a:spLocks/>
          </p:cNvSpPr>
          <p:nvPr/>
        </p:nvSpPr>
        <p:spPr>
          <a:xfrm>
            <a:off x="457200" y="10306"/>
            <a:ext cx="8229600" cy="2758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en-GB" sz="14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LCLM4006: Enterprise &amp; Entrepreneurship</a:t>
            </a:r>
            <a:endParaRPr lang="en-GB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70D70FD-5FDA-5195-F933-353594558BFE}"/>
              </a:ext>
            </a:extLst>
          </p:cNvPr>
          <p:cNvSpPr txBox="1"/>
          <p:nvPr/>
        </p:nvSpPr>
        <p:spPr>
          <a:xfrm>
            <a:off x="107504" y="449060"/>
            <a:ext cx="89279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en-GB" sz="3200" b="1" dirty="0">
                <a:highlight>
                  <a:srgbClr val="FFFF00"/>
                </a:highlight>
              </a:rPr>
              <a:t>Government-Backed Loans and Grants </a:t>
            </a:r>
          </a:p>
        </p:txBody>
      </p:sp>
    </p:spTree>
    <p:extLst>
      <p:ext uri="{BB962C8B-B14F-4D97-AF65-F5344CB8AC3E}">
        <p14:creationId xmlns:p14="http://schemas.microsoft.com/office/powerpoint/2010/main" val="4186477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0684" y="1011916"/>
            <a:ext cx="9013316" cy="4649332"/>
          </a:xfrm>
        </p:spPr>
        <p:txBody>
          <a:bodyPr>
            <a:normAutofit fontScale="92500"/>
          </a:bodyPr>
          <a:lstStyle/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endParaRPr lang="en-US" sz="2400" dirty="0"/>
          </a:p>
          <a:p>
            <a:pPr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800" dirty="0">
                <a:ea typeface="Calibri" panose="020F0502020204030204" pitchFamily="34" charset="0"/>
                <a:cs typeface="Times New Roman" panose="02020603050405020304" pitchFamily="18" charset="0"/>
              </a:rPr>
              <a:t>Crowdfunding allows small business owners or startups to sell shares in their companies in exchange for funding.</a:t>
            </a:r>
          </a:p>
          <a:p>
            <a:pPr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800" dirty="0">
                <a:ea typeface="Calibri" panose="020F0502020204030204" pitchFamily="34" charset="0"/>
                <a:cs typeface="Times New Roman" panose="02020603050405020304" pitchFamily="18" charset="0"/>
              </a:rPr>
              <a:t>Through crowdfunding anyone can make a micro investment in a new business that interests them.</a:t>
            </a:r>
          </a:p>
          <a:p>
            <a:pPr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800" dirty="0">
                <a:ea typeface="Calibri" panose="020F0502020204030204" pitchFamily="34" charset="0"/>
                <a:cs typeface="Times New Roman" panose="02020603050405020304" pitchFamily="18" charset="0"/>
              </a:rPr>
              <a:t>Large numbers of people can invest small, affordable amounts into any existing firm or startup &amp; can raise significant amounts.</a:t>
            </a:r>
          </a:p>
          <a:p>
            <a:pPr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800" dirty="0">
                <a:ea typeface="Calibri" panose="020F0502020204030204" pitchFamily="34" charset="0"/>
                <a:cs typeface="Times New Roman" panose="02020603050405020304" pitchFamily="18" charset="0"/>
              </a:rPr>
              <a:t>Usually through online platforms that charge a fee</a:t>
            </a:r>
          </a:p>
          <a:p>
            <a:pPr marL="0" indent="0">
              <a:buClr>
                <a:srgbClr val="007DC3"/>
              </a:buClr>
              <a:buNone/>
            </a:pPr>
            <a:endParaRPr lang="en-GB" sz="2400" dirty="0"/>
          </a:p>
          <a:p>
            <a:pPr marL="0" indent="0">
              <a:buClr>
                <a:srgbClr val="007DC3"/>
              </a:buClr>
              <a:buNone/>
            </a:pPr>
            <a:endParaRPr lang="en-GB" sz="2400" dirty="0"/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endParaRPr lang="en-US" sz="24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4C1368-6C15-9655-93D2-99891827A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2542" y="562670"/>
            <a:ext cx="8229600" cy="634082"/>
          </a:xfrm>
        </p:spPr>
        <p:txBody>
          <a:bodyPr>
            <a:noAutofit/>
          </a:bodyPr>
          <a:lstStyle/>
          <a:p>
            <a:r>
              <a:rPr lang="en-US" sz="3600" dirty="0"/>
              <a:t> </a:t>
            </a:r>
            <a:br>
              <a:rPr lang="en-US" sz="3600" dirty="0"/>
            </a:br>
            <a:r>
              <a:rPr lang="en-GB" sz="3200" b="1" dirty="0">
                <a:highlight>
                  <a:srgbClr val="FFFF00"/>
                </a:highlight>
              </a:rPr>
              <a:t>Crowdfunding</a:t>
            </a:r>
            <a:br>
              <a:rPr lang="en-GB" sz="3200" b="1" dirty="0">
                <a:highlight>
                  <a:srgbClr val="FFFF00"/>
                </a:highlight>
              </a:rPr>
            </a:br>
            <a:endParaRPr lang="en-US" sz="3600" b="1" dirty="0">
              <a:highlight>
                <a:srgbClr val="FFFF00"/>
              </a:highlight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249D0CD0-0476-38F0-46BD-BFF8B6A409B7}"/>
              </a:ext>
            </a:extLst>
          </p:cNvPr>
          <p:cNvSpPr txBox="1">
            <a:spLocks/>
          </p:cNvSpPr>
          <p:nvPr/>
        </p:nvSpPr>
        <p:spPr>
          <a:xfrm>
            <a:off x="457200" y="10306"/>
            <a:ext cx="8229600" cy="2758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en-GB" sz="14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LCLM4006: Enterprise &amp; Entrepreneurship</a:t>
            </a:r>
            <a:endParaRPr lang="en-GB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58713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B9C467-8FC1-A290-1CD0-955CA38865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25000E-ACE5-83D7-77CD-5482C35E58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0684" y="1011916"/>
            <a:ext cx="9013316" cy="4649332"/>
          </a:xfrm>
        </p:spPr>
        <p:txBody>
          <a:bodyPr>
            <a:normAutofit lnSpcReduction="10000"/>
          </a:bodyPr>
          <a:lstStyle/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endParaRPr lang="en-US" sz="2400" dirty="0"/>
          </a:p>
          <a:p>
            <a:pPr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b="1" dirty="0"/>
              <a:t>Crowd for Angels</a:t>
            </a:r>
            <a:r>
              <a:rPr lang="en-GB" sz="2400" dirty="0"/>
              <a:t>: </a:t>
            </a:r>
          </a:p>
          <a:p>
            <a:pPr lvl="1"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000" dirty="0"/>
              <a:t>A UK-based crowdfunding platform authorized by the Financial Conduct Authority (FCA), offering investment opportunities through shares, bonds, or tokens.</a:t>
            </a:r>
          </a:p>
          <a:p>
            <a:pPr lvl="1"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b="1" dirty="0">
                <a:hlinkClick r:id="rId3"/>
              </a:rPr>
              <a:t>Crowd-For-Angels</a:t>
            </a:r>
            <a:r>
              <a:rPr lang="en-GB" sz="2400" dirty="0">
                <a:hlinkClick r:id="rId3"/>
              </a:rPr>
              <a:t> </a:t>
            </a:r>
            <a:endParaRPr lang="en-GB" sz="2400" dirty="0"/>
          </a:p>
          <a:p>
            <a:pPr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b="1" dirty="0" err="1"/>
              <a:t>SyndicateRoom</a:t>
            </a:r>
            <a:r>
              <a:rPr lang="en-GB" sz="2400" dirty="0"/>
              <a:t>: </a:t>
            </a:r>
          </a:p>
          <a:p>
            <a:pPr lvl="1"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000" dirty="0"/>
              <a:t>An equity-based crowdfunding site that helps startups raise capital from angel investors and venture capitalists. </a:t>
            </a:r>
          </a:p>
          <a:p>
            <a:pPr>
              <a:lnSpc>
                <a:spcPct val="11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b="1" dirty="0">
                <a:solidFill>
                  <a:srgbClr val="0066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Crowdfunding-Site</a:t>
            </a:r>
            <a:endParaRPr lang="en-GB" sz="2400" b="1" dirty="0">
              <a:solidFill>
                <a:srgbClr val="0066FF"/>
              </a:solidFill>
            </a:endParaRPr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endParaRPr lang="en-US" sz="24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7E466F5-A2F8-160D-F406-EA800856AB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2542" y="562670"/>
            <a:ext cx="8229600" cy="634082"/>
          </a:xfrm>
        </p:spPr>
        <p:txBody>
          <a:bodyPr>
            <a:noAutofit/>
          </a:bodyPr>
          <a:lstStyle/>
          <a:p>
            <a:r>
              <a:rPr lang="en-US" sz="3600" dirty="0"/>
              <a:t> </a:t>
            </a:r>
            <a:br>
              <a:rPr lang="en-US" sz="3600" dirty="0"/>
            </a:br>
            <a:r>
              <a:rPr lang="en-GB" sz="3200" b="1" dirty="0">
                <a:highlight>
                  <a:srgbClr val="FFFF00"/>
                </a:highlight>
              </a:rPr>
              <a:t>Crowdfunding Platforms</a:t>
            </a:r>
            <a:br>
              <a:rPr lang="en-GB" sz="3200" b="1" dirty="0">
                <a:highlight>
                  <a:srgbClr val="FFFF00"/>
                </a:highlight>
              </a:rPr>
            </a:br>
            <a:endParaRPr lang="en-US" sz="3600" b="1" dirty="0">
              <a:highlight>
                <a:srgbClr val="FFFF00"/>
              </a:highlight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4950D379-CE90-6316-E077-024D12337AEC}"/>
              </a:ext>
            </a:extLst>
          </p:cNvPr>
          <p:cNvSpPr txBox="1">
            <a:spLocks/>
          </p:cNvSpPr>
          <p:nvPr/>
        </p:nvSpPr>
        <p:spPr>
          <a:xfrm>
            <a:off x="457200" y="10306"/>
            <a:ext cx="8229600" cy="2758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en-GB" sz="14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LCLM4006: Enterprise &amp; Entrepreneurship</a:t>
            </a:r>
            <a:endParaRPr lang="en-GB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64464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47F6C0-69EA-5EE9-D65E-5786E75E42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dirty="0">
                <a:highlight>
                  <a:srgbClr val="FFFF00"/>
                </a:highlight>
              </a:rPr>
              <a:t>Benefits and Drawbacks of Crowdfunding</a:t>
            </a:r>
            <a:endParaRPr lang="en-GB" sz="2800" b="1" dirty="0">
              <a:highlight>
                <a:srgbClr val="FFFF00"/>
              </a:highlight>
            </a:endParaRP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2BDCF727-7580-8478-3537-B502ACEA0EE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70303735"/>
              </p:ext>
            </p:extLst>
          </p:nvPr>
        </p:nvGraphicFramePr>
        <p:xfrm>
          <a:off x="0" y="1600200"/>
          <a:ext cx="9144000" cy="3989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72000">
                  <a:extLst>
                    <a:ext uri="{9D8B030D-6E8A-4147-A177-3AD203B41FA5}">
                      <a16:colId xmlns:a16="http://schemas.microsoft.com/office/drawing/2014/main" val="2506637489"/>
                    </a:ext>
                  </a:extLst>
                </a:gridCol>
                <a:gridCol w="4572000">
                  <a:extLst>
                    <a:ext uri="{9D8B030D-6E8A-4147-A177-3AD203B41FA5}">
                      <a16:colId xmlns:a16="http://schemas.microsoft.com/office/drawing/2014/main" val="2554462911"/>
                    </a:ext>
                  </a:extLst>
                </a:gridCol>
              </a:tblGrid>
              <a:tr h="797808">
                <a:tc>
                  <a:txBody>
                    <a:bodyPr/>
                    <a:lstStyle/>
                    <a:p>
                      <a:r>
                        <a:rPr lang="en-US" dirty="0"/>
                        <a:t>Benefits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Drawbacks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0631637"/>
                  </a:ext>
                </a:extLst>
              </a:tr>
              <a:tr h="797808">
                <a:tc>
                  <a:txBody>
                    <a:bodyPr/>
                    <a:lstStyle/>
                    <a:p>
                      <a:r>
                        <a:rPr lang="en-GB" dirty="0"/>
                        <a:t>Access to funding without traditional loans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Highly competitive and crowded platforms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82158246"/>
                  </a:ext>
                </a:extLst>
              </a:tr>
              <a:tr h="797808">
                <a:tc>
                  <a:txBody>
                    <a:bodyPr/>
                    <a:lstStyle/>
                    <a:p>
                      <a:r>
                        <a:rPr lang="en-GB" dirty="0"/>
                        <a:t>Validates your business through public support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Many platforms operate an all-or-nothing funding model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2463845"/>
                  </a:ext>
                </a:extLst>
              </a:tr>
              <a:tr h="797808">
                <a:tc>
                  <a:txBody>
                    <a:bodyPr/>
                    <a:lstStyle/>
                    <a:p>
                      <a:r>
                        <a:rPr lang="en-GB" dirty="0"/>
                        <a:t>Builds a loyal community of supporters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Time-consuming to create and manage a campaign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63810773"/>
                  </a:ext>
                </a:extLst>
              </a:tr>
              <a:tr h="797808">
                <a:tc>
                  <a:txBody>
                    <a:bodyPr/>
                    <a:lstStyle/>
                    <a:p>
                      <a:r>
                        <a:rPr lang="en-GB" dirty="0"/>
                        <a:t>Increase marketing and brand visibility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No guarantee of reaching funding target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2232973"/>
                  </a:ext>
                </a:extLst>
              </a:tr>
            </a:tbl>
          </a:graphicData>
        </a:graphic>
      </p:graphicFrame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F7A1D55-F212-AEED-97B6-15411D58C7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09948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0684" y="1011916"/>
            <a:ext cx="9013316" cy="4649332"/>
          </a:xfrm>
        </p:spPr>
        <p:txBody>
          <a:bodyPr>
            <a:normAutofit/>
          </a:bodyPr>
          <a:lstStyle/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endParaRPr lang="en-US" sz="2400" dirty="0"/>
          </a:p>
          <a:p>
            <a:pPr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800" dirty="0">
                <a:ea typeface="Calibri" panose="020F0502020204030204" pitchFamily="34" charset="0"/>
                <a:cs typeface="Times New Roman" panose="02020603050405020304" pitchFamily="18" charset="0"/>
              </a:rPr>
              <a:t>Business loans from commercial banks can be a traditional route of entrepreneurial funding- but it is not always easy- a lot of paperwork.</a:t>
            </a:r>
          </a:p>
          <a:p>
            <a:pPr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800" dirty="0">
                <a:ea typeface="Calibri" panose="020F0502020204030204" pitchFamily="34" charset="0"/>
                <a:cs typeface="Times New Roman" panose="02020603050405020304" pitchFamily="18" charset="0"/>
              </a:rPr>
              <a:t>Can be in a form of </a:t>
            </a:r>
            <a:r>
              <a:rPr lang="en-GB" sz="2800" b="1" dirty="0">
                <a:solidFill>
                  <a:srgbClr val="FF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unsecured </a:t>
            </a:r>
            <a:r>
              <a:rPr lang="en-GB" sz="2800" dirty="0">
                <a:ea typeface="Calibri" panose="020F0502020204030204" pitchFamily="34" charset="0"/>
                <a:cs typeface="Times New Roman" panose="02020603050405020304" pitchFamily="18" charset="0"/>
              </a:rPr>
              <a:t>or </a:t>
            </a:r>
            <a:r>
              <a:rPr lang="en-GB" sz="2800" b="1" dirty="0">
                <a:solidFill>
                  <a:srgbClr val="FF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secured business loans</a:t>
            </a:r>
          </a:p>
          <a:p>
            <a:pPr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800" dirty="0">
                <a:ea typeface="Calibri" panose="020F0502020204030204" pitchFamily="34" charset="0"/>
                <a:cs typeface="Times New Roman" panose="02020603050405020304" pitchFamily="18" charset="0"/>
              </a:rPr>
              <a:t>The latter (secured business loan) will require collateral or a guarantor. </a:t>
            </a:r>
          </a:p>
          <a:p>
            <a:pPr marL="0" indent="0">
              <a:buClr>
                <a:srgbClr val="007DC3"/>
              </a:buClr>
              <a:buNone/>
            </a:pPr>
            <a:endParaRPr lang="en-GB" sz="2400" dirty="0"/>
          </a:p>
          <a:p>
            <a:pPr marL="0" indent="0">
              <a:buClr>
                <a:srgbClr val="007DC3"/>
              </a:buClr>
              <a:buNone/>
            </a:pPr>
            <a:endParaRPr lang="en-GB" sz="2400" dirty="0"/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endParaRPr lang="en-US" sz="24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4C1368-6C15-9655-93D2-99891827A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2542" y="562670"/>
            <a:ext cx="8229600" cy="634082"/>
          </a:xfrm>
        </p:spPr>
        <p:txBody>
          <a:bodyPr>
            <a:noAutofit/>
          </a:bodyPr>
          <a:lstStyle/>
          <a:p>
            <a:r>
              <a:rPr lang="en-US" sz="3600" dirty="0"/>
              <a:t> </a:t>
            </a:r>
            <a:br>
              <a:rPr lang="en-US" sz="3600" dirty="0"/>
            </a:br>
            <a:r>
              <a:rPr lang="en-GB" sz="3200" b="1" dirty="0">
                <a:highlight>
                  <a:srgbClr val="FFFF00"/>
                </a:highlight>
              </a:rPr>
              <a:t>Business loans (Banks)</a:t>
            </a:r>
            <a:br>
              <a:rPr lang="en-GB" sz="3200" b="1" dirty="0">
                <a:highlight>
                  <a:srgbClr val="FFFF00"/>
                </a:highlight>
              </a:rPr>
            </a:br>
            <a:endParaRPr lang="en-US" sz="3600" b="1" dirty="0">
              <a:highlight>
                <a:srgbClr val="FFFF00"/>
              </a:highlight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FABB8FAD-CA80-64D5-0DCC-21D323667266}"/>
              </a:ext>
            </a:extLst>
          </p:cNvPr>
          <p:cNvSpPr txBox="1">
            <a:spLocks/>
          </p:cNvSpPr>
          <p:nvPr/>
        </p:nvSpPr>
        <p:spPr>
          <a:xfrm>
            <a:off x="457200" y="10306"/>
            <a:ext cx="8229600" cy="2758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en-GB" sz="14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LCLM4006: Enterprise &amp; Entrepreneurship</a:t>
            </a:r>
            <a:endParaRPr lang="en-GB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29995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27A3A0-433A-F6B7-4D87-5DFC705C17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2B2A5A-9B84-8A37-874F-A883767A04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0684" y="1011916"/>
            <a:ext cx="9013316" cy="4649332"/>
          </a:xfrm>
        </p:spPr>
        <p:txBody>
          <a:bodyPr>
            <a:normAutofit/>
          </a:bodyPr>
          <a:lstStyle/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endParaRPr lang="en-US" sz="2400" dirty="0"/>
          </a:p>
          <a:p>
            <a:pPr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b="1" dirty="0"/>
              <a:t>Barclays Business Loans</a:t>
            </a:r>
            <a:r>
              <a:rPr lang="en-GB" sz="2400" dirty="0"/>
              <a:t>: </a:t>
            </a:r>
          </a:p>
          <a:p>
            <a:pPr lvl="1"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ü"/>
            </a:pPr>
            <a:r>
              <a:rPr lang="en-GB" sz="2000" dirty="0"/>
              <a:t>Offers various financing options tailored to business needs.</a:t>
            </a:r>
          </a:p>
          <a:p>
            <a:pPr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b="1" dirty="0"/>
              <a:t>Lloyds Bank Business Loans</a:t>
            </a:r>
            <a:r>
              <a:rPr lang="en-GB" sz="2400" dirty="0"/>
              <a:t>: </a:t>
            </a:r>
          </a:p>
          <a:p>
            <a:pPr lvl="1"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ü"/>
            </a:pPr>
            <a:r>
              <a:rPr lang="en-GB" sz="2000" dirty="0"/>
              <a:t>Provides a range of business loans with flexible terms.</a:t>
            </a:r>
          </a:p>
          <a:p>
            <a:pPr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b="1" dirty="0"/>
              <a:t>NatWest Business Loans</a:t>
            </a:r>
            <a:r>
              <a:rPr lang="en-GB" sz="2400" dirty="0"/>
              <a:t>: </a:t>
            </a:r>
          </a:p>
          <a:p>
            <a:pPr lvl="1"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ü"/>
            </a:pPr>
            <a:r>
              <a:rPr lang="en-GB" sz="2000" dirty="0"/>
              <a:t>Features different loan options to support business growth.</a:t>
            </a:r>
          </a:p>
          <a:p>
            <a:pPr marL="0" indent="0">
              <a:buClr>
                <a:srgbClr val="007DC3"/>
              </a:buClr>
              <a:buNone/>
            </a:pPr>
            <a:endParaRPr lang="en-US" sz="24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8FE150F-09D3-6006-B8EA-618C0CA3C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2542" y="562670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en-US" sz="3600" dirty="0"/>
              <a:t> </a:t>
            </a:r>
            <a:br>
              <a:rPr lang="en-US" sz="3600" dirty="0"/>
            </a:br>
            <a:r>
              <a:rPr lang="en-GB" sz="3200" b="1" dirty="0">
                <a:highlight>
                  <a:srgbClr val="FFFF00"/>
                </a:highlight>
              </a:rPr>
              <a:t>Business Loans from Commercial Banks</a:t>
            </a:r>
            <a:br>
              <a:rPr lang="en-GB" sz="3200" b="1" dirty="0">
                <a:highlight>
                  <a:srgbClr val="FFFF00"/>
                </a:highlight>
              </a:rPr>
            </a:br>
            <a:endParaRPr lang="en-US" sz="3600" b="1" dirty="0">
              <a:highlight>
                <a:srgbClr val="FFFF00"/>
              </a:highlight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A815A2D8-5C0E-6E3A-B034-9A588C9410EA}"/>
              </a:ext>
            </a:extLst>
          </p:cNvPr>
          <p:cNvSpPr txBox="1">
            <a:spLocks/>
          </p:cNvSpPr>
          <p:nvPr/>
        </p:nvSpPr>
        <p:spPr>
          <a:xfrm>
            <a:off x="457200" y="10306"/>
            <a:ext cx="8229600" cy="2758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en-GB" sz="14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LCLM4006: Enterprise &amp; Entrepreneurship</a:t>
            </a:r>
            <a:endParaRPr lang="en-GB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32784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4C341A-5AC0-5968-9EB5-A934FAEAF3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dirty="0">
                <a:highlight>
                  <a:srgbClr val="FFFF00"/>
                </a:highlight>
              </a:rPr>
              <a:t>Group Activity </a:t>
            </a:r>
            <a:endParaRPr lang="en-GB" sz="2800" b="1" dirty="0">
              <a:highlight>
                <a:srgbClr val="FFFF00"/>
              </a:highligh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5257A3-4ACF-FAF8-30F5-F666652B4F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r>
              <a:rPr lang="en-US" b="1" dirty="0"/>
              <a:t>In groups of 3-5, search online for at least three advantages and three disadvantages of getting a business loan from commercial banks</a:t>
            </a:r>
            <a:r>
              <a:rPr lang="en-US" dirty="0"/>
              <a:t>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sz="2400" dirty="0"/>
              <a:t>One person from your group will present the findings to the class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B6B6F41-2393-BD65-4D17-9893EE589B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55432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0684" y="1011916"/>
            <a:ext cx="9013316" cy="4649332"/>
          </a:xfrm>
        </p:spPr>
        <p:txBody>
          <a:bodyPr>
            <a:normAutofit lnSpcReduction="10000"/>
          </a:bodyPr>
          <a:lstStyle/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endParaRPr lang="en-US" sz="2400" dirty="0"/>
          </a:p>
          <a:p>
            <a:pPr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800" dirty="0">
                <a:ea typeface="Calibri" panose="020F0502020204030204" pitchFamily="34" charset="0"/>
                <a:cs typeface="Times New Roman" panose="02020603050405020304" pitchFamily="18" charset="0"/>
              </a:rPr>
              <a:t>Funding through family and friends.</a:t>
            </a:r>
          </a:p>
          <a:p>
            <a:pPr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800" dirty="0">
                <a:ea typeface="Calibri" panose="020F0502020204030204" pitchFamily="34" charset="0"/>
                <a:cs typeface="Times New Roman" panose="02020603050405020304" pitchFamily="18" charset="0"/>
              </a:rPr>
              <a:t>Very common way of entrepreneurial funding in developing countries.</a:t>
            </a:r>
          </a:p>
          <a:p>
            <a:pPr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800" dirty="0">
                <a:ea typeface="Calibri" panose="020F0502020204030204" pitchFamily="34" charset="0"/>
                <a:cs typeface="Times New Roman" panose="02020603050405020304" pitchFamily="18" charset="0"/>
              </a:rPr>
              <a:t>Requires strong family connections. It can be difficult to control the family dynamic at a later stage, but is a very straight forward funding option.</a:t>
            </a:r>
          </a:p>
          <a:p>
            <a:pPr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800" dirty="0">
                <a:ea typeface="Calibri" panose="020F0502020204030204" pitchFamily="34" charset="0"/>
                <a:cs typeface="Times New Roman" panose="02020603050405020304" pitchFamily="18" charset="0"/>
              </a:rPr>
              <a:t>Example- </a:t>
            </a:r>
            <a:r>
              <a:rPr lang="en-GB" sz="2800" dirty="0" err="1">
                <a:ea typeface="Calibri" panose="020F0502020204030204" pitchFamily="34" charset="0"/>
                <a:cs typeface="Times New Roman" panose="02020603050405020304" pitchFamily="18" charset="0"/>
              </a:rPr>
              <a:t>Easyjet</a:t>
            </a:r>
            <a:r>
              <a:rPr lang="en-GB" sz="2800" dirty="0">
                <a:ea typeface="Calibri" panose="020F0502020204030204" pitchFamily="34" charset="0"/>
                <a:cs typeface="Times New Roman" panose="02020603050405020304" pitchFamily="18" charset="0"/>
              </a:rPr>
              <a:t>- Sir Stelios Haji-</a:t>
            </a:r>
            <a:r>
              <a:rPr lang="en-GB" sz="2800" dirty="0" err="1">
                <a:ea typeface="Calibri" panose="020F0502020204030204" pitchFamily="34" charset="0"/>
                <a:cs typeface="Times New Roman" panose="02020603050405020304" pitchFamily="18" charset="0"/>
              </a:rPr>
              <a:t>Ioannou</a:t>
            </a:r>
            <a:r>
              <a:rPr lang="en-GB" sz="2800" dirty="0">
                <a:ea typeface="Calibri" panose="020F0502020204030204" pitchFamily="34" charset="0"/>
                <a:cs typeface="Times New Roman" panose="02020603050405020304" pitchFamily="18" charset="0"/>
              </a:rPr>
              <a:t> secured a £5 million loan from his father.</a:t>
            </a:r>
          </a:p>
          <a:p>
            <a:pPr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8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Clr>
                <a:srgbClr val="007DC3"/>
              </a:buClr>
              <a:buNone/>
            </a:pPr>
            <a:endParaRPr lang="en-GB" sz="2400" dirty="0"/>
          </a:p>
          <a:p>
            <a:pPr marL="0" indent="0">
              <a:buClr>
                <a:srgbClr val="007DC3"/>
              </a:buClr>
              <a:buNone/>
            </a:pPr>
            <a:endParaRPr lang="en-GB" sz="2400" dirty="0"/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endParaRPr lang="en-US" sz="24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4C1368-6C15-9655-93D2-99891827A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2542" y="562670"/>
            <a:ext cx="8229600" cy="634082"/>
          </a:xfrm>
        </p:spPr>
        <p:txBody>
          <a:bodyPr>
            <a:noAutofit/>
          </a:bodyPr>
          <a:lstStyle/>
          <a:p>
            <a:r>
              <a:rPr lang="en-US" sz="3600" dirty="0"/>
              <a:t> </a:t>
            </a:r>
            <a:br>
              <a:rPr lang="en-US" sz="3600" dirty="0"/>
            </a:br>
            <a:r>
              <a:rPr lang="en-GB" sz="3200" b="1" dirty="0">
                <a:highlight>
                  <a:srgbClr val="FFFF00"/>
                </a:highlight>
              </a:rPr>
              <a:t>Family &amp; Friends</a:t>
            </a:r>
            <a:br>
              <a:rPr lang="en-GB" sz="3600" b="1" dirty="0">
                <a:solidFill>
                  <a:srgbClr val="0070C0"/>
                </a:solidFill>
                <a:highlight>
                  <a:srgbClr val="FFFF00"/>
                </a:highlight>
              </a:rPr>
            </a:br>
            <a:endParaRPr lang="en-US" sz="3600" b="1" dirty="0">
              <a:solidFill>
                <a:srgbClr val="007DC3"/>
              </a:solidFill>
              <a:highlight>
                <a:srgbClr val="FFFF00"/>
              </a:highlight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C676A5EF-5AB9-E070-CA7A-6BBD2912486F}"/>
              </a:ext>
            </a:extLst>
          </p:cNvPr>
          <p:cNvSpPr txBox="1">
            <a:spLocks/>
          </p:cNvSpPr>
          <p:nvPr/>
        </p:nvSpPr>
        <p:spPr>
          <a:xfrm>
            <a:off x="457200" y="10306"/>
            <a:ext cx="8229600" cy="2758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en-GB" sz="14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LCLM4006: Enterprise &amp; Entrepreneurship</a:t>
            </a:r>
            <a:endParaRPr lang="en-GB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58406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342" y="1340768"/>
            <a:ext cx="9013316" cy="4649332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>
                <a:ea typeface="Calibri" panose="020F0502020204030204" pitchFamily="34" charset="0"/>
                <a:cs typeface="Times New Roman" panose="02020603050405020304" pitchFamily="18" charset="0"/>
              </a:rPr>
              <a:t>Business angels are investors that invests their own money in a small business in exchange for a minority stake (usually between 10% and 25%). </a:t>
            </a:r>
          </a:p>
          <a:p>
            <a:pPr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>
                <a:ea typeface="Calibri" panose="020F0502020204030204" pitchFamily="34" charset="0"/>
                <a:cs typeface="Times New Roman" panose="02020603050405020304" pitchFamily="18" charset="0"/>
              </a:rPr>
              <a:t>Business angels will not offer only the investment, but also the mentoring and support to grow the business idea.</a:t>
            </a:r>
          </a:p>
          <a:p>
            <a:pPr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>
                <a:ea typeface="Calibri" panose="020F0502020204030204" pitchFamily="34" charset="0"/>
                <a:cs typeface="Times New Roman" panose="02020603050405020304" pitchFamily="18" charset="0"/>
              </a:rPr>
              <a:t>Business angel investors tend to be entrepreneurs or people with extensive experience in the business world.</a:t>
            </a:r>
          </a:p>
          <a:p>
            <a:pPr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>
                <a:ea typeface="Calibri" panose="020F0502020204030204" pitchFamily="34" charset="0"/>
                <a:cs typeface="Times New Roman" panose="02020603050405020304" pitchFamily="18" charset="0"/>
              </a:rPr>
              <a:t>Success or growth is not guarantee as a result of the investment offer.</a:t>
            </a:r>
          </a:p>
          <a:p>
            <a:pPr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Clr>
                <a:srgbClr val="007DC3"/>
              </a:buClr>
              <a:buNone/>
            </a:pPr>
            <a:endParaRPr lang="en-GB" sz="2400" dirty="0"/>
          </a:p>
          <a:p>
            <a:pPr marL="0" indent="0">
              <a:buClr>
                <a:srgbClr val="007DC3"/>
              </a:buClr>
              <a:buNone/>
            </a:pPr>
            <a:endParaRPr lang="en-GB" sz="2400" dirty="0"/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endParaRPr lang="en-US" sz="24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4C1368-6C15-9655-93D2-99891827A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516" y="549578"/>
            <a:ext cx="8712968" cy="634082"/>
          </a:xfrm>
        </p:spPr>
        <p:txBody>
          <a:bodyPr>
            <a:noAutofit/>
          </a:bodyPr>
          <a:lstStyle/>
          <a:p>
            <a:r>
              <a:rPr lang="en-US" sz="3600" dirty="0"/>
              <a:t> </a:t>
            </a:r>
            <a:br>
              <a:rPr lang="en-US" sz="3600" dirty="0"/>
            </a:br>
            <a:r>
              <a:rPr lang="en-GB" sz="3200" b="1" dirty="0">
                <a:highlight>
                  <a:srgbClr val="FFFF00"/>
                </a:highlight>
              </a:rPr>
              <a:t>Business Angels investors</a:t>
            </a:r>
            <a:br>
              <a:rPr lang="en-GB" sz="3600" b="1" dirty="0">
                <a:solidFill>
                  <a:srgbClr val="0070C0"/>
                </a:solidFill>
              </a:rPr>
            </a:br>
            <a:endParaRPr lang="en-US" sz="3600" b="1" dirty="0">
              <a:solidFill>
                <a:srgbClr val="007DC3"/>
              </a:solidFill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DB6B9C3C-ABB5-8E07-6296-67BEC0237E9F}"/>
              </a:ext>
            </a:extLst>
          </p:cNvPr>
          <p:cNvSpPr txBox="1">
            <a:spLocks/>
          </p:cNvSpPr>
          <p:nvPr/>
        </p:nvSpPr>
        <p:spPr>
          <a:xfrm>
            <a:off x="457200" y="10306"/>
            <a:ext cx="8229600" cy="2758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en-GB" sz="14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LCLM4006: Enterprise &amp; Entrepreneurship</a:t>
            </a:r>
            <a:endParaRPr lang="en-GB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5115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F872F9-326F-0A06-1051-0D1E81209D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AE92D9-68BD-79D0-EF80-19344B60A5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342" y="1340768"/>
            <a:ext cx="9013316" cy="4649332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>
                <a:ea typeface="Calibri" panose="020F0502020204030204" pitchFamily="34" charset="0"/>
                <a:cs typeface="Times New Roman" panose="02020603050405020304" pitchFamily="18" charset="0"/>
              </a:rPr>
              <a:t>Business angels</a:t>
            </a:r>
          </a:p>
          <a:p>
            <a:r>
              <a:rPr lang="en-GB" sz="2400" b="1" dirty="0"/>
              <a:t>UK Business Angels Association (UKBAA)</a:t>
            </a:r>
            <a:r>
              <a:rPr lang="en-GB" sz="2400" dirty="0"/>
              <a:t>: </a:t>
            </a:r>
          </a:p>
          <a:p>
            <a:pPr lvl="1"/>
            <a:r>
              <a:rPr lang="en-GB" sz="2000" dirty="0"/>
              <a:t>The national trade association for angel and early-stage investment, offering resources to connect with potential investors.</a:t>
            </a:r>
          </a:p>
          <a:p>
            <a:r>
              <a:rPr lang="en-GB" sz="2400" b="1" dirty="0"/>
              <a:t>Angel Investors</a:t>
            </a:r>
            <a:r>
              <a:rPr lang="en-GB" sz="2400" dirty="0"/>
              <a:t>: </a:t>
            </a:r>
          </a:p>
          <a:p>
            <a:pPr lvl="1"/>
            <a:r>
              <a:rPr lang="en-GB" sz="2000" dirty="0"/>
              <a:t>An online investment platform that connects businesses with angel investors. </a:t>
            </a:r>
          </a:p>
          <a:p>
            <a:pPr lvl="1"/>
            <a:r>
              <a:rPr lang="en-GB" sz="2000" dirty="0">
                <a:hlinkClick r:id="rId3"/>
              </a:rPr>
              <a:t>Angel investors | British Business Bank</a:t>
            </a:r>
            <a:endParaRPr lang="en-GB" sz="2000" dirty="0"/>
          </a:p>
          <a:p>
            <a:pPr marL="0" indent="0"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None/>
            </a:pPr>
            <a:endParaRPr lang="en-GB" sz="2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Clr>
                <a:srgbClr val="007DC3"/>
              </a:buClr>
              <a:buNone/>
            </a:pPr>
            <a:endParaRPr lang="en-GB" sz="2400" dirty="0"/>
          </a:p>
          <a:p>
            <a:pPr marL="0" indent="0">
              <a:buClr>
                <a:srgbClr val="007DC3"/>
              </a:buClr>
              <a:buNone/>
            </a:pPr>
            <a:endParaRPr lang="en-GB" sz="2400" dirty="0"/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endParaRPr lang="en-US" sz="24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E0755C1-5C41-1972-2B00-B6A2AA06CA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516" y="549578"/>
            <a:ext cx="8712968" cy="634082"/>
          </a:xfrm>
        </p:spPr>
        <p:txBody>
          <a:bodyPr>
            <a:noAutofit/>
          </a:bodyPr>
          <a:lstStyle/>
          <a:p>
            <a:r>
              <a:rPr lang="en-US" sz="3600" dirty="0"/>
              <a:t> </a:t>
            </a:r>
            <a:br>
              <a:rPr lang="en-US" sz="3600" dirty="0"/>
            </a:br>
            <a:r>
              <a:rPr lang="en-GB" sz="3200" b="1" dirty="0">
                <a:highlight>
                  <a:srgbClr val="FFFF00"/>
                </a:highlight>
              </a:rPr>
              <a:t>Angel investors Link</a:t>
            </a:r>
            <a:br>
              <a:rPr lang="en-GB" sz="3600" b="1" dirty="0">
                <a:solidFill>
                  <a:srgbClr val="0070C0"/>
                </a:solidFill>
              </a:rPr>
            </a:br>
            <a:endParaRPr lang="en-US" sz="3600" b="1" dirty="0">
              <a:solidFill>
                <a:srgbClr val="007DC3"/>
              </a:solidFill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70CF61FC-39F3-2C4B-AA63-F08A6AD8E246}"/>
              </a:ext>
            </a:extLst>
          </p:cNvPr>
          <p:cNvSpPr txBox="1">
            <a:spLocks/>
          </p:cNvSpPr>
          <p:nvPr/>
        </p:nvSpPr>
        <p:spPr>
          <a:xfrm>
            <a:off x="457200" y="10306"/>
            <a:ext cx="8229600" cy="2758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en-GB" sz="14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LCLM4006: Enterprise &amp; Entrepreneurship</a:t>
            </a:r>
            <a:endParaRPr lang="en-GB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47197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9094" y="1409261"/>
            <a:ext cx="8905812" cy="4523663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>
                <a:ea typeface="Calibri" panose="020F0502020204030204" pitchFamily="34" charset="0"/>
                <a:cs typeface="Times New Roman" panose="02020603050405020304" pitchFamily="18" charset="0"/>
              </a:rPr>
              <a:t>Venture Capitalists are investors that fund early-stage firms to help them grow.</a:t>
            </a:r>
          </a:p>
          <a:p>
            <a:pPr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>
                <a:ea typeface="Calibri" panose="020F0502020204030204" pitchFamily="34" charset="0"/>
                <a:cs typeface="Times New Roman" panose="02020603050405020304" pitchFamily="18" charset="0"/>
              </a:rPr>
              <a:t>Similarly, as the business angels they offer advice and strategic mentorship as well as funding. </a:t>
            </a:r>
          </a:p>
          <a:p>
            <a:pPr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>
                <a:ea typeface="Calibri" panose="020F0502020204030204" pitchFamily="34" charset="0"/>
                <a:cs typeface="Times New Roman" panose="02020603050405020304" pitchFamily="18" charset="0"/>
              </a:rPr>
              <a:t>They VC investment is often time limited as they expect the companies they fund to grow significantly and make a significant return on their investment.</a:t>
            </a:r>
          </a:p>
          <a:p>
            <a:pPr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>
                <a:ea typeface="Calibri" panose="020F0502020204030204" pitchFamily="34" charset="0"/>
                <a:cs typeface="Times New Roman" panose="02020603050405020304" pitchFamily="18" charset="0"/>
              </a:rPr>
              <a:t>Could raise millions and requires proof of concept.</a:t>
            </a:r>
          </a:p>
          <a:p>
            <a:pPr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400" dirty="0"/>
          </a:p>
          <a:p>
            <a:pPr marL="0" indent="0">
              <a:buClr>
                <a:srgbClr val="007DC3"/>
              </a:buClr>
              <a:buNone/>
            </a:pPr>
            <a:endParaRPr lang="en-GB" sz="2400" dirty="0"/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endParaRPr lang="en-US" sz="24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4C1368-6C15-9655-93D2-99891827A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516" y="476672"/>
            <a:ext cx="8712968" cy="634082"/>
          </a:xfrm>
        </p:spPr>
        <p:txBody>
          <a:bodyPr>
            <a:noAutofit/>
          </a:bodyPr>
          <a:lstStyle/>
          <a:p>
            <a:r>
              <a:rPr lang="en-US" sz="3600" dirty="0"/>
              <a:t> </a:t>
            </a:r>
            <a:br>
              <a:rPr lang="en-US" sz="3600" dirty="0"/>
            </a:br>
            <a:r>
              <a:rPr lang="en-GB" sz="3200" b="1" dirty="0">
                <a:highlight>
                  <a:srgbClr val="FFFF00"/>
                </a:highlight>
              </a:rPr>
              <a:t>Venture capitalists</a:t>
            </a:r>
            <a:br>
              <a:rPr lang="en-GB" sz="3600" b="1" dirty="0">
                <a:solidFill>
                  <a:srgbClr val="0070C0"/>
                </a:solidFill>
              </a:rPr>
            </a:br>
            <a:endParaRPr lang="en-US" sz="3600" b="1" dirty="0">
              <a:solidFill>
                <a:srgbClr val="007DC3"/>
              </a:solidFill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FC3A4BCE-6195-D9D3-9FCF-A81F335E5A8B}"/>
              </a:ext>
            </a:extLst>
          </p:cNvPr>
          <p:cNvSpPr txBox="1">
            <a:spLocks/>
          </p:cNvSpPr>
          <p:nvPr/>
        </p:nvSpPr>
        <p:spPr>
          <a:xfrm>
            <a:off x="457200" y="10306"/>
            <a:ext cx="8229600" cy="2758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en-GB" sz="14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LCLM4006: Enterprise &amp; Entrepreneurship</a:t>
            </a:r>
            <a:endParaRPr lang="en-GB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74178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5705C1-2B92-8631-7B4F-ACD94A52BC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24DDD1-6511-C19F-6343-006CA91343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9094" y="1409261"/>
            <a:ext cx="8905812" cy="4523663"/>
          </a:xfrm>
        </p:spPr>
        <p:txBody>
          <a:bodyPr>
            <a:normAutofit/>
          </a:bodyPr>
          <a:lstStyle/>
          <a:p>
            <a:endParaRPr lang="en-GB" sz="2400" b="1" dirty="0"/>
          </a:p>
          <a:p>
            <a:endParaRPr lang="en-GB" sz="2400" b="1" dirty="0"/>
          </a:p>
          <a:p>
            <a:pPr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b="1" dirty="0"/>
              <a:t>British Private Equity &amp; Venture Capital Association (BVCA)</a:t>
            </a:r>
            <a:r>
              <a:rPr lang="en-GB" sz="2400" dirty="0"/>
              <a:t>: </a:t>
            </a:r>
          </a:p>
          <a:p>
            <a:pPr lvl="1"/>
            <a:r>
              <a:rPr lang="en-GB" sz="2000" dirty="0"/>
              <a:t>Provides information on venture capital firms operating in the UK.</a:t>
            </a:r>
          </a:p>
          <a:p>
            <a:pPr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400" dirty="0">
              <a:highlight>
                <a:srgbClr val="FFFF00"/>
              </a:highlight>
            </a:endParaRPr>
          </a:p>
          <a:p>
            <a:pPr marL="0" indent="0">
              <a:buClr>
                <a:srgbClr val="007DC3"/>
              </a:buClr>
              <a:buNone/>
            </a:pPr>
            <a:endParaRPr lang="en-GB" sz="2400" dirty="0"/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endParaRPr lang="en-US" sz="24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0506E10-18C6-758B-6AF5-3FA8B88C98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516" y="476672"/>
            <a:ext cx="8712968" cy="634082"/>
          </a:xfrm>
        </p:spPr>
        <p:txBody>
          <a:bodyPr>
            <a:noAutofit/>
          </a:bodyPr>
          <a:lstStyle/>
          <a:p>
            <a:r>
              <a:rPr lang="en-US" sz="3600" dirty="0"/>
              <a:t> </a:t>
            </a:r>
            <a:br>
              <a:rPr lang="en-US" sz="3600" dirty="0"/>
            </a:br>
            <a:r>
              <a:rPr lang="en-GB" sz="3200" b="1" dirty="0">
                <a:highlight>
                  <a:srgbClr val="FFFF00"/>
                </a:highlight>
              </a:rPr>
              <a:t>Venture capitalists Link</a:t>
            </a:r>
            <a:br>
              <a:rPr lang="en-GB" sz="3600" b="1" dirty="0">
                <a:solidFill>
                  <a:srgbClr val="0070C0"/>
                </a:solidFill>
              </a:rPr>
            </a:br>
            <a:endParaRPr lang="en-US" sz="3600" b="1" dirty="0">
              <a:solidFill>
                <a:srgbClr val="007DC3"/>
              </a:solidFill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4F69555D-74D1-14B1-3506-2990E7917460}"/>
              </a:ext>
            </a:extLst>
          </p:cNvPr>
          <p:cNvSpPr txBox="1">
            <a:spLocks/>
          </p:cNvSpPr>
          <p:nvPr/>
        </p:nvSpPr>
        <p:spPr>
          <a:xfrm>
            <a:off x="457200" y="10306"/>
            <a:ext cx="8229600" cy="2758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en-GB" sz="14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LCLM4006: Enterprise &amp; Entrepreneurship</a:t>
            </a:r>
            <a:endParaRPr lang="en-GB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95184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9420" y="1196752"/>
            <a:ext cx="9013316" cy="4649332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>
                <a:ea typeface="Calibri" panose="020F0502020204030204" pitchFamily="34" charset="0"/>
                <a:cs typeface="Times New Roman" panose="02020603050405020304" pitchFamily="18" charset="0"/>
              </a:rPr>
              <a:t>Personal funding means funding raised by the individual entrepreneur.</a:t>
            </a:r>
          </a:p>
          <a:p>
            <a:pPr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>
                <a:ea typeface="Calibri" panose="020F0502020204030204" pitchFamily="34" charset="0"/>
                <a:cs typeface="Times New Roman" panose="02020603050405020304" pitchFamily="18" charset="0"/>
              </a:rPr>
              <a:t>Someone could have worked for several years and saved up a sum of money that is invested to their business idea.</a:t>
            </a:r>
          </a:p>
          <a:p>
            <a:pPr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>
                <a:ea typeface="Calibri" panose="020F0502020204030204" pitchFamily="34" charset="0"/>
                <a:cs typeface="Times New Roman" panose="02020603050405020304" pitchFamily="18" charset="0"/>
              </a:rPr>
              <a:t>Other examples:</a:t>
            </a:r>
          </a:p>
          <a:p>
            <a:pPr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>
                <a:ea typeface="Calibri" panose="020F0502020204030204" pitchFamily="34" charset="0"/>
                <a:cs typeface="Times New Roman" panose="02020603050405020304" pitchFamily="18" charset="0"/>
              </a:rPr>
              <a:t>Retired individuals can use their retirement funds to start their business ideas.</a:t>
            </a:r>
          </a:p>
          <a:p>
            <a:pPr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>
                <a:ea typeface="Calibri" panose="020F0502020204030204" pitchFamily="34" charset="0"/>
                <a:cs typeface="Times New Roman" panose="02020603050405020304" pitchFamily="18" charset="0"/>
              </a:rPr>
              <a:t>Individuals that been made redundant can use their redundancy pay to start their business ideas.</a:t>
            </a:r>
          </a:p>
          <a:p>
            <a:pPr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8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8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Clr>
                <a:srgbClr val="007DC3"/>
              </a:buClr>
              <a:buNone/>
            </a:pPr>
            <a:endParaRPr lang="en-GB" sz="2800" dirty="0"/>
          </a:p>
          <a:p>
            <a:pPr marL="0" indent="0">
              <a:buClr>
                <a:srgbClr val="007DC3"/>
              </a:buClr>
              <a:buNone/>
            </a:pPr>
            <a:endParaRPr lang="en-GB" sz="2800" dirty="0"/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endParaRPr lang="en-US" sz="28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4C1368-6C15-9655-93D2-99891827A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3568" y="495187"/>
            <a:ext cx="8229600" cy="634082"/>
          </a:xfrm>
        </p:spPr>
        <p:txBody>
          <a:bodyPr>
            <a:noAutofit/>
          </a:bodyPr>
          <a:lstStyle/>
          <a:p>
            <a:r>
              <a:rPr lang="en-US" sz="3600" dirty="0"/>
              <a:t> </a:t>
            </a:r>
            <a:br>
              <a:rPr lang="en-US" sz="3600" dirty="0"/>
            </a:br>
            <a:r>
              <a:rPr lang="en-GB" sz="3200" b="1" dirty="0">
                <a:highlight>
                  <a:srgbClr val="FFFF00"/>
                </a:highlight>
              </a:rPr>
              <a:t>Personal funding</a:t>
            </a:r>
            <a:br>
              <a:rPr lang="en-GB" sz="3600" b="1" dirty="0">
                <a:solidFill>
                  <a:srgbClr val="0070C0"/>
                </a:solidFill>
              </a:rPr>
            </a:br>
            <a:endParaRPr lang="en-US" sz="3600" b="1" dirty="0">
              <a:solidFill>
                <a:srgbClr val="007DC3"/>
              </a:solidFill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33302012-9873-4ADC-F3ED-5B2149D957AA}"/>
              </a:ext>
            </a:extLst>
          </p:cNvPr>
          <p:cNvSpPr txBox="1">
            <a:spLocks/>
          </p:cNvSpPr>
          <p:nvPr/>
        </p:nvSpPr>
        <p:spPr>
          <a:xfrm>
            <a:off x="457200" y="10306"/>
            <a:ext cx="8229600" cy="2758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en-GB" sz="14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LCLM4006: Enterprise &amp; Entrepreneurship</a:t>
            </a:r>
            <a:endParaRPr lang="en-GB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55409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0684" y="1268760"/>
            <a:ext cx="9013316" cy="4392488"/>
          </a:xfrm>
        </p:spPr>
        <p:txBody>
          <a:bodyPr>
            <a:normAutofit/>
          </a:bodyPr>
          <a:lstStyle/>
          <a:p>
            <a:pPr marL="0" indent="0" algn="ctr">
              <a:buClr>
                <a:srgbClr val="007DC3"/>
              </a:buClr>
              <a:buNone/>
            </a:pPr>
            <a:endParaRPr lang="en-GB" sz="2800" dirty="0"/>
          </a:p>
          <a:p>
            <a:pPr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>
                <a:ea typeface="Calibri" panose="020F0502020204030204" pitchFamily="34" charset="0"/>
                <a:cs typeface="Times New Roman" panose="02020603050405020304" pitchFamily="18" charset="0"/>
              </a:rPr>
              <a:t>Open your Word Document</a:t>
            </a:r>
          </a:p>
          <a:p>
            <a:pPr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>
                <a:ea typeface="Calibri" panose="020F0502020204030204" pitchFamily="34" charset="0"/>
                <a:cs typeface="Times New Roman" panose="02020603050405020304" pitchFamily="18" charset="0"/>
              </a:rPr>
              <a:t>Add the heading </a:t>
            </a:r>
            <a:r>
              <a:rPr lang="en-GB" sz="2400" b="1" dirty="0">
                <a:ea typeface="Calibri" panose="020F0502020204030204" pitchFamily="34" charset="0"/>
                <a:cs typeface="Times New Roman" panose="02020603050405020304" pitchFamily="18" charset="0"/>
              </a:rPr>
              <a:t>Funding and Expenses</a:t>
            </a:r>
          </a:p>
          <a:p>
            <a:pPr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>
                <a:ea typeface="Calibri" panose="020F0502020204030204" pitchFamily="34" charset="0"/>
                <a:cs typeface="Times New Roman" panose="02020603050405020304" pitchFamily="18" charset="0"/>
              </a:rPr>
              <a:t>Reflecting on the different funding sources we learned, please choose at least one funding option that you would use to start your own business idea </a:t>
            </a:r>
          </a:p>
          <a:p>
            <a:pPr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>
                <a:ea typeface="Calibri" panose="020F0502020204030204" pitchFamily="34" charset="0"/>
                <a:cs typeface="Times New Roman" panose="02020603050405020304" pitchFamily="18" charset="0"/>
              </a:rPr>
              <a:t>Explain your selection</a:t>
            </a:r>
          </a:p>
          <a:p>
            <a:pPr marL="0" indent="0" algn="ctr">
              <a:buClr>
                <a:srgbClr val="007DC3"/>
              </a:buClr>
              <a:buNone/>
            </a:pPr>
            <a:endParaRPr lang="en-GB" sz="2800" dirty="0"/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endParaRPr lang="en-GB" sz="2800" dirty="0"/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endParaRPr lang="en-GB" sz="2400" dirty="0"/>
          </a:p>
          <a:p>
            <a:pPr marL="0" indent="0">
              <a:buClr>
                <a:srgbClr val="007DC3"/>
              </a:buClr>
              <a:buNone/>
            </a:pPr>
            <a:endParaRPr lang="en-GB" sz="2400" dirty="0"/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endParaRPr lang="en-US" sz="24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4C1368-6C15-9655-93D2-99891827A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60" y="377833"/>
            <a:ext cx="8229600" cy="634082"/>
          </a:xfrm>
        </p:spPr>
        <p:txBody>
          <a:bodyPr>
            <a:noAutofit/>
          </a:bodyPr>
          <a:lstStyle/>
          <a:p>
            <a:r>
              <a:rPr lang="en-US" sz="3600" dirty="0"/>
              <a:t> </a:t>
            </a:r>
            <a:r>
              <a:rPr lang="en-GB" sz="3200" b="1" dirty="0">
                <a:highlight>
                  <a:srgbClr val="FFFF00"/>
                </a:highlight>
              </a:rPr>
              <a:t>Practical class activity </a:t>
            </a:r>
            <a:endParaRPr lang="en-US" sz="3600" b="1" dirty="0">
              <a:highlight>
                <a:srgbClr val="FFFF00"/>
              </a:highlight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7147658F-DDAA-DAA8-396E-B303E4BEDC39}"/>
              </a:ext>
            </a:extLst>
          </p:cNvPr>
          <p:cNvSpPr txBox="1">
            <a:spLocks/>
          </p:cNvSpPr>
          <p:nvPr/>
        </p:nvSpPr>
        <p:spPr>
          <a:xfrm>
            <a:off x="457200" y="10306"/>
            <a:ext cx="8229600" cy="2758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en-GB" sz="14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LCLM4006: Enterprise &amp; Entrepreneurship</a:t>
            </a:r>
            <a:endParaRPr lang="en-GB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09916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7034E0-A7C0-688D-1594-25F4B8E78B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 dirty="0">
                <a:highlight>
                  <a:srgbClr val="FFFF00"/>
                </a:highlight>
              </a:rPr>
              <a:t>How to create a table of contents?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F913EA-B1C4-98CA-9FBC-2C4587EF6F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How to create a table of contents in Word</a:t>
            </a: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7745C8B-BCF5-A3DE-84C8-F56C5C13DE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592217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7F059E-F600-217C-17B4-C75B9CA405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7EAAF4-41A1-78C5-6907-F416F43A1C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0684" y="1268760"/>
            <a:ext cx="9013316" cy="4392488"/>
          </a:xfrm>
        </p:spPr>
        <p:txBody>
          <a:bodyPr>
            <a:normAutofit/>
          </a:bodyPr>
          <a:lstStyle/>
          <a:p>
            <a:pPr marL="0" indent="0" algn="ctr">
              <a:buClr>
                <a:srgbClr val="007DC3"/>
              </a:buClr>
              <a:buNone/>
            </a:pPr>
            <a:endParaRPr lang="en-GB" sz="2800" dirty="0"/>
          </a:p>
          <a:p>
            <a:pPr marL="0" indent="0" algn="ctr">
              <a:buClr>
                <a:srgbClr val="007DC3"/>
              </a:buClr>
              <a:buNone/>
            </a:pPr>
            <a:r>
              <a:rPr lang="en-GB" sz="2800" dirty="0"/>
              <a:t>Let's look at the 25 UK entrepreneurs that started with very little money:</a:t>
            </a:r>
          </a:p>
          <a:p>
            <a:pPr marL="0" indent="0" algn="ctr">
              <a:buClr>
                <a:srgbClr val="007DC3"/>
              </a:buClr>
              <a:buNone/>
            </a:pPr>
            <a:r>
              <a:rPr lang="en-GB" sz="2800" dirty="0">
                <a:hlinkClick r:id="rId2"/>
              </a:rPr>
              <a:t>https://www.thisismoney.co.uk/money/smallbusiness/article-2809685/Top-25-self-entrepreneurs-started-small-sums-money.html</a:t>
            </a:r>
            <a:endParaRPr lang="en-GB" sz="2800" dirty="0"/>
          </a:p>
          <a:p>
            <a:pPr marL="0" indent="0" algn="ctr">
              <a:buClr>
                <a:srgbClr val="007DC3"/>
              </a:buClr>
              <a:buNone/>
            </a:pPr>
            <a:endParaRPr lang="en-GB" sz="2800" dirty="0"/>
          </a:p>
          <a:p>
            <a:pPr marL="0" indent="0" algn="ctr">
              <a:buClr>
                <a:srgbClr val="007DC3"/>
              </a:buClr>
              <a:buNone/>
            </a:pPr>
            <a:r>
              <a:rPr lang="en-GB" sz="2400" dirty="0"/>
              <a:t>Choose any two entrepreneurs who inspire you and explain why you picked them.</a:t>
            </a:r>
          </a:p>
          <a:p>
            <a:pPr marL="0" indent="0" algn="ctr">
              <a:buClr>
                <a:srgbClr val="007DC3"/>
              </a:buClr>
              <a:buNone/>
            </a:pPr>
            <a:endParaRPr lang="en-GB" sz="2400" dirty="0"/>
          </a:p>
          <a:p>
            <a:pPr marL="0" indent="0" algn="ctr">
              <a:buClr>
                <a:srgbClr val="007DC3"/>
              </a:buClr>
              <a:buNone/>
            </a:pPr>
            <a:endParaRPr lang="en-GB" sz="2800" dirty="0"/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endParaRPr lang="en-GB" sz="2800" dirty="0"/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endParaRPr lang="en-GB" sz="2400" dirty="0"/>
          </a:p>
          <a:p>
            <a:pPr marL="0" indent="0">
              <a:buClr>
                <a:srgbClr val="007DC3"/>
              </a:buClr>
              <a:buNone/>
            </a:pPr>
            <a:endParaRPr lang="en-GB" sz="2400" dirty="0"/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endParaRPr lang="en-US" sz="24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897DC2F-6106-0BB1-E4D2-19A3486DF1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60" y="377833"/>
            <a:ext cx="8229600" cy="634082"/>
          </a:xfrm>
        </p:spPr>
        <p:txBody>
          <a:bodyPr>
            <a:noAutofit/>
          </a:bodyPr>
          <a:lstStyle/>
          <a:p>
            <a:r>
              <a:rPr lang="en-US" sz="3600" dirty="0"/>
              <a:t> </a:t>
            </a:r>
            <a:r>
              <a:rPr lang="en-GB" sz="3200" b="1" dirty="0">
                <a:highlight>
                  <a:srgbClr val="FFFF00"/>
                </a:highlight>
              </a:rPr>
              <a:t>Is not all about out money!</a:t>
            </a:r>
            <a:endParaRPr lang="en-US" sz="3600" b="1" dirty="0">
              <a:highlight>
                <a:srgbClr val="FFFF00"/>
              </a:highlight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0E3B9571-D45D-609B-BE09-CE9D34AF1612}"/>
              </a:ext>
            </a:extLst>
          </p:cNvPr>
          <p:cNvSpPr txBox="1">
            <a:spLocks/>
          </p:cNvSpPr>
          <p:nvPr/>
        </p:nvSpPr>
        <p:spPr>
          <a:xfrm>
            <a:off x="457200" y="10306"/>
            <a:ext cx="8229600" cy="2758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en-GB" sz="14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LCLM4006: Enterprise &amp; Entrepreneurship</a:t>
            </a:r>
            <a:endParaRPr lang="en-GB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12112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22733" y="992428"/>
            <a:ext cx="9144000" cy="4873143"/>
          </a:xfrm>
        </p:spPr>
        <p:txBody>
          <a:bodyPr>
            <a:noAutofit/>
          </a:bodyPr>
          <a:lstStyle/>
          <a:p>
            <a:pPr marL="0" indent="0">
              <a:buClr>
                <a:srgbClr val="007DC3"/>
              </a:buClr>
              <a:buNone/>
            </a:pPr>
            <a:endParaRPr lang="en-GB" sz="2400" dirty="0"/>
          </a:p>
          <a:p>
            <a:pPr marL="0" indent="0" algn="ctr">
              <a:buClr>
                <a:srgbClr val="007DC3"/>
              </a:buClr>
              <a:buNone/>
            </a:pPr>
            <a:r>
              <a:rPr lang="en-GB" sz="2400" dirty="0"/>
              <a:t>   Let's read about high grow company </a:t>
            </a:r>
            <a:r>
              <a:rPr lang="en-GB" sz="2400" dirty="0" err="1"/>
              <a:t>GymShark</a:t>
            </a:r>
            <a:r>
              <a:rPr lang="en-GB" sz="2400" dirty="0"/>
              <a:t>- this Young entrepreneur started from his garage!</a:t>
            </a:r>
          </a:p>
          <a:p>
            <a:pPr marL="0" indent="0">
              <a:buClr>
                <a:srgbClr val="007DC3"/>
              </a:buClr>
              <a:buNone/>
            </a:pPr>
            <a:endParaRPr lang="en-GB" sz="2400" dirty="0"/>
          </a:p>
          <a:p>
            <a:pPr marL="0" indent="0" algn="ctr">
              <a:buClr>
                <a:srgbClr val="007DC3"/>
              </a:buClr>
              <a:buNone/>
            </a:pPr>
            <a:r>
              <a:rPr lang="en-GB" sz="2400" dirty="0">
                <a:hlinkClick r:id="rId2"/>
              </a:rPr>
              <a:t>https://www.thisisnotfinancialadvice.co.uk/p/from-garage-to-global-the-incredible</a:t>
            </a:r>
            <a:endParaRPr lang="en-GB" sz="2400" dirty="0"/>
          </a:p>
          <a:p>
            <a:pPr marL="0" indent="0">
              <a:buClr>
                <a:srgbClr val="007DC3"/>
              </a:buClr>
              <a:buNone/>
            </a:pPr>
            <a:endParaRPr lang="en-GB" sz="2400" dirty="0"/>
          </a:p>
          <a:p>
            <a:pPr marL="0" indent="0" algn="ctr">
              <a:buClr>
                <a:srgbClr val="007DC3"/>
              </a:buClr>
              <a:buNone/>
            </a:pPr>
            <a:r>
              <a:rPr lang="en-GB" sz="2400" dirty="0">
                <a:hlinkClick r:id="rId3"/>
              </a:rPr>
              <a:t>https://youtu.be/MpftE7RwQnM?si=nhxgcshftBAn6DZM</a:t>
            </a:r>
            <a:r>
              <a:rPr lang="en-GB" sz="2400" dirty="0"/>
              <a:t> </a:t>
            </a:r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endParaRPr lang="en-GB" sz="2400" dirty="0"/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endParaRPr lang="en-GB" sz="2400" dirty="0"/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endParaRPr lang="en-GB" sz="24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6EA19EC-A7ED-32A4-7904-B7D59CDA7DBA}"/>
              </a:ext>
            </a:extLst>
          </p:cNvPr>
          <p:cNvSpPr txBox="1">
            <a:spLocks/>
          </p:cNvSpPr>
          <p:nvPr/>
        </p:nvSpPr>
        <p:spPr>
          <a:xfrm>
            <a:off x="457200" y="10306"/>
            <a:ext cx="8229600" cy="2758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en-GB" sz="14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LCLM4006: Enterprise &amp; Entrepreneurship</a:t>
            </a:r>
            <a:endParaRPr lang="en-GB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0B6E651-E7C8-6D20-D087-480AE61A779C}"/>
              </a:ext>
            </a:extLst>
          </p:cNvPr>
          <p:cNvSpPr txBox="1"/>
          <p:nvPr/>
        </p:nvSpPr>
        <p:spPr>
          <a:xfrm>
            <a:off x="0" y="388753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en-GB" sz="3200" b="1" dirty="0">
                <a:highlight>
                  <a:srgbClr val="FFFF00"/>
                </a:highlight>
              </a:rPr>
              <a:t>Entrepreneur case study- </a:t>
            </a:r>
            <a:r>
              <a:rPr lang="en-GB" sz="3200" b="1" dirty="0" err="1">
                <a:highlight>
                  <a:srgbClr val="FFFF00"/>
                </a:highlight>
              </a:rPr>
              <a:t>GymShark</a:t>
            </a:r>
            <a:endParaRPr lang="en-GB" sz="3600" b="1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21126683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A4AEC0F-7F2F-0055-82E8-318303FF8A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27</a:t>
            </a:fld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4CE2674-6821-C989-D7C3-AAA8876257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4464" y="116632"/>
            <a:ext cx="4002349" cy="5661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106048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67410F-21D1-7F5E-2B46-D7CC79FEB0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8FCF63AC-18C1-40C7-8A34-99ED9241AD0E}"/>
              </a:ext>
            </a:extLst>
          </p:cNvPr>
          <p:cNvSpPr/>
          <p:nvPr/>
        </p:nvSpPr>
        <p:spPr>
          <a:xfrm>
            <a:off x="467544" y="980728"/>
            <a:ext cx="8928992" cy="1077218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algn="ctr"/>
            <a:r>
              <a:rPr lang="en-GB" sz="3200" b="1" dirty="0">
                <a:highlight>
                  <a:srgbClr val="FFFF00"/>
                </a:highlight>
              </a:rPr>
              <a:t>LCLM4006: </a:t>
            </a:r>
          </a:p>
          <a:p>
            <a:pPr algn="ctr"/>
            <a:r>
              <a:rPr lang="en-GB" sz="3200" b="1" dirty="0">
                <a:highlight>
                  <a:srgbClr val="FFFF00"/>
                </a:highlight>
              </a:rPr>
              <a:t>Enterprise and Entrepreneurship</a:t>
            </a:r>
            <a:endParaRPr lang="en-US" sz="3200" dirty="0">
              <a:highlight>
                <a:srgbClr val="FFFF00"/>
              </a:highlight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CB8E857-F4BD-A2C9-AA91-91524D00D19B}"/>
              </a:ext>
            </a:extLst>
          </p:cNvPr>
          <p:cNvSpPr/>
          <p:nvPr/>
        </p:nvSpPr>
        <p:spPr>
          <a:xfrm>
            <a:off x="2031667" y="3284984"/>
            <a:ext cx="5080665" cy="707886"/>
          </a:xfrm>
          <a:prstGeom prst="rect">
            <a:avLst/>
          </a:prstGeom>
        </p:spPr>
        <p:txBody>
          <a:bodyPr wrap="square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Cash Flow</a:t>
            </a:r>
            <a:endParaRPr kumimoji="0" lang="en-GB" sz="4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yriad Pro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74042500"/>
      </p:ext>
    </p:extLst>
  </p:cSld>
  <p:clrMapOvr>
    <a:masterClrMapping/>
  </p:clrMapOvr>
  <p:transition>
    <p:dissolv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519EA5-C755-0FE4-54D7-31AEDFE9EC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dirty="0">
                <a:highlight>
                  <a:srgbClr val="FFFF00"/>
                </a:highlight>
              </a:rPr>
              <a:t>Cash flow</a:t>
            </a:r>
            <a:endParaRPr lang="en-GB" sz="2800" b="1" dirty="0">
              <a:highlight>
                <a:srgbClr val="FFFF00"/>
              </a:highligh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441296-A9BD-EE00-E183-8F9AB992F8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b="1" dirty="0"/>
              <a:t>Cash flow </a:t>
            </a:r>
            <a:r>
              <a:rPr lang="en-US" dirty="0"/>
              <a:t>in business refers to the amount of cash/money that comes into and out of a company over a particular period of time.</a:t>
            </a:r>
          </a:p>
          <a:p>
            <a:r>
              <a:rPr lang="en-US" dirty="0"/>
              <a:t>Cash flow helps you to plan and manage your financial resources.</a:t>
            </a:r>
          </a:p>
          <a:p>
            <a:r>
              <a:rPr lang="en-US" dirty="0"/>
              <a:t>A cash flow forecast gives you insight into the likely future state of your business.</a:t>
            </a:r>
          </a:p>
          <a:p>
            <a:r>
              <a:rPr lang="en-US" dirty="0"/>
              <a:t>You can make decisions before they become critical.</a:t>
            </a:r>
          </a:p>
          <a:p>
            <a:endParaRPr lang="en-US" dirty="0"/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5BF54B1-2BA1-7608-85C2-3DB4007388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548684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4441BC-92B1-7A29-932E-E3FDD060DC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dirty="0">
                <a:highlight>
                  <a:srgbClr val="FFFF00"/>
                </a:highlight>
              </a:rPr>
              <a:t>Cash flow</a:t>
            </a:r>
            <a:endParaRPr lang="en-GB" sz="2800" b="1" dirty="0">
              <a:highlight>
                <a:srgbClr val="FFFF00"/>
              </a:highligh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28718F-3CEA-940B-6103-1F7B12648A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b="1" dirty="0"/>
              <a:t>Cash inflow </a:t>
            </a:r>
            <a:r>
              <a:rPr lang="en-US" dirty="0"/>
              <a:t>is the money that comes into a business. It increases the company’s cash balance and helps cover expenses, invest in growth, or save for the future. Example: Customer payments, loans, sales revenue, etc.</a:t>
            </a:r>
          </a:p>
          <a:p>
            <a:r>
              <a:rPr lang="en-US" dirty="0"/>
              <a:t>A strong cash inflow is essential for a business to survive, grow and succeed.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8559064-66A0-241F-F340-D8A38DD2A4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186958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1994BD-EE94-2C2F-5E00-F3C915DD0C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dirty="0">
                <a:highlight>
                  <a:srgbClr val="FFFF00"/>
                </a:highlight>
              </a:rPr>
              <a:t>Cash flow</a:t>
            </a:r>
            <a:endParaRPr lang="en-GB" sz="2800" b="1" dirty="0">
              <a:highlight>
                <a:srgbClr val="FFFF00"/>
              </a:highligh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269DA7-ACBD-03C3-E628-63D764DAAB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b="1" dirty="0"/>
              <a:t>Cash outflow </a:t>
            </a:r>
            <a:r>
              <a:rPr lang="en-US" dirty="0"/>
              <a:t>is the money that a business spends. It flows out of the business to pay various costs and expenses.</a:t>
            </a:r>
            <a:r>
              <a:rPr lang="en-GB" dirty="0"/>
              <a:t> </a:t>
            </a:r>
            <a:r>
              <a:rPr lang="en-US" dirty="0"/>
              <a:t>Examples are operating expenses, loan repayment, taxes</a:t>
            </a:r>
            <a:r>
              <a:rPr lang="en-GB" dirty="0"/>
              <a:t> and fees, etc.</a:t>
            </a:r>
          </a:p>
          <a:p>
            <a:r>
              <a:rPr lang="en-GB" dirty="0"/>
              <a:t>It reflects how much the business is spending.</a:t>
            </a:r>
          </a:p>
          <a:p>
            <a:r>
              <a:rPr lang="en-GB" dirty="0"/>
              <a:t>Helps track and control business costs.</a:t>
            </a:r>
          </a:p>
          <a:p>
            <a:r>
              <a:rPr lang="en-GB" dirty="0"/>
              <a:t>Must be balanced with cash inflow to running out of money.</a:t>
            </a:r>
          </a:p>
          <a:p>
            <a:endParaRPr lang="en-GB" dirty="0"/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A4EBE-D84B-1ED3-3B35-D70F817EF7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874507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28712E-8F4A-D4B0-E820-494287F698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dirty="0">
                <a:highlight>
                  <a:srgbClr val="FFFF00"/>
                </a:highlight>
              </a:rPr>
              <a:t>Cash flow</a:t>
            </a:r>
            <a:endParaRPr lang="en-GB" sz="2800" b="1" dirty="0">
              <a:highlight>
                <a:srgbClr val="FFFF00"/>
              </a:highlight>
            </a:endParaRPr>
          </a:p>
        </p:txBody>
      </p:sp>
      <p:pic>
        <p:nvPicPr>
          <p:cNvPr id="5" name="Online Media 4" title="How to Create a Cash Flow Forecast for 12 months Using excel">
            <a:hlinkClick r:id="" action="ppaction://media"/>
            <a:extLst>
              <a:ext uri="{FF2B5EF4-FFF2-40B4-BE49-F238E27FC236}">
                <a16:creationId xmlns:a16="http://schemas.microsoft.com/office/drawing/2014/main" id="{6B8BD4AE-ADFE-07C8-70FF-ACCF728F7F1D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104900" y="1600200"/>
            <a:ext cx="6932613" cy="3916363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4F7D41-8210-ACEE-57DA-B78BF0111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5632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E7AD15-72E1-87BE-9599-BB6BFCD357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607E06-2EE2-7838-A953-1B2293CD43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0684" y="1268760"/>
            <a:ext cx="9013316" cy="4392488"/>
          </a:xfrm>
        </p:spPr>
        <p:txBody>
          <a:bodyPr>
            <a:normAutofit fontScale="92500"/>
          </a:bodyPr>
          <a:lstStyle/>
          <a:p>
            <a:pPr marL="0" indent="0" algn="ctr">
              <a:buClr>
                <a:srgbClr val="007DC3"/>
              </a:buClr>
              <a:buNone/>
            </a:pPr>
            <a:endParaRPr lang="en-GB" sz="2800" dirty="0"/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lang="en-GB" sz="2800" dirty="0"/>
              <a:t>To be successful entrepreneur you need to be able to </a:t>
            </a:r>
            <a:r>
              <a:rPr lang="en-GB" sz="2800" i="1" dirty="0"/>
              <a:t>control the finance of your company</a:t>
            </a:r>
            <a:r>
              <a:rPr lang="en-GB" sz="2800" dirty="0"/>
              <a:t>.</a:t>
            </a:r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lang="en-GB" sz="2800" b="1" i="1" dirty="0"/>
              <a:t>You need to </a:t>
            </a:r>
            <a:r>
              <a:rPr lang="en-US" sz="2800" b="1" i="1" dirty="0"/>
              <a:t>specify the amount of funding you are required and specify the funding source/s and why. In addition, outline the main startup expenses expected during the first month of operations.</a:t>
            </a:r>
            <a:endParaRPr lang="en-GB" sz="2800" b="1" i="1" dirty="0"/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lang="en-GB" sz="2800" dirty="0"/>
              <a:t>A Cash Flow template is provided, please check in Moodle. </a:t>
            </a:r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lang="en-GB" sz="2800" b="1" i="1" dirty="0"/>
              <a:t>Use this template and attach it in your assignments.</a:t>
            </a:r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endParaRPr lang="en-GB" sz="2800" dirty="0"/>
          </a:p>
          <a:p>
            <a:pPr marL="0" indent="0" algn="ctr">
              <a:buClr>
                <a:srgbClr val="007DC3"/>
              </a:buClr>
              <a:buNone/>
            </a:pPr>
            <a:endParaRPr lang="en-GB" sz="2800" dirty="0"/>
          </a:p>
          <a:p>
            <a:pPr marL="0" indent="0" algn="ctr">
              <a:buClr>
                <a:srgbClr val="007DC3"/>
              </a:buClr>
              <a:buNone/>
            </a:pPr>
            <a:endParaRPr lang="en-GB" sz="2800" dirty="0"/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endParaRPr lang="en-GB" sz="2800" dirty="0"/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endParaRPr lang="en-GB" sz="2400" dirty="0"/>
          </a:p>
          <a:p>
            <a:pPr marL="0" indent="0">
              <a:buClr>
                <a:srgbClr val="007DC3"/>
              </a:buClr>
              <a:buNone/>
            </a:pPr>
            <a:endParaRPr lang="en-GB" sz="2400" dirty="0"/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endParaRPr lang="en-US" sz="24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CB65647-2A00-9BFA-5B64-77010B310C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60" y="377833"/>
            <a:ext cx="8229600" cy="634082"/>
          </a:xfrm>
        </p:spPr>
        <p:txBody>
          <a:bodyPr>
            <a:noAutofit/>
          </a:bodyPr>
          <a:lstStyle/>
          <a:p>
            <a:r>
              <a:rPr lang="en-US" sz="3600" dirty="0"/>
              <a:t> </a:t>
            </a:r>
            <a:r>
              <a:rPr lang="en-GB" sz="3200" b="1" dirty="0">
                <a:highlight>
                  <a:srgbClr val="FFFF00"/>
                </a:highlight>
              </a:rPr>
              <a:t>Cash flow</a:t>
            </a:r>
            <a:endParaRPr lang="en-US" sz="3600" b="1" dirty="0">
              <a:highlight>
                <a:srgbClr val="FFFF00"/>
              </a:highlight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7FDFDCAD-528D-20E1-4877-127158DD3AA4}"/>
              </a:ext>
            </a:extLst>
          </p:cNvPr>
          <p:cNvSpPr txBox="1">
            <a:spLocks/>
          </p:cNvSpPr>
          <p:nvPr/>
        </p:nvSpPr>
        <p:spPr>
          <a:xfrm>
            <a:off x="457200" y="10306"/>
            <a:ext cx="8229600" cy="2758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en-GB" sz="14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LCLM4006: Enterprise &amp; Entrepreneurship</a:t>
            </a:r>
            <a:endParaRPr lang="en-GB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61165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470C98-C31C-64A5-5159-FC83856F98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5EA172-229B-95C9-4EFA-DC04D4FD0B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0684" y="1268760"/>
            <a:ext cx="9013316" cy="4392488"/>
          </a:xfrm>
        </p:spPr>
        <p:txBody>
          <a:bodyPr>
            <a:normAutofit/>
          </a:bodyPr>
          <a:lstStyle/>
          <a:p>
            <a:pPr marL="0" indent="0" algn="ctr">
              <a:buClr>
                <a:srgbClr val="007DC3"/>
              </a:buClr>
              <a:buNone/>
            </a:pPr>
            <a:endParaRPr lang="en-GB" sz="2800" dirty="0"/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endParaRPr lang="en-GB" sz="2800" dirty="0"/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endParaRPr lang="en-GB" sz="2800" dirty="0"/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lang="en-GB" sz="2800" dirty="0"/>
              <a:t>Let’s explore the cash flow template from Moodle and try in the next 30 minutes to fill some of the costs or sales figures.</a:t>
            </a:r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endParaRPr lang="en-GB" sz="2800" dirty="0"/>
          </a:p>
          <a:p>
            <a:pPr marL="0" indent="0" algn="ctr">
              <a:buClr>
                <a:srgbClr val="007DC3"/>
              </a:buClr>
              <a:buNone/>
            </a:pPr>
            <a:endParaRPr lang="en-GB" sz="2800" dirty="0"/>
          </a:p>
          <a:p>
            <a:pPr marL="0" indent="0" algn="ctr">
              <a:buClr>
                <a:srgbClr val="007DC3"/>
              </a:buClr>
              <a:buNone/>
            </a:pPr>
            <a:endParaRPr lang="en-GB" sz="2800" dirty="0"/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endParaRPr lang="en-GB" sz="2800" dirty="0"/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endParaRPr lang="en-GB" sz="2400" dirty="0"/>
          </a:p>
          <a:p>
            <a:pPr marL="0" indent="0">
              <a:buClr>
                <a:srgbClr val="007DC3"/>
              </a:buClr>
              <a:buNone/>
            </a:pPr>
            <a:endParaRPr lang="en-GB" sz="2400" dirty="0"/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endParaRPr lang="en-US" sz="24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36398DF-5586-DCFC-58DF-D294A03319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60" y="377833"/>
            <a:ext cx="8229600" cy="634082"/>
          </a:xfrm>
        </p:spPr>
        <p:txBody>
          <a:bodyPr>
            <a:noAutofit/>
          </a:bodyPr>
          <a:lstStyle/>
          <a:p>
            <a:r>
              <a:rPr lang="en-US" sz="3600" dirty="0"/>
              <a:t> </a:t>
            </a:r>
            <a:r>
              <a:rPr lang="en-GB" sz="3200" b="1" dirty="0">
                <a:highlight>
                  <a:srgbClr val="FFFF00"/>
                </a:highlight>
              </a:rPr>
              <a:t>Cash flow practical activity 30 minutes</a:t>
            </a:r>
            <a:endParaRPr lang="en-US" sz="3600" b="1" dirty="0">
              <a:highlight>
                <a:srgbClr val="FFFF00"/>
              </a:highlight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E317F80-3C08-C36B-D5DD-E9791DCECEAE}"/>
              </a:ext>
            </a:extLst>
          </p:cNvPr>
          <p:cNvSpPr txBox="1">
            <a:spLocks/>
          </p:cNvSpPr>
          <p:nvPr/>
        </p:nvSpPr>
        <p:spPr>
          <a:xfrm>
            <a:off x="457200" y="10306"/>
            <a:ext cx="8229600" cy="2758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en-GB" sz="14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LCLM4006: Enterprise &amp; Entrepreneurship</a:t>
            </a:r>
            <a:endParaRPr lang="en-GB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94715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7B9C5B-9B91-12A0-DB10-921B5939C5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0C826F53-512C-0A29-AADA-49CA24A06737}"/>
              </a:ext>
            </a:extLst>
          </p:cNvPr>
          <p:cNvSpPr/>
          <p:nvPr/>
        </p:nvSpPr>
        <p:spPr>
          <a:xfrm>
            <a:off x="467544" y="980728"/>
            <a:ext cx="8928992" cy="1077218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algn="ctr"/>
            <a:r>
              <a:rPr lang="en-GB" sz="3200" b="1" dirty="0">
                <a:highlight>
                  <a:srgbClr val="FFFF00"/>
                </a:highlight>
              </a:rPr>
              <a:t>LCLM4006: </a:t>
            </a:r>
          </a:p>
          <a:p>
            <a:pPr algn="ctr"/>
            <a:r>
              <a:rPr lang="en-GB" sz="3200" b="1" dirty="0">
                <a:highlight>
                  <a:srgbClr val="FFFF00"/>
                </a:highlight>
              </a:rPr>
              <a:t>Enterprise and Entrepreneurship</a:t>
            </a:r>
            <a:endParaRPr lang="en-US" sz="3200" dirty="0">
              <a:highlight>
                <a:srgbClr val="FFFF00"/>
              </a:highlight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1EC2539-52CF-CF70-8D3A-5C46464F75F4}"/>
              </a:ext>
            </a:extLst>
          </p:cNvPr>
          <p:cNvSpPr/>
          <p:nvPr/>
        </p:nvSpPr>
        <p:spPr>
          <a:xfrm>
            <a:off x="2031667" y="3284984"/>
            <a:ext cx="5080665" cy="707886"/>
          </a:xfrm>
          <a:prstGeom prst="rect">
            <a:avLst/>
          </a:prstGeom>
        </p:spPr>
        <p:txBody>
          <a:bodyPr wrap="square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Executive Summary</a:t>
            </a:r>
            <a:endParaRPr kumimoji="0" lang="en-GB" sz="4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yriad Pro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47121372"/>
      </p:ext>
    </p:extLst>
  </p:cSld>
  <p:clrMapOvr>
    <a:masterClrMapping/>
  </p:clrMapOvr>
  <p:transition>
    <p:dissolv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D617E8-9A65-C000-179C-F21372B1EA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>
                <a:highlight>
                  <a:srgbClr val="FFFF00"/>
                </a:highlight>
              </a:rPr>
              <a:t>Executive Summary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225C3C-E0FD-933A-639B-AFA341A4ED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dirty="0"/>
              <a:t>Summarizes the basic concepts and highlights key points.</a:t>
            </a:r>
          </a:p>
          <a:p>
            <a:r>
              <a:rPr lang="en-GB" dirty="0"/>
              <a:t>Identifies the company's main concept, objectives, and purpose.</a:t>
            </a:r>
          </a:p>
          <a:p>
            <a:r>
              <a:rPr lang="en-GB" dirty="0"/>
              <a:t>Identifies the target or niche market and competitive advantage and position.</a:t>
            </a:r>
          </a:p>
          <a:p>
            <a:r>
              <a:rPr lang="en-GB" dirty="0"/>
              <a:t>Outlines the marketing and sales strategy. </a:t>
            </a:r>
          </a:p>
          <a:p>
            <a:r>
              <a:rPr lang="en-GB" dirty="0"/>
              <a:t>Identifies growth opportunities.</a:t>
            </a:r>
          </a:p>
          <a:p>
            <a:r>
              <a:rPr lang="en-GB" dirty="0"/>
              <a:t>Highlights benchmarks (e.g., financial and non-financial targets).</a:t>
            </a:r>
          </a:p>
          <a:p>
            <a:r>
              <a:rPr lang="en-GB" dirty="0"/>
              <a:t>Quantifies resources.</a:t>
            </a:r>
          </a:p>
          <a:p>
            <a:r>
              <a:rPr lang="en-GB" dirty="0"/>
              <a:t>Describes work and management experience and past successes of the management team.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A69A7DC-17AC-8DA9-5791-EEDA80DD2E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658861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DE089A-FAE9-7164-A40F-9A93A41855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>
                <a:highlight>
                  <a:srgbClr val="FFFF00"/>
                </a:highlight>
              </a:rPr>
              <a:t>Your Executive Summary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6037BF-2637-E038-AC48-FE36BD8089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Summarizes the basic concepts and highlights key points.</a:t>
            </a:r>
          </a:p>
          <a:p>
            <a:r>
              <a:rPr lang="en-GB" dirty="0"/>
              <a:t>Identifies the target or niche market and competitive advantage (USP).</a:t>
            </a:r>
          </a:p>
          <a:p>
            <a:r>
              <a:rPr lang="en-GB" dirty="0"/>
              <a:t>Outlines the marketing strategy. </a:t>
            </a:r>
          </a:p>
          <a:p>
            <a:r>
              <a:rPr lang="en-GB" dirty="0"/>
              <a:t>Outlines funding sources.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DE3EAC-FB4C-6914-D1EC-5CA3B8CDD3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37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66637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AA5AA7-ED10-4016-A974-6D5B01978A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864096"/>
          </a:xfrm>
        </p:spPr>
        <p:txBody>
          <a:bodyPr>
            <a:noAutofit/>
          </a:bodyPr>
          <a:lstStyle/>
          <a:p>
            <a:br>
              <a:rPr lang="en-GB" sz="3200" b="1" dirty="0">
                <a:solidFill>
                  <a:srgbClr val="007DC3"/>
                </a:solidFill>
              </a:rPr>
            </a:br>
            <a:r>
              <a:rPr lang="en-GB" sz="3200" b="1" dirty="0">
                <a:highlight>
                  <a:srgbClr val="FFFF00"/>
                </a:highlight>
              </a:rPr>
              <a:t>Do you have any ……</a:t>
            </a:r>
            <a:br>
              <a:rPr lang="en-GB" sz="3200" b="1" dirty="0">
                <a:highlight>
                  <a:srgbClr val="FFFF00"/>
                </a:highlight>
              </a:rPr>
            </a:br>
            <a:endParaRPr lang="en-GB" sz="3200" b="1" dirty="0">
              <a:highlight>
                <a:srgbClr val="FFFF00"/>
              </a:highlight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ACAEA3B-B65B-4B9F-AB19-73E30DB23D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38</a:t>
            </a:fld>
            <a:endParaRPr lang="en-GB"/>
          </a:p>
        </p:txBody>
      </p:sp>
      <p:pic>
        <p:nvPicPr>
          <p:cNvPr id="8" name="Picture 7" descr="Icon&#10;&#10;Description automatically generated">
            <a:extLst>
              <a:ext uri="{FF2B5EF4-FFF2-40B4-BE49-F238E27FC236}">
                <a16:creationId xmlns:a16="http://schemas.microsoft.com/office/drawing/2014/main" id="{E1E59119-1ECA-46A5-AC0C-AF5077A2C0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1556792"/>
            <a:ext cx="6120680" cy="3456384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1BED08EB-31B4-88B6-FAEA-B070171B5D66}"/>
              </a:ext>
            </a:extLst>
          </p:cNvPr>
          <p:cNvSpPr txBox="1">
            <a:spLocks/>
          </p:cNvSpPr>
          <p:nvPr/>
        </p:nvSpPr>
        <p:spPr>
          <a:xfrm>
            <a:off x="457200" y="10306"/>
            <a:ext cx="8229600" cy="2758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en-GB" sz="14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LCLM4006: Enterprise &amp; Entrepreneurship</a:t>
            </a:r>
            <a:endParaRPr lang="en-GB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47961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understanding assessment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0" y="-15316"/>
            <a:ext cx="9144000" cy="5699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74E0CAD-031F-41F6-9066-4BE7738046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Next week…..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B85099-8DAC-4D3D-B6B9-5D49079273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28056" y="1848116"/>
            <a:ext cx="3715944" cy="2733012"/>
          </a:xfrm>
          <a:solidFill>
            <a:schemeClr val="bg1">
              <a:lumMod val="85000"/>
              <a:alpha val="59000"/>
            </a:schemeClr>
          </a:solidFill>
          <a:effectLst>
            <a:softEdge rad="127000"/>
          </a:effectLst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b="1" dirty="0"/>
              <a:t>We will learn about</a:t>
            </a:r>
          </a:p>
          <a:p>
            <a:pPr marL="0" indent="0" algn="r">
              <a:buNone/>
            </a:pPr>
            <a:endParaRPr lang="en-GB" sz="2800" b="1" dirty="0"/>
          </a:p>
          <a:p>
            <a:pPr marL="0" indent="0" algn="ctr">
              <a:buNone/>
            </a:pPr>
            <a:r>
              <a:rPr lang="en-GB" sz="2000" b="1" dirty="0">
                <a:latin typeface="+mj-lt"/>
                <a:cs typeface="Calibri" panose="020F0502020204030204" pitchFamily="34" charset="0"/>
              </a:rPr>
              <a:t>Assessment workshop</a:t>
            </a:r>
          </a:p>
        </p:txBody>
      </p:sp>
    </p:spTree>
    <p:extLst>
      <p:ext uri="{BB962C8B-B14F-4D97-AF65-F5344CB8AC3E}">
        <p14:creationId xmlns:p14="http://schemas.microsoft.com/office/powerpoint/2010/main" val="315588285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>
          <a:xfrm>
            <a:off x="107505" y="1124743"/>
            <a:ext cx="8784975" cy="4320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0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28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20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buClr>
                <a:srgbClr val="007DC3"/>
              </a:buClr>
              <a:buFont typeface="Wingdings" panose="05000000000000000000" pitchFamily="2" charset="2"/>
              <a:buChar char="q"/>
              <a:defRPr/>
            </a:pPr>
            <a:r>
              <a:rPr lang="en-GB" sz="2400" b="0" dirty="0">
                <a:solidFill>
                  <a:schemeClr val="tx1"/>
                </a:solidFill>
              </a:rPr>
              <a:t>Barrow, Barrow, P., &amp; Brown, R. (2012). The business plan workbook (7th ed.). Kogan Page.</a:t>
            </a:r>
          </a:p>
          <a:p>
            <a:pPr marL="0" indent="0">
              <a:spcBef>
                <a:spcPts val="0"/>
              </a:spcBef>
              <a:buClr>
                <a:srgbClr val="007DC3"/>
              </a:buClr>
              <a:buNone/>
              <a:defRPr/>
            </a:pPr>
            <a:endParaRPr lang="en-GB" sz="2200" b="0" dirty="0">
              <a:solidFill>
                <a:schemeClr val="tx1"/>
              </a:solidFill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  <a:buClr>
                <a:srgbClr val="007DC3"/>
              </a:buClr>
              <a:buFont typeface="Wingdings" panose="05000000000000000000" pitchFamily="2" charset="2"/>
              <a:buChar char="q"/>
              <a:defRPr/>
            </a:pPr>
            <a:r>
              <a:rPr lang="en-US" sz="2200" b="0" dirty="0">
                <a:solidFill>
                  <a:schemeClr val="tx1"/>
                </a:solidFill>
                <a:latin typeface="+mn-lt"/>
              </a:rPr>
              <a:t>Mariotti, S., &amp; Glackin, C., (2017). Entrepreneurship: Starting and Operating A Small Business, 4</a:t>
            </a:r>
            <a:r>
              <a:rPr lang="en-US" sz="2200" b="0" baseline="30000" dirty="0">
                <a:solidFill>
                  <a:schemeClr val="tx1"/>
                </a:solidFill>
                <a:latin typeface="+mn-lt"/>
              </a:rPr>
              <a:t>th</a:t>
            </a:r>
            <a:r>
              <a:rPr lang="en-US" sz="2200" b="0" dirty="0">
                <a:solidFill>
                  <a:schemeClr val="tx1"/>
                </a:solidFill>
                <a:latin typeface="+mn-lt"/>
              </a:rPr>
              <a:t> Edition, Pearson.</a:t>
            </a:r>
            <a:r>
              <a:rPr lang="en-GB" sz="2200" b="0" dirty="0">
                <a:solidFill>
                  <a:schemeClr val="tx1"/>
                </a:solidFill>
                <a:latin typeface="+mn-lt"/>
              </a:rPr>
              <a:t> </a:t>
            </a:r>
          </a:p>
          <a:p>
            <a:pPr marL="0" indent="0">
              <a:spcBef>
                <a:spcPts val="0"/>
              </a:spcBef>
              <a:buClr>
                <a:srgbClr val="007DC3"/>
              </a:buClr>
              <a:buNone/>
              <a:defRPr/>
            </a:pPr>
            <a:endParaRPr lang="en-GB" sz="2200" b="0" dirty="0">
              <a:solidFill>
                <a:schemeClr val="tx1"/>
              </a:solidFill>
              <a:latin typeface="+mn-lt"/>
            </a:endParaRPr>
          </a:p>
          <a:p>
            <a:pPr marL="0" indent="0">
              <a:spcBef>
                <a:spcPts val="0"/>
              </a:spcBef>
              <a:buClr>
                <a:schemeClr val="tx2"/>
              </a:buClr>
              <a:buNone/>
              <a:defRPr/>
            </a:pPr>
            <a:r>
              <a:rPr lang="en-GB" sz="2600" dirty="0">
                <a:solidFill>
                  <a:schemeClr val="bg1">
                    <a:lumMod val="50000"/>
                  </a:schemeClr>
                </a:solidFill>
              </a:rPr>
              <a:t>     </a:t>
            </a:r>
          </a:p>
        </p:txBody>
      </p:sp>
      <p:sp>
        <p:nvSpPr>
          <p:cNvPr id="5" name="Title 2"/>
          <p:cNvSpPr txBox="1">
            <a:spLocks/>
          </p:cNvSpPr>
          <p:nvPr/>
        </p:nvSpPr>
        <p:spPr>
          <a:xfrm>
            <a:off x="0" y="152400"/>
            <a:ext cx="9144000" cy="75632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4000" b="1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GB" sz="3600" dirty="0">
                <a:solidFill>
                  <a:schemeClr val="tx1"/>
                </a:solidFill>
                <a:effectLst/>
                <a:highlight>
                  <a:srgbClr val="FFFF00"/>
                </a:highlight>
              </a:rPr>
              <a:t>References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40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34780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uwtsd ppt</Template>
  <TotalTime>0</TotalTime>
  <Words>1943</Words>
  <Application>Microsoft Office PowerPoint</Application>
  <PresentationFormat>On-screen Show (4:3)</PresentationFormat>
  <Paragraphs>316</Paragraphs>
  <Slides>40</Slides>
  <Notes>19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6" baseType="lpstr">
      <vt:lpstr>-apple-system</vt:lpstr>
      <vt:lpstr>Myriad Pro</vt:lpstr>
      <vt:lpstr>Arial</vt:lpstr>
      <vt:lpstr>Calibri</vt:lpstr>
      <vt:lpstr>Wingdings</vt:lpstr>
      <vt:lpstr>20140311PresentationUWTSDTemplate</vt:lpstr>
      <vt:lpstr>PowerPoint Presentation</vt:lpstr>
      <vt:lpstr>PowerPoint Presentation</vt:lpstr>
      <vt:lpstr>PowerPoint Presentation</vt:lpstr>
      <vt:lpstr>Share your thoughts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 Crowdfunding </vt:lpstr>
      <vt:lpstr>  Crowdfunding Platforms </vt:lpstr>
      <vt:lpstr>Benefits and Drawbacks of Crowdfunding</vt:lpstr>
      <vt:lpstr>  Business loans (Banks) </vt:lpstr>
      <vt:lpstr>  Business Loans from Commercial Banks </vt:lpstr>
      <vt:lpstr>Group Activity </vt:lpstr>
      <vt:lpstr>  Family &amp; Friends </vt:lpstr>
      <vt:lpstr>  Business Angels investors </vt:lpstr>
      <vt:lpstr>  Angel investors Link </vt:lpstr>
      <vt:lpstr>  Venture capitalists </vt:lpstr>
      <vt:lpstr>  Venture capitalists Link </vt:lpstr>
      <vt:lpstr>  Personal funding </vt:lpstr>
      <vt:lpstr> Practical class activity </vt:lpstr>
      <vt:lpstr>How to create a table of contents?</vt:lpstr>
      <vt:lpstr> Is not all about out money!</vt:lpstr>
      <vt:lpstr>PowerPoint Presentation</vt:lpstr>
      <vt:lpstr>PowerPoint Presentation</vt:lpstr>
      <vt:lpstr>PowerPoint Presentation</vt:lpstr>
      <vt:lpstr>Cash flow</vt:lpstr>
      <vt:lpstr>Cash flow</vt:lpstr>
      <vt:lpstr>Cash flow</vt:lpstr>
      <vt:lpstr>Cash flow</vt:lpstr>
      <vt:lpstr> Cash flow</vt:lpstr>
      <vt:lpstr> Cash flow practical activity 30 minutes</vt:lpstr>
      <vt:lpstr>PowerPoint Presentation</vt:lpstr>
      <vt:lpstr>Executive Summary</vt:lpstr>
      <vt:lpstr>Your Executive Summary</vt:lpstr>
      <vt:lpstr> Do you have any …… </vt:lpstr>
      <vt:lpstr>Next week…..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pburns</dc:creator>
  <cp:lastModifiedBy>Chung Lai Johnny Wan</cp:lastModifiedBy>
  <cp:revision>324</cp:revision>
  <dcterms:created xsi:type="dcterms:W3CDTF">2013-10-11T12:05:37Z</dcterms:created>
  <dcterms:modified xsi:type="dcterms:W3CDTF">2026-10-10T19:44:21Z</dcterms:modified>
</cp:coreProperties>
</file>