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60"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82" d="100"/>
          <a:sy n="82" d="100"/>
        </p:scale>
        <p:origin x="4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3657AA7F-BE72-4467-897E-7A302F46504F}" type="datetimeFigureOut">
              <a:rPr lang="en-US" smtClean="0"/>
              <a:t>12/2/2021</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776723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3657AA7F-BE72-4467-897E-7A302F46504F}" type="datetimeFigureOut">
              <a:rPr lang="en-US" smtClean="0"/>
              <a:t>12/2/2021</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70155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30293" y="1709738"/>
            <a:ext cx="10617157"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30293" y="4589463"/>
            <a:ext cx="1061715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3657AA7F-BE72-4467-897E-7A302F46504F}" type="datetimeFigureOut">
              <a:rPr lang="en-US" smtClean="0"/>
              <a:t>12/2/2021</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15052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3657AA7F-BE72-4467-897E-7A302F46504F}" type="datetimeFigureOut">
              <a:rPr lang="en-US" smtClean="0"/>
              <a:t>12/2/2021</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60178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3903"/>
            <a:ext cx="522033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737063"/>
            <a:ext cx="5220335"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390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737063"/>
            <a:ext cx="5183188"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3657AA7F-BE72-4467-897E-7A302F46504F}" type="datetimeFigureOut">
              <a:rPr lang="en-US" smtClean="0"/>
              <a:t>12/2/2021</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710308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3657AA7F-BE72-4467-897E-7A302F46504F}" type="datetimeFigureOut">
              <a:rPr lang="en-US" smtClean="0"/>
              <a:t>12/2/2021</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323119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3657AA7F-BE72-4467-897E-7A302F46504F}" type="datetimeFigureOut">
              <a:rPr lang="en-US" smtClean="0"/>
              <a:t>12/2/2021</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92124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2226364"/>
            <a:ext cx="3994785" cy="3642623"/>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3657AA7F-BE72-4467-897E-7A302F46504F}" type="datetimeFigureOut">
              <a:rPr lang="en-US" smtClean="0"/>
              <a:t>12/2/2021</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262486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18020" y="457200"/>
            <a:ext cx="4054006"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18020" y="2250218"/>
            <a:ext cx="4054006" cy="361876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3657AA7F-BE72-4467-897E-7A302F46504F}" type="datetimeFigureOut">
              <a:rPr lang="en-US" smtClean="0"/>
              <a:t>12/2/2021</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458324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3657AA7F-BE72-4467-897E-7A302F46504F}" type="datetimeFigureOut">
              <a:rPr lang="en-US" smtClean="0"/>
              <a:t>12/2/2021</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851297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777240" y="365125"/>
            <a:ext cx="779526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3657AA7F-BE72-4467-897E-7A302F46504F}" type="datetimeFigureOut">
              <a:rPr lang="en-US" smtClean="0"/>
              <a:t>12/2/2021</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246684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D62DB5A-5AA0-4E7E-94AB-AD20F02CA8DF}"/>
              </a:ext>
            </a:extLst>
          </p:cNvPr>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0F086ECE-EF43-4B07-9DD0-59679471A067}"/>
              </a:ext>
            </a:extLst>
          </p:cNvPr>
          <p:cNvSpPr/>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2" y="365125"/>
            <a:ext cx="10637518"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2" y="1825625"/>
            <a:ext cx="10637518"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2" y="6488268"/>
            <a:ext cx="2743200" cy="233209"/>
          </a:xfrm>
          <a:prstGeom prst="rect">
            <a:avLst/>
          </a:prstGeom>
        </p:spPr>
        <p:txBody>
          <a:bodyPr vert="horz" lIns="91440" tIns="45720" rIns="91440" bIns="45720" rtlCol="0" anchor="ctr"/>
          <a:lstStyle>
            <a:lvl1pPr algn="l">
              <a:defRPr sz="1000">
                <a:solidFill>
                  <a:schemeClr val="tx1"/>
                </a:solidFill>
              </a:defRPr>
            </a:lvl1pPr>
          </a:lstStyle>
          <a:p>
            <a:fld id="{3657AA7F-BE72-4467-897E-7A302F46504F}" type="datetimeFigureOut">
              <a:rPr lang="en-US" smtClean="0"/>
              <a:pPr/>
              <a:t>12/2/2021</a:t>
            </a:fld>
            <a:endParaRPr lang="en-US"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solidFill>
              </a:defRPr>
            </a:lvl1pPr>
          </a:lstStyle>
          <a:p>
            <a:endParaRPr lang="en-US">
              <a:solidFill>
                <a:schemeClr val="tx1"/>
              </a:solidFill>
            </a:endParaRPr>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71560" y="6488268"/>
            <a:ext cx="2743200" cy="233209"/>
          </a:xfrm>
          <a:prstGeom prst="rect">
            <a:avLst/>
          </a:prstGeom>
        </p:spPr>
        <p:txBody>
          <a:bodyPr vert="horz" lIns="91440" tIns="45720" rIns="91440" bIns="45720" rtlCol="0" anchor="ctr"/>
          <a:lstStyle>
            <a:lvl1pPr algn="r">
              <a:defRPr sz="1000">
                <a:solidFill>
                  <a:schemeClr val="tx1"/>
                </a:solidFill>
              </a:defRPr>
            </a:lvl1pPr>
          </a:lstStyle>
          <a:p>
            <a:fld id="{35747434-7036-48DB-A148-6B3D8EE75CDA}" type="slidenum">
              <a:rPr lang="en-US" smtClean="0"/>
              <a:pPr/>
              <a:t>‹#›</a:t>
            </a:fld>
            <a:endParaRPr lang="en-US" dirty="0"/>
          </a:p>
        </p:txBody>
      </p:sp>
    </p:spTree>
    <p:extLst>
      <p:ext uri="{BB962C8B-B14F-4D97-AF65-F5344CB8AC3E}">
        <p14:creationId xmlns:p14="http://schemas.microsoft.com/office/powerpoint/2010/main" val="4071676036"/>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lumMod val="60000"/>
            <a:lumOff val="40000"/>
          </a:schemeClr>
        </a:buClr>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 Id="rId9" Type="http://schemas.openxmlformats.org/officeDocument/2006/relationships/image" Target="../media/image12.svg"/></Relationships>
</file>

<file path=ppt/slides/_rels/slide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Video 3">
            <a:extLst>
              <a:ext uri="{FF2B5EF4-FFF2-40B4-BE49-F238E27FC236}">
                <a16:creationId xmlns:a16="http://schemas.microsoft.com/office/drawing/2014/main" id="{C8D1CBA1-4079-446E-8A36-C1809CBAC23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t="259" r="1" b="1"/>
          <a:stretch/>
        </p:blipFill>
        <p:spPr>
          <a:xfrm>
            <a:off x="3048" y="10"/>
            <a:ext cx="12188952" cy="6857990"/>
          </a:xfrm>
          <a:prstGeom prst="rect">
            <a:avLst/>
          </a:prstGeom>
        </p:spPr>
      </p:pic>
      <p:sp>
        <p:nvSpPr>
          <p:cNvPr id="11" name="Rectangle 10">
            <a:extLst>
              <a:ext uri="{FF2B5EF4-FFF2-40B4-BE49-F238E27FC236}">
                <a16:creationId xmlns:a16="http://schemas.microsoft.com/office/drawing/2014/main" id="{34FBEBF3-C941-4CB0-8AC2-3B50E1371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8"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7861BF-8145-40D9-9BF3-862EF673BCDA}"/>
              </a:ext>
            </a:extLst>
          </p:cNvPr>
          <p:cNvSpPr>
            <a:spLocks noGrp="1"/>
          </p:cNvSpPr>
          <p:nvPr>
            <p:ph type="ctrTitle"/>
          </p:nvPr>
        </p:nvSpPr>
        <p:spPr>
          <a:xfrm>
            <a:off x="777240" y="565846"/>
            <a:ext cx="4887458" cy="1596329"/>
          </a:xfrm>
        </p:spPr>
        <p:txBody>
          <a:bodyPr anchor="b">
            <a:normAutofit fontScale="90000"/>
          </a:bodyPr>
          <a:lstStyle/>
          <a:p>
            <a:pPr algn="l"/>
            <a:r>
              <a:rPr lang="en-GB" sz="6000" dirty="0">
                <a:solidFill>
                  <a:srgbClr val="FFFFFF"/>
                </a:solidFill>
              </a:rPr>
              <a:t>Niche Marketing</a:t>
            </a:r>
            <a:br>
              <a:rPr lang="en-GB" sz="6000" dirty="0">
                <a:solidFill>
                  <a:srgbClr val="FFFFFF"/>
                </a:solidFill>
              </a:rPr>
            </a:br>
            <a:r>
              <a:rPr lang="en-GB" sz="6000" dirty="0">
                <a:solidFill>
                  <a:srgbClr val="FFFFFF"/>
                </a:solidFill>
              </a:rPr>
              <a:t>&amp; Social Media</a:t>
            </a:r>
          </a:p>
        </p:txBody>
      </p:sp>
      <p:sp>
        <p:nvSpPr>
          <p:cNvPr id="3" name="Subtitle 2">
            <a:extLst>
              <a:ext uri="{FF2B5EF4-FFF2-40B4-BE49-F238E27FC236}">
                <a16:creationId xmlns:a16="http://schemas.microsoft.com/office/drawing/2014/main" id="{37DCA189-DB65-4585-BDCF-3DD2B82097EF}"/>
              </a:ext>
            </a:extLst>
          </p:cNvPr>
          <p:cNvSpPr>
            <a:spLocks noGrp="1"/>
          </p:cNvSpPr>
          <p:nvPr>
            <p:ph type="subTitle" idx="1"/>
          </p:nvPr>
        </p:nvSpPr>
        <p:spPr>
          <a:xfrm>
            <a:off x="777239" y="5495925"/>
            <a:ext cx="5404485" cy="723900"/>
          </a:xfrm>
        </p:spPr>
        <p:txBody>
          <a:bodyPr anchor="t">
            <a:normAutofit/>
          </a:bodyPr>
          <a:lstStyle/>
          <a:p>
            <a:pPr algn="l"/>
            <a:r>
              <a:rPr lang="en-GB" sz="2200">
                <a:solidFill>
                  <a:srgbClr val="FFFFFF"/>
                </a:solidFill>
              </a:rPr>
              <a:t>Assignment 2 – Social Media Canpaign Bid</a:t>
            </a:r>
            <a:endParaRPr lang="en-GB" sz="2200" dirty="0">
              <a:solidFill>
                <a:srgbClr val="FFFFFF"/>
              </a:solidFill>
            </a:endParaRPr>
          </a:p>
        </p:txBody>
      </p:sp>
    </p:spTree>
    <p:extLst>
      <p:ext uri="{BB962C8B-B14F-4D97-AF65-F5344CB8AC3E}">
        <p14:creationId xmlns:p14="http://schemas.microsoft.com/office/powerpoint/2010/main" val="2870917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8AA18B57-6BA3-4464-AD4C-AD475C65444C}"/>
              </a:ext>
            </a:extLst>
          </p:cNvPr>
          <p:cNvSpPr>
            <a:spLocks noGrp="1"/>
          </p:cNvSpPr>
          <p:nvPr>
            <p:ph type="title"/>
          </p:nvPr>
        </p:nvSpPr>
        <p:spPr>
          <a:xfrm>
            <a:off x="1943567" y="-642257"/>
            <a:ext cx="7059598" cy="1867769"/>
          </a:xfrm>
        </p:spPr>
        <p:txBody>
          <a:bodyPr anchor="b">
            <a:normAutofit/>
          </a:bodyPr>
          <a:lstStyle/>
          <a:p>
            <a:r>
              <a:rPr lang="en-GB" sz="4400" dirty="0"/>
              <a:t>Campaign Bid</a:t>
            </a:r>
          </a:p>
        </p:txBody>
      </p:sp>
      <p:sp>
        <p:nvSpPr>
          <p:cNvPr id="3" name="Content Placeholder 2">
            <a:extLst>
              <a:ext uri="{FF2B5EF4-FFF2-40B4-BE49-F238E27FC236}">
                <a16:creationId xmlns:a16="http://schemas.microsoft.com/office/drawing/2014/main" id="{DF1AA7A8-8A42-4BD3-8B57-C7F2BA048F65}"/>
              </a:ext>
            </a:extLst>
          </p:cNvPr>
          <p:cNvSpPr>
            <a:spLocks noGrp="1"/>
          </p:cNvSpPr>
          <p:nvPr>
            <p:ph idx="1"/>
          </p:nvPr>
        </p:nvSpPr>
        <p:spPr>
          <a:xfrm>
            <a:off x="551511" y="1867769"/>
            <a:ext cx="7641772" cy="4700982"/>
          </a:xfrm>
        </p:spPr>
        <p:txBody>
          <a:bodyPr anchor="t">
            <a:normAutofit lnSpcReduction="10000"/>
          </a:bodyPr>
          <a:lstStyle/>
          <a:p>
            <a:pPr marL="0" indent="0">
              <a:buNone/>
            </a:pPr>
            <a:r>
              <a:rPr lang="en-GB" sz="2400" b="1" dirty="0"/>
              <a:t># ESCAPE THE EVERYDAY!</a:t>
            </a:r>
          </a:p>
          <a:p>
            <a:pPr marL="0" indent="0">
              <a:buNone/>
            </a:pPr>
            <a:endParaRPr lang="en-GB" sz="2400" b="1" dirty="0"/>
          </a:p>
          <a:p>
            <a:pPr marL="0" indent="0">
              <a:buNone/>
            </a:pPr>
            <a:r>
              <a:rPr lang="en-GB" sz="2400" dirty="0"/>
              <a:t>SELECT YOUR OWN THEME / BRAND</a:t>
            </a:r>
          </a:p>
          <a:p>
            <a:pPr marL="0" indent="0">
              <a:buNone/>
            </a:pPr>
            <a:r>
              <a:rPr lang="en-GB" sz="2400" dirty="0"/>
              <a:t>EVENTS, TOURISM DESTINATIONS, TRAVEL, FESTIVALS, ATTRACTIONS, MICE, HOTELS, VENUES...</a:t>
            </a:r>
          </a:p>
          <a:p>
            <a:pPr marL="0" indent="0">
              <a:buNone/>
            </a:pPr>
            <a:endParaRPr lang="en-GB" sz="2400" dirty="0"/>
          </a:p>
          <a:p>
            <a:pPr marL="0" indent="0">
              <a:buNone/>
            </a:pPr>
            <a:r>
              <a:rPr lang="en-GB" sz="2400" b="1" dirty="0"/>
              <a:t>Bid – Pitch your Idea</a:t>
            </a:r>
          </a:p>
          <a:p>
            <a:pPr marL="0" indent="0">
              <a:buNone/>
            </a:pPr>
            <a:endParaRPr lang="en-GB" sz="2400" b="1" dirty="0"/>
          </a:p>
          <a:p>
            <a:pPr marL="0" indent="0">
              <a:buNone/>
            </a:pPr>
            <a:r>
              <a:rPr lang="en-GB" sz="2400" dirty="0"/>
              <a:t>Persuade</a:t>
            </a:r>
          </a:p>
          <a:p>
            <a:pPr marL="0" indent="0">
              <a:buNone/>
            </a:pPr>
            <a:r>
              <a:rPr lang="en-GB" sz="2400" dirty="0"/>
              <a:t>Professionally presented</a:t>
            </a:r>
          </a:p>
          <a:p>
            <a:pPr marL="0" indent="0">
              <a:buNone/>
            </a:pPr>
            <a:r>
              <a:rPr lang="en-GB" sz="2400" dirty="0"/>
              <a:t>Recorded - </a:t>
            </a:r>
            <a:r>
              <a:rPr lang="en-GB" sz="2400" dirty="0" err="1"/>
              <a:t>Powerpoint</a:t>
            </a:r>
            <a:r>
              <a:rPr lang="en-GB" sz="2400" dirty="0"/>
              <a:t>, Panopto or other platform</a:t>
            </a:r>
          </a:p>
          <a:p>
            <a:pPr marL="0" indent="0">
              <a:buNone/>
            </a:pPr>
            <a:endParaRPr lang="en-GB" sz="1900" dirty="0"/>
          </a:p>
        </p:txBody>
      </p:sp>
      <p:sp>
        <p:nvSpPr>
          <p:cNvPr id="13" name="Rectangle 12">
            <a:extLst>
              <a:ext uri="{FF2B5EF4-FFF2-40B4-BE49-F238E27FC236}">
                <a16:creationId xmlns:a16="http://schemas.microsoft.com/office/drawing/2014/main" id="{9F3CB34B-2F8F-4442-91D1-923678282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0"/>
            <a:ext cx="3429000" cy="3429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focused crowded streets at a carnival">
            <a:extLst>
              <a:ext uri="{FF2B5EF4-FFF2-40B4-BE49-F238E27FC236}">
                <a16:creationId xmlns:a16="http://schemas.microsoft.com/office/drawing/2014/main" id="{76684A37-363A-4AEC-A6C1-DB4D3E20064C}"/>
              </a:ext>
            </a:extLst>
          </p:cNvPr>
          <p:cNvPicPr>
            <a:picLocks noChangeAspect="1"/>
          </p:cNvPicPr>
          <p:nvPr/>
        </p:nvPicPr>
        <p:blipFill rotWithShape="1">
          <a:blip r:embed="rId2"/>
          <a:srcRect l="8276" r="24976" b="2"/>
          <a:stretch/>
        </p:blipFill>
        <p:spPr>
          <a:xfrm>
            <a:off x="8763000" y="-1800"/>
            <a:ext cx="3429000" cy="3429000"/>
          </a:xfrm>
          <a:prstGeom prst="rect">
            <a:avLst/>
          </a:prstGeom>
        </p:spPr>
      </p:pic>
      <p:sp>
        <p:nvSpPr>
          <p:cNvPr id="15" name="Rectangle 14">
            <a:extLst>
              <a:ext uri="{FF2B5EF4-FFF2-40B4-BE49-F238E27FC236}">
                <a16:creationId xmlns:a16="http://schemas.microsoft.com/office/drawing/2014/main" id="{92AFC398-9263-43B8-98C4-6D97765B8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200" y="3427200"/>
            <a:ext cx="3430800" cy="343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Graphic 16">
            <a:extLst>
              <a:ext uri="{FF2B5EF4-FFF2-40B4-BE49-F238E27FC236}">
                <a16:creationId xmlns:a16="http://schemas.microsoft.com/office/drawing/2014/main" id="{C3F180D0-951F-4FB1-8AC1-0CB70C61EF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67754" y="3429000"/>
            <a:ext cx="3429000" cy="3429000"/>
          </a:xfrm>
          <a:prstGeom prst="rect">
            <a:avLst/>
          </a:prstGeom>
        </p:spPr>
      </p:pic>
    </p:spTree>
    <p:extLst>
      <p:ext uri="{BB962C8B-B14F-4D97-AF65-F5344CB8AC3E}">
        <p14:creationId xmlns:p14="http://schemas.microsoft.com/office/powerpoint/2010/main" val="4058332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0" name="Rectangle 9">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2" name="Rectangle 11">
            <a:extLst>
              <a:ext uri="{FF2B5EF4-FFF2-40B4-BE49-F238E27FC236}">
                <a16:creationId xmlns:a16="http://schemas.microsoft.com/office/drawing/2014/main" id="{AFB2EC2C-A33F-49EE-AB41-F93852346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78" y="460353"/>
            <a:ext cx="3102472" cy="2968465"/>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13">
            <a:extLst>
              <a:ext uri="{FF2B5EF4-FFF2-40B4-BE49-F238E27FC236}">
                <a16:creationId xmlns:a16="http://schemas.microsoft.com/office/drawing/2014/main" id="{F68B9A43-D405-4564-90D7-037BDBC77F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3519" y="455125"/>
            <a:ext cx="3102472" cy="2966129"/>
          </a:xfrm>
          <a:prstGeom prst="rect">
            <a:avLst/>
          </a:prstGeom>
        </p:spPr>
      </p:pic>
      <p:sp>
        <p:nvSpPr>
          <p:cNvPr id="16" name="Rectangle 15">
            <a:extLst>
              <a:ext uri="{FF2B5EF4-FFF2-40B4-BE49-F238E27FC236}">
                <a16:creationId xmlns:a16="http://schemas.microsoft.com/office/drawing/2014/main" id="{F757B3A0-8B17-4AE0-BD9C-475E1D760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6466" y="462689"/>
            <a:ext cx="3102472" cy="2966129"/>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Graphic 17">
            <a:extLst>
              <a:ext uri="{FF2B5EF4-FFF2-40B4-BE49-F238E27FC236}">
                <a16:creationId xmlns:a16="http://schemas.microsoft.com/office/drawing/2014/main" id="{BC6906E2-675F-4338-8113-0F0C0923BB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616466" y="462689"/>
            <a:ext cx="3102472" cy="2963793"/>
          </a:xfrm>
          <a:prstGeom prst="rect">
            <a:avLst/>
          </a:prstGeom>
        </p:spPr>
      </p:pic>
      <p:sp>
        <p:nvSpPr>
          <p:cNvPr id="20" name="Rectangle 19">
            <a:extLst>
              <a:ext uri="{FF2B5EF4-FFF2-40B4-BE49-F238E27FC236}">
                <a16:creationId xmlns:a16="http://schemas.microsoft.com/office/drawing/2014/main" id="{5210CEDD-F054-4BF3-B856-98FED59AE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78" y="3427261"/>
            <a:ext cx="3104101" cy="2967686"/>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a:extLst>
              <a:ext uri="{FF2B5EF4-FFF2-40B4-BE49-F238E27FC236}">
                <a16:creationId xmlns:a16="http://schemas.microsoft.com/office/drawing/2014/main" id="{641AACEA-00E6-4D31-9A7C-74455B228E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76278" y="3427261"/>
            <a:ext cx="3102472" cy="2966129"/>
          </a:xfrm>
          <a:prstGeom prst="rect">
            <a:avLst/>
          </a:prstGeom>
        </p:spPr>
      </p:pic>
      <p:sp>
        <p:nvSpPr>
          <p:cNvPr id="24" name="Rectangle 23">
            <a:extLst>
              <a:ext uri="{FF2B5EF4-FFF2-40B4-BE49-F238E27FC236}">
                <a16:creationId xmlns:a16="http://schemas.microsoft.com/office/drawing/2014/main" id="{17B5949A-E34F-4EE9-A608-55EEADE0E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4837" y="3427261"/>
            <a:ext cx="3104101" cy="29676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Graphic 25">
            <a:extLst>
              <a:ext uri="{FF2B5EF4-FFF2-40B4-BE49-F238E27FC236}">
                <a16:creationId xmlns:a16="http://schemas.microsoft.com/office/drawing/2014/main" id="{31CA331F-7ACF-4D95-B4E6-ECA9C09DFB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616466" y="3424925"/>
            <a:ext cx="3102472" cy="2966129"/>
          </a:xfrm>
          <a:prstGeom prst="rect">
            <a:avLst/>
          </a:prstGeom>
        </p:spPr>
      </p:pic>
      <p:sp>
        <p:nvSpPr>
          <p:cNvPr id="28" name="Frame 27">
            <a:extLst>
              <a:ext uri="{FF2B5EF4-FFF2-40B4-BE49-F238E27FC236}">
                <a16:creationId xmlns:a16="http://schemas.microsoft.com/office/drawing/2014/main" id="{D5B8D5C5-8CE0-4DFE-8D43-25A6B3C46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frame">
            <a:avLst>
              <a:gd name="adj1" fmla="val 7108"/>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A6F81B18-F3D6-4185-93BA-6228CCA8E0B3}"/>
              </a:ext>
            </a:extLst>
          </p:cNvPr>
          <p:cNvSpPr>
            <a:spLocks noGrp="1"/>
          </p:cNvSpPr>
          <p:nvPr>
            <p:ph idx="1"/>
          </p:nvPr>
        </p:nvSpPr>
        <p:spPr>
          <a:xfrm>
            <a:off x="3731243" y="2416629"/>
            <a:ext cx="4792929" cy="3974425"/>
          </a:xfrm>
        </p:spPr>
        <p:txBody>
          <a:bodyPr anchor="t">
            <a:normAutofit fontScale="92500" lnSpcReduction="10000"/>
          </a:bodyPr>
          <a:lstStyle/>
          <a:p>
            <a:pPr algn="ctr"/>
            <a:endParaRPr lang="en-GB" sz="500" dirty="0"/>
          </a:p>
          <a:p>
            <a:pPr algn="ctr"/>
            <a:r>
              <a:rPr lang="en-GB" sz="1600" dirty="0"/>
              <a:t>Include all the tasks set </a:t>
            </a:r>
          </a:p>
          <a:p>
            <a:pPr algn="ctr"/>
            <a:r>
              <a:rPr lang="en-GB" sz="1600" dirty="0"/>
              <a:t>Use Niche Marketing, Digital Marketing, Promotions &amp; Social Media Theory to underpin</a:t>
            </a:r>
          </a:p>
          <a:p>
            <a:pPr algn="ctr"/>
            <a:endParaRPr lang="en-GB" sz="1600" dirty="0"/>
          </a:p>
          <a:p>
            <a:pPr algn="ctr"/>
            <a:r>
              <a:rPr lang="en-GB" sz="1600" dirty="0"/>
              <a:t>Sell your campaign to your client – UK Tourism or your Topic Organisation!</a:t>
            </a:r>
          </a:p>
          <a:p>
            <a:pPr algn="ctr"/>
            <a:endParaRPr lang="en-GB" sz="1600" dirty="0"/>
          </a:p>
          <a:p>
            <a:pPr algn="ctr"/>
            <a:r>
              <a:rPr lang="en-GB" sz="1600" dirty="0"/>
              <a:t>Images</a:t>
            </a:r>
          </a:p>
          <a:p>
            <a:pPr algn="ctr"/>
            <a:r>
              <a:rPr lang="en-GB" sz="1600" dirty="0"/>
              <a:t>Video</a:t>
            </a:r>
          </a:p>
          <a:p>
            <a:pPr algn="ctr"/>
            <a:r>
              <a:rPr lang="en-GB" sz="1600" dirty="0"/>
              <a:t>Communications </a:t>
            </a:r>
          </a:p>
          <a:p>
            <a:pPr algn="ctr"/>
            <a:r>
              <a:rPr lang="en-GB" sz="1600" dirty="0"/>
              <a:t>Impact</a:t>
            </a:r>
          </a:p>
          <a:p>
            <a:pPr algn="ctr"/>
            <a:r>
              <a:rPr lang="en-GB" sz="1600" dirty="0"/>
              <a:t>AIDA – Attention, Interest, Action, Desire</a:t>
            </a:r>
          </a:p>
          <a:p>
            <a:pPr algn="ctr"/>
            <a:r>
              <a:rPr lang="en-GB" sz="1600" dirty="0"/>
              <a:t>Dream &amp; Imagine!</a:t>
            </a:r>
          </a:p>
          <a:p>
            <a:pPr algn="ctr"/>
            <a:endParaRPr lang="en-GB" sz="500" dirty="0"/>
          </a:p>
        </p:txBody>
      </p:sp>
      <p:sp>
        <p:nvSpPr>
          <p:cNvPr id="2" name="Title 1">
            <a:extLst>
              <a:ext uri="{FF2B5EF4-FFF2-40B4-BE49-F238E27FC236}">
                <a16:creationId xmlns:a16="http://schemas.microsoft.com/office/drawing/2014/main" id="{796907A6-FC71-4A1D-A9AB-8A1207DA6250}"/>
              </a:ext>
            </a:extLst>
          </p:cNvPr>
          <p:cNvSpPr>
            <a:spLocks noGrp="1"/>
          </p:cNvSpPr>
          <p:nvPr>
            <p:ph type="title"/>
          </p:nvPr>
        </p:nvSpPr>
        <p:spPr>
          <a:xfrm>
            <a:off x="3731243" y="559838"/>
            <a:ext cx="4792929" cy="1856791"/>
          </a:xfrm>
        </p:spPr>
        <p:txBody>
          <a:bodyPr anchor="b">
            <a:normAutofit fontScale="90000"/>
          </a:bodyPr>
          <a:lstStyle/>
          <a:p>
            <a:pPr algn="ctr"/>
            <a:r>
              <a:rPr lang="en-GB" sz="4400" dirty="0"/>
              <a:t>Tool Kit, Images, Video &amp; Communications</a:t>
            </a:r>
          </a:p>
        </p:txBody>
      </p:sp>
    </p:spTree>
    <p:extLst>
      <p:ext uri="{BB962C8B-B14F-4D97-AF65-F5344CB8AC3E}">
        <p14:creationId xmlns:p14="http://schemas.microsoft.com/office/powerpoint/2010/main" val="1637896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0" name="Rectangle 9">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C44DA41C-2F81-4186-BC15-7594186720A8}"/>
              </a:ext>
            </a:extLst>
          </p:cNvPr>
          <p:cNvSpPr>
            <a:spLocks noGrp="1"/>
          </p:cNvSpPr>
          <p:nvPr>
            <p:ph type="title"/>
          </p:nvPr>
        </p:nvSpPr>
        <p:spPr>
          <a:xfrm>
            <a:off x="587828" y="0"/>
            <a:ext cx="11747239" cy="942392"/>
          </a:xfrm>
        </p:spPr>
        <p:txBody>
          <a:bodyPr anchor="b">
            <a:normAutofit/>
          </a:bodyPr>
          <a:lstStyle/>
          <a:p>
            <a:r>
              <a:rPr lang="en-GB" sz="4400" dirty="0"/>
              <a:t>Assignment Tasks</a:t>
            </a:r>
          </a:p>
        </p:txBody>
      </p:sp>
      <p:sp>
        <p:nvSpPr>
          <p:cNvPr id="3" name="Content Placeholder 2">
            <a:extLst>
              <a:ext uri="{FF2B5EF4-FFF2-40B4-BE49-F238E27FC236}">
                <a16:creationId xmlns:a16="http://schemas.microsoft.com/office/drawing/2014/main" id="{95C63651-CF3C-4E1C-AD4C-43BEB8BE744D}"/>
              </a:ext>
            </a:extLst>
          </p:cNvPr>
          <p:cNvSpPr>
            <a:spLocks noGrp="1"/>
          </p:cNvSpPr>
          <p:nvPr>
            <p:ph idx="1"/>
          </p:nvPr>
        </p:nvSpPr>
        <p:spPr>
          <a:xfrm>
            <a:off x="83976" y="1222310"/>
            <a:ext cx="5663681" cy="5477070"/>
          </a:xfrm>
        </p:spPr>
        <p:txBody>
          <a:bodyPr anchor="t">
            <a:normAutofit/>
          </a:bodyPr>
          <a:lstStyle/>
          <a:p>
            <a:r>
              <a:rPr lang="en-GB" sz="1600" dirty="0"/>
              <a:t>A brief introduction to the selected product and summary of the aims and objectives of the campaign</a:t>
            </a:r>
          </a:p>
          <a:p>
            <a:r>
              <a:rPr lang="en-GB" sz="1600" dirty="0"/>
              <a:t>Identification and justification of the chosen key target market using academic theories including  psychographics, demographics, generational and / or tourism concepts</a:t>
            </a:r>
          </a:p>
          <a:p>
            <a:r>
              <a:rPr lang="en-GB" sz="1600" dirty="0"/>
              <a:t>Presentation of your planned Niche Social Media Campaign</a:t>
            </a:r>
          </a:p>
          <a:p>
            <a:r>
              <a:rPr lang="en-GB" sz="1600" dirty="0"/>
              <a:t>The campaign can be a generic approach which may include a variety of social media and advertising communications or focused specifically on social media or a specific channel of communication.</a:t>
            </a:r>
          </a:p>
          <a:p>
            <a:r>
              <a:rPr lang="en-GB" sz="1600" dirty="0"/>
              <a:t>Visual displays of branding, key messages, hash tags, strap lines, images, content, promotional activities and events are required to be included and you need to consider the financial viability and impact of your campaign.</a:t>
            </a:r>
          </a:p>
          <a:p>
            <a:r>
              <a:rPr lang="en-GB" sz="1600" dirty="0"/>
              <a:t>The campaign must include a launch image, short high impact video (30 secs +/-), and examples of the content you have designed for your chosen social media platforms, as well as where relevant  advertising, publicity and any other campaign content. </a:t>
            </a:r>
          </a:p>
          <a:p>
            <a:endParaRPr lang="en-GB" sz="1000" dirty="0"/>
          </a:p>
        </p:txBody>
      </p:sp>
      <p:sp>
        <p:nvSpPr>
          <p:cNvPr id="12" name="Rectangle 11">
            <a:extLst>
              <a:ext uri="{FF2B5EF4-FFF2-40B4-BE49-F238E27FC236}">
                <a16:creationId xmlns:a16="http://schemas.microsoft.com/office/drawing/2014/main" id="{6988DF46-BB01-4433-86D4-321BC88CE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167" y="476600"/>
            <a:ext cx="5888959" cy="58874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13">
            <a:extLst>
              <a:ext uri="{FF2B5EF4-FFF2-40B4-BE49-F238E27FC236}">
                <a16:creationId xmlns:a16="http://schemas.microsoft.com/office/drawing/2014/main" id="{165938C0-ED8F-4242-AE38-E35BF061C3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26783" y="476600"/>
            <a:ext cx="5886343" cy="5886343"/>
          </a:xfrm>
          <a:prstGeom prst="rect">
            <a:avLst/>
          </a:prstGeom>
        </p:spPr>
      </p:pic>
    </p:spTree>
    <p:extLst>
      <p:ext uri="{BB962C8B-B14F-4D97-AF65-F5344CB8AC3E}">
        <p14:creationId xmlns:p14="http://schemas.microsoft.com/office/powerpoint/2010/main" val="2079473567"/>
      </p:ext>
    </p:extLst>
  </p:cSld>
  <p:clrMapOvr>
    <a:masterClrMapping/>
  </p:clrMapOvr>
</p:sld>
</file>

<file path=ppt/theme/theme1.xml><?xml version="1.0" encoding="utf-8"?>
<a:theme xmlns:a="http://schemas.openxmlformats.org/drawingml/2006/main" name="CelebrationVTI">
  <a:themeElements>
    <a:clrScheme name="AnalogousFromRegularSeed_2SEEDS">
      <a:dk1>
        <a:srgbClr val="000000"/>
      </a:dk1>
      <a:lt1>
        <a:srgbClr val="FFFFFF"/>
      </a:lt1>
      <a:dk2>
        <a:srgbClr val="312B1C"/>
      </a:dk2>
      <a:lt2>
        <a:srgbClr val="F0F1F3"/>
      </a:lt2>
      <a:accent1>
        <a:srgbClr val="B18E3B"/>
      </a:accent1>
      <a:accent2>
        <a:srgbClr val="C36F4D"/>
      </a:accent2>
      <a:accent3>
        <a:srgbClr val="9BA842"/>
      </a:accent3>
      <a:accent4>
        <a:srgbClr val="3B7FB1"/>
      </a:accent4>
      <a:accent5>
        <a:srgbClr val="4D5FC3"/>
      </a:accent5>
      <a:accent6>
        <a:srgbClr val="6245B6"/>
      </a:accent6>
      <a:hlink>
        <a:srgbClr val="3F65BF"/>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elebrationVTI" id="{BAD6E4D6-FB5F-472A-BAD2-154760D77BE0}" vid="{59D360FE-6438-46F1-A5A6-11415132A23A}"/>
    </a:ext>
  </a:extLst>
</a:theme>
</file>

<file path=docProps/app.xml><?xml version="1.0" encoding="utf-8"?>
<Properties xmlns="http://schemas.openxmlformats.org/officeDocument/2006/extended-properties" xmlns:vt="http://schemas.openxmlformats.org/officeDocument/2006/docPropsVTypes">
  <Template>Ion Boardroom</Template>
  <TotalTime>18</TotalTime>
  <Words>284</Words>
  <Application>Microsoft Office PowerPoint</Application>
  <PresentationFormat>Widescreen</PresentationFormat>
  <Paragraphs>33</Paragraphs>
  <Slides>4</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AvenirNext LT Pro Medium</vt:lpstr>
      <vt:lpstr>Arial</vt:lpstr>
      <vt:lpstr>Calibri</vt:lpstr>
      <vt:lpstr>Gill Sans Nova</vt:lpstr>
      <vt:lpstr>CelebrationVTI</vt:lpstr>
      <vt:lpstr>Niche Marketing &amp; Social Media</vt:lpstr>
      <vt:lpstr>Campaign Bid</vt:lpstr>
      <vt:lpstr>Tool Kit, Images, Video &amp; Communications</vt:lpstr>
      <vt:lpstr>Assignment Tasks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Niche Marketing &amp; Social Media</dc:title>
  <dc:creator>Jacqui Jones</dc:creator>
  <cp:lastModifiedBy>Jacqui Jones</cp:lastModifiedBy>
  <cp:revision>1</cp:revision>
  <dcterms:created xsi:type="dcterms:W3CDTF">2021-12-02T11:18:56Z</dcterms:created>
  <dcterms:modified xsi:type="dcterms:W3CDTF">2021-12-02T11:37:12Z</dcterms:modified>
</cp:coreProperties>
</file>