
<file path=[Content_Types].xml><?xml version="1.0" encoding="utf-8"?>
<Types xmlns="http://schemas.openxmlformats.org/package/2006/content-types">
  <Default Extension="jpe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85" r:id="rId4"/>
  </p:sldMasterIdLst>
  <p:notesMasterIdLst>
    <p:notesMasterId r:id="rId19"/>
  </p:notesMasterIdLst>
  <p:handoutMasterIdLst>
    <p:handoutMasterId r:id="rId20"/>
  </p:handoutMasterIdLst>
  <p:sldIdLst>
    <p:sldId id="256" r:id="rId5"/>
    <p:sldId id="261" r:id="rId6"/>
    <p:sldId id="257" r:id="rId7"/>
    <p:sldId id="265" r:id="rId8"/>
    <p:sldId id="285" r:id="rId9"/>
    <p:sldId id="289" r:id="rId10"/>
    <p:sldId id="294" r:id="rId11"/>
    <p:sldId id="291" r:id="rId12"/>
    <p:sldId id="287" r:id="rId13"/>
    <p:sldId id="297" r:id="rId14"/>
    <p:sldId id="286" r:id="rId15"/>
    <p:sldId id="266" r:id="rId16"/>
    <p:sldId id="295" r:id="rId17"/>
    <p:sldId id="298" r:id="rId18"/>
  </p:sldIdLst>
  <p:sldSz cx="12192000" cy="6858000"/>
  <p:notesSz cx="6858000" cy="19621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7F7F7F"/>
    <a:srgbClr val="A6A6A6"/>
    <a:srgbClr val="BFBFBF"/>
    <a:srgbClr val="465359"/>
    <a:srgbClr val="757575"/>
    <a:srgbClr val="8B8B8B"/>
    <a:srgbClr val="B0B0B0"/>
    <a:srgbClr val="D3D3D3"/>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D0CAF3-E097-46CA-897F-C79F29548A7B}" v="198" dt="2020-05-23T23:24:27.758"/>
    <p1510:client id="{734C1D9B-2B8D-4762-AF77-065A87655636}" v="61" dt="2020-05-25T21:40:01.804"/>
    <p1510:client id="{DC8EBD61-90D0-44E3-874E-679ECDDF8E0E}" v="51" dt="2020-05-24T00:16:09.493"/>
    <p1510:client id="{E1A6400F-2122-4A07-A446-A0D218DE1C4C}" v="3" dt="2020-05-25T09:27:05.4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756"/>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ata3.xml.rels><?xml version="1.0" encoding="UTF-8" standalone="yes"?>
<Relationships xmlns="http://schemas.openxmlformats.org/package/2006/relationships"><Relationship Id="rId1" Type="http://schemas.openxmlformats.org/officeDocument/2006/relationships/image" Target="../media/image2.tiff"/></Relationships>
</file>

<file path=ppt/diagrams/_rels/data4.xml.rels><?xml version="1.0" encoding="UTF-8" standalone="yes"?>
<Relationships xmlns="http://schemas.openxmlformats.org/package/2006/relationships"><Relationship Id="rId1" Type="http://schemas.openxmlformats.org/officeDocument/2006/relationships/image" Target="../media/image2.tiff"/></Relationships>
</file>

<file path=ppt/diagrams/_rels/drawing3.xml.rels><?xml version="1.0" encoding="UTF-8" standalone="yes"?>
<Relationships xmlns="http://schemas.openxmlformats.org/package/2006/relationships"><Relationship Id="rId1" Type="http://schemas.openxmlformats.org/officeDocument/2006/relationships/image" Target="../media/image2.tiff"/></Relationships>
</file>

<file path=ppt/diagrams/_rels/drawing4.xml.rels><?xml version="1.0" encoding="UTF-8" standalone="yes"?>
<Relationships xmlns="http://schemas.openxmlformats.org/package/2006/relationships"><Relationship Id="rId1" Type="http://schemas.openxmlformats.org/officeDocument/2006/relationships/image" Target="../media/image2.tiff"/></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CF06D2-3E10-43B4-BE1C-A4B4D54F90AC}"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US"/>
        </a:p>
      </dgm:t>
    </dgm:pt>
    <dgm:pt modelId="{DFEFF09B-3316-484E-BDDC-594F853465CA}">
      <dgm:prSet phldrT="[Text]"/>
      <dgm:spPr>
        <a:solidFill>
          <a:srgbClr val="EBEBEB"/>
        </a:solidFill>
        <a:ln>
          <a:solidFill>
            <a:srgbClr val="465359"/>
          </a:solidFill>
        </a:ln>
      </dgm:spPr>
      <dgm:t>
        <a:bodyPr/>
        <a:lstStyle/>
        <a:p>
          <a:pPr rtl="0"/>
          <a:r>
            <a:rPr lang="en-US" b="1" i="1" dirty="0">
              <a:solidFill>
                <a:schemeClr val="tx1"/>
              </a:solidFill>
              <a:latin typeface="Gill Sans MT" panose="020B0502020104020203"/>
            </a:rPr>
            <a:t>What</a:t>
          </a:r>
          <a:r>
            <a:rPr lang="en-US" b="1" i="1" u="none" strike="noStrike" cap="none" baseline="0" noProof="0" dirty="0">
              <a:solidFill>
                <a:schemeClr val="tx1"/>
              </a:solidFill>
              <a:latin typeface="Gill Sans MT"/>
            </a:rPr>
            <a:t> is communication?</a:t>
          </a:r>
          <a:endParaRPr lang="en-US" b="1" i="1" dirty="0">
            <a:solidFill>
              <a:schemeClr val="tx1"/>
            </a:solidFill>
          </a:endParaRPr>
        </a:p>
      </dgm:t>
    </dgm:pt>
    <dgm:pt modelId="{E538D36E-063A-42D4-AE1F-A7433881BEE7}" type="parTrans" cxnId="{80DFDB10-B61B-4F25-98D7-833F01581036}">
      <dgm:prSet/>
      <dgm:spPr/>
      <dgm:t>
        <a:bodyPr/>
        <a:lstStyle/>
        <a:p>
          <a:endParaRPr lang="en-US"/>
        </a:p>
      </dgm:t>
    </dgm:pt>
    <dgm:pt modelId="{9C3C34F5-FB46-48DA-B380-FDC19D593898}" type="sibTrans" cxnId="{80DFDB10-B61B-4F25-98D7-833F01581036}">
      <dgm:prSet/>
      <dgm:spPr/>
      <dgm:t>
        <a:bodyPr/>
        <a:lstStyle/>
        <a:p>
          <a:endParaRPr lang="en-US"/>
        </a:p>
      </dgm:t>
    </dgm:pt>
    <dgm:pt modelId="{529ADF33-DE8E-4EAC-905D-D83A7046AB2C}">
      <dgm:prSet phldrT="[Text]" custT="1"/>
      <dgm:spPr>
        <a:noFill/>
        <a:ln>
          <a:noFill/>
        </a:ln>
      </dgm:spPr>
      <dgm:t>
        <a:bodyPr/>
        <a:lstStyle/>
        <a:p>
          <a:pPr rtl="0"/>
          <a:r>
            <a:rPr lang="en-US" sz="1100">
              <a:solidFill>
                <a:schemeClr val="bg1"/>
              </a:solidFill>
              <a:latin typeface="Gill Sans MT" panose="020B0502020104020203"/>
              <a:cs typeface="Arial"/>
            </a:rPr>
            <a:t>"The</a:t>
          </a:r>
          <a:r>
            <a:rPr lang="en-US" sz="1100">
              <a:solidFill>
                <a:schemeClr val="bg1"/>
              </a:solidFill>
              <a:cs typeface="Arial"/>
            </a:rPr>
            <a:t> </a:t>
          </a:r>
          <a:r>
            <a:rPr lang="en-US" sz="1100">
              <a:solidFill>
                <a:schemeClr val="bg1"/>
              </a:solidFill>
              <a:latin typeface="Gill Sans MT" panose="020B0502020104020203"/>
              <a:cs typeface="Arial"/>
            </a:rPr>
            <a:t>sending and receiving of messages...More than just words."</a:t>
          </a:r>
          <a:endParaRPr lang="en-US" sz="1100">
            <a:solidFill>
              <a:schemeClr val="bg1"/>
            </a:solidFill>
          </a:endParaRPr>
        </a:p>
      </dgm:t>
    </dgm:pt>
    <dgm:pt modelId="{23913E3F-2B51-4215-9313-F115A90A85D6}" type="parTrans" cxnId="{BD88AFB7-D7AF-4B91-94F9-1FDD30358885}">
      <dgm:prSet/>
      <dgm:spPr/>
      <dgm:t>
        <a:bodyPr/>
        <a:lstStyle/>
        <a:p>
          <a:endParaRPr lang="en-US"/>
        </a:p>
      </dgm:t>
    </dgm:pt>
    <dgm:pt modelId="{B907CF74-C693-4BD8-8A49-608D837A9085}" type="sibTrans" cxnId="{BD88AFB7-D7AF-4B91-94F9-1FDD30358885}">
      <dgm:prSet/>
      <dgm:spPr/>
      <dgm:t>
        <a:bodyPr/>
        <a:lstStyle/>
        <a:p>
          <a:endParaRPr lang="en-US"/>
        </a:p>
      </dgm:t>
    </dgm:pt>
    <dgm:pt modelId="{2A782D97-1806-434E-89D6-675805E7495C}">
      <dgm:prSet phldrT="[Text]" phldr="0"/>
      <dgm:spPr>
        <a:solidFill>
          <a:srgbClr val="8B8B8B"/>
        </a:solidFill>
        <a:ln>
          <a:solidFill>
            <a:srgbClr val="465359"/>
          </a:solidFill>
        </a:ln>
      </dgm:spPr>
      <dgm:t>
        <a:bodyPr/>
        <a:lstStyle/>
        <a:p>
          <a:pPr rtl="0"/>
          <a:r>
            <a:rPr lang="en-US" b="1" i="1">
              <a:solidFill>
                <a:schemeClr val="tx1"/>
              </a:solidFill>
              <a:latin typeface="Gill Sans MT" panose="020B0502020104020203"/>
            </a:rPr>
            <a:t>How can we communicate?</a:t>
          </a:r>
          <a:endParaRPr lang="en-US" b="1" i="1">
            <a:solidFill>
              <a:schemeClr val="tx1"/>
            </a:solidFill>
          </a:endParaRPr>
        </a:p>
      </dgm:t>
    </dgm:pt>
    <dgm:pt modelId="{5F043647-0EE3-4630-B86D-A581DC4D030B}" type="parTrans" cxnId="{856252B3-450A-40EA-BCAF-52EBE11524FD}">
      <dgm:prSet/>
      <dgm:spPr/>
      <dgm:t>
        <a:bodyPr/>
        <a:lstStyle/>
        <a:p>
          <a:endParaRPr lang="en-US"/>
        </a:p>
      </dgm:t>
    </dgm:pt>
    <dgm:pt modelId="{F6A0D58E-86C5-4858-B8DA-21B28C5E66B5}" type="sibTrans" cxnId="{856252B3-450A-40EA-BCAF-52EBE11524FD}">
      <dgm:prSet/>
      <dgm:spPr/>
      <dgm:t>
        <a:bodyPr/>
        <a:lstStyle/>
        <a:p>
          <a:endParaRPr lang="en-US"/>
        </a:p>
      </dgm:t>
    </dgm:pt>
    <dgm:pt modelId="{4CDDDD94-16AD-46F1-8CC9-95EE1C109853}">
      <dgm:prSet phldrT="[Text]" custT="1"/>
      <dgm:spPr>
        <a:noFill/>
        <a:ln>
          <a:noFill/>
        </a:ln>
      </dgm:spPr>
      <dgm:t>
        <a:bodyPr/>
        <a:lstStyle/>
        <a:p>
          <a:pPr rtl="0"/>
          <a:r>
            <a:rPr lang="en-US" sz="1100">
              <a:solidFill>
                <a:schemeClr val="bg1"/>
              </a:solidFill>
              <a:latin typeface="Gill Sans MT" panose="020B0502020104020203"/>
              <a:cs typeface="Arial"/>
            </a:rPr>
            <a:t>Verbally, non-verbally, written and visually.</a:t>
          </a:r>
          <a:endParaRPr lang="en-US" sz="1100">
            <a:solidFill>
              <a:schemeClr val="bg1"/>
            </a:solidFill>
            <a:cs typeface="Arial"/>
          </a:endParaRPr>
        </a:p>
      </dgm:t>
    </dgm:pt>
    <dgm:pt modelId="{2F72B410-E6AA-4600-A286-8414280D35D5}" type="parTrans" cxnId="{6684E1B2-CF35-4AD3-9C04-F2428E932209}">
      <dgm:prSet/>
      <dgm:spPr/>
      <dgm:t>
        <a:bodyPr/>
        <a:lstStyle/>
        <a:p>
          <a:endParaRPr lang="en-US"/>
        </a:p>
      </dgm:t>
    </dgm:pt>
    <dgm:pt modelId="{52FFBB23-200D-4E47-AFD3-EB1E6CA5B21E}" type="sibTrans" cxnId="{6684E1B2-CF35-4AD3-9C04-F2428E932209}">
      <dgm:prSet/>
      <dgm:spPr/>
      <dgm:t>
        <a:bodyPr/>
        <a:lstStyle/>
        <a:p>
          <a:endParaRPr lang="en-US"/>
        </a:p>
      </dgm:t>
    </dgm:pt>
    <dgm:pt modelId="{15C30A9E-23F7-4624-823A-0F07A6827AC5}">
      <dgm:prSet phldrT="[Text]"/>
      <dgm:spPr>
        <a:solidFill>
          <a:srgbClr val="757575"/>
        </a:solidFill>
        <a:ln>
          <a:solidFill>
            <a:srgbClr val="465359"/>
          </a:solidFill>
        </a:ln>
      </dgm:spPr>
      <dgm:t>
        <a:bodyPr/>
        <a:lstStyle/>
        <a:p>
          <a:pPr rtl="0"/>
          <a:r>
            <a:rPr lang="en-US" b="1" i="1">
              <a:solidFill>
                <a:schemeClr val="bg1"/>
              </a:solidFill>
              <a:latin typeface="Gill Sans MT" panose="020B0502020104020203"/>
            </a:rPr>
            <a:t>What are the barriers of communication?</a:t>
          </a:r>
          <a:endParaRPr lang="en-US" b="1" i="1">
            <a:solidFill>
              <a:schemeClr val="bg1"/>
            </a:solidFill>
          </a:endParaRPr>
        </a:p>
      </dgm:t>
    </dgm:pt>
    <dgm:pt modelId="{F816F078-1AAF-4E3D-B0B7-F8CBB55720CF}" type="parTrans" cxnId="{8F484229-7B1D-44D8-8123-FD7C8E879226}">
      <dgm:prSet/>
      <dgm:spPr/>
      <dgm:t>
        <a:bodyPr/>
        <a:lstStyle/>
        <a:p>
          <a:endParaRPr lang="en-US"/>
        </a:p>
      </dgm:t>
    </dgm:pt>
    <dgm:pt modelId="{19033A74-C38F-4DCB-8146-B83629D682C1}" type="sibTrans" cxnId="{8F484229-7B1D-44D8-8123-FD7C8E879226}">
      <dgm:prSet/>
      <dgm:spPr/>
      <dgm:t>
        <a:bodyPr/>
        <a:lstStyle/>
        <a:p>
          <a:endParaRPr lang="en-US"/>
        </a:p>
      </dgm:t>
    </dgm:pt>
    <dgm:pt modelId="{47BF0D82-0E48-4C05-B3F4-2B6F8BD68E22}">
      <dgm:prSet phldrT="[Text]" custT="1"/>
      <dgm:spPr>
        <a:noFill/>
        <a:ln>
          <a:noFill/>
        </a:ln>
      </dgm:spPr>
      <dgm:t>
        <a:bodyPr/>
        <a:lstStyle/>
        <a:p>
          <a:pPr rtl="0"/>
          <a:r>
            <a:rPr lang="en-US" sz="1100">
              <a:solidFill>
                <a:schemeClr val="bg1"/>
              </a:solidFill>
              <a:latin typeface="Gill Sans MT" panose="020B0502020104020203"/>
              <a:cs typeface="Arial"/>
            </a:rPr>
            <a:t>Language barriers, overload of information, misunderstandings.</a:t>
          </a:r>
          <a:endParaRPr lang="en-US" sz="1100">
            <a:solidFill>
              <a:schemeClr val="bg1"/>
            </a:solidFill>
            <a:cs typeface="Arial"/>
          </a:endParaRPr>
        </a:p>
      </dgm:t>
    </dgm:pt>
    <dgm:pt modelId="{E06A242F-D707-4C98-A226-8AB72ACAE689}" type="parTrans" cxnId="{E57B4466-D059-42BF-8118-E0A7446A963D}">
      <dgm:prSet/>
      <dgm:spPr/>
      <dgm:t>
        <a:bodyPr/>
        <a:lstStyle/>
        <a:p>
          <a:endParaRPr lang="en-US"/>
        </a:p>
      </dgm:t>
    </dgm:pt>
    <dgm:pt modelId="{F478B774-C627-492A-8147-FB11E9FD8015}" type="sibTrans" cxnId="{E57B4466-D059-42BF-8118-E0A7446A963D}">
      <dgm:prSet/>
      <dgm:spPr/>
      <dgm:t>
        <a:bodyPr/>
        <a:lstStyle/>
        <a:p>
          <a:endParaRPr lang="en-US"/>
        </a:p>
      </dgm:t>
    </dgm:pt>
    <dgm:pt modelId="{92291559-C216-4320-AF17-C21A8A6C02CF}">
      <dgm:prSet phldr="0"/>
      <dgm:spPr>
        <a:solidFill>
          <a:srgbClr val="D3D3D3"/>
        </a:solidFill>
        <a:ln>
          <a:solidFill>
            <a:srgbClr val="465359"/>
          </a:solidFill>
        </a:ln>
      </dgm:spPr>
      <dgm:t>
        <a:bodyPr/>
        <a:lstStyle/>
        <a:p>
          <a:pPr rtl="0"/>
          <a:r>
            <a:rPr lang="en-US" b="1" i="1" dirty="0">
              <a:solidFill>
                <a:schemeClr val="tx1"/>
              </a:solidFill>
              <a:latin typeface="Gill Sans MT" panose="020B0502020104020203"/>
            </a:rPr>
            <a:t>Why is it important?</a:t>
          </a:r>
          <a:endParaRPr lang="en-US" b="1" i="1" dirty="0">
            <a:solidFill>
              <a:schemeClr val="tx1"/>
            </a:solidFill>
          </a:endParaRPr>
        </a:p>
      </dgm:t>
    </dgm:pt>
    <dgm:pt modelId="{5D100E0D-AC8F-4ED1-A38B-999CDD771848}" type="parTrans" cxnId="{B1279F9A-B177-43B9-9ED7-6D62C21EC808}">
      <dgm:prSet/>
      <dgm:spPr/>
      <dgm:t>
        <a:bodyPr/>
        <a:lstStyle/>
        <a:p>
          <a:endParaRPr lang="en-US"/>
        </a:p>
      </dgm:t>
    </dgm:pt>
    <dgm:pt modelId="{49F4F680-0BAB-48BC-94D1-74F8BF9B13F5}" type="sibTrans" cxnId="{B1279F9A-B177-43B9-9ED7-6D62C21EC808}">
      <dgm:prSet/>
      <dgm:spPr/>
      <dgm:t>
        <a:bodyPr/>
        <a:lstStyle/>
        <a:p>
          <a:endParaRPr lang="en-US"/>
        </a:p>
      </dgm:t>
    </dgm:pt>
    <dgm:pt modelId="{922DC5BB-F876-4B3A-BA2D-9A341C29F5A5}">
      <dgm:prSet phldr="0"/>
      <dgm:spPr>
        <a:solidFill>
          <a:srgbClr val="B0B0B0"/>
        </a:solidFill>
        <a:ln>
          <a:solidFill>
            <a:srgbClr val="465359"/>
          </a:solidFill>
        </a:ln>
      </dgm:spPr>
      <dgm:t>
        <a:bodyPr/>
        <a:lstStyle/>
        <a:p>
          <a:pPr rtl="0"/>
          <a:r>
            <a:rPr lang="en-US" b="1" i="1">
              <a:solidFill>
                <a:schemeClr val="tx1"/>
              </a:solidFill>
              <a:latin typeface="Gill Sans MT" panose="020B0502020104020203"/>
            </a:rPr>
            <a:t>Who does it benefit?</a:t>
          </a:r>
          <a:endParaRPr lang="en-US" b="1" i="1">
            <a:solidFill>
              <a:schemeClr val="tx1"/>
            </a:solidFill>
          </a:endParaRPr>
        </a:p>
      </dgm:t>
    </dgm:pt>
    <dgm:pt modelId="{16978681-46EE-4242-B485-1E180F9DFC7E}" type="parTrans" cxnId="{F7DC5795-5F5A-443F-9C51-6B2AEF07CE09}">
      <dgm:prSet/>
      <dgm:spPr/>
      <dgm:t>
        <a:bodyPr/>
        <a:lstStyle/>
        <a:p>
          <a:endParaRPr lang="en-US"/>
        </a:p>
      </dgm:t>
    </dgm:pt>
    <dgm:pt modelId="{FBA221FA-643E-41C8-A1D7-45EF15E6D570}" type="sibTrans" cxnId="{F7DC5795-5F5A-443F-9C51-6B2AEF07CE09}">
      <dgm:prSet/>
      <dgm:spPr/>
      <dgm:t>
        <a:bodyPr/>
        <a:lstStyle/>
        <a:p>
          <a:endParaRPr lang="en-US"/>
        </a:p>
      </dgm:t>
    </dgm:pt>
    <dgm:pt modelId="{D42DDFDD-A79F-4BA2-B286-2F47C0E94445}">
      <dgm:prSet custT="1"/>
      <dgm:spPr>
        <a:noFill/>
        <a:ln>
          <a:noFill/>
        </a:ln>
      </dgm:spPr>
      <dgm:t>
        <a:bodyPr/>
        <a:lstStyle/>
        <a:p>
          <a:pPr rtl="0"/>
          <a:r>
            <a:rPr lang="en-US" sz="1100">
              <a:solidFill>
                <a:schemeClr val="bg1"/>
              </a:solidFill>
              <a:latin typeface="Gill Sans MT" panose="020B0502020104020203"/>
              <a:cs typeface="Arial"/>
            </a:rPr>
            <a:t>"Learning to communicate            effectively is vital in forming healthy personal relationships".</a:t>
          </a:r>
          <a:endParaRPr lang="en-US" sz="1100">
            <a:solidFill>
              <a:schemeClr val="bg1"/>
            </a:solidFill>
          </a:endParaRPr>
        </a:p>
      </dgm:t>
    </dgm:pt>
    <dgm:pt modelId="{892CDF6B-249F-4974-80D6-D2C67B6C5FDF}" type="parTrans" cxnId="{9A719E1F-2AB3-4E06-AE4C-96F254D4A0FC}">
      <dgm:prSet/>
      <dgm:spPr/>
      <dgm:t>
        <a:bodyPr/>
        <a:lstStyle/>
        <a:p>
          <a:endParaRPr lang="en-US"/>
        </a:p>
      </dgm:t>
    </dgm:pt>
    <dgm:pt modelId="{50696A35-429D-445B-B309-EA23B1537ED9}" type="sibTrans" cxnId="{9A719E1F-2AB3-4E06-AE4C-96F254D4A0FC}">
      <dgm:prSet/>
      <dgm:spPr/>
      <dgm:t>
        <a:bodyPr/>
        <a:lstStyle/>
        <a:p>
          <a:endParaRPr lang="en-US"/>
        </a:p>
      </dgm:t>
    </dgm:pt>
    <dgm:pt modelId="{1DEBFB4D-C4CD-4CE2-8B92-549E83922321}">
      <dgm:prSet custT="1"/>
      <dgm:spPr>
        <a:noFill/>
        <a:ln>
          <a:noFill/>
        </a:ln>
      </dgm:spPr>
      <dgm:t>
        <a:bodyPr/>
        <a:lstStyle/>
        <a:p>
          <a:pPr rtl="0"/>
          <a:r>
            <a:rPr lang="en-US" sz="1100">
              <a:solidFill>
                <a:schemeClr val="bg1"/>
              </a:solidFill>
              <a:latin typeface="Gill Sans MT" panose="020B0502020104020203"/>
              <a:cs typeface="Arial"/>
            </a:rPr>
            <a:t>Everyone. Businesses, employees etc.</a:t>
          </a:r>
          <a:endParaRPr lang="en-US" sz="1100">
            <a:solidFill>
              <a:schemeClr val="bg1"/>
            </a:solidFill>
            <a:cs typeface="Arial"/>
          </a:endParaRPr>
        </a:p>
      </dgm:t>
    </dgm:pt>
    <dgm:pt modelId="{E4CF608F-C502-4020-92D8-F8F18F6DDD4A}" type="parTrans" cxnId="{C070294C-42F8-4801-8301-BB71A1D72F2A}">
      <dgm:prSet/>
      <dgm:spPr/>
      <dgm:t>
        <a:bodyPr/>
        <a:lstStyle/>
        <a:p>
          <a:endParaRPr lang="en-US"/>
        </a:p>
      </dgm:t>
    </dgm:pt>
    <dgm:pt modelId="{0F883ADF-78BC-4FCF-935D-9793AB5B8966}" type="sibTrans" cxnId="{C070294C-42F8-4801-8301-BB71A1D72F2A}">
      <dgm:prSet/>
      <dgm:spPr/>
      <dgm:t>
        <a:bodyPr/>
        <a:lstStyle/>
        <a:p>
          <a:endParaRPr lang="en-US"/>
        </a:p>
      </dgm:t>
    </dgm:pt>
    <dgm:pt modelId="{E97463CD-5EA7-4E87-827E-D154D63AE0B1}" type="pres">
      <dgm:prSet presAssocID="{8DCF06D2-3E10-43B4-BE1C-A4B4D54F90AC}" presName="Name0" presStyleCnt="0">
        <dgm:presLayoutVars>
          <dgm:chMax val="5"/>
          <dgm:chPref val="5"/>
          <dgm:dir/>
          <dgm:animLvl val="lvl"/>
        </dgm:presLayoutVars>
      </dgm:prSet>
      <dgm:spPr/>
    </dgm:pt>
    <dgm:pt modelId="{DA6A20A0-A65D-4AC5-8699-5A3801D076EE}" type="pres">
      <dgm:prSet presAssocID="{DFEFF09B-3316-484E-BDDC-594F853465CA}" presName="parentText1" presStyleLbl="node1" presStyleIdx="0" presStyleCnt="5" custLinFactNeighborX="-122" custLinFactNeighborY="839">
        <dgm:presLayoutVars>
          <dgm:chMax/>
          <dgm:chPref val="3"/>
          <dgm:bulletEnabled val="1"/>
        </dgm:presLayoutVars>
      </dgm:prSet>
      <dgm:spPr/>
    </dgm:pt>
    <dgm:pt modelId="{A58F0E6E-D01D-4504-8FC9-78609F2D53BA}" type="pres">
      <dgm:prSet presAssocID="{DFEFF09B-3316-484E-BDDC-594F853465CA}" presName="childText1" presStyleLbl="solidAlignAcc1" presStyleIdx="0" presStyleCnt="5">
        <dgm:presLayoutVars>
          <dgm:chMax val="0"/>
          <dgm:chPref val="0"/>
          <dgm:bulletEnabled val="1"/>
        </dgm:presLayoutVars>
      </dgm:prSet>
      <dgm:spPr/>
    </dgm:pt>
    <dgm:pt modelId="{1AD93A5D-0DCB-40BD-9BA6-90BEFDD496D0}" type="pres">
      <dgm:prSet presAssocID="{92291559-C216-4320-AF17-C21A8A6C02CF}" presName="parentText2" presStyleLbl="node1" presStyleIdx="1" presStyleCnt="5" custLinFactNeighborY="15660">
        <dgm:presLayoutVars>
          <dgm:chMax/>
          <dgm:chPref val="3"/>
          <dgm:bulletEnabled val="1"/>
        </dgm:presLayoutVars>
      </dgm:prSet>
      <dgm:spPr/>
    </dgm:pt>
    <dgm:pt modelId="{BFB31FF8-D28C-4376-94A3-F95504EDB80D}" type="pres">
      <dgm:prSet presAssocID="{92291559-C216-4320-AF17-C21A8A6C02CF}" presName="childText2" presStyleLbl="solidAlignAcc1" presStyleIdx="1" presStyleCnt="5" custLinFactNeighborY="8535">
        <dgm:presLayoutVars>
          <dgm:chMax val="0"/>
          <dgm:chPref val="0"/>
          <dgm:bulletEnabled val="1"/>
        </dgm:presLayoutVars>
      </dgm:prSet>
      <dgm:spPr/>
    </dgm:pt>
    <dgm:pt modelId="{59F32027-1075-44B9-9BE7-1200137E6774}" type="pres">
      <dgm:prSet presAssocID="{922DC5BB-F876-4B3A-BA2D-9A341C29F5A5}" presName="parentText3" presStyleLbl="node1" presStyleIdx="2" presStyleCnt="5" custLinFactNeighborY="32364">
        <dgm:presLayoutVars>
          <dgm:chMax/>
          <dgm:chPref val="3"/>
          <dgm:bulletEnabled val="1"/>
        </dgm:presLayoutVars>
      </dgm:prSet>
      <dgm:spPr/>
    </dgm:pt>
    <dgm:pt modelId="{AA2BF803-A62A-4661-BF51-C3A8CB13DF72}" type="pres">
      <dgm:prSet presAssocID="{922DC5BB-F876-4B3A-BA2D-9A341C29F5A5}" presName="childText3" presStyleLbl="solidAlignAcc1" presStyleIdx="2" presStyleCnt="5" custLinFactNeighborY="17639">
        <dgm:presLayoutVars>
          <dgm:chMax val="0"/>
          <dgm:chPref val="0"/>
          <dgm:bulletEnabled val="1"/>
        </dgm:presLayoutVars>
      </dgm:prSet>
      <dgm:spPr/>
    </dgm:pt>
    <dgm:pt modelId="{76C201A9-AE94-473A-AFE6-A74BAC936839}" type="pres">
      <dgm:prSet presAssocID="{2A782D97-1806-434E-89D6-675805E7495C}" presName="parentText4" presStyleLbl="node1" presStyleIdx="3" presStyleCnt="5" custLinFactNeighborY="49070">
        <dgm:presLayoutVars>
          <dgm:chMax/>
          <dgm:chPref val="3"/>
          <dgm:bulletEnabled val="1"/>
        </dgm:presLayoutVars>
      </dgm:prSet>
      <dgm:spPr/>
    </dgm:pt>
    <dgm:pt modelId="{2633F54C-0141-4DCF-83FB-853C439AD8EB}" type="pres">
      <dgm:prSet presAssocID="{2A782D97-1806-434E-89D6-675805E7495C}" presName="childText4" presStyleLbl="solidAlignAcc1" presStyleIdx="3" presStyleCnt="5" custLinFactNeighborY="26741">
        <dgm:presLayoutVars>
          <dgm:chMax val="0"/>
          <dgm:chPref val="0"/>
          <dgm:bulletEnabled val="1"/>
        </dgm:presLayoutVars>
      </dgm:prSet>
      <dgm:spPr/>
    </dgm:pt>
    <dgm:pt modelId="{832C6785-4934-476D-8C7F-46FFD4534863}" type="pres">
      <dgm:prSet presAssocID="{15C30A9E-23F7-4624-823A-0F07A6827AC5}" presName="parentText5" presStyleLbl="node1" presStyleIdx="4" presStyleCnt="5" custLinFactNeighborY="65774">
        <dgm:presLayoutVars>
          <dgm:chMax/>
          <dgm:chPref val="3"/>
          <dgm:bulletEnabled val="1"/>
        </dgm:presLayoutVars>
      </dgm:prSet>
      <dgm:spPr/>
    </dgm:pt>
    <dgm:pt modelId="{A92D4E0F-E009-4C0B-8B68-3B38FB9D526A}" type="pres">
      <dgm:prSet presAssocID="{15C30A9E-23F7-4624-823A-0F07A6827AC5}" presName="childText5" presStyleLbl="solidAlignAcc1" presStyleIdx="4" presStyleCnt="5" custLinFactNeighborY="35845">
        <dgm:presLayoutVars>
          <dgm:chMax val="0"/>
          <dgm:chPref val="0"/>
          <dgm:bulletEnabled val="1"/>
        </dgm:presLayoutVars>
      </dgm:prSet>
      <dgm:spPr/>
    </dgm:pt>
  </dgm:ptLst>
  <dgm:cxnLst>
    <dgm:cxn modelId="{80DFDB10-B61B-4F25-98D7-833F01581036}" srcId="{8DCF06D2-3E10-43B4-BE1C-A4B4D54F90AC}" destId="{DFEFF09B-3316-484E-BDDC-594F853465CA}" srcOrd="0" destOrd="0" parTransId="{E538D36E-063A-42D4-AE1F-A7433881BEE7}" sibTransId="{9C3C34F5-FB46-48DA-B380-FDC19D593898}"/>
    <dgm:cxn modelId="{9A719E1F-2AB3-4E06-AE4C-96F254D4A0FC}" srcId="{92291559-C216-4320-AF17-C21A8A6C02CF}" destId="{D42DDFDD-A79F-4BA2-B286-2F47C0E94445}" srcOrd="0" destOrd="0" parTransId="{892CDF6B-249F-4974-80D6-D2C67B6C5FDF}" sibTransId="{50696A35-429D-445B-B309-EA23B1537ED9}"/>
    <dgm:cxn modelId="{02406321-DBCA-4523-8112-5BD7F5F66BCB}" type="presOf" srcId="{92291559-C216-4320-AF17-C21A8A6C02CF}" destId="{1AD93A5D-0DCB-40BD-9BA6-90BEFDD496D0}" srcOrd="0" destOrd="0" presId="urn:microsoft.com/office/officeart/2009/3/layout/IncreasingArrowsProcess"/>
    <dgm:cxn modelId="{C47C1E24-FADE-46B2-86DF-A588D069A458}" type="presOf" srcId="{DFEFF09B-3316-484E-BDDC-594F853465CA}" destId="{DA6A20A0-A65D-4AC5-8699-5A3801D076EE}" srcOrd="0" destOrd="0" presId="urn:microsoft.com/office/officeart/2009/3/layout/IncreasingArrowsProcess"/>
    <dgm:cxn modelId="{8F484229-7B1D-44D8-8123-FD7C8E879226}" srcId="{8DCF06D2-3E10-43B4-BE1C-A4B4D54F90AC}" destId="{15C30A9E-23F7-4624-823A-0F07A6827AC5}" srcOrd="4" destOrd="0" parTransId="{F816F078-1AAF-4E3D-B0B7-F8CBB55720CF}" sibTransId="{19033A74-C38F-4DCB-8146-B83629D682C1}"/>
    <dgm:cxn modelId="{8F9ABE35-D958-4AFF-87B2-756C175195A4}" type="presOf" srcId="{8DCF06D2-3E10-43B4-BE1C-A4B4D54F90AC}" destId="{E97463CD-5EA7-4E87-827E-D154D63AE0B1}" srcOrd="0" destOrd="0" presId="urn:microsoft.com/office/officeart/2009/3/layout/IncreasingArrowsProcess"/>
    <dgm:cxn modelId="{E57B4466-D059-42BF-8118-E0A7446A963D}" srcId="{15C30A9E-23F7-4624-823A-0F07A6827AC5}" destId="{47BF0D82-0E48-4C05-B3F4-2B6F8BD68E22}" srcOrd="0" destOrd="0" parTransId="{E06A242F-D707-4C98-A226-8AB72ACAE689}" sibTransId="{F478B774-C627-492A-8147-FB11E9FD8015}"/>
    <dgm:cxn modelId="{C070294C-42F8-4801-8301-BB71A1D72F2A}" srcId="{922DC5BB-F876-4B3A-BA2D-9A341C29F5A5}" destId="{1DEBFB4D-C4CD-4CE2-8B92-549E83922321}" srcOrd="0" destOrd="0" parTransId="{E4CF608F-C502-4020-92D8-F8F18F6DDD4A}" sibTransId="{0F883ADF-78BC-4FCF-935D-9793AB5B8966}"/>
    <dgm:cxn modelId="{59256577-3D9B-4B22-AEC8-F887677EDF15}" type="presOf" srcId="{529ADF33-DE8E-4EAC-905D-D83A7046AB2C}" destId="{A58F0E6E-D01D-4504-8FC9-78609F2D53BA}" srcOrd="0" destOrd="0" presId="urn:microsoft.com/office/officeart/2009/3/layout/IncreasingArrowsProcess"/>
    <dgm:cxn modelId="{E9851686-B07B-4978-B288-14A7DF1491DE}" type="presOf" srcId="{922DC5BB-F876-4B3A-BA2D-9A341C29F5A5}" destId="{59F32027-1075-44B9-9BE7-1200137E6774}" srcOrd="0" destOrd="0" presId="urn:microsoft.com/office/officeart/2009/3/layout/IncreasingArrowsProcess"/>
    <dgm:cxn modelId="{D4CBFE92-4072-4E14-B82D-76DB3D6E6DD4}" type="presOf" srcId="{2A782D97-1806-434E-89D6-675805E7495C}" destId="{76C201A9-AE94-473A-AFE6-A74BAC936839}" srcOrd="0" destOrd="0" presId="urn:microsoft.com/office/officeart/2009/3/layout/IncreasingArrowsProcess"/>
    <dgm:cxn modelId="{F7DC5795-5F5A-443F-9C51-6B2AEF07CE09}" srcId="{8DCF06D2-3E10-43B4-BE1C-A4B4D54F90AC}" destId="{922DC5BB-F876-4B3A-BA2D-9A341C29F5A5}" srcOrd="2" destOrd="0" parTransId="{16978681-46EE-4242-B485-1E180F9DFC7E}" sibTransId="{FBA221FA-643E-41C8-A1D7-45EF15E6D570}"/>
    <dgm:cxn modelId="{B1279F9A-B177-43B9-9ED7-6D62C21EC808}" srcId="{8DCF06D2-3E10-43B4-BE1C-A4B4D54F90AC}" destId="{92291559-C216-4320-AF17-C21A8A6C02CF}" srcOrd="1" destOrd="0" parTransId="{5D100E0D-AC8F-4ED1-A38B-999CDD771848}" sibTransId="{49F4F680-0BAB-48BC-94D1-74F8BF9B13F5}"/>
    <dgm:cxn modelId="{BC66A8AD-279A-421A-953E-E3FA15352107}" type="presOf" srcId="{15C30A9E-23F7-4624-823A-0F07A6827AC5}" destId="{832C6785-4934-476D-8C7F-46FFD4534863}" srcOrd="0" destOrd="0" presId="urn:microsoft.com/office/officeart/2009/3/layout/IncreasingArrowsProcess"/>
    <dgm:cxn modelId="{6684E1B2-CF35-4AD3-9C04-F2428E932209}" srcId="{2A782D97-1806-434E-89D6-675805E7495C}" destId="{4CDDDD94-16AD-46F1-8CC9-95EE1C109853}" srcOrd="0" destOrd="0" parTransId="{2F72B410-E6AA-4600-A286-8414280D35D5}" sibTransId="{52FFBB23-200D-4E47-AFD3-EB1E6CA5B21E}"/>
    <dgm:cxn modelId="{856252B3-450A-40EA-BCAF-52EBE11524FD}" srcId="{8DCF06D2-3E10-43B4-BE1C-A4B4D54F90AC}" destId="{2A782D97-1806-434E-89D6-675805E7495C}" srcOrd="3" destOrd="0" parTransId="{5F043647-0EE3-4630-B86D-A581DC4D030B}" sibTransId="{F6A0D58E-86C5-4858-B8DA-21B28C5E66B5}"/>
    <dgm:cxn modelId="{BD88AFB7-D7AF-4B91-94F9-1FDD30358885}" srcId="{DFEFF09B-3316-484E-BDDC-594F853465CA}" destId="{529ADF33-DE8E-4EAC-905D-D83A7046AB2C}" srcOrd="0" destOrd="0" parTransId="{23913E3F-2B51-4215-9313-F115A90A85D6}" sibTransId="{B907CF74-C693-4BD8-8A49-608D837A9085}"/>
    <dgm:cxn modelId="{EF3EDED3-36C5-4C25-9541-E2743747D06F}" type="presOf" srcId="{4CDDDD94-16AD-46F1-8CC9-95EE1C109853}" destId="{2633F54C-0141-4DCF-83FB-853C439AD8EB}" srcOrd="0" destOrd="0" presId="urn:microsoft.com/office/officeart/2009/3/layout/IncreasingArrowsProcess"/>
    <dgm:cxn modelId="{46C999DC-6EAB-48E7-BC8D-6BAC98BC379D}" type="presOf" srcId="{1DEBFB4D-C4CD-4CE2-8B92-549E83922321}" destId="{AA2BF803-A62A-4661-BF51-C3A8CB13DF72}" srcOrd="0" destOrd="0" presId="urn:microsoft.com/office/officeart/2009/3/layout/IncreasingArrowsProcess"/>
    <dgm:cxn modelId="{42EEFFEE-B9DA-49D1-94DC-BEC7F81A8E2E}" type="presOf" srcId="{D42DDFDD-A79F-4BA2-B286-2F47C0E94445}" destId="{BFB31FF8-D28C-4376-94A3-F95504EDB80D}" srcOrd="0" destOrd="0" presId="urn:microsoft.com/office/officeart/2009/3/layout/IncreasingArrowsProcess"/>
    <dgm:cxn modelId="{DA0BA3FA-C456-48F4-BF3A-33228F7EF29E}" type="presOf" srcId="{47BF0D82-0E48-4C05-B3F4-2B6F8BD68E22}" destId="{A92D4E0F-E009-4C0B-8B68-3B38FB9D526A}" srcOrd="0" destOrd="0" presId="urn:microsoft.com/office/officeart/2009/3/layout/IncreasingArrowsProcess"/>
    <dgm:cxn modelId="{6C6DBD5F-3F9F-46B3-930E-0C14D4E37711}" type="presParOf" srcId="{E97463CD-5EA7-4E87-827E-D154D63AE0B1}" destId="{DA6A20A0-A65D-4AC5-8699-5A3801D076EE}" srcOrd="0" destOrd="0" presId="urn:microsoft.com/office/officeart/2009/3/layout/IncreasingArrowsProcess"/>
    <dgm:cxn modelId="{B01AF886-0EBC-4E51-B637-538FC0516948}" type="presParOf" srcId="{E97463CD-5EA7-4E87-827E-D154D63AE0B1}" destId="{A58F0E6E-D01D-4504-8FC9-78609F2D53BA}" srcOrd="1" destOrd="0" presId="urn:microsoft.com/office/officeart/2009/3/layout/IncreasingArrowsProcess"/>
    <dgm:cxn modelId="{C428ADE7-3BC5-4AC5-A8DB-9EC3232562F9}" type="presParOf" srcId="{E97463CD-5EA7-4E87-827E-D154D63AE0B1}" destId="{1AD93A5D-0DCB-40BD-9BA6-90BEFDD496D0}" srcOrd="2" destOrd="0" presId="urn:microsoft.com/office/officeart/2009/3/layout/IncreasingArrowsProcess"/>
    <dgm:cxn modelId="{A9E823CD-FABB-4100-B36E-1AF672C3B170}" type="presParOf" srcId="{E97463CD-5EA7-4E87-827E-D154D63AE0B1}" destId="{BFB31FF8-D28C-4376-94A3-F95504EDB80D}" srcOrd="3" destOrd="0" presId="urn:microsoft.com/office/officeart/2009/3/layout/IncreasingArrowsProcess"/>
    <dgm:cxn modelId="{BB508B85-EDA6-4CE1-88BD-1B11847F8DA3}" type="presParOf" srcId="{E97463CD-5EA7-4E87-827E-D154D63AE0B1}" destId="{59F32027-1075-44B9-9BE7-1200137E6774}" srcOrd="4" destOrd="0" presId="urn:microsoft.com/office/officeart/2009/3/layout/IncreasingArrowsProcess"/>
    <dgm:cxn modelId="{26406BFA-2EA2-4DAC-9BAA-71EB9BDD4ECF}" type="presParOf" srcId="{E97463CD-5EA7-4E87-827E-D154D63AE0B1}" destId="{AA2BF803-A62A-4661-BF51-C3A8CB13DF72}" srcOrd="5" destOrd="0" presId="urn:microsoft.com/office/officeart/2009/3/layout/IncreasingArrowsProcess"/>
    <dgm:cxn modelId="{5A4BBC67-0182-41E5-9549-58F1D447F677}" type="presParOf" srcId="{E97463CD-5EA7-4E87-827E-D154D63AE0B1}" destId="{76C201A9-AE94-473A-AFE6-A74BAC936839}" srcOrd="6" destOrd="0" presId="urn:microsoft.com/office/officeart/2009/3/layout/IncreasingArrowsProcess"/>
    <dgm:cxn modelId="{99E65648-1E62-4A23-BD70-0E26BA675EB6}" type="presParOf" srcId="{E97463CD-5EA7-4E87-827E-D154D63AE0B1}" destId="{2633F54C-0141-4DCF-83FB-853C439AD8EB}" srcOrd="7" destOrd="0" presId="urn:microsoft.com/office/officeart/2009/3/layout/IncreasingArrowsProcess"/>
    <dgm:cxn modelId="{C4E70FB0-E736-4E1A-8F10-3BEE5D9CD87B}" type="presParOf" srcId="{E97463CD-5EA7-4E87-827E-D154D63AE0B1}" destId="{832C6785-4934-476D-8C7F-46FFD4534863}" srcOrd="8" destOrd="0" presId="urn:microsoft.com/office/officeart/2009/3/layout/IncreasingArrowsProcess"/>
    <dgm:cxn modelId="{451DDA89-6A52-462F-828C-DCE81CFCDCB9}" type="presParOf" srcId="{E97463CD-5EA7-4E87-827E-D154D63AE0B1}" destId="{A92D4E0F-E009-4C0B-8B68-3B38FB9D526A}" srcOrd="9"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CF06D2-3E10-43B4-BE1C-A4B4D54F90AC}"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US"/>
        </a:p>
      </dgm:t>
    </dgm:pt>
    <dgm:pt modelId="{DFEFF09B-3316-484E-BDDC-594F853465CA}">
      <dgm:prSet phldrT="[Text]"/>
      <dgm:spPr>
        <a:solidFill>
          <a:srgbClr val="EBEBEB"/>
        </a:solidFill>
        <a:ln>
          <a:solidFill>
            <a:srgbClr val="465359"/>
          </a:solidFill>
        </a:ln>
      </dgm:spPr>
      <dgm:t>
        <a:bodyPr/>
        <a:lstStyle/>
        <a:p>
          <a:pPr rtl="0"/>
          <a:r>
            <a:rPr lang="en-US" b="1" i="1">
              <a:solidFill>
                <a:schemeClr val="tx1"/>
              </a:solidFill>
              <a:latin typeface="Gill Sans MT" panose="020B0502020104020203"/>
            </a:rPr>
            <a:t>What is networking</a:t>
          </a:r>
          <a:r>
            <a:rPr lang="en-US" b="1" i="1">
              <a:solidFill>
                <a:schemeClr val="tx1"/>
              </a:solidFill>
            </a:rPr>
            <a:t>?</a:t>
          </a:r>
          <a:endParaRPr lang="en-US" b="1" i="1" u="none" strike="noStrike" cap="none" baseline="0" noProof="0">
            <a:solidFill>
              <a:schemeClr val="tx1"/>
            </a:solidFill>
            <a:latin typeface="Gill Sans MT"/>
          </a:endParaRPr>
        </a:p>
      </dgm:t>
    </dgm:pt>
    <dgm:pt modelId="{E538D36E-063A-42D4-AE1F-A7433881BEE7}" type="parTrans" cxnId="{80DFDB10-B61B-4F25-98D7-833F01581036}">
      <dgm:prSet/>
      <dgm:spPr/>
      <dgm:t>
        <a:bodyPr/>
        <a:lstStyle/>
        <a:p>
          <a:endParaRPr lang="en-US"/>
        </a:p>
      </dgm:t>
    </dgm:pt>
    <dgm:pt modelId="{9C3C34F5-FB46-48DA-B380-FDC19D593898}" type="sibTrans" cxnId="{80DFDB10-B61B-4F25-98D7-833F01581036}">
      <dgm:prSet/>
      <dgm:spPr/>
      <dgm:t>
        <a:bodyPr/>
        <a:lstStyle/>
        <a:p>
          <a:endParaRPr lang="en-US"/>
        </a:p>
      </dgm:t>
    </dgm:pt>
    <dgm:pt modelId="{529ADF33-DE8E-4EAC-905D-D83A7046AB2C}">
      <dgm:prSet phldrT="[Text]" custT="1"/>
      <dgm:spPr>
        <a:noFill/>
        <a:ln>
          <a:noFill/>
        </a:ln>
      </dgm:spPr>
      <dgm:t>
        <a:bodyPr/>
        <a:lstStyle/>
        <a:p>
          <a:pPr rtl="0"/>
          <a:r>
            <a:rPr lang="en-US" sz="1100">
              <a:solidFill>
                <a:schemeClr val="bg1"/>
              </a:solidFill>
              <a:latin typeface="Gill Sans MT" panose="020B0502020104020203"/>
              <a:cs typeface="Arial"/>
            </a:rPr>
            <a:t>"Where you build relationships with other people in the room"</a:t>
          </a:r>
          <a:endParaRPr lang="en-US" sz="1100">
            <a:solidFill>
              <a:schemeClr val="bg1"/>
            </a:solidFill>
            <a:cs typeface="Arial"/>
          </a:endParaRPr>
        </a:p>
      </dgm:t>
    </dgm:pt>
    <dgm:pt modelId="{23913E3F-2B51-4215-9313-F115A90A85D6}" type="parTrans" cxnId="{BD88AFB7-D7AF-4B91-94F9-1FDD30358885}">
      <dgm:prSet/>
      <dgm:spPr/>
      <dgm:t>
        <a:bodyPr/>
        <a:lstStyle/>
        <a:p>
          <a:endParaRPr lang="en-US"/>
        </a:p>
      </dgm:t>
    </dgm:pt>
    <dgm:pt modelId="{B907CF74-C693-4BD8-8A49-608D837A9085}" type="sibTrans" cxnId="{BD88AFB7-D7AF-4B91-94F9-1FDD30358885}">
      <dgm:prSet/>
      <dgm:spPr/>
      <dgm:t>
        <a:bodyPr/>
        <a:lstStyle/>
        <a:p>
          <a:endParaRPr lang="en-US"/>
        </a:p>
      </dgm:t>
    </dgm:pt>
    <dgm:pt modelId="{2A782D97-1806-434E-89D6-675805E7495C}">
      <dgm:prSet phldrT="[Text]" phldr="0"/>
      <dgm:spPr>
        <a:solidFill>
          <a:srgbClr val="8B8B8B"/>
        </a:solidFill>
        <a:ln>
          <a:solidFill>
            <a:srgbClr val="465359"/>
          </a:solidFill>
        </a:ln>
      </dgm:spPr>
      <dgm:t>
        <a:bodyPr/>
        <a:lstStyle/>
        <a:p>
          <a:pPr rtl="0"/>
          <a:r>
            <a:rPr lang="en-US" b="1">
              <a:solidFill>
                <a:schemeClr val="tx1"/>
              </a:solidFill>
              <a:latin typeface="Gill Sans MT" panose="020B0502020104020203"/>
            </a:rPr>
            <a:t>What are the benefits of networking?</a:t>
          </a:r>
          <a:endParaRPr lang="en-US" b="1">
            <a:solidFill>
              <a:schemeClr val="tx1"/>
            </a:solidFill>
          </a:endParaRPr>
        </a:p>
      </dgm:t>
    </dgm:pt>
    <dgm:pt modelId="{5F043647-0EE3-4630-B86D-A581DC4D030B}" type="parTrans" cxnId="{856252B3-450A-40EA-BCAF-52EBE11524FD}">
      <dgm:prSet/>
      <dgm:spPr/>
      <dgm:t>
        <a:bodyPr/>
        <a:lstStyle/>
        <a:p>
          <a:endParaRPr lang="en-US"/>
        </a:p>
      </dgm:t>
    </dgm:pt>
    <dgm:pt modelId="{F6A0D58E-86C5-4858-B8DA-21B28C5E66B5}" type="sibTrans" cxnId="{856252B3-450A-40EA-BCAF-52EBE11524FD}">
      <dgm:prSet/>
      <dgm:spPr/>
      <dgm:t>
        <a:bodyPr/>
        <a:lstStyle/>
        <a:p>
          <a:endParaRPr lang="en-US"/>
        </a:p>
      </dgm:t>
    </dgm:pt>
    <dgm:pt modelId="{4CDDDD94-16AD-46F1-8CC9-95EE1C109853}">
      <dgm:prSet phldrT="[Text]" custT="1"/>
      <dgm:spPr>
        <a:noFill/>
        <a:ln>
          <a:noFill/>
        </a:ln>
      </dgm:spPr>
      <dgm:t>
        <a:bodyPr/>
        <a:lstStyle/>
        <a:p>
          <a:pPr rtl="0"/>
          <a:r>
            <a:rPr lang="en-US" sz="1100">
              <a:solidFill>
                <a:schemeClr val="bg1"/>
              </a:solidFill>
              <a:latin typeface="Gill Sans MT" panose="020B0502020104020203"/>
              <a:cs typeface="Arial"/>
            </a:rPr>
            <a:t>There are several benefits of netowkring and they will be discussed in detail on the next slide.</a:t>
          </a:r>
          <a:endParaRPr lang="en-US" sz="1100">
            <a:solidFill>
              <a:schemeClr val="bg1"/>
            </a:solidFill>
          </a:endParaRPr>
        </a:p>
      </dgm:t>
    </dgm:pt>
    <dgm:pt modelId="{2F72B410-E6AA-4600-A286-8414280D35D5}" type="parTrans" cxnId="{6684E1B2-CF35-4AD3-9C04-F2428E932209}">
      <dgm:prSet/>
      <dgm:spPr/>
      <dgm:t>
        <a:bodyPr/>
        <a:lstStyle/>
        <a:p>
          <a:endParaRPr lang="en-US"/>
        </a:p>
      </dgm:t>
    </dgm:pt>
    <dgm:pt modelId="{52FFBB23-200D-4E47-AFD3-EB1E6CA5B21E}" type="sibTrans" cxnId="{6684E1B2-CF35-4AD3-9C04-F2428E932209}">
      <dgm:prSet/>
      <dgm:spPr/>
      <dgm:t>
        <a:bodyPr/>
        <a:lstStyle/>
        <a:p>
          <a:endParaRPr lang="en-US"/>
        </a:p>
      </dgm:t>
    </dgm:pt>
    <dgm:pt modelId="{15C30A9E-23F7-4624-823A-0F07A6827AC5}">
      <dgm:prSet phldrT="[Text]"/>
      <dgm:spPr>
        <a:solidFill>
          <a:srgbClr val="757575"/>
        </a:solidFill>
        <a:ln>
          <a:solidFill>
            <a:srgbClr val="465359"/>
          </a:solidFill>
        </a:ln>
      </dgm:spPr>
      <dgm:t>
        <a:bodyPr/>
        <a:lstStyle/>
        <a:p>
          <a:pPr rtl="0"/>
          <a:r>
            <a:rPr lang="en-US">
              <a:solidFill>
                <a:schemeClr val="bg1"/>
              </a:solidFill>
              <a:latin typeface="Gill Sans MT" panose="020B0502020104020203"/>
            </a:rPr>
            <a:t>Who does networking benefit?</a:t>
          </a:r>
          <a:endParaRPr lang="en-US">
            <a:solidFill>
              <a:schemeClr val="bg1"/>
            </a:solidFill>
          </a:endParaRPr>
        </a:p>
      </dgm:t>
    </dgm:pt>
    <dgm:pt modelId="{F816F078-1AAF-4E3D-B0B7-F8CBB55720CF}" type="parTrans" cxnId="{8F484229-7B1D-44D8-8123-FD7C8E879226}">
      <dgm:prSet/>
      <dgm:spPr/>
      <dgm:t>
        <a:bodyPr/>
        <a:lstStyle/>
        <a:p>
          <a:endParaRPr lang="en-US"/>
        </a:p>
      </dgm:t>
    </dgm:pt>
    <dgm:pt modelId="{19033A74-C38F-4DCB-8146-B83629D682C1}" type="sibTrans" cxnId="{8F484229-7B1D-44D8-8123-FD7C8E879226}">
      <dgm:prSet/>
      <dgm:spPr/>
      <dgm:t>
        <a:bodyPr/>
        <a:lstStyle/>
        <a:p>
          <a:endParaRPr lang="en-US"/>
        </a:p>
      </dgm:t>
    </dgm:pt>
    <dgm:pt modelId="{47BF0D82-0E48-4C05-B3F4-2B6F8BD68E22}">
      <dgm:prSet phldrT="[Text]" custT="1"/>
      <dgm:spPr>
        <a:noFill/>
        <a:ln>
          <a:noFill/>
        </a:ln>
      </dgm:spPr>
      <dgm:t>
        <a:bodyPr/>
        <a:lstStyle/>
        <a:p>
          <a:pPr rtl="0"/>
          <a:r>
            <a:rPr lang="en-US" sz="1100">
              <a:solidFill>
                <a:schemeClr val="bg1"/>
              </a:solidFill>
              <a:latin typeface="Gill Sans MT" panose="020B0502020104020203"/>
              <a:cs typeface="Arial"/>
            </a:rPr>
            <a:t>Everyone can benefit from networking if they use it correctly.</a:t>
          </a:r>
          <a:endParaRPr lang="en-US" sz="1100">
            <a:solidFill>
              <a:schemeClr val="bg1"/>
            </a:solidFill>
            <a:cs typeface="Arial"/>
          </a:endParaRPr>
        </a:p>
      </dgm:t>
    </dgm:pt>
    <dgm:pt modelId="{E06A242F-D707-4C98-A226-8AB72ACAE689}" type="parTrans" cxnId="{E57B4466-D059-42BF-8118-E0A7446A963D}">
      <dgm:prSet/>
      <dgm:spPr/>
      <dgm:t>
        <a:bodyPr/>
        <a:lstStyle/>
        <a:p>
          <a:endParaRPr lang="en-US"/>
        </a:p>
      </dgm:t>
    </dgm:pt>
    <dgm:pt modelId="{F478B774-C627-492A-8147-FB11E9FD8015}" type="sibTrans" cxnId="{E57B4466-D059-42BF-8118-E0A7446A963D}">
      <dgm:prSet/>
      <dgm:spPr/>
      <dgm:t>
        <a:bodyPr/>
        <a:lstStyle/>
        <a:p>
          <a:endParaRPr lang="en-US"/>
        </a:p>
      </dgm:t>
    </dgm:pt>
    <dgm:pt modelId="{92291559-C216-4320-AF17-C21A8A6C02CF}">
      <dgm:prSet/>
      <dgm:spPr>
        <a:solidFill>
          <a:srgbClr val="D3D3D3"/>
        </a:solidFill>
        <a:ln>
          <a:solidFill>
            <a:srgbClr val="465359"/>
          </a:solidFill>
        </a:ln>
      </dgm:spPr>
      <dgm:t>
        <a:bodyPr/>
        <a:lstStyle/>
        <a:p>
          <a:pPr rtl="0"/>
          <a:r>
            <a:rPr lang="en-US" b="1" i="1">
              <a:solidFill>
                <a:schemeClr val="tx1"/>
              </a:solidFill>
              <a:latin typeface="Gill Sans MT" panose="020B0502020104020203"/>
            </a:rPr>
            <a:t>Why is it important</a:t>
          </a:r>
          <a:r>
            <a:rPr lang="en-US" b="1" i="1">
              <a:solidFill>
                <a:schemeClr val="tx1"/>
              </a:solidFill>
            </a:rPr>
            <a:t>?</a:t>
          </a:r>
        </a:p>
      </dgm:t>
    </dgm:pt>
    <dgm:pt modelId="{5D100E0D-AC8F-4ED1-A38B-999CDD771848}" type="parTrans" cxnId="{B1279F9A-B177-43B9-9ED7-6D62C21EC808}">
      <dgm:prSet/>
      <dgm:spPr/>
      <dgm:t>
        <a:bodyPr/>
        <a:lstStyle/>
        <a:p>
          <a:endParaRPr lang="en-US"/>
        </a:p>
      </dgm:t>
    </dgm:pt>
    <dgm:pt modelId="{49F4F680-0BAB-48BC-94D1-74F8BF9B13F5}" type="sibTrans" cxnId="{B1279F9A-B177-43B9-9ED7-6D62C21EC808}">
      <dgm:prSet/>
      <dgm:spPr/>
      <dgm:t>
        <a:bodyPr/>
        <a:lstStyle/>
        <a:p>
          <a:endParaRPr lang="en-US"/>
        </a:p>
      </dgm:t>
    </dgm:pt>
    <dgm:pt modelId="{922DC5BB-F876-4B3A-BA2D-9A341C29F5A5}">
      <dgm:prSet/>
      <dgm:spPr>
        <a:solidFill>
          <a:srgbClr val="B0B0B0"/>
        </a:solidFill>
        <a:ln>
          <a:solidFill>
            <a:srgbClr val="465359"/>
          </a:solidFill>
        </a:ln>
      </dgm:spPr>
      <dgm:t>
        <a:bodyPr/>
        <a:lstStyle/>
        <a:p>
          <a:pPr rtl="0"/>
          <a:r>
            <a:rPr lang="en-US" b="1" i="1">
              <a:solidFill>
                <a:schemeClr val="tx1"/>
              </a:solidFill>
              <a:latin typeface="Gill Sans MT" panose="020B0502020104020203"/>
            </a:rPr>
            <a:t>What are the different types of networking?</a:t>
          </a:r>
          <a:endParaRPr lang="en-US" b="1" i="1">
            <a:solidFill>
              <a:schemeClr val="tx1"/>
            </a:solidFill>
          </a:endParaRPr>
        </a:p>
      </dgm:t>
    </dgm:pt>
    <dgm:pt modelId="{16978681-46EE-4242-B485-1E180F9DFC7E}" type="parTrans" cxnId="{F7DC5795-5F5A-443F-9C51-6B2AEF07CE09}">
      <dgm:prSet/>
      <dgm:spPr/>
      <dgm:t>
        <a:bodyPr/>
        <a:lstStyle/>
        <a:p>
          <a:endParaRPr lang="en-US"/>
        </a:p>
      </dgm:t>
    </dgm:pt>
    <dgm:pt modelId="{FBA221FA-643E-41C8-A1D7-45EF15E6D570}" type="sibTrans" cxnId="{F7DC5795-5F5A-443F-9C51-6B2AEF07CE09}">
      <dgm:prSet/>
      <dgm:spPr/>
      <dgm:t>
        <a:bodyPr/>
        <a:lstStyle/>
        <a:p>
          <a:endParaRPr lang="en-US"/>
        </a:p>
      </dgm:t>
    </dgm:pt>
    <dgm:pt modelId="{D42DDFDD-A79F-4BA2-B286-2F47C0E94445}">
      <dgm:prSet custT="1"/>
      <dgm:spPr>
        <a:noFill/>
        <a:ln>
          <a:noFill/>
        </a:ln>
      </dgm:spPr>
      <dgm:t>
        <a:bodyPr/>
        <a:lstStyle/>
        <a:p>
          <a:pPr rtl="0"/>
          <a:r>
            <a:rPr lang="en-US" sz="1100">
              <a:solidFill>
                <a:schemeClr val="bg1"/>
              </a:solidFill>
            </a:rPr>
            <a:t>"Valuable way to expand your knowledge, learn from the success of others"</a:t>
          </a:r>
        </a:p>
      </dgm:t>
    </dgm:pt>
    <dgm:pt modelId="{892CDF6B-249F-4974-80D6-D2C67B6C5FDF}" type="parTrans" cxnId="{9A719E1F-2AB3-4E06-AE4C-96F254D4A0FC}">
      <dgm:prSet/>
      <dgm:spPr/>
      <dgm:t>
        <a:bodyPr/>
        <a:lstStyle/>
        <a:p>
          <a:endParaRPr lang="en-US"/>
        </a:p>
      </dgm:t>
    </dgm:pt>
    <dgm:pt modelId="{50696A35-429D-445B-B309-EA23B1537ED9}" type="sibTrans" cxnId="{9A719E1F-2AB3-4E06-AE4C-96F254D4A0FC}">
      <dgm:prSet/>
      <dgm:spPr/>
      <dgm:t>
        <a:bodyPr/>
        <a:lstStyle/>
        <a:p>
          <a:endParaRPr lang="en-US"/>
        </a:p>
      </dgm:t>
    </dgm:pt>
    <dgm:pt modelId="{1DEBFB4D-C4CD-4CE2-8B92-549E83922321}">
      <dgm:prSet custT="1"/>
      <dgm:spPr>
        <a:noFill/>
        <a:ln>
          <a:noFill/>
        </a:ln>
      </dgm:spPr>
      <dgm:t>
        <a:bodyPr/>
        <a:lstStyle/>
        <a:p>
          <a:pPr rtl="0"/>
          <a:r>
            <a:rPr lang="en-US" sz="1100">
              <a:solidFill>
                <a:schemeClr val="bg1"/>
              </a:solidFill>
              <a:latin typeface="Gill Sans MT" panose="020B0502020104020203"/>
              <a:cs typeface="Arial"/>
            </a:rPr>
            <a:t>Casual, Professional, Online.</a:t>
          </a:r>
          <a:endParaRPr lang="en-US" sz="1100">
            <a:solidFill>
              <a:schemeClr val="bg1"/>
            </a:solidFill>
            <a:cs typeface="Arial"/>
          </a:endParaRPr>
        </a:p>
      </dgm:t>
    </dgm:pt>
    <dgm:pt modelId="{E4CF608F-C502-4020-92D8-F8F18F6DDD4A}" type="parTrans" cxnId="{C070294C-42F8-4801-8301-BB71A1D72F2A}">
      <dgm:prSet/>
      <dgm:spPr/>
      <dgm:t>
        <a:bodyPr/>
        <a:lstStyle/>
        <a:p>
          <a:endParaRPr lang="en-US"/>
        </a:p>
      </dgm:t>
    </dgm:pt>
    <dgm:pt modelId="{0F883ADF-78BC-4FCF-935D-9793AB5B8966}" type="sibTrans" cxnId="{C070294C-42F8-4801-8301-BB71A1D72F2A}">
      <dgm:prSet/>
      <dgm:spPr/>
      <dgm:t>
        <a:bodyPr/>
        <a:lstStyle/>
        <a:p>
          <a:endParaRPr lang="en-US"/>
        </a:p>
      </dgm:t>
    </dgm:pt>
    <dgm:pt modelId="{E97463CD-5EA7-4E87-827E-D154D63AE0B1}" type="pres">
      <dgm:prSet presAssocID="{8DCF06D2-3E10-43B4-BE1C-A4B4D54F90AC}" presName="Name0" presStyleCnt="0">
        <dgm:presLayoutVars>
          <dgm:chMax val="5"/>
          <dgm:chPref val="5"/>
          <dgm:dir/>
          <dgm:animLvl val="lvl"/>
        </dgm:presLayoutVars>
      </dgm:prSet>
      <dgm:spPr/>
    </dgm:pt>
    <dgm:pt modelId="{DA6A20A0-A65D-4AC5-8699-5A3801D076EE}" type="pres">
      <dgm:prSet presAssocID="{DFEFF09B-3316-484E-BDDC-594F853465CA}" presName="parentText1" presStyleLbl="node1" presStyleIdx="0" presStyleCnt="5">
        <dgm:presLayoutVars>
          <dgm:chMax/>
          <dgm:chPref val="3"/>
          <dgm:bulletEnabled val="1"/>
        </dgm:presLayoutVars>
      </dgm:prSet>
      <dgm:spPr/>
    </dgm:pt>
    <dgm:pt modelId="{A58F0E6E-D01D-4504-8FC9-78609F2D53BA}" type="pres">
      <dgm:prSet presAssocID="{DFEFF09B-3316-484E-BDDC-594F853465CA}" presName="childText1" presStyleLbl="solidAlignAcc1" presStyleIdx="0" presStyleCnt="5">
        <dgm:presLayoutVars>
          <dgm:chMax val="0"/>
          <dgm:chPref val="0"/>
          <dgm:bulletEnabled val="1"/>
        </dgm:presLayoutVars>
      </dgm:prSet>
      <dgm:spPr/>
    </dgm:pt>
    <dgm:pt modelId="{1AD93A5D-0DCB-40BD-9BA6-90BEFDD496D0}" type="pres">
      <dgm:prSet presAssocID="{92291559-C216-4320-AF17-C21A8A6C02CF}" presName="parentText2" presStyleLbl="node1" presStyleIdx="1" presStyleCnt="5" custLinFactNeighborY="15660">
        <dgm:presLayoutVars>
          <dgm:chMax/>
          <dgm:chPref val="3"/>
          <dgm:bulletEnabled val="1"/>
        </dgm:presLayoutVars>
      </dgm:prSet>
      <dgm:spPr/>
    </dgm:pt>
    <dgm:pt modelId="{BFB31FF8-D28C-4376-94A3-F95504EDB80D}" type="pres">
      <dgm:prSet presAssocID="{92291559-C216-4320-AF17-C21A8A6C02CF}" presName="childText2" presStyleLbl="solidAlignAcc1" presStyleIdx="1" presStyleCnt="5" custLinFactNeighborY="8535">
        <dgm:presLayoutVars>
          <dgm:chMax val="0"/>
          <dgm:chPref val="0"/>
          <dgm:bulletEnabled val="1"/>
        </dgm:presLayoutVars>
      </dgm:prSet>
      <dgm:spPr/>
    </dgm:pt>
    <dgm:pt modelId="{59F32027-1075-44B9-9BE7-1200137E6774}" type="pres">
      <dgm:prSet presAssocID="{922DC5BB-F876-4B3A-BA2D-9A341C29F5A5}" presName="parentText3" presStyleLbl="node1" presStyleIdx="2" presStyleCnt="5" custLinFactNeighborY="32364">
        <dgm:presLayoutVars>
          <dgm:chMax/>
          <dgm:chPref val="3"/>
          <dgm:bulletEnabled val="1"/>
        </dgm:presLayoutVars>
      </dgm:prSet>
      <dgm:spPr/>
    </dgm:pt>
    <dgm:pt modelId="{AA2BF803-A62A-4661-BF51-C3A8CB13DF72}" type="pres">
      <dgm:prSet presAssocID="{922DC5BB-F876-4B3A-BA2D-9A341C29F5A5}" presName="childText3" presStyleLbl="solidAlignAcc1" presStyleIdx="2" presStyleCnt="5" custLinFactNeighborY="17639">
        <dgm:presLayoutVars>
          <dgm:chMax val="0"/>
          <dgm:chPref val="0"/>
          <dgm:bulletEnabled val="1"/>
        </dgm:presLayoutVars>
      </dgm:prSet>
      <dgm:spPr/>
    </dgm:pt>
    <dgm:pt modelId="{76C201A9-AE94-473A-AFE6-A74BAC936839}" type="pres">
      <dgm:prSet presAssocID="{2A782D97-1806-434E-89D6-675805E7495C}" presName="parentText4" presStyleLbl="node1" presStyleIdx="3" presStyleCnt="5" custLinFactNeighborY="49070">
        <dgm:presLayoutVars>
          <dgm:chMax/>
          <dgm:chPref val="3"/>
          <dgm:bulletEnabled val="1"/>
        </dgm:presLayoutVars>
      </dgm:prSet>
      <dgm:spPr/>
    </dgm:pt>
    <dgm:pt modelId="{2633F54C-0141-4DCF-83FB-853C439AD8EB}" type="pres">
      <dgm:prSet presAssocID="{2A782D97-1806-434E-89D6-675805E7495C}" presName="childText4" presStyleLbl="solidAlignAcc1" presStyleIdx="3" presStyleCnt="5" custLinFactNeighborY="26741">
        <dgm:presLayoutVars>
          <dgm:chMax val="0"/>
          <dgm:chPref val="0"/>
          <dgm:bulletEnabled val="1"/>
        </dgm:presLayoutVars>
      </dgm:prSet>
      <dgm:spPr/>
    </dgm:pt>
    <dgm:pt modelId="{832C6785-4934-476D-8C7F-46FFD4534863}" type="pres">
      <dgm:prSet presAssocID="{15C30A9E-23F7-4624-823A-0F07A6827AC5}" presName="parentText5" presStyleLbl="node1" presStyleIdx="4" presStyleCnt="5" custLinFactNeighborY="65774">
        <dgm:presLayoutVars>
          <dgm:chMax/>
          <dgm:chPref val="3"/>
          <dgm:bulletEnabled val="1"/>
        </dgm:presLayoutVars>
      </dgm:prSet>
      <dgm:spPr/>
    </dgm:pt>
    <dgm:pt modelId="{A92D4E0F-E009-4C0B-8B68-3B38FB9D526A}" type="pres">
      <dgm:prSet presAssocID="{15C30A9E-23F7-4624-823A-0F07A6827AC5}" presName="childText5" presStyleLbl="solidAlignAcc1" presStyleIdx="4" presStyleCnt="5" custLinFactNeighborY="35845">
        <dgm:presLayoutVars>
          <dgm:chMax val="0"/>
          <dgm:chPref val="0"/>
          <dgm:bulletEnabled val="1"/>
        </dgm:presLayoutVars>
      </dgm:prSet>
      <dgm:spPr/>
    </dgm:pt>
  </dgm:ptLst>
  <dgm:cxnLst>
    <dgm:cxn modelId="{80DFDB10-B61B-4F25-98D7-833F01581036}" srcId="{8DCF06D2-3E10-43B4-BE1C-A4B4D54F90AC}" destId="{DFEFF09B-3316-484E-BDDC-594F853465CA}" srcOrd="0" destOrd="0" parTransId="{E538D36E-063A-42D4-AE1F-A7433881BEE7}" sibTransId="{9C3C34F5-FB46-48DA-B380-FDC19D593898}"/>
    <dgm:cxn modelId="{9A719E1F-2AB3-4E06-AE4C-96F254D4A0FC}" srcId="{92291559-C216-4320-AF17-C21A8A6C02CF}" destId="{D42DDFDD-A79F-4BA2-B286-2F47C0E94445}" srcOrd="0" destOrd="0" parTransId="{892CDF6B-249F-4974-80D6-D2C67B6C5FDF}" sibTransId="{50696A35-429D-445B-B309-EA23B1537ED9}"/>
    <dgm:cxn modelId="{02406321-DBCA-4523-8112-5BD7F5F66BCB}" type="presOf" srcId="{92291559-C216-4320-AF17-C21A8A6C02CF}" destId="{1AD93A5D-0DCB-40BD-9BA6-90BEFDD496D0}" srcOrd="0" destOrd="0" presId="urn:microsoft.com/office/officeart/2009/3/layout/IncreasingArrowsProcess"/>
    <dgm:cxn modelId="{C47C1E24-FADE-46B2-86DF-A588D069A458}" type="presOf" srcId="{DFEFF09B-3316-484E-BDDC-594F853465CA}" destId="{DA6A20A0-A65D-4AC5-8699-5A3801D076EE}" srcOrd="0" destOrd="0" presId="urn:microsoft.com/office/officeart/2009/3/layout/IncreasingArrowsProcess"/>
    <dgm:cxn modelId="{8F484229-7B1D-44D8-8123-FD7C8E879226}" srcId="{8DCF06D2-3E10-43B4-BE1C-A4B4D54F90AC}" destId="{15C30A9E-23F7-4624-823A-0F07A6827AC5}" srcOrd="4" destOrd="0" parTransId="{F816F078-1AAF-4E3D-B0B7-F8CBB55720CF}" sibTransId="{19033A74-C38F-4DCB-8146-B83629D682C1}"/>
    <dgm:cxn modelId="{8F9ABE35-D958-4AFF-87B2-756C175195A4}" type="presOf" srcId="{8DCF06D2-3E10-43B4-BE1C-A4B4D54F90AC}" destId="{E97463CD-5EA7-4E87-827E-D154D63AE0B1}" srcOrd="0" destOrd="0" presId="urn:microsoft.com/office/officeart/2009/3/layout/IncreasingArrowsProcess"/>
    <dgm:cxn modelId="{E57B4466-D059-42BF-8118-E0A7446A963D}" srcId="{15C30A9E-23F7-4624-823A-0F07A6827AC5}" destId="{47BF0D82-0E48-4C05-B3F4-2B6F8BD68E22}" srcOrd="0" destOrd="0" parTransId="{E06A242F-D707-4C98-A226-8AB72ACAE689}" sibTransId="{F478B774-C627-492A-8147-FB11E9FD8015}"/>
    <dgm:cxn modelId="{C070294C-42F8-4801-8301-BB71A1D72F2A}" srcId="{922DC5BB-F876-4B3A-BA2D-9A341C29F5A5}" destId="{1DEBFB4D-C4CD-4CE2-8B92-549E83922321}" srcOrd="0" destOrd="0" parTransId="{E4CF608F-C502-4020-92D8-F8F18F6DDD4A}" sibTransId="{0F883ADF-78BC-4FCF-935D-9793AB5B8966}"/>
    <dgm:cxn modelId="{59256577-3D9B-4B22-AEC8-F887677EDF15}" type="presOf" srcId="{529ADF33-DE8E-4EAC-905D-D83A7046AB2C}" destId="{A58F0E6E-D01D-4504-8FC9-78609F2D53BA}" srcOrd="0" destOrd="0" presId="urn:microsoft.com/office/officeart/2009/3/layout/IncreasingArrowsProcess"/>
    <dgm:cxn modelId="{E9851686-B07B-4978-B288-14A7DF1491DE}" type="presOf" srcId="{922DC5BB-F876-4B3A-BA2D-9A341C29F5A5}" destId="{59F32027-1075-44B9-9BE7-1200137E6774}" srcOrd="0" destOrd="0" presId="urn:microsoft.com/office/officeart/2009/3/layout/IncreasingArrowsProcess"/>
    <dgm:cxn modelId="{D4CBFE92-4072-4E14-B82D-76DB3D6E6DD4}" type="presOf" srcId="{2A782D97-1806-434E-89D6-675805E7495C}" destId="{76C201A9-AE94-473A-AFE6-A74BAC936839}" srcOrd="0" destOrd="0" presId="urn:microsoft.com/office/officeart/2009/3/layout/IncreasingArrowsProcess"/>
    <dgm:cxn modelId="{F7DC5795-5F5A-443F-9C51-6B2AEF07CE09}" srcId="{8DCF06D2-3E10-43B4-BE1C-A4B4D54F90AC}" destId="{922DC5BB-F876-4B3A-BA2D-9A341C29F5A5}" srcOrd="2" destOrd="0" parTransId="{16978681-46EE-4242-B485-1E180F9DFC7E}" sibTransId="{FBA221FA-643E-41C8-A1D7-45EF15E6D570}"/>
    <dgm:cxn modelId="{B1279F9A-B177-43B9-9ED7-6D62C21EC808}" srcId="{8DCF06D2-3E10-43B4-BE1C-A4B4D54F90AC}" destId="{92291559-C216-4320-AF17-C21A8A6C02CF}" srcOrd="1" destOrd="0" parTransId="{5D100E0D-AC8F-4ED1-A38B-999CDD771848}" sibTransId="{49F4F680-0BAB-48BC-94D1-74F8BF9B13F5}"/>
    <dgm:cxn modelId="{BC66A8AD-279A-421A-953E-E3FA15352107}" type="presOf" srcId="{15C30A9E-23F7-4624-823A-0F07A6827AC5}" destId="{832C6785-4934-476D-8C7F-46FFD4534863}" srcOrd="0" destOrd="0" presId="urn:microsoft.com/office/officeart/2009/3/layout/IncreasingArrowsProcess"/>
    <dgm:cxn modelId="{6684E1B2-CF35-4AD3-9C04-F2428E932209}" srcId="{2A782D97-1806-434E-89D6-675805E7495C}" destId="{4CDDDD94-16AD-46F1-8CC9-95EE1C109853}" srcOrd="0" destOrd="0" parTransId="{2F72B410-E6AA-4600-A286-8414280D35D5}" sibTransId="{52FFBB23-200D-4E47-AFD3-EB1E6CA5B21E}"/>
    <dgm:cxn modelId="{856252B3-450A-40EA-BCAF-52EBE11524FD}" srcId="{8DCF06D2-3E10-43B4-BE1C-A4B4D54F90AC}" destId="{2A782D97-1806-434E-89D6-675805E7495C}" srcOrd="3" destOrd="0" parTransId="{5F043647-0EE3-4630-B86D-A581DC4D030B}" sibTransId="{F6A0D58E-86C5-4858-B8DA-21B28C5E66B5}"/>
    <dgm:cxn modelId="{BD88AFB7-D7AF-4B91-94F9-1FDD30358885}" srcId="{DFEFF09B-3316-484E-BDDC-594F853465CA}" destId="{529ADF33-DE8E-4EAC-905D-D83A7046AB2C}" srcOrd="0" destOrd="0" parTransId="{23913E3F-2B51-4215-9313-F115A90A85D6}" sibTransId="{B907CF74-C693-4BD8-8A49-608D837A9085}"/>
    <dgm:cxn modelId="{EF3EDED3-36C5-4C25-9541-E2743747D06F}" type="presOf" srcId="{4CDDDD94-16AD-46F1-8CC9-95EE1C109853}" destId="{2633F54C-0141-4DCF-83FB-853C439AD8EB}" srcOrd="0" destOrd="0" presId="urn:microsoft.com/office/officeart/2009/3/layout/IncreasingArrowsProcess"/>
    <dgm:cxn modelId="{46C999DC-6EAB-48E7-BC8D-6BAC98BC379D}" type="presOf" srcId="{1DEBFB4D-C4CD-4CE2-8B92-549E83922321}" destId="{AA2BF803-A62A-4661-BF51-C3A8CB13DF72}" srcOrd="0" destOrd="0" presId="urn:microsoft.com/office/officeart/2009/3/layout/IncreasingArrowsProcess"/>
    <dgm:cxn modelId="{42EEFFEE-B9DA-49D1-94DC-BEC7F81A8E2E}" type="presOf" srcId="{D42DDFDD-A79F-4BA2-B286-2F47C0E94445}" destId="{BFB31FF8-D28C-4376-94A3-F95504EDB80D}" srcOrd="0" destOrd="0" presId="urn:microsoft.com/office/officeart/2009/3/layout/IncreasingArrowsProcess"/>
    <dgm:cxn modelId="{DA0BA3FA-C456-48F4-BF3A-33228F7EF29E}" type="presOf" srcId="{47BF0D82-0E48-4C05-B3F4-2B6F8BD68E22}" destId="{A92D4E0F-E009-4C0B-8B68-3B38FB9D526A}" srcOrd="0" destOrd="0" presId="urn:microsoft.com/office/officeart/2009/3/layout/IncreasingArrowsProcess"/>
    <dgm:cxn modelId="{6C6DBD5F-3F9F-46B3-930E-0C14D4E37711}" type="presParOf" srcId="{E97463CD-5EA7-4E87-827E-D154D63AE0B1}" destId="{DA6A20A0-A65D-4AC5-8699-5A3801D076EE}" srcOrd="0" destOrd="0" presId="urn:microsoft.com/office/officeart/2009/3/layout/IncreasingArrowsProcess"/>
    <dgm:cxn modelId="{B01AF886-0EBC-4E51-B637-538FC0516948}" type="presParOf" srcId="{E97463CD-5EA7-4E87-827E-D154D63AE0B1}" destId="{A58F0E6E-D01D-4504-8FC9-78609F2D53BA}" srcOrd="1" destOrd="0" presId="urn:microsoft.com/office/officeart/2009/3/layout/IncreasingArrowsProcess"/>
    <dgm:cxn modelId="{C428ADE7-3BC5-4AC5-A8DB-9EC3232562F9}" type="presParOf" srcId="{E97463CD-5EA7-4E87-827E-D154D63AE0B1}" destId="{1AD93A5D-0DCB-40BD-9BA6-90BEFDD496D0}" srcOrd="2" destOrd="0" presId="urn:microsoft.com/office/officeart/2009/3/layout/IncreasingArrowsProcess"/>
    <dgm:cxn modelId="{A9E823CD-FABB-4100-B36E-1AF672C3B170}" type="presParOf" srcId="{E97463CD-5EA7-4E87-827E-D154D63AE0B1}" destId="{BFB31FF8-D28C-4376-94A3-F95504EDB80D}" srcOrd="3" destOrd="0" presId="urn:microsoft.com/office/officeart/2009/3/layout/IncreasingArrowsProcess"/>
    <dgm:cxn modelId="{BB508B85-EDA6-4CE1-88BD-1B11847F8DA3}" type="presParOf" srcId="{E97463CD-5EA7-4E87-827E-D154D63AE0B1}" destId="{59F32027-1075-44B9-9BE7-1200137E6774}" srcOrd="4" destOrd="0" presId="urn:microsoft.com/office/officeart/2009/3/layout/IncreasingArrowsProcess"/>
    <dgm:cxn modelId="{26406BFA-2EA2-4DAC-9BAA-71EB9BDD4ECF}" type="presParOf" srcId="{E97463CD-5EA7-4E87-827E-D154D63AE0B1}" destId="{AA2BF803-A62A-4661-BF51-C3A8CB13DF72}" srcOrd="5" destOrd="0" presId="urn:microsoft.com/office/officeart/2009/3/layout/IncreasingArrowsProcess"/>
    <dgm:cxn modelId="{5A4BBC67-0182-41E5-9549-58F1D447F677}" type="presParOf" srcId="{E97463CD-5EA7-4E87-827E-D154D63AE0B1}" destId="{76C201A9-AE94-473A-AFE6-A74BAC936839}" srcOrd="6" destOrd="0" presId="urn:microsoft.com/office/officeart/2009/3/layout/IncreasingArrowsProcess"/>
    <dgm:cxn modelId="{99E65648-1E62-4A23-BD70-0E26BA675EB6}" type="presParOf" srcId="{E97463CD-5EA7-4E87-827E-D154D63AE0B1}" destId="{2633F54C-0141-4DCF-83FB-853C439AD8EB}" srcOrd="7" destOrd="0" presId="urn:microsoft.com/office/officeart/2009/3/layout/IncreasingArrowsProcess"/>
    <dgm:cxn modelId="{C4E70FB0-E736-4E1A-8F10-3BEE5D9CD87B}" type="presParOf" srcId="{E97463CD-5EA7-4E87-827E-D154D63AE0B1}" destId="{832C6785-4934-476D-8C7F-46FFD4534863}" srcOrd="8" destOrd="0" presId="urn:microsoft.com/office/officeart/2009/3/layout/IncreasingArrowsProcess"/>
    <dgm:cxn modelId="{451DDA89-6A52-462F-828C-DCE81CFCDCB9}" type="presParOf" srcId="{E97463CD-5EA7-4E87-827E-D154D63AE0B1}" destId="{A92D4E0F-E009-4C0B-8B68-3B38FB9D526A}" srcOrd="9"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C5430A8-8798-495E-8FD8-F4E3C75420FA}" type="doc">
      <dgm:prSet loTypeId="urn:microsoft.com/office/officeart/2005/8/layout/pList2" loCatId="list" qsTypeId="urn:microsoft.com/office/officeart/2005/8/quickstyle/simple1" qsCatId="simple" csTypeId="urn:microsoft.com/office/officeart/2005/8/colors/accent1_2" csCatId="accent1" phldr="1"/>
      <dgm:spPr/>
    </dgm:pt>
    <dgm:pt modelId="{53B2CD24-8978-478D-987E-0FAFB18D5C52}">
      <dgm:prSet phldrT="[Text]" custT="1"/>
      <dgm:spPr>
        <a:solidFill>
          <a:schemeClr val="bg1"/>
        </a:solidFill>
        <a:ln>
          <a:noFill/>
        </a:ln>
      </dgm:spPr>
      <dgm:t>
        <a:bodyPr/>
        <a:lstStyle/>
        <a:p>
          <a:pPr rtl="0"/>
          <a:r>
            <a:rPr lang="en-US" sz="1200" b="1">
              <a:solidFill>
                <a:schemeClr val="tx1"/>
              </a:solidFill>
              <a:latin typeface="Gill Sans MT" panose="020B0502020104020203"/>
            </a:rPr>
            <a:t>NOTICABLE</a:t>
          </a:r>
          <a:endParaRPr lang="en-US" sz="1200">
            <a:solidFill>
              <a:schemeClr val="tx1"/>
            </a:solidFill>
          </a:endParaRPr>
        </a:p>
        <a:p>
          <a:pPr rtl="0"/>
          <a:endParaRPr lang="en-US" sz="1200">
            <a:solidFill>
              <a:schemeClr val="tx1"/>
            </a:solidFill>
          </a:endParaRPr>
        </a:p>
        <a:p>
          <a:pPr rtl="0"/>
          <a:endParaRPr lang="en-US" sz="1200" b="0">
            <a:solidFill>
              <a:schemeClr val="tx1"/>
            </a:solidFill>
            <a:latin typeface="Gill Sans MT" panose="020B0502020104020203"/>
          </a:endParaRPr>
        </a:p>
      </dgm:t>
    </dgm:pt>
    <dgm:pt modelId="{4A7C7714-8442-4301-BF5F-ECB107B83CC0}" type="parTrans" cxnId="{D756E86D-BEF4-4A23-BE83-48FB1A73B2E3}">
      <dgm:prSet/>
      <dgm:spPr/>
      <dgm:t>
        <a:bodyPr/>
        <a:lstStyle/>
        <a:p>
          <a:endParaRPr lang="en-US"/>
        </a:p>
      </dgm:t>
    </dgm:pt>
    <dgm:pt modelId="{365F805B-D1FF-4A1E-BED5-D3486F4303F0}" type="sibTrans" cxnId="{D756E86D-BEF4-4A23-BE83-48FB1A73B2E3}">
      <dgm:prSet/>
      <dgm:spPr/>
      <dgm:t>
        <a:bodyPr/>
        <a:lstStyle/>
        <a:p>
          <a:endParaRPr lang="en-US"/>
        </a:p>
      </dgm:t>
    </dgm:pt>
    <dgm:pt modelId="{B5A2CD90-0127-49C7-8EC9-73527CF1A5DC}">
      <dgm:prSet phldrT="[Text]" custT="1"/>
      <dgm:spPr>
        <a:solidFill>
          <a:schemeClr val="bg1"/>
        </a:solidFill>
        <a:ln>
          <a:noFill/>
        </a:ln>
      </dgm:spPr>
      <dgm:t>
        <a:bodyPr/>
        <a:lstStyle/>
        <a:p>
          <a:r>
            <a:rPr lang="en-US" sz="2000" b="1">
              <a:solidFill>
                <a:schemeClr val="accent1"/>
              </a:solidFill>
            </a:rPr>
            <a:t>OPPORTUNITY</a:t>
          </a:r>
          <a:endParaRPr lang="en-US" sz="1800">
            <a:solidFill>
              <a:schemeClr val="accent1"/>
            </a:solidFill>
            <a:latin typeface="Gill Sans MT" panose="020B0502020104020203"/>
          </a:endParaRPr>
        </a:p>
        <a:p>
          <a:r>
            <a:rPr lang="en-US" sz="1800" dirty="0">
              <a:solidFill>
                <a:schemeClr val="accent1"/>
              </a:solidFill>
              <a:latin typeface="Gill Sans MT" panose="020B0502020104020203"/>
            </a:rPr>
            <a:t> </a:t>
          </a:r>
          <a:endParaRPr lang="en-US" sz="1800" b="0" dirty="0">
            <a:solidFill>
              <a:schemeClr val="accent1"/>
            </a:solidFill>
            <a:latin typeface="Gill Sans MT" panose="020B0502020104020203"/>
          </a:endParaRPr>
        </a:p>
      </dgm:t>
    </dgm:pt>
    <dgm:pt modelId="{7C67A7C1-DB87-4A14-AAC4-50AD3C02B46E}" type="parTrans" cxnId="{F0BEA90E-B207-4515-9299-1CE5819772AB}">
      <dgm:prSet/>
      <dgm:spPr/>
      <dgm:t>
        <a:bodyPr/>
        <a:lstStyle/>
        <a:p>
          <a:endParaRPr lang="en-US"/>
        </a:p>
      </dgm:t>
    </dgm:pt>
    <dgm:pt modelId="{265E989D-2D3B-4304-9114-1D6617880ECE}" type="sibTrans" cxnId="{F0BEA90E-B207-4515-9299-1CE5819772AB}">
      <dgm:prSet/>
      <dgm:spPr/>
      <dgm:t>
        <a:bodyPr/>
        <a:lstStyle/>
        <a:p>
          <a:endParaRPr lang="en-US"/>
        </a:p>
      </dgm:t>
    </dgm:pt>
    <dgm:pt modelId="{22E7BB04-BDAD-4954-BCA8-0CA0272EB701}">
      <dgm:prSet phldrT="[Text]" custT="1"/>
      <dgm:spPr>
        <a:solidFill>
          <a:schemeClr val="bg1"/>
        </a:solidFill>
        <a:ln>
          <a:noFill/>
        </a:ln>
      </dgm:spPr>
      <dgm:t>
        <a:bodyPr/>
        <a:lstStyle/>
        <a:p>
          <a:r>
            <a:rPr lang="en-US" sz="1800" b="1">
              <a:solidFill>
                <a:schemeClr val="accent1"/>
              </a:solidFill>
              <a:latin typeface="Gill Sans MT" panose="020B0502020104020203"/>
            </a:rPr>
            <a:t>CONFIDENCE </a:t>
          </a:r>
          <a:endParaRPr lang="en-US" sz="1800" b="0">
            <a:solidFill>
              <a:schemeClr val="tx1">
                <a:lumMod val="75000"/>
                <a:lumOff val="25000"/>
              </a:schemeClr>
            </a:solidFill>
          </a:endParaRPr>
        </a:p>
      </dgm:t>
    </dgm:pt>
    <dgm:pt modelId="{E8BDA490-F803-4196-9EA5-640B7218E59A}" type="parTrans" cxnId="{A5BD44D1-B8BF-491D-86C4-1599D60ECE2C}">
      <dgm:prSet/>
      <dgm:spPr/>
      <dgm:t>
        <a:bodyPr/>
        <a:lstStyle/>
        <a:p>
          <a:endParaRPr lang="en-US"/>
        </a:p>
      </dgm:t>
    </dgm:pt>
    <dgm:pt modelId="{26B29E5F-AE22-4F4A-9C37-75FDAE1609CE}" type="sibTrans" cxnId="{A5BD44D1-B8BF-491D-86C4-1599D60ECE2C}">
      <dgm:prSet/>
      <dgm:spPr/>
      <dgm:t>
        <a:bodyPr/>
        <a:lstStyle/>
        <a:p>
          <a:endParaRPr lang="en-US"/>
        </a:p>
      </dgm:t>
    </dgm:pt>
    <dgm:pt modelId="{63FE750C-314E-4EE7-8E36-A87B34FE3844}">
      <dgm:prSet custT="1"/>
      <dgm:spPr>
        <a:solidFill>
          <a:schemeClr val="bg1"/>
        </a:solidFill>
        <a:ln>
          <a:noFill/>
        </a:ln>
      </dgm:spPr>
      <dgm:t>
        <a:bodyPr/>
        <a:lstStyle/>
        <a:p>
          <a:r>
            <a:rPr lang="en-US" sz="2000" b="1">
              <a:solidFill>
                <a:schemeClr val="accent1"/>
              </a:solidFill>
            </a:rPr>
            <a:t>ADVANCE</a:t>
          </a:r>
          <a:endParaRPr lang="en-US" sz="2000" b="0">
            <a:solidFill>
              <a:schemeClr val="tx1">
                <a:lumMod val="75000"/>
                <a:lumOff val="25000"/>
              </a:schemeClr>
            </a:solidFill>
            <a:latin typeface="Gill Sans MT" panose="020B0502020104020203"/>
          </a:endParaRPr>
        </a:p>
        <a:p>
          <a:endParaRPr lang="en-US" sz="2000" b="0">
            <a:solidFill>
              <a:schemeClr val="tx1">
                <a:lumMod val="75000"/>
                <a:lumOff val="25000"/>
              </a:schemeClr>
            </a:solidFill>
            <a:latin typeface="Gill Sans MT" panose="020B0502020104020203"/>
          </a:endParaRPr>
        </a:p>
      </dgm:t>
    </dgm:pt>
    <dgm:pt modelId="{9B7ED6C4-4134-4267-82CB-64D7AEA58D7A}" type="parTrans" cxnId="{CB3A6024-1D83-49FB-88E9-34772A7F4C16}">
      <dgm:prSet/>
      <dgm:spPr/>
      <dgm:t>
        <a:bodyPr/>
        <a:lstStyle/>
        <a:p>
          <a:endParaRPr lang="en-US"/>
        </a:p>
      </dgm:t>
    </dgm:pt>
    <dgm:pt modelId="{7D72F126-1ABE-4C81-AF2F-5FEC6D11693F}" type="sibTrans" cxnId="{CB3A6024-1D83-49FB-88E9-34772A7F4C16}">
      <dgm:prSet/>
      <dgm:spPr/>
      <dgm:t>
        <a:bodyPr/>
        <a:lstStyle/>
        <a:p>
          <a:endParaRPr lang="en-US"/>
        </a:p>
      </dgm:t>
    </dgm:pt>
    <dgm:pt modelId="{2BB8E441-E658-4BAC-80C9-9216BD9E83F3}" type="pres">
      <dgm:prSet presAssocID="{3C5430A8-8798-495E-8FD8-F4E3C75420FA}" presName="Name0" presStyleCnt="0">
        <dgm:presLayoutVars>
          <dgm:dir/>
          <dgm:resizeHandles val="exact"/>
        </dgm:presLayoutVars>
      </dgm:prSet>
      <dgm:spPr/>
    </dgm:pt>
    <dgm:pt modelId="{1563BA4B-B67F-41F7-A452-385BF363F14E}" type="pres">
      <dgm:prSet presAssocID="{3C5430A8-8798-495E-8FD8-F4E3C75420FA}" presName="bkgdShp" presStyleLbl="alignAccFollowNode1" presStyleIdx="0" presStyleCnt="1" custScaleX="93872" custLinFactNeighborX="81"/>
      <dgm:spPr>
        <a:solidFill>
          <a:schemeClr val="bg1"/>
        </a:solidFill>
        <a:ln>
          <a:noFill/>
        </a:ln>
      </dgm:spPr>
    </dgm:pt>
    <dgm:pt modelId="{46063A5A-160C-4B06-976B-04CFC2C7F626}" type="pres">
      <dgm:prSet presAssocID="{3C5430A8-8798-495E-8FD8-F4E3C75420FA}" presName="linComp" presStyleCnt="0"/>
      <dgm:spPr/>
    </dgm:pt>
    <dgm:pt modelId="{E6986AF5-DC10-4171-A7EF-0FBC9CB52AE7}" type="pres">
      <dgm:prSet presAssocID="{53B2CD24-8978-478D-987E-0FAFB18D5C52}" presName="compNode" presStyleCnt="0"/>
      <dgm:spPr/>
    </dgm:pt>
    <dgm:pt modelId="{5A543812-ECB4-4F97-BE56-120DE9C30D73}" type="pres">
      <dgm:prSet presAssocID="{53B2CD24-8978-478D-987E-0FAFB18D5C52}" presName="node" presStyleLbl="node1" presStyleIdx="0" presStyleCnt="4" custScaleX="103891" custScaleY="115183" custLinFactNeighborX="744">
        <dgm:presLayoutVars>
          <dgm:bulletEnabled val="1"/>
        </dgm:presLayoutVars>
      </dgm:prSet>
      <dgm:spPr/>
    </dgm:pt>
    <dgm:pt modelId="{F66D3F0D-4D45-4EF2-B7ED-03DB1E1AAC8B}" type="pres">
      <dgm:prSet presAssocID="{53B2CD24-8978-478D-987E-0FAFB18D5C52}" presName="invisiNode" presStyleLbl="node1" presStyleIdx="0" presStyleCnt="4"/>
      <dgm:spPr/>
    </dgm:pt>
    <dgm:pt modelId="{3D4C23F7-2AC2-4036-BC6D-55108713DE5B}" type="pres">
      <dgm:prSet presAssocID="{53B2CD24-8978-478D-987E-0FAFB18D5C52}" presName="imagNode" presStyleLbl="fgImgPlace1" presStyleIdx="0" presStyleCnt="4" custScaleX="46651"/>
      <dgm:spPr/>
    </dgm:pt>
    <dgm:pt modelId="{A11F9E16-B684-42D4-9CB5-1250A3899B47}" type="pres">
      <dgm:prSet presAssocID="{365F805B-D1FF-4A1E-BED5-D3486F4303F0}" presName="sibTrans" presStyleLbl="sibTrans2D1" presStyleIdx="0" presStyleCnt="0"/>
      <dgm:spPr/>
    </dgm:pt>
    <dgm:pt modelId="{E417D0BB-3463-444F-80DC-569147515F8C}" type="pres">
      <dgm:prSet presAssocID="{B5A2CD90-0127-49C7-8EC9-73527CF1A5DC}" presName="compNode" presStyleCnt="0"/>
      <dgm:spPr/>
    </dgm:pt>
    <dgm:pt modelId="{2A0BC5DF-2595-42C9-A2F3-22A4F96EE869}" type="pres">
      <dgm:prSet presAssocID="{B5A2CD90-0127-49C7-8EC9-73527CF1A5DC}" presName="node" presStyleLbl="node1" presStyleIdx="1" presStyleCnt="4" custScaleY="115183">
        <dgm:presLayoutVars>
          <dgm:bulletEnabled val="1"/>
        </dgm:presLayoutVars>
      </dgm:prSet>
      <dgm:spPr/>
    </dgm:pt>
    <dgm:pt modelId="{B26F2A7E-5848-4094-8D29-A0AA6ECDF597}" type="pres">
      <dgm:prSet presAssocID="{B5A2CD90-0127-49C7-8EC9-73527CF1A5DC}" presName="invisiNode" presStyleLbl="node1" presStyleIdx="1" presStyleCnt="4"/>
      <dgm:spPr/>
    </dgm:pt>
    <dgm:pt modelId="{92861985-6641-4B92-9992-4603B1689EEC}" type="pres">
      <dgm:prSet presAssocID="{B5A2CD90-0127-49C7-8EC9-73527CF1A5DC}" presName="imagNode" presStyleLbl="fgImgPlace1" presStyleIdx="1" presStyleCnt="4" custScaleX="50235" custScaleY="116391"/>
      <dgm:spPr>
        <a:blipFill rotWithShape="1">
          <a:blip xmlns:r="http://schemas.openxmlformats.org/officeDocument/2006/relationships" r:embed="rId1"/>
          <a:srcRect/>
          <a:stretch>
            <a:fillRect/>
          </a:stretch>
        </a:blipFill>
      </dgm:spPr>
    </dgm:pt>
    <dgm:pt modelId="{2A434C42-D40C-493A-9534-D443B31517FB}" type="pres">
      <dgm:prSet presAssocID="{265E989D-2D3B-4304-9114-1D6617880ECE}" presName="sibTrans" presStyleLbl="sibTrans2D1" presStyleIdx="0" presStyleCnt="0"/>
      <dgm:spPr/>
    </dgm:pt>
    <dgm:pt modelId="{86D72140-9099-466D-A202-020BE64CA11F}" type="pres">
      <dgm:prSet presAssocID="{63FE750C-314E-4EE7-8E36-A87B34FE3844}" presName="compNode" presStyleCnt="0"/>
      <dgm:spPr/>
    </dgm:pt>
    <dgm:pt modelId="{BA051024-FEA1-44C0-906D-CE29DEF67C3A}" type="pres">
      <dgm:prSet presAssocID="{63FE750C-314E-4EE7-8E36-A87B34FE3844}" presName="node" presStyleLbl="node1" presStyleIdx="2" presStyleCnt="4" custScaleY="115183">
        <dgm:presLayoutVars>
          <dgm:bulletEnabled val="1"/>
        </dgm:presLayoutVars>
      </dgm:prSet>
      <dgm:spPr/>
    </dgm:pt>
    <dgm:pt modelId="{F71CC39E-DAEB-49AD-9BCB-532AD02EA248}" type="pres">
      <dgm:prSet presAssocID="{63FE750C-314E-4EE7-8E36-A87B34FE3844}" presName="invisiNode" presStyleLbl="node1" presStyleIdx="2" presStyleCnt="4"/>
      <dgm:spPr/>
    </dgm:pt>
    <dgm:pt modelId="{08083E57-D86C-4B0A-8B6B-BAF20E8FEF34}" type="pres">
      <dgm:prSet presAssocID="{63FE750C-314E-4EE7-8E36-A87B34FE3844}" presName="imagNode" presStyleLbl="fgImgPlace1" presStyleIdx="2" presStyleCnt="4" custScaleX="29097" custScaleY="62371"/>
      <dgm:spPr/>
    </dgm:pt>
    <dgm:pt modelId="{AC58C2ED-9F52-4A00-A22E-4E9CD566D613}" type="pres">
      <dgm:prSet presAssocID="{7D72F126-1ABE-4C81-AF2F-5FEC6D11693F}" presName="sibTrans" presStyleLbl="sibTrans2D1" presStyleIdx="0" presStyleCnt="0"/>
      <dgm:spPr/>
    </dgm:pt>
    <dgm:pt modelId="{ED8108FC-65D0-4D42-A4C7-AFA114F247D5}" type="pres">
      <dgm:prSet presAssocID="{22E7BB04-BDAD-4954-BCA8-0CA0272EB701}" presName="compNode" presStyleCnt="0"/>
      <dgm:spPr/>
    </dgm:pt>
    <dgm:pt modelId="{CB247EC1-DFF1-4E5D-95C0-177589BDB484}" type="pres">
      <dgm:prSet presAssocID="{22E7BB04-BDAD-4954-BCA8-0CA0272EB701}" presName="node" presStyleLbl="node1" presStyleIdx="3" presStyleCnt="4" custScaleY="115183">
        <dgm:presLayoutVars>
          <dgm:bulletEnabled val="1"/>
        </dgm:presLayoutVars>
      </dgm:prSet>
      <dgm:spPr/>
    </dgm:pt>
    <dgm:pt modelId="{C3653E23-8D1E-4D2E-B91C-A5B5FD71DBB1}" type="pres">
      <dgm:prSet presAssocID="{22E7BB04-BDAD-4954-BCA8-0CA0272EB701}" presName="invisiNode" presStyleLbl="node1" presStyleIdx="3" presStyleCnt="4"/>
      <dgm:spPr/>
    </dgm:pt>
    <dgm:pt modelId="{F1AD8C30-1620-4F5A-8C68-35E0E2B75E7D}" type="pres">
      <dgm:prSet presAssocID="{22E7BB04-BDAD-4954-BCA8-0CA0272EB701}" presName="imagNode" presStyleLbl="fgImgPlace1" presStyleIdx="3" presStyleCnt="4" custScaleX="29301" custScaleY="62809"/>
      <dgm:spPr/>
    </dgm:pt>
  </dgm:ptLst>
  <dgm:cxnLst>
    <dgm:cxn modelId="{40162F09-CE03-4D26-B2B9-6BD75D5B9227}" type="presOf" srcId="{B5A2CD90-0127-49C7-8EC9-73527CF1A5DC}" destId="{2A0BC5DF-2595-42C9-A2F3-22A4F96EE869}" srcOrd="0" destOrd="0" presId="urn:microsoft.com/office/officeart/2005/8/layout/pList2"/>
    <dgm:cxn modelId="{F0BEA90E-B207-4515-9299-1CE5819772AB}" srcId="{3C5430A8-8798-495E-8FD8-F4E3C75420FA}" destId="{B5A2CD90-0127-49C7-8EC9-73527CF1A5DC}" srcOrd="1" destOrd="0" parTransId="{7C67A7C1-DB87-4A14-AAC4-50AD3C02B46E}" sibTransId="{265E989D-2D3B-4304-9114-1D6617880ECE}"/>
    <dgm:cxn modelId="{CB3A6024-1D83-49FB-88E9-34772A7F4C16}" srcId="{3C5430A8-8798-495E-8FD8-F4E3C75420FA}" destId="{63FE750C-314E-4EE7-8E36-A87B34FE3844}" srcOrd="2" destOrd="0" parTransId="{9B7ED6C4-4134-4267-82CB-64D7AEA58D7A}" sibTransId="{7D72F126-1ABE-4C81-AF2F-5FEC6D11693F}"/>
    <dgm:cxn modelId="{272A4E33-CEF8-45B1-904E-CA8034B78F9E}" type="presOf" srcId="{365F805B-D1FF-4A1E-BED5-D3486F4303F0}" destId="{A11F9E16-B684-42D4-9CB5-1250A3899B47}" srcOrd="0" destOrd="0" presId="urn:microsoft.com/office/officeart/2005/8/layout/pList2"/>
    <dgm:cxn modelId="{3DFF634A-9060-470D-82EC-FB29EA5BC1DE}" type="presOf" srcId="{3C5430A8-8798-495E-8FD8-F4E3C75420FA}" destId="{2BB8E441-E658-4BAC-80C9-9216BD9E83F3}" srcOrd="0" destOrd="0" presId="urn:microsoft.com/office/officeart/2005/8/layout/pList2"/>
    <dgm:cxn modelId="{D1ADF94B-ED7A-4732-92FD-EB60165D4800}" type="presOf" srcId="{22E7BB04-BDAD-4954-BCA8-0CA0272EB701}" destId="{CB247EC1-DFF1-4E5D-95C0-177589BDB484}" srcOrd="0" destOrd="0" presId="urn:microsoft.com/office/officeart/2005/8/layout/pList2"/>
    <dgm:cxn modelId="{D756E86D-BEF4-4A23-BE83-48FB1A73B2E3}" srcId="{3C5430A8-8798-495E-8FD8-F4E3C75420FA}" destId="{53B2CD24-8978-478D-987E-0FAFB18D5C52}" srcOrd="0" destOrd="0" parTransId="{4A7C7714-8442-4301-BF5F-ECB107B83CC0}" sibTransId="{365F805B-D1FF-4A1E-BED5-D3486F4303F0}"/>
    <dgm:cxn modelId="{EF671B70-ADD5-4C5A-BB23-252629A27EAB}" type="presOf" srcId="{53B2CD24-8978-478D-987E-0FAFB18D5C52}" destId="{5A543812-ECB4-4F97-BE56-120DE9C30D73}" srcOrd="0" destOrd="0" presId="urn:microsoft.com/office/officeart/2005/8/layout/pList2"/>
    <dgm:cxn modelId="{037414AD-A415-46A8-91C1-7D2CE8F3A682}" type="presOf" srcId="{265E989D-2D3B-4304-9114-1D6617880ECE}" destId="{2A434C42-D40C-493A-9534-D443B31517FB}" srcOrd="0" destOrd="0" presId="urn:microsoft.com/office/officeart/2005/8/layout/pList2"/>
    <dgm:cxn modelId="{7CE802C7-7080-4DE3-A894-6BB958F9F9D2}" type="presOf" srcId="{63FE750C-314E-4EE7-8E36-A87B34FE3844}" destId="{BA051024-FEA1-44C0-906D-CE29DEF67C3A}" srcOrd="0" destOrd="0" presId="urn:microsoft.com/office/officeart/2005/8/layout/pList2"/>
    <dgm:cxn modelId="{A5BD44D1-B8BF-491D-86C4-1599D60ECE2C}" srcId="{3C5430A8-8798-495E-8FD8-F4E3C75420FA}" destId="{22E7BB04-BDAD-4954-BCA8-0CA0272EB701}" srcOrd="3" destOrd="0" parTransId="{E8BDA490-F803-4196-9EA5-640B7218E59A}" sibTransId="{26B29E5F-AE22-4F4A-9C37-75FDAE1609CE}"/>
    <dgm:cxn modelId="{4246F4F6-F632-46F3-8F4F-F20199B2EF80}" type="presOf" srcId="{7D72F126-1ABE-4C81-AF2F-5FEC6D11693F}" destId="{AC58C2ED-9F52-4A00-A22E-4E9CD566D613}" srcOrd="0" destOrd="0" presId="urn:microsoft.com/office/officeart/2005/8/layout/pList2"/>
    <dgm:cxn modelId="{0B1E24BD-8D09-442A-A514-1B6C6E46F46D}" type="presParOf" srcId="{2BB8E441-E658-4BAC-80C9-9216BD9E83F3}" destId="{1563BA4B-B67F-41F7-A452-385BF363F14E}" srcOrd="0" destOrd="0" presId="urn:microsoft.com/office/officeart/2005/8/layout/pList2"/>
    <dgm:cxn modelId="{56D751C2-52BB-44CA-95E9-0264037073AB}" type="presParOf" srcId="{2BB8E441-E658-4BAC-80C9-9216BD9E83F3}" destId="{46063A5A-160C-4B06-976B-04CFC2C7F626}" srcOrd="1" destOrd="0" presId="urn:microsoft.com/office/officeart/2005/8/layout/pList2"/>
    <dgm:cxn modelId="{9861565B-21A7-417D-89F2-C9951A6D0B42}" type="presParOf" srcId="{46063A5A-160C-4B06-976B-04CFC2C7F626}" destId="{E6986AF5-DC10-4171-A7EF-0FBC9CB52AE7}" srcOrd="0" destOrd="0" presId="urn:microsoft.com/office/officeart/2005/8/layout/pList2"/>
    <dgm:cxn modelId="{0766ABC8-B20C-4A9C-8BB2-03EBED8711BA}" type="presParOf" srcId="{E6986AF5-DC10-4171-A7EF-0FBC9CB52AE7}" destId="{5A543812-ECB4-4F97-BE56-120DE9C30D73}" srcOrd="0" destOrd="0" presId="urn:microsoft.com/office/officeart/2005/8/layout/pList2"/>
    <dgm:cxn modelId="{CBB61941-7C7A-4734-A12B-37629D29E8BE}" type="presParOf" srcId="{E6986AF5-DC10-4171-A7EF-0FBC9CB52AE7}" destId="{F66D3F0D-4D45-4EF2-B7ED-03DB1E1AAC8B}" srcOrd="1" destOrd="0" presId="urn:microsoft.com/office/officeart/2005/8/layout/pList2"/>
    <dgm:cxn modelId="{E0A4FE27-8746-41FD-9F0E-55A2FA541910}" type="presParOf" srcId="{E6986AF5-DC10-4171-A7EF-0FBC9CB52AE7}" destId="{3D4C23F7-2AC2-4036-BC6D-55108713DE5B}" srcOrd="2" destOrd="0" presId="urn:microsoft.com/office/officeart/2005/8/layout/pList2"/>
    <dgm:cxn modelId="{B6A734ED-D324-42D8-BE90-70C90DAB0545}" type="presParOf" srcId="{46063A5A-160C-4B06-976B-04CFC2C7F626}" destId="{A11F9E16-B684-42D4-9CB5-1250A3899B47}" srcOrd="1" destOrd="0" presId="urn:microsoft.com/office/officeart/2005/8/layout/pList2"/>
    <dgm:cxn modelId="{9A5528F4-E0DE-48C2-8835-CB5D790A50EF}" type="presParOf" srcId="{46063A5A-160C-4B06-976B-04CFC2C7F626}" destId="{E417D0BB-3463-444F-80DC-569147515F8C}" srcOrd="2" destOrd="0" presId="urn:microsoft.com/office/officeart/2005/8/layout/pList2"/>
    <dgm:cxn modelId="{69255A75-6469-4DAF-8C89-81CF50C1AD02}" type="presParOf" srcId="{E417D0BB-3463-444F-80DC-569147515F8C}" destId="{2A0BC5DF-2595-42C9-A2F3-22A4F96EE869}" srcOrd="0" destOrd="0" presId="urn:microsoft.com/office/officeart/2005/8/layout/pList2"/>
    <dgm:cxn modelId="{0C825D21-16A6-46D8-BD29-9E081E1C67DF}" type="presParOf" srcId="{E417D0BB-3463-444F-80DC-569147515F8C}" destId="{B26F2A7E-5848-4094-8D29-A0AA6ECDF597}" srcOrd="1" destOrd="0" presId="urn:microsoft.com/office/officeart/2005/8/layout/pList2"/>
    <dgm:cxn modelId="{70921605-88B9-4C57-BE9D-9C2FE07216EA}" type="presParOf" srcId="{E417D0BB-3463-444F-80DC-569147515F8C}" destId="{92861985-6641-4B92-9992-4603B1689EEC}" srcOrd="2" destOrd="0" presId="urn:microsoft.com/office/officeart/2005/8/layout/pList2"/>
    <dgm:cxn modelId="{6CFCD376-06FF-4407-8D39-33C7B792B999}" type="presParOf" srcId="{46063A5A-160C-4B06-976B-04CFC2C7F626}" destId="{2A434C42-D40C-493A-9534-D443B31517FB}" srcOrd="3" destOrd="0" presId="urn:microsoft.com/office/officeart/2005/8/layout/pList2"/>
    <dgm:cxn modelId="{A70C06A1-5BFD-42D8-94EE-2E7FCA43D91C}" type="presParOf" srcId="{46063A5A-160C-4B06-976B-04CFC2C7F626}" destId="{86D72140-9099-466D-A202-020BE64CA11F}" srcOrd="4" destOrd="0" presId="urn:microsoft.com/office/officeart/2005/8/layout/pList2"/>
    <dgm:cxn modelId="{F52BD7F1-42E8-4CBE-B55B-D3C65F350163}" type="presParOf" srcId="{86D72140-9099-466D-A202-020BE64CA11F}" destId="{BA051024-FEA1-44C0-906D-CE29DEF67C3A}" srcOrd="0" destOrd="0" presId="urn:microsoft.com/office/officeart/2005/8/layout/pList2"/>
    <dgm:cxn modelId="{2C1B028A-E71C-480F-BD1F-03D3CAA9B95F}" type="presParOf" srcId="{86D72140-9099-466D-A202-020BE64CA11F}" destId="{F71CC39E-DAEB-49AD-9BCB-532AD02EA248}" srcOrd="1" destOrd="0" presId="urn:microsoft.com/office/officeart/2005/8/layout/pList2"/>
    <dgm:cxn modelId="{84BD2162-E8C1-4158-B453-B2C07DC304FE}" type="presParOf" srcId="{86D72140-9099-466D-A202-020BE64CA11F}" destId="{08083E57-D86C-4B0A-8B6B-BAF20E8FEF34}" srcOrd="2" destOrd="0" presId="urn:microsoft.com/office/officeart/2005/8/layout/pList2"/>
    <dgm:cxn modelId="{F6D377A7-6C82-4026-80FB-B6CF5EA968EB}" type="presParOf" srcId="{46063A5A-160C-4B06-976B-04CFC2C7F626}" destId="{AC58C2ED-9F52-4A00-A22E-4E9CD566D613}" srcOrd="5" destOrd="0" presId="urn:microsoft.com/office/officeart/2005/8/layout/pList2"/>
    <dgm:cxn modelId="{0DC5EACE-5899-46B5-901E-92298C792061}" type="presParOf" srcId="{46063A5A-160C-4B06-976B-04CFC2C7F626}" destId="{ED8108FC-65D0-4D42-A4C7-AFA114F247D5}" srcOrd="6" destOrd="0" presId="urn:microsoft.com/office/officeart/2005/8/layout/pList2"/>
    <dgm:cxn modelId="{E2C431A8-E24C-4D2C-B584-AF42B9D9AC4A}" type="presParOf" srcId="{ED8108FC-65D0-4D42-A4C7-AFA114F247D5}" destId="{CB247EC1-DFF1-4E5D-95C0-177589BDB484}" srcOrd="0" destOrd="0" presId="urn:microsoft.com/office/officeart/2005/8/layout/pList2"/>
    <dgm:cxn modelId="{8884B5FA-DB7E-4FD8-8F84-4ACCED6F885A}" type="presParOf" srcId="{ED8108FC-65D0-4D42-A4C7-AFA114F247D5}" destId="{C3653E23-8D1E-4D2E-B91C-A5B5FD71DBB1}" srcOrd="1" destOrd="0" presId="urn:microsoft.com/office/officeart/2005/8/layout/pList2"/>
    <dgm:cxn modelId="{94AF8FFB-E4FD-4C6B-A7B8-E9F1DA9CF2FA}" type="presParOf" srcId="{ED8108FC-65D0-4D42-A4C7-AFA114F247D5}" destId="{F1AD8C30-1620-4F5A-8C68-35E0E2B75E7D}"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C5430A8-8798-495E-8FD8-F4E3C75420FA}" type="doc">
      <dgm:prSet loTypeId="urn:microsoft.com/office/officeart/2005/8/layout/pList2" loCatId="list" qsTypeId="urn:microsoft.com/office/officeart/2005/8/quickstyle/simple1" qsCatId="simple" csTypeId="urn:microsoft.com/office/officeart/2005/8/colors/accent1_2" csCatId="accent1" phldr="1"/>
      <dgm:spPr/>
    </dgm:pt>
    <dgm:pt modelId="{53B2CD24-8978-478D-987E-0FAFB18D5C52}">
      <dgm:prSet phldrT="[Text]" custT="1"/>
      <dgm:spPr>
        <a:solidFill>
          <a:schemeClr val="bg1"/>
        </a:solidFill>
        <a:ln>
          <a:noFill/>
        </a:ln>
      </dgm:spPr>
      <dgm:t>
        <a:bodyPr/>
        <a:lstStyle/>
        <a:p>
          <a:pPr rtl="0"/>
          <a:endParaRPr lang="en-US" sz="1200" b="1">
            <a:solidFill>
              <a:schemeClr val="tx1"/>
            </a:solidFill>
          </a:endParaRPr>
        </a:p>
        <a:p>
          <a:pPr rtl="0"/>
          <a:endParaRPr lang="en-US" sz="1200">
            <a:solidFill>
              <a:schemeClr val="tx1"/>
            </a:solidFill>
          </a:endParaRPr>
        </a:p>
        <a:p>
          <a:pPr rtl="0"/>
          <a:endParaRPr lang="en-US" sz="1200" b="0">
            <a:solidFill>
              <a:schemeClr val="tx1"/>
            </a:solidFill>
            <a:latin typeface="Gill Sans MT" panose="020B0502020104020203"/>
          </a:endParaRPr>
        </a:p>
      </dgm:t>
    </dgm:pt>
    <dgm:pt modelId="{4A7C7714-8442-4301-BF5F-ECB107B83CC0}" type="parTrans" cxnId="{D756E86D-BEF4-4A23-BE83-48FB1A73B2E3}">
      <dgm:prSet/>
      <dgm:spPr/>
      <dgm:t>
        <a:bodyPr/>
        <a:lstStyle/>
        <a:p>
          <a:endParaRPr lang="en-US"/>
        </a:p>
      </dgm:t>
    </dgm:pt>
    <dgm:pt modelId="{365F805B-D1FF-4A1E-BED5-D3486F4303F0}" type="sibTrans" cxnId="{D756E86D-BEF4-4A23-BE83-48FB1A73B2E3}">
      <dgm:prSet/>
      <dgm:spPr/>
      <dgm:t>
        <a:bodyPr/>
        <a:lstStyle/>
        <a:p>
          <a:endParaRPr lang="en-US"/>
        </a:p>
      </dgm:t>
    </dgm:pt>
    <dgm:pt modelId="{B5A2CD90-0127-49C7-8EC9-73527CF1A5DC}">
      <dgm:prSet phldrT="[Text]" custT="1"/>
      <dgm:spPr>
        <a:solidFill>
          <a:schemeClr val="bg1"/>
        </a:solidFill>
        <a:ln>
          <a:noFill/>
        </a:ln>
      </dgm:spPr>
      <dgm:t>
        <a:bodyPr/>
        <a:lstStyle/>
        <a:p>
          <a:endParaRPr lang="en-US" sz="1800" b="1">
            <a:solidFill>
              <a:schemeClr val="accent1"/>
            </a:solidFill>
            <a:latin typeface="Gill Sans MT" panose="020B0502020104020203"/>
          </a:endParaRPr>
        </a:p>
        <a:p>
          <a:r>
            <a:rPr lang="en-US" sz="1800">
              <a:solidFill>
                <a:schemeClr val="accent1"/>
              </a:solidFill>
              <a:latin typeface="Gill Sans MT" panose="020B0502020104020203"/>
            </a:rPr>
            <a:t> </a:t>
          </a:r>
          <a:endParaRPr lang="en-US" sz="1800" b="0">
            <a:solidFill>
              <a:schemeClr val="accent1"/>
            </a:solidFill>
            <a:latin typeface="Gill Sans MT" panose="020B0502020104020203"/>
          </a:endParaRPr>
        </a:p>
      </dgm:t>
    </dgm:pt>
    <dgm:pt modelId="{7C67A7C1-DB87-4A14-AAC4-50AD3C02B46E}" type="parTrans" cxnId="{F0BEA90E-B207-4515-9299-1CE5819772AB}">
      <dgm:prSet/>
      <dgm:spPr/>
      <dgm:t>
        <a:bodyPr/>
        <a:lstStyle/>
        <a:p>
          <a:endParaRPr lang="en-US"/>
        </a:p>
      </dgm:t>
    </dgm:pt>
    <dgm:pt modelId="{265E989D-2D3B-4304-9114-1D6617880ECE}" type="sibTrans" cxnId="{F0BEA90E-B207-4515-9299-1CE5819772AB}">
      <dgm:prSet/>
      <dgm:spPr/>
      <dgm:t>
        <a:bodyPr/>
        <a:lstStyle/>
        <a:p>
          <a:endParaRPr lang="en-US"/>
        </a:p>
      </dgm:t>
    </dgm:pt>
    <dgm:pt modelId="{22E7BB04-BDAD-4954-BCA8-0CA0272EB701}">
      <dgm:prSet phldrT="[Text]" custT="1"/>
      <dgm:spPr>
        <a:solidFill>
          <a:schemeClr val="bg1"/>
        </a:solidFill>
        <a:ln>
          <a:noFill/>
        </a:ln>
      </dgm:spPr>
      <dgm:t>
        <a:bodyPr/>
        <a:lstStyle/>
        <a:p>
          <a:r>
            <a:rPr lang="en-US" sz="1800" b="1">
              <a:solidFill>
                <a:schemeClr val="accent1"/>
              </a:solidFill>
              <a:latin typeface="Gill Sans MT" panose="020B0502020104020203"/>
            </a:rPr>
            <a:t> </a:t>
          </a:r>
          <a:endParaRPr lang="en-US" sz="1800" b="0">
            <a:solidFill>
              <a:schemeClr val="tx1">
                <a:lumMod val="75000"/>
                <a:lumOff val="25000"/>
              </a:schemeClr>
            </a:solidFill>
          </a:endParaRPr>
        </a:p>
      </dgm:t>
    </dgm:pt>
    <dgm:pt modelId="{E8BDA490-F803-4196-9EA5-640B7218E59A}" type="parTrans" cxnId="{A5BD44D1-B8BF-491D-86C4-1599D60ECE2C}">
      <dgm:prSet/>
      <dgm:spPr/>
      <dgm:t>
        <a:bodyPr/>
        <a:lstStyle/>
        <a:p>
          <a:endParaRPr lang="en-US"/>
        </a:p>
      </dgm:t>
    </dgm:pt>
    <dgm:pt modelId="{26B29E5F-AE22-4F4A-9C37-75FDAE1609CE}" type="sibTrans" cxnId="{A5BD44D1-B8BF-491D-86C4-1599D60ECE2C}">
      <dgm:prSet/>
      <dgm:spPr/>
      <dgm:t>
        <a:bodyPr/>
        <a:lstStyle/>
        <a:p>
          <a:endParaRPr lang="en-US"/>
        </a:p>
      </dgm:t>
    </dgm:pt>
    <dgm:pt modelId="{63FE750C-314E-4EE7-8E36-A87B34FE3844}">
      <dgm:prSet custT="1"/>
      <dgm:spPr>
        <a:solidFill>
          <a:schemeClr val="bg1"/>
        </a:solidFill>
        <a:ln>
          <a:noFill/>
        </a:ln>
      </dgm:spPr>
      <dgm:t>
        <a:bodyPr/>
        <a:lstStyle/>
        <a:p>
          <a:endParaRPr lang="en-US" sz="2000" b="1">
            <a:solidFill>
              <a:schemeClr val="tx1">
                <a:lumMod val="75000"/>
                <a:lumOff val="25000"/>
              </a:schemeClr>
            </a:solidFill>
            <a:latin typeface="Gill Sans MT" panose="020B0502020104020203"/>
          </a:endParaRPr>
        </a:p>
        <a:p>
          <a:endParaRPr lang="en-US" sz="2000" b="0">
            <a:solidFill>
              <a:schemeClr val="tx1">
                <a:lumMod val="75000"/>
                <a:lumOff val="25000"/>
              </a:schemeClr>
            </a:solidFill>
            <a:latin typeface="Gill Sans MT" panose="020B0502020104020203"/>
          </a:endParaRPr>
        </a:p>
      </dgm:t>
    </dgm:pt>
    <dgm:pt modelId="{9B7ED6C4-4134-4267-82CB-64D7AEA58D7A}" type="parTrans" cxnId="{CB3A6024-1D83-49FB-88E9-34772A7F4C16}">
      <dgm:prSet/>
      <dgm:spPr/>
      <dgm:t>
        <a:bodyPr/>
        <a:lstStyle/>
        <a:p>
          <a:endParaRPr lang="en-US"/>
        </a:p>
      </dgm:t>
    </dgm:pt>
    <dgm:pt modelId="{7D72F126-1ABE-4C81-AF2F-5FEC6D11693F}" type="sibTrans" cxnId="{CB3A6024-1D83-49FB-88E9-34772A7F4C16}">
      <dgm:prSet/>
      <dgm:spPr/>
      <dgm:t>
        <a:bodyPr/>
        <a:lstStyle/>
        <a:p>
          <a:endParaRPr lang="en-US"/>
        </a:p>
      </dgm:t>
    </dgm:pt>
    <dgm:pt modelId="{2BB8E441-E658-4BAC-80C9-9216BD9E83F3}" type="pres">
      <dgm:prSet presAssocID="{3C5430A8-8798-495E-8FD8-F4E3C75420FA}" presName="Name0" presStyleCnt="0">
        <dgm:presLayoutVars>
          <dgm:dir/>
          <dgm:resizeHandles val="exact"/>
        </dgm:presLayoutVars>
      </dgm:prSet>
      <dgm:spPr/>
    </dgm:pt>
    <dgm:pt modelId="{1563BA4B-B67F-41F7-A452-385BF363F14E}" type="pres">
      <dgm:prSet presAssocID="{3C5430A8-8798-495E-8FD8-F4E3C75420FA}" presName="bkgdShp" presStyleLbl="alignAccFollowNode1" presStyleIdx="0" presStyleCnt="1" custScaleX="93872" custLinFactNeighborX="81"/>
      <dgm:spPr>
        <a:solidFill>
          <a:schemeClr val="bg1"/>
        </a:solidFill>
        <a:ln>
          <a:noFill/>
        </a:ln>
      </dgm:spPr>
    </dgm:pt>
    <dgm:pt modelId="{46063A5A-160C-4B06-976B-04CFC2C7F626}" type="pres">
      <dgm:prSet presAssocID="{3C5430A8-8798-495E-8FD8-F4E3C75420FA}" presName="linComp" presStyleCnt="0"/>
      <dgm:spPr/>
    </dgm:pt>
    <dgm:pt modelId="{E6986AF5-DC10-4171-A7EF-0FBC9CB52AE7}" type="pres">
      <dgm:prSet presAssocID="{53B2CD24-8978-478D-987E-0FAFB18D5C52}" presName="compNode" presStyleCnt="0"/>
      <dgm:spPr/>
    </dgm:pt>
    <dgm:pt modelId="{5A543812-ECB4-4F97-BE56-120DE9C30D73}" type="pres">
      <dgm:prSet presAssocID="{53B2CD24-8978-478D-987E-0FAFB18D5C52}" presName="node" presStyleLbl="node1" presStyleIdx="0" presStyleCnt="4" custScaleX="103891" custScaleY="115183" custLinFactNeighborX="744">
        <dgm:presLayoutVars>
          <dgm:bulletEnabled val="1"/>
        </dgm:presLayoutVars>
      </dgm:prSet>
      <dgm:spPr/>
    </dgm:pt>
    <dgm:pt modelId="{F66D3F0D-4D45-4EF2-B7ED-03DB1E1AAC8B}" type="pres">
      <dgm:prSet presAssocID="{53B2CD24-8978-478D-987E-0FAFB18D5C52}" presName="invisiNode" presStyleLbl="node1" presStyleIdx="0" presStyleCnt="4"/>
      <dgm:spPr/>
    </dgm:pt>
    <dgm:pt modelId="{3D4C23F7-2AC2-4036-BC6D-55108713DE5B}" type="pres">
      <dgm:prSet presAssocID="{53B2CD24-8978-478D-987E-0FAFB18D5C52}" presName="imagNode" presStyleLbl="fgImgPlace1" presStyleIdx="0" presStyleCnt="4" custScaleX="46651"/>
      <dgm:spPr/>
    </dgm:pt>
    <dgm:pt modelId="{A11F9E16-B684-42D4-9CB5-1250A3899B47}" type="pres">
      <dgm:prSet presAssocID="{365F805B-D1FF-4A1E-BED5-D3486F4303F0}" presName="sibTrans" presStyleLbl="sibTrans2D1" presStyleIdx="0" presStyleCnt="0"/>
      <dgm:spPr/>
    </dgm:pt>
    <dgm:pt modelId="{E417D0BB-3463-444F-80DC-569147515F8C}" type="pres">
      <dgm:prSet presAssocID="{B5A2CD90-0127-49C7-8EC9-73527CF1A5DC}" presName="compNode" presStyleCnt="0"/>
      <dgm:spPr/>
    </dgm:pt>
    <dgm:pt modelId="{2A0BC5DF-2595-42C9-A2F3-22A4F96EE869}" type="pres">
      <dgm:prSet presAssocID="{B5A2CD90-0127-49C7-8EC9-73527CF1A5DC}" presName="node" presStyleLbl="node1" presStyleIdx="1" presStyleCnt="4" custScaleY="115183">
        <dgm:presLayoutVars>
          <dgm:bulletEnabled val="1"/>
        </dgm:presLayoutVars>
      </dgm:prSet>
      <dgm:spPr/>
    </dgm:pt>
    <dgm:pt modelId="{B26F2A7E-5848-4094-8D29-A0AA6ECDF597}" type="pres">
      <dgm:prSet presAssocID="{B5A2CD90-0127-49C7-8EC9-73527CF1A5DC}" presName="invisiNode" presStyleLbl="node1" presStyleIdx="1" presStyleCnt="4"/>
      <dgm:spPr/>
    </dgm:pt>
    <dgm:pt modelId="{92861985-6641-4B92-9992-4603B1689EEC}" type="pres">
      <dgm:prSet presAssocID="{B5A2CD90-0127-49C7-8EC9-73527CF1A5DC}" presName="imagNode" presStyleLbl="fgImgPlace1" presStyleIdx="1" presStyleCnt="4" custScaleX="50235" custScaleY="116391"/>
      <dgm:spPr>
        <a:blipFill rotWithShape="1">
          <a:blip xmlns:r="http://schemas.openxmlformats.org/officeDocument/2006/relationships" r:embed="rId1"/>
          <a:srcRect/>
          <a:stretch>
            <a:fillRect/>
          </a:stretch>
        </a:blipFill>
      </dgm:spPr>
    </dgm:pt>
    <dgm:pt modelId="{2A434C42-D40C-493A-9534-D443B31517FB}" type="pres">
      <dgm:prSet presAssocID="{265E989D-2D3B-4304-9114-1D6617880ECE}" presName="sibTrans" presStyleLbl="sibTrans2D1" presStyleIdx="0" presStyleCnt="0"/>
      <dgm:spPr/>
    </dgm:pt>
    <dgm:pt modelId="{86D72140-9099-466D-A202-020BE64CA11F}" type="pres">
      <dgm:prSet presAssocID="{63FE750C-314E-4EE7-8E36-A87B34FE3844}" presName="compNode" presStyleCnt="0"/>
      <dgm:spPr/>
    </dgm:pt>
    <dgm:pt modelId="{BA051024-FEA1-44C0-906D-CE29DEF67C3A}" type="pres">
      <dgm:prSet presAssocID="{63FE750C-314E-4EE7-8E36-A87B34FE3844}" presName="node" presStyleLbl="node1" presStyleIdx="2" presStyleCnt="4" custScaleY="115183">
        <dgm:presLayoutVars>
          <dgm:bulletEnabled val="1"/>
        </dgm:presLayoutVars>
      </dgm:prSet>
      <dgm:spPr/>
    </dgm:pt>
    <dgm:pt modelId="{F71CC39E-DAEB-49AD-9BCB-532AD02EA248}" type="pres">
      <dgm:prSet presAssocID="{63FE750C-314E-4EE7-8E36-A87B34FE3844}" presName="invisiNode" presStyleLbl="node1" presStyleIdx="2" presStyleCnt="4"/>
      <dgm:spPr/>
    </dgm:pt>
    <dgm:pt modelId="{08083E57-D86C-4B0A-8B6B-BAF20E8FEF34}" type="pres">
      <dgm:prSet presAssocID="{63FE750C-314E-4EE7-8E36-A87B34FE3844}" presName="imagNode" presStyleLbl="fgImgPlace1" presStyleIdx="2" presStyleCnt="4" custScaleX="29097" custScaleY="62371"/>
      <dgm:spPr/>
    </dgm:pt>
    <dgm:pt modelId="{AC58C2ED-9F52-4A00-A22E-4E9CD566D613}" type="pres">
      <dgm:prSet presAssocID="{7D72F126-1ABE-4C81-AF2F-5FEC6D11693F}" presName="sibTrans" presStyleLbl="sibTrans2D1" presStyleIdx="0" presStyleCnt="0"/>
      <dgm:spPr/>
    </dgm:pt>
    <dgm:pt modelId="{ED8108FC-65D0-4D42-A4C7-AFA114F247D5}" type="pres">
      <dgm:prSet presAssocID="{22E7BB04-BDAD-4954-BCA8-0CA0272EB701}" presName="compNode" presStyleCnt="0"/>
      <dgm:spPr/>
    </dgm:pt>
    <dgm:pt modelId="{CB247EC1-DFF1-4E5D-95C0-177589BDB484}" type="pres">
      <dgm:prSet presAssocID="{22E7BB04-BDAD-4954-BCA8-0CA0272EB701}" presName="node" presStyleLbl="node1" presStyleIdx="3" presStyleCnt="4" custScaleY="115183">
        <dgm:presLayoutVars>
          <dgm:bulletEnabled val="1"/>
        </dgm:presLayoutVars>
      </dgm:prSet>
      <dgm:spPr/>
    </dgm:pt>
    <dgm:pt modelId="{C3653E23-8D1E-4D2E-B91C-A5B5FD71DBB1}" type="pres">
      <dgm:prSet presAssocID="{22E7BB04-BDAD-4954-BCA8-0CA0272EB701}" presName="invisiNode" presStyleLbl="node1" presStyleIdx="3" presStyleCnt="4"/>
      <dgm:spPr/>
    </dgm:pt>
    <dgm:pt modelId="{F1AD8C30-1620-4F5A-8C68-35E0E2B75E7D}" type="pres">
      <dgm:prSet presAssocID="{22E7BB04-BDAD-4954-BCA8-0CA0272EB701}" presName="imagNode" presStyleLbl="fgImgPlace1" presStyleIdx="3" presStyleCnt="4" custScaleX="29301" custScaleY="62809"/>
      <dgm:spPr/>
    </dgm:pt>
  </dgm:ptLst>
  <dgm:cxnLst>
    <dgm:cxn modelId="{40162F09-CE03-4D26-B2B9-6BD75D5B9227}" type="presOf" srcId="{B5A2CD90-0127-49C7-8EC9-73527CF1A5DC}" destId="{2A0BC5DF-2595-42C9-A2F3-22A4F96EE869}" srcOrd="0" destOrd="0" presId="urn:microsoft.com/office/officeart/2005/8/layout/pList2"/>
    <dgm:cxn modelId="{F0BEA90E-B207-4515-9299-1CE5819772AB}" srcId="{3C5430A8-8798-495E-8FD8-F4E3C75420FA}" destId="{B5A2CD90-0127-49C7-8EC9-73527CF1A5DC}" srcOrd="1" destOrd="0" parTransId="{7C67A7C1-DB87-4A14-AAC4-50AD3C02B46E}" sibTransId="{265E989D-2D3B-4304-9114-1D6617880ECE}"/>
    <dgm:cxn modelId="{CB3A6024-1D83-49FB-88E9-34772A7F4C16}" srcId="{3C5430A8-8798-495E-8FD8-F4E3C75420FA}" destId="{63FE750C-314E-4EE7-8E36-A87B34FE3844}" srcOrd="2" destOrd="0" parTransId="{9B7ED6C4-4134-4267-82CB-64D7AEA58D7A}" sibTransId="{7D72F126-1ABE-4C81-AF2F-5FEC6D11693F}"/>
    <dgm:cxn modelId="{272A4E33-CEF8-45B1-904E-CA8034B78F9E}" type="presOf" srcId="{365F805B-D1FF-4A1E-BED5-D3486F4303F0}" destId="{A11F9E16-B684-42D4-9CB5-1250A3899B47}" srcOrd="0" destOrd="0" presId="urn:microsoft.com/office/officeart/2005/8/layout/pList2"/>
    <dgm:cxn modelId="{3DFF634A-9060-470D-82EC-FB29EA5BC1DE}" type="presOf" srcId="{3C5430A8-8798-495E-8FD8-F4E3C75420FA}" destId="{2BB8E441-E658-4BAC-80C9-9216BD9E83F3}" srcOrd="0" destOrd="0" presId="urn:microsoft.com/office/officeart/2005/8/layout/pList2"/>
    <dgm:cxn modelId="{D1ADF94B-ED7A-4732-92FD-EB60165D4800}" type="presOf" srcId="{22E7BB04-BDAD-4954-BCA8-0CA0272EB701}" destId="{CB247EC1-DFF1-4E5D-95C0-177589BDB484}" srcOrd="0" destOrd="0" presId="urn:microsoft.com/office/officeart/2005/8/layout/pList2"/>
    <dgm:cxn modelId="{D756E86D-BEF4-4A23-BE83-48FB1A73B2E3}" srcId="{3C5430A8-8798-495E-8FD8-F4E3C75420FA}" destId="{53B2CD24-8978-478D-987E-0FAFB18D5C52}" srcOrd="0" destOrd="0" parTransId="{4A7C7714-8442-4301-BF5F-ECB107B83CC0}" sibTransId="{365F805B-D1FF-4A1E-BED5-D3486F4303F0}"/>
    <dgm:cxn modelId="{EF671B70-ADD5-4C5A-BB23-252629A27EAB}" type="presOf" srcId="{53B2CD24-8978-478D-987E-0FAFB18D5C52}" destId="{5A543812-ECB4-4F97-BE56-120DE9C30D73}" srcOrd="0" destOrd="0" presId="urn:microsoft.com/office/officeart/2005/8/layout/pList2"/>
    <dgm:cxn modelId="{037414AD-A415-46A8-91C1-7D2CE8F3A682}" type="presOf" srcId="{265E989D-2D3B-4304-9114-1D6617880ECE}" destId="{2A434C42-D40C-493A-9534-D443B31517FB}" srcOrd="0" destOrd="0" presId="urn:microsoft.com/office/officeart/2005/8/layout/pList2"/>
    <dgm:cxn modelId="{7CE802C7-7080-4DE3-A894-6BB958F9F9D2}" type="presOf" srcId="{63FE750C-314E-4EE7-8E36-A87B34FE3844}" destId="{BA051024-FEA1-44C0-906D-CE29DEF67C3A}" srcOrd="0" destOrd="0" presId="urn:microsoft.com/office/officeart/2005/8/layout/pList2"/>
    <dgm:cxn modelId="{A5BD44D1-B8BF-491D-86C4-1599D60ECE2C}" srcId="{3C5430A8-8798-495E-8FD8-F4E3C75420FA}" destId="{22E7BB04-BDAD-4954-BCA8-0CA0272EB701}" srcOrd="3" destOrd="0" parTransId="{E8BDA490-F803-4196-9EA5-640B7218E59A}" sibTransId="{26B29E5F-AE22-4F4A-9C37-75FDAE1609CE}"/>
    <dgm:cxn modelId="{4246F4F6-F632-46F3-8F4F-F20199B2EF80}" type="presOf" srcId="{7D72F126-1ABE-4C81-AF2F-5FEC6D11693F}" destId="{AC58C2ED-9F52-4A00-A22E-4E9CD566D613}" srcOrd="0" destOrd="0" presId="urn:microsoft.com/office/officeart/2005/8/layout/pList2"/>
    <dgm:cxn modelId="{0B1E24BD-8D09-442A-A514-1B6C6E46F46D}" type="presParOf" srcId="{2BB8E441-E658-4BAC-80C9-9216BD9E83F3}" destId="{1563BA4B-B67F-41F7-A452-385BF363F14E}" srcOrd="0" destOrd="0" presId="urn:microsoft.com/office/officeart/2005/8/layout/pList2"/>
    <dgm:cxn modelId="{56D751C2-52BB-44CA-95E9-0264037073AB}" type="presParOf" srcId="{2BB8E441-E658-4BAC-80C9-9216BD9E83F3}" destId="{46063A5A-160C-4B06-976B-04CFC2C7F626}" srcOrd="1" destOrd="0" presId="urn:microsoft.com/office/officeart/2005/8/layout/pList2"/>
    <dgm:cxn modelId="{9861565B-21A7-417D-89F2-C9951A6D0B42}" type="presParOf" srcId="{46063A5A-160C-4B06-976B-04CFC2C7F626}" destId="{E6986AF5-DC10-4171-A7EF-0FBC9CB52AE7}" srcOrd="0" destOrd="0" presId="urn:microsoft.com/office/officeart/2005/8/layout/pList2"/>
    <dgm:cxn modelId="{0766ABC8-B20C-4A9C-8BB2-03EBED8711BA}" type="presParOf" srcId="{E6986AF5-DC10-4171-A7EF-0FBC9CB52AE7}" destId="{5A543812-ECB4-4F97-BE56-120DE9C30D73}" srcOrd="0" destOrd="0" presId="urn:microsoft.com/office/officeart/2005/8/layout/pList2"/>
    <dgm:cxn modelId="{CBB61941-7C7A-4734-A12B-37629D29E8BE}" type="presParOf" srcId="{E6986AF5-DC10-4171-A7EF-0FBC9CB52AE7}" destId="{F66D3F0D-4D45-4EF2-B7ED-03DB1E1AAC8B}" srcOrd="1" destOrd="0" presId="urn:microsoft.com/office/officeart/2005/8/layout/pList2"/>
    <dgm:cxn modelId="{E0A4FE27-8746-41FD-9F0E-55A2FA541910}" type="presParOf" srcId="{E6986AF5-DC10-4171-A7EF-0FBC9CB52AE7}" destId="{3D4C23F7-2AC2-4036-BC6D-55108713DE5B}" srcOrd="2" destOrd="0" presId="urn:microsoft.com/office/officeart/2005/8/layout/pList2"/>
    <dgm:cxn modelId="{B6A734ED-D324-42D8-BE90-70C90DAB0545}" type="presParOf" srcId="{46063A5A-160C-4B06-976B-04CFC2C7F626}" destId="{A11F9E16-B684-42D4-9CB5-1250A3899B47}" srcOrd="1" destOrd="0" presId="urn:microsoft.com/office/officeart/2005/8/layout/pList2"/>
    <dgm:cxn modelId="{9A5528F4-E0DE-48C2-8835-CB5D790A50EF}" type="presParOf" srcId="{46063A5A-160C-4B06-976B-04CFC2C7F626}" destId="{E417D0BB-3463-444F-80DC-569147515F8C}" srcOrd="2" destOrd="0" presId="urn:microsoft.com/office/officeart/2005/8/layout/pList2"/>
    <dgm:cxn modelId="{69255A75-6469-4DAF-8C89-81CF50C1AD02}" type="presParOf" srcId="{E417D0BB-3463-444F-80DC-569147515F8C}" destId="{2A0BC5DF-2595-42C9-A2F3-22A4F96EE869}" srcOrd="0" destOrd="0" presId="urn:microsoft.com/office/officeart/2005/8/layout/pList2"/>
    <dgm:cxn modelId="{0C825D21-16A6-46D8-BD29-9E081E1C67DF}" type="presParOf" srcId="{E417D0BB-3463-444F-80DC-569147515F8C}" destId="{B26F2A7E-5848-4094-8D29-A0AA6ECDF597}" srcOrd="1" destOrd="0" presId="urn:microsoft.com/office/officeart/2005/8/layout/pList2"/>
    <dgm:cxn modelId="{70921605-88B9-4C57-BE9D-9C2FE07216EA}" type="presParOf" srcId="{E417D0BB-3463-444F-80DC-569147515F8C}" destId="{92861985-6641-4B92-9992-4603B1689EEC}" srcOrd="2" destOrd="0" presId="urn:microsoft.com/office/officeart/2005/8/layout/pList2"/>
    <dgm:cxn modelId="{6CFCD376-06FF-4407-8D39-33C7B792B999}" type="presParOf" srcId="{46063A5A-160C-4B06-976B-04CFC2C7F626}" destId="{2A434C42-D40C-493A-9534-D443B31517FB}" srcOrd="3" destOrd="0" presId="urn:microsoft.com/office/officeart/2005/8/layout/pList2"/>
    <dgm:cxn modelId="{A70C06A1-5BFD-42D8-94EE-2E7FCA43D91C}" type="presParOf" srcId="{46063A5A-160C-4B06-976B-04CFC2C7F626}" destId="{86D72140-9099-466D-A202-020BE64CA11F}" srcOrd="4" destOrd="0" presId="urn:microsoft.com/office/officeart/2005/8/layout/pList2"/>
    <dgm:cxn modelId="{F52BD7F1-42E8-4CBE-B55B-D3C65F350163}" type="presParOf" srcId="{86D72140-9099-466D-A202-020BE64CA11F}" destId="{BA051024-FEA1-44C0-906D-CE29DEF67C3A}" srcOrd="0" destOrd="0" presId="urn:microsoft.com/office/officeart/2005/8/layout/pList2"/>
    <dgm:cxn modelId="{2C1B028A-E71C-480F-BD1F-03D3CAA9B95F}" type="presParOf" srcId="{86D72140-9099-466D-A202-020BE64CA11F}" destId="{F71CC39E-DAEB-49AD-9BCB-532AD02EA248}" srcOrd="1" destOrd="0" presId="urn:microsoft.com/office/officeart/2005/8/layout/pList2"/>
    <dgm:cxn modelId="{84BD2162-E8C1-4158-B453-B2C07DC304FE}" type="presParOf" srcId="{86D72140-9099-466D-A202-020BE64CA11F}" destId="{08083E57-D86C-4B0A-8B6B-BAF20E8FEF34}" srcOrd="2" destOrd="0" presId="urn:microsoft.com/office/officeart/2005/8/layout/pList2"/>
    <dgm:cxn modelId="{F6D377A7-6C82-4026-80FB-B6CF5EA968EB}" type="presParOf" srcId="{46063A5A-160C-4B06-976B-04CFC2C7F626}" destId="{AC58C2ED-9F52-4A00-A22E-4E9CD566D613}" srcOrd="5" destOrd="0" presId="urn:microsoft.com/office/officeart/2005/8/layout/pList2"/>
    <dgm:cxn modelId="{0DC5EACE-5899-46B5-901E-92298C792061}" type="presParOf" srcId="{46063A5A-160C-4B06-976B-04CFC2C7F626}" destId="{ED8108FC-65D0-4D42-A4C7-AFA114F247D5}" srcOrd="6" destOrd="0" presId="urn:microsoft.com/office/officeart/2005/8/layout/pList2"/>
    <dgm:cxn modelId="{E2C431A8-E24C-4D2C-B584-AF42B9D9AC4A}" type="presParOf" srcId="{ED8108FC-65D0-4D42-A4C7-AFA114F247D5}" destId="{CB247EC1-DFF1-4E5D-95C0-177589BDB484}" srcOrd="0" destOrd="0" presId="urn:microsoft.com/office/officeart/2005/8/layout/pList2"/>
    <dgm:cxn modelId="{8884B5FA-DB7E-4FD8-8F84-4ACCED6F885A}" type="presParOf" srcId="{ED8108FC-65D0-4D42-A4C7-AFA114F247D5}" destId="{C3653E23-8D1E-4D2E-B91C-A5B5FD71DBB1}" srcOrd="1" destOrd="0" presId="urn:microsoft.com/office/officeart/2005/8/layout/pList2"/>
    <dgm:cxn modelId="{94AF8FFB-E4FD-4C6B-A7B8-E9F1DA9CF2FA}" type="presParOf" srcId="{ED8108FC-65D0-4D42-A4C7-AFA114F247D5}" destId="{F1AD8C30-1620-4F5A-8C68-35E0E2B75E7D}"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A20A0-A65D-4AC5-8699-5A3801D076EE}">
      <dsp:nvSpPr>
        <dsp:cNvPr id="0" name=""/>
        <dsp:cNvSpPr/>
      </dsp:nvSpPr>
      <dsp:spPr>
        <a:xfrm>
          <a:off x="71132" y="951422"/>
          <a:ext cx="7273307" cy="1057742"/>
        </a:xfrm>
        <a:prstGeom prst="rightArrow">
          <a:avLst>
            <a:gd name="adj1" fmla="val 50000"/>
            <a:gd name="adj2" fmla="val 50000"/>
          </a:avLst>
        </a:prstGeom>
        <a:solidFill>
          <a:srgbClr val="EBEBEB"/>
        </a:solidFill>
        <a:ln w="22225" cap="rnd" cmpd="sng" algn="ctr">
          <a:solidFill>
            <a:srgbClr val="465359"/>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254000" bIns="167917" numCol="1" spcCol="1270" anchor="ctr" anchorCtr="0">
          <a:noAutofit/>
        </a:bodyPr>
        <a:lstStyle/>
        <a:p>
          <a:pPr marL="0" lvl="0" indent="0" algn="l" defTabSz="488950" rtl="0">
            <a:lnSpc>
              <a:spcPct val="90000"/>
            </a:lnSpc>
            <a:spcBef>
              <a:spcPct val="0"/>
            </a:spcBef>
            <a:spcAft>
              <a:spcPct val="35000"/>
            </a:spcAft>
            <a:buNone/>
          </a:pPr>
          <a:r>
            <a:rPr lang="en-US" sz="1100" b="1" i="1" kern="1200" dirty="0">
              <a:solidFill>
                <a:schemeClr val="tx1"/>
              </a:solidFill>
              <a:latin typeface="Gill Sans MT" panose="020B0502020104020203"/>
            </a:rPr>
            <a:t>What</a:t>
          </a:r>
          <a:r>
            <a:rPr lang="en-US" sz="1100" b="1" i="1" u="none" strike="noStrike" kern="1200" cap="none" baseline="0" noProof="0" dirty="0">
              <a:solidFill>
                <a:schemeClr val="tx1"/>
              </a:solidFill>
              <a:latin typeface="Gill Sans MT"/>
            </a:rPr>
            <a:t> is communication?</a:t>
          </a:r>
          <a:endParaRPr lang="en-US" sz="1100" b="1" i="1" kern="1200" dirty="0">
            <a:solidFill>
              <a:schemeClr val="tx1"/>
            </a:solidFill>
          </a:endParaRPr>
        </a:p>
      </dsp:txBody>
      <dsp:txXfrm>
        <a:off x="71132" y="1215858"/>
        <a:ext cx="7008872" cy="528871"/>
      </dsp:txXfrm>
    </dsp:sp>
    <dsp:sp modelId="{A58F0E6E-D01D-4504-8FC9-78609F2D53BA}">
      <dsp:nvSpPr>
        <dsp:cNvPr id="0" name=""/>
        <dsp:cNvSpPr/>
      </dsp:nvSpPr>
      <dsp:spPr>
        <a:xfrm>
          <a:off x="80006" y="1756855"/>
          <a:ext cx="1344252" cy="1942185"/>
        </a:xfrm>
        <a:prstGeom prst="rect">
          <a:avLst/>
        </a:prstGeom>
        <a:noFill/>
        <a:ln w="22225" cap="rnd"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100" kern="1200">
              <a:solidFill>
                <a:schemeClr val="bg1"/>
              </a:solidFill>
              <a:latin typeface="Gill Sans MT" panose="020B0502020104020203"/>
              <a:cs typeface="Arial"/>
            </a:rPr>
            <a:t>"The</a:t>
          </a:r>
          <a:r>
            <a:rPr lang="en-US" sz="1100" kern="1200">
              <a:solidFill>
                <a:schemeClr val="bg1"/>
              </a:solidFill>
              <a:cs typeface="Arial"/>
            </a:rPr>
            <a:t> </a:t>
          </a:r>
          <a:r>
            <a:rPr lang="en-US" sz="1100" kern="1200">
              <a:solidFill>
                <a:schemeClr val="bg1"/>
              </a:solidFill>
              <a:latin typeface="Gill Sans MT" panose="020B0502020104020203"/>
              <a:cs typeface="Arial"/>
            </a:rPr>
            <a:t>sending and receiving of messages...More than just words."</a:t>
          </a:r>
          <a:endParaRPr lang="en-US" sz="1100" kern="1200">
            <a:solidFill>
              <a:schemeClr val="bg1"/>
            </a:solidFill>
          </a:endParaRPr>
        </a:p>
      </dsp:txBody>
      <dsp:txXfrm>
        <a:off x="80006" y="1756855"/>
        <a:ext cx="1344252" cy="1942185"/>
      </dsp:txXfrm>
    </dsp:sp>
    <dsp:sp modelId="{1AD93A5D-0DCB-40BD-9BA6-90BEFDD496D0}">
      <dsp:nvSpPr>
        <dsp:cNvPr id="0" name=""/>
        <dsp:cNvSpPr/>
      </dsp:nvSpPr>
      <dsp:spPr>
        <a:xfrm>
          <a:off x="1424113" y="1460907"/>
          <a:ext cx="5929200" cy="1057742"/>
        </a:xfrm>
        <a:prstGeom prst="rightArrow">
          <a:avLst>
            <a:gd name="adj1" fmla="val 50000"/>
            <a:gd name="adj2" fmla="val 50000"/>
          </a:avLst>
        </a:prstGeom>
        <a:solidFill>
          <a:srgbClr val="D3D3D3"/>
        </a:solidFill>
        <a:ln w="22225" cap="rnd" cmpd="sng" algn="ctr">
          <a:solidFill>
            <a:srgbClr val="465359"/>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254000" bIns="167917" numCol="1" spcCol="1270" anchor="ctr" anchorCtr="0">
          <a:noAutofit/>
        </a:bodyPr>
        <a:lstStyle/>
        <a:p>
          <a:pPr marL="0" lvl="0" indent="0" algn="l" defTabSz="488950" rtl="0">
            <a:lnSpc>
              <a:spcPct val="90000"/>
            </a:lnSpc>
            <a:spcBef>
              <a:spcPct val="0"/>
            </a:spcBef>
            <a:spcAft>
              <a:spcPct val="35000"/>
            </a:spcAft>
            <a:buNone/>
          </a:pPr>
          <a:r>
            <a:rPr lang="en-US" sz="1100" b="1" i="1" kern="1200" dirty="0">
              <a:solidFill>
                <a:schemeClr val="tx1"/>
              </a:solidFill>
              <a:latin typeface="Gill Sans MT" panose="020B0502020104020203"/>
            </a:rPr>
            <a:t>Why is it important?</a:t>
          </a:r>
          <a:endParaRPr lang="en-US" sz="1100" b="1" i="1" kern="1200" dirty="0">
            <a:solidFill>
              <a:schemeClr val="tx1"/>
            </a:solidFill>
          </a:endParaRPr>
        </a:p>
      </dsp:txBody>
      <dsp:txXfrm>
        <a:off x="1424113" y="1725343"/>
        <a:ext cx="5664765" cy="528871"/>
      </dsp:txXfrm>
    </dsp:sp>
    <dsp:sp modelId="{BFB31FF8-D28C-4376-94A3-F95504EDB80D}">
      <dsp:nvSpPr>
        <dsp:cNvPr id="0" name=""/>
        <dsp:cNvSpPr/>
      </dsp:nvSpPr>
      <dsp:spPr>
        <a:xfrm>
          <a:off x="1424113" y="2275337"/>
          <a:ext cx="1344252" cy="1942185"/>
        </a:xfrm>
        <a:prstGeom prst="rect">
          <a:avLst/>
        </a:prstGeom>
        <a:noFill/>
        <a:ln w="22225" cap="rnd"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100" kern="1200">
              <a:solidFill>
                <a:schemeClr val="bg1"/>
              </a:solidFill>
              <a:latin typeface="Gill Sans MT" panose="020B0502020104020203"/>
              <a:cs typeface="Arial"/>
            </a:rPr>
            <a:t>"Learning to communicate            effectively is vital in forming healthy personal relationships".</a:t>
          </a:r>
          <a:endParaRPr lang="en-US" sz="1100" kern="1200">
            <a:solidFill>
              <a:schemeClr val="bg1"/>
            </a:solidFill>
          </a:endParaRPr>
        </a:p>
      </dsp:txBody>
      <dsp:txXfrm>
        <a:off x="1424113" y="2275337"/>
        <a:ext cx="1344252" cy="1942185"/>
      </dsp:txXfrm>
    </dsp:sp>
    <dsp:sp modelId="{59F32027-1075-44B9-9BE7-1200137E6774}">
      <dsp:nvSpPr>
        <dsp:cNvPr id="0" name=""/>
        <dsp:cNvSpPr/>
      </dsp:nvSpPr>
      <dsp:spPr>
        <a:xfrm>
          <a:off x="2768220" y="1990310"/>
          <a:ext cx="4585092" cy="1057742"/>
        </a:xfrm>
        <a:prstGeom prst="rightArrow">
          <a:avLst>
            <a:gd name="adj1" fmla="val 50000"/>
            <a:gd name="adj2" fmla="val 50000"/>
          </a:avLst>
        </a:prstGeom>
        <a:solidFill>
          <a:srgbClr val="B0B0B0"/>
        </a:solidFill>
        <a:ln w="22225" cap="rnd" cmpd="sng" algn="ctr">
          <a:solidFill>
            <a:srgbClr val="465359"/>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254000" bIns="167917" numCol="1" spcCol="1270" anchor="ctr" anchorCtr="0">
          <a:noAutofit/>
        </a:bodyPr>
        <a:lstStyle/>
        <a:p>
          <a:pPr marL="0" lvl="0" indent="0" algn="l" defTabSz="488950" rtl="0">
            <a:lnSpc>
              <a:spcPct val="90000"/>
            </a:lnSpc>
            <a:spcBef>
              <a:spcPct val="0"/>
            </a:spcBef>
            <a:spcAft>
              <a:spcPct val="35000"/>
            </a:spcAft>
            <a:buNone/>
          </a:pPr>
          <a:r>
            <a:rPr lang="en-US" sz="1100" b="1" i="1" kern="1200">
              <a:solidFill>
                <a:schemeClr val="tx1"/>
              </a:solidFill>
              <a:latin typeface="Gill Sans MT" panose="020B0502020104020203"/>
            </a:rPr>
            <a:t>Who does it benefit?</a:t>
          </a:r>
          <a:endParaRPr lang="en-US" sz="1100" b="1" i="1" kern="1200">
            <a:solidFill>
              <a:schemeClr val="tx1"/>
            </a:solidFill>
          </a:endParaRPr>
        </a:p>
      </dsp:txBody>
      <dsp:txXfrm>
        <a:off x="2768220" y="2254746"/>
        <a:ext cx="4320657" cy="528871"/>
      </dsp:txXfrm>
    </dsp:sp>
    <dsp:sp modelId="{AA2BF803-A62A-4661-BF51-C3A8CB13DF72}">
      <dsp:nvSpPr>
        <dsp:cNvPr id="0" name=""/>
        <dsp:cNvSpPr/>
      </dsp:nvSpPr>
      <dsp:spPr>
        <a:xfrm>
          <a:off x="2768220" y="2804871"/>
          <a:ext cx="1344252" cy="1942185"/>
        </a:xfrm>
        <a:prstGeom prst="rect">
          <a:avLst/>
        </a:prstGeom>
        <a:noFill/>
        <a:ln w="22225" cap="rnd"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100" kern="1200">
              <a:solidFill>
                <a:schemeClr val="bg1"/>
              </a:solidFill>
              <a:latin typeface="Gill Sans MT" panose="020B0502020104020203"/>
              <a:cs typeface="Arial"/>
            </a:rPr>
            <a:t>Everyone. Businesses, employees etc.</a:t>
          </a:r>
          <a:endParaRPr lang="en-US" sz="1100" kern="1200">
            <a:solidFill>
              <a:schemeClr val="bg1"/>
            </a:solidFill>
            <a:cs typeface="Arial"/>
          </a:endParaRPr>
        </a:p>
      </dsp:txBody>
      <dsp:txXfrm>
        <a:off x="2768220" y="2804871"/>
        <a:ext cx="1344252" cy="1942185"/>
      </dsp:txXfrm>
    </dsp:sp>
    <dsp:sp modelId="{76C201A9-AE94-473A-AFE6-A74BAC936839}">
      <dsp:nvSpPr>
        <dsp:cNvPr id="0" name=""/>
        <dsp:cNvSpPr/>
      </dsp:nvSpPr>
      <dsp:spPr>
        <a:xfrm>
          <a:off x="4113055" y="2519733"/>
          <a:ext cx="3240258" cy="1057742"/>
        </a:xfrm>
        <a:prstGeom prst="rightArrow">
          <a:avLst>
            <a:gd name="adj1" fmla="val 50000"/>
            <a:gd name="adj2" fmla="val 50000"/>
          </a:avLst>
        </a:prstGeom>
        <a:solidFill>
          <a:srgbClr val="8B8B8B"/>
        </a:solidFill>
        <a:ln w="22225" cap="rnd" cmpd="sng" algn="ctr">
          <a:solidFill>
            <a:srgbClr val="465359"/>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254000" bIns="167917" numCol="1" spcCol="1270" anchor="ctr" anchorCtr="0">
          <a:noAutofit/>
        </a:bodyPr>
        <a:lstStyle/>
        <a:p>
          <a:pPr marL="0" lvl="0" indent="0" algn="l" defTabSz="488950" rtl="0">
            <a:lnSpc>
              <a:spcPct val="90000"/>
            </a:lnSpc>
            <a:spcBef>
              <a:spcPct val="0"/>
            </a:spcBef>
            <a:spcAft>
              <a:spcPct val="35000"/>
            </a:spcAft>
            <a:buNone/>
          </a:pPr>
          <a:r>
            <a:rPr lang="en-US" sz="1100" b="1" i="1" kern="1200">
              <a:solidFill>
                <a:schemeClr val="tx1"/>
              </a:solidFill>
              <a:latin typeface="Gill Sans MT" panose="020B0502020104020203"/>
            </a:rPr>
            <a:t>How can we communicate?</a:t>
          </a:r>
          <a:endParaRPr lang="en-US" sz="1100" b="1" i="1" kern="1200">
            <a:solidFill>
              <a:schemeClr val="tx1"/>
            </a:solidFill>
          </a:endParaRPr>
        </a:p>
      </dsp:txBody>
      <dsp:txXfrm>
        <a:off x="4113055" y="2784169"/>
        <a:ext cx="2975823" cy="528871"/>
      </dsp:txXfrm>
    </dsp:sp>
    <dsp:sp modelId="{2633F54C-0141-4DCF-83FB-853C439AD8EB}">
      <dsp:nvSpPr>
        <dsp:cNvPr id="0" name=""/>
        <dsp:cNvSpPr/>
      </dsp:nvSpPr>
      <dsp:spPr>
        <a:xfrm>
          <a:off x="4113055" y="3334365"/>
          <a:ext cx="1344252" cy="1942185"/>
        </a:xfrm>
        <a:prstGeom prst="rect">
          <a:avLst/>
        </a:prstGeom>
        <a:noFill/>
        <a:ln w="22225" cap="rnd"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100" kern="1200">
              <a:solidFill>
                <a:schemeClr val="bg1"/>
              </a:solidFill>
              <a:latin typeface="Gill Sans MT" panose="020B0502020104020203"/>
              <a:cs typeface="Arial"/>
            </a:rPr>
            <a:t>Verbally, non-verbally, written and visually.</a:t>
          </a:r>
          <a:endParaRPr lang="en-US" sz="1100" kern="1200">
            <a:solidFill>
              <a:schemeClr val="bg1"/>
            </a:solidFill>
            <a:cs typeface="Arial"/>
          </a:endParaRPr>
        </a:p>
      </dsp:txBody>
      <dsp:txXfrm>
        <a:off x="4113055" y="3334365"/>
        <a:ext cx="1344252" cy="1942185"/>
      </dsp:txXfrm>
    </dsp:sp>
    <dsp:sp modelId="{832C6785-4934-476D-8C7F-46FFD4534863}">
      <dsp:nvSpPr>
        <dsp:cNvPr id="0" name=""/>
        <dsp:cNvSpPr/>
      </dsp:nvSpPr>
      <dsp:spPr>
        <a:xfrm>
          <a:off x="5457162" y="3049135"/>
          <a:ext cx="1896151" cy="1057742"/>
        </a:xfrm>
        <a:prstGeom prst="rightArrow">
          <a:avLst>
            <a:gd name="adj1" fmla="val 50000"/>
            <a:gd name="adj2" fmla="val 50000"/>
          </a:avLst>
        </a:prstGeom>
        <a:solidFill>
          <a:srgbClr val="757575"/>
        </a:solidFill>
        <a:ln w="22225" cap="rnd" cmpd="sng" algn="ctr">
          <a:solidFill>
            <a:srgbClr val="465359"/>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254000" bIns="167917" numCol="1" spcCol="1270" anchor="ctr" anchorCtr="0">
          <a:noAutofit/>
        </a:bodyPr>
        <a:lstStyle/>
        <a:p>
          <a:pPr marL="0" lvl="0" indent="0" algn="l" defTabSz="488950" rtl="0">
            <a:lnSpc>
              <a:spcPct val="90000"/>
            </a:lnSpc>
            <a:spcBef>
              <a:spcPct val="0"/>
            </a:spcBef>
            <a:spcAft>
              <a:spcPct val="35000"/>
            </a:spcAft>
            <a:buNone/>
          </a:pPr>
          <a:r>
            <a:rPr lang="en-US" sz="1100" b="1" i="1" kern="1200">
              <a:solidFill>
                <a:schemeClr val="bg1"/>
              </a:solidFill>
              <a:latin typeface="Gill Sans MT" panose="020B0502020104020203"/>
            </a:rPr>
            <a:t>What are the barriers of communication?</a:t>
          </a:r>
          <a:endParaRPr lang="en-US" sz="1100" b="1" i="1" kern="1200">
            <a:solidFill>
              <a:schemeClr val="bg1"/>
            </a:solidFill>
          </a:endParaRPr>
        </a:p>
      </dsp:txBody>
      <dsp:txXfrm>
        <a:off x="5457162" y="3313571"/>
        <a:ext cx="1631716" cy="528871"/>
      </dsp:txXfrm>
    </dsp:sp>
    <dsp:sp modelId="{A92D4E0F-E009-4C0B-8B68-3B38FB9D526A}">
      <dsp:nvSpPr>
        <dsp:cNvPr id="0" name=""/>
        <dsp:cNvSpPr/>
      </dsp:nvSpPr>
      <dsp:spPr>
        <a:xfrm>
          <a:off x="5457162" y="3863899"/>
          <a:ext cx="1344252" cy="1942185"/>
        </a:xfrm>
        <a:prstGeom prst="rect">
          <a:avLst/>
        </a:prstGeom>
        <a:noFill/>
        <a:ln w="22225" cap="rnd"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100" kern="1200">
              <a:solidFill>
                <a:schemeClr val="bg1"/>
              </a:solidFill>
              <a:latin typeface="Gill Sans MT" panose="020B0502020104020203"/>
              <a:cs typeface="Arial"/>
            </a:rPr>
            <a:t>Language barriers, overload of information, misunderstandings.</a:t>
          </a:r>
          <a:endParaRPr lang="en-US" sz="1100" kern="1200">
            <a:solidFill>
              <a:schemeClr val="bg1"/>
            </a:solidFill>
            <a:cs typeface="Arial"/>
          </a:endParaRPr>
        </a:p>
      </dsp:txBody>
      <dsp:txXfrm>
        <a:off x="5457162" y="3863899"/>
        <a:ext cx="1344252" cy="19421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A20A0-A65D-4AC5-8699-5A3801D076EE}">
      <dsp:nvSpPr>
        <dsp:cNvPr id="0" name=""/>
        <dsp:cNvSpPr/>
      </dsp:nvSpPr>
      <dsp:spPr>
        <a:xfrm>
          <a:off x="0" y="896707"/>
          <a:ext cx="7433320" cy="1081013"/>
        </a:xfrm>
        <a:prstGeom prst="rightArrow">
          <a:avLst>
            <a:gd name="adj1" fmla="val 50000"/>
            <a:gd name="adj2" fmla="val 50000"/>
          </a:avLst>
        </a:prstGeom>
        <a:solidFill>
          <a:srgbClr val="EBEBEB"/>
        </a:solidFill>
        <a:ln w="22225" cap="rnd" cmpd="sng" algn="ctr">
          <a:solidFill>
            <a:srgbClr val="465359"/>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254000" bIns="171611" numCol="1" spcCol="1270" anchor="ctr" anchorCtr="0">
          <a:noAutofit/>
        </a:bodyPr>
        <a:lstStyle/>
        <a:p>
          <a:pPr marL="0" lvl="0" indent="0" algn="l" defTabSz="533400" rtl="0">
            <a:lnSpc>
              <a:spcPct val="90000"/>
            </a:lnSpc>
            <a:spcBef>
              <a:spcPct val="0"/>
            </a:spcBef>
            <a:spcAft>
              <a:spcPct val="35000"/>
            </a:spcAft>
            <a:buNone/>
          </a:pPr>
          <a:r>
            <a:rPr lang="en-US" sz="1200" b="1" i="1" kern="1200">
              <a:solidFill>
                <a:schemeClr val="tx1"/>
              </a:solidFill>
              <a:latin typeface="Gill Sans MT" panose="020B0502020104020203"/>
            </a:rPr>
            <a:t>What is networking</a:t>
          </a:r>
          <a:r>
            <a:rPr lang="en-US" sz="1200" b="1" i="1" kern="1200">
              <a:solidFill>
                <a:schemeClr val="tx1"/>
              </a:solidFill>
            </a:rPr>
            <a:t>?</a:t>
          </a:r>
          <a:endParaRPr lang="en-US" sz="1200" b="1" i="1" u="none" strike="noStrike" kern="1200" cap="none" baseline="0" noProof="0">
            <a:solidFill>
              <a:schemeClr val="tx1"/>
            </a:solidFill>
            <a:latin typeface="Gill Sans MT"/>
          </a:endParaRPr>
        </a:p>
      </dsp:txBody>
      <dsp:txXfrm>
        <a:off x="0" y="1166960"/>
        <a:ext cx="7163067" cy="540507"/>
      </dsp:txXfrm>
    </dsp:sp>
    <dsp:sp modelId="{A58F0E6E-D01D-4504-8FC9-78609F2D53BA}">
      <dsp:nvSpPr>
        <dsp:cNvPr id="0" name=""/>
        <dsp:cNvSpPr/>
      </dsp:nvSpPr>
      <dsp:spPr>
        <a:xfrm>
          <a:off x="0" y="1728929"/>
          <a:ext cx="1373826" cy="1984913"/>
        </a:xfrm>
        <a:prstGeom prst="rect">
          <a:avLst/>
        </a:prstGeom>
        <a:noFill/>
        <a:ln w="22225" cap="rnd"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100" kern="1200">
              <a:solidFill>
                <a:schemeClr val="bg1"/>
              </a:solidFill>
              <a:latin typeface="Gill Sans MT" panose="020B0502020104020203"/>
              <a:cs typeface="Arial"/>
            </a:rPr>
            <a:t>"Where you build relationships with other people in the room"</a:t>
          </a:r>
          <a:endParaRPr lang="en-US" sz="1100" kern="1200">
            <a:solidFill>
              <a:schemeClr val="bg1"/>
            </a:solidFill>
            <a:cs typeface="Arial"/>
          </a:endParaRPr>
        </a:p>
      </dsp:txBody>
      <dsp:txXfrm>
        <a:off x="0" y="1728929"/>
        <a:ext cx="1373826" cy="1984913"/>
      </dsp:txXfrm>
    </dsp:sp>
    <dsp:sp modelId="{1AD93A5D-0DCB-40BD-9BA6-90BEFDD496D0}">
      <dsp:nvSpPr>
        <dsp:cNvPr id="0" name=""/>
        <dsp:cNvSpPr/>
      </dsp:nvSpPr>
      <dsp:spPr>
        <a:xfrm>
          <a:off x="1373677" y="1426470"/>
          <a:ext cx="6059642" cy="1081013"/>
        </a:xfrm>
        <a:prstGeom prst="rightArrow">
          <a:avLst>
            <a:gd name="adj1" fmla="val 50000"/>
            <a:gd name="adj2" fmla="val 50000"/>
          </a:avLst>
        </a:prstGeom>
        <a:solidFill>
          <a:srgbClr val="D3D3D3"/>
        </a:solidFill>
        <a:ln w="22225" cap="rnd" cmpd="sng" algn="ctr">
          <a:solidFill>
            <a:srgbClr val="465359"/>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254000" bIns="171611" numCol="1" spcCol="1270" anchor="ctr" anchorCtr="0">
          <a:noAutofit/>
        </a:bodyPr>
        <a:lstStyle/>
        <a:p>
          <a:pPr marL="0" lvl="0" indent="0" algn="l" defTabSz="533400" rtl="0">
            <a:lnSpc>
              <a:spcPct val="90000"/>
            </a:lnSpc>
            <a:spcBef>
              <a:spcPct val="0"/>
            </a:spcBef>
            <a:spcAft>
              <a:spcPct val="35000"/>
            </a:spcAft>
            <a:buNone/>
          </a:pPr>
          <a:r>
            <a:rPr lang="en-US" sz="1200" b="1" i="1" kern="1200">
              <a:solidFill>
                <a:schemeClr val="tx1"/>
              </a:solidFill>
              <a:latin typeface="Gill Sans MT" panose="020B0502020104020203"/>
            </a:rPr>
            <a:t>Why is it important</a:t>
          </a:r>
          <a:r>
            <a:rPr lang="en-US" sz="1200" b="1" i="1" kern="1200">
              <a:solidFill>
                <a:schemeClr val="tx1"/>
              </a:solidFill>
            </a:rPr>
            <a:t>?</a:t>
          </a:r>
        </a:p>
      </dsp:txBody>
      <dsp:txXfrm>
        <a:off x="1373677" y="1696723"/>
        <a:ext cx="5789389" cy="540507"/>
      </dsp:txXfrm>
    </dsp:sp>
    <dsp:sp modelId="{BFB31FF8-D28C-4376-94A3-F95504EDB80D}">
      <dsp:nvSpPr>
        <dsp:cNvPr id="0" name=""/>
        <dsp:cNvSpPr/>
      </dsp:nvSpPr>
      <dsp:spPr>
        <a:xfrm>
          <a:off x="1373677" y="2258818"/>
          <a:ext cx="1373826" cy="1984913"/>
        </a:xfrm>
        <a:prstGeom prst="rect">
          <a:avLst/>
        </a:prstGeom>
        <a:noFill/>
        <a:ln w="22225" cap="rnd"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100" kern="1200">
              <a:solidFill>
                <a:schemeClr val="bg1"/>
              </a:solidFill>
            </a:rPr>
            <a:t>"Valuable way to expand your knowledge, learn from the success of others"</a:t>
          </a:r>
        </a:p>
      </dsp:txBody>
      <dsp:txXfrm>
        <a:off x="1373677" y="2258818"/>
        <a:ext cx="1373826" cy="1984913"/>
      </dsp:txXfrm>
    </dsp:sp>
    <dsp:sp modelId="{59F32027-1075-44B9-9BE7-1200137E6774}">
      <dsp:nvSpPr>
        <dsp:cNvPr id="0" name=""/>
        <dsp:cNvSpPr/>
      </dsp:nvSpPr>
      <dsp:spPr>
        <a:xfrm>
          <a:off x="2747355" y="1967519"/>
          <a:ext cx="4685964" cy="1081013"/>
        </a:xfrm>
        <a:prstGeom prst="rightArrow">
          <a:avLst>
            <a:gd name="adj1" fmla="val 50000"/>
            <a:gd name="adj2" fmla="val 50000"/>
          </a:avLst>
        </a:prstGeom>
        <a:solidFill>
          <a:srgbClr val="B0B0B0"/>
        </a:solidFill>
        <a:ln w="22225" cap="rnd" cmpd="sng" algn="ctr">
          <a:solidFill>
            <a:srgbClr val="465359"/>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254000" bIns="171611" numCol="1" spcCol="1270" anchor="ctr" anchorCtr="0">
          <a:noAutofit/>
        </a:bodyPr>
        <a:lstStyle/>
        <a:p>
          <a:pPr marL="0" lvl="0" indent="0" algn="l" defTabSz="533400" rtl="0">
            <a:lnSpc>
              <a:spcPct val="90000"/>
            </a:lnSpc>
            <a:spcBef>
              <a:spcPct val="0"/>
            </a:spcBef>
            <a:spcAft>
              <a:spcPct val="35000"/>
            </a:spcAft>
            <a:buNone/>
          </a:pPr>
          <a:r>
            <a:rPr lang="en-US" sz="1200" b="1" i="1" kern="1200">
              <a:solidFill>
                <a:schemeClr val="tx1"/>
              </a:solidFill>
              <a:latin typeface="Gill Sans MT" panose="020B0502020104020203"/>
            </a:rPr>
            <a:t>What are the different types of networking?</a:t>
          </a:r>
          <a:endParaRPr lang="en-US" sz="1200" b="1" i="1" kern="1200">
            <a:solidFill>
              <a:schemeClr val="tx1"/>
            </a:solidFill>
          </a:endParaRPr>
        </a:p>
      </dsp:txBody>
      <dsp:txXfrm>
        <a:off x="2747355" y="2237772"/>
        <a:ext cx="4415711" cy="540507"/>
      </dsp:txXfrm>
    </dsp:sp>
    <dsp:sp modelId="{AA2BF803-A62A-4661-BF51-C3A8CB13DF72}">
      <dsp:nvSpPr>
        <dsp:cNvPr id="0" name=""/>
        <dsp:cNvSpPr/>
      </dsp:nvSpPr>
      <dsp:spPr>
        <a:xfrm>
          <a:off x="2747355" y="2800001"/>
          <a:ext cx="1373826" cy="1984913"/>
        </a:xfrm>
        <a:prstGeom prst="rect">
          <a:avLst/>
        </a:prstGeom>
        <a:noFill/>
        <a:ln w="22225" cap="rnd"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100" kern="1200">
              <a:solidFill>
                <a:schemeClr val="bg1"/>
              </a:solidFill>
              <a:latin typeface="Gill Sans MT" panose="020B0502020104020203"/>
              <a:cs typeface="Arial"/>
            </a:rPr>
            <a:t>Casual, Professional, Online.</a:t>
          </a:r>
          <a:endParaRPr lang="en-US" sz="1100" kern="1200">
            <a:solidFill>
              <a:schemeClr val="bg1"/>
            </a:solidFill>
            <a:cs typeface="Arial"/>
          </a:endParaRPr>
        </a:p>
      </dsp:txBody>
      <dsp:txXfrm>
        <a:off x="2747355" y="2800001"/>
        <a:ext cx="1373826" cy="1984913"/>
      </dsp:txXfrm>
    </dsp:sp>
    <dsp:sp modelId="{76C201A9-AE94-473A-AFE6-A74BAC936839}">
      <dsp:nvSpPr>
        <dsp:cNvPr id="0" name=""/>
        <dsp:cNvSpPr/>
      </dsp:nvSpPr>
      <dsp:spPr>
        <a:xfrm>
          <a:off x="4121775" y="2508590"/>
          <a:ext cx="3311544" cy="1081013"/>
        </a:xfrm>
        <a:prstGeom prst="rightArrow">
          <a:avLst>
            <a:gd name="adj1" fmla="val 50000"/>
            <a:gd name="adj2" fmla="val 50000"/>
          </a:avLst>
        </a:prstGeom>
        <a:solidFill>
          <a:srgbClr val="8B8B8B"/>
        </a:solidFill>
        <a:ln w="22225" cap="rnd" cmpd="sng" algn="ctr">
          <a:solidFill>
            <a:srgbClr val="465359"/>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254000" bIns="171611" numCol="1" spcCol="1270" anchor="ctr" anchorCtr="0">
          <a:noAutofit/>
        </a:bodyPr>
        <a:lstStyle/>
        <a:p>
          <a:pPr marL="0" lvl="0" indent="0" algn="l" defTabSz="533400" rtl="0">
            <a:lnSpc>
              <a:spcPct val="90000"/>
            </a:lnSpc>
            <a:spcBef>
              <a:spcPct val="0"/>
            </a:spcBef>
            <a:spcAft>
              <a:spcPct val="35000"/>
            </a:spcAft>
            <a:buNone/>
          </a:pPr>
          <a:r>
            <a:rPr lang="en-US" sz="1200" b="1" kern="1200">
              <a:solidFill>
                <a:schemeClr val="tx1"/>
              </a:solidFill>
              <a:latin typeface="Gill Sans MT" panose="020B0502020104020203"/>
            </a:rPr>
            <a:t>What are the benefits of networking?</a:t>
          </a:r>
          <a:endParaRPr lang="en-US" sz="1200" b="1" kern="1200">
            <a:solidFill>
              <a:schemeClr val="tx1"/>
            </a:solidFill>
          </a:endParaRPr>
        </a:p>
      </dsp:txBody>
      <dsp:txXfrm>
        <a:off x="4121775" y="2778843"/>
        <a:ext cx="3041291" cy="540507"/>
      </dsp:txXfrm>
    </dsp:sp>
    <dsp:sp modelId="{2633F54C-0141-4DCF-83FB-853C439AD8EB}">
      <dsp:nvSpPr>
        <dsp:cNvPr id="0" name=""/>
        <dsp:cNvSpPr/>
      </dsp:nvSpPr>
      <dsp:spPr>
        <a:xfrm>
          <a:off x="4121775" y="3341144"/>
          <a:ext cx="1373826" cy="1984913"/>
        </a:xfrm>
        <a:prstGeom prst="rect">
          <a:avLst/>
        </a:prstGeom>
        <a:noFill/>
        <a:ln w="22225" cap="rnd"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100" kern="1200">
              <a:solidFill>
                <a:schemeClr val="bg1"/>
              </a:solidFill>
              <a:latin typeface="Gill Sans MT" panose="020B0502020104020203"/>
              <a:cs typeface="Arial"/>
            </a:rPr>
            <a:t>There are several benefits of netowkring and they will be discussed in detail on the next slide.</a:t>
          </a:r>
          <a:endParaRPr lang="en-US" sz="1100" kern="1200">
            <a:solidFill>
              <a:schemeClr val="bg1"/>
            </a:solidFill>
          </a:endParaRPr>
        </a:p>
      </dsp:txBody>
      <dsp:txXfrm>
        <a:off x="4121775" y="3341144"/>
        <a:ext cx="1373826" cy="1984913"/>
      </dsp:txXfrm>
    </dsp:sp>
    <dsp:sp modelId="{832C6785-4934-476D-8C7F-46FFD4534863}">
      <dsp:nvSpPr>
        <dsp:cNvPr id="0" name=""/>
        <dsp:cNvSpPr/>
      </dsp:nvSpPr>
      <dsp:spPr>
        <a:xfrm>
          <a:off x="5495453" y="3049639"/>
          <a:ext cx="1937866" cy="1081013"/>
        </a:xfrm>
        <a:prstGeom prst="rightArrow">
          <a:avLst>
            <a:gd name="adj1" fmla="val 50000"/>
            <a:gd name="adj2" fmla="val 50000"/>
          </a:avLst>
        </a:prstGeom>
        <a:solidFill>
          <a:srgbClr val="757575"/>
        </a:solidFill>
        <a:ln w="22225" cap="rnd" cmpd="sng" algn="ctr">
          <a:solidFill>
            <a:srgbClr val="465359"/>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254000" bIns="171611" numCol="1" spcCol="1270" anchor="ctr" anchorCtr="0">
          <a:noAutofit/>
        </a:bodyPr>
        <a:lstStyle/>
        <a:p>
          <a:pPr marL="0" lvl="0" indent="0" algn="l" defTabSz="533400" rtl="0">
            <a:lnSpc>
              <a:spcPct val="90000"/>
            </a:lnSpc>
            <a:spcBef>
              <a:spcPct val="0"/>
            </a:spcBef>
            <a:spcAft>
              <a:spcPct val="35000"/>
            </a:spcAft>
            <a:buNone/>
          </a:pPr>
          <a:r>
            <a:rPr lang="en-US" sz="1200" kern="1200">
              <a:solidFill>
                <a:schemeClr val="bg1"/>
              </a:solidFill>
              <a:latin typeface="Gill Sans MT" panose="020B0502020104020203"/>
            </a:rPr>
            <a:t>Who does networking benefit?</a:t>
          </a:r>
          <a:endParaRPr lang="en-US" sz="1200" kern="1200">
            <a:solidFill>
              <a:schemeClr val="bg1"/>
            </a:solidFill>
          </a:endParaRPr>
        </a:p>
      </dsp:txBody>
      <dsp:txXfrm>
        <a:off x="5495453" y="3319892"/>
        <a:ext cx="1667613" cy="540507"/>
      </dsp:txXfrm>
    </dsp:sp>
    <dsp:sp modelId="{A92D4E0F-E009-4C0B-8B68-3B38FB9D526A}">
      <dsp:nvSpPr>
        <dsp:cNvPr id="0" name=""/>
        <dsp:cNvSpPr/>
      </dsp:nvSpPr>
      <dsp:spPr>
        <a:xfrm>
          <a:off x="5495453" y="3882328"/>
          <a:ext cx="1373826" cy="1984913"/>
        </a:xfrm>
        <a:prstGeom prst="rect">
          <a:avLst/>
        </a:prstGeom>
        <a:noFill/>
        <a:ln w="22225" cap="rnd"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100" kern="1200">
              <a:solidFill>
                <a:schemeClr val="bg1"/>
              </a:solidFill>
              <a:latin typeface="Gill Sans MT" panose="020B0502020104020203"/>
              <a:cs typeface="Arial"/>
            </a:rPr>
            <a:t>Everyone can benefit from networking if they use it correctly.</a:t>
          </a:r>
          <a:endParaRPr lang="en-US" sz="1100" kern="1200">
            <a:solidFill>
              <a:schemeClr val="bg1"/>
            </a:solidFill>
            <a:cs typeface="Arial"/>
          </a:endParaRPr>
        </a:p>
      </dsp:txBody>
      <dsp:txXfrm>
        <a:off x="5495453" y="3882328"/>
        <a:ext cx="1373826" cy="19849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63BA4B-B67F-41F7-A452-385BF363F14E}">
      <dsp:nvSpPr>
        <dsp:cNvPr id="0" name=""/>
        <dsp:cNvSpPr/>
      </dsp:nvSpPr>
      <dsp:spPr>
        <a:xfrm>
          <a:off x="354850" y="0"/>
          <a:ext cx="10591580" cy="1494674"/>
        </a:xfrm>
        <a:prstGeom prst="roundRect">
          <a:avLst>
            <a:gd name="adj" fmla="val 10000"/>
          </a:avLst>
        </a:prstGeom>
        <a:solidFill>
          <a:schemeClr val="bg1"/>
        </a:solidFill>
        <a:ln w="22225" cap="rnd" cmpd="sng" algn="ctr">
          <a:noFill/>
          <a:prstDash val="solid"/>
        </a:ln>
        <a:effectLst/>
      </dsp:spPr>
      <dsp:style>
        <a:lnRef idx="2">
          <a:scrgbClr r="0" g="0" b="0"/>
        </a:lnRef>
        <a:fillRef idx="1">
          <a:scrgbClr r="0" g="0" b="0"/>
        </a:fillRef>
        <a:effectRef idx="0">
          <a:scrgbClr r="0" g="0" b="0"/>
        </a:effectRef>
        <a:fontRef idx="minor"/>
      </dsp:style>
    </dsp:sp>
    <dsp:sp modelId="{3D4C23F7-2AC2-4036-BC6D-55108713DE5B}">
      <dsp:nvSpPr>
        <dsp:cNvPr id="0" name=""/>
        <dsp:cNvSpPr/>
      </dsp:nvSpPr>
      <dsp:spPr>
        <a:xfrm>
          <a:off x="1038154" y="129948"/>
          <a:ext cx="1140316" cy="1096094"/>
        </a:xfrm>
        <a:prstGeom prst="roundRect">
          <a:avLst>
            <a:gd name="adj" fmla="val 10000"/>
          </a:avLst>
        </a:prstGeom>
        <a:solidFill>
          <a:schemeClr val="accent1">
            <a:tint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A543812-ECB4-4F97-BE56-120DE9C30D73}">
      <dsp:nvSpPr>
        <dsp:cNvPr id="0" name=""/>
        <dsp:cNvSpPr/>
      </dsp:nvSpPr>
      <dsp:spPr>
        <a:xfrm rot="10800000">
          <a:off x="356765" y="1286649"/>
          <a:ext cx="2539466" cy="2104190"/>
        </a:xfrm>
        <a:prstGeom prst="round2SameRect">
          <a:avLst>
            <a:gd name="adj1" fmla="val 10500"/>
            <a:gd name="adj2" fmla="val 0"/>
          </a:avLst>
        </a:prstGeom>
        <a:solidFill>
          <a:schemeClr val="bg1"/>
        </a:solid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0">
          <a:noAutofit/>
        </a:bodyPr>
        <a:lstStyle/>
        <a:p>
          <a:pPr marL="0" lvl="0" indent="0" algn="ctr" defTabSz="533400" rtl="0">
            <a:lnSpc>
              <a:spcPct val="90000"/>
            </a:lnSpc>
            <a:spcBef>
              <a:spcPct val="0"/>
            </a:spcBef>
            <a:spcAft>
              <a:spcPct val="35000"/>
            </a:spcAft>
            <a:buNone/>
          </a:pPr>
          <a:r>
            <a:rPr lang="en-US" sz="1200" b="1" kern="1200">
              <a:solidFill>
                <a:schemeClr val="tx1"/>
              </a:solidFill>
              <a:latin typeface="Gill Sans MT" panose="020B0502020104020203"/>
            </a:rPr>
            <a:t>NOTICABLE</a:t>
          </a:r>
          <a:endParaRPr lang="en-US" sz="1200" kern="1200">
            <a:solidFill>
              <a:schemeClr val="tx1"/>
            </a:solidFill>
          </a:endParaRPr>
        </a:p>
        <a:p>
          <a:pPr marL="0" lvl="0" indent="0" algn="ctr" defTabSz="533400" rtl="0">
            <a:lnSpc>
              <a:spcPct val="90000"/>
            </a:lnSpc>
            <a:spcBef>
              <a:spcPct val="0"/>
            </a:spcBef>
            <a:spcAft>
              <a:spcPct val="35000"/>
            </a:spcAft>
            <a:buNone/>
          </a:pPr>
          <a:endParaRPr lang="en-US" sz="1200" kern="1200">
            <a:solidFill>
              <a:schemeClr val="tx1"/>
            </a:solidFill>
          </a:endParaRPr>
        </a:p>
        <a:p>
          <a:pPr marL="0" lvl="0" indent="0" algn="ctr" defTabSz="533400" rtl="0">
            <a:lnSpc>
              <a:spcPct val="90000"/>
            </a:lnSpc>
            <a:spcBef>
              <a:spcPct val="0"/>
            </a:spcBef>
            <a:spcAft>
              <a:spcPct val="35000"/>
            </a:spcAft>
            <a:buNone/>
          </a:pPr>
          <a:endParaRPr lang="en-US" sz="1200" b="0" kern="1200">
            <a:solidFill>
              <a:schemeClr val="tx1"/>
            </a:solidFill>
            <a:latin typeface="Gill Sans MT" panose="020B0502020104020203"/>
          </a:endParaRPr>
        </a:p>
      </dsp:txBody>
      <dsp:txXfrm rot="10800000">
        <a:off x="421476" y="1286649"/>
        <a:ext cx="2410044" cy="2039479"/>
      </dsp:txXfrm>
    </dsp:sp>
    <dsp:sp modelId="{92861985-6641-4B92-9992-4603B1689EEC}">
      <dsp:nvSpPr>
        <dsp:cNvPr id="0" name=""/>
        <dsp:cNvSpPr/>
      </dsp:nvSpPr>
      <dsp:spPr>
        <a:xfrm>
          <a:off x="3730698" y="40117"/>
          <a:ext cx="1227922" cy="1275755"/>
        </a:xfrm>
        <a:prstGeom prst="roundRect">
          <a:avLst>
            <a:gd name="adj" fmla="val 10000"/>
          </a:avLst>
        </a:prstGeom>
        <a:blipFill rotWithShape="1">
          <a:blip xmlns:r="http://schemas.openxmlformats.org/officeDocument/2006/relationships" r:embed="rId1"/>
          <a:srcRect/>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0BC5DF-2595-42C9-A2F3-22A4F96EE869}">
      <dsp:nvSpPr>
        <dsp:cNvPr id="0" name=""/>
        <dsp:cNvSpPr/>
      </dsp:nvSpPr>
      <dsp:spPr>
        <a:xfrm rot="10800000">
          <a:off x="3122481" y="1286649"/>
          <a:ext cx="2444356" cy="2104190"/>
        </a:xfrm>
        <a:prstGeom prst="round2SameRect">
          <a:avLst>
            <a:gd name="adj1" fmla="val 10500"/>
            <a:gd name="adj2" fmla="val 0"/>
          </a:avLst>
        </a:prstGeom>
        <a:solidFill>
          <a:schemeClr val="bg1"/>
        </a:solid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r>
            <a:rPr lang="en-US" sz="2000" b="1" kern="1200">
              <a:solidFill>
                <a:schemeClr val="accent1"/>
              </a:solidFill>
            </a:rPr>
            <a:t>OPPORTUNITY</a:t>
          </a:r>
          <a:endParaRPr lang="en-US" sz="1800" kern="1200">
            <a:solidFill>
              <a:schemeClr val="accent1"/>
            </a:solidFill>
            <a:latin typeface="Gill Sans MT" panose="020B0502020104020203"/>
          </a:endParaRPr>
        </a:p>
        <a:p>
          <a:pPr marL="0" lvl="0" indent="0" algn="ctr" defTabSz="889000">
            <a:lnSpc>
              <a:spcPct val="90000"/>
            </a:lnSpc>
            <a:spcBef>
              <a:spcPct val="0"/>
            </a:spcBef>
            <a:spcAft>
              <a:spcPct val="35000"/>
            </a:spcAft>
            <a:buNone/>
          </a:pPr>
          <a:r>
            <a:rPr lang="en-US" sz="1800" kern="1200" dirty="0">
              <a:solidFill>
                <a:schemeClr val="accent1"/>
              </a:solidFill>
              <a:latin typeface="Gill Sans MT" panose="020B0502020104020203"/>
            </a:rPr>
            <a:t> </a:t>
          </a:r>
          <a:endParaRPr lang="en-US" sz="1800" b="0" kern="1200" dirty="0">
            <a:solidFill>
              <a:schemeClr val="accent1"/>
            </a:solidFill>
            <a:latin typeface="Gill Sans MT" panose="020B0502020104020203"/>
          </a:endParaRPr>
        </a:p>
      </dsp:txBody>
      <dsp:txXfrm rot="10800000">
        <a:off x="3187192" y="1286649"/>
        <a:ext cx="2314934" cy="2039479"/>
      </dsp:txXfrm>
    </dsp:sp>
    <dsp:sp modelId="{08083E57-D86C-4B0A-8B6B-BAF20E8FEF34}">
      <dsp:nvSpPr>
        <dsp:cNvPr id="0" name=""/>
        <dsp:cNvSpPr/>
      </dsp:nvSpPr>
      <dsp:spPr>
        <a:xfrm>
          <a:off x="6677835" y="336172"/>
          <a:ext cx="711234" cy="683645"/>
        </a:xfrm>
        <a:prstGeom prst="roundRect">
          <a:avLst>
            <a:gd name="adj" fmla="val 10000"/>
          </a:avLst>
        </a:prstGeom>
        <a:solidFill>
          <a:schemeClr val="accent1">
            <a:tint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051024-FEA1-44C0-906D-CE29DEF67C3A}">
      <dsp:nvSpPr>
        <dsp:cNvPr id="0" name=""/>
        <dsp:cNvSpPr/>
      </dsp:nvSpPr>
      <dsp:spPr>
        <a:xfrm rot="10800000">
          <a:off x="5811274" y="1286649"/>
          <a:ext cx="2444356" cy="2104190"/>
        </a:xfrm>
        <a:prstGeom prst="round2SameRect">
          <a:avLst>
            <a:gd name="adj1" fmla="val 10500"/>
            <a:gd name="adj2" fmla="val 0"/>
          </a:avLst>
        </a:prstGeom>
        <a:solidFill>
          <a:schemeClr val="bg1"/>
        </a:solid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r>
            <a:rPr lang="en-US" sz="2000" b="1" kern="1200">
              <a:solidFill>
                <a:schemeClr val="accent1"/>
              </a:solidFill>
            </a:rPr>
            <a:t>ADVANCE</a:t>
          </a:r>
          <a:endParaRPr lang="en-US" sz="2000" b="0" kern="1200">
            <a:solidFill>
              <a:schemeClr val="tx1">
                <a:lumMod val="75000"/>
                <a:lumOff val="25000"/>
              </a:schemeClr>
            </a:solidFill>
            <a:latin typeface="Gill Sans MT" panose="020B0502020104020203"/>
          </a:endParaRPr>
        </a:p>
        <a:p>
          <a:pPr marL="0" lvl="0" indent="0" algn="ctr" defTabSz="889000">
            <a:lnSpc>
              <a:spcPct val="90000"/>
            </a:lnSpc>
            <a:spcBef>
              <a:spcPct val="0"/>
            </a:spcBef>
            <a:spcAft>
              <a:spcPct val="35000"/>
            </a:spcAft>
            <a:buNone/>
          </a:pPr>
          <a:endParaRPr lang="en-US" sz="2000" b="0" kern="1200">
            <a:solidFill>
              <a:schemeClr val="tx1">
                <a:lumMod val="75000"/>
                <a:lumOff val="25000"/>
              </a:schemeClr>
            </a:solidFill>
            <a:latin typeface="Gill Sans MT" panose="020B0502020104020203"/>
          </a:endParaRPr>
        </a:p>
      </dsp:txBody>
      <dsp:txXfrm rot="10800000">
        <a:off x="5875985" y="1286649"/>
        <a:ext cx="2314934" cy="2039479"/>
      </dsp:txXfrm>
    </dsp:sp>
    <dsp:sp modelId="{F1AD8C30-1620-4F5A-8C68-35E0E2B75E7D}">
      <dsp:nvSpPr>
        <dsp:cNvPr id="0" name=""/>
        <dsp:cNvSpPr/>
      </dsp:nvSpPr>
      <dsp:spPr>
        <a:xfrm>
          <a:off x="9364134" y="333772"/>
          <a:ext cx="716220" cy="688445"/>
        </a:xfrm>
        <a:prstGeom prst="roundRect">
          <a:avLst>
            <a:gd name="adj" fmla="val 10000"/>
          </a:avLst>
        </a:prstGeom>
        <a:solidFill>
          <a:schemeClr val="accent1">
            <a:tint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B247EC1-DFF1-4E5D-95C0-177589BDB484}">
      <dsp:nvSpPr>
        <dsp:cNvPr id="0" name=""/>
        <dsp:cNvSpPr/>
      </dsp:nvSpPr>
      <dsp:spPr>
        <a:xfrm rot="10800000">
          <a:off x="8500066" y="1286649"/>
          <a:ext cx="2444356" cy="2104190"/>
        </a:xfrm>
        <a:prstGeom prst="round2SameRect">
          <a:avLst>
            <a:gd name="adj1" fmla="val 10500"/>
            <a:gd name="adj2" fmla="val 0"/>
          </a:avLst>
        </a:prstGeom>
        <a:solidFill>
          <a:schemeClr val="bg1"/>
        </a:solid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b="1" kern="1200">
              <a:solidFill>
                <a:schemeClr val="accent1"/>
              </a:solidFill>
              <a:latin typeface="Gill Sans MT" panose="020B0502020104020203"/>
            </a:rPr>
            <a:t>CONFIDENCE </a:t>
          </a:r>
          <a:endParaRPr lang="en-US" sz="1800" b="0" kern="1200">
            <a:solidFill>
              <a:schemeClr val="tx1">
                <a:lumMod val="75000"/>
                <a:lumOff val="25000"/>
              </a:schemeClr>
            </a:solidFill>
          </a:endParaRPr>
        </a:p>
      </dsp:txBody>
      <dsp:txXfrm rot="10800000">
        <a:off x="8564777" y="1286649"/>
        <a:ext cx="2314934" cy="203947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63BA4B-B67F-41F7-A452-385BF363F14E}">
      <dsp:nvSpPr>
        <dsp:cNvPr id="0" name=""/>
        <dsp:cNvSpPr/>
      </dsp:nvSpPr>
      <dsp:spPr>
        <a:xfrm>
          <a:off x="354850" y="0"/>
          <a:ext cx="10591580" cy="1494674"/>
        </a:xfrm>
        <a:prstGeom prst="roundRect">
          <a:avLst>
            <a:gd name="adj" fmla="val 10000"/>
          </a:avLst>
        </a:prstGeom>
        <a:solidFill>
          <a:schemeClr val="bg1"/>
        </a:solidFill>
        <a:ln w="22225" cap="rnd" cmpd="sng" algn="ctr">
          <a:noFill/>
          <a:prstDash val="solid"/>
        </a:ln>
        <a:effectLst/>
      </dsp:spPr>
      <dsp:style>
        <a:lnRef idx="2">
          <a:scrgbClr r="0" g="0" b="0"/>
        </a:lnRef>
        <a:fillRef idx="1">
          <a:scrgbClr r="0" g="0" b="0"/>
        </a:fillRef>
        <a:effectRef idx="0">
          <a:scrgbClr r="0" g="0" b="0"/>
        </a:effectRef>
        <a:fontRef idx="minor"/>
      </dsp:style>
    </dsp:sp>
    <dsp:sp modelId="{3D4C23F7-2AC2-4036-BC6D-55108713DE5B}">
      <dsp:nvSpPr>
        <dsp:cNvPr id="0" name=""/>
        <dsp:cNvSpPr/>
      </dsp:nvSpPr>
      <dsp:spPr>
        <a:xfrm>
          <a:off x="1038154" y="129948"/>
          <a:ext cx="1140316" cy="1096094"/>
        </a:xfrm>
        <a:prstGeom prst="roundRect">
          <a:avLst>
            <a:gd name="adj" fmla="val 10000"/>
          </a:avLst>
        </a:prstGeom>
        <a:solidFill>
          <a:schemeClr val="accent1">
            <a:tint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A543812-ECB4-4F97-BE56-120DE9C30D73}">
      <dsp:nvSpPr>
        <dsp:cNvPr id="0" name=""/>
        <dsp:cNvSpPr/>
      </dsp:nvSpPr>
      <dsp:spPr>
        <a:xfrm rot="10800000">
          <a:off x="356765" y="1286649"/>
          <a:ext cx="2539466" cy="2104190"/>
        </a:xfrm>
        <a:prstGeom prst="round2SameRect">
          <a:avLst>
            <a:gd name="adj1" fmla="val 10500"/>
            <a:gd name="adj2" fmla="val 0"/>
          </a:avLst>
        </a:prstGeom>
        <a:solidFill>
          <a:schemeClr val="bg1"/>
        </a:solid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0">
          <a:noAutofit/>
        </a:bodyPr>
        <a:lstStyle/>
        <a:p>
          <a:pPr marL="0" lvl="0" indent="0" algn="ctr" defTabSz="533400" rtl="0">
            <a:lnSpc>
              <a:spcPct val="90000"/>
            </a:lnSpc>
            <a:spcBef>
              <a:spcPct val="0"/>
            </a:spcBef>
            <a:spcAft>
              <a:spcPct val="35000"/>
            </a:spcAft>
            <a:buNone/>
          </a:pPr>
          <a:endParaRPr lang="en-US" sz="1200" b="1" kern="1200">
            <a:solidFill>
              <a:schemeClr val="tx1"/>
            </a:solidFill>
          </a:endParaRPr>
        </a:p>
        <a:p>
          <a:pPr marL="0" lvl="0" indent="0" algn="ctr" defTabSz="533400" rtl="0">
            <a:lnSpc>
              <a:spcPct val="90000"/>
            </a:lnSpc>
            <a:spcBef>
              <a:spcPct val="0"/>
            </a:spcBef>
            <a:spcAft>
              <a:spcPct val="35000"/>
            </a:spcAft>
            <a:buNone/>
          </a:pPr>
          <a:endParaRPr lang="en-US" sz="1200" kern="1200">
            <a:solidFill>
              <a:schemeClr val="tx1"/>
            </a:solidFill>
          </a:endParaRPr>
        </a:p>
        <a:p>
          <a:pPr marL="0" lvl="0" indent="0" algn="ctr" defTabSz="533400" rtl="0">
            <a:lnSpc>
              <a:spcPct val="90000"/>
            </a:lnSpc>
            <a:spcBef>
              <a:spcPct val="0"/>
            </a:spcBef>
            <a:spcAft>
              <a:spcPct val="35000"/>
            </a:spcAft>
            <a:buNone/>
          </a:pPr>
          <a:endParaRPr lang="en-US" sz="1200" b="0" kern="1200">
            <a:solidFill>
              <a:schemeClr val="tx1"/>
            </a:solidFill>
            <a:latin typeface="Gill Sans MT" panose="020B0502020104020203"/>
          </a:endParaRPr>
        </a:p>
      </dsp:txBody>
      <dsp:txXfrm rot="10800000">
        <a:off x="421476" y="1286649"/>
        <a:ext cx="2410044" cy="2039479"/>
      </dsp:txXfrm>
    </dsp:sp>
    <dsp:sp modelId="{92861985-6641-4B92-9992-4603B1689EEC}">
      <dsp:nvSpPr>
        <dsp:cNvPr id="0" name=""/>
        <dsp:cNvSpPr/>
      </dsp:nvSpPr>
      <dsp:spPr>
        <a:xfrm>
          <a:off x="3730698" y="40117"/>
          <a:ext cx="1227922" cy="1275755"/>
        </a:xfrm>
        <a:prstGeom prst="roundRect">
          <a:avLst>
            <a:gd name="adj" fmla="val 10000"/>
          </a:avLst>
        </a:prstGeom>
        <a:blipFill rotWithShape="1">
          <a:blip xmlns:r="http://schemas.openxmlformats.org/officeDocument/2006/relationships" r:embed="rId1"/>
          <a:srcRect/>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0BC5DF-2595-42C9-A2F3-22A4F96EE869}">
      <dsp:nvSpPr>
        <dsp:cNvPr id="0" name=""/>
        <dsp:cNvSpPr/>
      </dsp:nvSpPr>
      <dsp:spPr>
        <a:xfrm rot="10800000">
          <a:off x="3122481" y="1286649"/>
          <a:ext cx="2444356" cy="2104190"/>
        </a:xfrm>
        <a:prstGeom prst="round2SameRect">
          <a:avLst>
            <a:gd name="adj1" fmla="val 10500"/>
            <a:gd name="adj2" fmla="val 0"/>
          </a:avLst>
        </a:prstGeom>
        <a:solidFill>
          <a:schemeClr val="bg1"/>
        </a:solid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endParaRPr lang="en-US" sz="1800" b="1" kern="1200">
            <a:solidFill>
              <a:schemeClr val="accent1"/>
            </a:solidFill>
            <a:latin typeface="Gill Sans MT" panose="020B0502020104020203"/>
          </a:endParaRPr>
        </a:p>
        <a:p>
          <a:pPr marL="0" lvl="0" indent="0" algn="ctr" defTabSz="800100">
            <a:lnSpc>
              <a:spcPct val="90000"/>
            </a:lnSpc>
            <a:spcBef>
              <a:spcPct val="0"/>
            </a:spcBef>
            <a:spcAft>
              <a:spcPct val="35000"/>
            </a:spcAft>
            <a:buNone/>
          </a:pPr>
          <a:r>
            <a:rPr lang="en-US" sz="1800" kern="1200">
              <a:solidFill>
                <a:schemeClr val="accent1"/>
              </a:solidFill>
              <a:latin typeface="Gill Sans MT" panose="020B0502020104020203"/>
            </a:rPr>
            <a:t> </a:t>
          </a:r>
          <a:endParaRPr lang="en-US" sz="1800" b="0" kern="1200">
            <a:solidFill>
              <a:schemeClr val="accent1"/>
            </a:solidFill>
            <a:latin typeface="Gill Sans MT" panose="020B0502020104020203"/>
          </a:endParaRPr>
        </a:p>
      </dsp:txBody>
      <dsp:txXfrm rot="10800000">
        <a:off x="3187192" y="1286649"/>
        <a:ext cx="2314934" cy="2039479"/>
      </dsp:txXfrm>
    </dsp:sp>
    <dsp:sp modelId="{08083E57-D86C-4B0A-8B6B-BAF20E8FEF34}">
      <dsp:nvSpPr>
        <dsp:cNvPr id="0" name=""/>
        <dsp:cNvSpPr/>
      </dsp:nvSpPr>
      <dsp:spPr>
        <a:xfrm>
          <a:off x="6677835" y="336172"/>
          <a:ext cx="711234" cy="683645"/>
        </a:xfrm>
        <a:prstGeom prst="roundRect">
          <a:avLst>
            <a:gd name="adj" fmla="val 10000"/>
          </a:avLst>
        </a:prstGeom>
        <a:solidFill>
          <a:schemeClr val="accent1">
            <a:tint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051024-FEA1-44C0-906D-CE29DEF67C3A}">
      <dsp:nvSpPr>
        <dsp:cNvPr id="0" name=""/>
        <dsp:cNvSpPr/>
      </dsp:nvSpPr>
      <dsp:spPr>
        <a:xfrm rot="10800000">
          <a:off x="5811274" y="1286649"/>
          <a:ext cx="2444356" cy="2104190"/>
        </a:xfrm>
        <a:prstGeom prst="round2SameRect">
          <a:avLst>
            <a:gd name="adj1" fmla="val 10500"/>
            <a:gd name="adj2" fmla="val 0"/>
          </a:avLst>
        </a:prstGeom>
        <a:solidFill>
          <a:schemeClr val="bg1"/>
        </a:solid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marL="0" lvl="0" indent="0" algn="ctr" defTabSz="889000">
            <a:lnSpc>
              <a:spcPct val="90000"/>
            </a:lnSpc>
            <a:spcBef>
              <a:spcPct val="0"/>
            </a:spcBef>
            <a:spcAft>
              <a:spcPct val="35000"/>
            </a:spcAft>
            <a:buNone/>
          </a:pPr>
          <a:endParaRPr lang="en-US" sz="2000" b="1" kern="1200">
            <a:solidFill>
              <a:schemeClr val="tx1">
                <a:lumMod val="75000"/>
                <a:lumOff val="25000"/>
              </a:schemeClr>
            </a:solidFill>
            <a:latin typeface="Gill Sans MT" panose="020B0502020104020203"/>
          </a:endParaRPr>
        </a:p>
        <a:p>
          <a:pPr marL="0" lvl="0" indent="0" algn="ctr" defTabSz="889000">
            <a:lnSpc>
              <a:spcPct val="90000"/>
            </a:lnSpc>
            <a:spcBef>
              <a:spcPct val="0"/>
            </a:spcBef>
            <a:spcAft>
              <a:spcPct val="35000"/>
            </a:spcAft>
            <a:buNone/>
          </a:pPr>
          <a:endParaRPr lang="en-US" sz="2000" b="0" kern="1200">
            <a:solidFill>
              <a:schemeClr val="tx1">
                <a:lumMod val="75000"/>
                <a:lumOff val="25000"/>
              </a:schemeClr>
            </a:solidFill>
            <a:latin typeface="Gill Sans MT" panose="020B0502020104020203"/>
          </a:endParaRPr>
        </a:p>
      </dsp:txBody>
      <dsp:txXfrm rot="10800000">
        <a:off x="5875985" y="1286649"/>
        <a:ext cx="2314934" cy="2039479"/>
      </dsp:txXfrm>
    </dsp:sp>
    <dsp:sp modelId="{F1AD8C30-1620-4F5A-8C68-35E0E2B75E7D}">
      <dsp:nvSpPr>
        <dsp:cNvPr id="0" name=""/>
        <dsp:cNvSpPr/>
      </dsp:nvSpPr>
      <dsp:spPr>
        <a:xfrm>
          <a:off x="9364134" y="333772"/>
          <a:ext cx="716220" cy="688445"/>
        </a:xfrm>
        <a:prstGeom prst="roundRect">
          <a:avLst>
            <a:gd name="adj" fmla="val 10000"/>
          </a:avLst>
        </a:prstGeom>
        <a:solidFill>
          <a:schemeClr val="accent1">
            <a:tint val="5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B247EC1-DFF1-4E5D-95C0-177589BDB484}">
      <dsp:nvSpPr>
        <dsp:cNvPr id="0" name=""/>
        <dsp:cNvSpPr/>
      </dsp:nvSpPr>
      <dsp:spPr>
        <a:xfrm rot="10800000">
          <a:off x="8500066" y="1286649"/>
          <a:ext cx="2444356" cy="2104190"/>
        </a:xfrm>
        <a:prstGeom prst="round2SameRect">
          <a:avLst>
            <a:gd name="adj1" fmla="val 10500"/>
            <a:gd name="adj2" fmla="val 0"/>
          </a:avLst>
        </a:prstGeom>
        <a:solidFill>
          <a:schemeClr val="bg1"/>
        </a:solid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ctr" defTabSz="800100">
            <a:lnSpc>
              <a:spcPct val="90000"/>
            </a:lnSpc>
            <a:spcBef>
              <a:spcPct val="0"/>
            </a:spcBef>
            <a:spcAft>
              <a:spcPct val="35000"/>
            </a:spcAft>
            <a:buNone/>
          </a:pPr>
          <a:r>
            <a:rPr lang="en-US" sz="1800" b="1" kern="1200">
              <a:solidFill>
                <a:schemeClr val="accent1"/>
              </a:solidFill>
              <a:latin typeface="Gill Sans MT" panose="020B0502020104020203"/>
            </a:rPr>
            <a:t> </a:t>
          </a:r>
          <a:endParaRPr lang="en-US" sz="1800" b="0" kern="1200">
            <a:solidFill>
              <a:schemeClr val="tx1">
                <a:lumMod val="75000"/>
                <a:lumOff val="25000"/>
              </a:schemeClr>
            </a:solidFill>
          </a:endParaRPr>
        </a:p>
      </dsp:txBody>
      <dsp:txXfrm rot="10800000">
        <a:off x="8564777" y="1286649"/>
        <a:ext cx="2314934" cy="2039479"/>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2.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4.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4366289-7251-4248-8185-9FEDE67FEBD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FA911AAB-DA95-4CED-94BD-874BA4394ED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CE2D0D4-6341-4059-9D73-098573890B8F}" type="datetimeFigureOut">
              <a:rPr lang="en-US" smtClean="0"/>
              <a:t>5/25/2020</a:t>
            </a:fld>
            <a:endParaRPr lang="en-US"/>
          </a:p>
        </p:txBody>
      </p:sp>
      <p:sp>
        <p:nvSpPr>
          <p:cNvPr id="4" name="Footer Placeholder 3">
            <a:extLst>
              <a:ext uri="{FF2B5EF4-FFF2-40B4-BE49-F238E27FC236}">
                <a16:creationId xmlns:a16="http://schemas.microsoft.com/office/drawing/2014/main" id="{796222C7-E745-4972-ADB2-26864641F2B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F0AA558-CC6A-4543-8082-2ECED10B3D0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6FEEF11-4551-44CC-8138-2C9C44119EA2}" type="slidenum">
              <a:rPr lang="en-US" smtClean="0"/>
              <a:t>‹#›</a:t>
            </a:fld>
            <a:endParaRPr lang="en-US"/>
          </a:p>
        </p:txBody>
      </p:sp>
    </p:spTree>
    <p:extLst>
      <p:ext uri="{BB962C8B-B14F-4D97-AF65-F5344CB8AC3E}">
        <p14:creationId xmlns:p14="http://schemas.microsoft.com/office/powerpoint/2010/main" val="25847647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A64C05-FCBF-48B1-ABC9-9F817F02AAEB}" type="datetimeFigureOut">
              <a:rPr lang="en-US" smtClean="0"/>
              <a:t>5/25/2020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C8E5D6-E240-4AB4-B03F-F45C58F87E64}" type="slidenum">
              <a:rPr lang="en-US" smtClean="0"/>
              <a:t>‹#›</a:t>
            </a:fld>
            <a:endParaRPr lang="en-US"/>
          </a:p>
        </p:txBody>
      </p:sp>
    </p:spTree>
    <p:extLst>
      <p:ext uri="{BB962C8B-B14F-4D97-AF65-F5344CB8AC3E}">
        <p14:creationId xmlns:p14="http://schemas.microsoft.com/office/powerpoint/2010/main" val="41203065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Hi All, </a:t>
            </a:r>
          </a:p>
          <a:p>
            <a:endParaRPr lang="en-US">
              <a:cs typeface="Calibri"/>
            </a:endParaRPr>
          </a:p>
          <a:p>
            <a:r>
              <a:rPr lang="en-US">
                <a:cs typeface="Calibri"/>
              </a:rPr>
              <a:t>We're Amy, Cameron, Lucy &amp; Sam. </a:t>
            </a:r>
          </a:p>
          <a:p>
            <a:endParaRPr lang="en-US">
              <a:cs typeface="Calibri"/>
            </a:endParaRPr>
          </a:p>
          <a:p>
            <a:r>
              <a:rPr lang="en-US">
                <a:cs typeface="Calibri"/>
              </a:rPr>
              <a:t>This session is all about the importance of communication and networking. The session will last approximately 40 minutes, and will be grateful if you could all participate as much as you can! </a:t>
            </a:r>
          </a:p>
          <a:p>
            <a:endParaRPr lang="en-US">
              <a:cs typeface="Calibri"/>
            </a:endParaRPr>
          </a:p>
          <a:p>
            <a:r>
              <a:rPr lang="en-US">
                <a:cs typeface="Calibri"/>
              </a:rPr>
              <a:t>It goes without saying that if any of you have any questions throughout the session then please do not hesitate to ask. However, there will be ample opportunity to ask questions at the end of the session as well. </a:t>
            </a:r>
          </a:p>
        </p:txBody>
      </p:sp>
      <p:sp>
        <p:nvSpPr>
          <p:cNvPr id="4" name="Slide Number Placeholder 3"/>
          <p:cNvSpPr>
            <a:spLocks noGrp="1"/>
          </p:cNvSpPr>
          <p:nvPr>
            <p:ph type="sldNum" sz="quarter" idx="5"/>
          </p:nvPr>
        </p:nvSpPr>
        <p:spPr/>
        <p:txBody>
          <a:bodyPr/>
          <a:lstStyle/>
          <a:p>
            <a:fld id="{A4C8E5D6-E240-4AB4-B03F-F45C58F87E64}" type="slidenum">
              <a:rPr lang="en-US" smtClean="0"/>
              <a:t>1</a:t>
            </a:fld>
            <a:endParaRPr lang="en-US"/>
          </a:p>
        </p:txBody>
      </p:sp>
    </p:spTree>
    <p:extLst>
      <p:ext uri="{BB962C8B-B14F-4D97-AF65-F5344CB8AC3E}">
        <p14:creationId xmlns:p14="http://schemas.microsoft.com/office/powerpoint/2010/main" val="3591548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Throughout the session, we will be carrying out a few activities to get your brains working, as well as discussing the aim of each activity once it is finished. This will help you to gain an understanding of why we have got you to participate in these activities and why they are important to your careers. </a:t>
            </a:r>
          </a:p>
          <a:p>
            <a:endParaRPr lang="en-US">
              <a:cs typeface="Calibri"/>
            </a:endParaRPr>
          </a:p>
          <a:p>
            <a:r>
              <a:rPr lang="en-US">
                <a:cs typeface="Calibri"/>
              </a:rPr>
              <a:t>At the end of the session, you will be asked a series of multiple choice questions through the form of Kahoot. This will help us see if our session was successful and can be used again in the future. It will also demonstrate what you all have learned throughout this learning session.</a:t>
            </a:r>
          </a:p>
        </p:txBody>
      </p:sp>
      <p:sp>
        <p:nvSpPr>
          <p:cNvPr id="4" name="Slide Number Placeholder 3"/>
          <p:cNvSpPr>
            <a:spLocks noGrp="1"/>
          </p:cNvSpPr>
          <p:nvPr>
            <p:ph type="sldNum" sz="quarter" idx="5"/>
          </p:nvPr>
        </p:nvSpPr>
        <p:spPr/>
        <p:txBody>
          <a:bodyPr/>
          <a:lstStyle/>
          <a:p>
            <a:fld id="{A4C8E5D6-E240-4AB4-B03F-F45C58F87E64}" type="slidenum">
              <a:rPr lang="en-US" smtClean="0"/>
              <a:t>2</a:t>
            </a:fld>
            <a:endParaRPr lang="en-US"/>
          </a:p>
        </p:txBody>
      </p:sp>
    </p:spTree>
    <p:extLst>
      <p:ext uri="{BB962C8B-B14F-4D97-AF65-F5344CB8AC3E}">
        <p14:creationId xmlns:p14="http://schemas.microsoft.com/office/powerpoint/2010/main" val="7720584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Today we are going to be talking about communication and networking within business. Both are considered to be key aspects to a business' operations (Queensland Government, 2016), whilst also being key skills for employees to have. </a:t>
            </a:r>
          </a:p>
          <a:p>
            <a:endParaRPr lang="en-US">
              <a:cs typeface="Calibri"/>
            </a:endParaRPr>
          </a:p>
          <a:p>
            <a:r>
              <a:rPr lang="en-US">
                <a:cs typeface="Calibri"/>
              </a:rPr>
              <a:t>The aim of the session is that you will know and understand the importance of both elements and how they link to business. You will learn this by completing a series of activities that will clearly highlight why we are discussing them. After completing the activities, we will be discussing what you think about the topics and how you feel the activities went. </a:t>
            </a:r>
          </a:p>
          <a:p>
            <a:endParaRPr lang="en-US">
              <a:cs typeface="Calibri"/>
            </a:endParaRPr>
          </a:p>
          <a:p>
            <a:r>
              <a:rPr lang="en-US">
                <a:cs typeface="Calibri"/>
              </a:rPr>
              <a:t>The last activity will be a Kahoot quiz that will demonstrate your learning and understanding from our session.</a:t>
            </a:r>
          </a:p>
        </p:txBody>
      </p:sp>
      <p:sp>
        <p:nvSpPr>
          <p:cNvPr id="4" name="Slide Number Placeholder 3"/>
          <p:cNvSpPr>
            <a:spLocks noGrp="1"/>
          </p:cNvSpPr>
          <p:nvPr>
            <p:ph type="sldNum" sz="quarter" idx="5"/>
          </p:nvPr>
        </p:nvSpPr>
        <p:spPr/>
        <p:txBody>
          <a:bodyPr/>
          <a:lstStyle/>
          <a:p>
            <a:fld id="{A4C8E5D6-E240-4AB4-B03F-F45C58F87E64}" type="slidenum">
              <a:rPr lang="en-US" smtClean="0"/>
              <a:t>3</a:t>
            </a:fld>
            <a:endParaRPr lang="en-US"/>
          </a:p>
        </p:txBody>
      </p:sp>
    </p:spTree>
    <p:extLst>
      <p:ext uri="{BB962C8B-B14F-4D97-AF65-F5344CB8AC3E}">
        <p14:creationId xmlns:p14="http://schemas.microsoft.com/office/powerpoint/2010/main" val="2538577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For the first activity, we would like you to get into a large circle and sit down. Now the aim of this activity will be to count to ten.. Sounds easy?  However, only one person can say a number at a time, you must not talk to one another and must keep your eyes covered so that there is no way of knowing when and of someone will say a number. If you do repeat a number, then you will have to start from the beginning additionally if a number that has already been said Is repeated you must also start again. Any questions? </a:t>
            </a:r>
          </a:p>
          <a:p>
            <a:endParaRPr lang="en-US" dirty="0">
              <a:cs typeface="Calibri"/>
            </a:endParaRPr>
          </a:p>
          <a:p>
            <a:r>
              <a:rPr lang="en-US" dirty="0">
                <a:cs typeface="Calibri"/>
              </a:rPr>
              <a:t>3... 2... 1.... GO</a:t>
            </a:r>
          </a:p>
          <a:p>
            <a:endParaRPr lang="en-US" dirty="0">
              <a:cs typeface="Calibri"/>
            </a:endParaRPr>
          </a:p>
          <a:p>
            <a:pPr marL="0" indent="0">
              <a:buFont typeface="Arial" panose="020B0604020202020204" pitchFamily="34" charset="0"/>
              <a:buNone/>
            </a:pPr>
            <a:r>
              <a:rPr lang="en-US" dirty="0">
                <a:cs typeface="Calibri"/>
              </a:rPr>
              <a:t>*When they complete task or it has taken too long end the task and review the results </a:t>
            </a:r>
          </a:p>
          <a:p>
            <a:pPr marL="0" indent="0">
              <a:buFont typeface="Arial" panose="020B0604020202020204" pitchFamily="34" charset="0"/>
              <a:buNone/>
            </a:pPr>
            <a:endParaRPr lang="en-US" dirty="0">
              <a:cs typeface="Calibri"/>
            </a:endParaRPr>
          </a:p>
          <a:p>
            <a:pPr marL="0" indent="0">
              <a:buFont typeface="Arial" panose="020B0604020202020204" pitchFamily="34" charset="0"/>
              <a:buNone/>
            </a:pPr>
            <a:r>
              <a:rPr lang="en-US" dirty="0">
                <a:cs typeface="Calibri"/>
              </a:rPr>
              <a:t>Difficult or easy? This is a game of patients, listening and made harder by taking away your ability to communicate (Priestley, 2014) so that is food for thought, would it be easier if you were able to speak or communicate in any way? Of course.</a:t>
            </a:r>
          </a:p>
          <a:p>
            <a:pPr marL="171450" indent="-171450">
              <a:buFont typeface="Arial" panose="020B0604020202020204" pitchFamily="34" charset="0"/>
              <a:buChar char="•"/>
            </a:pPr>
            <a:endParaRPr lang="en-US" dirty="0">
              <a:cs typeface="Calibri"/>
            </a:endParaRPr>
          </a:p>
          <a:p>
            <a:pPr marL="171450" indent="-171450">
              <a:buFont typeface="Arial" panose="020B0604020202020204" pitchFamily="34" charset="0"/>
              <a:buChar char="•"/>
            </a:pPr>
            <a:endParaRPr lang="en-US" dirty="0">
              <a:cs typeface="Calibri"/>
            </a:endParaRPr>
          </a:p>
        </p:txBody>
      </p:sp>
      <p:sp>
        <p:nvSpPr>
          <p:cNvPr id="4" name="Slide Number Placeholder 3"/>
          <p:cNvSpPr>
            <a:spLocks noGrp="1"/>
          </p:cNvSpPr>
          <p:nvPr>
            <p:ph type="sldNum" sz="quarter" idx="5"/>
          </p:nvPr>
        </p:nvSpPr>
        <p:spPr/>
        <p:txBody>
          <a:bodyPr/>
          <a:lstStyle/>
          <a:p>
            <a:fld id="{A4C8E5D6-E240-4AB4-B03F-F45C58F87E64}" type="slidenum">
              <a:rPr lang="en-US" smtClean="0"/>
              <a:t>4</a:t>
            </a:fld>
            <a:endParaRPr lang="en-US"/>
          </a:p>
        </p:txBody>
      </p:sp>
    </p:spTree>
    <p:extLst>
      <p:ext uri="{BB962C8B-B14F-4D97-AF65-F5344CB8AC3E}">
        <p14:creationId xmlns:p14="http://schemas.microsoft.com/office/powerpoint/2010/main" val="1870142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Now that you have completed the communication counting task, how do you feel? Does it make you realise just how important communication is to every aspect of life, not just business? It should do. Why do you think that communication is considered to be so important?</a:t>
            </a:r>
          </a:p>
          <a:p>
            <a:endParaRPr lang="en-US" dirty="0">
              <a:cs typeface="Calibri"/>
            </a:endParaRPr>
          </a:p>
          <a:p>
            <a:r>
              <a:rPr lang="en-US" dirty="0">
                <a:cs typeface="Calibri"/>
              </a:rPr>
              <a:t>After completing the activity on the counting task do you feel it was useful? We appreciate your feedback and it will help us improve our learning sessions if you think this task was not that beneficial to you. </a:t>
            </a:r>
          </a:p>
        </p:txBody>
      </p:sp>
      <p:sp>
        <p:nvSpPr>
          <p:cNvPr id="4" name="Slide Number Placeholder 3"/>
          <p:cNvSpPr>
            <a:spLocks noGrp="1"/>
          </p:cNvSpPr>
          <p:nvPr>
            <p:ph type="sldNum" sz="quarter" idx="5"/>
          </p:nvPr>
        </p:nvSpPr>
        <p:spPr/>
        <p:txBody>
          <a:bodyPr/>
          <a:lstStyle/>
          <a:p>
            <a:fld id="{A4C8E5D6-E240-4AB4-B03F-F45C58F87E64}" type="slidenum">
              <a:rPr lang="en-US" smtClean="0"/>
              <a:t>5</a:t>
            </a:fld>
            <a:endParaRPr lang="en-US"/>
          </a:p>
        </p:txBody>
      </p:sp>
    </p:spTree>
    <p:extLst>
      <p:ext uri="{BB962C8B-B14F-4D97-AF65-F5344CB8AC3E}">
        <p14:creationId xmlns:p14="http://schemas.microsoft.com/office/powerpoint/2010/main" val="3504555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So what is communication? It is the sending and receiving of messages which can be more than just words (</a:t>
            </a:r>
            <a:r>
              <a:rPr lang="en-US" dirty="0" err="1">
                <a:cs typeface="Calibri"/>
              </a:rPr>
              <a:t>Wandberg</a:t>
            </a:r>
            <a:r>
              <a:rPr lang="en-US" dirty="0">
                <a:cs typeface="Calibri"/>
              </a:rPr>
              <a:t>, 2000). Communication is considered to be a very important aspect of business as it is used by everyone in the world. "Learning to communicate effectively is vital in forming healthy personal relationships" (</a:t>
            </a:r>
            <a:r>
              <a:rPr lang="en-US" dirty="0" err="1">
                <a:cs typeface="Calibri"/>
              </a:rPr>
              <a:t>Wandberg</a:t>
            </a:r>
            <a:r>
              <a:rPr lang="en-US" dirty="0">
                <a:cs typeface="Calibri"/>
              </a:rPr>
              <a:t>, 2000). </a:t>
            </a:r>
          </a:p>
          <a:p>
            <a:endParaRPr lang="en-US" dirty="0">
              <a:cs typeface="Calibri"/>
            </a:endParaRPr>
          </a:p>
          <a:p>
            <a:r>
              <a:rPr lang="en-US" dirty="0">
                <a:cs typeface="Calibri"/>
              </a:rPr>
              <a:t>Who does communication benefit? Well, seeing as communication is used by everyone worldwide,  we would say that communication benefits everyone, from businesses, employees etc.</a:t>
            </a:r>
            <a:endParaRPr lang="en-US" dirty="0"/>
          </a:p>
          <a:p>
            <a:endParaRPr lang="en-US" dirty="0">
              <a:cs typeface="Calibri"/>
            </a:endParaRPr>
          </a:p>
          <a:p>
            <a:endParaRPr lang="en-US" dirty="0">
              <a:cs typeface="Calibri"/>
            </a:endParaRPr>
          </a:p>
          <a:p>
            <a:r>
              <a:rPr lang="en-US" dirty="0">
                <a:cs typeface="Calibri"/>
              </a:rPr>
              <a:t>How can we communicate? There are a variety of ways to communicate, not just with words. Communication can be verbal, non verbal, written and visual. Each of these communication methods are useful in different situations, with them all being as beneficial as each other (Indeed, 2020).</a:t>
            </a:r>
          </a:p>
          <a:p>
            <a:endParaRPr lang="en-US" dirty="0">
              <a:cs typeface="Calibri"/>
            </a:endParaRPr>
          </a:p>
          <a:p>
            <a:r>
              <a:rPr lang="en-US" dirty="0">
                <a:cs typeface="Calibri"/>
              </a:rPr>
              <a:t>What are the barriers of communication? There are a variety of barriers that can be faced when communicating. For example, a language barrier may be an issue where one party may speak another language as their first language, meaning it is difficult to communicate with others. </a:t>
            </a:r>
          </a:p>
          <a:p>
            <a:r>
              <a:rPr lang="en-US" dirty="0">
                <a:cs typeface="Calibri"/>
              </a:rPr>
              <a:t>An overload of information can occur if communication is too frequent, which could lead to important information being drowned out by less important and less relevant information. </a:t>
            </a:r>
          </a:p>
          <a:p>
            <a:r>
              <a:rPr lang="en-US" dirty="0">
                <a:cs typeface="Calibri"/>
              </a:rPr>
              <a:t>Misunderstandings may occur particularly with written communication as tone cannot be inferred and the information may be understood in a different way.</a:t>
            </a:r>
          </a:p>
          <a:p>
            <a:endParaRPr lang="en-US" dirty="0"/>
          </a:p>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A4C8E5D6-E240-4AB4-B03F-F45C58F87E64}" type="slidenum">
              <a:rPr lang="en-US" smtClean="0"/>
              <a:t>6</a:t>
            </a:fld>
            <a:endParaRPr lang="en-US"/>
          </a:p>
        </p:txBody>
      </p:sp>
    </p:spTree>
    <p:extLst>
      <p:ext uri="{BB962C8B-B14F-4D97-AF65-F5344CB8AC3E}">
        <p14:creationId xmlns:p14="http://schemas.microsoft.com/office/powerpoint/2010/main" val="1954034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this activity we would like you all to stand in two circles, one within the other and make sure you are opposite another person from the other circle</a:t>
            </a:r>
          </a:p>
          <a:p>
            <a:r>
              <a:rPr lang="en-US" dirty="0"/>
              <a:t>Then a die will be rolled to change to your next partner </a:t>
            </a:r>
            <a:endParaRPr lang="en-US" dirty="0">
              <a:cs typeface="Calibri"/>
            </a:endParaRPr>
          </a:p>
          <a:p>
            <a:r>
              <a:rPr lang="en-US" u="sng" dirty="0"/>
              <a:t>First rotation </a:t>
            </a:r>
            <a:endParaRPr lang="en-US" dirty="0"/>
          </a:p>
          <a:p>
            <a:r>
              <a:rPr lang="en-US" dirty="0"/>
              <a:t>so remember ask their name and this time ask them what their </a:t>
            </a:r>
            <a:r>
              <a:rPr lang="en-US" dirty="0" err="1"/>
              <a:t>favourite</a:t>
            </a:r>
            <a:r>
              <a:rPr lang="en-US" dirty="0"/>
              <a:t> </a:t>
            </a:r>
            <a:r>
              <a:rPr lang="en-US" dirty="0" err="1"/>
              <a:t>colour</a:t>
            </a:r>
            <a:r>
              <a:rPr lang="en-US" dirty="0"/>
              <a:t> is.</a:t>
            </a:r>
            <a:endParaRPr lang="en-US" dirty="0">
              <a:cs typeface="Calibri" panose="020F0502020204030204"/>
            </a:endParaRPr>
          </a:p>
          <a:p>
            <a:endParaRPr lang="en-US" dirty="0">
              <a:cs typeface="Calibri" panose="020F0502020204030204"/>
            </a:endParaRPr>
          </a:p>
          <a:p>
            <a:r>
              <a:rPr lang="en-US" dirty="0">
                <a:cs typeface="Calibri" panose="020F0502020204030204"/>
              </a:rPr>
              <a:t>*ask someone to roll the die and rotate the circle </a:t>
            </a:r>
          </a:p>
          <a:p>
            <a:endParaRPr lang="en-US" dirty="0">
              <a:cs typeface="Calibri" panose="020F0502020204030204"/>
            </a:endParaRPr>
          </a:p>
          <a:p>
            <a:r>
              <a:rPr lang="en-US" u="sng" dirty="0">
                <a:cs typeface="Calibri" panose="020F0502020204030204"/>
              </a:rPr>
              <a:t>Second rotation </a:t>
            </a:r>
            <a:endParaRPr lang="en-US" dirty="0">
              <a:cs typeface="Calibri" panose="020F0502020204030204"/>
            </a:endParaRPr>
          </a:p>
          <a:p>
            <a:r>
              <a:rPr lang="en-US" dirty="0">
                <a:cs typeface="Calibri" panose="020F0502020204030204"/>
              </a:rPr>
              <a:t>So now ask this person what their </a:t>
            </a:r>
            <a:r>
              <a:rPr lang="en-US" dirty="0" err="1">
                <a:cs typeface="Calibri" panose="020F0502020204030204"/>
              </a:rPr>
              <a:t>favourite</a:t>
            </a:r>
            <a:r>
              <a:rPr lang="en-US" dirty="0">
                <a:cs typeface="Calibri" panose="020F0502020204030204"/>
              </a:rPr>
              <a:t> movie genre is </a:t>
            </a:r>
            <a:endParaRPr lang="en-US" u="sng" dirty="0">
              <a:cs typeface="Calibri" panose="020F0502020204030204"/>
            </a:endParaRPr>
          </a:p>
          <a:p>
            <a:endParaRPr lang="en-US" dirty="0">
              <a:cs typeface="Calibri" panose="020F0502020204030204"/>
            </a:endParaRPr>
          </a:p>
          <a:p>
            <a:endParaRPr lang="en-US" dirty="0"/>
          </a:p>
          <a:p>
            <a:r>
              <a:rPr lang="en-US" dirty="0"/>
              <a:t>*ask someone to roll the die and rotate the circle </a:t>
            </a:r>
            <a:endParaRPr lang="en-US" dirty="0">
              <a:cs typeface="Calibri" panose="020F0502020204030204"/>
            </a:endParaRPr>
          </a:p>
          <a:p>
            <a:endParaRPr lang="en-US" dirty="0"/>
          </a:p>
          <a:p>
            <a:r>
              <a:rPr lang="en-US" u="sng" dirty="0">
                <a:cs typeface="Calibri" panose="020F0502020204030204"/>
              </a:rPr>
              <a:t>Third rotation </a:t>
            </a:r>
            <a:endParaRPr lang="en-US" dirty="0">
              <a:cs typeface="Calibri" panose="020F0502020204030204"/>
            </a:endParaRPr>
          </a:p>
          <a:p>
            <a:r>
              <a:rPr lang="en-US" dirty="0">
                <a:cs typeface="Calibri" panose="020F0502020204030204"/>
              </a:rPr>
              <a:t>Lastly ask this person what their favorite hobby is </a:t>
            </a:r>
          </a:p>
          <a:p>
            <a:endParaRPr lang="en-US" dirty="0">
              <a:cs typeface="Calibri" panose="020F0502020204030204"/>
            </a:endParaRPr>
          </a:p>
          <a:p>
            <a:r>
              <a:rPr lang="en-US" dirty="0">
                <a:cs typeface="Calibri" panose="020F0502020204030204"/>
              </a:rPr>
              <a:t>Now go sit back down at your desks </a:t>
            </a:r>
          </a:p>
          <a:p>
            <a:endParaRPr lang="en-US" dirty="0">
              <a:cs typeface="Calibri" panose="020F0502020204030204"/>
            </a:endParaRPr>
          </a:p>
          <a:p>
            <a:r>
              <a:rPr lang="en-US" dirty="0">
                <a:cs typeface="Calibri" panose="020F0502020204030204"/>
              </a:rPr>
              <a:t>I hope you remembered the answers </a:t>
            </a:r>
          </a:p>
          <a:p>
            <a:endParaRPr lang="en-US" dirty="0">
              <a:cs typeface="Calibri" panose="020F0502020204030204"/>
            </a:endParaRPr>
          </a:p>
          <a:p>
            <a:r>
              <a:rPr lang="en-US" dirty="0">
                <a:cs typeface="Calibri" panose="020F0502020204030204"/>
              </a:rPr>
              <a:t>*choose people to tell us the name of the people they spoke to and what they learned about them.</a:t>
            </a:r>
          </a:p>
          <a:p>
            <a:endParaRPr lang="en-US" dirty="0">
              <a:cs typeface="Calibri" panose="020F0502020204030204"/>
            </a:endParaRPr>
          </a:p>
          <a:p>
            <a:r>
              <a:rPr lang="en-US" dirty="0">
                <a:cs typeface="Calibri" panose="020F0502020204030204"/>
              </a:rPr>
              <a:t>How did you all find that?</a:t>
            </a:r>
          </a:p>
          <a:p>
            <a:endParaRPr lang="en-US" dirty="0">
              <a:cs typeface="Calibri" panose="020F0502020204030204"/>
            </a:endParaRPr>
          </a:p>
          <a:p>
            <a:r>
              <a:rPr lang="en-US" dirty="0">
                <a:cs typeface="Calibri" panose="020F0502020204030204"/>
              </a:rPr>
              <a:t>This is a rough example of networking as networking is the connection that you make with other people and the more people you get to know the larger  your network becomes.</a:t>
            </a:r>
          </a:p>
          <a:p>
            <a:endParaRPr lang="en-US" dirty="0">
              <a:cs typeface="Calibri" panose="020F0502020204030204"/>
            </a:endParaRPr>
          </a:p>
          <a:p>
            <a:r>
              <a:rPr lang="en-US" dirty="0">
                <a:cs typeface="Calibri" panose="020F0502020204030204"/>
              </a:rPr>
              <a:t>Additional point is that what holds most people back when networking is that that they limit their network as they tend to stick with people they are familiar with (Marcus, 2018). This can hinder the chance of expanding your horizons so, with this activity it hopefully</a:t>
            </a:r>
            <a:r>
              <a:rPr lang="en-US">
                <a:cs typeface="Calibri" panose="020F0502020204030204"/>
              </a:rPr>
              <a:t> </a:t>
            </a:r>
            <a:r>
              <a:rPr lang="en-US" dirty="0">
                <a:cs typeface="Calibri" panose="020F0502020204030204"/>
              </a:rPr>
              <a:t>have allowed you to meet someone that you wouldn’t necessarily have thought to have talked to before.</a:t>
            </a:r>
          </a:p>
          <a:p>
            <a:endParaRPr lang="en-US" dirty="0">
              <a:cs typeface="Calibri" panose="020F0502020204030204"/>
            </a:endParaRPr>
          </a:p>
          <a:p>
            <a:endParaRPr lang="en-US" dirty="0">
              <a:cs typeface="Calibri" panose="020F0502020204030204"/>
            </a:endParaRPr>
          </a:p>
          <a:p>
            <a:endParaRPr lang="en-US" dirty="0">
              <a:cs typeface="Calibri" panose="020F0502020204030204"/>
            </a:endParaRPr>
          </a:p>
          <a:p>
            <a:endParaRPr lang="en-US" dirty="0">
              <a:cs typeface="Calibri" panose="020F0502020204030204"/>
            </a:endParaRPr>
          </a:p>
          <a:p>
            <a:endParaRPr lang="en-US" dirty="0">
              <a:cs typeface="Calibri" panose="020F0502020204030204"/>
            </a:endParaRP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A4C8E5D6-E240-4AB4-B03F-F45C58F87E64}" type="slidenum">
              <a:rPr lang="en-US" smtClean="0"/>
              <a:t>7</a:t>
            </a:fld>
            <a:endParaRPr lang="en-US"/>
          </a:p>
        </p:txBody>
      </p:sp>
    </p:spTree>
    <p:extLst>
      <p:ext uri="{BB962C8B-B14F-4D97-AF65-F5344CB8AC3E}">
        <p14:creationId xmlns:p14="http://schemas.microsoft.com/office/powerpoint/2010/main" val="72991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So what is networking? Networking is "where you build relationships with people in the room, not with just the expectation of winning referrals from them" (Thomas, 2014).</a:t>
            </a:r>
          </a:p>
          <a:p>
            <a:endParaRPr lang="en-US">
              <a:cs typeface="Calibri"/>
            </a:endParaRPr>
          </a:p>
          <a:p>
            <a:r>
              <a:rPr lang="en-US">
                <a:cs typeface="Calibri"/>
              </a:rPr>
              <a:t>Why is it important? It is a "valuable way to expand your knowledge, learn from the success of others, </a:t>
            </a:r>
            <a:r>
              <a:rPr lang="en-US"/>
              <a:t>get new clients and tell others about your business" (Small, 2017). </a:t>
            </a:r>
          </a:p>
          <a:p>
            <a:endParaRPr lang="en-US">
              <a:cs typeface="Calibri"/>
            </a:endParaRPr>
          </a:p>
          <a:p>
            <a:r>
              <a:rPr lang="en-US">
                <a:cs typeface="Calibri"/>
              </a:rPr>
              <a:t>What are the different types of networking? Casual contact networking consists of small general business groups with a mix of professions (Minster, 2017).</a:t>
            </a:r>
          </a:p>
          <a:p>
            <a:r>
              <a:rPr lang="en-US">
                <a:cs typeface="Calibri"/>
              </a:rPr>
              <a:t>Professional networking is where the group is focused around a particular industry such as accounting or health (Minster, 2017).</a:t>
            </a:r>
          </a:p>
          <a:p>
            <a:r>
              <a:rPr lang="en-US">
                <a:cs typeface="Calibri"/>
              </a:rPr>
              <a:t>Online networking consists of networks of people you have on social media platforms that you can use to promote yourself (Minster, 2017).</a:t>
            </a:r>
          </a:p>
          <a:p>
            <a:endParaRPr lang="en-US">
              <a:cs typeface="Calibri"/>
            </a:endParaRPr>
          </a:p>
          <a:p>
            <a:endParaRPr lang="en-US">
              <a:cs typeface="Calibri"/>
            </a:endParaRPr>
          </a:p>
          <a:p>
            <a:r>
              <a:rPr lang="en-US">
                <a:cs typeface="Calibri"/>
              </a:rPr>
              <a:t>What are the benefits of networking? There are a number of benefits that networking can bring and these will be discussed in more detail in the next slide. </a:t>
            </a:r>
          </a:p>
          <a:p>
            <a:endParaRPr lang="en-US">
              <a:cs typeface="Calibri"/>
            </a:endParaRPr>
          </a:p>
          <a:p>
            <a:endParaRPr lang="en-US">
              <a:cs typeface="Calibri"/>
            </a:endParaRPr>
          </a:p>
          <a:p>
            <a:r>
              <a:rPr lang="en-US">
                <a:cs typeface="Calibri"/>
              </a:rPr>
              <a:t>Who does networking benefit? It can be very beneficial to everyone if it is used in the right way. If people use social media platforms such as LinkedIn to promote themselves and connect with others, it can be used to boost career opportunities</a:t>
            </a:r>
          </a:p>
        </p:txBody>
      </p:sp>
      <p:sp>
        <p:nvSpPr>
          <p:cNvPr id="4" name="Slide Number Placeholder 3"/>
          <p:cNvSpPr>
            <a:spLocks noGrp="1"/>
          </p:cNvSpPr>
          <p:nvPr>
            <p:ph type="sldNum" sz="quarter" idx="5"/>
          </p:nvPr>
        </p:nvSpPr>
        <p:spPr/>
        <p:txBody>
          <a:bodyPr/>
          <a:lstStyle/>
          <a:p>
            <a:fld id="{A4C8E5D6-E240-4AB4-B03F-F45C58F87E64}" type="slidenum">
              <a:rPr lang="en-US" smtClean="0"/>
              <a:t>8</a:t>
            </a:fld>
            <a:endParaRPr lang="en-US"/>
          </a:p>
        </p:txBody>
      </p:sp>
    </p:spTree>
    <p:extLst>
      <p:ext uri="{BB962C8B-B14F-4D97-AF65-F5344CB8AC3E}">
        <p14:creationId xmlns:p14="http://schemas.microsoft.com/office/powerpoint/2010/main" val="1236907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There are many benefits to networking, the four shown on screen are just a few. Networking with people you are not familiar with can put you out of your comfort zone, however there has been proven benefits to doing so. One benefit of networking is, it makes you more noticeable, making sure that your expertise stands out to others helps them notice you. This gives you the advantage of more people wanting to engage with you (Cole, 2019).</a:t>
            </a:r>
            <a:endParaRPr lang="en-GB"/>
          </a:p>
          <a:p>
            <a:endParaRPr lang="en-GB">
              <a:cs typeface="Calibri"/>
            </a:endParaRPr>
          </a:p>
          <a:p>
            <a:r>
              <a:rPr lang="en-GB">
                <a:cs typeface="Calibri"/>
              </a:rPr>
              <a:t>The second benefit it that is can provide you with many opportunities to talk to new people who you are unfamiliar with, sharing knowledge and expertise with each other (Cole, 2019).</a:t>
            </a:r>
          </a:p>
          <a:p>
            <a:endParaRPr lang="en-GB">
              <a:cs typeface="Calibri"/>
            </a:endParaRPr>
          </a:p>
          <a:p>
            <a:r>
              <a:rPr lang="en-GB">
                <a:cs typeface="Calibri"/>
              </a:rPr>
              <a:t>Networking also gives you the opportunity to advance through your career, which follows on from the first two benefits, you get noticed, you can engage with new people, which can then help you advance in your career. Networking can also provide you the opportunity to gain more confidence. By constantly going to networking events and putting yourself outside of your comfort zone, the more confidence you will gain (The Michael Page Team, 2018).</a:t>
            </a:r>
          </a:p>
          <a:p>
            <a:endParaRPr lang="en-GB"/>
          </a:p>
          <a:p>
            <a:endParaRPr lang="en-GB"/>
          </a:p>
        </p:txBody>
      </p:sp>
      <p:sp>
        <p:nvSpPr>
          <p:cNvPr id="4" name="Slide Number Placeholder 3"/>
          <p:cNvSpPr>
            <a:spLocks noGrp="1"/>
          </p:cNvSpPr>
          <p:nvPr>
            <p:ph type="sldNum" sz="quarter" idx="5"/>
          </p:nvPr>
        </p:nvSpPr>
        <p:spPr/>
        <p:txBody>
          <a:bodyPr/>
          <a:lstStyle/>
          <a:p>
            <a:fld id="{A4C8E5D6-E240-4AB4-B03F-F45C58F87E64}" type="slidenum">
              <a:rPr lang="en-US" smtClean="0"/>
              <a:t>9</a:t>
            </a:fld>
            <a:endParaRPr lang="en-US"/>
          </a:p>
        </p:txBody>
      </p:sp>
    </p:spTree>
    <p:extLst>
      <p:ext uri="{BB962C8B-B14F-4D97-AF65-F5344CB8AC3E}">
        <p14:creationId xmlns:p14="http://schemas.microsoft.com/office/powerpoint/2010/main" val="2605231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Networking can be very beneficial as seen in the previous slide, however there are several challenges that are brought about too.  </a:t>
            </a:r>
            <a:r>
              <a:rPr lang="en-GB"/>
              <a:t> </a:t>
            </a:r>
            <a:endParaRPr lang="en-US"/>
          </a:p>
          <a:p>
            <a:r>
              <a:rPr lang="en-US"/>
              <a:t> </a:t>
            </a:r>
            <a:r>
              <a:rPr lang="en-GB"/>
              <a:t> </a:t>
            </a:r>
            <a:endParaRPr lang="en-GB">
              <a:cs typeface="Calibri"/>
            </a:endParaRPr>
          </a:p>
          <a:p>
            <a:r>
              <a:rPr lang="en-US"/>
              <a:t>One challenge that is found with networking is that it can be very time consuming, with attending networking events and taking time out of a working day (Staff Contributors, 2017).</a:t>
            </a:r>
            <a:endParaRPr lang="en-GB">
              <a:cs typeface="Calibri"/>
            </a:endParaRPr>
          </a:p>
          <a:p>
            <a:r>
              <a:rPr lang="en-US"/>
              <a:t> </a:t>
            </a:r>
            <a:r>
              <a:rPr lang="en-GB"/>
              <a:t> </a:t>
            </a:r>
            <a:endParaRPr lang="en-GB">
              <a:cs typeface="Calibri"/>
            </a:endParaRPr>
          </a:p>
          <a:p>
            <a:r>
              <a:rPr lang="en-US"/>
              <a:t>The next challenge is that people who are at the networking event tend to paint unrealistic pictures of themselves and specific careers to younger entrepreneurs (Staff Contributors, 2017).</a:t>
            </a:r>
            <a:endParaRPr lang="en-GB"/>
          </a:p>
          <a:p>
            <a:r>
              <a:rPr lang="en-US"/>
              <a:t> </a:t>
            </a:r>
            <a:r>
              <a:rPr lang="en-GB"/>
              <a:t> </a:t>
            </a:r>
            <a:endParaRPr lang="en-GB">
              <a:cs typeface="Calibri"/>
            </a:endParaRPr>
          </a:p>
          <a:p>
            <a:r>
              <a:rPr lang="en-US"/>
              <a:t>Many networking events have the tendency to be too generic. This means that it is difficult to find people who specify in your field and can be beneficial to your career advancements (Staff Contributors, 2017).</a:t>
            </a:r>
            <a:endParaRPr lang="en-GB"/>
          </a:p>
          <a:p>
            <a:r>
              <a:rPr lang="en-US"/>
              <a:t> </a:t>
            </a:r>
            <a:r>
              <a:rPr lang="en-GB"/>
              <a:t> </a:t>
            </a:r>
            <a:endParaRPr lang="en-GB">
              <a:cs typeface="Calibri"/>
            </a:endParaRPr>
          </a:p>
          <a:p>
            <a:r>
              <a:rPr lang="en-US"/>
              <a:t>With working from home becoming more popular by the day, networking becomes more difficult as people are less likely to attend networking events and engage with others (Staff Contributors, 2017).</a:t>
            </a:r>
            <a:endParaRPr lang="en-US">
              <a:cs typeface="Calibri"/>
            </a:endParaRPr>
          </a:p>
          <a:p>
            <a:endParaRPr lang="en-GB"/>
          </a:p>
          <a:p>
            <a:endParaRPr lang="en-GB"/>
          </a:p>
        </p:txBody>
      </p:sp>
      <p:sp>
        <p:nvSpPr>
          <p:cNvPr id="4" name="Slide Number Placeholder 3"/>
          <p:cNvSpPr>
            <a:spLocks noGrp="1"/>
          </p:cNvSpPr>
          <p:nvPr>
            <p:ph type="sldNum" sz="quarter" idx="5"/>
          </p:nvPr>
        </p:nvSpPr>
        <p:spPr/>
        <p:txBody>
          <a:bodyPr/>
          <a:lstStyle/>
          <a:p>
            <a:fld id="{A4C8E5D6-E240-4AB4-B03F-F45C58F87E64}" type="slidenum">
              <a:rPr lang="en-US" smtClean="0"/>
              <a:t>10</a:t>
            </a:fld>
            <a:endParaRPr lang="en-US"/>
          </a:p>
        </p:txBody>
      </p:sp>
    </p:spTree>
    <p:extLst>
      <p:ext uri="{BB962C8B-B14F-4D97-AF65-F5344CB8AC3E}">
        <p14:creationId xmlns:p14="http://schemas.microsoft.com/office/powerpoint/2010/main" val="832728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How many of you are familiar with LinkedIn? (show of hands)</a:t>
            </a:r>
            <a:endParaRPr lang="en-US"/>
          </a:p>
          <a:p>
            <a:endParaRPr lang="en-US">
              <a:cs typeface="Calibri" panose="020F0502020204030204"/>
            </a:endParaRPr>
          </a:p>
          <a:p>
            <a:r>
              <a:rPr lang="en-US">
                <a:cs typeface="Calibri" panose="020F0502020204030204"/>
              </a:rPr>
              <a:t>LinkedIn is a social media platform that is used by millions around the world. It is known to be a brilliant tool for networking and communicating with people. This platform allows you to 'connect' with people who you are familiar with and those who you are not and engage in conversations with them. These connections may lead to new opportunities such as job offers. </a:t>
            </a:r>
          </a:p>
          <a:p>
            <a:endParaRPr lang="en-US">
              <a:cs typeface="Calibri" panose="020F0502020204030204"/>
            </a:endParaRPr>
          </a:p>
          <a:p>
            <a:r>
              <a:rPr lang="en-US">
                <a:cs typeface="Calibri" panose="020F0502020204030204"/>
              </a:rPr>
              <a:t>35% of LinkedIn users were offered a job just from casual conversations on the platform. 70% of most jobs from LinkedIn research were found through personal connections. This shows the importance of having connections on LinkedIn. It is also ranked 15th in the most popular social media platforms with a huge 310 million users (</a:t>
            </a:r>
            <a:r>
              <a:rPr lang="en-US" err="1">
                <a:cs typeface="Calibri" panose="020F0502020204030204"/>
              </a:rPr>
              <a:t>Vukova</a:t>
            </a:r>
            <a:r>
              <a:rPr lang="en-US">
                <a:cs typeface="Calibri" panose="020F0502020204030204"/>
              </a:rPr>
              <a:t>, 2019).</a:t>
            </a:r>
          </a:p>
          <a:p>
            <a:endParaRPr lang="en-US"/>
          </a:p>
        </p:txBody>
      </p:sp>
      <p:sp>
        <p:nvSpPr>
          <p:cNvPr id="4" name="Slide Number Placeholder 3"/>
          <p:cNvSpPr>
            <a:spLocks noGrp="1"/>
          </p:cNvSpPr>
          <p:nvPr>
            <p:ph type="sldNum" sz="quarter" idx="5"/>
          </p:nvPr>
        </p:nvSpPr>
        <p:spPr/>
        <p:txBody>
          <a:bodyPr/>
          <a:lstStyle/>
          <a:p>
            <a:fld id="{A4C8E5D6-E240-4AB4-B03F-F45C58F87E64}" type="slidenum">
              <a:rPr lang="en-US" smtClean="0"/>
              <a:t>11</a:t>
            </a:fld>
            <a:endParaRPr lang="en-US"/>
          </a:p>
        </p:txBody>
      </p:sp>
    </p:spTree>
    <p:extLst>
      <p:ext uri="{BB962C8B-B14F-4D97-AF65-F5344CB8AC3E}">
        <p14:creationId xmlns:p14="http://schemas.microsoft.com/office/powerpoint/2010/main" val="3044653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quiz will demonstrate what you have learned throughout this session. Quizzing yourself after you have learned something is a key way to retain the information. This is echoed by Art Markman (2011) where he says "</a:t>
            </a:r>
            <a:r>
              <a:rPr lang="en-US"/>
              <a:t>The testing effect works because you successfully get to the information in memory, and that makes the memories stronger and easier to retrieve later". By completing this Kahoot quiz, it shows us how beneficial this learning session on communication and networking was for you all. </a:t>
            </a:r>
          </a:p>
        </p:txBody>
      </p:sp>
      <p:sp>
        <p:nvSpPr>
          <p:cNvPr id="4" name="Slide Number Placeholder 3"/>
          <p:cNvSpPr>
            <a:spLocks noGrp="1"/>
          </p:cNvSpPr>
          <p:nvPr>
            <p:ph type="sldNum" sz="quarter" idx="5"/>
          </p:nvPr>
        </p:nvSpPr>
        <p:spPr/>
        <p:txBody>
          <a:bodyPr/>
          <a:lstStyle/>
          <a:p>
            <a:fld id="{A4C8E5D6-E240-4AB4-B03F-F45C58F87E64}" type="slidenum">
              <a:rPr lang="en-US" smtClean="0"/>
              <a:t>12</a:t>
            </a:fld>
            <a:endParaRPr lang="en-US"/>
          </a:p>
        </p:txBody>
      </p:sp>
    </p:spTree>
    <p:extLst>
      <p:ext uri="{BB962C8B-B14F-4D97-AF65-F5344CB8AC3E}">
        <p14:creationId xmlns:p14="http://schemas.microsoft.com/office/powerpoint/2010/main" val="3443024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5/25/2020</a:t>
            </a:fld>
            <a:endParaRPr lang="en-US"/>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4208041020"/>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5" name="Picture Placeholder 4"/>
          <p:cNvSpPr>
            <a:spLocks noGrp="1"/>
          </p:cNvSpPr>
          <p:nvPr>
            <p:ph type="pic" sz="quarter" idx="13"/>
          </p:nvPr>
        </p:nvSpPr>
        <p:spPr>
          <a:xfrm>
            <a:off x="0" y="0"/>
            <a:ext cx="12192000" cy="6858000"/>
          </a:xfrm>
        </p:spPr>
        <p:txBody>
          <a:bodyPr/>
          <a:lstStyle>
            <a:lvl1pPr algn="ctr">
              <a:defRPr/>
            </a:lvl1pPr>
          </a:lstStyle>
          <a:p>
            <a:r>
              <a:rPr lang="en-US"/>
              <a:t>Click icon to add picture</a:t>
            </a:r>
          </a:p>
        </p:txBody>
      </p:sp>
      <p:sp>
        <p:nvSpPr>
          <p:cNvPr id="11" name="Rectangle 10"/>
          <p:cNvSpPr/>
          <p:nvPr userDrawn="1"/>
        </p:nvSpPr>
        <p:spPr>
          <a:xfrm>
            <a:off x="446534" y="4284627"/>
            <a:ext cx="11292840" cy="2011678"/>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3" name="Subtitle 2"/>
          <p:cNvSpPr>
            <a:spLocks noGrp="1"/>
          </p:cNvSpPr>
          <p:nvPr>
            <p:ph type="subTitle" idx="1"/>
          </p:nvPr>
        </p:nvSpPr>
        <p:spPr>
          <a:xfrm>
            <a:off x="581194" y="5695849"/>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2" name="Rectangle 11"/>
          <p:cNvSpPr/>
          <p:nvPr userDrawn="1"/>
        </p:nvSpPr>
        <p:spPr>
          <a:xfrm>
            <a:off x="446534" y="4114808"/>
            <a:ext cx="1129284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4220835"/>
            <a:ext cx="10993549" cy="1475013"/>
          </a:xfrm>
          <a:effectLst/>
        </p:spPr>
        <p:txBody>
          <a:bodyPr anchor="b">
            <a:normAutofit/>
          </a:bodyPr>
          <a:lstStyle>
            <a:lvl1pPr>
              <a:defRPr sz="3600">
                <a:solidFill>
                  <a:schemeClr val="bg1"/>
                </a:solidFill>
              </a:defRPr>
            </a:lvl1pPr>
          </a:lstStyle>
          <a:p>
            <a:r>
              <a:rPr lang="en-US"/>
              <a:t>Click to edit Master title style</a:t>
            </a:r>
          </a:p>
        </p:txBody>
      </p:sp>
    </p:spTree>
    <p:extLst>
      <p:ext uri="{BB962C8B-B14F-4D97-AF65-F5344CB8AC3E}">
        <p14:creationId xmlns:p14="http://schemas.microsoft.com/office/powerpoint/2010/main" val="4283342169"/>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p>
        </p:txBody>
      </p:sp>
      <p:sp>
        <p:nvSpPr>
          <p:cNvPr id="3" name="Content Placeholder 2"/>
          <p:cNvSpPr>
            <a:spLocks noGrp="1"/>
          </p:cNvSpPr>
          <p:nvPr>
            <p:ph idx="1"/>
          </p:nvPr>
        </p:nvSpPr>
        <p:spPr>
          <a:xfrm>
            <a:off x="581192" y="2340864"/>
            <a:ext cx="11029615" cy="36344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5/25/2020</a:t>
            </a:fld>
            <a:endParaRPr lang="en-US"/>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961648399"/>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5/25/2020</a:t>
            </a:fld>
            <a:endParaRPr lang="en-US"/>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661439154"/>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FFD690-9426-415D-8B65-26881E07B2D4}" type="datetime1">
              <a:rPr lang="en-US" smtClean="0"/>
              <a:t>5/25/2020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301660669"/>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Text Placeholder 2"/>
          <p:cNvSpPr>
            <a:spLocks noGrp="1"/>
          </p:cNvSpPr>
          <p:nvPr>
            <p:ph type="body" idx="1"/>
          </p:nvPr>
        </p:nvSpPr>
        <p:spPr>
          <a:xfrm>
            <a:off x="581191" y="2905648"/>
            <a:ext cx="5194769" cy="557784"/>
          </a:xfrm>
        </p:spPr>
        <p:txBody>
          <a:bodyPr anchor="ctr">
            <a:noAutofit/>
          </a:bodyPr>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3580809"/>
            <a:ext cx="5194766"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16039" y="2905649"/>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Edit Master text styles</a:t>
            </a:r>
          </a:p>
        </p:txBody>
      </p:sp>
      <p:sp>
        <p:nvSpPr>
          <p:cNvPr id="6" name="Content Placeholder 5"/>
          <p:cNvSpPr>
            <a:spLocks noGrp="1"/>
          </p:cNvSpPr>
          <p:nvPr>
            <p:ph sz="quarter" idx="4"/>
          </p:nvPr>
        </p:nvSpPr>
        <p:spPr>
          <a:xfrm>
            <a:off x="6416037" y="3580809"/>
            <a:ext cx="5194771"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4C4989A-474C-40DE-95B9-011C28B71673}" type="datetime1">
              <a:rPr lang="en-US" smtClean="0"/>
              <a:t>5/25/2020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308255150"/>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5DB4ED54-5B5E-4A04-93D3-5772E3CE3818}" type="datetime1">
              <a:rPr lang="en-US" smtClean="0"/>
              <a:t>5/25/2020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970103615"/>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B94070D-8484-4B7B-ADE0-4CCDD6380285}"/>
              </a:ext>
              <a:ext uri="{C183D7F6-B498-43B3-948B-1728B52AA6E4}">
                <adec:decorative xmlns:adec="http://schemas.microsoft.com/office/drawing/2017/decorative" val="1"/>
              </a:ext>
            </a:extLst>
          </p:cNvPr>
          <p:cNvSpPr/>
          <p:nvPr userDrawn="1"/>
        </p:nvSpPr>
        <p:spPr>
          <a:xfrm>
            <a:off x="-8626" y="5120639"/>
            <a:ext cx="12200626" cy="173260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8" name="Title 1"/>
          <p:cNvSpPr>
            <a:spLocks noGrp="1"/>
          </p:cNvSpPr>
          <p:nvPr>
            <p:ph type="title"/>
          </p:nvPr>
        </p:nvSpPr>
        <p:spPr>
          <a:xfrm>
            <a:off x="575894" y="729658"/>
            <a:ext cx="11029616" cy="988332"/>
          </a:xfrm>
        </p:spPr>
        <p:txBody>
          <a:bodyPr/>
          <a:lstStyle/>
          <a:p>
            <a:r>
              <a:rPr lang="en-US"/>
              <a:t>Click to edit Master title style</a:t>
            </a:r>
          </a:p>
        </p:txBody>
      </p:sp>
      <p:sp>
        <p:nvSpPr>
          <p:cNvPr id="25" name="Text Placeholder 2"/>
          <p:cNvSpPr>
            <a:spLocks noGrp="1"/>
          </p:cNvSpPr>
          <p:nvPr>
            <p:ph type="body" idx="1" hasCustomPrompt="1"/>
          </p:nvPr>
        </p:nvSpPr>
        <p:spPr>
          <a:xfrm>
            <a:off x="759402" y="5330449"/>
            <a:ext cx="1938528" cy="557784"/>
          </a:xfrm>
        </p:spPr>
        <p:txBody>
          <a:bodyPr anchor="ctr">
            <a:noAutofit/>
          </a:bodyPr>
          <a:lstStyle>
            <a:lvl1pPr marL="0" indent="0" algn="ctr" defTabSz="914400" rtl="0" eaLnBrk="1" latinLnBrk="0" hangingPunct="1">
              <a:buNone/>
              <a:defRPr lang="en-US" sz="4000" b="1" kern="1200" dirty="0">
                <a:solidFill>
                  <a:srgbClr val="465359"/>
                </a:solidFill>
                <a:latin typeface="+mn-lt"/>
                <a:ea typeface="+mn-ea"/>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00%</a:t>
            </a:r>
          </a:p>
        </p:txBody>
      </p:sp>
      <p:sp>
        <p:nvSpPr>
          <p:cNvPr id="26" name="Content Placeholder 3"/>
          <p:cNvSpPr>
            <a:spLocks noGrp="1"/>
          </p:cNvSpPr>
          <p:nvPr>
            <p:ph sz="half" idx="2" hasCustomPrompt="1"/>
          </p:nvPr>
        </p:nvSpPr>
        <p:spPr>
          <a:xfrm>
            <a:off x="759405" y="5958718"/>
            <a:ext cx="1938528" cy="633065"/>
          </a:xfrm>
        </p:spPr>
        <p:txBody>
          <a:bodyPr anchor="t">
            <a:normAutofit/>
          </a:bodyPr>
          <a:lstStyle>
            <a:lvl1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1pPr>
            <a:lvl2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2pPr>
            <a:lvl3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3pPr>
            <a:lvl4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4pPr>
            <a:lvl5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5pPr>
          </a:lstStyle>
          <a:p>
            <a:pPr lvl="0"/>
            <a:r>
              <a:rPr lang="en-US"/>
              <a:t>Click to edit Master text styles</a:t>
            </a:r>
          </a:p>
        </p:txBody>
      </p:sp>
      <p:sp>
        <p:nvSpPr>
          <p:cNvPr id="27" name="Text Placeholder 2"/>
          <p:cNvSpPr>
            <a:spLocks noGrp="1"/>
          </p:cNvSpPr>
          <p:nvPr>
            <p:ph type="body" idx="10" hasCustomPrompt="1"/>
          </p:nvPr>
        </p:nvSpPr>
        <p:spPr>
          <a:xfrm>
            <a:off x="3642897" y="5330449"/>
            <a:ext cx="1938528" cy="557784"/>
          </a:xfrm>
        </p:spPr>
        <p:txBody>
          <a:bodyPr anchor="ctr">
            <a:noAutofit/>
          </a:bodyPr>
          <a:lstStyle>
            <a:lvl1pPr marL="0" indent="0" algn="ctr" defTabSz="914400" rtl="0" eaLnBrk="1" latinLnBrk="0" hangingPunct="1">
              <a:buNone/>
              <a:defRPr lang="en-US" sz="4000" b="1" kern="1200" dirty="0">
                <a:solidFill>
                  <a:schemeClr val="accent1"/>
                </a:solidFill>
                <a:latin typeface="+mn-lt"/>
                <a:ea typeface="+mn-ea"/>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00%</a:t>
            </a:r>
          </a:p>
        </p:txBody>
      </p:sp>
      <p:sp>
        <p:nvSpPr>
          <p:cNvPr id="28" name="Content Placeholder 3"/>
          <p:cNvSpPr>
            <a:spLocks noGrp="1"/>
          </p:cNvSpPr>
          <p:nvPr>
            <p:ph sz="half" idx="11" hasCustomPrompt="1"/>
          </p:nvPr>
        </p:nvSpPr>
        <p:spPr>
          <a:xfrm>
            <a:off x="3642900" y="5958718"/>
            <a:ext cx="1938528" cy="633065"/>
          </a:xfrm>
        </p:spPr>
        <p:txBody>
          <a:bodyPr anchor="t">
            <a:normAutofit/>
          </a:bodyPr>
          <a:lstStyle>
            <a:lvl1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1pPr>
            <a:lvl2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2pPr>
            <a:lvl3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3pPr>
            <a:lvl4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4pPr>
            <a:lvl5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5pPr>
          </a:lstStyle>
          <a:p>
            <a:pPr lvl="0"/>
            <a:r>
              <a:rPr lang="en-US"/>
              <a:t>Click to edit Master text styles</a:t>
            </a:r>
          </a:p>
        </p:txBody>
      </p:sp>
      <p:sp>
        <p:nvSpPr>
          <p:cNvPr id="29" name="Text Placeholder 2"/>
          <p:cNvSpPr>
            <a:spLocks noGrp="1"/>
          </p:cNvSpPr>
          <p:nvPr>
            <p:ph type="body" idx="12" hasCustomPrompt="1"/>
          </p:nvPr>
        </p:nvSpPr>
        <p:spPr>
          <a:xfrm>
            <a:off x="6526392" y="5330449"/>
            <a:ext cx="1938528" cy="557784"/>
          </a:xfrm>
        </p:spPr>
        <p:txBody>
          <a:bodyPr anchor="ctr">
            <a:noAutofit/>
          </a:bodyPr>
          <a:lstStyle>
            <a:lvl1pPr marL="0" indent="0" algn="ctr" defTabSz="914400" rtl="0" eaLnBrk="1" latinLnBrk="0" hangingPunct="1">
              <a:buNone/>
              <a:defRPr lang="en-US" sz="4000" b="1" kern="1200" dirty="0">
                <a:solidFill>
                  <a:schemeClr val="accent2"/>
                </a:solidFill>
                <a:latin typeface="+mn-lt"/>
                <a:ea typeface="+mn-ea"/>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00%</a:t>
            </a:r>
          </a:p>
        </p:txBody>
      </p:sp>
      <p:sp>
        <p:nvSpPr>
          <p:cNvPr id="30" name="Content Placeholder 3"/>
          <p:cNvSpPr>
            <a:spLocks noGrp="1"/>
          </p:cNvSpPr>
          <p:nvPr>
            <p:ph sz="half" idx="13" hasCustomPrompt="1"/>
          </p:nvPr>
        </p:nvSpPr>
        <p:spPr>
          <a:xfrm>
            <a:off x="6526395" y="5958718"/>
            <a:ext cx="1938528" cy="633065"/>
          </a:xfrm>
        </p:spPr>
        <p:txBody>
          <a:bodyPr anchor="t">
            <a:normAutofit/>
          </a:bodyPr>
          <a:lstStyle>
            <a:lvl1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1pPr>
            <a:lvl2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2pPr>
            <a:lvl3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3pPr>
            <a:lvl4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4pPr>
            <a:lvl5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5pPr>
          </a:lstStyle>
          <a:p>
            <a:pPr lvl="0"/>
            <a:r>
              <a:rPr lang="en-US"/>
              <a:t>Click to edit Master text styles</a:t>
            </a:r>
          </a:p>
        </p:txBody>
      </p:sp>
      <p:sp>
        <p:nvSpPr>
          <p:cNvPr id="31" name="Text Placeholder 2"/>
          <p:cNvSpPr>
            <a:spLocks noGrp="1"/>
          </p:cNvSpPr>
          <p:nvPr>
            <p:ph type="body" idx="14" hasCustomPrompt="1"/>
          </p:nvPr>
        </p:nvSpPr>
        <p:spPr>
          <a:xfrm>
            <a:off x="9409888" y="5330449"/>
            <a:ext cx="1938528" cy="557784"/>
          </a:xfrm>
        </p:spPr>
        <p:txBody>
          <a:bodyPr anchor="ctr">
            <a:noAutofit/>
          </a:bodyPr>
          <a:lstStyle>
            <a:lvl1pPr marL="0" indent="0" algn="ctr" defTabSz="914400" rtl="0" eaLnBrk="1" latinLnBrk="0" hangingPunct="1">
              <a:buNone/>
              <a:defRPr lang="en-US" sz="4000" b="1" kern="1200" dirty="0">
                <a:solidFill>
                  <a:schemeClr val="accent2"/>
                </a:solidFill>
                <a:latin typeface="+mn-lt"/>
                <a:ea typeface="+mn-ea"/>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00%</a:t>
            </a:r>
          </a:p>
        </p:txBody>
      </p:sp>
      <p:sp>
        <p:nvSpPr>
          <p:cNvPr id="32" name="Content Placeholder 3"/>
          <p:cNvSpPr>
            <a:spLocks noGrp="1"/>
          </p:cNvSpPr>
          <p:nvPr>
            <p:ph sz="half" idx="15" hasCustomPrompt="1"/>
          </p:nvPr>
        </p:nvSpPr>
        <p:spPr>
          <a:xfrm>
            <a:off x="9409891" y="5958718"/>
            <a:ext cx="1938528" cy="633065"/>
          </a:xfrm>
        </p:spPr>
        <p:txBody>
          <a:bodyPr anchor="t">
            <a:normAutofit/>
          </a:bodyPr>
          <a:lstStyle>
            <a:lvl1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1pPr>
            <a:lvl2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2pPr>
            <a:lvl3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3pPr>
            <a:lvl4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4pPr>
            <a:lvl5pPr marL="0" indent="0" algn="ctr" defTabSz="914400" rtl="0" eaLnBrk="1" latinLnBrk="0" hangingPunct="1">
              <a:buNone/>
              <a:defRPr lang="en-US" sz="1000" kern="1200" dirty="0">
                <a:solidFill>
                  <a:schemeClr val="tx2"/>
                </a:solidFill>
                <a:latin typeface="+mn-lt"/>
                <a:ea typeface="+mn-ea"/>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425532792"/>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p:cNvSpPr>
            <a:spLocks noChangeAspect="1"/>
          </p:cNvSpPr>
          <p:nvPr userDrawn="1"/>
        </p:nvSpPr>
        <p:spPr>
          <a:xfrm>
            <a:off x="1" y="0"/>
            <a:ext cx="1219200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lvl1pPr>
              <a:defRPr>
                <a:solidFill>
                  <a:schemeClr val="bg1"/>
                </a:solidFill>
              </a:defRPr>
            </a:lvl1pPr>
          </a:lstStyle>
          <a:p>
            <a:r>
              <a:rPr lang="en-US"/>
              <a:t>Click to edit Master title style</a:t>
            </a:r>
          </a:p>
        </p:txBody>
      </p:sp>
      <p:sp>
        <p:nvSpPr>
          <p:cNvPr id="3" name="Date Placeholder 2"/>
          <p:cNvSpPr>
            <a:spLocks noGrp="1"/>
          </p:cNvSpPr>
          <p:nvPr>
            <p:ph type="dt" sz="half" idx="10"/>
          </p:nvPr>
        </p:nvSpPr>
        <p:spPr/>
        <p:txBody>
          <a:bodyPr/>
          <a:lstStyle>
            <a:lvl1pPr>
              <a:defRPr>
                <a:solidFill>
                  <a:schemeClr val="bg2"/>
                </a:solidFill>
              </a:defRPr>
            </a:lvl1pPr>
          </a:lstStyle>
          <a:p>
            <a:fld id="{5DB4ED54-5B5E-4A04-93D3-5772E3CE3818}" type="datetime1">
              <a:rPr lang="en-US" smtClean="0"/>
              <a:pPr/>
              <a:t>5/25/2020</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
        <p:nvSpPr>
          <p:cNvPr id="5" name="Slide Number Placeholder 4"/>
          <p:cNvSpPr>
            <a:spLocks noGrp="1"/>
          </p:cNvSpPr>
          <p:nvPr>
            <p:ph type="sldNum" sz="quarter" idx="12"/>
          </p:nvPr>
        </p:nvSpPr>
        <p:spPr/>
        <p:txBody>
          <a:bodyPr/>
          <a:lstStyle>
            <a:lvl1pPr>
              <a:defRPr>
                <a:solidFill>
                  <a:schemeClr val="bg2"/>
                </a:solidFill>
              </a:defRPr>
            </a:lvl1pPr>
          </a:lstStyle>
          <a:p>
            <a:fld id="{3A98EE3D-8CD1-4C3F-BD1C-C98C9596463C}" type="slidenum">
              <a:rPr lang="en-US" smtClean="0"/>
              <a:pPr/>
              <a:t>‹#›</a:t>
            </a:fld>
            <a:endParaRPr lang="en-US"/>
          </a:p>
        </p:txBody>
      </p:sp>
      <p:sp>
        <p:nvSpPr>
          <p:cNvPr id="9" name="Picture Placeholder 5"/>
          <p:cNvSpPr>
            <a:spLocks noGrp="1"/>
          </p:cNvSpPr>
          <p:nvPr>
            <p:ph type="pic" sz="quarter" idx="13"/>
          </p:nvPr>
        </p:nvSpPr>
        <p:spPr>
          <a:xfrm>
            <a:off x="0" y="5245130"/>
            <a:ext cx="12192000" cy="1612870"/>
          </a:xfrm>
        </p:spPr>
        <p:txBody>
          <a:bodyPr/>
          <a:lstStyle/>
          <a:p>
            <a:r>
              <a:rPr lang="en-US"/>
              <a:t>Click icon to add picture</a:t>
            </a:r>
          </a:p>
        </p:txBody>
      </p:sp>
      <p:sp>
        <p:nvSpPr>
          <p:cNvPr id="10" name="Rectangle 9"/>
          <p:cNvSpPr/>
          <p:nvPr userDrawn="1"/>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userDrawn="1"/>
        </p:nvSpPr>
        <p:spPr>
          <a:xfrm>
            <a:off x="8042147" y="453643"/>
            <a:ext cx="3703320" cy="98554"/>
          </a:xfrm>
          <a:prstGeom prst="rect">
            <a:avLst/>
          </a:prstGeom>
          <a:solidFill>
            <a:schemeClr val="tx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p:cNvSpPr/>
          <p:nvPr userDrawn="1"/>
        </p:nvSpPr>
        <p:spPr>
          <a:xfrm>
            <a:off x="4241830" y="457200"/>
            <a:ext cx="3703320" cy="9144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695295507"/>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6" name="Rectangle 5"/>
          <p:cNvSpPr>
            <a:spLocks noChangeAspect="1"/>
          </p:cNvSpPr>
          <p:nvPr userDrawn="1"/>
        </p:nvSpPr>
        <p:spPr>
          <a:xfrm>
            <a:off x="1" y="0"/>
            <a:ext cx="1219200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lvl1pPr>
              <a:defRPr>
                <a:solidFill>
                  <a:schemeClr val="bg1"/>
                </a:solidFill>
              </a:defRPr>
            </a:lvl1pPr>
          </a:lstStyle>
          <a:p>
            <a:r>
              <a:rPr lang="en-US"/>
              <a:t>Click to edit Master title style</a:t>
            </a:r>
          </a:p>
        </p:txBody>
      </p:sp>
      <p:sp>
        <p:nvSpPr>
          <p:cNvPr id="3" name="Date Placeholder 2"/>
          <p:cNvSpPr>
            <a:spLocks noGrp="1"/>
          </p:cNvSpPr>
          <p:nvPr>
            <p:ph type="dt" sz="half" idx="10"/>
          </p:nvPr>
        </p:nvSpPr>
        <p:spPr/>
        <p:txBody>
          <a:bodyPr/>
          <a:lstStyle>
            <a:lvl1pPr>
              <a:defRPr>
                <a:solidFill>
                  <a:schemeClr val="bg2"/>
                </a:solidFill>
              </a:defRPr>
            </a:lvl1pPr>
          </a:lstStyle>
          <a:p>
            <a:fld id="{5DB4ED54-5B5E-4A04-93D3-5772E3CE3818}" type="datetime1">
              <a:rPr lang="en-US" smtClean="0"/>
              <a:pPr/>
              <a:t>5/25/2020</a:t>
            </a:fld>
            <a:endParaRPr lang="en-US"/>
          </a:p>
        </p:txBody>
      </p:sp>
      <p:sp>
        <p:nvSpPr>
          <p:cNvPr id="4" name="Footer Placeholder 3"/>
          <p:cNvSpPr>
            <a:spLocks noGrp="1"/>
          </p:cNvSpPr>
          <p:nvPr>
            <p:ph type="ftr" sz="quarter" idx="11"/>
          </p:nvPr>
        </p:nvSpPr>
        <p:spPr/>
        <p:txBody>
          <a:bodyPr/>
          <a:lstStyle>
            <a:lvl1pPr>
              <a:defRPr>
                <a:solidFill>
                  <a:schemeClr val="bg2"/>
                </a:solidFill>
              </a:defRPr>
            </a:lvl1pPr>
          </a:lstStyle>
          <a:p>
            <a:endParaRPr lang="en-US"/>
          </a:p>
        </p:txBody>
      </p:sp>
      <p:sp>
        <p:nvSpPr>
          <p:cNvPr id="5" name="Slide Number Placeholder 4"/>
          <p:cNvSpPr>
            <a:spLocks noGrp="1"/>
          </p:cNvSpPr>
          <p:nvPr>
            <p:ph type="sldNum" sz="quarter" idx="12"/>
          </p:nvPr>
        </p:nvSpPr>
        <p:spPr/>
        <p:txBody>
          <a:bodyPr/>
          <a:lstStyle>
            <a:lvl1pPr>
              <a:defRPr>
                <a:solidFill>
                  <a:schemeClr val="bg2"/>
                </a:solidFill>
              </a:defRPr>
            </a:lvl1pPr>
          </a:lstStyle>
          <a:p>
            <a:fld id="{3A98EE3D-8CD1-4C3F-BD1C-C98C9596463C}" type="slidenum">
              <a:rPr lang="en-US" smtClean="0"/>
              <a:pPr/>
              <a:t>‹#›</a:t>
            </a:fld>
            <a:endParaRPr lang="en-US"/>
          </a:p>
        </p:txBody>
      </p:sp>
      <p:sp>
        <p:nvSpPr>
          <p:cNvPr id="9" name="Picture Placeholder 5"/>
          <p:cNvSpPr>
            <a:spLocks noGrp="1"/>
          </p:cNvSpPr>
          <p:nvPr>
            <p:ph type="pic" sz="quarter" idx="13"/>
          </p:nvPr>
        </p:nvSpPr>
        <p:spPr>
          <a:xfrm>
            <a:off x="0" y="5245130"/>
            <a:ext cx="12192000" cy="1612870"/>
          </a:xfrm>
        </p:spPr>
        <p:txBody>
          <a:bodyPr/>
          <a:lstStyle/>
          <a:p>
            <a:r>
              <a:rPr lang="en-US"/>
              <a:t>Click icon to add picture</a:t>
            </a:r>
          </a:p>
        </p:txBody>
      </p:sp>
      <p:sp>
        <p:nvSpPr>
          <p:cNvPr id="2" name="Rectangle 1"/>
          <p:cNvSpPr/>
          <p:nvPr userDrawn="1"/>
        </p:nvSpPr>
        <p:spPr>
          <a:xfrm>
            <a:off x="575894" y="1972490"/>
            <a:ext cx="2467752" cy="32726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3429849" y="1972490"/>
            <a:ext cx="2467752" cy="32726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6283804" y="1972490"/>
            <a:ext cx="2467752" cy="32726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userDrawn="1"/>
        </p:nvSpPr>
        <p:spPr>
          <a:xfrm>
            <a:off x="9137758" y="1972490"/>
            <a:ext cx="2467752" cy="32726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 Placeholder 2"/>
          <p:cNvSpPr>
            <a:spLocks noGrp="1"/>
          </p:cNvSpPr>
          <p:nvPr>
            <p:ph type="body" idx="1"/>
          </p:nvPr>
        </p:nvSpPr>
        <p:spPr>
          <a:xfrm>
            <a:off x="581192" y="2988377"/>
            <a:ext cx="2492830" cy="557784"/>
          </a:xfrm>
        </p:spPr>
        <p:txBody>
          <a:bodyPr anchor="ctr">
            <a:noAutofit/>
          </a:bodyPr>
          <a:lstStyle>
            <a:lvl1pPr marL="0" indent="0" algn="ctr">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4" name="Content Placeholder 3"/>
          <p:cNvSpPr>
            <a:spLocks noGrp="1"/>
          </p:cNvSpPr>
          <p:nvPr>
            <p:ph sz="half" idx="2"/>
          </p:nvPr>
        </p:nvSpPr>
        <p:spPr>
          <a:xfrm>
            <a:off x="581194" y="3584516"/>
            <a:ext cx="2492828" cy="1656203"/>
          </a:xfrm>
        </p:spPr>
        <p:txBody>
          <a:bodyPr anchor="t">
            <a:normAutofit/>
          </a:bodyPr>
          <a:lstStyle>
            <a:lvl1pPr marL="0" indent="0" algn="ctr">
              <a:buNone/>
              <a:defRPr sz="1200"/>
            </a:lvl1pPr>
            <a:lvl2pPr marL="324000" indent="0" algn="ctr">
              <a:buNone/>
              <a:defRPr sz="1200"/>
            </a:lvl2pPr>
            <a:lvl3pPr marL="630000" indent="0" algn="ctr">
              <a:buNone/>
              <a:defRPr sz="1200"/>
            </a:lvl3pPr>
            <a:lvl4pPr marL="1008000" indent="0" algn="ctr">
              <a:buNone/>
              <a:defRPr sz="1200"/>
            </a:lvl4pPr>
            <a:lvl5pPr marL="1368000" indent="0" algn="ctr">
              <a:buNone/>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ext Placeholder 4"/>
          <p:cNvSpPr>
            <a:spLocks noGrp="1"/>
          </p:cNvSpPr>
          <p:nvPr>
            <p:ph type="body" sz="quarter" idx="3"/>
          </p:nvPr>
        </p:nvSpPr>
        <p:spPr>
          <a:xfrm>
            <a:off x="6298472" y="2988377"/>
            <a:ext cx="2492830" cy="553373"/>
          </a:xfrm>
        </p:spPr>
        <p:txBody>
          <a:bodyPr anchor="ctr">
            <a:noAutofit/>
          </a:bodyPr>
          <a:lstStyle>
            <a:lvl1pPr marL="0" marR="0" indent="0" algn="ctr"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Edit Master text styles</a:t>
            </a:r>
          </a:p>
        </p:txBody>
      </p:sp>
      <p:sp>
        <p:nvSpPr>
          <p:cNvPr id="16" name="Content Placeholder 5"/>
          <p:cNvSpPr>
            <a:spLocks noGrp="1"/>
          </p:cNvSpPr>
          <p:nvPr>
            <p:ph sz="quarter" idx="4"/>
          </p:nvPr>
        </p:nvSpPr>
        <p:spPr>
          <a:xfrm>
            <a:off x="6298471" y="3584516"/>
            <a:ext cx="2492830" cy="1656203"/>
          </a:xfrm>
        </p:spPr>
        <p:txBody>
          <a:bodyPr anchor="t">
            <a:normAutofit/>
          </a:bodyPr>
          <a:lstStyle>
            <a:lvl1pPr marL="0" indent="0" algn="ctr">
              <a:buNone/>
              <a:defRPr sz="1200"/>
            </a:lvl1pPr>
            <a:lvl2pPr marL="324000" indent="0" algn="ctr">
              <a:buNone/>
              <a:defRPr sz="1200"/>
            </a:lvl2pPr>
            <a:lvl3pPr marL="630000" indent="0" algn="ctr">
              <a:buNone/>
              <a:defRPr sz="1200"/>
            </a:lvl3pPr>
            <a:lvl4pPr marL="1008000" indent="0" algn="ctr">
              <a:buNone/>
              <a:defRPr sz="1200"/>
            </a:lvl4pPr>
            <a:lvl5pPr marL="1368000" indent="0" algn="ctr">
              <a:buNone/>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Text Placeholder 2"/>
          <p:cNvSpPr>
            <a:spLocks noGrp="1"/>
          </p:cNvSpPr>
          <p:nvPr>
            <p:ph type="body" idx="14"/>
          </p:nvPr>
        </p:nvSpPr>
        <p:spPr>
          <a:xfrm>
            <a:off x="3444517" y="2988377"/>
            <a:ext cx="2492830" cy="557784"/>
          </a:xfrm>
        </p:spPr>
        <p:txBody>
          <a:bodyPr anchor="ctr">
            <a:noAutofit/>
          </a:bodyPr>
          <a:lstStyle>
            <a:lvl1pPr marL="0" indent="0" algn="ctr">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8" name="Content Placeholder 3"/>
          <p:cNvSpPr>
            <a:spLocks noGrp="1"/>
          </p:cNvSpPr>
          <p:nvPr>
            <p:ph sz="half" idx="15"/>
          </p:nvPr>
        </p:nvSpPr>
        <p:spPr>
          <a:xfrm>
            <a:off x="3444519" y="3584516"/>
            <a:ext cx="2492828" cy="1656203"/>
          </a:xfrm>
        </p:spPr>
        <p:txBody>
          <a:bodyPr anchor="t">
            <a:normAutofit/>
          </a:bodyPr>
          <a:lstStyle>
            <a:lvl1pPr marL="0" indent="0" algn="ctr">
              <a:buNone/>
              <a:defRPr sz="1200"/>
            </a:lvl1pPr>
            <a:lvl2pPr marL="324000" indent="0" algn="ctr">
              <a:buNone/>
              <a:defRPr sz="1200"/>
            </a:lvl2pPr>
            <a:lvl3pPr marL="630000" indent="0" algn="ctr">
              <a:buNone/>
              <a:defRPr sz="1200"/>
            </a:lvl3pPr>
            <a:lvl4pPr marL="1008000" indent="0" algn="ctr">
              <a:buNone/>
              <a:defRPr sz="1200"/>
            </a:lvl4pPr>
            <a:lvl5pPr marL="1368000" indent="0" algn="ctr">
              <a:buNone/>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4"/>
          <p:cNvSpPr>
            <a:spLocks noGrp="1"/>
          </p:cNvSpPr>
          <p:nvPr>
            <p:ph type="body" sz="quarter" idx="16"/>
          </p:nvPr>
        </p:nvSpPr>
        <p:spPr>
          <a:xfrm>
            <a:off x="9138807" y="2988377"/>
            <a:ext cx="2492830" cy="553373"/>
          </a:xfrm>
        </p:spPr>
        <p:txBody>
          <a:bodyPr anchor="ctr">
            <a:noAutofit/>
          </a:bodyPr>
          <a:lstStyle>
            <a:lvl1pPr marL="0" marR="0" indent="0" algn="ctr"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Edit Master text styles</a:t>
            </a:r>
          </a:p>
        </p:txBody>
      </p:sp>
      <p:sp>
        <p:nvSpPr>
          <p:cNvPr id="20" name="Content Placeholder 5"/>
          <p:cNvSpPr>
            <a:spLocks noGrp="1"/>
          </p:cNvSpPr>
          <p:nvPr>
            <p:ph sz="quarter" idx="17"/>
          </p:nvPr>
        </p:nvSpPr>
        <p:spPr>
          <a:xfrm>
            <a:off x="9138806" y="3584516"/>
            <a:ext cx="2492830" cy="1656203"/>
          </a:xfrm>
        </p:spPr>
        <p:txBody>
          <a:bodyPr anchor="t">
            <a:normAutofit/>
          </a:bodyPr>
          <a:lstStyle>
            <a:lvl1pPr marL="0" indent="0" algn="ctr">
              <a:buNone/>
              <a:defRPr sz="1200"/>
            </a:lvl1pPr>
            <a:lvl2pPr marL="324000" indent="0" algn="ctr">
              <a:buNone/>
              <a:defRPr sz="1200"/>
            </a:lvl2pPr>
            <a:lvl3pPr marL="630000" indent="0" algn="ctr">
              <a:buNone/>
              <a:defRPr sz="1200"/>
            </a:lvl3pPr>
            <a:lvl4pPr marL="1008000" indent="0" algn="ctr">
              <a:buNone/>
              <a:defRPr sz="1200"/>
            </a:lvl4pPr>
            <a:lvl5pPr marL="1368000" indent="0" algn="ctr">
              <a:buNone/>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Rectangle 20"/>
          <p:cNvSpPr/>
          <p:nvPr userDrawn="1"/>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1"/>
          <p:cNvSpPr/>
          <p:nvPr userDrawn="1"/>
        </p:nvSpPr>
        <p:spPr>
          <a:xfrm>
            <a:off x="8042147" y="453643"/>
            <a:ext cx="3703320" cy="98554"/>
          </a:xfrm>
          <a:prstGeom prst="rect">
            <a:avLst/>
          </a:prstGeom>
          <a:solidFill>
            <a:schemeClr val="tx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2"/>
          <p:cNvSpPr/>
          <p:nvPr userDrawn="1"/>
        </p:nvSpPr>
        <p:spPr>
          <a:xfrm>
            <a:off x="4241830" y="457200"/>
            <a:ext cx="3703320" cy="9144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125813546"/>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5/25/2020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301450843"/>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5/25/2020</a:t>
            </a:fld>
            <a:endParaRPr lang="en-US"/>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2789195518"/>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Content with Caption">
    <p:spTree>
      <p:nvGrpSpPr>
        <p:cNvPr id="1" name=""/>
        <p:cNvGrpSpPr/>
        <p:nvPr/>
      </p:nvGrpSpPr>
      <p:grpSpPr>
        <a:xfrm>
          <a:off x="0" y="0"/>
          <a:ext cx="0" cy="0"/>
          <a:chOff x="0" y="0"/>
          <a:chExt cx="0" cy="0"/>
        </a:xfrm>
      </p:grpSpPr>
      <p:sp>
        <p:nvSpPr>
          <p:cNvPr id="6" name="Picture Placeholder 5"/>
          <p:cNvSpPr>
            <a:spLocks noGrp="1"/>
          </p:cNvSpPr>
          <p:nvPr>
            <p:ph type="pic" sz="quarter" idx="13"/>
          </p:nvPr>
        </p:nvSpPr>
        <p:spPr>
          <a:xfrm>
            <a:off x="0" y="0"/>
            <a:ext cx="4232275" cy="6858000"/>
          </a:xfrm>
        </p:spPr>
        <p:txBody>
          <a:bodyPr/>
          <a:lstStyle/>
          <a:p>
            <a:r>
              <a:rPr lang="en-US"/>
              <a:t>Click icon to add picture</a:t>
            </a:r>
          </a:p>
        </p:txBody>
      </p:sp>
      <p:sp>
        <p:nvSpPr>
          <p:cNvPr id="2" name="Title 1"/>
          <p:cNvSpPr>
            <a:spLocks noGrp="1"/>
          </p:cNvSpPr>
          <p:nvPr>
            <p:ph type="title"/>
          </p:nvPr>
        </p:nvSpPr>
        <p:spPr>
          <a:xfrm>
            <a:off x="4900927" y="709565"/>
            <a:ext cx="6650991" cy="699407"/>
          </a:xfrm>
        </p:spPr>
        <p:txBody>
          <a:bodyPr anchor="b">
            <a:normAutofit/>
          </a:bodyPr>
          <a:lstStyle>
            <a:lvl1pPr algn="l">
              <a:defRPr sz="2400" b="0">
                <a:solidFill>
                  <a:schemeClr val="accent1"/>
                </a:solidFill>
              </a:defRPr>
            </a:lvl1pPr>
          </a:lstStyle>
          <a:p>
            <a:r>
              <a:rPr lang="en-US"/>
              <a:t>Click to edit Master title style</a:t>
            </a:r>
          </a:p>
        </p:txBody>
      </p:sp>
      <p:sp>
        <p:nvSpPr>
          <p:cNvPr id="3" name="Content Placeholder 2"/>
          <p:cNvSpPr>
            <a:spLocks noGrp="1"/>
          </p:cNvSpPr>
          <p:nvPr>
            <p:ph idx="1"/>
          </p:nvPr>
        </p:nvSpPr>
        <p:spPr>
          <a:xfrm>
            <a:off x="4900928" y="1632857"/>
            <a:ext cx="6650991" cy="4205188"/>
          </a:xfrm>
        </p:spPr>
        <p:txBody>
          <a:bodyPr anchor="t">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5/25/2020</a:t>
            </a:fld>
            <a:endParaRPr lang="en-US"/>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3365701520"/>
      </p:ext>
    </p:extLst>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with Caption">
    <p:bg>
      <p:bgPr>
        <a:solidFill>
          <a:schemeClr val="bg2"/>
        </a:solidFill>
        <a:effectLst/>
      </p:bgPr>
    </p:bg>
    <p:spTree>
      <p:nvGrpSpPr>
        <p:cNvPr id="1" name=""/>
        <p:cNvGrpSpPr/>
        <p:nvPr/>
      </p:nvGrpSpPr>
      <p:grpSpPr>
        <a:xfrm>
          <a:off x="0" y="0"/>
          <a:ext cx="0" cy="0"/>
          <a:chOff x="0" y="0"/>
          <a:chExt cx="0" cy="0"/>
        </a:xfrm>
      </p:grpSpPr>
      <p:sp>
        <p:nvSpPr>
          <p:cNvPr id="14" name="Picture Placeholder 4"/>
          <p:cNvSpPr>
            <a:spLocks noGrp="1"/>
          </p:cNvSpPr>
          <p:nvPr>
            <p:ph type="pic" sz="quarter" idx="14" hasCustomPrompt="1"/>
          </p:nvPr>
        </p:nvSpPr>
        <p:spPr>
          <a:xfrm>
            <a:off x="8622917" y="3322281"/>
            <a:ext cx="3367862" cy="3367862"/>
          </a:xfrm>
        </p:spPr>
        <p:txBody>
          <a:bodyPr/>
          <a:lstStyle>
            <a:lvl1pPr marL="0" indent="0" algn="ctr">
              <a:buNone/>
              <a:defRPr>
                <a:solidFill>
                  <a:schemeClr val="tx1"/>
                </a:solidFill>
              </a:defRPr>
            </a:lvl1pPr>
          </a:lstStyle>
          <a:p>
            <a:r>
              <a:rPr lang="en-US"/>
              <a:t>Icon Watermark</a:t>
            </a:r>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5" name="Picture Placeholder 4"/>
          <p:cNvSpPr>
            <a:spLocks noGrp="1"/>
          </p:cNvSpPr>
          <p:nvPr>
            <p:ph type="pic" sz="quarter" idx="13" hasCustomPrompt="1"/>
          </p:nvPr>
        </p:nvSpPr>
        <p:spPr>
          <a:xfrm>
            <a:off x="768350" y="2312987"/>
            <a:ext cx="731520" cy="731520"/>
          </a:xfrm>
        </p:spPr>
        <p:txBody>
          <a:bodyPr/>
          <a:lstStyle>
            <a:lvl1pPr marL="0" indent="0">
              <a:buNone/>
              <a:defRPr>
                <a:solidFill>
                  <a:schemeClr val="bg1"/>
                </a:solidFill>
              </a:defRPr>
            </a:lvl1pPr>
          </a:lstStyle>
          <a:p>
            <a:r>
              <a:rPr lang="en-US"/>
              <a:t>Icon</a:t>
            </a:r>
          </a:p>
        </p:txBody>
      </p:sp>
      <p:sp>
        <p:nvSpPr>
          <p:cNvPr id="2" name="Title 1"/>
          <p:cNvSpPr>
            <a:spLocks noGrp="1"/>
          </p:cNvSpPr>
          <p:nvPr>
            <p:ph type="title"/>
          </p:nvPr>
        </p:nvSpPr>
        <p:spPr>
          <a:xfrm>
            <a:off x="767857" y="2647728"/>
            <a:ext cx="3031852" cy="1722419"/>
          </a:xfrm>
        </p:spPr>
        <p:txBody>
          <a:bodyPr anchor="ctr">
            <a:normAutofit/>
          </a:bodyPr>
          <a:lstStyle>
            <a:lvl1pPr algn="l">
              <a:defRPr sz="2400" b="0">
                <a:solidFill>
                  <a:srgbClr val="FFFFFF"/>
                </a:solidFill>
              </a:defRPr>
            </a:lvl1pPr>
          </a:lstStyle>
          <a:p>
            <a:r>
              <a:rPr lang="en-US"/>
              <a:t>Click to edit Master title style</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5/25/2020</a:t>
            </a:fld>
            <a:endParaRPr lang="en-US"/>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4124179115"/>
      </p:ext>
    </p:extLst>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1" y="0"/>
            <a:ext cx="12192000" cy="685800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2647728"/>
            <a:ext cx="3031852" cy="1722419"/>
          </a:xfrm>
        </p:spPr>
        <p:txBody>
          <a:bodyPr anchor="ctr">
            <a:normAutofit/>
          </a:bodyPr>
          <a:lstStyle>
            <a:lvl1pPr algn="l">
              <a:defRPr sz="24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lvl1pPr>
              <a:defRPr>
                <a:solidFill>
                  <a:schemeClr val="bg2"/>
                </a:solidFill>
              </a:defRPr>
            </a:lvl1pPr>
          </a:lstStyle>
          <a:p>
            <a:fld id="{D82884F1-FFEA-405F-9602-3DCA865EDA4E}" type="datetime1">
              <a:rPr lang="en-US" smtClean="0"/>
              <a:pPr/>
              <a:t>5/25/2020</a:t>
            </a:fld>
            <a:endParaRPr lang="en-US"/>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lvl1pPr>
              <a:defRPr>
                <a:solidFill>
                  <a:schemeClr val="bg2"/>
                </a:solidFill>
              </a:defRPr>
            </a:lvl1pPr>
          </a:lstStyle>
          <a:p>
            <a:endParaRPr lang="en-US"/>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lvl1pPr>
              <a:defRPr>
                <a:solidFill>
                  <a:schemeClr val="bg2"/>
                </a:solidFill>
              </a:defRPr>
            </a:lvl1pPr>
          </a:lstStyle>
          <a:p>
            <a:fld id="{3A98EE3D-8CD1-4C3F-BD1C-C98C9596463C}" type="slidenum">
              <a:rPr lang="en-US" smtClean="0"/>
              <a:pPr/>
              <a:t>‹#›</a:t>
            </a:fld>
            <a:endParaRPr lang="en-US"/>
          </a:p>
        </p:txBody>
      </p:sp>
      <p:sp>
        <p:nvSpPr>
          <p:cNvPr id="12" name="Rectangle 11"/>
          <p:cNvSpPr/>
          <p:nvPr userDrawn="1"/>
        </p:nvSpPr>
        <p:spPr>
          <a:xfrm rot="5400000">
            <a:off x="1415595" y="3435840"/>
            <a:ext cx="57607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45955461"/>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5/25/2020</a:t>
            </a:fld>
            <a:endParaRPr lang="en-US"/>
          </a:p>
        </p:txBody>
      </p:sp>
      <p:sp>
        <p:nvSpPr>
          <p:cNvPr id="6" name="Footer Placeholder 5"/>
          <p:cNvSpPr>
            <a:spLocks noGrp="1"/>
          </p:cNvSpPr>
          <p:nvPr>
            <p:ph type="ftr" sz="quarter" idx="11"/>
          </p:nvPr>
        </p:nvSpPr>
        <p:spPr/>
        <p:txBody>
          <a:bodyPr/>
          <a:lstStyle/>
          <a:p>
            <a:pPr algn="l"/>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296349000"/>
      </p:ext>
    </p:extLst>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ED4963-E985-44C4-B8C4-FDD613B7C2F8}" type="datetime1">
              <a:rPr lang="en-US" smtClean="0"/>
              <a:t>5/25/2020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15591424"/>
      </p:ext>
    </p:extLst>
  </p:cSld>
  <p:clrMapOvr>
    <a:masterClrMapping/>
  </p:clrMapOvr>
  <p:transition spd="slow">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5/25/2020</a:t>
            </a:fld>
            <a:endParaRPr lang="en-US"/>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186844120"/>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5/25/2020</a:t>
            </a:fld>
            <a:endParaRPr lang="en-US"/>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24448909"/>
      </p:ext>
    </p:extLst>
  </p:cSld>
  <p:clrMap bg1="lt1" tx1="dk1" bg2="lt2" tx2="dk2" accent1="accent1" accent2="accent2" accent3="accent3" accent4="accent4" accent5="accent5" accent6="accent6" hlink="hlink" folHlink="folHlink"/>
  <p:sldLayoutIdLst>
    <p:sldLayoutId id="2147483674" r:id="rId1"/>
    <p:sldLayoutId id="2147483687" r:id="rId2"/>
    <p:sldLayoutId id="2147483675" r:id="rId3"/>
    <p:sldLayoutId id="2147483676" r:id="rId4"/>
    <p:sldLayoutId id="2147483677" r:id="rId5"/>
    <p:sldLayoutId id="2147483684" r:id="rId6"/>
    <p:sldLayoutId id="2147483678" r:id="rId7"/>
    <p:sldLayoutId id="2147483692" r:id="rId8"/>
    <p:sldLayoutId id="2147483690" r:id="rId9"/>
    <p:sldLayoutId id="2147483691" r:id="rId10"/>
    <p:sldLayoutId id="2147483679" r:id="rId11"/>
    <p:sldLayoutId id="2147483680" r:id="rId12"/>
    <p:sldLayoutId id="2147483688" r:id="rId13"/>
    <p:sldLayoutId id="2147483686" r:id="rId14"/>
    <p:sldLayoutId id="2147483689" r:id="rId15"/>
    <p:sldLayoutId id="2147483683" r:id="rId16"/>
    <p:sldLayoutId id="2147483681" r:id="rId17"/>
    <p:sldLayoutId id="2147483682" r:id="rId18"/>
  </p:sldLayoutIdLst>
  <p:transition spd="slow">
    <p:push dir="u"/>
  </p:transition>
  <p:hf sldNum="0" hdr="0" ftr="0" dt="0"/>
  <p:txStyles>
    <p:titleStyle>
      <a:lvl1pPr algn="l" defTabSz="457200" rtl="0" eaLnBrk="1" latinLnBrk="0" hangingPunct="1">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8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2.tiff"/></Relationships>
</file>

<file path=ppt/slides/_rels/slide10.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diagramColors" Target="../diagrams/colors4.xml"/><Relationship Id="rId5" Type="http://schemas.openxmlformats.org/officeDocument/2006/relationships/diagramQuickStyle" Target="../diagrams/quickStyle4.xml"/><Relationship Id="rId10" Type="http://schemas.openxmlformats.org/officeDocument/2006/relationships/image" Target="../media/image4.tiff"/><Relationship Id="rId4" Type="http://schemas.openxmlformats.org/officeDocument/2006/relationships/diagramLayout" Target="../diagrams/layout4.xml"/><Relationship Id="rId9" Type="http://schemas.openxmlformats.org/officeDocument/2006/relationships/image" Target="../media/image2.tif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hyperlink" Target="https://create.kahoot.it/details/networking-and-communication/e91028e0-0d7c-4ff4-8743-33a9ce218c3d" TargetMode="External"/><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8" Type="http://schemas.openxmlformats.org/officeDocument/2006/relationships/hyperlink" Target="https://yfsmagazine.com/2017/07/03/20-entrepreneurs-reveal-their-top-networking-challenges/" TargetMode="External"/><Relationship Id="rId3" Type="http://schemas.openxmlformats.org/officeDocument/2006/relationships/hyperlink" Target="https://www.indeed.com/career-advice/career-development/types-of-communication" TargetMode="External"/><Relationship Id="rId7" Type="http://schemas.openxmlformats.org/officeDocument/2006/relationships/hyperlink" Target="https://www.succeedgroup.co.za/2017/05/03/the-importance-of-a-strong-business-network/" TargetMode="External"/><Relationship Id="rId2" Type="http://schemas.openxmlformats.org/officeDocument/2006/relationships/hyperlink" Target="https://www.forbes.com/sites/biancamillercole/2019/03/20/why-networking-should-be-at-the-core-of-your-career/#45b718521300" TargetMode="External"/><Relationship Id="rId1" Type="http://schemas.openxmlformats.org/officeDocument/2006/relationships/slideLayout" Target="../slideLayouts/slideLayout3.xml"/><Relationship Id="rId6" Type="http://schemas.openxmlformats.org/officeDocument/2006/relationships/hyperlink" Target="https://www.business.qld.gov.au/running-business/marketing-sales/managing-relationships/communicating-effectively" TargetMode="External"/><Relationship Id="rId5" Type="http://schemas.openxmlformats.org/officeDocument/2006/relationships/hyperlink" Target="https://www.entrepreneur.com/amphtml/302630" TargetMode="External"/><Relationship Id="rId10" Type="http://schemas.openxmlformats.org/officeDocument/2006/relationships/hyperlink" Target="https://review42.com/networking-statistics/" TargetMode="External"/><Relationship Id="rId4" Type="http://schemas.openxmlformats.org/officeDocument/2006/relationships/hyperlink" Target="https://www.psychologytoday.com/gb/blog/ulterior-motives/201108/test-yourself-learn-better" TargetMode="External"/><Relationship Id="rId9" Type="http://schemas.openxmlformats.org/officeDocument/2006/relationships/hyperlink" Target="https://www.michaelpage.com.au/advice/career-advice/career-progression/benefits-networking"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forbes.com/sites/bonniemarcus/2018/05/22/the-networking-advice-no-one-tells-you/#67ddb9787772" TargetMode="External"/><Relationship Id="rId2" Type="http://schemas.openxmlformats.org/officeDocument/2006/relationships/hyperlink" Target="https://www.ventureteambuilding.co.uk/blind-count-off/#.Xsm2oURKiUm"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17">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19">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useBgFill="1">
        <p:nvSpPr>
          <p:cNvPr id="24" name="Rectangle 23">
            <a:extLst>
              <a:ext uri="{FF2B5EF4-FFF2-40B4-BE49-F238E27FC236}">
                <a16:creationId xmlns:a16="http://schemas.microsoft.com/office/drawing/2014/main" id="{C1FA8F66-3B85-411D-A2A6-A50DF3026D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Placeholder 10" descr="group of employees collaborating"/>
          <p:cNvPicPr>
            <a:picLocks noGrp="1" noChangeAspect="1"/>
          </p:cNvPicPr>
          <p:nvPr>
            <p:ph type="pic" sz="quarter" idx="13"/>
          </p:nvPr>
        </p:nvPicPr>
        <p:blipFill rotWithShape="1">
          <a:blip r:embed="rId3" cstate="print">
            <a:extLst>
              <a:ext uri="{28A0092B-C50C-407E-A947-70E740481C1C}">
                <a14:useLocalDpi xmlns:a14="http://schemas.microsoft.com/office/drawing/2010/main" val="0"/>
              </a:ext>
            </a:extLst>
          </a:blip>
          <a:srcRect/>
          <a:stretch/>
        </p:blipFill>
        <p:spPr>
          <a:xfrm>
            <a:off x="0" y="0"/>
            <a:ext cx="12192000" cy="6858000"/>
          </a:xfrm>
          <a:prstGeom prst="rect">
            <a:avLst/>
          </a:prstGeom>
          <a:solidFill>
            <a:schemeClr val="tx1"/>
          </a:solidFill>
        </p:spPr>
      </p:pic>
      <p:sp>
        <p:nvSpPr>
          <p:cNvPr id="26" name="Rectangle 25">
            <a:extLst>
              <a:ext uri="{FF2B5EF4-FFF2-40B4-BE49-F238E27FC236}">
                <a16:creationId xmlns:a16="http://schemas.microsoft.com/office/drawing/2014/main" id="{4179E790-E691-4202-B7FA-62924FC8D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234" y="4219240"/>
            <a:ext cx="11301984" cy="9499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065EE0A0-4DA6-4AA2-A475-14DB03C55A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234" y="4376057"/>
            <a:ext cx="11303626" cy="2034709"/>
          </a:xfrm>
          <a:prstGeom prst="rect">
            <a:avLst/>
          </a:prstGeom>
          <a:solidFill>
            <a:schemeClr val="bg1"/>
          </a:solidFill>
          <a:ln w="6350" cmpd="sng">
            <a:noFill/>
          </a:ln>
          <a:effectLst/>
        </p:spPr>
        <p:style>
          <a:lnRef idx="1">
            <a:schemeClr val="accent1"/>
          </a:lnRef>
          <a:fillRef idx="3">
            <a:schemeClr val="accent1"/>
          </a:fillRef>
          <a:effectRef idx="2">
            <a:schemeClr val="accent1"/>
          </a:effectRef>
          <a:fontRef idx="minor">
            <a:schemeClr val="lt1"/>
          </a:fontRef>
        </p:style>
      </p:sp>
      <p:sp>
        <p:nvSpPr>
          <p:cNvPr id="8" name="Title 7"/>
          <p:cNvSpPr>
            <a:spLocks noGrp="1"/>
          </p:cNvSpPr>
          <p:nvPr>
            <p:ph type="ctrTitle"/>
          </p:nvPr>
        </p:nvSpPr>
        <p:spPr>
          <a:xfrm>
            <a:off x="609599" y="4572000"/>
            <a:ext cx="10965141" cy="895244"/>
          </a:xfrm>
        </p:spPr>
        <p:txBody>
          <a:bodyPr vert="horz" lIns="91440" tIns="45720" rIns="91440" bIns="45720" rtlCol="0" anchor="b">
            <a:normAutofit/>
          </a:bodyPr>
          <a:lstStyle/>
          <a:p>
            <a:r>
              <a:rPr lang="en-US" sz="4000">
                <a:solidFill>
                  <a:schemeClr val="tx1"/>
                </a:solidFill>
              </a:rPr>
              <a:t>Communication &amp; Networking</a:t>
            </a:r>
          </a:p>
        </p:txBody>
      </p:sp>
      <p:sp>
        <p:nvSpPr>
          <p:cNvPr id="9" name="Subtitle 8"/>
          <p:cNvSpPr>
            <a:spLocks noGrp="1"/>
          </p:cNvSpPr>
          <p:nvPr>
            <p:ph type="subTitle" idx="1"/>
          </p:nvPr>
        </p:nvSpPr>
        <p:spPr>
          <a:xfrm>
            <a:off x="609598" y="5504576"/>
            <a:ext cx="10965142" cy="447491"/>
          </a:xfrm>
        </p:spPr>
        <p:txBody>
          <a:bodyPr vert="horz" lIns="91440" tIns="45720" rIns="91440" bIns="45720" rtlCol="0" anchor="t">
            <a:normAutofit/>
          </a:bodyPr>
          <a:lstStyle/>
          <a:p>
            <a:r>
              <a:rPr lang="en-US"/>
              <a:t>Amy Collins, Cameron </a:t>
            </a:r>
            <a:r>
              <a:rPr lang="en-US" err="1"/>
              <a:t>borkett</a:t>
            </a:r>
            <a:r>
              <a:rPr lang="en-US"/>
              <a:t>, </a:t>
            </a:r>
            <a:r>
              <a:rPr lang="en-US" err="1"/>
              <a:t>lucy</a:t>
            </a:r>
            <a:r>
              <a:rPr lang="en-US"/>
              <a:t> </a:t>
            </a:r>
            <a:r>
              <a:rPr lang="en-US" err="1"/>
              <a:t>crocker</a:t>
            </a:r>
            <a:r>
              <a:rPr lang="en-US"/>
              <a:t> &amp; </a:t>
            </a:r>
            <a:r>
              <a:rPr lang="en-US" err="1"/>
              <a:t>sam</a:t>
            </a:r>
            <a:r>
              <a:rPr lang="en-US"/>
              <a:t> </a:t>
            </a:r>
            <a:r>
              <a:rPr lang="en-US" err="1"/>
              <a:t>thomas</a:t>
            </a:r>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Agenda</a:t>
            </a:r>
          </a:p>
        </p:txBody>
      </p:sp>
      <p:sp>
        <p:nvSpPr>
          <p:cNvPr id="5" name="Content Placeholder 4"/>
          <p:cNvSpPr>
            <a:spLocks noGrp="1"/>
          </p:cNvSpPr>
          <p:nvPr>
            <p:ph idx="1"/>
          </p:nvPr>
        </p:nvSpPr>
        <p:spPr>
          <a:xfrm>
            <a:off x="6265333" y="548640"/>
            <a:ext cx="5286586" cy="5826033"/>
          </a:xfrm>
        </p:spPr>
        <p:txBody>
          <a:bodyPr>
            <a:noAutofit/>
          </a:bodyPr>
          <a:lstStyle/>
          <a:p>
            <a:pPr marL="305435" indent="-305435"/>
            <a:r>
              <a:rPr lang="en-US" sz="1600" b="1">
                <a:solidFill>
                  <a:schemeClr val="accent1"/>
                </a:solidFill>
              </a:rPr>
              <a:t>Aims and Objectives</a:t>
            </a:r>
            <a:endParaRPr lang="en-US">
              <a:solidFill>
                <a:schemeClr val="accent1"/>
              </a:solidFill>
            </a:endParaRPr>
          </a:p>
          <a:p>
            <a:pPr marL="744220" indent="-304800"/>
            <a:r>
              <a:rPr lang="en-US" sz="1200"/>
              <a:t>Understand the importance of  networking </a:t>
            </a:r>
          </a:p>
          <a:p>
            <a:pPr marL="744220" indent="-304800"/>
            <a:r>
              <a:rPr lang="en-US" sz="1200"/>
              <a:t>Understand the importance of communication</a:t>
            </a:r>
          </a:p>
          <a:p>
            <a:pPr marL="744220" indent="-304800"/>
            <a:r>
              <a:rPr lang="en-US" sz="1200"/>
              <a:t>Complete a series of activities surrounding the topics</a:t>
            </a:r>
          </a:p>
          <a:p>
            <a:pPr marL="744220" indent="-304800"/>
            <a:r>
              <a:rPr lang="en-US" sz="1200"/>
              <a:t>Demonstrate understanding through a Kahoot quiz</a:t>
            </a:r>
          </a:p>
          <a:p>
            <a:pPr marL="305435" indent="-305435"/>
            <a:r>
              <a:rPr lang="en-US" sz="1600" b="1">
                <a:solidFill>
                  <a:schemeClr val="accent1"/>
                </a:solidFill>
              </a:rPr>
              <a:t>Activities</a:t>
            </a:r>
          </a:p>
          <a:p>
            <a:pPr marL="744220" indent="-304800"/>
            <a:r>
              <a:rPr lang="en-US" sz="1200"/>
              <a:t>Counting Activity</a:t>
            </a:r>
          </a:p>
          <a:p>
            <a:pPr marL="744220" indent="-304800"/>
            <a:r>
              <a:rPr lang="en-US" sz="1200"/>
              <a:t>Speed Dating Networking Task</a:t>
            </a:r>
          </a:p>
          <a:p>
            <a:pPr marL="439420" indent="0">
              <a:buNone/>
            </a:pPr>
            <a:endParaRPr lang="en-US" sz="1200"/>
          </a:p>
          <a:p>
            <a:pPr marL="305435" indent="-305435"/>
            <a:r>
              <a:rPr lang="en-US" sz="1600" b="1">
                <a:solidFill>
                  <a:schemeClr val="accent1"/>
                </a:solidFill>
              </a:rPr>
              <a:t>Discussions</a:t>
            </a:r>
          </a:p>
          <a:p>
            <a:pPr marL="744220" indent="-304800">
              <a:tabLst>
                <a:tab pos="627063" algn="l"/>
              </a:tabLst>
            </a:pPr>
            <a:r>
              <a:rPr lang="en-US" sz="1200"/>
              <a:t>The Importance of Communication within Business</a:t>
            </a:r>
          </a:p>
          <a:p>
            <a:pPr marL="744220" indent="-304800">
              <a:tabLst>
                <a:tab pos="627063" algn="l"/>
              </a:tabLst>
            </a:pPr>
            <a:r>
              <a:rPr lang="en-US" sz="1200"/>
              <a:t>How beneficial networking is to your career</a:t>
            </a:r>
          </a:p>
          <a:p>
            <a:pPr marL="744220" indent="-304800">
              <a:tabLst>
                <a:tab pos="627063" algn="l"/>
              </a:tabLst>
            </a:pPr>
            <a:endParaRPr lang="en-US" sz="1200"/>
          </a:p>
          <a:p>
            <a:pPr marL="305435" indent="-305435"/>
            <a:r>
              <a:rPr lang="en-US" sz="1600" b="1">
                <a:solidFill>
                  <a:schemeClr val="accent1"/>
                </a:solidFill>
              </a:rPr>
              <a:t>Quiz</a:t>
            </a:r>
          </a:p>
          <a:p>
            <a:pPr marL="744220" indent="-304800"/>
            <a:r>
              <a:rPr lang="en-US" sz="1400"/>
              <a:t>Kahoot</a:t>
            </a:r>
          </a:p>
        </p:txBody>
      </p:sp>
      <p:grpSp>
        <p:nvGrpSpPr>
          <p:cNvPr id="6" name="Group 89" descr="checkmark icon with pencil"/>
          <p:cNvGrpSpPr>
            <a:grpSpLocks noChangeAspect="1"/>
          </p:cNvGrpSpPr>
          <p:nvPr/>
        </p:nvGrpSpPr>
        <p:grpSpPr bwMode="auto">
          <a:xfrm>
            <a:off x="5519544" y="4811025"/>
            <a:ext cx="589100" cy="589100"/>
            <a:chOff x="6539" y="440"/>
            <a:chExt cx="426" cy="426"/>
          </a:xfrm>
          <a:solidFill>
            <a:schemeClr val="accent1"/>
          </a:solidFill>
        </p:grpSpPr>
        <p:sp>
          <p:nvSpPr>
            <p:cNvPr id="7" name="Freeform 90"/>
            <p:cNvSpPr>
              <a:spLocks noEditPoints="1"/>
            </p:cNvSpPr>
            <p:nvPr/>
          </p:nvSpPr>
          <p:spPr bwMode="auto">
            <a:xfrm>
              <a:off x="6752" y="653"/>
              <a:ext cx="213" cy="213"/>
            </a:xfrm>
            <a:custGeom>
              <a:avLst/>
              <a:gdLst>
                <a:gd name="T0" fmla="*/ 6 w 144"/>
                <a:gd name="T1" fmla="*/ 144 h 144"/>
                <a:gd name="T2" fmla="*/ 2 w 144"/>
                <a:gd name="T3" fmla="*/ 143 h 144"/>
                <a:gd name="T4" fmla="*/ 1 w 144"/>
                <a:gd name="T5" fmla="*/ 137 h 144"/>
                <a:gd name="T6" fmla="*/ 13 w 144"/>
                <a:gd name="T7" fmla="*/ 95 h 144"/>
                <a:gd name="T8" fmla="*/ 14 w 144"/>
                <a:gd name="T9" fmla="*/ 92 h 144"/>
                <a:gd name="T10" fmla="*/ 104 w 144"/>
                <a:gd name="T11" fmla="*/ 2 h 144"/>
                <a:gd name="T12" fmla="*/ 113 w 144"/>
                <a:gd name="T13" fmla="*/ 2 h 144"/>
                <a:gd name="T14" fmla="*/ 143 w 144"/>
                <a:gd name="T15" fmla="*/ 32 h 144"/>
                <a:gd name="T16" fmla="*/ 144 w 144"/>
                <a:gd name="T17" fmla="*/ 36 h 144"/>
                <a:gd name="T18" fmla="*/ 143 w 144"/>
                <a:gd name="T19" fmla="*/ 41 h 144"/>
                <a:gd name="T20" fmla="*/ 53 w 144"/>
                <a:gd name="T21" fmla="*/ 131 h 144"/>
                <a:gd name="T22" fmla="*/ 50 w 144"/>
                <a:gd name="T23" fmla="*/ 132 h 144"/>
                <a:gd name="T24" fmla="*/ 8 w 144"/>
                <a:gd name="T25" fmla="*/ 144 h 144"/>
                <a:gd name="T26" fmla="*/ 6 w 144"/>
                <a:gd name="T27" fmla="*/ 144 h 144"/>
                <a:gd name="T28" fmla="*/ 24 w 144"/>
                <a:gd name="T29" fmla="*/ 100 h 144"/>
                <a:gd name="T30" fmla="*/ 15 w 144"/>
                <a:gd name="T31" fmla="*/ 130 h 144"/>
                <a:gd name="T32" fmla="*/ 45 w 144"/>
                <a:gd name="T33" fmla="*/ 121 h 144"/>
                <a:gd name="T34" fmla="*/ 130 w 144"/>
                <a:gd name="T35" fmla="*/ 36 h 144"/>
                <a:gd name="T36" fmla="*/ 108 w 144"/>
                <a:gd name="T37" fmla="*/ 15 h 144"/>
                <a:gd name="T38" fmla="*/ 24 w 144"/>
                <a:gd name="T39" fmla="*/ 100 h 144"/>
                <a:gd name="T40" fmla="*/ 48 w 144"/>
                <a:gd name="T41" fmla="*/ 126 h 144"/>
                <a:gd name="T42" fmla="*/ 48 w 144"/>
                <a:gd name="T43" fmla="*/ 12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44">
                  <a:moveTo>
                    <a:pt x="6" y="144"/>
                  </a:moveTo>
                  <a:cubicBezTo>
                    <a:pt x="5" y="144"/>
                    <a:pt x="3" y="144"/>
                    <a:pt x="2" y="143"/>
                  </a:cubicBezTo>
                  <a:cubicBezTo>
                    <a:pt x="1" y="141"/>
                    <a:pt x="0" y="139"/>
                    <a:pt x="1" y="137"/>
                  </a:cubicBezTo>
                  <a:cubicBezTo>
                    <a:pt x="13" y="95"/>
                    <a:pt x="13" y="95"/>
                    <a:pt x="13" y="95"/>
                  </a:cubicBezTo>
                  <a:cubicBezTo>
                    <a:pt x="13" y="94"/>
                    <a:pt x="13" y="93"/>
                    <a:pt x="14" y="92"/>
                  </a:cubicBezTo>
                  <a:cubicBezTo>
                    <a:pt x="104" y="2"/>
                    <a:pt x="104" y="2"/>
                    <a:pt x="104" y="2"/>
                  </a:cubicBezTo>
                  <a:cubicBezTo>
                    <a:pt x="107" y="0"/>
                    <a:pt x="110" y="0"/>
                    <a:pt x="113" y="2"/>
                  </a:cubicBezTo>
                  <a:cubicBezTo>
                    <a:pt x="143" y="32"/>
                    <a:pt x="143" y="32"/>
                    <a:pt x="143" y="32"/>
                  </a:cubicBezTo>
                  <a:cubicBezTo>
                    <a:pt x="144" y="33"/>
                    <a:pt x="144" y="35"/>
                    <a:pt x="144" y="36"/>
                  </a:cubicBezTo>
                  <a:cubicBezTo>
                    <a:pt x="144" y="38"/>
                    <a:pt x="144" y="40"/>
                    <a:pt x="143" y="41"/>
                  </a:cubicBezTo>
                  <a:cubicBezTo>
                    <a:pt x="53" y="131"/>
                    <a:pt x="53" y="131"/>
                    <a:pt x="53" y="131"/>
                  </a:cubicBezTo>
                  <a:cubicBezTo>
                    <a:pt x="52" y="131"/>
                    <a:pt x="51" y="132"/>
                    <a:pt x="50" y="132"/>
                  </a:cubicBezTo>
                  <a:cubicBezTo>
                    <a:pt x="8" y="144"/>
                    <a:pt x="8" y="144"/>
                    <a:pt x="8" y="144"/>
                  </a:cubicBezTo>
                  <a:cubicBezTo>
                    <a:pt x="8" y="144"/>
                    <a:pt x="7" y="144"/>
                    <a:pt x="6" y="144"/>
                  </a:cubicBezTo>
                  <a:close/>
                  <a:moveTo>
                    <a:pt x="24" y="100"/>
                  </a:moveTo>
                  <a:cubicBezTo>
                    <a:pt x="15" y="130"/>
                    <a:pt x="15" y="130"/>
                    <a:pt x="15" y="130"/>
                  </a:cubicBezTo>
                  <a:cubicBezTo>
                    <a:pt x="45" y="121"/>
                    <a:pt x="45" y="121"/>
                    <a:pt x="45" y="121"/>
                  </a:cubicBezTo>
                  <a:cubicBezTo>
                    <a:pt x="130" y="36"/>
                    <a:pt x="130" y="36"/>
                    <a:pt x="130" y="36"/>
                  </a:cubicBezTo>
                  <a:cubicBezTo>
                    <a:pt x="108" y="15"/>
                    <a:pt x="108" y="15"/>
                    <a:pt x="108" y="15"/>
                  </a:cubicBezTo>
                  <a:lnTo>
                    <a:pt x="24" y="100"/>
                  </a:lnTo>
                  <a:close/>
                  <a:moveTo>
                    <a:pt x="48" y="126"/>
                  </a:moveTo>
                  <a:cubicBezTo>
                    <a:pt x="48" y="126"/>
                    <a:pt x="48" y="126"/>
                    <a:pt x="48" y="1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8" name="Freeform 91"/>
            <p:cNvSpPr>
              <a:spLocks/>
            </p:cNvSpPr>
            <p:nvPr/>
          </p:nvSpPr>
          <p:spPr bwMode="auto">
            <a:xfrm>
              <a:off x="6871" y="692"/>
              <a:ext cx="57" cy="57"/>
            </a:xfrm>
            <a:custGeom>
              <a:avLst/>
              <a:gdLst>
                <a:gd name="T0" fmla="*/ 44 w 57"/>
                <a:gd name="T1" fmla="*/ 57 h 57"/>
                <a:gd name="T2" fmla="*/ 0 w 57"/>
                <a:gd name="T3" fmla="*/ 13 h 57"/>
                <a:gd name="T4" fmla="*/ 13 w 57"/>
                <a:gd name="T5" fmla="*/ 0 h 57"/>
                <a:gd name="T6" fmla="*/ 57 w 57"/>
                <a:gd name="T7" fmla="*/ 44 h 57"/>
                <a:gd name="T8" fmla="*/ 44 w 57"/>
                <a:gd name="T9" fmla="*/ 57 h 57"/>
              </a:gdLst>
              <a:ahLst/>
              <a:cxnLst>
                <a:cxn ang="0">
                  <a:pos x="T0" y="T1"/>
                </a:cxn>
                <a:cxn ang="0">
                  <a:pos x="T2" y="T3"/>
                </a:cxn>
                <a:cxn ang="0">
                  <a:pos x="T4" y="T5"/>
                </a:cxn>
                <a:cxn ang="0">
                  <a:pos x="T6" y="T7"/>
                </a:cxn>
                <a:cxn ang="0">
                  <a:pos x="T8" y="T9"/>
                </a:cxn>
              </a:cxnLst>
              <a:rect l="0" t="0" r="r" b="b"/>
              <a:pathLst>
                <a:path w="57" h="57">
                  <a:moveTo>
                    <a:pt x="44" y="57"/>
                  </a:moveTo>
                  <a:lnTo>
                    <a:pt x="0" y="13"/>
                  </a:lnTo>
                  <a:lnTo>
                    <a:pt x="13" y="0"/>
                  </a:lnTo>
                  <a:lnTo>
                    <a:pt x="57" y="44"/>
                  </a:lnTo>
                  <a:lnTo>
                    <a:pt x="44"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9" name="Freeform 92"/>
            <p:cNvSpPr>
              <a:spLocks/>
            </p:cNvSpPr>
            <p:nvPr/>
          </p:nvSpPr>
          <p:spPr bwMode="auto">
            <a:xfrm>
              <a:off x="6770" y="786"/>
              <a:ext cx="64" cy="62"/>
            </a:xfrm>
            <a:custGeom>
              <a:avLst/>
              <a:gdLst>
                <a:gd name="T0" fmla="*/ 36 w 43"/>
                <a:gd name="T1" fmla="*/ 42 h 42"/>
                <a:gd name="T2" fmla="*/ 32 w 43"/>
                <a:gd name="T3" fmla="*/ 41 h 42"/>
                <a:gd name="T4" fmla="*/ 2 w 43"/>
                <a:gd name="T5" fmla="*/ 11 h 42"/>
                <a:gd name="T6" fmla="*/ 2 w 43"/>
                <a:gd name="T7" fmla="*/ 2 h 42"/>
                <a:gd name="T8" fmla="*/ 11 w 43"/>
                <a:gd name="T9" fmla="*/ 2 h 42"/>
                <a:gd name="T10" fmla="*/ 41 w 43"/>
                <a:gd name="T11" fmla="*/ 32 h 42"/>
                <a:gd name="T12" fmla="*/ 41 w 43"/>
                <a:gd name="T13" fmla="*/ 41 h 42"/>
                <a:gd name="T14" fmla="*/ 36 w 43"/>
                <a:gd name="T15" fmla="*/ 42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42">
                  <a:moveTo>
                    <a:pt x="36" y="42"/>
                  </a:moveTo>
                  <a:cubicBezTo>
                    <a:pt x="35" y="42"/>
                    <a:pt x="33" y="42"/>
                    <a:pt x="32" y="41"/>
                  </a:cubicBezTo>
                  <a:cubicBezTo>
                    <a:pt x="2" y="11"/>
                    <a:pt x="2" y="11"/>
                    <a:pt x="2" y="11"/>
                  </a:cubicBezTo>
                  <a:cubicBezTo>
                    <a:pt x="0" y="8"/>
                    <a:pt x="0" y="5"/>
                    <a:pt x="2" y="2"/>
                  </a:cubicBezTo>
                  <a:cubicBezTo>
                    <a:pt x="5" y="0"/>
                    <a:pt x="8" y="0"/>
                    <a:pt x="11" y="2"/>
                  </a:cubicBezTo>
                  <a:cubicBezTo>
                    <a:pt x="41" y="32"/>
                    <a:pt x="41" y="32"/>
                    <a:pt x="41" y="32"/>
                  </a:cubicBezTo>
                  <a:cubicBezTo>
                    <a:pt x="43" y="35"/>
                    <a:pt x="43" y="38"/>
                    <a:pt x="41" y="41"/>
                  </a:cubicBezTo>
                  <a:cubicBezTo>
                    <a:pt x="39" y="42"/>
                    <a:pt x="38" y="42"/>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0" name="Freeform 93"/>
            <p:cNvSpPr>
              <a:spLocks/>
            </p:cNvSpPr>
            <p:nvPr/>
          </p:nvSpPr>
          <p:spPr bwMode="auto">
            <a:xfrm>
              <a:off x="6690" y="618"/>
              <a:ext cx="89" cy="17"/>
            </a:xfrm>
            <a:custGeom>
              <a:avLst/>
              <a:gdLst>
                <a:gd name="T0" fmla="*/ 54 w 60"/>
                <a:gd name="T1" fmla="*/ 12 h 12"/>
                <a:gd name="T2" fmla="*/ 6 w 60"/>
                <a:gd name="T3" fmla="*/ 12 h 12"/>
                <a:gd name="T4" fmla="*/ 0 w 60"/>
                <a:gd name="T5" fmla="*/ 6 h 12"/>
                <a:gd name="T6" fmla="*/ 6 w 60"/>
                <a:gd name="T7" fmla="*/ 0 h 12"/>
                <a:gd name="T8" fmla="*/ 54 w 60"/>
                <a:gd name="T9" fmla="*/ 0 h 12"/>
                <a:gd name="T10" fmla="*/ 60 w 60"/>
                <a:gd name="T11" fmla="*/ 6 h 12"/>
                <a:gd name="T12" fmla="*/ 54 w 60"/>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60" h="12">
                  <a:moveTo>
                    <a:pt x="54" y="12"/>
                  </a:moveTo>
                  <a:cubicBezTo>
                    <a:pt x="6" y="12"/>
                    <a:pt x="6" y="12"/>
                    <a:pt x="6" y="12"/>
                  </a:cubicBezTo>
                  <a:cubicBezTo>
                    <a:pt x="3" y="12"/>
                    <a:pt x="0" y="10"/>
                    <a:pt x="0" y="6"/>
                  </a:cubicBezTo>
                  <a:cubicBezTo>
                    <a:pt x="0" y="3"/>
                    <a:pt x="3" y="0"/>
                    <a:pt x="6" y="0"/>
                  </a:cubicBezTo>
                  <a:cubicBezTo>
                    <a:pt x="54" y="0"/>
                    <a:pt x="54" y="0"/>
                    <a:pt x="54" y="0"/>
                  </a:cubicBezTo>
                  <a:cubicBezTo>
                    <a:pt x="58" y="0"/>
                    <a:pt x="60" y="3"/>
                    <a:pt x="60" y="6"/>
                  </a:cubicBezTo>
                  <a:cubicBezTo>
                    <a:pt x="60" y="10"/>
                    <a:pt x="58" y="12"/>
                    <a:pt x="5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1" name="Freeform 94"/>
            <p:cNvSpPr>
              <a:spLocks/>
            </p:cNvSpPr>
            <p:nvPr/>
          </p:nvSpPr>
          <p:spPr bwMode="auto">
            <a:xfrm>
              <a:off x="6690" y="689"/>
              <a:ext cx="89" cy="17"/>
            </a:xfrm>
            <a:custGeom>
              <a:avLst/>
              <a:gdLst>
                <a:gd name="T0" fmla="*/ 54 w 60"/>
                <a:gd name="T1" fmla="*/ 12 h 12"/>
                <a:gd name="T2" fmla="*/ 6 w 60"/>
                <a:gd name="T3" fmla="*/ 12 h 12"/>
                <a:gd name="T4" fmla="*/ 0 w 60"/>
                <a:gd name="T5" fmla="*/ 6 h 12"/>
                <a:gd name="T6" fmla="*/ 6 w 60"/>
                <a:gd name="T7" fmla="*/ 0 h 12"/>
                <a:gd name="T8" fmla="*/ 54 w 60"/>
                <a:gd name="T9" fmla="*/ 0 h 12"/>
                <a:gd name="T10" fmla="*/ 60 w 60"/>
                <a:gd name="T11" fmla="*/ 6 h 12"/>
                <a:gd name="T12" fmla="*/ 54 w 60"/>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60" h="12">
                  <a:moveTo>
                    <a:pt x="54" y="12"/>
                  </a:moveTo>
                  <a:cubicBezTo>
                    <a:pt x="6" y="12"/>
                    <a:pt x="6" y="12"/>
                    <a:pt x="6" y="12"/>
                  </a:cubicBezTo>
                  <a:cubicBezTo>
                    <a:pt x="3" y="12"/>
                    <a:pt x="0" y="10"/>
                    <a:pt x="0" y="6"/>
                  </a:cubicBezTo>
                  <a:cubicBezTo>
                    <a:pt x="0" y="3"/>
                    <a:pt x="3" y="0"/>
                    <a:pt x="6" y="0"/>
                  </a:cubicBezTo>
                  <a:cubicBezTo>
                    <a:pt x="54" y="0"/>
                    <a:pt x="54" y="0"/>
                    <a:pt x="54" y="0"/>
                  </a:cubicBezTo>
                  <a:cubicBezTo>
                    <a:pt x="58" y="0"/>
                    <a:pt x="60" y="3"/>
                    <a:pt x="60" y="6"/>
                  </a:cubicBezTo>
                  <a:cubicBezTo>
                    <a:pt x="60" y="10"/>
                    <a:pt x="58" y="12"/>
                    <a:pt x="5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2" name="Freeform 95"/>
            <p:cNvSpPr>
              <a:spLocks/>
            </p:cNvSpPr>
            <p:nvPr/>
          </p:nvSpPr>
          <p:spPr bwMode="auto">
            <a:xfrm>
              <a:off x="6593" y="582"/>
              <a:ext cx="90" cy="62"/>
            </a:xfrm>
            <a:custGeom>
              <a:avLst/>
              <a:gdLst>
                <a:gd name="T0" fmla="*/ 24 w 61"/>
                <a:gd name="T1" fmla="*/ 42 h 42"/>
                <a:gd name="T2" fmla="*/ 20 w 61"/>
                <a:gd name="T3" fmla="*/ 41 h 42"/>
                <a:gd name="T4" fmla="*/ 2 w 61"/>
                <a:gd name="T5" fmla="*/ 23 h 42"/>
                <a:gd name="T6" fmla="*/ 2 w 61"/>
                <a:gd name="T7" fmla="*/ 14 h 42"/>
                <a:gd name="T8" fmla="*/ 11 w 61"/>
                <a:gd name="T9" fmla="*/ 14 h 42"/>
                <a:gd name="T10" fmla="*/ 24 w 61"/>
                <a:gd name="T11" fmla="*/ 28 h 42"/>
                <a:gd name="T12" fmla="*/ 50 w 61"/>
                <a:gd name="T13" fmla="*/ 2 h 42"/>
                <a:gd name="T14" fmla="*/ 59 w 61"/>
                <a:gd name="T15" fmla="*/ 2 h 42"/>
                <a:gd name="T16" fmla="*/ 59 w 61"/>
                <a:gd name="T17" fmla="*/ 11 h 42"/>
                <a:gd name="T18" fmla="*/ 29 w 61"/>
                <a:gd name="T19" fmla="*/ 41 h 42"/>
                <a:gd name="T20" fmla="*/ 24 w 61"/>
                <a:gd name="T21"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42">
                  <a:moveTo>
                    <a:pt x="24" y="42"/>
                  </a:moveTo>
                  <a:cubicBezTo>
                    <a:pt x="23" y="42"/>
                    <a:pt x="21" y="42"/>
                    <a:pt x="20" y="41"/>
                  </a:cubicBezTo>
                  <a:cubicBezTo>
                    <a:pt x="2" y="23"/>
                    <a:pt x="2" y="23"/>
                    <a:pt x="2" y="23"/>
                  </a:cubicBezTo>
                  <a:cubicBezTo>
                    <a:pt x="0" y="20"/>
                    <a:pt x="0" y="17"/>
                    <a:pt x="2" y="14"/>
                  </a:cubicBezTo>
                  <a:cubicBezTo>
                    <a:pt x="5" y="12"/>
                    <a:pt x="8" y="12"/>
                    <a:pt x="11" y="14"/>
                  </a:cubicBezTo>
                  <a:cubicBezTo>
                    <a:pt x="24" y="28"/>
                    <a:pt x="24" y="28"/>
                    <a:pt x="24" y="28"/>
                  </a:cubicBezTo>
                  <a:cubicBezTo>
                    <a:pt x="50" y="2"/>
                    <a:pt x="50" y="2"/>
                    <a:pt x="50" y="2"/>
                  </a:cubicBezTo>
                  <a:cubicBezTo>
                    <a:pt x="53" y="0"/>
                    <a:pt x="56" y="0"/>
                    <a:pt x="59" y="2"/>
                  </a:cubicBezTo>
                  <a:cubicBezTo>
                    <a:pt x="61" y="5"/>
                    <a:pt x="61" y="8"/>
                    <a:pt x="59" y="11"/>
                  </a:cubicBezTo>
                  <a:cubicBezTo>
                    <a:pt x="29" y="41"/>
                    <a:pt x="29" y="41"/>
                    <a:pt x="29" y="41"/>
                  </a:cubicBezTo>
                  <a:cubicBezTo>
                    <a:pt x="28" y="42"/>
                    <a:pt x="26" y="42"/>
                    <a:pt x="24"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3" name="Freeform 96"/>
            <p:cNvSpPr>
              <a:spLocks/>
            </p:cNvSpPr>
            <p:nvPr/>
          </p:nvSpPr>
          <p:spPr bwMode="auto">
            <a:xfrm>
              <a:off x="6593" y="653"/>
              <a:ext cx="90" cy="64"/>
            </a:xfrm>
            <a:custGeom>
              <a:avLst/>
              <a:gdLst>
                <a:gd name="T0" fmla="*/ 24 w 61"/>
                <a:gd name="T1" fmla="*/ 43 h 43"/>
                <a:gd name="T2" fmla="*/ 20 w 61"/>
                <a:gd name="T3" fmla="*/ 41 h 43"/>
                <a:gd name="T4" fmla="*/ 2 w 61"/>
                <a:gd name="T5" fmla="*/ 23 h 43"/>
                <a:gd name="T6" fmla="*/ 2 w 61"/>
                <a:gd name="T7" fmla="*/ 14 h 43"/>
                <a:gd name="T8" fmla="*/ 11 w 61"/>
                <a:gd name="T9" fmla="*/ 14 h 43"/>
                <a:gd name="T10" fmla="*/ 24 w 61"/>
                <a:gd name="T11" fmla="*/ 28 h 43"/>
                <a:gd name="T12" fmla="*/ 50 w 61"/>
                <a:gd name="T13" fmla="*/ 2 h 43"/>
                <a:gd name="T14" fmla="*/ 59 w 61"/>
                <a:gd name="T15" fmla="*/ 2 h 43"/>
                <a:gd name="T16" fmla="*/ 59 w 61"/>
                <a:gd name="T17" fmla="*/ 11 h 43"/>
                <a:gd name="T18" fmla="*/ 29 w 61"/>
                <a:gd name="T19" fmla="*/ 41 h 43"/>
                <a:gd name="T20" fmla="*/ 24 w 61"/>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43">
                  <a:moveTo>
                    <a:pt x="24" y="43"/>
                  </a:moveTo>
                  <a:cubicBezTo>
                    <a:pt x="23" y="43"/>
                    <a:pt x="21" y="42"/>
                    <a:pt x="20" y="41"/>
                  </a:cubicBezTo>
                  <a:cubicBezTo>
                    <a:pt x="2" y="23"/>
                    <a:pt x="2" y="23"/>
                    <a:pt x="2" y="23"/>
                  </a:cubicBezTo>
                  <a:cubicBezTo>
                    <a:pt x="0" y="21"/>
                    <a:pt x="0" y="17"/>
                    <a:pt x="2" y="14"/>
                  </a:cubicBezTo>
                  <a:cubicBezTo>
                    <a:pt x="5" y="12"/>
                    <a:pt x="8" y="12"/>
                    <a:pt x="11" y="14"/>
                  </a:cubicBezTo>
                  <a:cubicBezTo>
                    <a:pt x="24" y="28"/>
                    <a:pt x="24" y="28"/>
                    <a:pt x="24" y="28"/>
                  </a:cubicBezTo>
                  <a:cubicBezTo>
                    <a:pt x="50" y="2"/>
                    <a:pt x="50" y="2"/>
                    <a:pt x="50" y="2"/>
                  </a:cubicBezTo>
                  <a:cubicBezTo>
                    <a:pt x="53" y="0"/>
                    <a:pt x="56" y="0"/>
                    <a:pt x="59" y="2"/>
                  </a:cubicBezTo>
                  <a:cubicBezTo>
                    <a:pt x="61" y="5"/>
                    <a:pt x="61" y="9"/>
                    <a:pt x="59" y="11"/>
                  </a:cubicBezTo>
                  <a:cubicBezTo>
                    <a:pt x="29" y="41"/>
                    <a:pt x="29" y="41"/>
                    <a:pt x="29" y="41"/>
                  </a:cubicBezTo>
                  <a:cubicBezTo>
                    <a:pt x="28" y="42"/>
                    <a:pt x="26" y="43"/>
                    <a:pt x="2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4" name="Freeform 97"/>
            <p:cNvSpPr>
              <a:spLocks/>
            </p:cNvSpPr>
            <p:nvPr/>
          </p:nvSpPr>
          <p:spPr bwMode="auto">
            <a:xfrm>
              <a:off x="6539" y="440"/>
              <a:ext cx="302" cy="391"/>
            </a:xfrm>
            <a:custGeom>
              <a:avLst/>
              <a:gdLst>
                <a:gd name="T0" fmla="*/ 108 w 204"/>
                <a:gd name="T1" fmla="*/ 264 h 264"/>
                <a:gd name="T2" fmla="*/ 6 w 204"/>
                <a:gd name="T3" fmla="*/ 264 h 264"/>
                <a:gd name="T4" fmla="*/ 0 w 204"/>
                <a:gd name="T5" fmla="*/ 258 h 264"/>
                <a:gd name="T6" fmla="*/ 0 w 204"/>
                <a:gd name="T7" fmla="*/ 6 h 264"/>
                <a:gd name="T8" fmla="*/ 6 w 204"/>
                <a:gd name="T9" fmla="*/ 0 h 264"/>
                <a:gd name="T10" fmla="*/ 138 w 204"/>
                <a:gd name="T11" fmla="*/ 0 h 264"/>
                <a:gd name="T12" fmla="*/ 143 w 204"/>
                <a:gd name="T13" fmla="*/ 2 h 264"/>
                <a:gd name="T14" fmla="*/ 203 w 204"/>
                <a:gd name="T15" fmla="*/ 62 h 264"/>
                <a:gd name="T16" fmla="*/ 204 w 204"/>
                <a:gd name="T17" fmla="*/ 66 h 264"/>
                <a:gd name="T18" fmla="*/ 204 w 204"/>
                <a:gd name="T19" fmla="*/ 156 h 264"/>
                <a:gd name="T20" fmla="*/ 192 w 204"/>
                <a:gd name="T21" fmla="*/ 156 h 264"/>
                <a:gd name="T22" fmla="*/ 192 w 204"/>
                <a:gd name="T23" fmla="*/ 69 h 264"/>
                <a:gd name="T24" fmla="*/ 136 w 204"/>
                <a:gd name="T25" fmla="*/ 12 h 264"/>
                <a:gd name="T26" fmla="*/ 12 w 204"/>
                <a:gd name="T27" fmla="*/ 12 h 264"/>
                <a:gd name="T28" fmla="*/ 12 w 204"/>
                <a:gd name="T29" fmla="*/ 252 h 264"/>
                <a:gd name="T30" fmla="*/ 108 w 204"/>
                <a:gd name="T31" fmla="*/ 252 h 264"/>
                <a:gd name="T32" fmla="*/ 108 w 204"/>
                <a:gd name="T33" fmla="*/ 264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264">
                  <a:moveTo>
                    <a:pt x="108" y="264"/>
                  </a:moveTo>
                  <a:cubicBezTo>
                    <a:pt x="6" y="264"/>
                    <a:pt x="6" y="264"/>
                    <a:pt x="6" y="264"/>
                  </a:cubicBezTo>
                  <a:cubicBezTo>
                    <a:pt x="3" y="264"/>
                    <a:pt x="0" y="262"/>
                    <a:pt x="0" y="258"/>
                  </a:cubicBezTo>
                  <a:cubicBezTo>
                    <a:pt x="0" y="6"/>
                    <a:pt x="0" y="6"/>
                    <a:pt x="0" y="6"/>
                  </a:cubicBezTo>
                  <a:cubicBezTo>
                    <a:pt x="0" y="3"/>
                    <a:pt x="3" y="0"/>
                    <a:pt x="6" y="0"/>
                  </a:cubicBezTo>
                  <a:cubicBezTo>
                    <a:pt x="138" y="0"/>
                    <a:pt x="138" y="0"/>
                    <a:pt x="138" y="0"/>
                  </a:cubicBezTo>
                  <a:cubicBezTo>
                    <a:pt x="140" y="0"/>
                    <a:pt x="142" y="1"/>
                    <a:pt x="143" y="2"/>
                  </a:cubicBezTo>
                  <a:cubicBezTo>
                    <a:pt x="203" y="62"/>
                    <a:pt x="203" y="62"/>
                    <a:pt x="203" y="62"/>
                  </a:cubicBezTo>
                  <a:cubicBezTo>
                    <a:pt x="204" y="63"/>
                    <a:pt x="204" y="65"/>
                    <a:pt x="204" y="66"/>
                  </a:cubicBezTo>
                  <a:cubicBezTo>
                    <a:pt x="204" y="156"/>
                    <a:pt x="204" y="156"/>
                    <a:pt x="204" y="156"/>
                  </a:cubicBezTo>
                  <a:cubicBezTo>
                    <a:pt x="192" y="156"/>
                    <a:pt x="192" y="156"/>
                    <a:pt x="192" y="156"/>
                  </a:cubicBezTo>
                  <a:cubicBezTo>
                    <a:pt x="192" y="69"/>
                    <a:pt x="192" y="69"/>
                    <a:pt x="192" y="69"/>
                  </a:cubicBezTo>
                  <a:cubicBezTo>
                    <a:pt x="136" y="12"/>
                    <a:pt x="136" y="12"/>
                    <a:pt x="136" y="12"/>
                  </a:cubicBezTo>
                  <a:cubicBezTo>
                    <a:pt x="12" y="12"/>
                    <a:pt x="12" y="12"/>
                    <a:pt x="12" y="12"/>
                  </a:cubicBezTo>
                  <a:cubicBezTo>
                    <a:pt x="12" y="252"/>
                    <a:pt x="12" y="252"/>
                    <a:pt x="12" y="252"/>
                  </a:cubicBezTo>
                  <a:cubicBezTo>
                    <a:pt x="108" y="252"/>
                    <a:pt x="108" y="252"/>
                    <a:pt x="108" y="252"/>
                  </a:cubicBezTo>
                  <a:lnTo>
                    <a:pt x="108" y="2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5" name="Freeform 98"/>
            <p:cNvSpPr>
              <a:spLocks/>
            </p:cNvSpPr>
            <p:nvPr/>
          </p:nvSpPr>
          <p:spPr bwMode="auto">
            <a:xfrm>
              <a:off x="6734" y="440"/>
              <a:ext cx="107" cy="107"/>
            </a:xfrm>
            <a:custGeom>
              <a:avLst/>
              <a:gdLst>
                <a:gd name="T0" fmla="*/ 66 w 72"/>
                <a:gd name="T1" fmla="*/ 72 h 72"/>
                <a:gd name="T2" fmla="*/ 6 w 72"/>
                <a:gd name="T3" fmla="*/ 72 h 72"/>
                <a:gd name="T4" fmla="*/ 0 w 72"/>
                <a:gd name="T5" fmla="*/ 66 h 72"/>
                <a:gd name="T6" fmla="*/ 0 w 72"/>
                <a:gd name="T7" fmla="*/ 6 h 72"/>
                <a:gd name="T8" fmla="*/ 6 w 72"/>
                <a:gd name="T9" fmla="*/ 0 h 72"/>
                <a:gd name="T10" fmla="*/ 12 w 72"/>
                <a:gd name="T11" fmla="*/ 6 h 72"/>
                <a:gd name="T12" fmla="*/ 12 w 72"/>
                <a:gd name="T13" fmla="*/ 60 h 72"/>
                <a:gd name="T14" fmla="*/ 66 w 72"/>
                <a:gd name="T15" fmla="*/ 60 h 72"/>
                <a:gd name="T16" fmla="*/ 72 w 72"/>
                <a:gd name="T17" fmla="*/ 66 h 72"/>
                <a:gd name="T18" fmla="*/ 66 w 72"/>
                <a:gd name="T19"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66" y="72"/>
                  </a:moveTo>
                  <a:cubicBezTo>
                    <a:pt x="6" y="72"/>
                    <a:pt x="6" y="72"/>
                    <a:pt x="6" y="72"/>
                  </a:cubicBezTo>
                  <a:cubicBezTo>
                    <a:pt x="3" y="72"/>
                    <a:pt x="0" y="70"/>
                    <a:pt x="0" y="66"/>
                  </a:cubicBezTo>
                  <a:cubicBezTo>
                    <a:pt x="0" y="6"/>
                    <a:pt x="0" y="6"/>
                    <a:pt x="0" y="6"/>
                  </a:cubicBezTo>
                  <a:cubicBezTo>
                    <a:pt x="0" y="3"/>
                    <a:pt x="3" y="0"/>
                    <a:pt x="6" y="0"/>
                  </a:cubicBezTo>
                  <a:cubicBezTo>
                    <a:pt x="10" y="0"/>
                    <a:pt x="12" y="3"/>
                    <a:pt x="12" y="6"/>
                  </a:cubicBezTo>
                  <a:cubicBezTo>
                    <a:pt x="12" y="60"/>
                    <a:pt x="12" y="60"/>
                    <a:pt x="12" y="60"/>
                  </a:cubicBezTo>
                  <a:cubicBezTo>
                    <a:pt x="66" y="60"/>
                    <a:pt x="66" y="60"/>
                    <a:pt x="66" y="60"/>
                  </a:cubicBezTo>
                  <a:cubicBezTo>
                    <a:pt x="70" y="60"/>
                    <a:pt x="72" y="63"/>
                    <a:pt x="72" y="66"/>
                  </a:cubicBezTo>
                  <a:cubicBezTo>
                    <a:pt x="72" y="70"/>
                    <a:pt x="70" y="72"/>
                    <a:pt x="66"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grpSp>
      <p:grpSp>
        <p:nvGrpSpPr>
          <p:cNvPr id="16" name="Group 40" descr="binoculars "/>
          <p:cNvGrpSpPr>
            <a:grpSpLocks noChangeAspect="1"/>
          </p:cNvGrpSpPr>
          <p:nvPr/>
        </p:nvGrpSpPr>
        <p:grpSpPr bwMode="auto">
          <a:xfrm>
            <a:off x="5548664" y="703566"/>
            <a:ext cx="530860" cy="491076"/>
            <a:chOff x="3438" y="454"/>
            <a:chExt cx="427" cy="395"/>
          </a:xfrm>
          <a:solidFill>
            <a:schemeClr val="accent1"/>
          </a:solidFill>
        </p:grpSpPr>
        <p:sp>
          <p:nvSpPr>
            <p:cNvPr id="17" name="Freeform 41"/>
            <p:cNvSpPr>
              <a:spLocks noEditPoints="1"/>
            </p:cNvSpPr>
            <p:nvPr/>
          </p:nvSpPr>
          <p:spPr bwMode="auto">
            <a:xfrm>
              <a:off x="3438" y="653"/>
              <a:ext cx="196" cy="196"/>
            </a:xfrm>
            <a:custGeom>
              <a:avLst/>
              <a:gdLst>
                <a:gd name="T0" fmla="*/ 66 w 132"/>
                <a:gd name="T1" fmla="*/ 132 h 132"/>
                <a:gd name="T2" fmla="*/ 0 w 132"/>
                <a:gd name="T3" fmla="*/ 66 h 132"/>
                <a:gd name="T4" fmla="*/ 66 w 132"/>
                <a:gd name="T5" fmla="*/ 0 h 132"/>
                <a:gd name="T6" fmla="*/ 132 w 132"/>
                <a:gd name="T7" fmla="*/ 66 h 132"/>
                <a:gd name="T8" fmla="*/ 66 w 132"/>
                <a:gd name="T9" fmla="*/ 132 h 132"/>
                <a:gd name="T10" fmla="*/ 66 w 132"/>
                <a:gd name="T11" fmla="*/ 12 h 132"/>
                <a:gd name="T12" fmla="*/ 12 w 132"/>
                <a:gd name="T13" fmla="*/ 66 h 132"/>
                <a:gd name="T14" fmla="*/ 66 w 132"/>
                <a:gd name="T15" fmla="*/ 120 h 132"/>
                <a:gd name="T16" fmla="*/ 120 w 132"/>
                <a:gd name="T17" fmla="*/ 66 h 132"/>
                <a:gd name="T18" fmla="*/ 66 w 132"/>
                <a:gd name="T19" fmla="*/ 1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132">
                  <a:moveTo>
                    <a:pt x="66" y="132"/>
                  </a:moveTo>
                  <a:cubicBezTo>
                    <a:pt x="29" y="132"/>
                    <a:pt x="0" y="102"/>
                    <a:pt x="0" y="66"/>
                  </a:cubicBezTo>
                  <a:cubicBezTo>
                    <a:pt x="0" y="29"/>
                    <a:pt x="29" y="0"/>
                    <a:pt x="66" y="0"/>
                  </a:cubicBezTo>
                  <a:cubicBezTo>
                    <a:pt x="102" y="0"/>
                    <a:pt x="132" y="29"/>
                    <a:pt x="132" y="66"/>
                  </a:cubicBezTo>
                  <a:cubicBezTo>
                    <a:pt x="132" y="102"/>
                    <a:pt x="102" y="132"/>
                    <a:pt x="66" y="132"/>
                  </a:cubicBezTo>
                  <a:close/>
                  <a:moveTo>
                    <a:pt x="66" y="12"/>
                  </a:moveTo>
                  <a:cubicBezTo>
                    <a:pt x="36" y="12"/>
                    <a:pt x="12" y="36"/>
                    <a:pt x="12" y="66"/>
                  </a:cubicBezTo>
                  <a:cubicBezTo>
                    <a:pt x="12" y="95"/>
                    <a:pt x="36" y="120"/>
                    <a:pt x="66" y="120"/>
                  </a:cubicBezTo>
                  <a:cubicBezTo>
                    <a:pt x="96" y="120"/>
                    <a:pt x="120" y="95"/>
                    <a:pt x="120" y="66"/>
                  </a:cubicBezTo>
                  <a:cubicBezTo>
                    <a:pt x="120" y="36"/>
                    <a:pt x="96" y="12"/>
                    <a:pt x="6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8" name="Freeform 42"/>
            <p:cNvSpPr>
              <a:spLocks/>
            </p:cNvSpPr>
            <p:nvPr/>
          </p:nvSpPr>
          <p:spPr bwMode="auto">
            <a:xfrm>
              <a:off x="3455" y="457"/>
              <a:ext cx="179" cy="250"/>
            </a:xfrm>
            <a:custGeom>
              <a:avLst/>
              <a:gdLst>
                <a:gd name="T0" fmla="*/ 7 w 121"/>
                <a:gd name="T1" fmla="*/ 169 h 169"/>
                <a:gd name="T2" fmla="*/ 4 w 121"/>
                <a:gd name="T3" fmla="*/ 168 h 169"/>
                <a:gd name="T4" fmla="*/ 1 w 121"/>
                <a:gd name="T5" fmla="*/ 160 h 169"/>
                <a:gd name="T6" fmla="*/ 37 w 121"/>
                <a:gd name="T7" fmla="*/ 76 h 169"/>
                <a:gd name="T8" fmla="*/ 39 w 121"/>
                <a:gd name="T9" fmla="*/ 74 h 169"/>
                <a:gd name="T10" fmla="*/ 56 w 121"/>
                <a:gd name="T11" fmla="*/ 57 h 169"/>
                <a:gd name="T12" fmla="*/ 73 w 121"/>
                <a:gd name="T13" fmla="*/ 11 h 169"/>
                <a:gd name="T14" fmla="*/ 75 w 121"/>
                <a:gd name="T15" fmla="*/ 8 h 169"/>
                <a:gd name="T16" fmla="*/ 97 w 121"/>
                <a:gd name="T17" fmla="*/ 0 h 169"/>
                <a:gd name="T18" fmla="*/ 119 w 121"/>
                <a:gd name="T19" fmla="*/ 8 h 169"/>
                <a:gd name="T20" fmla="*/ 121 w 121"/>
                <a:gd name="T21" fmla="*/ 13 h 169"/>
                <a:gd name="T22" fmla="*/ 121 w 121"/>
                <a:gd name="T23" fmla="*/ 61 h 169"/>
                <a:gd name="T24" fmla="*/ 115 w 121"/>
                <a:gd name="T25" fmla="*/ 67 h 169"/>
                <a:gd name="T26" fmla="*/ 109 w 121"/>
                <a:gd name="T27" fmla="*/ 61 h 169"/>
                <a:gd name="T28" fmla="*/ 109 w 121"/>
                <a:gd name="T29" fmla="*/ 15 h 169"/>
                <a:gd name="T30" fmla="*/ 84 w 121"/>
                <a:gd name="T31" fmla="*/ 16 h 169"/>
                <a:gd name="T32" fmla="*/ 66 w 121"/>
                <a:gd name="T33" fmla="*/ 63 h 169"/>
                <a:gd name="T34" fmla="*/ 65 w 121"/>
                <a:gd name="T35" fmla="*/ 65 h 169"/>
                <a:gd name="T36" fmla="*/ 48 w 121"/>
                <a:gd name="T37" fmla="*/ 82 h 169"/>
                <a:gd name="T38" fmla="*/ 12 w 121"/>
                <a:gd name="T39" fmla="*/ 165 h 169"/>
                <a:gd name="T40" fmla="*/ 7 w 121"/>
                <a:gd name="T41"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69">
                  <a:moveTo>
                    <a:pt x="7" y="169"/>
                  </a:moveTo>
                  <a:cubicBezTo>
                    <a:pt x="6" y="169"/>
                    <a:pt x="5" y="168"/>
                    <a:pt x="4" y="168"/>
                  </a:cubicBezTo>
                  <a:cubicBezTo>
                    <a:pt x="1" y="167"/>
                    <a:pt x="0" y="163"/>
                    <a:pt x="1" y="160"/>
                  </a:cubicBezTo>
                  <a:cubicBezTo>
                    <a:pt x="37" y="76"/>
                    <a:pt x="37" y="76"/>
                    <a:pt x="37" y="76"/>
                  </a:cubicBezTo>
                  <a:cubicBezTo>
                    <a:pt x="38" y="76"/>
                    <a:pt x="38" y="75"/>
                    <a:pt x="39" y="74"/>
                  </a:cubicBezTo>
                  <a:cubicBezTo>
                    <a:pt x="56" y="57"/>
                    <a:pt x="56" y="57"/>
                    <a:pt x="56" y="57"/>
                  </a:cubicBezTo>
                  <a:cubicBezTo>
                    <a:pt x="73" y="11"/>
                    <a:pt x="73" y="11"/>
                    <a:pt x="73" y="11"/>
                  </a:cubicBezTo>
                  <a:cubicBezTo>
                    <a:pt x="74" y="10"/>
                    <a:pt x="74" y="9"/>
                    <a:pt x="75" y="8"/>
                  </a:cubicBezTo>
                  <a:cubicBezTo>
                    <a:pt x="80" y="3"/>
                    <a:pt x="88" y="0"/>
                    <a:pt x="97" y="0"/>
                  </a:cubicBezTo>
                  <a:cubicBezTo>
                    <a:pt x="106" y="0"/>
                    <a:pt x="114" y="3"/>
                    <a:pt x="119" y="8"/>
                  </a:cubicBezTo>
                  <a:cubicBezTo>
                    <a:pt x="120" y="10"/>
                    <a:pt x="121" y="11"/>
                    <a:pt x="121" y="13"/>
                  </a:cubicBezTo>
                  <a:cubicBezTo>
                    <a:pt x="121" y="61"/>
                    <a:pt x="121" y="61"/>
                    <a:pt x="121" y="61"/>
                  </a:cubicBezTo>
                  <a:cubicBezTo>
                    <a:pt x="121" y="64"/>
                    <a:pt x="118" y="67"/>
                    <a:pt x="115" y="67"/>
                  </a:cubicBezTo>
                  <a:cubicBezTo>
                    <a:pt x="112" y="67"/>
                    <a:pt x="109" y="64"/>
                    <a:pt x="109" y="61"/>
                  </a:cubicBezTo>
                  <a:cubicBezTo>
                    <a:pt x="109" y="15"/>
                    <a:pt x="109" y="15"/>
                    <a:pt x="109" y="15"/>
                  </a:cubicBezTo>
                  <a:cubicBezTo>
                    <a:pt x="102" y="10"/>
                    <a:pt x="90" y="11"/>
                    <a:pt x="84" y="16"/>
                  </a:cubicBezTo>
                  <a:cubicBezTo>
                    <a:pt x="66" y="63"/>
                    <a:pt x="66" y="63"/>
                    <a:pt x="66" y="63"/>
                  </a:cubicBezTo>
                  <a:cubicBezTo>
                    <a:pt x="66" y="64"/>
                    <a:pt x="66" y="64"/>
                    <a:pt x="65" y="65"/>
                  </a:cubicBezTo>
                  <a:cubicBezTo>
                    <a:pt x="48" y="82"/>
                    <a:pt x="48" y="82"/>
                    <a:pt x="48" y="82"/>
                  </a:cubicBezTo>
                  <a:cubicBezTo>
                    <a:pt x="12" y="165"/>
                    <a:pt x="12" y="165"/>
                    <a:pt x="12" y="165"/>
                  </a:cubicBezTo>
                  <a:cubicBezTo>
                    <a:pt x="11" y="167"/>
                    <a:pt x="9" y="169"/>
                    <a:pt x="7"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9" name="Freeform 43"/>
            <p:cNvSpPr>
              <a:spLocks noEditPoints="1"/>
            </p:cNvSpPr>
            <p:nvPr/>
          </p:nvSpPr>
          <p:spPr bwMode="auto">
            <a:xfrm>
              <a:off x="3669" y="653"/>
              <a:ext cx="196" cy="196"/>
            </a:xfrm>
            <a:custGeom>
              <a:avLst/>
              <a:gdLst>
                <a:gd name="T0" fmla="*/ 66 w 132"/>
                <a:gd name="T1" fmla="*/ 132 h 132"/>
                <a:gd name="T2" fmla="*/ 0 w 132"/>
                <a:gd name="T3" fmla="*/ 66 h 132"/>
                <a:gd name="T4" fmla="*/ 66 w 132"/>
                <a:gd name="T5" fmla="*/ 0 h 132"/>
                <a:gd name="T6" fmla="*/ 132 w 132"/>
                <a:gd name="T7" fmla="*/ 66 h 132"/>
                <a:gd name="T8" fmla="*/ 66 w 132"/>
                <a:gd name="T9" fmla="*/ 132 h 132"/>
                <a:gd name="T10" fmla="*/ 66 w 132"/>
                <a:gd name="T11" fmla="*/ 12 h 132"/>
                <a:gd name="T12" fmla="*/ 12 w 132"/>
                <a:gd name="T13" fmla="*/ 66 h 132"/>
                <a:gd name="T14" fmla="*/ 66 w 132"/>
                <a:gd name="T15" fmla="*/ 120 h 132"/>
                <a:gd name="T16" fmla="*/ 120 w 132"/>
                <a:gd name="T17" fmla="*/ 66 h 132"/>
                <a:gd name="T18" fmla="*/ 66 w 132"/>
                <a:gd name="T19" fmla="*/ 1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132">
                  <a:moveTo>
                    <a:pt x="66" y="132"/>
                  </a:moveTo>
                  <a:cubicBezTo>
                    <a:pt x="29" y="132"/>
                    <a:pt x="0" y="102"/>
                    <a:pt x="0" y="66"/>
                  </a:cubicBezTo>
                  <a:cubicBezTo>
                    <a:pt x="0" y="29"/>
                    <a:pt x="29" y="0"/>
                    <a:pt x="66" y="0"/>
                  </a:cubicBezTo>
                  <a:cubicBezTo>
                    <a:pt x="102" y="0"/>
                    <a:pt x="132" y="29"/>
                    <a:pt x="132" y="66"/>
                  </a:cubicBezTo>
                  <a:cubicBezTo>
                    <a:pt x="132" y="102"/>
                    <a:pt x="102" y="132"/>
                    <a:pt x="66" y="132"/>
                  </a:cubicBezTo>
                  <a:close/>
                  <a:moveTo>
                    <a:pt x="66" y="12"/>
                  </a:moveTo>
                  <a:cubicBezTo>
                    <a:pt x="36" y="12"/>
                    <a:pt x="12" y="36"/>
                    <a:pt x="12" y="66"/>
                  </a:cubicBezTo>
                  <a:cubicBezTo>
                    <a:pt x="12" y="95"/>
                    <a:pt x="36" y="120"/>
                    <a:pt x="66" y="120"/>
                  </a:cubicBezTo>
                  <a:cubicBezTo>
                    <a:pt x="96" y="120"/>
                    <a:pt x="120" y="95"/>
                    <a:pt x="120" y="66"/>
                  </a:cubicBezTo>
                  <a:cubicBezTo>
                    <a:pt x="120" y="36"/>
                    <a:pt x="96" y="12"/>
                    <a:pt x="6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0" name="Freeform 44"/>
            <p:cNvSpPr>
              <a:spLocks/>
            </p:cNvSpPr>
            <p:nvPr/>
          </p:nvSpPr>
          <p:spPr bwMode="auto">
            <a:xfrm>
              <a:off x="3669" y="454"/>
              <a:ext cx="179" cy="253"/>
            </a:xfrm>
            <a:custGeom>
              <a:avLst/>
              <a:gdLst>
                <a:gd name="T0" fmla="*/ 114 w 121"/>
                <a:gd name="T1" fmla="*/ 171 h 171"/>
                <a:gd name="T2" fmla="*/ 108 w 121"/>
                <a:gd name="T3" fmla="*/ 167 h 171"/>
                <a:gd name="T4" fmla="*/ 73 w 121"/>
                <a:gd name="T5" fmla="*/ 84 h 171"/>
                <a:gd name="T6" fmla="*/ 56 w 121"/>
                <a:gd name="T7" fmla="*/ 67 h 171"/>
                <a:gd name="T8" fmla="*/ 54 w 121"/>
                <a:gd name="T9" fmla="*/ 65 h 171"/>
                <a:gd name="T10" fmla="*/ 37 w 121"/>
                <a:gd name="T11" fmla="*/ 19 h 171"/>
                <a:gd name="T12" fmla="*/ 12 w 121"/>
                <a:gd name="T13" fmla="*/ 18 h 171"/>
                <a:gd name="T14" fmla="*/ 12 w 121"/>
                <a:gd name="T15" fmla="*/ 63 h 171"/>
                <a:gd name="T16" fmla="*/ 6 w 121"/>
                <a:gd name="T17" fmla="*/ 69 h 171"/>
                <a:gd name="T18" fmla="*/ 0 w 121"/>
                <a:gd name="T19" fmla="*/ 63 h 171"/>
                <a:gd name="T20" fmla="*/ 0 w 121"/>
                <a:gd name="T21" fmla="*/ 15 h 171"/>
                <a:gd name="T22" fmla="*/ 2 w 121"/>
                <a:gd name="T23" fmla="*/ 11 h 171"/>
                <a:gd name="T24" fmla="*/ 46 w 121"/>
                <a:gd name="T25" fmla="*/ 11 h 171"/>
                <a:gd name="T26" fmla="*/ 47 w 121"/>
                <a:gd name="T27" fmla="*/ 13 h 171"/>
                <a:gd name="T28" fmla="*/ 65 w 121"/>
                <a:gd name="T29" fmla="*/ 59 h 171"/>
                <a:gd name="T30" fmla="*/ 82 w 121"/>
                <a:gd name="T31" fmla="*/ 76 h 171"/>
                <a:gd name="T32" fmla="*/ 83 w 121"/>
                <a:gd name="T33" fmla="*/ 78 h 171"/>
                <a:gd name="T34" fmla="*/ 119 w 121"/>
                <a:gd name="T35" fmla="*/ 162 h 171"/>
                <a:gd name="T36" fmla="*/ 116 w 121"/>
                <a:gd name="T37" fmla="*/ 170 h 171"/>
                <a:gd name="T38" fmla="*/ 114 w 121"/>
                <a:gd name="T39"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1" h="171">
                  <a:moveTo>
                    <a:pt x="114" y="171"/>
                  </a:moveTo>
                  <a:cubicBezTo>
                    <a:pt x="112" y="171"/>
                    <a:pt x="109" y="169"/>
                    <a:pt x="108" y="167"/>
                  </a:cubicBezTo>
                  <a:cubicBezTo>
                    <a:pt x="73" y="84"/>
                    <a:pt x="73" y="84"/>
                    <a:pt x="73" y="84"/>
                  </a:cubicBezTo>
                  <a:cubicBezTo>
                    <a:pt x="56" y="67"/>
                    <a:pt x="56" y="67"/>
                    <a:pt x="56" y="67"/>
                  </a:cubicBezTo>
                  <a:cubicBezTo>
                    <a:pt x="55" y="66"/>
                    <a:pt x="55" y="66"/>
                    <a:pt x="54" y="65"/>
                  </a:cubicBezTo>
                  <a:cubicBezTo>
                    <a:pt x="37" y="19"/>
                    <a:pt x="37" y="19"/>
                    <a:pt x="37" y="19"/>
                  </a:cubicBezTo>
                  <a:cubicBezTo>
                    <a:pt x="30" y="13"/>
                    <a:pt x="19" y="13"/>
                    <a:pt x="12" y="18"/>
                  </a:cubicBezTo>
                  <a:cubicBezTo>
                    <a:pt x="12" y="63"/>
                    <a:pt x="12" y="63"/>
                    <a:pt x="12" y="63"/>
                  </a:cubicBezTo>
                  <a:cubicBezTo>
                    <a:pt x="12" y="66"/>
                    <a:pt x="9" y="69"/>
                    <a:pt x="6" y="69"/>
                  </a:cubicBezTo>
                  <a:cubicBezTo>
                    <a:pt x="3" y="69"/>
                    <a:pt x="0" y="66"/>
                    <a:pt x="0" y="63"/>
                  </a:cubicBezTo>
                  <a:cubicBezTo>
                    <a:pt x="0" y="15"/>
                    <a:pt x="0" y="15"/>
                    <a:pt x="0" y="15"/>
                  </a:cubicBezTo>
                  <a:cubicBezTo>
                    <a:pt x="0" y="14"/>
                    <a:pt x="0" y="12"/>
                    <a:pt x="2" y="11"/>
                  </a:cubicBezTo>
                  <a:cubicBezTo>
                    <a:pt x="13" y="0"/>
                    <a:pt x="35" y="0"/>
                    <a:pt x="46" y="11"/>
                  </a:cubicBezTo>
                  <a:cubicBezTo>
                    <a:pt x="47" y="12"/>
                    <a:pt x="47" y="12"/>
                    <a:pt x="47" y="13"/>
                  </a:cubicBezTo>
                  <a:cubicBezTo>
                    <a:pt x="65" y="59"/>
                    <a:pt x="65" y="59"/>
                    <a:pt x="65" y="59"/>
                  </a:cubicBezTo>
                  <a:cubicBezTo>
                    <a:pt x="82" y="76"/>
                    <a:pt x="82" y="76"/>
                    <a:pt x="82" y="76"/>
                  </a:cubicBezTo>
                  <a:cubicBezTo>
                    <a:pt x="83" y="77"/>
                    <a:pt x="83" y="78"/>
                    <a:pt x="83" y="78"/>
                  </a:cubicBezTo>
                  <a:cubicBezTo>
                    <a:pt x="119" y="162"/>
                    <a:pt x="119" y="162"/>
                    <a:pt x="119" y="162"/>
                  </a:cubicBezTo>
                  <a:cubicBezTo>
                    <a:pt x="121" y="165"/>
                    <a:pt x="119" y="169"/>
                    <a:pt x="116" y="170"/>
                  </a:cubicBezTo>
                  <a:cubicBezTo>
                    <a:pt x="115" y="170"/>
                    <a:pt x="115" y="171"/>
                    <a:pt x="114"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1" name="Freeform 45"/>
            <p:cNvSpPr>
              <a:spLocks/>
            </p:cNvSpPr>
            <p:nvPr/>
          </p:nvSpPr>
          <p:spPr bwMode="auto">
            <a:xfrm>
              <a:off x="3572" y="574"/>
              <a:ext cx="159" cy="53"/>
            </a:xfrm>
            <a:custGeom>
              <a:avLst/>
              <a:gdLst>
                <a:gd name="T0" fmla="*/ 102 w 108"/>
                <a:gd name="T1" fmla="*/ 36 h 36"/>
                <a:gd name="T2" fmla="*/ 96 w 108"/>
                <a:gd name="T3" fmla="*/ 30 h 36"/>
                <a:gd name="T4" fmla="*/ 54 w 108"/>
                <a:gd name="T5" fmla="*/ 12 h 36"/>
                <a:gd name="T6" fmla="*/ 12 w 108"/>
                <a:gd name="T7" fmla="*/ 30 h 36"/>
                <a:gd name="T8" fmla="*/ 6 w 108"/>
                <a:gd name="T9" fmla="*/ 36 h 36"/>
                <a:gd name="T10" fmla="*/ 0 w 108"/>
                <a:gd name="T11" fmla="*/ 30 h 36"/>
                <a:gd name="T12" fmla="*/ 54 w 108"/>
                <a:gd name="T13" fmla="*/ 0 h 36"/>
                <a:gd name="T14" fmla="*/ 108 w 108"/>
                <a:gd name="T15" fmla="*/ 30 h 36"/>
                <a:gd name="T16" fmla="*/ 102 w 108"/>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36">
                  <a:moveTo>
                    <a:pt x="102" y="36"/>
                  </a:moveTo>
                  <a:cubicBezTo>
                    <a:pt x="99" y="36"/>
                    <a:pt x="96" y="33"/>
                    <a:pt x="96" y="30"/>
                  </a:cubicBezTo>
                  <a:cubicBezTo>
                    <a:pt x="96" y="21"/>
                    <a:pt x="78" y="12"/>
                    <a:pt x="54" y="12"/>
                  </a:cubicBezTo>
                  <a:cubicBezTo>
                    <a:pt x="30" y="12"/>
                    <a:pt x="12" y="21"/>
                    <a:pt x="12" y="30"/>
                  </a:cubicBezTo>
                  <a:cubicBezTo>
                    <a:pt x="12" y="33"/>
                    <a:pt x="9" y="36"/>
                    <a:pt x="6" y="36"/>
                  </a:cubicBezTo>
                  <a:cubicBezTo>
                    <a:pt x="3" y="36"/>
                    <a:pt x="0" y="33"/>
                    <a:pt x="0" y="30"/>
                  </a:cubicBezTo>
                  <a:cubicBezTo>
                    <a:pt x="0" y="13"/>
                    <a:pt x="23" y="0"/>
                    <a:pt x="54" y="0"/>
                  </a:cubicBezTo>
                  <a:cubicBezTo>
                    <a:pt x="85" y="0"/>
                    <a:pt x="108" y="13"/>
                    <a:pt x="108" y="30"/>
                  </a:cubicBezTo>
                  <a:cubicBezTo>
                    <a:pt x="108" y="33"/>
                    <a:pt x="105" y="36"/>
                    <a:pt x="102"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2" name="Freeform 46"/>
            <p:cNvSpPr>
              <a:spLocks/>
            </p:cNvSpPr>
            <p:nvPr/>
          </p:nvSpPr>
          <p:spPr bwMode="auto">
            <a:xfrm>
              <a:off x="3616" y="575"/>
              <a:ext cx="18" cy="185"/>
            </a:xfrm>
            <a:custGeom>
              <a:avLst/>
              <a:gdLst>
                <a:gd name="T0" fmla="*/ 6 w 12"/>
                <a:gd name="T1" fmla="*/ 125 h 125"/>
                <a:gd name="T2" fmla="*/ 0 w 12"/>
                <a:gd name="T3" fmla="*/ 119 h 125"/>
                <a:gd name="T4" fmla="*/ 0 w 12"/>
                <a:gd name="T5" fmla="*/ 6 h 125"/>
                <a:gd name="T6" fmla="*/ 6 w 12"/>
                <a:gd name="T7" fmla="*/ 0 h 125"/>
                <a:gd name="T8" fmla="*/ 12 w 12"/>
                <a:gd name="T9" fmla="*/ 6 h 125"/>
                <a:gd name="T10" fmla="*/ 12 w 12"/>
                <a:gd name="T11" fmla="*/ 119 h 125"/>
                <a:gd name="T12" fmla="*/ 6 w 12"/>
                <a:gd name="T13" fmla="*/ 125 h 125"/>
              </a:gdLst>
              <a:ahLst/>
              <a:cxnLst>
                <a:cxn ang="0">
                  <a:pos x="T0" y="T1"/>
                </a:cxn>
                <a:cxn ang="0">
                  <a:pos x="T2" y="T3"/>
                </a:cxn>
                <a:cxn ang="0">
                  <a:pos x="T4" y="T5"/>
                </a:cxn>
                <a:cxn ang="0">
                  <a:pos x="T6" y="T7"/>
                </a:cxn>
                <a:cxn ang="0">
                  <a:pos x="T8" y="T9"/>
                </a:cxn>
                <a:cxn ang="0">
                  <a:pos x="T10" y="T11"/>
                </a:cxn>
                <a:cxn ang="0">
                  <a:pos x="T12" y="T13"/>
                </a:cxn>
              </a:cxnLst>
              <a:rect l="0" t="0" r="r" b="b"/>
              <a:pathLst>
                <a:path w="12" h="125">
                  <a:moveTo>
                    <a:pt x="6" y="125"/>
                  </a:moveTo>
                  <a:cubicBezTo>
                    <a:pt x="3" y="125"/>
                    <a:pt x="0" y="122"/>
                    <a:pt x="0" y="119"/>
                  </a:cubicBezTo>
                  <a:cubicBezTo>
                    <a:pt x="0" y="6"/>
                    <a:pt x="0" y="6"/>
                    <a:pt x="0" y="6"/>
                  </a:cubicBezTo>
                  <a:cubicBezTo>
                    <a:pt x="0" y="3"/>
                    <a:pt x="3" y="0"/>
                    <a:pt x="6" y="0"/>
                  </a:cubicBezTo>
                  <a:cubicBezTo>
                    <a:pt x="9" y="0"/>
                    <a:pt x="12" y="3"/>
                    <a:pt x="12" y="6"/>
                  </a:cubicBezTo>
                  <a:cubicBezTo>
                    <a:pt x="12" y="119"/>
                    <a:pt x="12" y="119"/>
                    <a:pt x="12" y="119"/>
                  </a:cubicBezTo>
                  <a:cubicBezTo>
                    <a:pt x="12" y="122"/>
                    <a:pt x="9" y="125"/>
                    <a:pt x="6"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3" name="Freeform 47"/>
            <p:cNvSpPr>
              <a:spLocks/>
            </p:cNvSpPr>
            <p:nvPr/>
          </p:nvSpPr>
          <p:spPr bwMode="auto">
            <a:xfrm>
              <a:off x="3669" y="575"/>
              <a:ext cx="18" cy="185"/>
            </a:xfrm>
            <a:custGeom>
              <a:avLst/>
              <a:gdLst>
                <a:gd name="T0" fmla="*/ 6 w 12"/>
                <a:gd name="T1" fmla="*/ 125 h 125"/>
                <a:gd name="T2" fmla="*/ 0 w 12"/>
                <a:gd name="T3" fmla="*/ 119 h 125"/>
                <a:gd name="T4" fmla="*/ 0 w 12"/>
                <a:gd name="T5" fmla="*/ 6 h 125"/>
                <a:gd name="T6" fmla="*/ 6 w 12"/>
                <a:gd name="T7" fmla="*/ 0 h 125"/>
                <a:gd name="T8" fmla="*/ 12 w 12"/>
                <a:gd name="T9" fmla="*/ 6 h 125"/>
                <a:gd name="T10" fmla="*/ 12 w 12"/>
                <a:gd name="T11" fmla="*/ 119 h 125"/>
                <a:gd name="T12" fmla="*/ 6 w 12"/>
                <a:gd name="T13" fmla="*/ 125 h 125"/>
              </a:gdLst>
              <a:ahLst/>
              <a:cxnLst>
                <a:cxn ang="0">
                  <a:pos x="T0" y="T1"/>
                </a:cxn>
                <a:cxn ang="0">
                  <a:pos x="T2" y="T3"/>
                </a:cxn>
                <a:cxn ang="0">
                  <a:pos x="T4" y="T5"/>
                </a:cxn>
                <a:cxn ang="0">
                  <a:pos x="T6" y="T7"/>
                </a:cxn>
                <a:cxn ang="0">
                  <a:pos x="T8" y="T9"/>
                </a:cxn>
                <a:cxn ang="0">
                  <a:pos x="T10" y="T11"/>
                </a:cxn>
                <a:cxn ang="0">
                  <a:pos x="T12" y="T13"/>
                </a:cxn>
              </a:cxnLst>
              <a:rect l="0" t="0" r="r" b="b"/>
              <a:pathLst>
                <a:path w="12" h="125">
                  <a:moveTo>
                    <a:pt x="6" y="125"/>
                  </a:moveTo>
                  <a:cubicBezTo>
                    <a:pt x="3" y="125"/>
                    <a:pt x="0" y="122"/>
                    <a:pt x="0" y="119"/>
                  </a:cubicBezTo>
                  <a:cubicBezTo>
                    <a:pt x="0" y="6"/>
                    <a:pt x="0" y="6"/>
                    <a:pt x="0" y="6"/>
                  </a:cubicBezTo>
                  <a:cubicBezTo>
                    <a:pt x="0" y="3"/>
                    <a:pt x="3" y="0"/>
                    <a:pt x="6" y="0"/>
                  </a:cubicBezTo>
                  <a:cubicBezTo>
                    <a:pt x="9" y="0"/>
                    <a:pt x="12" y="3"/>
                    <a:pt x="12" y="6"/>
                  </a:cubicBezTo>
                  <a:cubicBezTo>
                    <a:pt x="12" y="119"/>
                    <a:pt x="12" y="119"/>
                    <a:pt x="12" y="119"/>
                  </a:cubicBezTo>
                  <a:cubicBezTo>
                    <a:pt x="12" y="122"/>
                    <a:pt x="9" y="125"/>
                    <a:pt x="6"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4" name="Freeform 48"/>
            <p:cNvSpPr>
              <a:spLocks/>
            </p:cNvSpPr>
            <p:nvPr/>
          </p:nvSpPr>
          <p:spPr bwMode="auto">
            <a:xfrm>
              <a:off x="3474" y="689"/>
              <a:ext cx="71" cy="71"/>
            </a:xfrm>
            <a:custGeom>
              <a:avLst/>
              <a:gdLst>
                <a:gd name="T0" fmla="*/ 6 w 48"/>
                <a:gd name="T1" fmla="*/ 48 h 48"/>
                <a:gd name="T2" fmla="*/ 0 w 48"/>
                <a:gd name="T3" fmla="*/ 42 h 48"/>
                <a:gd name="T4" fmla="*/ 42 w 48"/>
                <a:gd name="T5" fmla="*/ 0 h 48"/>
                <a:gd name="T6" fmla="*/ 48 w 48"/>
                <a:gd name="T7" fmla="*/ 6 h 48"/>
                <a:gd name="T8" fmla="*/ 42 w 48"/>
                <a:gd name="T9" fmla="*/ 12 h 48"/>
                <a:gd name="T10" fmla="*/ 12 w 48"/>
                <a:gd name="T11" fmla="*/ 42 h 48"/>
                <a:gd name="T12" fmla="*/ 6 w 48"/>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48" h="48">
                  <a:moveTo>
                    <a:pt x="6" y="48"/>
                  </a:moveTo>
                  <a:cubicBezTo>
                    <a:pt x="3" y="48"/>
                    <a:pt x="0" y="45"/>
                    <a:pt x="0" y="42"/>
                  </a:cubicBezTo>
                  <a:cubicBezTo>
                    <a:pt x="0" y="18"/>
                    <a:pt x="19" y="0"/>
                    <a:pt x="42" y="0"/>
                  </a:cubicBezTo>
                  <a:cubicBezTo>
                    <a:pt x="45" y="0"/>
                    <a:pt x="48" y="2"/>
                    <a:pt x="48" y="6"/>
                  </a:cubicBezTo>
                  <a:cubicBezTo>
                    <a:pt x="48" y="9"/>
                    <a:pt x="45" y="12"/>
                    <a:pt x="42" y="12"/>
                  </a:cubicBezTo>
                  <a:cubicBezTo>
                    <a:pt x="25" y="12"/>
                    <a:pt x="12" y="25"/>
                    <a:pt x="12" y="42"/>
                  </a:cubicBezTo>
                  <a:cubicBezTo>
                    <a:pt x="12" y="45"/>
                    <a:pt x="9" y="48"/>
                    <a:pt x="6"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5" name="Freeform 49"/>
            <p:cNvSpPr>
              <a:spLocks/>
            </p:cNvSpPr>
            <p:nvPr/>
          </p:nvSpPr>
          <p:spPr bwMode="auto">
            <a:xfrm>
              <a:off x="3705" y="689"/>
              <a:ext cx="71" cy="71"/>
            </a:xfrm>
            <a:custGeom>
              <a:avLst/>
              <a:gdLst>
                <a:gd name="T0" fmla="*/ 6 w 48"/>
                <a:gd name="T1" fmla="*/ 48 h 48"/>
                <a:gd name="T2" fmla="*/ 0 w 48"/>
                <a:gd name="T3" fmla="*/ 42 h 48"/>
                <a:gd name="T4" fmla="*/ 42 w 48"/>
                <a:gd name="T5" fmla="*/ 0 h 48"/>
                <a:gd name="T6" fmla="*/ 48 w 48"/>
                <a:gd name="T7" fmla="*/ 6 h 48"/>
                <a:gd name="T8" fmla="*/ 42 w 48"/>
                <a:gd name="T9" fmla="*/ 12 h 48"/>
                <a:gd name="T10" fmla="*/ 12 w 48"/>
                <a:gd name="T11" fmla="*/ 42 h 48"/>
                <a:gd name="T12" fmla="*/ 6 w 48"/>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48" h="48">
                  <a:moveTo>
                    <a:pt x="6" y="48"/>
                  </a:moveTo>
                  <a:cubicBezTo>
                    <a:pt x="3" y="48"/>
                    <a:pt x="0" y="45"/>
                    <a:pt x="0" y="42"/>
                  </a:cubicBezTo>
                  <a:cubicBezTo>
                    <a:pt x="0" y="18"/>
                    <a:pt x="19" y="0"/>
                    <a:pt x="42" y="0"/>
                  </a:cubicBezTo>
                  <a:cubicBezTo>
                    <a:pt x="45" y="0"/>
                    <a:pt x="48" y="2"/>
                    <a:pt x="48" y="6"/>
                  </a:cubicBezTo>
                  <a:cubicBezTo>
                    <a:pt x="48" y="9"/>
                    <a:pt x="45" y="12"/>
                    <a:pt x="42" y="12"/>
                  </a:cubicBezTo>
                  <a:cubicBezTo>
                    <a:pt x="25" y="12"/>
                    <a:pt x="12" y="25"/>
                    <a:pt x="12" y="42"/>
                  </a:cubicBezTo>
                  <a:cubicBezTo>
                    <a:pt x="12" y="45"/>
                    <a:pt x="9" y="48"/>
                    <a:pt x="6"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grpSp>
      <p:sp>
        <p:nvSpPr>
          <p:cNvPr id="26" name="Freeform 5" descr="arrows icon"/>
          <p:cNvSpPr>
            <a:spLocks noChangeAspect="1" noEditPoints="1"/>
          </p:cNvSpPr>
          <p:nvPr/>
        </p:nvSpPr>
        <p:spPr bwMode="auto">
          <a:xfrm>
            <a:off x="5532462" y="2193913"/>
            <a:ext cx="563264" cy="609840"/>
          </a:xfrm>
          <a:custGeom>
            <a:avLst/>
            <a:gdLst>
              <a:gd name="T0" fmla="*/ 424 w 561"/>
              <a:gd name="T1" fmla="*/ 592 h 606"/>
              <a:gd name="T2" fmla="*/ 437 w 561"/>
              <a:gd name="T3" fmla="*/ 501 h 606"/>
              <a:gd name="T4" fmla="*/ 497 w 561"/>
              <a:gd name="T5" fmla="*/ 498 h 606"/>
              <a:gd name="T6" fmla="*/ 291 w 561"/>
              <a:gd name="T7" fmla="*/ 446 h 606"/>
              <a:gd name="T8" fmla="*/ 271 w 561"/>
              <a:gd name="T9" fmla="*/ 428 h 606"/>
              <a:gd name="T10" fmla="*/ 375 w 561"/>
              <a:gd name="T11" fmla="*/ 314 h 606"/>
              <a:gd name="T12" fmla="*/ 526 w 561"/>
              <a:gd name="T13" fmla="*/ 491 h 606"/>
              <a:gd name="T14" fmla="*/ 509 w 561"/>
              <a:gd name="T15" fmla="*/ 524 h 606"/>
              <a:gd name="T16" fmla="*/ 451 w 561"/>
              <a:gd name="T17" fmla="*/ 528 h 606"/>
              <a:gd name="T18" fmla="*/ 437 w 561"/>
              <a:gd name="T19" fmla="*/ 606 h 606"/>
              <a:gd name="T20" fmla="*/ 205 w 561"/>
              <a:gd name="T21" fmla="*/ 587 h 606"/>
              <a:gd name="T22" fmla="*/ 218 w 561"/>
              <a:gd name="T23" fmla="*/ 329 h 606"/>
              <a:gd name="T24" fmla="*/ 278 w 561"/>
              <a:gd name="T25" fmla="*/ 326 h 606"/>
              <a:gd name="T26" fmla="*/ 33 w 561"/>
              <a:gd name="T27" fmla="*/ 326 h 606"/>
              <a:gd name="T28" fmla="*/ 93 w 561"/>
              <a:gd name="T29" fmla="*/ 329 h 606"/>
              <a:gd name="T30" fmla="*/ 107 w 561"/>
              <a:gd name="T31" fmla="*/ 515 h 606"/>
              <a:gd name="T32" fmla="*/ 80 w 561"/>
              <a:gd name="T33" fmla="*/ 515 h 606"/>
              <a:gd name="T34" fmla="*/ 31 w 561"/>
              <a:gd name="T35" fmla="*/ 357 h 606"/>
              <a:gd name="T36" fmla="*/ 6 w 561"/>
              <a:gd name="T37" fmla="*/ 337 h 606"/>
              <a:gd name="T38" fmla="*/ 145 w 561"/>
              <a:gd name="T39" fmla="*/ 147 h 606"/>
              <a:gd name="T40" fmla="*/ 307 w 561"/>
              <a:gd name="T41" fmla="*/ 319 h 606"/>
              <a:gd name="T42" fmla="*/ 290 w 561"/>
              <a:gd name="T43" fmla="*/ 353 h 606"/>
              <a:gd name="T44" fmla="*/ 232 w 561"/>
              <a:gd name="T45" fmla="*/ 357 h 606"/>
              <a:gd name="T46" fmla="*/ 218 w 561"/>
              <a:gd name="T47" fmla="*/ 600 h 606"/>
              <a:gd name="T48" fmla="*/ 455 w 561"/>
              <a:gd name="T49" fmla="*/ 359 h 606"/>
              <a:gd name="T50" fmla="*/ 468 w 561"/>
              <a:gd name="T51" fmla="*/ 189 h 606"/>
              <a:gd name="T52" fmla="*/ 528 w 561"/>
              <a:gd name="T53" fmla="*/ 186 h 606"/>
              <a:gd name="T54" fmla="*/ 283 w 561"/>
              <a:gd name="T55" fmla="*/ 186 h 606"/>
              <a:gd name="T56" fmla="*/ 343 w 561"/>
              <a:gd name="T57" fmla="*/ 189 h 606"/>
              <a:gd name="T58" fmla="*/ 357 w 561"/>
              <a:gd name="T59" fmla="*/ 280 h 606"/>
              <a:gd name="T60" fmla="*/ 330 w 561"/>
              <a:gd name="T61" fmla="*/ 280 h 606"/>
              <a:gd name="T62" fmla="*/ 281 w 561"/>
              <a:gd name="T63" fmla="*/ 216 h 606"/>
              <a:gd name="T64" fmla="*/ 256 w 561"/>
              <a:gd name="T65" fmla="*/ 196 h 606"/>
              <a:gd name="T66" fmla="*/ 395 w 561"/>
              <a:gd name="T67" fmla="*/ 6 h 606"/>
              <a:gd name="T68" fmla="*/ 557 w 561"/>
              <a:gd name="T69" fmla="*/ 178 h 606"/>
              <a:gd name="T70" fmla="*/ 540 w 561"/>
              <a:gd name="T71" fmla="*/ 212 h 606"/>
              <a:gd name="T72" fmla="*/ 482 w 561"/>
              <a:gd name="T73" fmla="*/ 216 h 606"/>
              <a:gd name="T74" fmla="*/ 468 w 561"/>
              <a:gd name="T75" fmla="*/ 372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1" h="606">
                <a:moveTo>
                  <a:pt x="437" y="606"/>
                </a:moveTo>
                <a:cubicBezTo>
                  <a:pt x="430" y="606"/>
                  <a:pt x="424" y="600"/>
                  <a:pt x="424" y="592"/>
                </a:cubicBezTo>
                <a:cubicBezTo>
                  <a:pt x="424" y="515"/>
                  <a:pt x="424" y="515"/>
                  <a:pt x="424" y="515"/>
                </a:cubicBezTo>
                <a:cubicBezTo>
                  <a:pt x="424" y="507"/>
                  <a:pt x="430" y="501"/>
                  <a:pt x="437" y="501"/>
                </a:cubicBezTo>
                <a:cubicBezTo>
                  <a:pt x="494" y="501"/>
                  <a:pt x="494" y="501"/>
                  <a:pt x="494" y="501"/>
                </a:cubicBezTo>
                <a:cubicBezTo>
                  <a:pt x="497" y="498"/>
                  <a:pt x="497" y="498"/>
                  <a:pt x="497" y="498"/>
                </a:cubicBezTo>
                <a:cubicBezTo>
                  <a:pt x="374" y="348"/>
                  <a:pt x="374" y="348"/>
                  <a:pt x="374" y="348"/>
                </a:cubicBezTo>
                <a:cubicBezTo>
                  <a:pt x="291" y="446"/>
                  <a:pt x="291" y="446"/>
                  <a:pt x="291" y="446"/>
                </a:cubicBezTo>
                <a:cubicBezTo>
                  <a:pt x="286" y="451"/>
                  <a:pt x="278" y="452"/>
                  <a:pt x="272" y="447"/>
                </a:cubicBezTo>
                <a:cubicBezTo>
                  <a:pt x="266" y="442"/>
                  <a:pt x="266" y="434"/>
                  <a:pt x="271" y="428"/>
                </a:cubicBezTo>
                <a:cubicBezTo>
                  <a:pt x="364" y="319"/>
                  <a:pt x="364" y="319"/>
                  <a:pt x="364" y="319"/>
                </a:cubicBezTo>
                <a:cubicBezTo>
                  <a:pt x="367" y="316"/>
                  <a:pt x="371" y="315"/>
                  <a:pt x="375" y="314"/>
                </a:cubicBezTo>
                <a:cubicBezTo>
                  <a:pt x="379" y="314"/>
                  <a:pt x="383" y="316"/>
                  <a:pt x="385" y="319"/>
                </a:cubicBezTo>
                <a:cubicBezTo>
                  <a:pt x="526" y="491"/>
                  <a:pt x="526" y="491"/>
                  <a:pt x="526" y="491"/>
                </a:cubicBezTo>
                <a:cubicBezTo>
                  <a:pt x="530" y="496"/>
                  <a:pt x="530" y="504"/>
                  <a:pt x="525" y="509"/>
                </a:cubicBezTo>
                <a:cubicBezTo>
                  <a:pt x="509" y="524"/>
                  <a:pt x="509" y="524"/>
                  <a:pt x="509" y="524"/>
                </a:cubicBezTo>
                <a:cubicBezTo>
                  <a:pt x="507" y="527"/>
                  <a:pt x="503" y="528"/>
                  <a:pt x="500" y="528"/>
                </a:cubicBezTo>
                <a:cubicBezTo>
                  <a:pt x="451" y="528"/>
                  <a:pt x="451" y="528"/>
                  <a:pt x="451" y="528"/>
                </a:cubicBezTo>
                <a:cubicBezTo>
                  <a:pt x="451" y="592"/>
                  <a:pt x="451" y="592"/>
                  <a:pt x="451" y="592"/>
                </a:cubicBezTo>
                <a:cubicBezTo>
                  <a:pt x="451" y="600"/>
                  <a:pt x="445" y="606"/>
                  <a:pt x="437" y="606"/>
                </a:cubicBezTo>
                <a:close/>
                <a:moveTo>
                  <a:pt x="218" y="600"/>
                </a:moveTo>
                <a:cubicBezTo>
                  <a:pt x="211" y="600"/>
                  <a:pt x="205" y="594"/>
                  <a:pt x="205" y="587"/>
                </a:cubicBezTo>
                <a:cubicBezTo>
                  <a:pt x="205" y="343"/>
                  <a:pt x="205" y="343"/>
                  <a:pt x="205" y="343"/>
                </a:cubicBezTo>
                <a:cubicBezTo>
                  <a:pt x="205" y="336"/>
                  <a:pt x="211" y="329"/>
                  <a:pt x="218" y="329"/>
                </a:cubicBezTo>
                <a:cubicBezTo>
                  <a:pt x="275" y="329"/>
                  <a:pt x="275" y="329"/>
                  <a:pt x="275" y="329"/>
                </a:cubicBezTo>
                <a:cubicBezTo>
                  <a:pt x="278" y="326"/>
                  <a:pt x="278" y="326"/>
                  <a:pt x="278" y="326"/>
                </a:cubicBezTo>
                <a:cubicBezTo>
                  <a:pt x="156" y="177"/>
                  <a:pt x="156" y="177"/>
                  <a:pt x="156" y="177"/>
                </a:cubicBezTo>
                <a:cubicBezTo>
                  <a:pt x="33" y="326"/>
                  <a:pt x="33" y="326"/>
                  <a:pt x="33" y="326"/>
                </a:cubicBezTo>
                <a:cubicBezTo>
                  <a:pt x="36" y="329"/>
                  <a:pt x="36" y="329"/>
                  <a:pt x="36" y="329"/>
                </a:cubicBezTo>
                <a:cubicBezTo>
                  <a:pt x="93" y="329"/>
                  <a:pt x="93" y="329"/>
                  <a:pt x="93" y="329"/>
                </a:cubicBezTo>
                <a:cubicBezTo>
                  <a:pt x="101" y="329"/>
                  <a:pt x="107" y="336"/>
                  <a:pt x="107" y="343"/>
                </a:cubicBezTo>
                <a:cubicBezTo>
                  <a:pt x="107" y="515"/>
                  <a:pt x="107" y="515"/>
                  <a:pt x="107" y="515"/>
                </a:cubicBezTo>
                <a:cubicBezTo>
                  <a:pt x="107" y="522"/>
                  <a:pt x="101" y="528"/>
                  <a:pt x="93" y="528"/>
                </a:cubicBezTo>
                <a:cubicBezTo>
                  <a:pt x="86" y="528"/>
                  <a:pt x="80" y="522"/>
                  <a:pt x="80" y="515"/>
                </a:cubicBezTo>
                <a:cubicBezTo>
                  <a:pt x="80" y="357"/>
                  <a:pt x="80" y="357"/>
                  <a:pt x="80" y="357"/>
                </a:cubicBezTo>
                <a:cubicBezTo>
                  <a:pt x="31" y="357"/>
                  <a:pt x="31" y="357"/>
                  <a:pt x="31" y="357"/>
                </a:cubicBezTo>
                <a:cubicBezTo>
                  <a:pt x="27" y="357"/>
                  <a:pt x="24" y="355"/>
                  <a:pt x="21" y="353"/>
                </a:cubicBezTo>
                <a:cubicBezTo>
                  <a:pt x="6" y="337"/>
                  <a:pt x="6" y="337"/>
                  <a:pt x="6" y="337"/>
                </a:cubicBezTo>
                <a:cubicBezTo>
                  <a:pt x="1" y="332"/>
                  <a:pt x="0" y="324"/>
                  <a:pt x="5" y="319"/>
                </a:cubicBezTo>
                <a:cubicBezTo>
                  <a:pt x="145" y="147"/>
                  <a:pt x="145" y="147"/>
                  <a:pt x="145" y="147"/>
                </a:cubicBezTo>
                <a:cubicBezTo>
                  <a:pt x="151" y="141"/>
                  <a:pt x="161" y="141"/>
                  <a:pt x="166" y="147"/>
                </a:cubicBezTo>
                <a:cubicBezTo>
                  <a:pt x="307" y="319"/>
                  <a:pt x="307" y="319"/>
                  <a:pt x="307" y="319"/>
                </a:cubicBezTo>
                <a:cubicBezTo>
                  <a:pt x="311" y="324"/>
                  <a:pt x="311" y="332"/>
                  <a:pt x="306" y="337"/>
                </a:cubicBezTo>
                <a:cubicBezTo>
                  <a:pt x="290" y="353"/>
                  <a:pt x="290" y="353"/>
                  <a:pt x="290" y="353"/>
                </a:cubicBezTo>
                <a:cubicBezTo>
                  <a:pt x="288" y="355"/>
                  <a:pt x="284" y="357"/>
                  <a:pt x="281" y="357"/>
                </a:cubicBezTo>
                <a:cubicBezTo>
                  <a:pt x="232" y="357"/>
                  <a:pt x="232" y="357"/>
                  <a:pt x="232" y="357"/>
                </a:cubicBezTo>
                <a:cubicBezTo>
                  <a:pt x="232" y="587"/>
                  <a:pt x="232" y="587"/>
                  <a:pt x="232" y="587"/>
                </a:cubicBezTo>
                <a:cubicBezTo>
                  <a:pt x="232" y="594"/>
                  <a:pt x="226" y="600"/>
                  <a:pt x="218" y="600"/>
                </a:cubicBezTo>
                <a:close/>
                <a:moveTo>
                  <a:pt x="468" y="372"/>
                </a:moveTo>
                <a:cubicBezTo>
                  <a:pt x="461" y="372"/>
                  <a:pt x="455" y="366"/>
                  <a:pt x="455" y="359"/>
                </a:cubicBezTo>
                <a:cubicBezTo>
                  <a:pt x="455" y="202"/>
                  <a:pt x="455" y="202"/>
                  <a:pt x="455" y="202"/>
                </a:cubicBezTo>
                <a:cubicBezTo>
                  <a:pt x="455" y="195"/>
                  <a:pt x="461" y="189"/>
                  <a:pt x="468" y="189"/>
                </a:cubicBezTo>
                <a:cubicBezTo>
                  <a:pt x="525" y="189"/>
                  <a:pt x="525" y="189"/>
                  <a:pt x="525" y="189"/>
                </a:cubicBezTo>
                <a:cubicBezTo>
                  <a:pt x="528" y="186"/>
                  <a:pt x="528" y="186"/>
                  <a:pt x="528" y="186"/>
                </a:cubicBezTo>
                <a:cubicBezTo>
                  <a:pt x="406" y="36"/>
                  <a:pt x="406" y="36"/>
                  <a:pt x="406" y="36"/>
                </a:cubicBezTo>
                <a:cubicBezTo>
                  <a:pt x="283" y="186"/>
                  <a:pt x="283" y="186"/>
                  <a:pt x="283" y="186"/>
                </a:cubicBezTo>
                <a:cubicBezTo>
                  <a:pt x="286" y="189"/>
                  <a:pt x="286" y="189"/>
                  <a:pt x="286" y="189"/>
                </a:cubicBezTo>
                <a:cubicBezTo>
                  <a:pt x="343" y="189"/>
                  <a:pt x="343" y="189"/>
                  <a:pt x="343" y="189"/>
                </a:cubicBezTo>
                <a:cubicBezTo>
                  <a:pt x="351" y="189"/>
                  <a:pt x="357" y="195"/>
                  <a:pt x="357" y="202"/>
                </a:cubicBezTo>
                <a:cubicBezTo>
                  <a:pt x="357" y="280"/>
                  <a:pt x="357" y="280"/>
                  <a:pt x="357" y="280"/>
                </a:cubicBezTo>
                <a:cubicBezTo>
                  <a:pt x="357" y="288"/>
                  <a:pt x="351" y="294"/>
                  <a:pt x="343" y="294"/>
                </a:cubicBezTo>
                <a:cubicBezTo>
                  <a:pt x="336" y="294"/>
                  <a:pt x="330" y="288"/>
                  <a:pt x="330" y="280"/>
                </a:cubicBezTo>
                <a:cubicBezTo>
                  <a:pt x="330" y="216"/>
                  <a:pt x="330" y="216"/>
                  <a:pt x="330" y="216"/>
                </a:cubicBezTo>
                <a:cubicBezTo>
                  <a:pt x="281" y="216"/>
                  <a:pt x="281" y="216"/>
                  <a:pt x="281" y="216"/>
                </a:cubicBezTo>
                <a:cubicBezTo>
                  <a:pt x="277" y="216"/>
                  <a:pt x="274" y="214"/>
                  <a:pt x="271" y="212"/>
                </a:cubicBezTo>
                <a:cubicBezTo>
                  <a:pt x="256" y="196"/>
                  <a:pt x="256" y="196"/>
                  <a:pt x="256" y="196"/>
                </a:cubicBezTo>
                <a:cubicBezTo>
                  <a:pt x="251" y="191"/>
                  <a:pt x="250" y="184"/>
                  <a:pt x="255" y="178"/>
                </a:cubicBezTo>
                <a:cubicBezTo>
                  <a:pt x="395" y="6"/>
                  <a:pt x="395" y="6"/>
                  <a:pt x="395" y="6"/>
                </a:cubicBezTo>
                <a:cubicBezTo>
                  <a:pt x="401" y="0"/>
                  <a:pt x="411" y="0"/>
                  <a:pt x="416" y="6"/>
                </a:cubicBezTo>
                <a:cubicBezTo>
                  <a:pt x="557" y="178"/>
                  <a:pt x="557" y="178"/>
                  <a:pt x="557" y="178"/>
                </a:cubicBezTo>
                <a:cubicBezTo>
                  <a:pt x="561" y="184"/>
                  <a:pt x="561" y="191"/>
                  <a:pt x="556" y="196"/>
                </a:cubicBezTo>
                <a:cubicBezTo>
                  <a:pt x="540" y="212"/>
                  <a:pt x="540" y="212"/>
                  <a:pt x="540" y="212"/>
                </a:cubicBezTo>
                <a:cubicBezTo>
                  <a:pt x="538" y="214"/>
                  <a:pt x="534" y="216"/>
                  <a:pt x="531" y="216"/>
                </a:cubicBezTo>
                <a:cubicBezTo>
                  <a:pt x="482" y="216"/>
                  <a:pt x="482" y="216"/>
                  <a:pt x="482" y="216"/>
                </a:cubicBezTo>
                <a:cubicBezTo>
                  <a:pt x="482" y="359"/>
                  <a:pt x="482" y="359"/>
                  <a:pt x="482" y="359"/>
                </a:cubicBezTo>
                <a:cubicBezTo>
                  <a:pt x="482" y="366"/>
                  <a:pt x="476" y="372"/>
                  <a:pt x="468" y="37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27" name="Group 60" descr="up trending graph icon"/>
          <p:cNvGrpSpPr>
            <a:grpSpLocks noChangeAspect="1"/>
          </p:cNvGrpSpPr>
          <p:nvPr/>
        </p:nvGrpSpPr>
        <p:grpSpPr bwMode="auto">
          <a:xfrm>
            <a:off x="5516603" y="3424065"/>
            <a:ext cx="594983" cy="581018"/>
            <a:chOff x="6726" y="600"/>
            <a:chExt cx="426" cy="416"/>
          </a:xfrm>
          <a:solidFill>
            <a:schemeClr val="accent1"/>
          </a:solidFill>
        </p:grpSpPr>
        <p:sp>
          <p:nvSpPr>
            <p:cNvPr id="28" name="Freeform 61"/>
            <p:cNvSpPr>
              <a:spLocks/>
            </p:cNvSpPr>
            <p:nvPr/>
          </p:nvSpPr>
          <p:spPr bwMode="auto">
            <a:xfrm>
              <a:off x="6726" y="999"/>
              <a:ext cx="426" cy="17"/>
            </a:xfrm>
            <a:custGeom>
              <a:avLst/>
              <a:gdLst>
                <a:gd name="T0" fmla="*/ 282 w 288"/>
                <a:gd name="T1" fmla="*/ 12 h 12"/>
                <a:gd name="T2" fmla="*/ 6 w 288"/>
                <a:gd name="T3" fmla="*/ 12 h 12"/>
                <a:gd name="T4" fmla="*/ 0 w 288"/>
                <a:gd name="T5" fmla="*/ 6 h 12"/>
                <a:gd name="T6" fmla="*/ 6 w 288"/>
                <a:gd name="T7" fmla="*/ 0 h 12"/>
                <a:gd name="T8" fmla="*/ 282 w 288"/>
                <a:gd name="T9" fmla="*/ 0 h 12"/>
                <a:gd name="T10" fmla="*/ 288 w 288"/>
                <a:gd name="T11" fmla="*/ 6 h 12"/>
                <a:gd name="T12" fmla="*/ 282 w 288"/>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288" h="12">
                  <a:moveTo>
                    <a:pt x="282" y="12"/>
                  </a:moveTo>
                  <a:cubicBezTo>
                    <a:pt x="6" y="12"/>
                    <a:pt x="6" y="12"/>
                    <a:pt x="6" y="12"/>
                  </a:cubicBezTo>
                  <a:cubicBezTo>
                    <a:pt x="2" y="12"/>
                    <a:pt x="0" y="10"/>
                    <a:pt x="0" y="6"/>
                  </a:cubicBezTo>
                  <a:cubicBezTo>
                    <a:pt x="0" y="3"/>
                    <a:pt x="2" y="0"/>
                    <a:pt x="6" y="0"/>
                  </a:cubicBezTo>
                  <a:cubicBezTo>
                    <a:pt x="282" y="0"/>
                    <a:pt x="282" y="0"/>
                    <a:pt x="282" y="0"/>
                  </a:cubicBezTo>
                  <a:cubicBezTo>
                    <a:pt x="285" y="0"/>
                    <a:pt x="288" y="3"/>
                    <a:pt x="288" y="6"/>
                  </a:cubicBezTo>
                  <a:cubicBezTo>
                    <a:pt x="288" y="10"/>
                    <a:pt x="285" y="12"/>
                    <a:pt x="28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9" name="Freeform 62"/>
            <p:cNvSpPr>
              <a:spLocks noEditPoints="1"/>
            </p:cNvSpPr>
            <p:nvPr/>
          </p:nvSpPr>
          <p:spPr bwMode="auto">
            <a:xfrm>
              <a:off x="6744" y="912"/>
              <a:ext cx="71" cy="104"/>
            </a:xfrm>
            <a:custGeom>
              <a:avLst/>
              <a:gdLst>
                <a:gd name="T0" fmla="*/ 42 w 48"/>
                <a:gd name="T1" fmla="*/ 72 h 72"/>
                <a:gd name="T2" fmla="*/ 6 w 48"/>
                <a:gd name="T3" fmla="*/ 72 h 72"/>
                <a:gd name="T4" fmla="*/ 0 w 48"/>
                <a:gd name="T5" fmla="*/ 66 h 72"/>
                <a:gd name="T6" fmla="*/ 0 w 48"/>
                <a:gd name="T7" fmla="*/ 6 h 72"/>
                <a:gd name="T8" fmla="*/ 6 w 48"/>
                <a:gd name="T9" fmla="*/ 0 h 72"/>
                <a:gd name="T10" fmla="*/ 42 w 48"/>
                <a:gd name="T11" fmla="*/ 0 h 72"/>
                <a:gd name="T12" fmla="*/ 48 w 48"/>
                <a:gd name="T13" fmla="*/ 6 h 72"/>
                <a:gd name="T14" fmla="*/ 48 w 48"/>
                <a:gd name="T15" fmla="*/ 66 h 72"/>
                <a:gd name="T16" fmla="*/ 42 w 48"/>
                <a:gd name="T17" fmla="*/ 72 h 72"/>
                <a:gd name="T18" fmla="*/ 12 w 48"/>
                <a:gd name="T19" fmla="*/ 60 h 72"/>
                <a:gd name="T20" fmla="*/ 36 w 48"/>
                <a:gd name="T21" fmla="*/ 60 h 72"/>
                <a:gd name="T22" fmla="*/ 36 w 48"/>
                <a:gd name="T23" fmla="*/ 12 h 72"/>
                <a:gd name="T24" fmla="*/ 12 w 48"/>
                <a:gd name="T25" fmla="*/ 12 h 72"/>
                <a:gd name="T26" fmla="*/ 12 w 48"/>
                <a:gd name="T27" fmla="*/ 6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72">
                  <a:moveTo>
                    <a:pt x="42" y="72"/>
                  </a:moveTo>
                  <a:cubicBezTo>
                    <a:pt x="6" y="72"/>
                    <a:pt x="6" y="72"/>
                    <a:pt x="6" y="72"/>
                  </a:cubicBezTo>
                  <a:cubicBezTo>
                    <a:pt x="2" y="72"/>
                    <a:pt x="0" y="70"/>
                    <a:pt x="0" y="66"/>
                  </a:cubicBezTo>
                  <a:cubicBezTo>
                    <a:pt x="0" y="6"/>
                    <a:pt x="0" y="6"/>
                    <a:pt x="0" y="6"/>
                  </a:cubicBezTo>
                  <a:cubicBezTo>
                    <a:pt x="0" y="3"/>
                    <a:pt x="2" y="0"/>
                    <a:pt x="6" y="0"/>
                  </a:cubicBezTo>
                  <a:cubicBezTo>
                    <a:pt x="42" y="0"/>
                    <a:pt x="42" y="0"/>
                    <a:pt x="42" y="0"/>
                  </a:cubicBezTo>
                  <a:cubicBezTo>
                    <a:pt x="45" y="0"/>
                    <a:pt x="48" y="3"/>
                    <a:pt x="48" y="6"/>
                  </a:cubicBezTo>
                  <a:cubicBezTo>
                    <a:pt x="48" y="66"/>
                    <a:pt x="48" y="66"/>
                    <a:pt x="48" y="66"/>
                  </a:cubicBezTo>
                  <a:cubicBezTo>
                    <a:pt x="48" y="70"/>
                    <a:pt x="45" y="72"/>
                    <a:pt x="42" y="72"/>
                  </a:cubicBezTo>
                  <a:close/>
                  <a:moveTo>
                    <a:pt x="12" y="60"/>
                  </a:moveTo>
                  <a:cubicBezTo>
                    <a:pt x="36" y="60"/>
                    <a:pt x="36" y="60"/>
                    <a:pt x="36" y="60"/>
                  </a:cubicBezTo>
                  <a:cubicBezTo>
                    <a:pt x="36" y="12"/>
                    <a:pt x="36" y="12"/>
                    <a:pt x="36" y="12"/>
                  </a:cubicBezTo>
                  <a:cubicBezTo>
                    <a:pt x="12" y="12"/>
                    <a:pt x="12" y="12"/>
                    <a:pt x="12" y="12"/>
                  </a:cubicBezTo>
                  <a:lnTo>
                    <a:pt x="1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0" name="Freeform 63"/>
            <p:cNvSpPr>
              <a:spLocks noEditPoints="1"/>
            </p:cNvSpPr>
            <p:nvPr/>
          </p:nvSpPr>
          <p:spPr bwMode="auto">
            <a:xfrm>
              <a:off x="6850" y="826"/>
              <a:ext cx="71" cy="190"/>
            </a:xfrm>
            <a:custGeom>
              <a:avLst/>
              <a:gdLst>
                <a:gd name="T0" fmla="*/ 42 w 48"/>
                <a:gd name="T1" fmla="*/ 132 h 132"/>
                <a:gd name="T2" fmla="*/ 6 w 48"/>
                <a:gd name="T3" fmla="*/ 132 h 132"/>
                <a:gd name="T4" fmla="*/ 0 w 48"/>
                <a:gd name="T5" fmla="*/ 126 h 132"/>
                <a:gd name="T6" fmla="*/ 0 w 48"/>
                <a:gd name="T7" fmla="*/ 6 h 132"/>
                <a:gd name="T8" fmla="*/ 6 w 48"/>
                <a:gd name="T9" fmla="*/ 0 h 132"/>
                <a:gd name="T10" fmla="*/ 42 w 48"/>
                <a:gd name="T11" fmla="*/ 0 h 132"/>
                <a:gd name="T12" fmla="*/ 48 w 48"/>
                <a:gd name="T13" fmla="*/ 6 h 132"/>
                <a:gd name="T14" fmla="*/ 48 w 48"/>
                <a:gd name="T15" fmla="*/ 126 h 132"/>
                <a:gd name="T16" fmla="*/ 42 w 48"/>
                <a:gd name="T17" fmla="*/ 132 h 132"/>
                <a:gd name="T18" fmla="*/ 12 w 48"/>
                <a:gd name="T19" fmla="*/ 120 h 132"/>
                <a:gd name="T20" fmla="*/ 36 w 48"/>
                <a:gd name="T21" fmla="*/ 120 h 132"/>
                <a:gd name="T22" fmla="*/ 36 w 48"/>
                <a:gd name="T23" fmla="*/ 12 h 132"/>
                <a:gd name="T24" fmla="*/ 12 w 48"/>
                <a:gd name="T25" fmla="*/ 12 h 132"/>
                <a:gd name="T26" fmla="*/ 12 w 48"/>
                <a:gd name="T27" fmla="*/ 12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32">
                  <a:moveTo>
                    <a:pt x="42" y="132"/>
                  </a:moveTo>
                  <a:cubicBezTo>
                    <a:pt x="6" y="132"/>
                    <a:pt x="6" y="132"/>
                    <a:pt x="6" y="132"/>
                  </a:cubicBezTo>
                  <a:cubicBezTo>
                    <a:pt x="2" y="132"/>
                    <a:pt x="0" y="130"/>
                    <a:pt x="0" y="126"/>
                  </a:cubicBezTo>
                  <a:cubicBezTo>
                    <a:pt x="0" y="6"/>
                    <a:pt x="0" y="6"/>
                    <a:pt x="0" y="6"/>
                  </a:cubicBezTo>
                  <a:cubicBezTo>
                    <a:pt x="0" y="3"/>
                    <a:pt x="2" y="0"/>
                    <a:pt x="6" y="0"/>
                  </a:cubicBezTo>
                  <a:cubicBezTo>
                    <a:pt x="42" y="0"/>
                    <a:pt x="42" y="0"/>
                    <a:pt x="42" y="0"/>
                  </a:cubicBezTo>
                  <a:cubicBezTo>
                    <a:pt x="45" y="0"/>
                    <a:pt x="48" y="3"/>
                    <a:pt x="48" y="6"/>
                  </a:cubicBezTo>
                  <a:cubicBezTo>
                    <a:pt x="48" y="126"/>
                    <a:pt x="48" y="126"/>
                    <a:pt x="48" y="126"/>
                  </a:cubicBezTo>
                  <a:cubicBezTo>
                    <a:pt x="48" y="130"/>
                    <a:pt x="45" y="132"/>
                    <a:pt x="42" y="132"/>
                  </a:cubicBezTo>
                  <a:close/>
                  <a:moveTo>
                    <a:pt x="12" y="120"/>
                  </a:moveTo>
                  <a:cubicBezTo>
                    <a:pt x="36" y="120"/>
                    <a:pt x="36" y="120"/>
                    <a:pt x="36" y="120"/>
                  </a:cubicBezTo>
                  <a:cubicBezTo>
                    <a:pt x="36" y="12"/>
                    <a:pt x="36" y="12"/>
                    <a:pt x="36" y="12"/>
                  </a:cubicBezTo>
                  <a:cubicBezTo>
                    <a:pt x="12" y="12"/>
                    <a:pt x="12" y="12"/>
                    <a:pt x="12" y="12"/>
                  </a:cubicBezTo>
                  <a:lnTo>
                    <a:pt x="12" y="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1" name="Freeform 64"/>
            <p:cNvSpPr>
              <a:spLocks noEditPoints="1"/>
            </p:cNvSpPr>
            <p:nvPr/>
          </p:nvSpPr>
          <p:spPr bwMode="auto">
            <a:xfrm>
              <a:off x="6957" y="860"/>
              <a:ext cx="71" cy="156"/>
            </a:xfrm>
            <a:custGeom>
              <a:avLst/>
              <a:gdLst>
                <a:gd name="T0" fmla="*/ 42 w 48"/>
                <a:gd name="T1" fmla="*/ 108 h 108"/>
                <a:gd name="T2" fmla="*/ 6 w 48"/>
                <a:gd name="T3" fmla="*/ 108 h 108"/>
                <a:gd name="T4" fmla="*/ 0 w 48"/>
                <a:gd name="T5" fmla="*/ 102 h 108"/>
                <a:gd name="T6" fmla="*/ 0 w 48"/>
                <a:gd name="T7" fmla="*/ 6 h 108"/>
                <a:gd name="T8" fmla="*/ 6 w 48"/>
                <a:gd name="T9" fmla="*/ 0 h 108"/>
                <a:gd name="T10" fmla="*/ 42 w 48"/>
                <a:gd name="T11" fmla="*/ 0 h 108"/>
                <a:gd name="T12" fmla="*/ 48 w 48"/>
                <a:gd name="T13" fmla="*/ 6 h 108"/>
                <a:gd name="T14" fmla="*/ 48 w 48"/>
                <a:gd name="T15" fmla="*/ 102 h 108"/>
                <a:gd name="T16" fmla="*/ 42 w 48"/>
                <a:gd name="T17" fmla="*/ 108 h 108"/>
                <a:gd name="T18" fmla="*/ 12 w 48"/>
                <a:gd name="T19" fmla="*/ 96 h 108"/>
                <a:gd name="T20" fmla="*/ 36 w 48"/>
                <a:gd name="T21" fmla="*/ 96 h 108"/>
                <a:gd name="T22" fmla="*/ 36 w 48"/>
                <a:gd name="T23" fmla="*/ 12 h 108"/>
                <a:gd name="T24" fmla="*/ 12 w 48"/>
                <a:gd name="T25" fmla="*/ 12 h 108"/>
                <a:gd name="T26" fmla="*/ 12 w 48"/>
                <a:gd name="T27"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08">
                  <a:moveTo>
                    <a:pt x="42" y="108"/>
                  </a:moveTo>
                  <a:cubicBezTo>
                    <a:pt x="6" y="108"/>
                    <a:pt x="6" y="108"/>
                    <a:pt x="6" y="108"/>
                  </a:cubicBezTo>
                  <a:cubicBezTo>
                    <a:pt x="2" y="108"/>
                    <a:pt x="0" y="106"/>
                    <a:pt x="0" y="102"/>
                  </a:cubicBezTo>
                  <a:cubicBezTo>
                    <a:pt x="0" y="6"/>
                    <a:pt x="0" y="6"/>
                    <a:pt x="0" y="6"/>
                  </a:cubicBezTo>
                  <a:cubicBezTo>
                    <a:pt x="0" y="3"/>
                    <a:pt x="2" y="0"/>
                    <a:pt x="6" y="0"/>
                  </a:cubicBezTo>
                  <a:cubicBezTo>
                    <a:pt x="42" y="0"/>
                    <a:pt x="42" y="0"/>
                    <a:pt x="42" y="0"/>
                  </a:cubicBezTo>
                  <a:cubicBezTo>
                    <a:pt x="45" y="0"/>
                    <a:pt x="48" y="3"/>
                    <a:pt x="48" y="6"/>
                  </a:cubicBezTo>
                  <a:cubicBezTo>
                    <a:pt x="48" y="102"/>
                    <a:pt x="48" y="102"/>
                    <a:pt x="48" y="102"/>
                  </a:cubicBezTo>
                  <a:cubicBezTo>
                    <a:pt x="48" y="106"/>
                    <a:pt x="45" y="108"/>
                    <a:pt x="42" y="108"/>
                  </a:cubicBezTo>
                  <a:close/>
                  <a:moveTo>
                    <a:pt x="12" y="96"/>
                  </a:moveTo>
                  <a:cubicBezTo>
                    <a:pt x="36" y="96"/>
                    <a:pt x="36" y="96"/>
                    <a:pt x="36" y="96"/>
                  </a:cubicBezTo>
                  <a:cubicBezTo>
                    <a:pt x="36" y="12"/>
                    <a:pt x="36" y="12"/>
                    <a:pt x="36" y="12"/>
                  </a:cubicBezTo>
                  <a:cubicBezTo>
                    <a:pt x="12" y="12"/>
                    <a:pt x="12" y="12"/>
                    <a:pt x="12" y="12"/>
                  </a:cubicBezTo>
                  <a:lnTo>
                    <a:pt x="12"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2" name="Freeform 65"/>
            <p:cNvSpPr>
              <a:spLocks noEditPoints="1"/>
            </p:cNvSpPr>
            <p:nvPr/>
          </p:nvSpPr>
          <p:spPr bwMode="auto">
            <a:xfrm>
              <a:off x="7063" y="739"/>
              <a:ext cx="71" cy="277"/>
            </a:xfrm>
            <a:custGeom>
              <a:avLst/>
              <a:gdLst>
                <a:gd name="T0" fmla="*/ 42 w 48"/>
                <a:gd name="T1" fmla="*/ 192 h 192"/>
                <a:gd name="T2" fmla="*/ 6 w 48"/>
                <a:gd name="T3" fmla="*/ 192 h 192"/>
                <a:gd name="T4" fmla="*/ 0 w 48"/>
                <a:gd name="T5" fmla="*/ 186 h 192"/>
                <a:gd name="T6" fmla="*/ 0 w 48"/>
                <a:gd name="T7" fmla="*/ 6 h 192"/>
                <a:gd name="T8" fmla="*/ 6 w 48"/>
                <a:gd name="T9" fmla="*/ 0 h 192"/>
                <a:gd name="T10" fmla="*/ 42 w 48"/>
                <a:gd name="T11" fmla="*/ 0 h 192"/>
                <a:gd name="T12" fmla="*/ 48 w 48"/>
                <a:gd name="T13" fmla="*/ 6 h 192"/>
                <a:gd name="T14" fmla="*/ 48 w 48"/>
                <a:gd name="T15" fmla="*/ 186 h 192"/>
                <a:gd name="T16" fmla="*/ 42 w 48"/>
                <a:gd name="T17" fmla="*/ 192 h 192"/>
                <a:gd name="T18" fmla="*/ 12 w 48"/>
                <a:gd name="T19" fmla="*/ 180 h 192"/>
                <a:gd name="T20" fmla="*/ 36 w 48"/>
                <a:gd name="T21" fmla="*/ 180 h 192"/>
                <a:gd name="T22" fmla="*/ 36 w 48"/>
                <a:gd name="T23" fmla="*/ 12 h 192"/>
                <a:gd name="T24" fmla="*/ 12 w 48"/>
                <a:gd name="T25" fmla="*/ 12 h 192"/>
                <a:gd name="T26" fmla="*/ 12 w 48"/>
                <a:gd name="T27" fmla="*/ 18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92">
                  <a:moveTo>
                    <a:pt x="42" y="192"/>
                  </a:moveTo>
                  <a:cubicBezTo>
                    <a:pt x="6" y="192"/>
                    <a:pt x="6" y="192"/>
                    <a:pt x="6" y="192"/>
                  </a:cubicBezTo>
                  <a:cubicBezTo>
                    <a:pt x="2" y="192"/>
                    <a:pt x="0" y="190"/>
                    <a:pt x="0" y="186"/>
                  </a:cubicBezTo>
                  <a:cubicBezTo>
                    <a:pt x="0" y="6"/>
                    <a:pt x="0" y="6"/>
                    <a:pt x="0" y="6"/>
                  </a:cubicBezTo>
                  <a:cubicBezTo>
                    <a:pt x="0" y="3"/>
                    <a:pt x="2" y="0"/>
                    <a:pt x="6" y="0"/>
                  </a:cubicBezTo>
                  <a:cubicBezTo>
                    <a:pt x="42" y="0"/>
                    <a:pt x="42" y="0"/>
                    <a:pt x="42" y="0"/>
                  </a:cubicBezTo>
                  <a:cubicBezTo>
                    <a:pt x="45" y="0"/>
                    <a:pt x="48" y="3"/>
                    <a:pt x="48" y="6"/>
                  </a:cubicBezTo>
                  <a:cubicBezTo>
                    <a:pt x="48" y="186"/>
                    <a:pt x="48" y="186"/>
                    <a:pt x="48" y="186"/>
                  </a:cubicBezTo>
                  <a:cubicBezTo>
                    <a:pt x="48" y="190"/>
                    <a:pt x="45" y="192"/>
                    <a:pt x="42" y="192"/>
                  </a:cubicBezTo>
                  <a:close/>
                  <a:moveTo>
                    <a:pt x="12" y="180"/>
                  </a:moveTo>
                  <a:cubicBezTo>
                    <a:pt x="36" y="180"/>
                    <a:pt x="36" y="180"/>
                    <a:pt x="36" y="180"/>
                  </a:cubicBezTo>
                  <a:cubicBezTo>
                    <a:pt x="36" y="12"/>
                    <a:pt x="36" y="12"/>
                    <a:pt x="36" y="12"/>
                  </a:cubicBezTo>
                  <a:cubicBezTo>
                    <a:pt x="12" y="12"/>
                    <a:pt x="12" y="12"/>
                    <a:pt x="12" y="12"/>
                  </a:cubicBezTo>
                  <a:lnTo>
                    <a:pt x="1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3" name="Freeform 66"/>
            <p:cNvSpPr>
              <a:spLocks noEditPoints="1"/>
            </p:cNvSpPr>
            <p:nvPr/>
          </p:nvSpPr>
          <p:spPr bwMode="auto">
            <a:xfrm>
              <a:off x="6753" y="774"/>
              <a:ext cx="53" cy="52"/>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12 h 36"/>
                <a:gd name="T12" fmla="*/ 12 w 36"/>
                <a:gd name="T13" fmla="*/ 18 h 36"/>
                <a:gd name="T14" fmla="*/ 18 w 36"/>
                <a:gd name="T15" fmla="*/ 24 h 36"/>
                <a:gd name="T16" fmla="*/ 24 w 36"/>
                <a:gd name="T17" fmla="*/ 18 h 36"/>
                <a:gd name="T18" fmla="*/ 18 w 36"/>
                <a:gd name="T19" fmla="*/ 1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9"/>
                    <a:pt x="8" y="0"/>
                    <a:pt x="18" y="0"/>
                  </a:cubicBezTo>
                  <a:cubicBezTo>
                    <a:pt x="28" y="0"/>
                    <a:pt x="36" y="9"/>
                    <a:pt x="36" y="18"/>
                  </a:cubicBezTo>
                  <a:cubicBezTo>
                    <a:pt x="36" y="28"/>
                    <a:pt x="28" y="36"/>
                    <a:pt x="18" y="36"/>
                  </a:cubicBezTo>
                  <a:close/>
                  <a:moveTo>
                    <a:pt x="18" y="12"/>
                  </a:moveTo>
                  <a:cubicBezTo>
                    <a:pt x="14" y="12"/>
                    <a:pt x="12" y="15"/>
                    <a:pt x="12" y="18"/>
                  </a:cubicBezTo>
                  <a:cubicBezTo>
                    <a:pt x="12" y="22"/>
                    <a:pt x="14" y="24"/>
                    <a:pt x="18" y="24"/>
                  </a:cubicBezTo>
                  <a:cubicBezTo>
                    <a:pt x="21" y="24"/>
                    <a:pt x="24" y="22"/>
                    <a:pt x="24" y="18"/>
                  </a:cubicBezTo>
                  <a:cubicBezTo>
                    <a:pt x="24" y="15"/>
                    <a:pt x="21" y="12"/>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4" name="Freeform 67"/>
            <p:cNvSpPr>
              <a:spLocks noEditPoints="1"/>
            </p:cNvSpPr>
            <p:nvPr/>
          </p:nvSpPr>
          <p:spPr bwMode="auto">
            <a:xfrm>
              <a:off x="6859" y="687"/>
              <a:ext cx="53" cy="52"/>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12 h 36"/>
                <a:gd name="T12" fmla="*/ 12 w 36"/>
                <a:gd name="T13" fmla="*/ 18 h 36"/>
                <a:gd name="T14" fmla="*/ 18 w 36"/>
                <a:gd name="T15" fmla="*/ 24 h 36"/>
                <a:gd name="T16" fmla="*/ 24 w 36"/>
                <a:gd name="T17" fmla="*/ 18 h 36"/>
                <a:gd name="T18" fmla="*/ 18 w 36"/>
                <a:gd name="T19" fmla="*/ 1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9"/>
                    <a:pt x="8" y="0"/>
                    <a:pt x="18" y="0"/>
                  </a:cubicBezTo>
                  <a:cubicBezTo>
                    <a:pt x="28" y="0"/>
                    <a:pt x="36" y="9"/>
                    <a:pt x="36" y="18"/>
                  </a:cubicBezTo>
                  <a:cubicBezTo>
                    <a:pt x="36" y="28"/>
                    <a:pt x="28" y="36"/>
                    <a:pt x="18" y="36"/>
                  </a:cubicBezTo>
                  <a:close/>
                  <a:moveTo>
                    <a:pt x="18" y="12"/>
                  </a:moveTo>
                  <a:cubicBezTo>
                    <a:pt x="14" y="12"/>
                    <a:pt x="12" y="15"/>
                    <a:pt x="12" y="18"/>
                  </a:cubicBezTo>
                  <a:cubicBezTo>
                    <a:pt x="12" y="22"/>
                    <a:pt x="14" y="24"/>
                    <a:pt x="18" y="24"/>
                  </a:cubicBezTo>
                  <a:cubicBezTo>
                    <a:pt x="21" y="24"/>
                    <a:pt x="24" y="22"/>
                    <a:pt x="24" y="18"/>
                  </a:cubicBezTo>
                  <a:cubicBezTo>
                    <a:pt x="24" y="15"/>
                    <a:pt x="21" y="12"/>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5" name="Freeform 68"/>
            <p:cNvSpPr>
              <a:spLocks noEditPoints="1"/>
            </p:cNvSpPr>
            <p:nvPr/>
          </p:nvSpPr>
          <p:spPr bwMode="auto">
            <a:xfrm>
              <a:off x="6966" y="722"/>
              <a:ext cx="53" cy="52"/>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12 h 36"/>
                <a:gd name="T12" fmla="*/ 12 w 36"/>
                <a:gd name="T13" fmla="*/ 18 h 36"/>
                <a:gd name="T14" fmla="*/ 18 w 36"/>
                <a:gd name="T15" fmla="*/ 24 h 36"/>
                <a:gd name="T16" fmla="*/ 24 w 36"/>
                <a:gd name="T17" fmla="*/ 18 h 36"/>
                <a:gd name="T18" fmla="*/ 18 w 36"/>
                <a:gd name="T19" fmla="*/ 1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9"/>
                    <a:pt x="8" y="0"/>
                    <a:pt x="18" y="0"/>
                  </a:cubicBezTo>
                  <a:cubicBezTo>
                    <a:pt x="28" y="0"/>
                    <a:pt x="36" y="9"/>
                    <a:pt x="36" y="18"/>
                  </a:cubicBezTo>
                  <a:cubicBezTo>
                    <a:pt x="36" y="28"/>
                    <a:pt x="28" y="36"/>
                    <a:pt x="18" y="36"/>
                  </a:cubicBezTo>
                  <a:close/>
                  <a:moveTo>
                    <a:pt x="18" y="12"/>
                  </a:moveTo>
                  <a:cubicBezTo>
                    <a:pt x="14" y="12"/>
                    <a:pt x="12" y="15"/>
                    <a:pt x="12" y="18"/>
                  </a:cubicBezTo>
                  <a:cubicBezTo>
                    <a:pt x="12" y="22"/>
                    <a:pt x="14" y="24"/>
                    <a:pt x="18" y="24"/>
                  </a:cubicBezTo>
                  <a:cubicBezTo>
                    <a:pt x="21" y="24"/>
                    <a:pt x="24" y="22"/>
                    <a:pt x="24" y="18"/>
                  </a:cubicBezTo>
                  <a:cubicBezTo>
                    <a:pt x="24" y="15"/>
                    <a:pt x="21" y="12"/>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6" name="Freeform 69"/>
            <p:cNvSpPr>
              <a:spLocks noEditPoints="1"/>
            </p:cNvSpPr>
            <p:nvPr/>
          </p:nvSpPr>
          <p:spPr bwMode="auto">
            <a:xfrm>
              <a:off x="7072" y="600"/>
              <a:ext cx="54" cy="52"/>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12 h 36"/>
                <a:gd name="T12" fmla="*/ 12 w 36"/>
                <a:gd name="T13" fmla="*/ 18 h 36"/>
                <a:gd name="T14" fmla="*/ 18 w 36"/>
                <a:gd name="T15" fmla="*/ 24 h 36"/>
                <a:gd name="T16" fmla="*/ 24 w 36"/>
                <a:gd name="T17" fmla="*/ 18 h 36"/>
                <a:gd name="T18" fmla="*/ 18 w 36"/>
                <a:gd name="T19" fmla="*/ 1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9"/>
                    <a:pt x="8" y="0"/>
                    <a:pt x="18" y="0"/>
                  </a:cubicBezTo>
                  <a:cubicBezTo>
                    <a:pt x="28" y="0"/>
                    <a:pt x="36" y="9"/>
                    <a:pt x="36" y="18"/>
                  </a:cubicBezTo>
                  <a:cubicBezTo>
                    <a:pt x="36" y="28"/>
                    <a:pt x="28" y="36"/>
                    <a:pt x="18" y="36"/>
                  </a:cubicBezTo>
                  <a:close/>
                  <a:moveTo>
                    <a:pt x="18" y="12"/>
                  </a:moveTo>
                  <a:cubicBezTo>
                    <a:pt x="14" y="12"/>
                    <a:pt x="12" y="15"/>
                    <a:pt x="12" y="18"/>
                  </a:cubicBezTo>
                  <a:cubicBezTo>
                    <a:pt x="12" y="22"/>
                    <a:pt x="14" y="24"/>
                    <a:pt x="18" y="24"/>
                  </a:cubicBezTo>
                  <a:cubicBezTo>
                    <a:pt x="21" y="24"/>
                    <a:pt x="24" y="22"/>
                    <a:pt x="24" y="18"/>
                  </a:cubicBezTo>
                  <a:cubicBezTo>
                    <a:pt x="24" y="15"/>
                    <a:pt x="21" y="12"/>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7" name="Freeform 70"/>
            <p:cNvSpPr>
              <a:spLocks/>
            </p:cNvSpPr>
            <p:nvPr/>
          </p:nvSpPr>
          <p:spPr bwMode="auto">
            <a:xfrm>
              <a:off x="6782" y="714"/>
              <a:ext cx="99" cy="84"/>
            </a:xfrm>
            <a:custGeom>
              <a:avLst/>
              <a:gdLst>
                <a:gd name="T0" fmla="*/ 7 w 67"/>
                <a:gd name="T1" fmla="*/ 58 h 58"/>
                <a:gd name="T2" fmla="*/ 2 w 67"/>
                <a:gd name="T3" fmla="*/ 56 h 58"/>
                <a:gd name="T4" fmla="*/ 3 w 67"/>
                <a:gd name="T5" fmla="*/ 47 h 58"/>
                <a:gd name="T6" fmla="*/ 57 w 67"/>
                <a:gd name="T7" fmla="*/ 3 h 58"/>
                <a:gd name="T8" fmla="*/ 65 w 67"/>
                <a:gd name="T9" fmla="*/ 3 h 58"/>
                <a:gd name="T10" fmla="*/ 64 w 67"/>
                <a:gd name="T11" fmla="*/ 12 h 58"/>
                <a:gd name="T12" fmla="*/ 11 w 67"/>
                <a:gd name="T13" fmla="*/ 56 h 58"/>
                <a:gd name="T14" fmla="*/ 7 w 67"/>
                <a:gd name="T15" fmla="*/ 58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 h="58">
                  <a:moveTo>
                    <a:pt x="7" y="58"/>
                  </a:moveTo>
                  <a:cubicBezTo>
                    <a:pt x="5" y="58"/>
                    <a:pt x="3" y="57"/>
                    <a:pt x="2" y="56"/>
                  </a:cubicBezTo>
                  <a:cubicBezTo>
                    <a:pt x="0" y="53"/>
                    <a:pt x="0" y="49"/>
                    <a:pt x="3" y="47"/>
                  </a:cubicBezTo>
                  <a:cubicBezTo>
                    <a:pt x="57" y="3"/>
                    <a:pt x="57" y="3"/>
                    <a:pt x="57" y="3"/>
                  </a:cubicBezTo>
                  <a:cubicBezTo>
                    <a:pt x="59" y="0"/>
                    <a:pt x="63" y="1"/>
                    <a:pt x="65" y="3"/>
                  </a:cubicBezTo>
                  <a:cubicBezTo>
                    <a:pt x="67" y="6"/>
                    <a:pt x="67" y="10"/>
                    <a:pt x="64" y="12"/>
                  </a:cubicBezTo>
                  <a:cubicBezTo>
                    <a:pt x="11" y="56"/>
                    <a:pt x="11" y="56"/>
                    <a:pt x="11" y="56"/>
                  </a:cubicBezTo>
                  <a:cubicBezTo>
                    <a:pt x="10" y="57"/>
                    <a:pt x="8" y="58"/>
                    <a:pt x="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8" name="Freeform 71"/>
            <p:cNvSpPr>
              <a:spLocks/>
            </p:cNvSpPr>
            <p:nvPr/>
          </p:nvSpPr>
          <p:spPr bwMode="auto">
            <a:xfrm>
              <a:off x="6892" y="708"/>
              <a:ext cx="93" cy="44"/>
            </a:xfrm>
            <a:custGeom>
              <a:avLst/>
              <a:gdLst>
                <a:gd name="T0" fmla="*/ 57 w 63"/>
                <a:gd name="T1" fmla="*/ 30 h 30"/>
                <a:gd name="T2" fmla="*/ 55 w 63"/>
                <a:gd name="T3" fmla="*/ 29 h 30"/>
                <a:gd name="T4" fmla="*/ 5 w 63"/>
                <a:gd name="T5" fmla="*/ 13 h 30"/>
                <a:gd name="T6" fmla="*/ 1 w 63"/>
                <a:gd name="T7" fmla="*/ 5 h 30"/>
                <a:gd name="T8" fmla="*/ 9 w 63"/>
                <a:gd name="T9" fmla="*/ 2 h 30"/>
                <a:gd name="T10" fmla="*/ 58 w 63"/>
                <a:gd name="T11" fmla="*/ 18 h 30"/>
                <a:gd name="T12" fmla="*/ 62 w 63"/>
                <a:gd name="T13" fmla="*/ 26 h 30"/>
                <a:gd name="T14" fmla="*/ 57 w 63"/>
                <a:gd name="T15" fmla="*/ 3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30">
                  <a:moveTo>
                    <a:pt x="57" y="30"/>
                  </a:moveTo>
                  <a:cubicBezTo>
                    <a:pt x="56" y="30"/>
                    <a:pt x="55" y="30"/>
                    <a:pt x="55" y="29"/>
                  </a:cubicBezTo>
                  <a:cubicBezTo>
                    <a:pt x="5" y="13"/>
                    <a:pt x="5" y="13"/>
                    <a:pt x="5" y="13"/>
                  </a:cubicBezTo>
                  <a:cubicBezTo>
                    <a:pt x="2" y="12"/>
                    <a:pt x="0" y="8"/>
                    <a:pt x="1" y="5"/>
                  </a:cubicBezTo>
                  <a:cubicBezTo>
                    <a:pt x="2" y="2"/>
                    <a:pt x="6" y="0"/>
                    <a:pt x="9" y="2"/>
                  </a:cubicBezTo>
                  <a:cubicBezTo>
                    <a:pt x="58" y="18"/>
                    <a:pt x="58" y="18"/>
                    <a:pt x="58" y="18"/>
                  </a:cubicBezTo>
                  <a:cubicBezTo>
                    <a:pt x="62" y="19"/>
                    <a:pt x="63" y="23"/>
                    <a:pt x="62" y="26"/>
                  </a:cubicBezTo>
                  <a:cubicBezTo>
                    <a:pt x="61" y="28"/>
                    <a:pt x="59" y="30"/>
                    <a:pt x="57"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9" name="Freeform 72"/>
            <p:cNvSpPr>
              <a:spLocks/>
            </p:cNvSpPr>
            <p:nvPr/>
          </p:nvSpPr>
          <p:spPr bwMode="auto">
            <a:xfrm>
              <a:off x="6994" y="630"/>
              <a:ext cx="103" cy="113"/>
            </a:xfrm>
            <a:custGeom>
              <a:avLst/>
              <a:gdLst>
                <a:gd name="T0" fmla="*/ 6 w 70"/>
                <a:gd name="T1" fmla="*/ 78 h 78"/>
                <a:gd name="T2" fmla="*/ 3 w 70"/>
                <a:gd name="T3" fmla="*/ 77 h 78"/>
                <a:gd name="T4" fmla="*/ 2 w 70"/>
                <a:gd name="T5" fmla="*/ 68 h 78"/>
                <a:gd name="T6" fmla="*/ 58 w 70"/>
                <a:gd name="T7" fmla="*/ 3 h 78"/>
                <a:gd name="T8" fmla="*/ 67 w 70"/>
                <a:gd name="T9" fmla="*/ 2 h 78"/>
                <a:gd name="T10" fmla="*/ 67 w 70"/>
                <a:gd name="T11" fmla="*/ 10 h 78"/>
                <a:gd name="T12" fmla="*/ 11 w 70"/>
                <a:gd name="T13" fmla="*/ 76 h 78"/>
                <a:gd name="T14" fmla="*/ 6 w 70"/>
                <a:gd name="T15" fmla="*/ 78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78">
                  <a:moveTo>
                    <a:pt x="6" y="78"/>
                  </a:moveTo>
                  <a:cubicBezTo>
                    <a:pt x="5" y="78"/>
                    <a:pt x="4" y="78"/>
                    <a:pt x="3" y="77"/>
                  </a:cubicBezTo>
                  <a:cubicBezTo>
                    <a:pt x="0" y="75"/>
                    <a:pt x="0" y="71"/>
                    <a:pt x="2" y="68"/>
                  </a:cubicBezTo>
                  <a:cubicBezTo>
                    <a:pt x="58" y="3"/>
                    <a:pt x="58" y="3"/>
                    <a:pt x="58" y="3"/>
                  </a:cubicBezTo>
                  <a:cubicBezTo>
                    <a:pt x="60" y="0"/>
                    <a:pt x="64" y="0"/>
                    <a:pt x="67" y="2"/>
                  </a:cubicBezTo>
                  <a:cubicBezTo>
                    <a:pt x="69" y="4"/>
                    <a:pt x="70" y="8"/>
                    <a:pt x="67" y="10"/>
                  </a:cubicBezTo>
                  <a:cubicBezTo>
                    <a:pt x="11" y="76"/>
                    <a:pt x="11" y="76"/>
                    <a:pt x="11" y="76"/>
                  </a:cubicBezTo>
                  <a:cubicBezTo>
                    <a:pt x="10" y="78"/>
                    <a:pt x="8" y="78"/>
                    <a:pt x="6" y="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626630362"/>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vert="horz" lIns="91440" tIns="45720" rIns="91440" bIns="45720" rtlCol="0" anchor="t">
            <a:normAutofit/>
          </a:bodyPr>
          <a:lstStyle/>
          <a:p>
            <a:pPr marL="0" indent="0">
              <a:buNone/>
            </a:pPr>
            <a:r>
              <a:rPr lang="en-US" sz="2400" b="1" u="sng"/>
              <a:t>Aim</a:t>
            </a:r>
          </a:p>
          <a:p>
            <a:pPr marL="305435" indent="-305435"/>
            <a:r>
              <a:rPr lang="en-US"/>
              <a:t>To understand the importance of communication and networking and how they are used within business.</a:t>
            </a:r>
          </a:p>
          <a:p>
            <a:pPr marL="305435" indent="-305435"/>
            <a:endParaRPr lang="en-US"/>
          </a:p>
          <a:p>
            <a:pPr marL="0" indent="0">
              <a:buNone/>
            </a:pPr>
            <a:r>
              <a:rPr lang="en-US" sz="2400" b="1" u="sng"/>
              <a:t>Objectives</a:t>
            </a:r>
          </a:p>
          <a:p>
            <a:pPr marL="305435" indent="-305435"/>
            <a:r>
              <a:rPr lang="en-US"/>
              <a:t>Complete a series of activities demonstrating the importance of both communication and networking</a:t>
            </a:r>
          </a:p>
          <a:p>
            <a:pPr marL="305435" indent="-305435"/>
            <a:endParaRPr lang="en-US"/>
          </a:p>
          <a:p>
            <a:pPr marL="305435" indent="-305435"/>
            <a:r>
              <a:rPr lang="en-US"/>
              <a:t>Demonstrate understanding through a Kahoot quiz</a:t>
            </a:r>
          </a:p>
        </p:txBody>
      </p:sp>
      <p:sp>
        <p:nvSpPr>
          <p:cNvPr id="4" name="Title 3"/>
          <p:cNvSpPr>
            <a:spLocks noGrp="1"/>
          </p:cNvSpPr>
          <p:nvPr>
            <p:ph type="title"/>
          </p:nvPr>
        </p:nvSpPr>
        <p:spPr/>
        <p:txBody>
          <a:bodyPr/>
          <a:lstStyle/>
          <a:p>
            <a:pPr algn="ctr"/>
            <a:r>
              <a:rPr lang="en-US"/>
              <a:t>Learning Aims &amp; Objectives</a:t>
            </a:r>
          </a:p>
        </p:txBody>
      </p:sp>
      <p:grpSp>
        <p:nvGrpSpPr>
          <p:cNvPr id="16" name="Group 40" descr="binoculars icon"/>
          <p:cNvGrpSpPr>
            <a:grpSpLocks noChangeAspect="1"/>
          </p:cNvGrpSpPr>
          <p:nvPr/>
        </p:nvGrpSpPr>
        <p:grpSpPr bwMode="auto">
          <a:xfrm>
            <a:off x="10260814" y="5297789"/>
            <a:ext cx="1806463" cy="1314610"/>
            <a:chOff x="3438" y="454"/>
            <a:chExt cx="427" cy="395"/>
          </a:xfrm>
          <a:solidFill>
            <a:schemeClr val="bg1">
              <a:alpha val="50000"/>
            </a:schemeClr>
          </a:solidFill>
        </p:grpSpPr>
        <p:sp>
          <p:nvSpPr>
            <p:cNvPr id="17" name="Freeform 41"/>
            <p:cNvSpPr>
              <a:spLocks noEditPoints="1"/>
            </p:cNvSpPr>
            <p:nvPr/>
          </p:nvSpPr>
          <p:spPr bwMode="auto">
            <a:xfrm>
              <a:off x="3438" y="653"/>
              <a:ext cx="196" cy="196"/>
            </a:xfrm>
            <a:custGeom>
              <a:avLst/>
              <a:gdLst>
                <a:gd name="T0" fmla="*/ 66 w 132"/>
                <a:gd name="T1" fmla="*/ 132 h 132"/>
                <a:gd name="T2" fmla="*/ 0 w 132"/>
                <a:gd name="T3" fmla="*/ 66 h 132"/>
                <a:gd name="T4" fmla="*/ 66 w 132"/>
                <a:gd name="T5" fmla="*/ 0 h 132"/>
                <a:gd name="T6" fmla="*/ 132 w 132"/>
                <a:gd name="T7" fmla="*/ 66 h 132"/>
                <a:gd name="T8" fmla="*/ 66 w 132"/>
                <a:gd name="T9" fmla="*/ 132 h 132"/>
                <a:gd name="T10" fmla="*/ 66 w 132"/>
                <a:gd name="T11" fmla="*/ 12 h 132"/>
                <a:gd name="T12" fmla="*/ 12 w 132"/>
                <a:gd name="T13" fmla="*/ 66 h 132"/>
                <a:gd name="T14" fmla="*/ 66 w 132"/>
                <a:gd name="T15" fmla="*/ 120 h 132"/>
                <a:gd name="T16" fmla="*/ 120 w 132"/>
                <a:gd name="T17" fmla="*/ 66 h 132"/>
                <a:gd name="T18" fmla="*/ 66 w 132"/>
                <a:gd name="T19" fmla="*/ 1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132">
                  <a:moveTo>
                    <a:pt x="66" y="132"/>
                  </a:moveTo>
                  <a:cubicBezTo>
                    <a:pt x="29" y="132"/>
                    <a:pt x="0" y="102"/>
                    <a:pt x="0" y="66"/>
                  </a:cubicBezTo>
                  <a:cubicBezTo>
                    <a:pt x="0" y="29"/>
                    <a:pt x="29" y="0"/>
                    <a:pt x="66" y="0"/>
                  </a:cubicBezTo>
                  <a:cubicBezTo>
                    <a:pt x="102" y="0"/>
                    <a:pt x="132" y="29"/>
                    <a:pt x="132" y="66"/>
                  </a:cubicBezTo>
                  <a:cubicBezTo>
                    <a:pt x="132" y="102"/>
                    <a:pt x="102" y="132"/>
                    <a:pt x="66" y="132"/>
                  </a:cubicBezTo>
                  <a:close/>
                  <a:moveTo>
                    <a:pt x="66" y="12"/>
                  </a:moveTo>
                  <a:cubicBezTo>
                    <a:pt x="36" y="12"/>
                    <a:pt x="12" y="36"/>
                    <a:pt x="12" y="66"/>
                  </a:cubicBezTo>
                  <a:cubicBezTo>
                    <a:pt x="12" y="95"/>
                    <a:pt x="36" y="120"/>
                    <a:pt x="66" y="120"/>
                  </a:cubicBezTo>
                  <a:cubicBezTo>
                    <a:pt x="96" y="120"/>
                    <a:pt x="120" y="95"/>
                    <a:pt x="120" y="66"/>
                  </a:cubicBezTo>
                  <a:cubicBezTo>
                    <a:pt x="120" y="36"/>
                    <a:pt x="96" y="12"/>
                    <a:pt x="6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8" name="Freeform 42"/>
            <p:cNvSpPr>
              <a:spLocks/>
            </p:cNvSpPr>
            <p:nvPr/>
          </p:nvSpPr>
          <p:spPr bwMode="auto">
            <a:xfrm>
              <a:off x="3455" y="457"/>
              <a:ext cx="179" cy="250"/>
            </a:xfrm>
            <a:custGeom>
              <a:avLst/>
              <a:gdLst>
                <a:gd name="T0" fmla="*/ 7 w 121"/>
                <a:gd name="T1" fmla="*/ 169 h 169"/>
                <a:gd name="T2" fmla="*/ 4 w 121"/>
                <a:gd name="T3" fmla="*/ 168 h 169"/>
                <a:gd name="T4" fmla="*/ 1 w 121"/>
                <a:gd name="T5" fmla="*/ 160 h 169"/>
                <a:gd name="T6" fmla="*/ 37 w 121"/>
                <a:gd name="T7" fmla="*/ 76 h 169"/>
                <a:gd name="T8" fmla="*/ 39 w 121"/>
                <a:gd name="T9" fmla="*/ 74 h 169"/>
                <a:gd name="T10" fmla="*/ 56 w 121"/>
                <a:gd name="T11" fmla="*/ 57 h 169"/>
                <a:gd name="T12" fmla="*/ 73 w 121"/>
                <a:gd name="T13" fmla="*/ 11 h 169"/>
                <a:gd name="T14" fmla="*/ 75 w 121"/>
                <a:gd name="T15" fmla="*/ 8 h 169"/>
                <a:gd name="T16" fmla="*/ 97 w 121"/>
                <a:gd name="T17" fmla="*/ 0 h 169"/>
                <a:gd name="T18" fmla="*/ 119 w 121"/>
                <a:gd name="T19" fmla="*/ 8 h 169"/>
                <a:gd name="T20" fmla="*/ 121 w 121"/>
                <a:gd name="T21" fmla="*/ 13 h 169"/>
                <a:gd name="T22" fmla="*/ 121 w 121"/>
                <a:gd name="T23" fmla="*/ 61 h 169"/>
                <a:gd name="T24" fmla="*/ 115 w 121"/>
                <a:gd name="T25" fmla="*/ 67 h 169"/>
                <a:gd name="T26" fmla="*/ 109 w 121"/>
                <a:gd name="T27" fmla="*/ 61 h 169"/>
                <a:gd name="T28" fmla="*/ 109 w 121"/>
                <a:gd name="T29" fmla="*/ 15 h 169"/>
                <a:gd name="T30" fmla="*/ 84 w 121"/>
                <a:gd name="T31" fmla="*/ 16 h 169"/>
                <a:gd name="T32" fmla="*/ 66 w 121"/>
                <a:gd name="T33" fmla="*/ 63 h 169"/>
                <a:gd name="T34" fmla="*/ 65 w 121"/>
                <a:gd name="T35" fmla="*/ 65 h 169"/>
                <a:gd name="T36" fmla="*/ 48 w 121"/>
                <a:gd name="T37" fmla="*/ 82 h 169"/>
                <a:gd name="T38" fmla="*/ 12 w 121"/>
                <a:gd name="T39" fmla="*/ 165 h 169"/>
                <a:gd name="T40" fmla="*/ 7 w 121"/>
                <a:gd name="T41"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69">
                  <a:moveTo>
                    <a:pt x="7" y="169"/>
                  </a:moveTo>
                  <a:cubicBezTo>
                    <a:pt x="6" y="169"/>
                    <a:pt x="5" y="168"/>
                    <a:pt x="4" y="168"/>
                  </a:cubicBezTo>
                  <a:cubicBezTo>
                    <a:pt x="1" y="167"/>
                    <a:pt x="0" y="163"/>
                    <a:pt x="1" y="160"/>
                  </a:cubicBezTo>
                  <a:cubicBezTo>
                    <a:pt x="37" y="76"/>
                    <a:pt x="37" y="76"/>
                    <a:pt x="37" y="76"/>
                  </a:cubicBezTo>
                  <a:cubicBezTo>
                    <a:pt x="38" y="76"/>
                    <a:pt x="38" y="75"/>
                    <a:pt x="39" y="74"/>
                  </a:cubicBezTo>
                  <a:cubicBezTo>
                    <a:pt x="56" y="57"/>
                    <a:pt x="56" y="57"/>
                    <a:pt x="56" y="57"/>
                  </a:cubicBezTo>
                  <a:cubicBezTo>
                    <a:pt x="73" y="11"/>
                    <a:pt x="73" y="11"/>
                    <a:pt x="73" y="11"/>
                  </a:cubicBezTo>
                  <a:cubicBezTo>
                    <a:pt x="74" y="10"/>
                    <a:pt x="74" y="9"/>
                    <a:pt x="75" y="8"/>
                  </a:cubicBezTo>
                  <a:cubicBezTo>
                    <a:pt x="80" y="3"/>
                    <a:pt x="88" y="0"/>
                    <a:pt x="97" y="0"/>
                  </a:cubicBezTo>
                  <a:cubicBezTo>
                    <a:pt x="106" y="0"/>
                    <a:pt x="114" y="3"/>
                    <a:pt x="119" y="8"/>
                  </a:cubicBezTo>
                  <a:cubicBezTo>
                    <a:pt x="120" y="10"/>
                    <a:pt x="121" y="11"/>
                    <a:pt x="121" y="13"/>
                  </a:cubicBezTo>
                  <a:cubicBezTo>
                    <a:pt x="121" y="61"/>
                    <a:pt x="121" y="61"/>
                    <a:pt x="121" y="61"/>
                  </a:cubicBezTo>
                  <a:cubicBezTo>
                    <a:pt x="121" y="64"/>
                    <a:pt x="118" y="67"/>
                    <a:pt x="115" y="67"/>
                  </a:cubicBezTo>
                  <a:cubicBezTo>
                    <a:pt x="112" y="67"/>
                    <a:pt x="109" y="64"/>
                    <a:pt x="109" y="61"/>
                  </a:cubicBezTo>
                  <a:cubicBezTo>
                    <a:pt x="109" y="15"/>
                    <a:pt x="109" y="15"/>
                    <a:pt x="109" y="15"/>
                  </a:cubicBezTo>
                  <a:cubicBezTo>
                    <a:pt x="102" y="10"/>
                    <a:pt x="90" y="11"/>
                    <a:pt x="84" y="16"/>
                  </a:cubicBezTo>
                  <a:cubicBezTo>
                    <a:pt x="66" y="63"/>
                    <a:pt x="66" y="63"/>
                    <a:pt x="66" y="63"/>
                  </a:cubicBezTo>
                  <a:cubicBezTo>
                    <a:pt x="66" y="64"/>
                    <a:pt x="66" y="64"/>
                    <a:pt x="65" y="65"/>
                  </a:cubicBezTo>
                  <a:cubicBezTo>
                    <a:pt x="48" y="82"/>
                    <a:pt x="48" y="82"/>
                    <a:pt x="48" y="82"/>
                  </a:cubicBezTo>
                  <a:cubicBezTo>
                    <a:pt x="12" y="165"/>
                    <a:pt x="12" y="165"/>
                    <a:pt x="12" y="165"/>
                  </a:cubicBezTo>
                  <a:cubicBezTo>
                    <a:pt x="11" y="167"/>
                    <a:pt x="9" y="169"/>
                    <a:pt x="7"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9" name="Freeform 43"/>
            <p:cNvSpPr>
              <a:spLocks noEditPoints="1"/>
            </p:cNvSpPr>
            <p:nvPr/>
          </p:nvSpPr>
          <p:spPr bwMode="auto">
            <a:xfrm>
              <a:off x="3669" y="653"/>
              <a:ext cx="196" cy="196"/>
            </a:xfrm>
            <a:custGeom>
              <a:avLst/>
              <a:gdLst>
                <a:gd name="T0" fmla="*/ 66 w 132"/>
                <a:gd name="T1" fmla="*/ 132 h 132"/>
                <a:gd name="T2" fmla="*/ 0 w 132"/>
                <a:gd name="T3" fmla="*/ 66 h 132"/>
                <a:gd name="T4" fmla="*/ 66 w 132"/>
                <a:gd name="T5" fmla="*/ 0 h 132"/>
                <a:gd name="T6" fmla="*/ 132 w 132"/>
                <a:gd name="T7" fmla="*/ 66 h 132"/>
                <a:gd name="T8" fmla="*/ 66 w 132"/>
                <a:gd name="T9" fmla="*/ 132 h 132"/>
                <a:gd name="T10" fmla="*/ 66 w 132"/>
                <a:gd name="T11" fmla="*/ 12 h 132"/>
                <a:gd name="T12" fmla="*/ 12 w 132"/>
                <a:gd name="T13" fmla="*/ 66 h 132"/>
                <a:gd name="T14" fmla="*/ 66 w 132"/>
                <a:gd name="T15" fmla="*/ 120 h 132"/>
                <a:gd name="T16" fmla="*/ 120 w 132"/>
                <a:gd name="T17" fmla="*/ 66 h 132"/>
                <a:gd name="T18" fmla="*/ 66 w 132"/>
                <a:gd name="T19" fmla="*/ 1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132">
                  <a:moveTo>
                    <a:pt x="66" y="132"/>
                  </a:moveTo>
                  <a:cubicBezTo>
                    <a:pt x="29" y="132"/>
                    <a:pt x="0" y="102"/>
                    <a:pt x="0" y="66"/>
                  </a:cubicBezTo>
                  <a:cubicBezTo>
                    <a:pt x="0" y="29"/>
                    <a:pt x="29" y="0"/>
                    <a:pt x="66" y="0"/>
                  </a:cubicBezTo>
                  <a:cubicBezTo>
                    <a:pt x="102" y="0"/>
                    <a:pt x="132" y="29"/>
                    <a:pt x="132" y="66"/>
                  </a:cubicBezTo>
                  <a:cubicBezTo>
                    <a:pt x="132" y="102"/>
                    <a:pt x="102" y="132"/>
                    <a:pt x="66" y="132"/>
                  </a:cubicBezTo>
                  <a:close/>
                  <a:moveTo>
                    <a:pt x="66" y="12"/>
                  </a:moveTo>
                  <a:cubicBezTo>
                    <a:pt x="36" y="12"/>
                    <a:pt x="12" y="36"/>
                    <a:pt x="12" y="66"/>
                  </a:cubicBezTo>
                  <a:cubicBezTo>
                    <a:pt x="12" y="95"/>
                    <a:pt x="36" y="120"/>
                    <a:pt x="66" y="120"/>
                  </a:cubicBezTo>
                  <a:cubicBezTo>
                    <a:pt x="96" y="120"/>
                    <a:pt x="120" y="95"/>
                    <a:pt x="120" y="66"/>
                  </a:cubicBezTo>
                  <a:cubicBezTo>
                    <a:pt x="120" y="36"/>
                    <a:pt x="96" y="12"/>
                    <a:pt x="6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0" name="Freeform 44"/>
            <p:cNvSpPr>
              <a:spLocks/>
            </p:cNvSpPr>
            <p:nvPr/>
          </p:nvSpPr>
          <p:spPr bwMode="auto">
            <a:xfrm>
              <a:off x="3669" y="454"/>
              <a:ext cx="179" cy="253"/>
            </a:xfrm>
            <a:custGeom>
              <a:avLst/>
              <a:gdLst>
                <a:gd name="T0" fmla="*/ 114 w 121"/>
                <a:gd name="T1" fmla="*/ 171 h 171"/>
                <a:gd name="T2" fmla="*/ 108 w 121"/>
                <a:gd name="T3" fmla="*/ 167 h 171"/>
                <a:gd name="T4" fmla="*/ 73 w 121"/>
                <a:gd name="T5" fmla="*/ 84 h 171"/>
                <a:gd name="T6" fmla="*/ 56 w 121"/>
                <a:gd name="T7" fmla="*/ 67 h 171"/>
                <a:gd name="T8" fmla="*/ 54 w 121"/>
                <a:gd name="T9" fmla="*/ 65 h 171"/>
                <a:gd name="T10" fmla="*/ 37 w 121"/>
                <a:gd name="T11" fmla="*/ 19 h 171"/>
                <a:gd name="T12" fmla="*/ 12 w 121"/>
                <a:gd name="T13" fmla="*/ 18 h 171"/>
                <a:gd name="T14" fmla="*/ 12 w 121"/>
                <a:gd name="T15" fmla="*/ 63 h 171"/>
                <a:gd name="T16" fmla="*/ 6 w 121"/>
                <a:gd name="T17" fmla="*/ 69 h 171"/>
                <a:gd name="T18" fmla="*/ 0 w 121"/>
                <a:gd name="T19" fmla="*/ 63 h 171"/>
                <a:gd name="T20" fmla="*/ 0 w 121"/>
                <a:gd name="T21" fmla="*/ 15 h 171"/>
                <a:gd name="T22" fmla="*/ 2 w 121"/>
                <a:gd name="T23" fmla="*/ 11 h 171"/>
                <a:gd name="T24" fmla="*/ 46 w 121"/>
                <a:gd name="T25" fmla="*/ 11 h 171"/>
                <a:gd name="T26" fmla="*/ 47 w 121"/>
                <a:gd name="T27" fmla="*/ 13 h 171"/>
                <a:gd name="T28" fmla="*/ 65 w 121"/>
                <a:gd name="T29" fmla="*/ 59 h 171"/>
                <a:gd name="T30" fmla="*/ 82 w 121"/>
                <a:gd name="T31" fmla="*/ 76 h 171"/>
                <a:gd name="T32" fmla="*/ 83 w 121"/>
                <a:gd name="T33" fmla="*/ 78 h 171"/>
                <a:gd name="T34" fmla="*/ 119 w 121"/>
                <a:gd name="T35" fmla="*/ 162 h 171"/>
                <a:gd name="T36" fmla="*/ 116 w 121"/>
                <a:gd name="T37" fmla="*/ 170 h 171"/>
                <a:gd name="T38" fmla="*/ 114 w 121"/>
                <a:gd name="T39"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1" h="171">
                  <a:moveTo>
                    <a:pt x="114" y="171"/>
                  </a:moveTo>
                  <a:cubicBezTo>
                    <a:pt x="112" y="171"/>
                    <a:pt x="109" y="169"/>
                    <a:pt x="108" y="167"/>
                  </a:cubicBezTo>
                  <a:cubicBezTo>
                    <a:pt x="73" y="84"/>
                    <a:pt x="73" y="84"/>
                    <a:pt x="73" y="84"/>
                  </a:cubicBezTo>
                  <a:cubicBezTo>
                    <a:pt x="56" y="67"/>
                    <a:pt x="56" y="67"/>
                    <a:pt x="56" y="67"/>
                  </a:cubicBezTo>
                  <a:cubicBezTo>
                    <a:pt x="55" y="66"/>
                    <a:pt x="55" y="66"/>
                    <a:pt x="54" y="65"/>
                  </a:cubicBezTo>
                  <a:cubicBezTo>
                    <a:pt x="37" y="19"/>
                    <a:pt x="37" y="19"/>
                    <a:pt x="37" y="19"/>
                  </a:cubicBezTo>
                  <a:cubicBezTo>
                    <a:pt x="30" y="13"/>
                    <a:pt x="19" y="13"/>
                    <a:pt x="12" y="18"/>
                  </a:cubicBezTo>
                  <a:cubicBezTo>
                    <a:pt x="12" y="63"/>
                    <a:pt x="12" y="63"/>
                    <a:pt x="12" y="63"/>
                  </a:cubicBezTo>
                  <a:cubicBezTo>
                    <a:pt x="12" y="66"/>
                    <a:pt x="9" y="69"/>
                    <a:pt x="6" y="69"/>
                  </a:cubicBezTo>
                  <a:cubicBezTo>
                    <a:pt x="3" y="69"/>
                    <a:pt x="0" y="66"/>
                    <a:pt x="0" y="63"/>
                  </a:cubicBezTo>
                  <a:cubicBezTo>
                    <a:pt x="0" y="15"/>
                    <a:pt x="0" y="15"/>
                    <a:pt x="0" y="15"/>
                  </a:cubicBezTo>
                  <a:cubicBezTo>
                    <a:pt x="0" y="14"/>
                    <a:pt x="0" y="12"/>
                    <a:pt x="2" y="11"/>
                  </a:cubicBezTo>
                  <a:cubicBezTo>
                    <a:pt x="13" y="0"/>
                    <a:pt x="35" y="0"/>
                    <a:pt x="46" y="11"/>
                  </a:cubicBezTo>
                  <a:cubicBezTo>
                    <a:pt x="47" y="12"/>
                    <a:pt x="47" y="12"/>
                    <a:pt x="47" y="13"/>
                  </a:cubicBezTo>
                  <a:cubicBezTo>
                    <a:pt x="65" y="59"/>
                    <a:pt x="65" y="59"/>
                    <a:pt x="65" y="59"/>
                  </a:cubicBezTo>
                  <a:cubicBezTo>
                    <a:pt x="82" y="76"/>
                    <a:pt x="82" y="76"/>
                    <a:pt x="82" y="76"/>
                  </a:cubicBezTo>
                  <a:cubicBezTo>
                    <a:pt x="83" y="77"/>
                    <a:pt x="83" y="78"/>
                    <a:pt x="83" y="78"/>
                  </a:cubicBezTo>
                  <a:cubicBezTo>
                    <a:pt x="119" y="162"/>
                    <a:pt x="119" y="162"/>
                    <a:pt x="119" y="162"/>
                  </a:cubicBezTo>
                  <a:cubicBezTo>
                    <a:pt x="121" y="165"/>
                    <a:pt x="119" y="169"/>
                    <a:pt x="116" y="170"/>
                  </a:cubicBezTo>
                  <a:cubicBezTo>
                    <a:pt x="115" y="170"/>
                    <a:pt x="115" y="171"/>
                    <a:pt x="114"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1" name="Freeform 45"/>
            <p:cNvSpPr>
              <a:spLocks/>
            </p:cNvSpPr>
            <p:nvPr/>
          </p:nvSpPr>
          <p:spPr bwMode="auto">
            <a:xfrm>
              <a:off x="3572" y="574"/>
              <a:ext cx="159" cy="53"/>
            </a:xfrm>
            <a:custGeom>
              <a:avLst/>
              <a:gdLst>
                <a:gd name="T0" fmla="*/ 102 w 108"/>
                <a:gd name="T1" fmla="*/ 36 h 36"/>
                <a:gd name="T2" fmla="*/ 96 w 108"/>
                <a:gd name="T3" fmla="*/ 30 h 36"/>
                <a:gd name="T4" fmla="*/ 54 w 108"/>
                <a:gd name="T5" fmla="*/ 12 h 36"/>
                <a:gd name="T6" fmla="*/ 12 w 108"/>
                <a:gd name="T7" fmla="*/ 30 h 36"/>
                <a:gd name="T8" fmla="*/ 6 w 108"/>
                <a:gd name="T9" fmla="*/ 36 h 36"/>
                <a:gd name="T10" fmla="*/ 0 w 108"/>
                <a:gd name="T11" fmla="*/ 30 h 36"/>
                <a:gd name="T12" fmla="*/ 54 w 108"/>
                <a:gd name="T13" fmla="*/ 0 h 36"/>
                <a:gd name="T14" fmla="*/ 108 w 108"/>
                <a:gd name="T15" fmla="*/ 30 h 36"/>
                <a:gd name="T16" fmla="*/ 102 w 108"/>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36">
                  <a:moveTo>
                    <a:pt x="102" y="36"/>
                  </a:moveTo>
                  <a:cubicBezTo>
                    <a:pt x="99" y="36"/>
                    <a:pt x="96" y="33"/>
                    <a:pt x="96" y="30"/>
                  </a:cubicBezTo>
                  <a:cubicBezTo>
                    <a:pt x="96" y="21"/>
                    <a:pt x="78" y="12"/>
                    <a:pt x="54" y="12"/>
                  </a:cubicBezTo>
                  <a:cubicBezTo>
                    <a:pt x="30" y="12"/>
                    <a:pt x="12" y="21"/>
                    <a:pt x="12" y="30"/>
                  </a:cubicBezTo>
                  <a:cubicBezTo>
                    <a:pt x="12" y="33"/>
                    <a:pt x="9" y="36"/>
                    <a:pt x="6" y="36"/>
                  </a:cubicBezTo>
                  <a:cubicBezTo>
                    <a:pt x="3" y="36"/>
                    <a:pt x="0" y="33"/>
                    <a:pt x="0" y="30"/>
                  </a:cubicBezTo>
                  <a:cubicBezTo>
                    <a:pt x="0" y="13"/>
                    <a:pt x="23" y="0"/>
                    <a:pt x="54" y="0"/>
                  </a:cubicBezTo>
                  <a:cubicBezTo>
                    <a:pt x="85" y="0"/>
                    <a:pt x="108" y="13"/>
                    <a:pt x="108" y="30"/>
                  </a:cubicBezTo>
                  <a:cubicBezTo>
                    <a:pt x="108" y="33"/>
                    <a:pt x="105" y="36"/>
                    <a:pt x="102"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2" name="Freeform 46"/>
            <p:cNvSpPr>
              <a:spLocks/>
            </p:cNvSpPr>
            <p:nvPr/>
          </p:nvSpPr>
          <p:spPr bwMode="auto">
            <a:xfrm>
              <a:off x="3616" y="575"/>
              <a:ext cx="18" cy="185"/>
            </a:xfrm>
            <a:custGeom>
              <a:avLst/>
              <a:gdLst>
                <a:gd name="T0" fmla="*/ 6 w 12"/>
                <a:gd name="T1" fmla="*/ 125 h 125"/>
                <a:gd name="T2" fmla="*/ 0 w 12"/>
                <a:gd name="T3" fmla="*/ 119 h 125"/>
                <a:gd name="T4" fmla="*/ 0 w 12"/>
                <a:gd name="T5" fmla="*/ 6 h 125"/>
                <a:gd name="T6" fmla="*/ 6 w 12"/>
                <a:gd name="T7" fmla="*/ 0 h 125"/>
                <a:gd name="T8" fmla="*/ 12 w 12"/>
                <a:gd name="T9" fmla="*/ 6 h 125"/>
                <a:gd name="T10" fmla="*/ 12 w 12"/>
                <a:gd name="T11" fmla="*/ 119 h 125"/>
                <a:gd name="T12" fmla="*/ 6 w 12"/>
                <a:gd name="T13" fmla="*/ 125 h 125"/>
              </a:gdLst>
              <a:ahLst/>
              <a:cxnLst>
                <a:cxn ang="0">
                  <a:pos x="T0" y="T1"/>
                </a:cxn>
                <a:cxn ang="0">
                  <a:pos x="T2" y="T3"/>
                </a:cxn>
                <a:cxn ang="0">
                  <a:pos x="T4" y="T5"/>
                </a:cxn>
                <a:cxn ang="0">
                  <a:pos x="T6" y="T7"/>
                </a:cxn>
                <a:cxn ang="0">
                  <a:pos x="T8" y="T9"/>
                </a:cxn>
                <a:cxn ang="0">
                  <a:pos x="T10" y="T11"/>
                </a:cxn>
                <a:cxn ang="0">
                  <a:pos x="T12" y="T13"/>
                </a:cxn>
              </a:cxnLst>
              <a:rect l="0" t="0" r="r" b="b"/>
              <a:pathLst>
                <a:path w="12" h="125">
                  <a:moveTo>
                    <a:pt x="6" y="125"/>
                  </a:moveTo>
                  <a:cubicBezTo>
                    <a:pt x="3" y="125"/>
                    <a:pt x="0" y="122"/>
                    <a:pt x="0" y="119"/>
                  </a:cubicBezTo>
                  <a:cubicBezTo>
                    <a:pt x="0" y="6"/>
                    <a:pt x="0" y="6"/>
                    <a:pt x="0" y="6"/>
                  </a:cubicBezTo>
                  <a:cubicBezTo>
                    <a:pt x="0" y="3"/>
                    <a:pt x="3" y="0"/>
                    <a:pt x="6" y="0"/>
                  </a:cubicBezTo>
                  <a:cubicBezTo>
                    <a:pt x="9" y="0"/>
                    <a:pt x="12" y="3"/>
                    <a:pt x="12" y="6"/>
                  </a:cubicBezTo>
                  <a:cubicBezTo>
                    <a:pt x="12" y="119"/>
                    <a:pt x="12" y="119"/>
                    <a:pt x="12" y="119"/>
                  </a:cubicBezTo>
                  <a:cubicBezTo>
                    <a:pt x="12" y="122"/>
                    <a:pt x="9" y="125"/>
                    <a:pt x="6"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3" name="Freeform 47"/>
            <p:cNvSpPr>
              <a:spLocks/>
            </p:cNvSpPr>
            <p:nvPr/>
          </p:nvSpPr>
          <p:spPr bwMode="auto">
            <a:xfrm>
              <a:off x="3669" y="575"/>
              <a:ext cx="18" cy="185"/>
            </a:xfrm>
            <a:custGeom>
              <a:avLst/>
              <a:gdLst>
                <a:gd name="T0" fmla="*/ 6 w 12"/>
                <a:gd name="T1" fmla="*/ 125 h 125"/>
                <a:gd name="T2" fmla="*/ 0 w 12"/>
                <a:gd name="T3" fmla="*/ 119 h 125"/>
                <a:gd name="T4" fmla="*/ 0 w 12"/>
                <a:gd name="T5" fmla="*/ 6 h 125"/>
                <a:gd name="T6" fmla="*/ 6 w 12"/>
                <a:gd name="T7" fmla="*/ 0 h 125"/>
                <a:gd name="T8" fmla="*/ 12 w 12"/>
                <a:gd name="T9" fmla="*/ 6 h 125"/>
                <a:gd name="T10" fmla="*/ 12 w 12"/>
                <a:gd name="T11" fmla="*/ 119 h 125"/>
                <a:gd name="T12" fmla="*/ 6 w 12"/>
                <a:gd name="T13" fmla="*/ 125 h 125"/>
              </a:gdLst>
              <a:ahLst/>
              <a:cxnLst>
                <a:cxn ang="0">
                  <a:pos x="T0" y="T1"/>
                </a:cxn>
                <a:cxn ang="0">
                  <a:pos x="T2" y="T3"/>
                </a:cxn>
                <a:cxn ang="0">
                  <a:pos x="T4" y="T5"/>
                </a:cxn>
                <a:cxn ang="0">
                  <a:pos x="T6" y="T7"/>
                </a:cxn>
                <a:cxn ang="0">
                  <a:pos x="T8" y="T9"/>
                </a:cxn>
                <a:cxn ang="0">
                  <a:pos x="T10" y="T11"/>
                </a:cxn>
                <a:cxn ang="0">
                  <a:pos x="T12" y="T13"/>
                </a:cxn>
              </a:cxnLst>
              <a:rect l="0" t="0" r="r" b="b"/>
              <a:pathLst>
                <a:path w="12" h="125">
                  <a:moveTo>
                    <a:pt x="6" y="125"/>
                  </a:moveTo>
                  <a:cubicBezTo>
                    <a:pt x="3" y="125"/>
                    <a:pt x="0" y="122"/>
                    <a:pt x="0" y="119"/>
                  </a:cubicBezTo>
                  <a:cubicBezTo>
                    <a:pt x="0" y="6"/>
                    <a:pt x="0" y="6"/>
                    <a:pt x="0" y="6"/>
                  </a:cubicBezTo>
                  <a:cubicBezTo>
                    <a:pt x="0" y="3"/>
                    <a:pt x="3" y="0"/>
                    <a:pt x="6" y="0"/>
                  </a:cubicBezTo>
                  <a:cubicBezTo>
                    <a:pt x="9" y="0"/>
                    <a:pt x="12" y="3"/>
                    <a:pt x="12" y="6"/>
                  </a:cubicBezTo>
                  <a:cubicBezTo>
                    <a:pt x="12" y="119"/>
                    <a:pt x="12" y="119"/>
                    <a:pt x="12" y="119"/>
                  </a:cubicBezTo>
                  <a:cubicBezTo>
                    <a:pt x="12" y="122"/>
                    <a:pt x="9" y="125"/>
                    <a:pt x="6"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4" name="Freeform 48"/>
            <p:cNvSpPr>
              <a:spLocks/>
            </p:cNvSpPr>
            <p:nvPr/>
          </p:nvSpPr>
          <p:spPr bwMode="auto">
            <a:xfrm>
              <a:off x="3474" y="689"/>
              <a:ext cx="71" cy="71"/>
            </a:xfrm>
            <a:custGeom>
              <a:avLst/>
              <a:gdLst>
                <a:gd name="T0" fmla="*/ 6 w 48"/>
                <a:gd name="T1" fmla="*/ 48 h 48"/>
                <a:gd name="T2" fmla="*/ 0 w 48"/>
                <a:gd name="T3" fmla="*/ 42 h 48"/>
                <a:gd name="T4" fmla="*/ 42 w 48"/>
                <a:gd name="T5" fmla="*/ 0 h 48"/>
                <a:gd name="T6" fmla="*/ 48 w 48"/>
                <a:gd name="T7" fmla="*/ 6 h 48"/>
                <a:gd name="T8" fmla="*/ 42 w 48"/>
                <a:gd name="T9" fmla="*/ 12 h 48"/>
                <a:gd name="T10" fmla="*/ 12 w 48"/>
                <a:gd name="T11" fmla="*/ 42 h 48"/>
                <a:gd name="T12" fmla="*/ 6 w 48"/>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48" h="48">
                  <a:moveTo>
                    <a:pt x="6" y="48"/>
                  </a:moveTo>
                  <a:cubicBezTo>
                    <a:pt x="3" y="48"/>
                    <a:pt x="0" y="45"/>
                    <a:pt x="0" y="42"/>
                  </a:cubicBezTo>
                  <a:cubicBezTo>
                    <a:pt x="0" y="18"/>
                    <a:pt x="19" y="0"/>
                    <a:pt x="42" y="0"/>
                  </a:cubicBezTo>
                  <a:cubicBezTo>
                    <a:pt x="45" y="0"/>
                    <a:pt x="48" y="2"/>
                    <a:pt x="48" y="6"/>
                  </a:cubicBezTo>
                  <a:cubicBezTo>
                    <a:pt x="48" y="9"/>
                    <a:pt x="45" y="12"/>
                    <a:pt x="42" y="12"/>
                  </a:cubicBezTo>
                  <a:cubicBezTo>
                    <a:pt x="25" y="12"/>
                    <a:pt x="12" y="25"/>
                    <a:pt x="12" y="42"/>
                  </a:cubicBezTo>
                  <a:cubicBezTo>
                    <a:pt x="12" y="45"/>
                    <a:pt x="9" y="48"/>
                    <a:pt x="6"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5" name="Freeform 49"/>
            <p:cNvSpPr>
              <a:spLocks/>
            </p:cNvSpPr>
            <p:nvPr/>
          </p:nvSpPr>
          <p:spPr bwMode="auto">
            <a:xfrm>
              <a:off x="3705" y="689"/>
              <a:ext cx="71" cy="71"/>
            </a:xfrm>
            <a:custGeom>
              <a:avLst/>
              <a:gdLst>
                <a:gd name="T0" fmla="*/ 6 w 48"/>
                <a:gd name="T1" fmla="*/ 48 h 48"/>
                <a:gd name="T2" fmla="*/ 0 w 48"/>
                <a:gd name="T3" fmla="*/ 42 h 48"/>
                <a:gd name="T4" fmla="*/ 42 w 48"/>
                <a:gd name="T5" fmla="*/ 0 h 48"/>
                <a:gd name="T6" fmla="*/ 48 w 48"/>
                <a:gd name="T7" fmla="*/ 6 h 48"/>
                <a:gd name="T8" fmla="*/ 42 w 48"/>
                <a:gd name="T9" fmla="*/ 12 h 48"/>
                <a:gd name="T10" fmla="*/ 12 w 48"/>
                <a:gd name="T11" fmla="*/ 42 h 48"/>
                <a:gd name="T12" fmla="*/ 6 w 48"/>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48" h="48">
                  <a:moveTo>
                    <a:pt x="6" y="48"/>
                  </a:moveTo>
                  <a:cubicBezTo>
                    <a:pt x="3" y="48"/>
                    <a:pt x="0" y="45"/>
                    <a:pt x="0" y="42"/>
                  </a:cubicBezTo>
                  <a:cubicBezTo>
                    <a:pt x="0" y="18"/>
                    <a:pt x="19" y="0"/>
                    <a:pt x="42" y="0"/>
                  </a:cubicBezTo>
                  <a:cubicBezTo>
                    <a:pt x="45" y="0"/>
                    <a:pt x="48" y="2"/>
                    <a:pt x="48" y="6"/>
                  </a:cubicBezTo>
                  <a:cubicBezTo>
                    <a:pt x="48" y="9"/>
                    <a:pt x="45" y="12"/>
                    <a:pt x="42" y="12"/>
                  </a:cubicBezTo>
                  <a:cubicBezTo>
                    <a:pt x="25" y="12"/>
                    <a:pt x="12" y="25"/>
                    <a:pt x="12" y="42"/>
                  </a:cubicBezTo>
                  <a:cubicBezTo>
                    <a:pt x="12" y="45"/>
                    <a:pt x="9" y="48"/>
                    <a:pt x="6"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grpSp>
      <p:grpSp>
        <p:nvGrpSpPr>
          <p:cNvPr id="28" name="Group 40" descr="binoculars icon"/>
          <p:cNvGrpSpPr>
            <a:grpSpLocks noChangeAspect="1"/>
          </p:cNvGrpSpPr>
          <p:nvPr/>
        </p:nvGrpSpPr>
        <p:grpSpPr bwMode="auto">
          <a:xfrm>
            <a:off x="868680" y="2433209"/>
            <a:ext cx="530860" cy="491076"/>
            <a:chOff x="3438" y="454"/>
            <a:chExt cx="427" cy="395"/>
          </a:xfrm>
          <a:solidFill>
            <a:schemeClr val="accent1"/>
          </a:solidFill>
        </p:grpSpPr>
        <p:sp>
          <p:nvSpPr>
            <p:cNvPr id="29" name="Freeform 41"/>
            <p:cNvSpPr>
              <a:spLocks noEditPoints="1"/>
            </p:cNvSpPr>
            <p:nvPr/>
          </p:nvSpPr>
          <p:spPr bwMode="auto">
            <a:xfrm>
              <a:off x="3438" y="653"/>
              <a:ext cx="196" cy="196"/>
            </a:xfrm>
            <a:custGeom>
              <a:avLst/>
              <a:gdLst>
                <a:gd name="T0" fmla="*/ 66 w 132"/>
                <a:gd name="T1" fmla="*/ 132 h 132"/>
                <a:gd name="T2" fmla="*/ 0 w 132"/>
                <a:gd name="T3" fmla="*/ 66 h 132"/>
                <a:gd name="T4" fmla="*/ 66 w 132"/>
                <a:gd name="T5" fmla="*/ 0 h 132"/>
                <a:gd name="T6" fmla="*/ 132 w 132"/>
                <a:gd name="T7" fmla="*/ 66 h 132"/>
                <a:gd name="T8" fmla="*/ 66 w 132"/>
                <a:gd name="T9" fmla="*/ 132 h 132"/>
                <a:gd name="T10" fmla="*/ 66 w 132"/>
                <a:gd name="T11" fmla="*/ 12 h 132"/>
                <a:gd name="T12" fmla="*/ 12 w 132"/>
                <a:gd name="T13" fmla="*/ 66 h 132"/>
                <a:gd name="T14" fmla="*/ 66 w 132"/>
                <a:gd name="T15" fmla="*/ 120 h 132"/>
                <a:gd name="T16" fmla="*/ 120 w 132"/>
                <a:gd name="T17" fmla="*/ 66 h 132"/>
                <a:gd name="T18" fmla="*/ 66 w 132"/>
                <a:gd name="T19" fmla="*/ 1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132">
                  <a:moveTo>
                    <a:pt x="66" y="132"/>
                  </a:moveTo>
                  <a:cubicBezTo>
                    <a:pt x="29" y="132"/>
                    <a:pt x="0" y="102"/>
                    <a:pt x="0" y="66"/>
                  </a:cubicBezTo>
                  <a:cubicBezTo>
                    <a:pt x="0" y="29"/>
                    <a:pt x="29" y="0"/>
                    <a:pt x="66" y="0"/>
                  </a:cubicBezTo>
                  <a:cubicBezTo>
                    <a:pt x="102" y="0"/>
                    <a:pt x="132" y="29"/>
                    <a:pt x="132" y="66"/>
                  </a:cubicBezTo>
                  <a:cubicBezTo>
                    <a:pt x="132" y="102"/>
                    <a:pt x="102" y="132"/>
                    <a:pt x="66" y="132"/>
                  </a:cubicBezTo>
                  <a:close/>
                  <a:moveTo>
                    <a:pt x="66" y="12"/>
                  </a:moveTo>
                  <a:cubicBezTo>
                    <a:pt x="36" y="12"/>
                    <a:pt x="12" y="36"/>
                    <a:pt x="12" y="66"/>
                  </a:cubicBezTo>
                  <a:cubicBezTo>
                    <a:pt x="12" y="95"/>
                    <a:pt x="36" y="120"/>
                    <a:pt x="66" y="120"/>
                  </a:cubicBezTo>
                  <a:cubicBezTo>
                    <a:pt x="96" y="120"/>
                    <a:pt x="120" y="95"/>
                    <a:pt x="120" y="66"/>
                  </a:cubicBezTo>
                  <a:cubicBezTo>
                    <a:pt x="120" y="36"/>
                    <a:pt x="96" y="12"/>
                    <a:pt x="6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0" name="Freeform 42"/>
            <p:cNvSpPr>
              <a:spLocks/>
            </p:cNvSpPr>
            <p:nvPr/>
          </p:nvSpPr>
          <p:spPr bwMode="auto">
            <a:xfrm>
              <a:off x="3455" y="457"/>
              <a:ext cx="179" cy="250"/>
            </a:xfrm>
            <a:custGeom>
              <a:avLst/>
              <a:gdLst>
                <a:gd name="T0" fmla="*/ 7 w 121"/>
                <a:gd name="T1" fmla="*/ 169 h 169"/>
                <a:gd name="T2" fmla="*/ 4 w 121"/>
                <a:gd name="T3" fmla="*/ 168 h 169"/>
                <a:gd name="T4" fmla="*/ 1 w 121"/>
                <a:gd name="T5" fmla="*/ 160 h 169"/>
                <a:gd name="T6" fmla="*/ 37 w 121"/>
                <a:gd name="T7" fmla="*/ 76 h 169"/>
                <a:gd name="T8" fmla="*/ 39 w 121"/>
                <a:gd name="T9" fmla="*/ 74 h 169"/>
                <a:gd name="T10" fmla="*/ 56 w 121"/>
                <a:gd name="T11" fmla="*/ 57 h 169"/>
                <a:gd name="T12" fmla="*/ 73 w 121"/>
                <a:gd name="T13" fmla="*/ 11 h 169"/>
                <a:gd name="T14" fmla="*/ 75 w 121"/>
                <a:gd name="T15" fmla="*/ 8 h 169"/>
                <a:gd name="T16" fmla="*/ 97 w 121"/>
                <a:gd name="T17" fmla="*/ 0 h 169"/>
                <a:gd name="T18" fmla="*/ 119 w 121"/>
                <a:gd name="T19" fmla="*/ 8 h 169"/>
                <a:gd name="T20" fmla="*/ 121 w 121"/>
                <a:gd name="T21" fmla="*/ 13 h 169"/>
                <a:gd name="T22" fmla="*/ 121 w 121"/>
                <a:gd name="T23" fmla="*/ 61 h 169"/>
                <a:gd name="T24" fmla="*/ 115 w 121"/>
                <a:gd name="T25" fmla="*/ 67 h 169"/>
                <a:gd name="T26" fmla="*/ 109 w 121"/>
                <a:gd name="T27" fmla="*/ 61 h 169"/>
                <a:gd name="T28" fmla="*/ 109 w 121"/>
                <a:gd name="T29" fmla="*/ 15 h 169"/>
                <a:gd name="T30" fmla="*/ 84 w 121"/>
                <a:gd name="T31" fmla="*/ 16 h 169"/>
                <a:gd name="T32" fmla="*/ 66 w 121"/>
                <a:gd name="T33" fmla="*/ 63 h 169"/>
                <a:gd name="T34" fmla="*/ 65 w 121"/>
                <a:gd name="T35" fmla="*/ 65 h 169"/>
                <a:gd name="T36" fmla="*/ 48 w 121"/>
                <a:gd name="T37" fmla="*/ 82 h 169"/>
                <a:gd name="T38" fmla="*/ 12 w 121"/>
                <a:gd name="T39" fmla="*/ 165 h 169"/>
                <a:gd name="T40" fmla="*/ 7 w 121"/>
                <a:gd name="T41"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1" h="169">
                  <a:moveTo>
                    <a:pt x="7" y="169"/>
                  </a:moveTo>
                  <a:cubicBezTo>
                    <a:pt x="6" y="169"/>
                    <a:pt x="5" y="168"/>
                    <a:pt x="4" y="168"/>
                  </a:cubicBezTo>
                  <a:cubicBezTo>
                    <a:pt x="1" y="167"/>
                    <a:pt x="0" y="163"/>
                    <a:pt x="1" y="160"/>
                  </a:cubicBezTo>
                  <a:cubicBezTo>
                    <a:pt x="37" y="76"/>
                    <a:pt x="37" y="76"/>
                    <a:pt x="37" y="76"/>
                  </a:cubicBezTo>
                  <a:cubicBezTo>
                    <a:pt x="38" y="76"/>
                    <a:pt x="38" y="75"/>
                    <a:pt x="39" y="74"/>
                  </a:cubicBezTo>
                  <a:cubicBezTo>
                    <a:pt x="56" y="57"/>
                    <a:pt x="56" y="57"/>
                    <a:pt x="56" y="57"/>
                  </a:cubicBezTo>
                  <a:cubicBezTo>
                    <a:pt x="73" y="11"/>
                    <a:pt x="73" y="11"/>
                    <a:pt x="73" y="11"/>
                  </a:cubicBezTo>
                  <a:cubicBezTo>
                    <a:pt x="74" y="10"/>
                    <a:pt x="74" y="9"/>
                    <a:pt x="75" y="8"/>
                  </a:cubicBezTo>
                  <a:cubicBezTo>
                    <a:pt x="80" y="3"/>
                    <a:pt x="88" y="0"/>
                    <a:pt x="97" y="0"/>
                  </a:cubicBezTo>
                  <a:cubicBezTo>
                    <a:pt x="106" y="0"/>
                    <a:pt x="114" y="3"/>
                    <a:pt x="119" y="8"/>
                  </a:cubicBezTo>
                  <a:cubicBezTo>
                    <a:pt x="120" y="10"/>
                    <a:pt x="121" y="11"/>
                    <a:pt x="121" y="13"/>
                  </a:cubicBezTo>
                  <a:cubicBezTo>
                    <a:pt x="121" y="61"/>
                    <a:pt x="121" y="61"/>
                    <a:pt x="121" y="61"/>
                  </a:cubicBezTo>
                  <a:cubicBezTo>
                    <a:pt x="121" y="64"/>
                    <a:pt x="118" y="67"/>
                    <a:pt x="115" y="67"/>
                  </a:cubicBezTo>
                  <a:cubicBezTo>
                    <a:pt x="112" y="67"/>
                    <a:pt x="109" y="64"/>
                    <a:pt x="109" y="61"/>
                  </a:cubicBezTo>
                  <a:cubicBezTo>
                    <a:pt x="109" y="15"/>
                    <a:pt x="109" y="15"/>
                    <a:pt x="109" y="15"/>
                  </a:cubicBezTo>
                  <a:cubicBezTo>
                    <a:pt x="102" y="10"/>
                    <a:pt x="90" y="11"/>
                    <a:pt x="84" y="16"/>
                  </a:cubicBezTo>
                  <a:cubicBezTo>
                    <a:pt x="66" y="63"/>
                    <a:pt x="66" y="63"/>
                    <a:pt x="66" y="63"/>
                  </a:cubicBezTo>
                  <a:cubicBezTo>
                    <a:pt x="66" y="64"/>
                    <a:pt x="66" y="64"/>
                    <a:pt x="65" y="65"/>
                  </a:cubicBezTo>
                  <a:cubicBezTo>
                    <a:pt x="48" y="82"/>
                    <a:pt x="48" y="82"/>
                    <a:pt x="48" y="82"/>
                  </a:cubicBezTo>
                  <a:cubicBezTo>
                    <a:pt x="12" y="165"/>
                    <a:pt x="12" y="165"/>
                    <a:pt x="12" y="165"/>
                  </a:cubicBezTo>
                  <a:cubicBezTo>
                    <a:pt x="11" y="167"/>
                    <a:pt x="9" y="169"/>
                    <a:pt x="7" y="1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1" name="Freeform 43"/>
            <p:cNvSpPr>
              <a:spLocks noEditPoints="1"/>
            </p:cNvSpPr>
            <p:nvPr/>
          </p:nvSpPr>
          <p:spPr bwMode="auto">
            <a:xfrm>
              <a:off x="3669" y="653"/>
              <a:ext cx="196" cy="196"/>
            </a:xfrm>
            <a:custGeom>
              <a:avLst/>
              <a:gdLst>
                <a:gd name="T0" fmla="*/ 66 w 132"/>
                <a:gd name="T1" fmla="*/ 132 h 132"/>
                <a:gd name="T2" fmla="*/ 0 w 132"/>
                <a:gd name="T3" fmla="*/ 66 h 132"/>
                <a:gd name="T4" fmla="*/ 66 w 132"/>
                <a:gd name="T5" fmla="*/ 0 h 132"/>
                <a:gd name="T6" fmla="*/ 132 w 132"/>
                <a:gd name="T7" fmla="*/ 66 h 132"/>
                <a:gd name="T8" fmla="*/ 66 w 132"/>
                <a:gd name="T9" fmla="*/ 132 h 132"/>
                <a:gd name="T10" fmla="*/ 66 w 132"/>
                <a:gd name="T11" fmla="*/ 12 h 132"/>
                <a:gd name="T12" fmla="*/ 12 w 132"/>
                <a:gd name="T13" fmla="*/ 66 h 132"/>
                <a:gd name="T14" fmla="*/ 66 w 132"/>
                <a:gd name="T15" fmla="*/ 120 h 132"/>
                <a:gd name="T16" fmla="*/ 120 w 132"/>
                <a:gd name="T17" fmla="*/ 66 h 132"/>
                <a:gd name="T18" fmla="*/ 66 w 132"/>
                <a:gd name="T19" fmla="*/ 1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132">
                  <a:moveTo>
                    <a:pt x="66" y="132"/>
                  </a:moveTo>
                  <a:cubicBezTo>
                    <a:pt x="29" y="132"/>
                    <a:pt x="0" y="102"/>
                    <a:pt x="0" y="66"/>
                  </a:cubicBezTo>
                  <a:cubicBezTo>
                    <a:pt x="0" y="29"/>
                    <a:pt x="29" y="0"/>
                    <a:pt x="66" y="0"/>
                  </a:cubicBezTo>
                  <a:cubicBezTo>
                    <a:pt x="102" y="0"/>
                    <a:pt x="132" y="29"/>
                    <a:pt x="132" y="66"/>
                  </a:cubicBezTo>
                  <a:cubicBezTo>
                    <a:pt x="132" y="102"/>
                    <a:pt x="102" y="132"/>
                    <a:pt x="66" y="132"/>
                  </a:cubicBezTo>
                  <a:close/>
                  <a:moveTo>
                    <a:pt x="66" y="12"/>
                  </a:moveTo>
                  <a:cubicBezTo>
                    <a:pt x="36" y="12"/>
                    <a:pt x="12" y="36"/>
                    <a:pt x="12" y="66"/>
                  </a:cubicBezTo>
                  <a:cubicBezTo>
                    <a:pt x="12" y="95"/>
                    <a:pt x="36" y="120"/>
                    <a:pt x="66" y="120"/>
                  </a:cubicBezTo>
                  <a:cubicBezTo>
                    <a:pt x="96" y="120"/>
                    <a:pt x="120" y="95"/>
                    <a:pt x="120" y="66"/>
                  </a:cubicBezTo>
                  <a:cubicBezTo>
                    <a:pt x="120" y="36"/>
                    <a:pt x="96" y="12"/>
                    <a:pt x="6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2" name="Freeform 44"/>
            <p:cNvSpPr>
              <a:spLocks/>
            </p:cNvSpPr>
            <p:nvPr/>
          </p:nvSpPr>
          <p:spPr bwMode="auto">
            <a:xfrm>
              <a:off x="3669" y="454"/>
              <a:ext cx="179" cy="253"/>
            </a:xfrm>
            <a:custGeom>
              <a:avLst/>
              <a:gdLst>
                <a:gd name="T0" fmla="*/ 114 w 121"/>
                <a:gd name="T1" fmla="*/ 171 h 171"/>
                <a:gd name="T2" fmla="*/ 108 w 121"/>
                <a:gd name="T3" fmla="*/ 167 h 171"/>
                <a:gd name="T4" fmla="*/ 73 w 121"/>
                <a:gd name="T5" fmla="*/ 84 h 171"/>
                <a:gd name="T6" fmla="*/ 56 w 121"/>
                <a:gd name="T7" fmla="*/ 67 h 171"/>
                <a:gd name="T8" fmla="*/ 54 w 121"/>
                <a:gd name="T9" fmla="*/ 65 h 171"/>
                <a:gd name="T10" fmla="*/ 37 w 121"/>
                <a:gd name="T11" fmla="*/ 19 h 171"/>
                <a:gd name="T12" fmla="*/ 12 w 121"/>
                <a:gd name="T13" fmla="*/ 18 h 171"/>
                <a:gd name="T14" fmla="*/ 12 w 121"/>
                <a:gd name="T15" fmla="*/ 63 h 171"/>
                <a:gd name="T16" fmla="*/ 6 w 121"/>
                <a:gd name="T17" fmla="*/ 69 h 171"/>
                <a:gd name="T18" fmla="*/ 0 w 121"/>
                <a:gd name="T19" fmla="*/ 63 h 171"/>
                <a:gd name="T20" fmla="*/ 0 w 121"/>
                <a:gd name="T21" fmla="*/ 15 h 171"/>
                <a:gd name="T22" fmla="*/ 2 w 121"/>
                <a:gd name="T23" fmla="*/ 11 h 171"/>
                <a:gd name="T24" fmla="*/ 46 w 121"/>
                <a:gd name="T25" fmla="*/ 11 h 171"/>
                <a:gd name="T26" fmla="*/ 47 w 121"/>
                <a:gd name="T27" fmla="*/ 13 h 171"/>
                <a:gd name="T28" fmla="*/ 65 w 121"/>
                <a:gd name="T29" fmla="*/ 59 h 171"/>
                <a:gd name="T30" fmla="*/ 82 w 121"/>
                <a:gd name="T31" fmla="*/ 76 h 171"/>
                <a:gd name="T32" fmla="*/ 83 w 121"/>
                <a:gd name="T33" fmla="*/ 78 h 171"/>
                <a:gd name="T34" fmla="*/ 119 w 121"/>
                <a:gd name="T35" fmla="*/ 162 h 171"/>
                <a:gd name="T36" fmla="*/ 116 w 121"/>
                <a:gd name="T37" fmla="*/ 170 h 171"/>
                <a:gd name="T38" fmla="*/ 114 w 121"/>
                <a:gd name="T39"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1" h="171">
                  <a:moveTo>
                    <a:pt x="114" y="171"/>
                  </a:moveTo>
                  <a:cubicBezTo>
                    <a:pt x="112" y="171"/>
                    <a:pt x="109" y="169"/>
                    <a:pt x="108" y="167"/>
                  </a:cubicBezTo>
                  <a:cubicBezTo>
                    <a:pt x="73" y="84"/>
                    <a:pt x="73" y="84"/>
                    <a:pt x="73" y="84"/>
                  </a:cubicBezTo>
                  <a:cubicBezTo>
                    <a:pt x="56" y="67"/>
                    <a:pt x="56" y="67"/>
                    <a:pt x="56" y="67"/>
                  </a:cubicBezTo>
                  <a:cubicBezTo>
                    <a:pt x="55" y="66"/>
                    <a:pt x="55" y="66"/>
                    <a:pt x="54" y="65"/>
                  </a:cubicBezTo>
                  <a:cubicBezTo>
                    <a:pt x="37" y="19"/>
                    <a:pt x="37" y="19"/>
                    <a:pt x="37" y="19"/>
                  </a:cubicBezTo>
                  <a:cubicBezTo>
                    <a:pt x="30" y="13"/>
                    <a:pt x="19" y="13"/>
                    <a:pt x="12" y="18"/>
                  </a:cubicBezTo>
                  <a:cubicBezTo>
                    <a:pt x="12" y="63"/>
                    <a:pt x="12" y="63"/>
                    <a:pt x="12" y="63"/>
                  </a:cubicBezTo>
                  <a:cubicBezTo>
                    <a:pt x="12" y="66"/>
                    <a:pt x="9" y="69"/>
                    <a:pt x="6" y="69"/>
                  </a:cubicBezTo>
                  <a:cubicBezTo>
                    <a:pt x="3" y="69"/>
                    <a:pt x="0" y="66"/>
                    <a:pt x="0" y="63"/>
                  </a:cubicBezTo>
                  <a:cubicBezTo>
                    <a:pt x="0" y="15"/>
                    <a:pt x="0" y="15"/>
                    <a:pt x="0" y="15"/>
                  </a:cubicBezTo>
                  <a:cubicBezTo>
                    <a:pt x="0" y="14"/>
                    <a:pt x="0" y="12"/>
                    <a:pt x="2" y="11"/>
                  </a:cubicBezTo>
                  <a:cubicBezTo>
                    <a:pt x="13" y="0"/>
                    <a:pt x="35" y="0"/>
                    <a:pt x="46" y="11"/>
                  </a:cubicBezTo>
                  <a:cubicBezTo>
                    <a:pt x="47" y="12"/>
                    <a:pt x="47" y="12"/>
                    <a:pt x="47" y="13"/>
                  </a:cubicBezTo>
                  <a:cubicBezTo>
                    <a:pt x="65" y="59"/>
                    <a:pt x="65" y="59"/>
                    <a:pt x="65" y="59"/>
                  </a:cubicBezTo>
                  <a:cubicBezTo>
                    <a:pt x="82" y="76"/>
                    <a:pt x="82" y="76"/>
                    <a:pt x="82" y="76"/>
                  </a:cubicBezTo>
                  <a:cubicBezTo>
                    <a:pt x="83" y="77"/>
                    <a:pt x="83" y="78"/>
                    <a:pt x="83" y="78"/>
                  </a:cubicBezTo>
                  <a:cubicBezTo>
                    <a:pt x="119" y="162"/>
                    <a:pt x="119" y="162"/>
                    <a:pt x="119" y="162"/>
                  </a:cubicBezTo>
                  <a:cubicBezTo>
                    <a:pt x="121" y="165"/>
                    <a:pt x="119" y="169"/>
                    <a:pt x="116" y="170"/>
                  </a:cubicBezTo>
                  <a:cubicBezTo>
                    <a:pt x="115" y="170"/>
                    <a:pt x="115" y="171"/>
                    <a:pt x="114"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3" name="Freeform 45"/>
            <p:cNvSpPr>
              <a:spLocks/>
            </p:cNvSpPr>
            <p:nvPr/>
          </p:nvSpPr>
          <p:spPr bwMode="auto">
            <a:xfrm>
              <a:off x="3572" y="574"/>
              <a:ext cx="159" cy="53"/>
            </a:xfrm>
            <a:custGeom>
              <a:avLst/>
              <a:gdLst>
                <a:gd name="T0" fmla="*/ 102 w 108"/>
                <a:gd name="T1" fmla="*/ 36 h 36"/>
                <a:gd name="T2" fmla="*/ 96 w 108"/>
                <a:gd name="T3" fmla="*/ 30 h 36"/>
                <a:gd name="T4" fmla="*/ 54 w 108"/>
                <a:gd name="T5" fmla="*/ 12 h 36"/>
                <a:gd name="T6" fmla="*/ 12 w 108"/>
                <a:gd name="T7" fmla="*/ 30 h 36"/>
                <a:gd name="T8" fmla="*/ 6 w 108"/>
                <a:gd name="T9" fmla="*/ 36 h 36"/>
                <a:gd name="T10" fmla="*/ 0 w 108"/>
                <a:gd name="T11" fmla="*/ 30 h 36"/>
                <a:gd name="T12" fmla="*/ 54 w 108"/>
                <a:gd name="T13" fmla="*/ 0 h 36"/>
                <a:gd name="T14" fmla="*/ 108 w 108"/>
                <a:gd name="T15" fmla="*/ 30 h 36"/>
                <a:gd name="T16" fmla="*/ 102 w 108"/>
                <a:gd name="T1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36">
                  <a:moveTo>
                    <a:pt x="102" y="36"/>
                  </a:moveTo>
                  <a:cubicBezTo>
                    <a:pt x="99" y="36"/>
                    <a:pt x="96" y="33"/>
                    <a:pt x="96" y="30"/>
                  </a:cubicBezTo>
                  <a:cubicBezTo>
                    <a:pt x="96" y="21"/>
                    <a:pt x="78" y="12"/>
                    <a:pt x="54" y="12"/>
                  </a:cubicBezTo>
                  <a:cubicBezTo>
                    <a:pt x="30" y="12"/>
                    <a:pt x="12" y="21"/>
                    <a:pt x="12" y="30"/>
                  </a:cubicBezTo>
                  <a:cubicBezTo>
                    <a:pt x="12" y="33"/>
                    <a:pt x="9" y="36"/>
                    <a:pt x="6" y="36"/>
                  </a:cubicBezTo>
                  <a:cubicBezTo>
                    <a:pt x="3" y="36"/>
                    <a:pt x="0" y="33"/>
                    <a:pt x="0" y="30"/>
                  </a:cubicBezTo>
                  <a:cubicBezTo>
                    <a:pt x="0" y="13"/>
                    <a:pt x="23" y="0"/>
                    <a:pt x="54" y="0"/>
                  </a:cubicBezTo>
                  <a:cubicBezTo>
                    <a:pt x="85" y="0"/>
                    <a:pt x="108" y="13"/>
                    <a:pt x="108" y="30"/>
                  </a:cubicBezTo>
                  <a:cubicBezTo>
                    <a:pt x="108" y="33"/>
                    <a:pt x="105" y="36"/>
                    <a:pt x="102"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4" name="Freeform 46"/>
            <p:cNvSpPr>
              <a:spLocks/>
            </p:cNvSpPr>
            <p:nvPr/>
          </p:nvSpPr>
          <p:spPr bwMode="auto">
            <a:xfrm>
              <a:off x="3616" y="575"/>
              <a:ext cx="18" cy="185"/>
            </a:xfrm>
            <a:custGeom>
              <a:avLst/>
              <a:gdLst>
                <a:gd name="T0" fmla="*/ 6 w 12"/>
                <a:gd name="T1" fmla="*/ 125 h 125"/>
                <a:gd name="T2" fmla="*/ 0 w 12"/>
                <a:gd name="T3" fmla="*/ 119 h 125"/>
                <a:gd name="T4" fmla="*/ 0 w 12"/>
                <a:gd name="T5" fmla="*/ 6 h 125"/>
                <a:gd name="T6" fmla="*/ 6 w 12"/>
                <a:gd name="T7" fmla="*/ 0 h 125"/>
                <a:gd name="T8" fmla="*/ 12 w 12"/>
                <a:gd name="T9" fmla="*/ 6 h 125"/>
                <a:gd name="T10" fmla="*/ 12 w 12"/>
                <a:gd name="T11" fmla="*/ 119 h 125"/>
                <a:gd name="T12" fmla="*/ 6 w 12"/>
                <a:gd name="T13" fmla="*/ 125 h 125"/>
              </a:gdLst>
              <a:ahLst/>
              <a:cxnLst>
                <a:cxn ang="0">
                  <a:pos x="T0" y="T1"/>
                </a:cxn>
                <a:cxn ang="0">
                  <a:pos x="T2" y="T3"/>
                </a:cxn>
                <a:cxn ang="0">
                  <a:pos x="T4" y="T5"/>
                </a:cxn>
                <a:cxn ang="0">
                  <a:pos x="T6" y="T7"/>
                </a:cxn>
                <a:cxn ang="0">
                  <a:pos x="T8" y="T9"/>
                </a:cxn>
                <a:cxn ang="0">
                  <a:pos x="T10" y="T11"/>
                </a:cxn>
                <a:cxn ang="0">
                  <a:pos x="T12" y="T13"/>
                </a:cxn>
              </a:cxnLst>
              <a:rect l="0" t="0" r="r" b="b"/>
              <a:pathLst>
                <a:path w="12" h="125">
                  <a:moveTo>
                    <a:pt x="6" y="125"/>
                  </a:moveTo>
                  <a:cubicBezTo>
                    <a:pt x="3" y="125"/>
                    <a:pt x="0" y="122"/>
                    <a:pt x="0" y="119"/>
                  </a:cubicBezTo>
                  <a:cubicBezTo>
                    <a:pt x="0" y="6"/>
                    <a:pt x="0" y="6"/>
                    <a:pt x="0" y="6"/>
                  </a:cubicBezTo>
                  <a:cubicBezTo>
                    <a:pt x="0" y="3"/>
                    <a:pt x="3" y="0"/>
                    <a:pt x="6" y="0"/>
                  </a:cubicBezTo>
                  <a:cubicBezTo>
                    <a:pt x="9" y="0"/>
                    <a:pt x="12" y="3"/>
                    <a:pt x="12" y="6"/>
                  </a:cubicBezTo>
                  <a:cubicBezTo>
                    <a:pt x="12" y="119"/>
                    <a:pt x="12" y="119"/>
                    <a:pt x="12" y="119"/>
                  </a:cubicBezTo>
                  <a:cubicBezTo>
                    <a:pt x="12" y="122"/>
                    <a:pt x="9" y="125"/>
                    <a:pt x="6"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5" name="Freeform 47"/>
            <p:cNvSpPr>
              <a:spLocks/>
            </p:cNvSpPr>
            <p:nvPr/>
          </p:nvSpPr>
          <p:spPr bwMode="auto">
            <a:xfrm>
              <a:off x="3669" y="575"/>
              <a:ext cx="18" cy="185"/>
            </a:xfrm>
            <a:custGeom>
              <a:avLst/>
              <a:gdLst>
                <a:gd name="T0" fmla="*/ 6 w 12"/>
                <a:gd name="T1" fmla="*/ 125 h 125"/>
                <a:gd name="T2" fmla="*/ 0 w 12"/>
                <a:gd name="T3" fmla="*/ 119 h 125"/>
                <a:gd name="T4" fmla="*/ 0 w 12"/>
                <a:gd name="T5" fmla="*/ 6 h 125"/>
                <a:gd name="T6" fmla="*/ 6 w 12"/>
                <a:gd name="T7" fmla="*/ 0 h 125"/>
                <a:gd name="T8" fmla="*/ 12 w 12"/>
                <a:gd name="T9" fmla="*/ 6 h 125"/>
                <a:gd name="T10" fmla="*/ 12 w 12"/>
                <a:gd name="T11" fmla="*/ 119 h 125"/>
                <a:gd name="T12" fmla="*/ 6 w 12"/>
                <a:gd name="T13" fmla="*/ 125 h 125"/>
              </a:gdLst>
              <a:ahLst/>
              <a:cxnLst>
                <a:cxn ang="0">
                  <a:pos x="T0" y="T1"/>
                </a:cxn>
                <a:cxn ang="0">
                  <a:pos x="T2" y="T3"/>
                </a:cxn>
                <a:cxn ang="0">
                  <a:pos x="T4" y="T5"/>
                </a:cxn>
                <a:cxn ang="0">
                  <a:pos x="T6" y="T7"/>
                </a:cxn>
                <a:cxn ang="0">
                  <a:pos x="T8" y="T9"/>
                </a:cxn>
                <a:cxn ang="0">
                  <a:pos x="T10" y="T11"/>
                </a:cxn>
                <a:cxn ang="0">
                  <a:pos x="T12" y="T13"/>
                </a:cxn>
              </a:cxnLst>
              <a:rect l="0" t="0" r="r" b="b"/>
              <a:pathLst>
                <a:path w="12" h="125">
                  <a:moveTo>
                    <a:pt x="6" y="125"/>
                  </a:moveTo>
                  <a:cubicBezTo>
                    <a:pt x="3" y="125"/>
                    <a:pt x="0" y="122"/>
                    <a:pt x="0" y="119"/>
                  </a:cubicBezTo>
                  <a:cubicBezTo>
                    <a:pt x="0" y="6"/>
                    <a:pt x="0" y="6"/>
                    <a:pt x="0" y="6"/>
                  </a:cubicBezTo>
                  <a:cubicBezTo>
                    <a:pt x="0" y="3"/>
                    <a:pt x="3" y="0"/>
                    <a:pt x="6" y="0"/>
                  </a:cubicBezTo>
                  <a:cubicBezTo>
                    <a:pt x="9" y="0"/>
                    <a:pt x="12" y="3"/>
                    <a:pt x="12" y="6"/>
                  </a:cubicBezTo>
                  <a:cubicBezTo>
                    <a:pt x="12" y="119"/>
                    <a:pt x="12" y="119"/>
                    <a:pt x="12" y="119"/>
                  </a:cubicBezTo>
                  <a:cubicBezTo>
                    <a:pt x="12" y="122"/>
                    <a:pt x="9" y="125"/>
                    <a:pt x="6"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6" name="Freeform 48"/>
            <p:cNvSpPr>
              <a:spLocks/>
            </p:cNvSpPr>
            <p:nvPr/>
          </p:nvSpPr>
          <p:spPr bwMode="auto">
            <a:xfrm>
              <a:off x="3474" y="689"/>
              <a:ext cx="71" cy="71"/>
            </a:xfrm>
            <a:custGeom>
              <a:avLst/>
              <a:gdLst>
                <a:gd name="T0" fmla="*/ 6 w 48"/>
                <a:gd name="T1" fmla="*/ 48 h 48"/>
                <a:gd name="T2" fmla="*/ 0 w 48"/>
                <a:gd name="T3" fmla="*/ 42 h 48"/>
                <a:gd name="T4" fmla="*/ 42 w 48"/>
                <a:gd name="T5" fmla="*/ 0 h 48"/>
                <a:gd name="T6" fmla="*/ 48 w 48"/>
                <a:gd name="T7" fmla="*/ 6 h 48"/>
                <a:gd name="T8" fmla="*/ 42 w 48"/>
                <a:gd name="T9" fmla="*/ 12 h 48"/>
                <a:gd name="T10" fmla="*/ 12 w 48"/>
                <a:gd name="T11" fmla="*/ 42 h 48"/>
                <a:gd name="T12" fmla="*/ 6 w 48"/>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48" h="48">
                  <a:moveTo>
                    <a:pt x="6" y="48"/>
                  </a:moveTo>
                  <a:cubicBezTo>
                    <a:pt x="3" y="48"/>
                    <a:pt x="0" y="45"/>
                    <a:pt x="0" y="42"/>
                  </a:cubicBezTo>
                  <a:cubicBezTo>
                    <a:pt x="0" y="18"/>
                    <a:pt x="19" y="0"/>
                    <a:pt x="42" y="0"/>
                  </a:cubicBezTo>
                  <a:cubicBezTo>
                    <a:pt x="45" y="0"/>
                    <a:pt x="48" y="2"/>
                    <a:pt x="48" y="6"/>
                  </a:cubicBezTo>
                  <a:cubicBezTo>
                    <a:pt x="48" y="9"/>
                    <a:pt x="45" y="12"/>
                    <a:pt x="42" y="12"/>
                  </a:cubicBezTo>
                  <a:cubicBezTo>
                    <a:pt x="25" y="12"/>
                    <a:pt x="12" y="25"/>
                    <a:pt x="12" y="42"/>
                  </a:cubicBezTo>
                  <a:cubicBezTo>
                    <a:pt x="12" y="45"/>
                    <a:pt x="9" y="48"/>
                    <a:pt x="6"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37" name="Freeform 49"/>
            <p:cNvSpPr>
              <a:spLocks/>
            </p:cNvSpPr>
            <p:nvPr/>
          </p:nvSpPr>
          <p:spPr bwMode="auto">
            <a:xfrm>
              <a:off x="3705" y="689"/>
              <a:ext cx="71" cy="71"/>
            </a:xfrm>
            <a:custGeom>
              <a:avLst/>
              <a:gdLst>
                <a:gd name="T0" fmla="*/ 6 w 48"/>
                <a:gd name="T1" fmla="*/ 48 h 48"/>
                <a:gd name="T2" fmla="*/ 0 w 48"/>
                <a:gd name="T3" fmla="*/ 42 h 48"/>
                <a:gd name="T4" fmla="*/ 42 w 48"/>
                <a:gd name="T5" fmla="*/ 0 h 48"/>
                <a:gd name="T6" fmla="*/ 48 w 48"/>
                <a:gd name="T7" fmla="*/ 6 h 48"/>
                <a:gd name="T8" fmla="*/ 42 w 48"/>
                <a:gd name="T9" fmla="*/ 12 h 48"/>
                <a:gd name="T10" fmla="*/ 12 w 48"/>
                <a:gd name="T11" fmla="*/ 42 h 48"/>
                <a:gd name="T12" fmla="*/ 6 w 48"/>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48" h="48">
                  <a:moveTo>
                    <a:pt x="6" y="48"/>
                  </a:moveTo>
                  <a:cubicBezTo>
                    <a:pt x="3" y="48"/>
                    <a:pt x="0" y="45"/>
                    <a:pt x="0" y="42"/>
                  </a:cubicBezTo>
                  <a:cubicBezTo>
                    <a:pt x="0" y="18"/>
                    <a:pt x="19" y="0"/>
                    <a:pt x="42" y="0"/>
                  </a:cubicBezTo>
                  <a:cubicBezTo>
                    <a:pt x="45" y="0"/>
                    <a:pt x="48" y="2"/>
                    <a:pt x="48" y="6"/>
                  </a:cubicBezTo>
                  <a:cubicBezTo>
                    <a:pt x="48" y="9"/>
                    <a:pt x="45" y="12"/>
                    <a:pt x="42" y="12"/>
                  </a:cubicBezTo>
                  <a:cubicBezTo>
                    <a:pt x="25" y="12"/>
                    <a:pt x="12" y="25"/>
                    <a:pt x="12" y="42"/>
                  </a:cubicBezTo>
                  <a:cubicBezTo>
                    <a:pt x="12" y="45"/>
                    <a:pt x="9" y="48"/>
                    <a:pt x="6"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30916586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fontScale="92500" lnSpcReduction="20000"/>
          </a:bodyPr>
          <a:lstStyle/>
          <a:p>
            <a:pPr marL="0" indent="0">
              <a:buNone/>
            </a:pPr>
            <a:r>
              <a:rPr lang="en-US" sz="2600" b="1"/>
              <a:t>The Task:</a:t>
            </a:r>
            <a:endParaRPr lang="en-GB" sz="2600"/>
          </a:p>
          <a:p>
            <a:pPr marL="0" indent="0">
              <a:buNone/>
            </a:pPr>
            <a:r>
              <a:rPr lang="en-GB"/>
              <a:t>As a class, you must count from numbers 1 to 10, without communicating with any of your classmates.</a:t>
            </a:r>
          </a:p>
          <a:p>
            <a:pPr marL="0" indent="0">
              <a:buNone/>
            </a:pPr>
            <a:endParaRPr lang="en-GB"/>
          </a:p>
          <a:p>
            <a:pPr marL="0" indent="0">
              <a:buNone/>
            </a:pPr>
            <a:r>
              <a:rPr lang="en-GB" sz="2600" b="1"/>
              <a:t>The Rules:</a:t>
            </a:r>
          </a:p>
          <a:p>
            <a:pPr marL="0" indent="0">
              <a:buNone/>
            </a:pPr>
            <a:endParaRPr lang="en-GB" b="1"/>
          </a:p>
          <a:p>
            <a:pPr marL="305435" indent="-305435" fontAlgn="base"/>
            <a:r>
              <a:rPr lang="en-GB"/>
              <a:t>You must not talk to each other.</a:t>
            </a:r>
          </a:p>
          <a:p>
            <a:pPr marL="305435" indent="-305435" fontAlgn="base"/>
            <a:r>
              <a:rPr lang="en-GB"/>
              <a:t>This task must be completed with your eyes closed.</a:t>
            </a:r>
          </a:p>
          <a:p>
            <a:pPr marL="305435" indent="-305435" fontAlgn="base"/>
            <a:r>
              <a:rPr lang="en-GB"/>
              <a:t>Only one person can shout a number at a time.</a:t>
            </a:r>
          </a:p>
          <a:p>
            <a:pPr marL="305435" indent="-305435" fontAlgn="base"/>
            <a:r>
              <a:rPr lang="en-GB"/>
              <a:t>If more than one person shouts out the same number at the same time you must start again.</a:t>
            </a:r>
          </a:p>
          <a:p>
            <a:pPr marL="0" indent="0">
              <a:buNone/>
            </a:pPr>
            <a:endParaRPr lang="en-GB" b="1"/>
          </a:p>
          <a:p>
            <a:pPr marL="0" indent="0" algn="ctr">
              <a:buNone/>
            </a:pPr>
            <a:r>
              <a:rPr lang="en-GB" b="1"/>
              <a:t>You have 10 minutes.</a:t>
            </a:r>
            <a:endParaRPr lang="en-GB"/>
          </a:p>
          <a:p>
            <a:pPr marL="305435" indent="-305435"/>
            <a:endParaRPr lang="en-US"/>
          </a:p>
        </p:txBody>
      </p:sp>
      <p:sp>
        <p:nvSpPr>
          <p:cNvPr id="4" name="Title 3"/>
          <p:cNvSpPr>
            <a:spLocks noGrp="1"/>
          </p:cNvSpPr>
          <p:nvPr>
            <p:ph type="title"/>
          </p:nvPr>
        </p:nvSpPr>
        <p:spPr/>
        <p:txBody>
          <a:bodyPr/>
          <a:lstStyle/>
          <a:p>
            <a:r>
              <a:rPr lang="en-US"/>
              <a:t>Activity</a:t>
            </a:r>
          </a:p>
        </p:txBody>
      </p:sp>
      <p:sp>
        <p:nvSpPr>
          <p:cNvPr id="6" name="Freeform 5" descr="arrows icon"/>
          <p:cNvSpPr>
            <a:spLocks noChangeAspect="1" noEditPoints="1"/>
          </p:cNvSpPr>
          <p:nvPr/>
        </p:nvSpPr>
        <p:spPr bwMode="auto">
          <a:xfrm>
            <a:off x="767857" y="2442269"/>
            <a:ext cx="563264" cy="609840"/>
          </a:xfrm>
          <a:custGeom>
            <a:avLst/>
            <a:gdLst>
              <a:gd name="T0" fmla="*/ 424 w 561"/>
              <a:gd name="T1" fmla="*/ 592 h 606"/>
              <a:gd name="T2" fmla="*/ 437 w 561"/>
              <a:gd name="T3" fmla="*/ 501 h 606"/>
              <a:gd name="T4" fmla="*/ 497 w 561"/>
              <a:gd name="T5" fmla="*/ 498 h 606"/>
              <a:gd name="T6" fmla="*/ 291 w 561"/>
              <a:gd name="T7" fmla="*/ 446 h 606"/>
              <a:gd name="T8" fmla="*/ 271 w 561"/>
              <a:gd name="T9" fmla="*/ 428 h 606"/>
              <a:gd name="T10" fmla="*/ 375 w 561"/>
              <a:gd name="T11" fmla="*/ 314 h 606"/>
              <a:gd name="T12" fmla="*/ 526 w 561"/>
              <a:gd name="T13" fmla="*/ 491 h 606"/>
              <a:gd name="T14" fmla="*/ 509 w 561"/>
              <a:gd name="T15" fmla="*/ 524 h 606"/>
              <a:gd name="T16" fmla="*/ 451 w 561"/>
              <a:gd name="T17" fmla="*/ 528 h 606"/>
              <a:gd name="T18" fmla="*/ 437 w 561"/>
              <a:gd name="T19" fmla="*/ 606 h 606"/>
              <a:gd name="T20" fmla="*/ 205 w 561"/>
              <a:gd name="T21" fmla="*/ 587 h 606"/>
              <a:gd name="T22" fmla="*/ 218 w 561"/>
              <a:gd name="T23" fmla="*/ 329 h 606"/>
              <a:gd name="T24" fmla="*/ 278 w 561"/>
              <a:gd name="T25" fmla="*/ 326 h 606"/>
              <a:gd name="T26" fmla="*/ 33 w 561"/>
              <a:gd name="T27" fmla="*/ 326 h 606"/>
              <a:gd name="T28" fmla="*/ 93 w 561"/>
              <a:gd name="T29" fmla="*/ 329 h 606"/>
              <a:gd name="T30" fmla="*/ 107 w 561"/>
              <a:gd name="T31" fmla="*/ 515 h 606"/>
              <a:gd name="T32" fmla="*/ 80 w 561"/>
              <a:gd name="T33" fmla="*/ 515 h 606"/>
              <a:gd name="T34" fmla="*/ 31 w 561"/>
              <a:gd name="T35" fmla="*/ 357 h 606"/>
              <a:gd name="T36" fmla="*/ 6 w 561"/>
              <a:gd name="T37" fmla="*/ 337 h 606"/>
              <a:gd name="T38" fmla="*/ 145 w 561"/>
              <a:gd name="T39" fmla="*/ 147 h 606"/>
              <a:gd name="T40" fmla="*/ 307 w 561"/>
              <a:gd name="T41" fmla="*/ 319 h 606"/>
              <a:gd name="T42" fmla="*/ 290 w 561"/>
              <a:gd name="T43" fmla="*/ 353 h 606"/>
              <a:gd name="T44" fmla="*/ 232 w 561"/>
              <a:gd name="T45" fmla="*/ 357 h 606"/>
              <a:gd name="T46" fmla="*/ 218 w 561"/>
              <a:gd name="T47" fmla="*/ 600 h 606"/>
              <a:gd name="T48" fmla="*/ 455 w 561"/>
              <a:gd name="T49" fmla="*/ 359 h 606"/>
              <a:gd name="T50" fmla="*/ 468 w 561"/>
              <a:gd name="T51" fmla="*/ 189 h 606"/>
              <a:gd name="T52" fmla="*/ 528 w 561"/>
              <a:gd name="T53" fmla="*/ 186 h 606"/>
              <a:gd name="T54" fmla="*/ 283 w 561"/>
              <a:gd name="T55" fmla="*/ 186 h 606"/>
              <a:gd name="T56" fmla="*/ 343 w 561"/>
              <a:gd name="T57" fmla="*/ 189 h 606"/>
              <a:gd name="T58" fmla="*/ 357 w 561"/>
              <a:gd name="T59" fmla="*/ 280 h 606"/>
              <a:gd name="T60" fmla="*/ 330 w 561"/>
              <a:gd name="T61" fmla="*/ 280 h 606"/>
              <a:gd name="T62" fmla="*/ 281 w 561"/>
              <a:gd name="T63" fmla="*/ 216 h 606"/>
              <a:gd name="T64" fmla="*/ 256 w 561"/>
              <a:gd name="T65" fmla="*/ 196 h 606"/>
              <a:gd name="T66" fmla="*/ 395 w 561"/>
              <a:gd name="T67" fmla="*/ 6 h 606"/>
              <a:gd name="T68" fmla="*/ 557 w 561"/>
              <a:gd name="T69" fmla="*/ 178 h 606"/>
              <a:gd name="T70" fmla="*/ 540 w 561"/>
              <a:gd name="T71" fmla="*/ 212 h 606"/>
              <a:gd name="T72" fmla="*/ 482 w 561"/>
              <a:gd name="T73" fmla="*/ 216 h 606"/>
              <a:gd name="T74" fmla="*/ 468 w 561"/>
              <a:gd name="T75" fmla="*/ 372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1" h="606">
                <a:moveTo>
                  <a:pt x="437" y="606"/>
                </a:moveTo>
                <a:cubicBezTo>
                  <a:pt x="430" y="606"/>
                  <a:pt x="424" y="600"/>
                  <a:pt x="424" y="592"/>
                </a:cubicBezTo>
                <a:cubicBezTo>
                  <a:pt x="424" y="515"/>
                  <a:pt x="424" y="515"/>
                  <a:pt x="424" y="515"/>
                </a:cubicBezTo>
                <a:cubicBezTo>
                  <a:pt x="424" y="507"/>
                  <a:pt x="430" y="501"/>
                  <a:pt x="437" y="501"/>
                </a:cubicBezTo>
                <a:cubicBezTo>
                  <a:pt x="494" y="501"/>
                  <a:pt x="494" y="501"/>
                  <a:pt x="494" y="501"/>
                </a:cubicBezTo>
                <a:cubicBezTo>
                  <a:pt x="497" y="498"/>
                  <a:pt x="497" y="498"/>
                  <a:pt x="497" y="498"/>
                </a:cubicBezTo>
                <a:cubicBezTo>
                  <a:pt x="374" y="348"/>
                  <a:pt x="374" y="348"/>
                  <a:pt x="374" y="348"/>
                </a:cubicBezTo>
                <a:cubicBezTo>
                  <a:pt x="291" y="446"/>
                  <a:pt x="291" y="446"/>
                  <a:pt x="291" y="446"/>
                </a:cubicBezTo>
                <a:cubicBezTo>
                  <a:pt x="286" y="451"/>
                  <a:pt x="278" y="452"/>
                  <a:pt x="272" y="447"/>
                </a:cubicBezTo>
                <a:cubicBezTo>
                  <a:pt x="266" y="442"/>
                  <a:pt x="266" y="434"/>
                  <a:pt x="271" y="428"/>
                </a:cubicBezTo>
                <a:cubicBezTo>
                  <a:pt x="364" y="319"/>
                  <a:pt x="364" y="319"/>
                  <a:pt x="364" y="319"/>
                </a:cubicBezTo>
                <a:cubicBezTo>
                  <a:pt x="367" y="316"/>
                  <a:pt x="371" y="315"/>
                  <a:pt x="375" y="314"/>
                </a:cubicBezTo>
                <a:cubicBezTo>
                  <a:pt x="379" y="314"/>
                  <a:pt x="383" y="316"/>
                  <a:pt x="385" y="319"/>
                </a:cubicBezTo>
                <a:cubicBezTo>
                  <a:pt x="526" y="491"/>
                  <a:pt x="526" y="491"/>
                  <a:pt x="526" y="491"/>
                </a:cubicBezTo>
                <a:cubicBezTo>
                  <a:pt x="530" y="496"/>
                  <a:pt x="530" y="504"/>
                  <a:pt x="525" y="509"/>
                </a:cubicBezTo>
                <a:cubicBezTo>
                  <a:pt x="509" y="524"/>
                  <a:pt x="509" y="524"/>
                  <a:pt x="509" y="524"/>
                </a:cubicBezTo>
                <a:cubicBezTo>
                  <a:pt x="507" y="527"/>
                  <a:pt x="503" y="528"/>
                  <a:pt x="500" y="528"/>
                </a:cubicBezTo>
                <a:cubicBezTo>
                  <a:pt x="451" y="528"/>
                  <a:pt x="451" y="528"/>
                  <a:pt x="451" y="528"/>
                </a:cubicBezTo>
                <a:cubicBezTo>
                  <a:pt x="451" y="592"/>
                  <a:pt x="451" y="592"/>
                  <a:pt x="451" y="592"/>
                </a:cubicBezTo>
                <a:cubicBezTo>
                  <a:pt x="451" y="600"/>
                  <a:pt x="445" y="606"/>
                  <a:pt x="437" y="606"/>
                </a:cubicBezTo>
                <a:close/>
                <a:moveTo>
                  <a:pt x="218" y="600"/>
                </a:moveTo>
                <a:cubicBezTo>
                  <a:pt x="211" y="600"/>
                  <a:pt x="205" y="594"/>
                  <a:pt x="205" y="587"/>
                </a:cubicBezTo>
                <a:cubicBezTo>
                  <a:pt x="205" y="343"/>
                  <a:pt x="205" y="343"/>
                  <a:pt x="205" y="343"/>
                </a:cubicBezTo>
                <a:cubicBezTo>
                  <a:pt x="205" y="336"/>
                  <a:pt x="211" y="329"/>
                  <a:pt x="218" y="329"/>
                </a:cubicBezTo>
                <a:cubicBezTo>
                  <a:pt x="275" y="329"/>
                  <a:pt x="275" y="329"/>
                  <a:pt x="275" y="329"/>
                </a:cubicBezTo>
                <a:cubicBezTo>
                  <a:pt x="278" y="326"/>
                  <a:pt x="278" y="326"/>
                  <a:pt x="278" y="326"/>
                </a:cubicBezTo>
                <a:cubicBezTo>
                  <a:pt x="156" y="177"/>
                  <a:pt x="156" y="177"/>
                  <a:pt x="156" y="177"/>
                </a:cubicBezTo>
                <a:cubicBezTo>
                  <a:pt x="33" y="326"/>
                  <a:pt x="33" y="326"/>
                  <a:pt x="33" y="326"/>
                </a:cubicBezTo>
                <a:cubicBezTo>
                  <a:pt x="36" y="329"/>
                  <a:pt x="36" y="329"/>
                  <a:pt x="36" y="329"/>
                </a:cubicBezTo>
                <a:cubicBezTo>
                  <a:pt x="93" y="329"/>
                  <a:pt x="93" y="329"/>
                  <a:pt x="93" y="329"/>
                </a:cubicBezTo>
                <a:cubicBezTo>
                  <a:pt x="101" y="329"/>
                  <a:pt x="107" y="336"/>
                  <a:pt x="107" y="343"/>
                </a:cubicBezTo>
                <a:cubicBezTo>
                  <a:pt x="107" y="515"/>
                  <a:pt x="107" y="515"/>
                  <a:pt x="107" y="515"/>
                </a:cubicBezTo>
                <a:cubicBezTo>
                  <a:pt x="107" y="522"/>
                  <a:pt x="101" y="528"/>
                  <a:pt x="93" y="528"/>
                </a:cubicBezTo>
                <a:cubicBezTo>
                  <a:pt x="86" y="528"/>
                  <a:pt x="80" y="522"/>
                  <a:pt x="80" y="515"/>
                </a:cubicBezTo>
                <a:cubicBezTo>
                  <a:pt x="80" y="357"/>
                  <a:pt x="80" y="357"/>
                  <a:pt x="80" y="357"/>
                </a:cubicBezTo>
                <a:cubicBezTo>
                  <a:pt x="31" y="357"/>
                  <a:pt x="31" y="357"/>
                  <a:pt x="31" y="357"/>
                </a:cubicBezTo>
                <a:cubicBezTo>
                  <a:pt x="27" y="357"/>
                  <a:pt x="24" y="355"/>
                  <a:pt x="21" y="353"/>
                </a:cubicBezTo>
                <a:cubicBezTo>
                  <a:pt x="6" y="337"/>
                  <a:pt x="6" y="337"/>
                  <a:pt x="6" y="337"/>
                </a:cubicBezTo>
                <a:cubicBezTo>
                  <a:pt x="1" y="332"/>
                  <a:pt x="0" y="324"/>
                  <a:pt x="5" y="319"/>
                </a:cubicBezTo>
                <a:cubicBezTo>
                  <a:pt x="145" y="147"/>
                  <a:pt x="145" y="147"/>
                  <a:pt x="145" y="147"/>
                </a:cubicBezTo>
                <a:cubicBezTo>
                  <a:pt x="151" y="141"/>
                  <a:pt x="161" y="141"/>
                  <a:pt x="166" y="147"/>
                </a:cubicBezTo>
                <a:cubicBezTo>
                  <a:pt x="307" y="319"/>
                  <a:pt x="307" y="319"/>
                  <a:pt x="307" y="319"/>
                </a:cubicBezTo>
                <a:cubicBezTo>
                  <a:pt x="311" y="324"/>
                  <a:pt x="311" y="332"/>
                  <a:pt x="306" y="337"/>
                </a:cubicBezTo>
                <a:cubicBezTo>
                  <a:pt x="290" y="353"/>
                  <a:pt x="290" y="353"/>
                  <a:pt x="290" y="353"/>
                </a:cubicBezTo>
                <a:cubicBezTo>
                  <a:pt x="288" y="355"/>
                  <a:pt x="284" y="357"/>
                  <a:pt x="281" y="357"/>
                </a:cubicBezTo>
                <a:cubicBezTo>
                  <a:pt x="232" y="357"/>
                  <a:pt x="232" y="357"/>
                  <a:pt x="232" y="357"/>
                </a:cubicBezTo>
                <a:cubicBezTo>
                  <a:pt x="232" y="587"/>
                  <a:pt x="232" y="587"/>
                  <a:pt x="232" y="587"/>
                </a:cubicBezTo>
                <a:cubicBezTo>
                  <a:pt x="232" y="594"/>
                  <a:pt x="226" y="600"/>
                  <a:pt x="218" y="600"/>
                </a:cubicBezTo>
                <a:close/>
                <a:moveTo>
                  <a:pt x="468" y="372"/>
                </a:moveTo>
                <a:cubicBezTo>
                  <a:pt x="461" y="372"/>
                  <a:pt x="455" y="366"/>
                  <a:pt x="455" y="359"/>
                </a:cubicBezTo>
                <a:cubicBezTo>
                  <a:pt x="455" y="202"/>
                  <a:pt x="455" y="202"/>
                  <a:pt x="455" y="202"/>
                </a:cubicBezTo>
                <a:cubicBezTo>
                  <a:pt x="455" y="195"/>
                  <a:pt x="461" y="189"/>
                  <a:pt x="468" y="189"/>
                </a:cubicBezTo>
                <a:cubicBezTo>
                  <a:pt x="525" y="189"/>
                  <a:pt x="525" y="189"/>
                  <a:pt x="525" y="189"/>
                </a:cubicBezTo>
                <a:cubicBezTo>
                  <a:pt x="528" y="186"/>
                  <a:pt x="528" y="186"/>
                  <a:pt x="528" y="186"/>
                </a:cubicBezTo>
                <a:cubicBezTo>
                  <a:pt x="406" y="36"/>
                  <a:pt x="406" y="36"/>
                  <a:pt x="406" y="36"/>
                </a:cubicBezTo>
                <a:cubicBezTo>
                  <a:pt x="283" y="186"/>
                  <a:pt x="283" y="186"/>
                  <a:pt x="283" y="186"/>
                </a:cubicBezTo>
                <a:cubicBezTo>
                  <a:pt x="286" y="189"/>
                  <a:pt x="286" y="189"/>
                  <a:pt x="286" y="189"/>
                </a:cubicBezTo>
                <a:cubicBezTo>
                  <a:pt x="343" y="189"/>
                  <a:pt x="343" y="189"/>
                  <a:pt x="343" y="189"/>
                </a:cubicBezTo>
                <a:cubicBezTo>
                  <a:pt x="351" y="189"/>
                  <a:pt x="357" y="195"/>
                  <a:pt x="357" y="202"/>
                </a:cubicBezTo>
                <a:cubicBezTo>
                  <a:pt x="357" y="280"/>
                  <a:pt x="357" y="280"/>
                  <a:pt x="357" y="280"/>
                </a:cubicBezTo>
                <a:cubicBezTo>
                  <a:pt x="357" y="288"/>
                  <a:pt x="351" y="294"/>
                  <a:pt x="343" y="294"/>
                </a:cubicBezTo>
                <a:cubicBezTo>
                  <a:pt x="336" y="294"/>
                  <a:pt x="330" y="288"/>
                  <a:pt x="330" y="280"/>
                </a:cubicBezTo>
                <a:cubicBezTo>
                  <a:pt x="330" y="216"/>
                  <a:pt x="330" y="216"/>
                  <a:pt x="330" y="216"/>
                </a:cubicBezTo>
                <a:cubicBezTo>
                  <a:pt x="281" y="216"/>
                  <a:pt x="281" y="216"/>
                  <a:pt x="281" y="216"/>
                </a:cubicBezTo>
                <a:cubicBezTo>
                  <a:pt x="277" y="216"/>
                  <a:pt x="274" y="214"/>
                  <a:pt x="271" y="212"/>
                </a:cubicBezTo>
                <a:cubicBezTo>
                  <a:pt x="256" y="196"/>
                  <a:pt x="256" y="196"/>
                  <a:pt x="256" y="196"/>
                </a:cubicBezTo>
                <a:cubicBezTo>
                  <a:pt x="251" y="191"/>
                  <a:pt x="250" y="184"/>
                  <a:pt x="255" y="178"/>
                </a:cubicBezTo>
                <a:cubicBezTo>
                  <a:pt x="395" y="6"/>
                  <a:pt x="395" y="6"/>
                  <a:pt x="395" y="6"/>
                </a:cubicBezTo>
                <a:cubicBezTo>
                  <a:pt x="401" y="0"/>
                  <a:pt x="411" y="0"/>
                  <a:pt x="416" y="6"/>
                </a:cubicBezTo>
                <a:cubicBezTo>
                  <a:pt x="557" y="178"/>
                  <a:pt x="557" y="178"/>
                  <a:pt x="557" y="178"/>
                </a:cubicBezTo>
                <a:cubicBezTo>
                  <a:pt x="561" y="184"/>
                  <a:pt x="561" y="191"/>
                  <a:pt x="556" y="196"/>
                </a:cubicBezTo>
                <a:cubicBezTo>
                  <a:pt x="540" y="212"/>
                  <a:pt x="540" y="212"/>
                  <a:pt x="540" y="212"/>
                </a:cubicBezTo>
                <a:cubicBezTo>
                  <a:pt x="538" y="214"/>
                  <a:pt x="534" y="216"/>
                  <a:pt x="531" y="216"/>
                </a:cubicBezTo>
                <a:cubicBezTo>
                  <a:pt x="482" y="216"/>
                  <a:pt x="482" y="216"/>
                  <a:pt x="482" y="216"/>
                </a:cubicBezTo>
                <a:cubicBezTo>
                  <a:pt x="482" y="359"/>
                  <a:pt x="482" y="359"/>
                  <a:pt x="482" y="359"/>
                </a:cubicBezTo>
                <a:cubicBezTo>
                  <a:pt x="482" y="366"/>
                  <a:pt x="476" y="372"/>
                  <a:pt x="468" y="37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Rectangle 7">
            <a:extLst>
              <a:ext uri="{FF2B5EF4-FFF2-40B4-BE49-F238E27FC236}">
                <a16:creationId xmlns:a16="http://schemas.microsoft.com/office/drawing/2014/main" id="{28AFE70B-6C01-E543-BFA5-81FBBF2F1AF0}"/>
              </a:ext>
            </a:extLst>
          </p:cNvPr>
          <p:cNvSpPr/>
          <p:nvPr/>
        </p:nvSpPr>
        <p:spPr>
          <a:xfrm>
            <a:off x="7403922" y="5984012"/>
            <a:ext cx="1645002" cy="369332"/>
          </a:xfrm>
          <a:prstGeom prst="rect">
            <a:avLst/>
          </a:prstGeom>
        </p:spPr>
        <p:txBody>
          <a:bodyPr wrap="none">
            <a:spAutoFit/>
          </a:bodyPr>
          <a:lstStyle/>
          <a:p>
            <a:pPr algn="ctr"/>
            <a:r>
              <a:rPr lang="en-GB" b="1" dirty="0">
                <a:solidFill>
                  <a:schemeClr val="accent1"/>
                </a:solidFill>
              </a:rPr>
              <a:t>3…2…1…Go!</a:t>
            </a:r>
            <a:endParaRPr lang="en-GB" dirty="0">
              <a:solidFill>
                <a:schemeClr val="accent1"/>
              </a:solidFill>
            </a:endParaRPr>
          </a:p>
        </p:txBody>
      </p:sp>
    </p:spTree>
    <p:extLst>
      <p:ext uri="{BB962C8B-B14F-4D97-AF65-F5344CB8AC3E}">
        <p14:creationId xmlns:p14="http://schemas.microsoft.com/office/powerpoint/2010/main" val="20428896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3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a:t>Activity discussion</a:t>
            </a:r>
          </a:p>
        </p:txBody>
      </p:sp>
      <p:sp>
        <p:nvSpPr>
          <p:cNvPr id="2" name="Content Placeholder 1">
            <a:extLst>
              <a:ext uri="{FF2B5EF4-FFF2-40B4-BE49-F238E27FC236}">
                <a16:creationId xmlns:a16="http://schemas.microsoft.com/office/drawing/2014/main" id="{2C7362AA-E3CA-1D45-BF05-9CAAD39DCAE7}"/>
              </a:ext>
            </a:extLst>
          </p:cNvPr>
          <p:cNvSpPr>
            <a:spLocks noGrp="1"/>
          </p:cNvSpPr>
          <p:nvPr>
            <p:ph idx="1"/>
          </p:nvPr>
        </p:nvSpPr>
        <p:spPr>
          <a:xfrm>
            <a:off x="178130" y="2340863"/>
            <a:ext cx="11899075" cy="4392445"/>
          </a:xfrm>
        </p:spPr>
        <p:txBody>
          <a:bodyPr vert="horz" lIns="91440" tIns="45720" rIns="91440" bIns="45720" rtlCol="0" anchor="ctr">
            <a:normAutofit/>
          </a:bodyPr>
          <a:lstStyle/>
          <a:p>
            <a:pPr marL="305435" indent="-305435"/>
            <a:r>
              <a:rPr lang="en-GB" sz="2800" b="1"/>
              <a:t>Do you think communication is important?</a:t>
            </a:r>
          </a:p>
          <a:p>
            <a:pPr marL="305435" indent="-305435"/>
            <a:r>
              <a:rPr lang="en-GB" sz="2800" b="1"/>
              <a:t>Why is it important?</a:t>
            </a:r>
          </a:p>
          <a:p>
            <a:pPr marL="305435" indent="-305435"/>
            <a:r>
              <a:rPr lang="en-GB" sz="2800" b="1"/>
              <a:t>Was this activity useful?</a:t>
            </a:r>
          </a:p>
          <a:p>
            <a:pPr marL="305435" indent="-305435"/>
            <a:endParaRPr lang="en-GB" b="1"/>
          </a:p>
          <a:p>
            <a:pPr marL="305435" indent="-305435"/>
            <a:endParaRPr lang="en-GB" b="1"/>
          </a:p>
          <a:p>
            <a:pPr marL="0" indent="0" algn="ctr">
              <a:buNone/>
            </a:pPr>
            <a:br>
              <a:rPr lang="en-GB"/>
            </a:br>
            <a:endParaRPr lang="en-US" b="1"/>
          </a:p>
        </p:txBody>
      </p:sp>
    </p:spTree>
    <p:extLst>
      <p:ext uri="{BB962C8B-B14F-4D97-AF65-F5344CB8AC3E}">
        <p14:creationId xmlns:p14="http://schemas.microsoft.com/office/powerpoint/2010/main" val="222688351"/>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r>
              <a:rPr lang="en-US"/>
              <a:t>Communication</a:t>
            </a:r>
          </a:p>
        </p:txBody>
      </p:sp>
      <p:graphicFrame>
        <p:nvGraphicFramePr>
          <p:cNvPr id="3" name="Diagram 2" descr="SmartArt Graphic"/>
          <p:cNvGraphicFramePr/>
          <p:nvPr>
            <p:extLst>
              <p:ext uri="{D42A27DB-BD31-4B8C-83A1-F6EECF244321}">
                <p14:modId xmlns:p14="http://schemas.microsoft.com/office/powerpoint/2010/main" val="2157184909"/>
              </p:ext>
            </p:extLst>
          </p:nvPr>
        </p:nvGraphicFramePr>
        <p:xfrm>
          <a:off x="4465169" y="348342"/>
          <a:ext cx="7433320" cy="60524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395294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fontScale="62500" lnSpcReduction="20000"/>
          </a:bodyPr>
          <a:lstStyle/>
          <a:p>
            <a:pPr marL="0" indent="0">
              <a:buNone/>
            </a:pPr>
            <a:r>
              <a:rPr lang="en-US" sz="3400" b="1" dirty="0"/>
              <a:t>The Task: </a:t>
            </a:r>
            <a:endParaRPr lang="en-GB" sz="3400" dirty="0"/>
          </a:p>
          <a:p>
            <a:pPr marL="0" indent="0">
              <a:buNone/>
            </a:pPr>
            <a:r>
              <a:rPr lang="en-GB" sz="2600" dirty="0"/>
              <a:t>As a class, get into two large groups and sit in circles. The number shown on the dice is the person you have to ask their name and a specific question to that person. Each time you will speak to a different person.</a:t>
            </a:r>
            <a:r>
              <a:rPr lang="en-GB" dirty="0"/>
              <a:t> </a:t>
            </a:r>
          </a:p>
          <a:p>
            <a:pPr marL="0" indent="0">
              <a:buNone/>
            </a:pPr>
            <a:endParaRPr lang="en-GB" sz="2600"/>
          </a:p>
          <a:p>
            <a:pPr marL="0" indent="0">
              <a:buNone/>
            </a:pPr>
            <a:r>
              <a:rPr lang="en-GB" sz="3400" b="1" dirty="0"/>
              <a:t>The Rules: </a:t>
            </a:r>
          </a:p>
          <a:p>
            <a:pPr marL="0" indent="0">
              <a:buNone/>
            </a:pPr>
            <a:endParaRPr lang="en-GB" sz="2400" b="1"/>
          </a:p>
          <a:p>
            <a:pPr marL="305435" indent="-305435"/>
            <a:r>
              <a:rPr lang="en-GB" sz="2600" dirty="0"/>
              <a:t>One circle must be inside the other</a:t>
            </a:r>
          </a:p>
          <a:p>
            <a:pPr marL="305435" indent="-305435"/>
            <a:r>
              <a:rPr lang="en-GB" sz="2600" dirty="0"/>
              <a:t>The inner circle must move to the number shown on the dice</a:t>
            </a:r>
          </a:p>
          <a:p>
            <a:pPr marL="305435" indent="-305435"/>
            <a:r>
              <a:rPr lang="en-GB" sz="2600" dirty="0"/>
              <a:t>You must only ask the person the specific questions you have been given.</a:t>
            </a:r>
          </a:p>
          <a:p>
            <a:pPr marL="305435" indent="-305435"/>
            <a:r>
              <a:rPr lang="en-GB" sz="2600" dirty="0"/>
              <a:t>Remember the answers....</a:t>
            </a:r>
          </a:p>
          <a:p>
            <a:pPr marL="0" indent="0">
              <a:buNone/>
            </a:pPr>
            <a:endParaRPr lang="en-GB" b="1"/>
          </a:p>
          <a:p>
            <a:pPr marL="0" indent="0">
              <a:buNone/>
            </a:pPr>
            <a:endParaRPr lang="en-GB" b="1"/>
          </a:p>
          <a:p>
            <a:pPr marL="0" indent="0" algn="ctr">
              <a:buNone/>
            </a:pPr>
            <a:r>
              <a:rPr lang="en-GB" sz="2600" b="1" dirty="0"/>
              <a:t>You have 10 minutes.</a:t>
            </a:r>
            <a:endParaRPr lang="en-GB" sz="2600" dirty="0"/>
          </a:p>
          <a:p>
            <a:pPr marL="305435" indent="-305435"/>
            <a:endParaRPr lang="en-US"/>
          </a:p>
        </p:txBody>
      </p:sp>
      <p:sp>
        <p:nvSpPr>
          <p:cNvPr id="4" name="Title 3"/>
          <p:cNvSpPr>
            <a:spLocks noGrp="1"/>
          </p:cNvSpPr>
          <p:nvPr>
            <p:ph type="title"/>
          </p:nvPr>
        </p:nvSpPr>
        <p:spPr/>
        <p:txBody>
          <a:bodyPr/>
          <a:lstStyle/>
          <a:p>
            <a:r>
              <a:rPr lang="en-US"/>
              <a:t>Activity</a:t>
            </a:r>
          </a:p>
        </p:txBody>
      </p:sp>
      <p:sp>
        <p:nvSpPr>
          <p:cNvPr id="6" name="Freeform 5" descr="arrows icon"/>
          <p:cNvSpPr>
            <a:spLocks noChangeAspect="1" noEditPoints="1"/>
          </p:cNvSpPr>
          <p:nvPr/>
        </p:nvSpPr>
        <p:spPr bwMode="auto">
          <a:xfrm>
            <a:off x="767857" y="2442269"/>
            <a:ext cx="563264" cy="609840"/>
          </a:xfrm>
          <a:custGeom>
            <a:avLst/>
            <a:gdLst>
              <a:gd name="T0" fmla="*/ 424 w 561"/>
              <a:gd name="T1" fmla="*/ 592 h 606"/>
              <a:gd name="T2" fmla="*/ 437 w 561"/>
              <a:gd name="T3" fmla="*/ 501 h 606"/>
              <a:gd name="T4" fmla="*/ 497 w 561"/>
              <a:gd name="T5" fmla="*/ 498 h 606"/>
              <a:gd name="T6" fmla="*/ 291 w 561"/>
              <a:gd name="T7" fmla="*/ 446 h 606"/>
              <a:gd name="T8" fmla="*/ 271 w 561"/>
              <a:gd name="T9" fmla="*/ 428 h 606"/>
              <a:gd name="T10" fmla="*/ 375 w 561"/>
              <a:gd name="T11" fmla="*/ 314 h 606"/>
              <a:gd name="T12" fmla="*/ 526 w 561"/>
              <a:gd name="T13" fmla="*/ 491 h 606"/>
              <a:gd name="T14" fmla="*/ 509 w 561"/>
              <a:gd name="T15" fmla="*/ 524 h 606"/>
              <a:gd name="T16" fmla="*/ 451 w 561"/>
              <a:gd name="T17" fmla="*/ 528 h 606"/>
              <a:gd name="T18" fmla="*/ 437 w 561"/>
              <a:gd name="T19" fmla="*/ 606 h 606"/>
              <a:gd name="T20" fmla="*/ 205 w 561"/>
              <a:gd name="T21" fmla="*/ 587 h 606"/>
              <a:gd name="T22" fmla="*/ 218 w 561"/>
              <a:gd name="T23" fmla="*/ 329 h 606"/>
              <a:gd name="T24" fmla="*/ 278 w 561"/>
              <a:gd name="T25" fmla="*/ 326 h 606"/>
              <a:gd name="T26" fmla="*/ 33 w 561"/>
              <a:gd name="T27" fmla="*/ 326 h 606"/>
              <a:gd name="T28" fmla="*/ 93 w 561"/>
              <a:gd name="T29" fmla="*/ 329 h 606"/>
              <a:gd name="T30" fmla="*/ 107 w 561"/>
              <a:gd name="T31" fmla="*/ 515 h 606"/>
              <a:gd name="T32" fmla="*/ 80 w 561"/>
              <a:gd name="T33" fmla="*/ 515 h 606"/>
              <a:gd name="T34" fmla="*/ 31 w 561"/>
              <a:gd name="T35" fmla="*/ 357 h 606"/>
              <a:gd name="T36" fmla="*/ 6 w 561"/>
              <a:gd name="T37" fmla="*/ 337 h 606"/>
              <a:gd name="T38" fmla="*/ 145 w 561"/>
              <a:gd name="T39" fmla="*/ 147 h 606"/>
              <a:gd name="T40" fmla="*/ 307 w 561"/>
              <a:gd name="T41" fmla="*/ 319 h 606"/>
              <a:gd name="T42" fmla="*/ 290 w 561"/>
              <a:gd name="T43" fmla="*/ 353 h 606"/>
              <a:gd name="T44" fmla="*/ 232 w 561"/>
              <a:gd name="T45" fmla="*/ 357 h 606"/>
              <a:gd name="T46" fmla="*/ 218 w 561"/>
              <a:gd name="T47" fmla="*/ 600 h 606"/>
              <a:gd name="T48" fmla="*/ 455 w 561"/>
              <a:gd name="T49" fmla="*/ 359 h 606"/>
              <a:gd name="T50" fmla="*/ 468 w 561"/>
              <a:gd name="T51" fmla="*/ 189 h 606"/>
              <a:gd name="T52" fmla="*/ 528 w 561"/>
              <a:gd name="T53" fmla="*/ 186 h 606"/>
              <a:gd name="T54" fmla="*/ 283 w 561"/>
              <a:gd name="T55" fmla="*/ 186 h 606"/>
              <a:gd name="T56" fmla="*/ 343 w 561"/>
              <a:gd name="T57" fmla="*/ 189 h 606"/>
              <a:gd name="T58" fmla="*/ 357 w 561"/>
              <a:gd name="T59" fmla="*/ 280 h 606"/>
              <a:gd name="T60" fmla="*/ 330 w 561"/>
              <a:gd name="T61" fmla="*/ 280 h 606"/>
              <a:gd name="T62" fmla="*/ 281 w 561"/>
              <a:gd name="T63" fmla="*/ 216 h 606"/>
              <a:gd name="T64" fmla="*/ 256 w 561"/>
              <a:gd name="T65" fmla="*/ 196 h 606"/>
              <a:gd name="T66" fmla="*/ 395 w 561"/>
              <a:gd name="T67" fmla="*/ 6 h 606"/>
              <a:gd name="T68" fmla="*/ 557 w 561"/>
              <a:gd name="T69" fmla="*/ 178 h 606"/>
              <a:gd name="T70" fmla="*/ 540 w 561"/>
              <a:gd name="T71" fmla="*/ 212 h 606"/>
              <a:gd name="T72" fmla="*/ 482 w 561"/>
              <a:gd name="T73" fmla="*/ 216 h 606"/>
              <a:gd name="T74" fmla="*/ 468 w 561"/>
              <a:gd name="T75" fmla="*/ 372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1" h="606">
                <a:moveTo>
                  <a:pt x="437" y="606"/>
                </a:moveTo>
                <a:cubicBezTo>
                  <a:pt x="430" y="606"/>
                  <a:pt x="424" y="600"/>
                  <a:pt x="424" y="592"/>
                </a:cubicBezTo>
                <a:cubicBezTo>
                  <a:pt x="424" y="515"/>
                  <a:pt x="424" y="515"/>
                  <a:pt x="424" y="515"/>
                </a:cubicBezTo>
                <a:cubicBezTo>
                  <a:pt x="424" y="507"/>
                  <a:pt x="430" y="501"/>
                  <a:pt x="437" y="501"/>
                </a:cubicBezTo>
                <a:cubicBezTo>
                  <a:pt x="494" y="501"/>
                  <a:pt x="494" y="501"/>
                  <a:pt x="494" y="501"/>
                </a:cubicBezTo>
                <a:cubicBezTo>
                  <a:pt x="497" y="498"/>
                  <a:pt x="497" y="498"/>
                  <a:pt x="497" y="498"/>
                </a:cubicBezTo>
                <a:cubicBezTo>
                  <a:pt x="374" y="348"/>
                  <a:pt x="374" y="348"/>
                  <a:pt x="374" y="348"/>
                </a:cubicBezTo>
                <a:cubicBezTo>
                  <a:pt x="291" y="446"/>
                  <a:pt x="291" y="446"/>
                  <a:pt x="291" y="446"/>
                </a:cubicBezTo>
                <a:cubicBezTo>
                  <a:pt x="286" y="451"/>
                  <a:pt x="278" y="452"/>
                  <a:pt x="272" y="447"/>
                </a:cubicBezTo>
                <a:cubicBezTo>
                  <a:pt x="266" y="442"/>
                  <a:pt x="266" y="434"/>
                  <a:pt x="271" y="428"/>
                </a:cubicBezTo>
                <a:cubicBezTo>
                  <a:pt x="364" y="319"/>
                  <a:pt x="364" y="319"/>
                  <a:pt x="364" y="319"/>
                </a:cubicBezTo>
                <a:cubicBezTo>
                  <a:pt x="367" y="316"/>
                  <a:pt x="371" y="315"/>
                  <a:pt x="375" y="314"/>
                </a:cubicBezTo>
                <a:cubicBezTo>
                  <a:pt x="379" y="314"/>
                  <a:pt x="383" y="316"/>
                  <a:pt x="385" y="319"/>
                </a:cubicBezTo>
                <a:cubicBezTo>
                  <a:pt x="526" y="491"/>
                  <a:pt x="526" y="491"/>
                  <a:pt x="526" y="491"/>
                </a:cubicBezTo>
                <a:cubicBezTo>
                  <a:pt x="530" y="496"/>
                  <a:pt x="530" y="504"/>
                  <a:pt x="525" y="509"/>
                </a:cubicBezTo>
                <a:cubicBezTo>
                  <a:pt x="509" y="524"/>
                  <a:pt x="509" y="524"/>
                  <a:pt x="509" y="524"/>
                </a:cubicBezTo>
                <a:cubicBezTo>
                  <a:pt x="507" y="527"/>
                  <a:pt x="503" y="528"/>
                  <a:pt x="500" y="528"/>
                </a:cubicBezTo>
                <a:cubicBezTo>
                  <a:pt x="451" y="528"/>
                  <a:pt x="451" y="528"/>
                  <a:pt x="451" y="528"/>
                </a:cubicBezTo>
                <a:cubicBezTo>
                  <a:pt x="451" y="592"/>
                  <a:pt x="451" y="592"/>
                  <a:pt x="451" y="592"/>
                </a:cubicBezTo>
                <a:cubicBezTo>
                  <a:pt x="451" y="600"/>
                  <a:pt x="445" y="606"/>
                  <a:pt x="437" y="606"/>
                </a:cubicBezTo>
                <a:close/>
                <a:moveTo>
                  <a:pt x="218" y="600"/>
                </a:moveTo>
                <a:cubicBezTo>
                  <a:pt x="211" y="600"/>
                  <a:pt x="205" y="594"/>
                  <a:pt x="205" y="587"/>
                </a:cubicBezTo>
                <a:cubicBezTo>
                  <a:pt x="205" y="343"/>
                  <a:pt x="205" y="343"/>
                  <a:pt x="205" y="343"/>
                </a:cubicBezTo>
                <a:cubicBezTo>
                  <a:pt x="205" y="336"/>
                  <a:pt x="211" y="329"/>
                  <a:pt x="218" y="329"/>
                </a:cubicBezTo>
                <a:cubicBezTo>
                  <a:pt x="275" y="329"/>
                  <a:pt x="275" y="329"/>
                  <a:pt x="275" y="329"/>
                </a:cubicBezTo>
                <a:cubicBezTo>
                  <a:pt x="278" y="326"/>
                  <a:pt x="278" y="326"/>
                  <a:pt x="278" y="326"/>
                </a:cubicBezTo>
                <a:cubicBezTo>
                  <a:pt x="156" y="177"/>
                  <a:pt x="156" y="177"/>
                  <a:pt x="156" y="177"/>
                </a:cubicBezTo>
                <a:cubicBezTo>
                  <a:pt x="33" y="326"/>
                  <a:pt x="33" y="326"/>
                  <a:pt x="33" y="326"/>
                </a:cubicBezTo>
                <a:cubicBezTo>
                  <a:pt x="36" y="329"/>
                  <a:pt x="36" y="329"/>
                  <a:pt x="36" y="329"/>
                </a:cubicBezTo>
                <a:cubicBezTo>
                  <a:pt x="93" y="329"/>
                  <a:pt x="93" y="329"/>
                  <a:pt x="93" y="329"/>
                </a:cubicBezTo>
                <a:cubicBezTo>
                  <a:pt x="101" y="329"/>
                  <a:pt x="107" y="336"/>
                  <a:pt x="107" y="343"/>
                </a:cubicBezTo>
                <a:cubicBezTo>
                  <a:pt x="107" y="515"/>
                  <a:pt x="107" y="515"/>
                  <a:pt x="107" y="515"/>
                </a:cubicBezTo>
                <a:cubicBezTo>
                  <a:pt x="107" y="522"/>
                  <a:pt x="101" y="528"/>
                  <a:pt x="93" y="528"/>
                </a:cubicBezTo>
                <a:cubicBezTo>
                  <a:pt x="86" y="528"/>
                  <a:pt x="80" y="522"/>
                  <a:pt x="80" y="515"/>
                </a:cubicBezTo>
                <a:cubicBezTo>
                  <a:pt x="80" y="357"/>
                  <a:pt x="80" y="357"/>
                  <a:pt x="80" y="357"/>
                </a:cubicBezTo>
                <a:cubicBezTo>
                  <a:pt x="31" y="357"/>
                  <a:pt x="31" y="357"/>
                  <a:pt x="31" y="357"/>
                </a:cubicBezTo>
                <a:cubicBezTo>
                  <a:pt x="27" y="357"/>
                  <a:pt x="24" y="355"/>
                  <a:pt x="21" y="353"/>
                </a:cubicBezTo>
                <a:cubicBezTo>
                  <a:pt x="6" y="337"/>
                  <a:pt x="6" y="337"/>
                  <a:pt x="6" y="337"/>
                </a:cubicBezTo>
                <a:cubicBezTo>
                  <a:pt x="1" y="332"/>
                  <a:pt x="0" y="324"/>
                  <a:pt x="5" y="319"/>
                </a:cubicBezTo>
                <a:cubicBezTo>
                  <a:pt x="145" y="147"/>
                  <a:pt x="145" y="147"/>
                  <a:pt x="145" y="147"/>
                </a:cubicBezTo>
                <a:cubicBezTo>
                  <a:pt x="151" y="141"/>
                  <a:pt x="161" y="141"/>
                  <a:pt x="166" y="147"/>
                </a:cubicBezTo>
                <a:cubicBezTo>
                  <a:pt x="307" y="319"/>
                  <a:pt x="307" y="319"/>
                  <a:pt x="307" y="319"/>
                </a:cubicBezTo>
                <a:cubicBezTo>
                  <a:pt x="311" y="324"/>
                  <a:pt x="311" y="332"/>
                  <a:pt x="306" y="337"/>
                </a:cubicBezTo>
                <a:cubicBezTo>
                  <a:pt x="290" y="353"/>
                  <a:pt x="290" y="353"/>
                  <a:pt x="290" y="353"/>
                </a:cubicBezTo>
                <a:cubicBezTo>
                  <a:pt x="288" y="355"/>
                  <a:pt x="284" y="357"/>
                  <a:pt x="281" y="357"/>
                </a:cubicBezTo>
                <a:cubicBezTo>
                  <a:pt x="232" y="357"/>
                  <a:pt x="232" y="357"/>
                  <a:pt x="232" y="357"/>
                </a:cubicBezTo>
                <a:cubicBezTo>
                  <a:pt x="232" y="587"/>
                  <a:pt x="232" y="587"/>
                  <a:pt x="232" y="587"/>
                </a:cubicBezTo>
                <a:cubicBezTo>
                  <a:pt x="232" y="594"/>
                  <a:pt x="226" y="600"/>
                  <a:pt x="218" y="600"/>
                </a:cubicBezTo>
                <a:close/>
                <a:moveTo>
                  <a:pt x="468" y="372"/>
                </a:moveTo>
                <a:cubicBezTo>
                  <a:pt x="461" y="372"/>
                  <a:pt x="455" y="366"/>
                  <a:pt x="455" y="359"/>
                </a:cubicBezTo>
                <a:cubicBezTo>
                  <a:pt x="455" y="202"/>
                  <a:pt x="455" y="202"/>
                  <a:pt x="455" y="202"/>
                </a:cubicBezTo>
                <a:cubicBezTo>
                  <a:pt x="455" y="195"/>
                  <a:pt x="461" y="189"/>
                  <a:pt x="468" y="189"/>
                </a:cubicBezTo>
                <a:cubicBezTo>
                  <a:pt x="525" y="189"/>
                  <a:pt x="525" y="189"/>
                  <a:pt x="525" y="189"/>
                </a:cubicBezTo>
                <a:cubicBezTo>
                  <a:pt x="528" y="186"/>
                  <a:pt x="528" y="186"/>
                  <a:pt x="528" y="186"/>
                </a:cubicBezTo>
                <a:cubicBezTo>
                  <a:pt x="406" y="36"/>
                  <a:pt x="406" y="36"/>
                  <a:pt x="406" y="36"/>
                </a:cubicBezTo>
                <a:cubicBezTo>
                  <a:pt x="283" y="186"/>
                  <a:pt x="283" y="186"/>
                  <a:pt x="283" y="186"/>
                </a:cubicBezTo>
                <a:cubicBezTo>
                  <a:pt x="286" y="189"/>
                  <a:pt x="286" y="189"/>
                  <a:pt x="286" y="189"/>
                </a:cubicBezTo>
                <a:cubicBezTo>
                  <a:pt x="343" y="189"/>
                  <a:pt x="343" y="189"/>
                  <a:pt x="343" y="189"/>
                </a:cubicBezTo>
                <a:cubicBezTo>
                  <a:pt x="351" y="189"/>
                  <a:pt x="357" y="195"/>
                  <a:pt x="357" y="202"/>
                </a:cubicBezTo>
                <a:cubicBezTo>
                  <a:pt x="357" y="280"/>
                  <a:pt x="357" y="280"/>
                  <a:pt x="357" y="280"/>
                </a:cubicBezTo>
                <a:cubicBezTo>
                  <a:pt x="357" y="288"/>
                  <a:pt x="351" y="294"/>
                  <a:pt x="343" y="294"/>
                </a:cubicBezTo>
                <a:cubicBezTo>
                  <a:pt x="336" y="294"/>
                  <a:pt x="330" y="288"/>
                  <a:pt x="330" y="280"/>
                </a:cubicBezTo>
                <a:cubicBezTo>
                  <a:pt x="330" y="216"/>
                  <a:pt x="330" y="216"/>
                  <a:pt x="330" y="216"/>
                </a:cubicBezTo>
                <a:cubicBezTo>
                  <a:pt x="281" y="216"/>
                  <a:pt x="281" y="216"/>
                  <a:pt x="281" y="216"/>
                </a:cubicBezTo>
                <a:cubicBezTo>
                  <a:pt x="277" y="216"/>
                  <a:pt x="274" y="214"/>
                  <a:pt x="271" y="212"/>
                </a:cubicBezTo>
                <a:cubicBezTo>
                  <a:pt x="256" y="196"/>
                  <a:pt x="256" y="196"/>
                  <a:pt x="256" y="196"/>
                </a:cubicBezTo>
                <a:cubicBezTo>
                  <a:pt x="251" y="191"/>
                  <a:pt x="250" y="184"/>
                  <a:pt x="255" y="178"/>
                </a:cubicBezTo>
                <a:cubicBezTo>
                  <a:pt x="395" y="6"/>
                  <a:pt x="395" y="6"/>
                  <a:pt x="395" y="6"/>
                </a:cubicBezTo>
                <a:cubicBezTo>
                  <a:pt x="401" y="0"/>
                  <a:pt x="411" y="0"/>
                  <a:pt x="416" y="6"/>
                </a:cubicBezTo>
                <a:cubicBezTo>
                  <a:pt x="557" y="178"/>
                  <a:pt x="557" y="178"/>
                  <a:pt x="557" y="178"/>
                </a:cubicBezTo>
                <a:cubicBezTo>
                  <a:pt x="561" y="184"/>
                  <a:pt x="561" y="191"/>
                  <a:pt x="556" y="196"/>
                </a:cubicBezTo>
                <a:cubicBezTo>
                  <a:pt x="540" y="212"/>
                  <a:pt x="540" y="212"/>
                  <a:pt x="540" y="212"/>
                </a:cubicBezTo>
                <a:cubicBezTo>
                  <a:pt x="538" y="214"/>
                  <a:pt x="534" y="216"/>
                  <a:pt x="531" y="216"/>
                </a:cubicBezTo>
                <a:cubicBezTo>
                  <a:pt x="482" y="216"/>
                  <a:pt x="482" y="216"/>
                  <a:pt x="482" y="216"/>
                </a:cubicBezTo>
                <a:cubicBezTo>
                  <a:pt x="482" y="359"/>
                  <a:pt x="482" y="359"/>
                  <a:pt x="482" y="359"/>
                </a:cubicBezTo>
                <a:cubicBezTo>
                  <a:pt x="482" y="366"/>
                  <a:pt x="476" y="372"/>
                  <a:pt x="468" y="37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8" name="Rectangle 7">
            <a:extLst>
              <a:ext uri="{FF2B5EF4-FFF2-40B4-BE49-F238E27FC236}">
                <a16:creationId xmlns:a16="http://schemas.microsoft.com/office/drawing/2014/main" id="{28AFE70B-6C01-E543-BFA5-81FBBF2F1AF0}"/>
              </a:ext>
            </a:extLst>
          </p:cNvPr>
          <p:cNvSpPr/>
          <p:nvPr/>
        </p:nvSpPr>
        <p:spPr>
          <a:xfrm>
            <a:off x="7403922" y="5984012"/>
            <a:ext cx="1645002" cy="369332"/>
          </a:xfrm>
          <a:prstGeom prst="rect">
            <a:avLst/>
          </a:prstGeom>
        </p:spPr>
        <p:txBody>
          <a:bodyPr wrap="none">
            <a:spAutoFit/>
          </a:bodyPr>
          <a:lstStyle/>
          <a:p>
            <a:pPr algn="ctr"/>
            <a:r>
              <a:rPr lang="en-GB" b="1" dirty="0">
                <a:solidFill>
                  <a:schemeClr val="accent1"/>
                </a:solidFill>
              </a:rPr>
              <a:t>3…2…1…Go!</a:t>
            </a:r>
            <a:endParaRPr lang="en-GB" dirty="0">
              <a:solidFill>
                <a:schemeClr val="accent1"/>
              </a:solidFill>
            </a:endParaRPr>
          </a:p>
        </p:txBody>
      </p:sp>
    </p:spTree>
    <p:extLst>
      <p:ext uri="{BB962C8B-B14F-4D97-AF65-F5344CB8AC3E}">
        <p14:creationId xmlns:p14="http://schemas.microsoft.com/office/powerpoint/2010/main" val="8784217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r>
              <a:rPr lang="en-US"/>
              <a:t>Networking</a:t>
            </a:r>
          </a:p>
        </p:txBody>
      </p:sp>
      <p:graphicFrame>
        <p:nvGraphicFramePr>
          <p:cNvPr id="3" name="Diagram 2" descr="SmartArt Graphic"/>
          <p:cNvGraphicFramePr/>
          <p:nvPr>
            <p:extLst>
              <p:ext uri="{D42A27DB-BD31-4B8C-83A1-F6EECF244321}">
                <p14:modId xmlns:p14="http://schemas.microsoft.com/office/powerpoint/2010/main" val="3362712924"/>
              </p:ext>
            </p:extLst>
          </p:nvPr>
        </p:nvGraphicFramePr>
        <p:xfrm>
          <a:off x="4465169" y="348342"/>
          <a:ext cx="7433320" cy="60524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0460434"/>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 name="Diagram 48" descr="SmartArt Graphic"/>
          <p:cNvGraphicFramePr/>
          <p:nvPr>
            <p:extLst>
              <p:ext uri="{D42A27DB-BD31-4B8C-83A1-F6EECF244321}">
                <p14:modId xmlns:p14="http://schemas.microsoft.com/office/powerpoint/2010/main" val="171787406"/>
              </p:ext>
            </p:extLst>
          </p:nvPr>
        </p:nvGraphicFramePr>
        <p:xfrm>
          <a:off x="334230" y="2015582"/>
          <a:ext cx="11283003" cy="33214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4"/>
          <p:cNvSpPr>
            <a:spLocks noGrp="1"/>
          </p:cNvSpPr>
          <p:nvPr>
            <p:ph type="title"/>
          </p:nvPr>
        </p:nvSpPr>
        <p:spPr/>
        <p:txBody>
          <a:bodyPr/>
          <a:lstStyle/>
          <a:p>
            <a:r>
              <a:rPr lang="en-US"/>
              <a:t>Benefits of networking</a:t>
            </a:r>
          </a:p>
        </p:txBody>
      </p:sp>
      <p:pic>
        <p:nvPicPr>
          <p:cNvPr id="9" name="Picture Placeholder 8" descr="someone's hands"/>
          <p:cNvPicPr>
            <a:picLocks noGrp="1" noChangeAspect="1"/>
          </p:cNvPicPr>
          <p:nvPr>
            <p:ph type="pic" sz="quarter" idx="13"/>
          </p:nvPr>
        </p:nvPicPr>
        <p:blipFill rotWithShape="1">
          <a:blip r:embed="rId8" cstate="print">
            <a:duotone>
              <a:prstClr val="black"/>
              <a:schemeClr val="tx2">
                <a:tint val="45000"/>
                <a:satMod val="400000"/>
              </a:schemeClr>
            </a:duotone>
            <a:extLst>
              <a:ext uri="{28A0092B-C50C-407E-A947-70E740481C1C}">
                <a14:useLocalDpi xmlns:a14="http://schemas.microsoft.com/office/drawing/2010/main" val="0"/>
              </a:ext>
            </a:extLst>
          </a:blip>
          <a:srcRect/>
          <a:stretch/>
        </p:blipFill>
        <p:spPr/>
      </p:pic>
      <p:pic>
        <p:nvPicPr>
          <p:cNvPr id="2" name="Picture 1">
            <a:extLst>
              <a:ext uri="{FF2B5EF4-FFF2-40B4-BE49-F238E27FC236}">
                <a16:creationId xmlns:a16="http://schemas.microsoft.com/office/drawing/2014/main" id="{593A3C62-2554-914B-B7FF-B94A57BD6FE4}"/>
              </a:ext>
            </a:extLst>
          </p:cNvPr>
          <p:cNvPicPr>
            <a:picLocks noChangeAspect="1"/>
          </p:cNvPicPr>
          <p:nvPr/>
        </p:nvPicPr>
        <p:blipFill>
          <a:blip r:embed="rId9"/>
          <a:stretch>
            <a:fillRect/>
          </a:stretch>
        </p:blipFill>
        <p:spPr>
          <a:xfrm>
            <a:off x="1305687" y="2010605"/>
            <a:ext cx="1240827" cy="1303152"/>
          </a:xfrm>
          <a:prstGeom prst="rect">
            <a:avLst/>
          </a:prstGeom>
        </p:spPr>
      </p:pic>
      <p:sp>
        <p:nvSpPr>
          <p:cNvPr id="6" name="Rounded Rectangle 5">
            <a:extLst>
              <a:ext uri="{FF2B5EF4-FFF2-40B4-BE49-F238E27FC236}">
                <a16:creationId xmlns:a16="http://schemas.microsoft.com/office/drawing/2014/main" id="{66A72FAD-B4AD-EA4A-85FA-6CADCCA20968}"/>
              </a:ext>
            </a:extLst>
          </p:cNvPr>
          <p:cNvSpPr/>
          <p:nvPr/>
        </p:nvSpPr>
        <p:spPr>
          <a:xfrm>
            <a:off x="6678317" y="2052081"/>
            <a:ext cx="1234181" cy="1297843"/>
          </a:xfrm>
          <a:prstGeom prst="roundRect">
            <a:avLst>
              <a:gd name="adj" fmla="val 10000"/>
            </a:avLst>
          </a:prstGeom>
          <a:blipFill rotWithShape="1">
            <a:blip r:embed="rId9"/>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7" name="Rounded Rectangle 6">
            <a:extLst>
              <a:ext uri="{FF2B5EF4-FFF2-40B4-BE49-F238E27FC236}">
                <a16:creationId xmlns:a16="http://schemas.microsoft.com/office/drawing/2014/main" id="{AA1F0614-C15E-3040-BDF4-522994926B40}"/>
              </a:ext>
            </a:extLst>
          </p:cNvPr>
          <p:cNvSpPr/>
          <p:nvPr/>
        </p:nvSpPr>
        <p:spPr>
          <a:xfrm>
            <a:off x="9385891" y="2064498"/>
            <a:ext cx="1234181" cy="1297843"/>
          </a:xfrm>
          <a:prstGeom prst="roundRect">
            <a:avLst>
              <a:gd name="adj" fmla="val 10000"/>
            </a:avLst>
          </a:prstGeom>
          <a:blipFill rotWithShape="1">
            <a:blip r:embed="rId9"/>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58" name="TextBox 57">
            <a:extLst>
              <a:ext uri="{FF2B5EF4-FFF2-40B4-BE49-F238E27FC236}">
                <a16:creationId xmlns:a16="http://schemas.microsoft.com/office/drawing/2014/main" id="{EC17405E-BFC7-4F54-BE20-20BDDD4BD68E}"/>
              </a:ext>
            </a:extLst>
          </p:cNvPr>
          <p:cNvSpPr txBox="1"/>
          <p:nvPr/>
        </p:nvSpPr>
        <p:spPr>
          <a:xfrm>
            <a:off x="828136" y="3761117"/>
            <a:ext cx="2470031"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mn-lt"/>
                <a:cs typeface="+mn-lt"/>
              </a:rPr>
              <a:t>Ensuring your expertise stands out to others will make them notice you more.</a:t>
            </a:r>
          </a:p>
        </p:txBody>
      </p:sp>
      <p:sp>
        <p:nvSpPr>
          <p:cNvPr id="99" name="TextBox 98">
            <a:extLst>
              <a:ext uri="{FF2B5EF4-FFF2-40B4-BE49-F238E27FC236}">
                <a16:creationId xmlns:a16="http://schemas.microsoft.com/office/drawing/2014/main" id="{54595E71-8EE9-4AD6-9BE2-E04400F37234}"/>
              </a:ext>
            </a:extLst>
          </p:cNvPr>
          <p:cNvSpPr txBox="1"/>
          <p:nvPr/>
        </p:nvSpPr>
        <p:spPr>
          <a:xfrm>
            <a:off x="3458292" y="3760217"/>
            <a:ext cx="2513163"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mn-lt"/>
                <a:cs typeface="+mn-lt"/>
              </a:rPr>
              <a:t>Once you have been noticed, there are more opportunities available such as meeting new people with different knowledge to you.</a:t>
            </a:r>
            <a:endParaRPr lang="en-US" sz="1600"/>
          </a:p>
        </p:txBody>
      </p:sp>
      <p:sp>
        <p:nvSpPr>
          <p:cNvPr id="120" name="TextBox 119">
            <a:extLst>
              <a:ext uri="{FF2B5EF4-FFF2-40B4-BE49-F238E27FC236}">
                <a16:creationId xmlns:a16="http://schemas.microsoft.com/office/drawing/2014/main" id="{DC5D504F-3F62-49C9-816B-A8DCB436AB20}"/>
              </a:ext>
            </a:extLst>
          </p:cNvPr>
          <p:cNvSpPr txBox="1"/>
          <p:nvPr/>
        </p:nvSpPr>
        <p:spPr>
          <a:xfrm>
            <a:off x="6217848" y="3759320"/>
            <a:ext cx="2455653"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mn-lt"/>
                <a:cs typeface="+mn-lt"/>
              </a:rPr>
              <a:t>Getting noticed and engaging with people can help you advance your career.</a:t>
            </a:r>
            <a:endParaRPr lang="en-GB" sz="1600">
              <a:ea typeface="+mn-lt"/>
              <a:cs typeface="+mn-lt"/>
            </a:endParaRPr>
          </a:p>
          <a:p>
            <a:pPr algn="l"/>
            <a:endParaRPr lang="en-GB"/>
          </a:p>
        </p:txBody>
      </p:sp>
      <p:sp>
        <p:nvSpPr>
          <p:cNvPr id="141" name="TextBox 140">
            <a:extLst>
              <a:ext uri="{FF2B5EF4-FFF2-40B4-BE49-F238E27FC236}">
                <a16:creationId xmlns:a16="http://schemas.microsoft.com/office/drawing/2014/main" id="{11C80A41-C535-4EAD-B0F6-02AB4821353F}"/>
              </a:ext>
            </a:extLst>
          </p:cNvPr>
          <p:cNvSpPr txBox="1"/>
          <p:nvPr/>
        </p:nvSpPr>
        <p:spPr>
          <a:xfrm>
            <a:off x="8963025" y="3729666"/>
            <a:ext cx="2743200"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mn-lt"/>
                <a:cs typeface="+mn-lt"/>
              </a:rPr>
              <a:t>Continuously attending networking events can improve confidence.</a:t>
            </a:r>
            <a:endParaRPr lang="en-GB" sz="1600">
              <a:ea typeface="+mn-lt"/>
              <a:cs typeface="+mn-lt"/>
            </a:endParaRPr>
          </a:p>
          <a:p>
            <a:pPr algn="l"/>
            <a:endParaRPr lang="en-GB"/>
          </a:p>
        </p:txBody>
      </p:sp>
      <p:sp>
        <p:nvSpPr>
          <p:cNvPr id="47" name="TextBox 46">
            <a:extLst>
              <a:ext uri="{FF2B5EF4-FFF2-40B4-BE49-F238E27FC236}">
                <a16:creationId xmlns:a16="http://schemas.microsoft.com/office/drawing/2014/main" id="{21964C05-E446-4B2D-9970-A9D17403B289}"/>
              </a:ext>
            </a:extLst>
          </p:cNvPr>
          <p:cNvSpPr txBox="1"/>
          <p:nvPr/>
        </p:nvSpPr>
        <p:spPr>
          <a:xfrm>
            <a:off x="914400" y="3352799"/>
            <a:ext cx="2016370" cy="369332"/>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solidFill>
                  <a:srgbClr val="ED8428"/>
                </a:solidFill>
              </a:rPr>
              <a:t>NOTICEABLE</a:t>
            </a:r>
            <a:endParaRPr lang="en-US" b="1" dirty="0">
              <a:solidFill>
                <a:srgbClr val="ED8428"/>
              </a:solidFill>
            </a:endParaRPr>
          </a:p>
        </p:txBody>
      </p:sp>
    </p:spTree>
    <p:extLst>
      <p:ext uri="{BB962C8B-B14F-4D97-AF65-F5344CB8AC3E}">
        <p14:creationId xmlns:p14="http://schemas.microsoft.com/office/powerpoint/2010/main" val="1448949029"/>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 name="Diagram 48" descr="SmartArt Graphic"/>
          <p:cNvGraphicFramePr/>
          <p:nvPr>
            <p:extLst>
              <p:ext uri="{D42A27DB-BD31-4B8C-83A1-F6EECF244321}">
                <p14:modId xmlns:p14="http://schemas.microsoft.com/office/powerpoint/2010/main" val="3089979870"/>
              </p:ext>
            </p:extLst>
          </p:nvPr>
        </p:nvGraphicFramePr>
        <p:xfrm>
          <a:off x="334230" y="2015582"/>
          <a:ext cx="11283003" cy="33214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4"/>
          <p:cNvSpPr>
            <a:spLocks noGrp="1"/>
          </p:cNvSpPr>
          <p:nvPr>
            <p:ph type="title"/>
          </p:nvPr>
        </p:nvSpPr>
        <p:spPr/>
        <p:txBody>
          <a:bodyPr/>
          <a:lstStyle/>
          <a:p>
            <a:r>
              <a:rPr lang="en-US"/>
              <a:t>CHALLENGES of networking</a:t>
            </a:r>
          </a:p>
        </p:txBody>
      </p:sp>
      <p:pic>
        <p:nvPicPr>
          <p:cNvPr id="9" name="Picture Placeholder 8" descr="someone's hands"/>
          <p:cNvPicPr>
            <a:picLocks noGrp="1" noChangeAspect="1"/>
          </p:cNvPicPr>
          <p:nvPr>
            <p:ph type="pic" sz="quarter" idx="13"/>
          </p:nvPr>
        </p:nvPicPr>
        <p:blipFill rotWithShape="1">
          <a:blip r:embed="rId8" cstate="print">
            <a:duotone>
              <a:prstClr val="black"/>
              <a:schemeClr val="tx2">
                <a:tint val="45000"/>
                <a:satMod val="400000"/>
              </a:schemeClr>
            </a:duotone>
            <a:extLst>
              <a:ext uri="{28A0092B-C50C-407E-A947-70E740481C1C}">
                <a14:useLocalDpi xmlns:a14="http://schemas.microsoft.com/office/drawing/2010/main" val="0"/>
              </a:ext>
            </a:extLst>
          </a:blip>
          <a:srcRect/>
          <a:stretch/>
        </p:blipFill>
        <p:spPr/>
      </p:pic>
      <p:pic>
        <p:nvPicPr>
          <p:cNvPr id="2" name="Picture 1">
            <a:extLst>
              <a:ext uri="{FF2B5EF4-FFF2-40B4-BE49-F238E27FC236}">
                <a16:creationId xmlns:a16="http://schemas.microsoft.com/office/drawing/2014/main" id="{593A3C62-2554-914B-B7FF-B94A57BD6FE4}"/>
              </a:ext>
            </a:extLst>
          </p:cNvPr>
          <p:cNvPicPr>
            <a:picLocks noChangeAspect="1"/>
          </p:cNvPicPr>
          <p:nvPr/>
        </p:nvPicPr>
        <p:blipFill>
          <a:blip r:embed="rId9"/>
          <a:stretch>
            <a:fillRect/>
          </a:stretch>
        </p:blipFill>
        <p:spPr>
          <a:xfrm>
            <a:off x="1305687" y="2010605"/>
            <a:ext cx="1240827" cy="1303152"/>
          </a:xfrm>
          <a:prstGeom prst="rect">
            <a:avLst/>
          </a:prstGeom>
        </p:spPr>
      </p:pic>
      <p:sp>
        <p:nvSpPr>
          <p:cNvPr id="6" name="Rounded Rectangle 5">
            <a:extLst>
              <a:ext uri="{FF2B5EF4-FFF2-40B4-BE49-F238E27FC236}">
                <a16:creationId xmlns:a16="http://schemas.microsoft.com/office/drawing/2014/main" id="{66A72FAD-B4AD-EA4A-85FA-6CADCCA20968}"/>
              </a:ext>
            </a:extLst>
          </p:cNvPr>
          <p:cNvSpPr/>
          <p:nvPr/>
        </p:nvSpPr>
        <p:spPr>
          <a:xfrm>
            <a:off x="6678317" y="2052081"/>
            <a:ext cx="1234181" cy="1297843"/>
          </a:xfrm>
          <a:prstGeom prst="roundRect">
            <a:avLst>
              <a:gd name="adj" fmla="val 10000"/>
            </a:avLst>
          </a:prstGeom>
          <a:blipFill rotWithShape="1">
            <a:blip r:embed="rId9"/>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7" name="Rounded Rectangle 6">
            <a:extLst>
              <a:ext uri="{FF2B5EF4-FFF2-40B4-BE49-F238E27FC236}">
                <a16:creationId xmlns:a16="http://schemas.microsoft.com/office/drawing/2014/main" id="{AA1F0614-C15E-3040-BDF4-522994926B40}"/>
              </a:ext>
            </a:extLst>
          </p:cNvPr>
          <p:cNvSpPr/>
          <p:nvPr/>
        </p:nvSpPr>
        <p:spPr>
          <a:xfrm>
            <a:off x="9385891" y="2064498"/>
            <a:ext cx="1234181" cy="1297843"/>
          </a:xfrm>
          <a:prstGeom prst="roundRect">
            <a:avLst>
              <a:gd name="adj" fmla="val 10000"/>
            </a:avLst>
          </a:prstGeom>
          <a:blipFill rotWithShape="1">
            <a:blip r:embed="rId9"/>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58" name="TextBox 57">
            <a:extLst>
              <a:ext uri="{FF2B5EF4-FFF2-40B4-BE49-F238E27FC236}">
                <a16:creationId xmlns:a16="http://schemas.microsoft.com/office/drawing/2014/main" id="{EC17405E-BFC7-4F54-BE20-20BDDD4BD68E}"/>
              </a:ext>
            </a:extLst>
          </p:cNvPr>
          <p:cNvSpPr txBox="1"/>
          <p:nvPr/>
        </p:nvSpPr>
        <p:spPr>
          <a:xfrm>
            <a:off x="828136" y="3761117"/>
            <a:ext cx="2470031"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ea typeface="+mn-lt"/>
                <a:cs typeface="+mn-lt"/>
              </a:rPr>
              <a:t>Networking can be very time consuming.   </a:t>
            </a:r>
            <a:endParaRPr lang="en-US"/>
          </a:p>
        </p:txBody>
      </p:sp>
      <p:sp>
        <p:nvSpPr>
          <p:cNvPr id="99" name="TextBox 98">
            <a:extLst>
              <a:ext uri="{FF2B5EF4-FFF2-40B4-BE49-F238E27FC236}">
                <a16:creationId xmlns:a16="http://schemas.microsoft.com/office/drawing/2014/main" id="{54595E71-8EE9-4AD6-9BE2-E04400F37234}"/>
              </a:ext>
            </a:extLst>
          </p:cNvPr>
          <p:cNvSpPr txBox="1"/>
          <p:nvPr/>
        </p:nvSpPr>
        <p:spPr>
          <a:xfrm>
            <a:off x="3399677" y="3748494"/>
            <a:ext cx="2513163"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ea typeface="+mn-lt"/>
                <a:cs typeface="+mn-lt"/>
              </a:rPr>
              <a:t>People paint unrealistic pictures to young entrepreneurs  </a:t>
            </a:r>
            <a:endParaRPr lang="en-US"/>
          </a:p>
        </p:txBody>
      </p:sp>
      <p:sp>
        <p:nvSpPr>
          <p:cNvPr id="120" name="TextBox 119">
            <a:extLst>
              <a:ext uri="{FF2B5EF4-FFF2-40B4-BE49-F238E27FC236}">
                <a16:creationId xmlns:a16="http://schemas.microsoft.com/office/drawing/2014/main" id="{DC5D504F-3F62-49C9-816B-A8DCB436AB20}"/>
              </a:ext>
            </a:extLst>
          </p:cNvPr>
          <p:cNvSpPr txBox="1"/>
          <p:nvPr/>
        </p:nvSpPr>
        <p:spPr>
          <a:xfrm>
            <a:off x="6217848" y="3759320"/>
            <a:ext cx="2455653"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ea typeface="+mn-lt"/>
                <a:cs typeface="+mn-lt"/>
              </a:rPr>
              <a:t>Many networking events are too generic. </a:t>
            </a:r>
            <a:endParaRPr lang="en-US"/>
          </a:p>
          <a:p>
            <a:pPr algn="l"/>
            <a:endParaRPr lang="en-GB"/>
          </a:p>
        </p:txBody>
      </p:sp>
      <p:sp>
        <p:nvSpPr>
          <p:cNvPr id="141" name="TextBox 140">
            <a:extLst>
              <a:ext uri="{FF2B5EF4-FFF2-40B4-BE49-F238E27FC236}">
                <a16:creationId xmlns:a16="http://schemas.microsoft.com/office/drawing/2014/main" id="{11C80A41-C535-4EAD-B0F6-02AB4821353F}"/>
              </a:ext>
            </a:extLst>
          </p:cNvPr>
          <p:cNvSpPr txBox="1"/>
          <p:nvPr/>
        </p:nvSpPr>
        <p:spPr>
          <a:xfrm>
            <a:off x="8681671" y="3729666"/>
            <a:ext cx="2743200"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ea typeface="+mn-lt"/>
                <a:cs typeface="+mn-lt"/>
              </a:rPr>
              <a:t>With more people working from home, networking becomes more difficult.</a:t>
            </a:r>
            <a:endParaRPr lang="en-US"/>
          </a:p>
          <a:p>
            <a:pPr algn="l"/>
            <a:endParaRPr lang="en-GB"/>
          </a:p>
        </p:txBody>
      </p:sp>
      <p:sp>
        <p:nvSpPr>
          <p:cNvPr id="232" name="TextBox 231">
            <a:extLst>
              <a:ext uri="{FF2B5EF4-FFF2-40B4-BE49-F238E27FC236}">
                <a16:creationId xmlns:a16="http://schemas.microsoft.com/office/drawing/2014/main" id="{ED324677-8BEF-4F52-9993-FADC9EB57094}"/>
              </a:ext>
            </a:extLst>
          </p:cNvPr>
          <p:cNvSpPr txBox="1"/>
          <p:nvPr/>
        </p:nvSpPr>
        <p:spPr>
          <a:xfrm>
            <a:off x="1604513" y="3344173"/>
            <a:ext cx="931653" cy="400110"/>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solidFill>
                  <a:schemeClr val="accent1"/>
                </a:solidFill>
              </a:rPr>
              <a:t>TIME</a:t>
            </a:r>
            <a:endParaRPr lang="en-US" sz="2000">
              <a:solidFill>
                <a:schemeClr val="accent1"/>
              </a:solidFill>
            </a:endParaRPr>
          </a:p>
        </p:txBody>
      </p:sp>
      <p:sp>
        <p:nvSpPr>
          <p:cNvPr id="463" name="TextBox 462">
            <a:extLst>
              <a:ext uri="{FF2B5EF4-FFF2-40B4-BE49-F238E27FC236}">
                <a16:creationId xmlns:a16="http://schemas.microsoft.com/office/drawing/2014/main" id="{5329F17B-DD32-40FE-B50E-36312298A393}"/>
              </a:ext>
            </a:extLst>
          </p:cNvPr>
          <p:cNvSpPr txBox="1"/>
          <p:nvPr/>
        </p:nvSpPr>
        <p:spPr>
          <a:xfrm>
            <a:off x="3889615" y="3357653"/>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b="1">
                <a:solidFill>
                  <a:schemeClr val="accent1"/>
                </a:solidFill>
              </a:rPr>
              <a:t>REALISTIC</a:t>
            </a:r>
          </a:p>
        </p:txBody>
      </p:sp>
      <p:sp>
        <p:nvSpPr>
          <p:cNvPr id="614" name="TextBox 613">
            <a:extLst>
              <a:ext uri="{FF2B5EF4-FFF2-40B4-BE49-F238E27FC236}">
                <a16:creationId xmlns:a16="http://schemas.microsoft.com/office/drawing/2014/main" id="{D0F30FCB-354C-4FD7-9473-DEF894277A35}"/>
              </a:ext>
            </a:extLst>
          </p:cNvPr>
          <p:cNvSpPr txBox="1"/>
          <p:nvPr/>
        </p:nvSpPr>
        <p:spPr>
          <a:xfrm>
            <a:off x="6390376" y="3327999"/>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solidFill>
                  <a:schemeClr val="accent1"/>
                </a:solidFill>
              </a:rPr>
              <a:t>TOO GENERIC</a:t>
            </a:r>
          </a:p>
        </p:txBody>
      </p:sp>
      <p:sp>
        <p:nvSpPr>
          <p:cNvPr id="675" name="TextBox 674">
            <a:extLst>
              <a:ext uri="{FF2B5EF4-FFF2-40B4-BE49-F238E27FC236}">
                <a16:creationId xmlns:a16="http://schemas.microsoft.com/office/drawing/2014/main" id="{5851BEC9-4F74-43D9-817A-AA37F5392820}"/>
              </a:ext>
            </a:extLst>
          </p:cNvPr>
          <p:cNvSpPr txBox="1"/>
          <p:nvPr/>
        </p:nvSpPr>
        <p:spPr>
          <a:xfrm>
            <a:off x="8948647" y="3355855"/>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solidFill>
                  <a:schemeClr val="accent1"/>
                </a:solidFill>
              </a:rPr>
              <a:t>HOME WORKING</a:t>
            </a:r>
          </a:p>
        </p:txBody>
      </p:sp>
      <p:pic>
        <p:nvPicPr>
          <p:cNvPr id="856" name="Picture 855" descr="A picture containing drawing&#10;&#10;Description generated with very high confidence">
            <a:extLst>
              <a:ext uri="{FF2B5EF4-FFF2-40B4-BE49-F238E27FC236}">
                <a16:creationId xmlns:a16="http://schemas.microsoft.com/office/drawing/2014/main" id="{DCF33F21-DFB4-4D3F-82CF-6F7C787B1DBC}"/>
              </a:ext>
            </a:extLst>
          </p:cNvPr>
          <p:cNvPicPr>
            <a:picLocks noChangeAspect="1"/>
          </p:cNvPicPr>
          <p:nvPr/>
        </p:nvPicPr>
        <p:blipFill>
          <a:blip r:embed="rId10"/>
          <a:stretch>
            <a:fillRect/>
          </a:stretch>
        </p:blipFill>
        <p:spPr>
          <a:xfrm>
            <a:off x="1445524" y="2318608"/>
            <a:ext cx="1024825" cy="899451"/>
          </a:xfrm>
          <a:prstGeom prst="rect">
            <a:avLst/>
          </a:prstGeom>
        </p:spPr>
      </p:pic>
      <p:pic>
        <p:nvPicPr>
          <p:cNvPr id="878" name="Picture 877" descr="A picture containing drawing&#10;&#10;Description generated with very high confidence">
            <a:extLst>
              <a:ext uri="{FF2B5EF4-FFF2-40B4-BE49-F238E27FC236}">
                <a16:creationId xmlns:a16="http://schemas.microsoft.com/office/drawing/2014/main" id="{97E4C4C1-15C6-4DAD-A77F-AB61836996D7}"/>
              </a:ext>
            </a:extLst>
          </p:cNvPr>
          <p:cNvPicPr>
            <a:picLocks noChangeAspect="1"/>
          </p:cNvPicPr>
          <p:nvPr/>
        </p:nvPicPr>
        <p:blipFill>
          <a:blip r:embed="rId10"/>
          <a:stretch>
            <a:fillRect/>
          </a:stretch>
        </p:blipFill>
        <p:spPr>
          <a:xfrm>
            <a:off x="4059770" y="2318608"/>
            <a:ext cx="1036548" cy="899451"/>
          </a:xfrm>
          <a:prstGeom prst="rect">
            <a:avLst/>
          </a:prstGeom>
        </p:spPr>
      </p:pic>
      <p:pic>
        <p:nvPicPr>
          <p:cNvPr id="890" name="Picture 889" descr="A picture containing drawing&#10;&#10;Description generated with very high confidence">
            <a:extLst>
              <a:ext uri="{FF2B5EF4-FFF2-40B4-BE49-F238E27FC236}">
                <a16:creationId xmlns:a16="http://schemas.microsoft.com/office/drawing/2014/main" id="{76A665BE-470D-46BC-9D8D-43355FCE9E98}"/>
              </a:ext>
            </a:extLst>
          </p:cNvPr>
          <p:cNvPicPr>
            <a:picLocks noChangeAspect="1"/>
          </p:cNvPicPr>
          <p:nvPr/>
        </p:nvPicPr>
        <p:blipFill>
          <a:blip r:embed="rId10"/>
          <a:stretch>
            <a:fillRect/>
          </a:stretch>
        </p:blipFill>
        <p:spPr>
          <a:xfrm>
            <a:off x="6943647" y="2259993"/>
            <a:ext cx="1013102" cy="899451"/>
          </a:xfrm>
          <a:prstGeom prst="rect">
            <a:avLst/>
          </a:prstGeom>
        </p:spPr>
      </p:pic>
      <p:pic>
        <p:nvPicPr>
          <p:cNvPr id="891" name="Picture 890" descr="A picture containing drawing&#10;&#10;Description generated with very high confidence">
            <a:extLst>
              <a:ext uri="{FF2B5EF4-FFF2-40B4-BE49-F238E27FC236}">
                <a16:creationId xmlns:a16="http://schemas.microsoft.com/office/drawing/2014/main" id="{FA418A99-E723-488B-99B4-CE97F2FCF154}"/>
              </a:ext>
            </a:extLst>
          </p:cNvPr>
          <p:cNvPicPr>
            <a:picLocks noChangeAspect="1"/>
          </p:cNvPicPr>
          <p:nvPr/>
        </p:nvPicPr>
        <p:blipFill>
          <a:blip r:embed="rId10"/>
          <a:stretch>
            <a:fillRect/>
          </a:stretch>
        </p:blipFill>
        <p:spPr>
          <a:xfrm>
            <a:off x="9686846" y="2283438"/>
            <a:ext cx="977933" cy="840836"/>
          </a:xfrm>
          <a:prstGeom prst="rect">
            <a:avLst/>
          </a:prstGeom>
        </p:spPr>
      </p:pic>
    </p:spTree>
    <p:extLst>
      <p:ext uri="{BB962C8B-B14F-4D97-AF65-F5344CB8AC3E}">
        <p14:creationId xmlns:p14="http://schemas.microsoft.com/office/powerpoint/2010/main" val="1055109091"/>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err="1"/>
              <a:t>LinkedIN</a:t>
            </a:r>
          </a:p>
        </p:txBody>
      </p:sp>
      <p:sp>
        <p:nvSpPr>
          <p:cNvPr id="5" name="Text Placeholder 4"/>
          <p:cNvSpPr>
            <a:spLocks noGrp="1"/>
          </p:cNvSpPr>
          <p:nvPr>
            <p:ph type="body" idx="1"/>
          </p:nvPr>
        </p:nvSpPr>
        <p:spPr>
          <a:xfrm>
            <a:off x="1262610" y="5330449"/>
            <a:ext cx="1938528" cy="557784"/>
          </a:xfrm>
        </p:spPr>
        <p:txBody>
          <a:bodyPr/>
          <a:lstStyle/>
          <a:p>
            <a:r>
              <a:rPr lang="en-US">
                <a:cs typeface="Arial"/>
              </a:rPr>
              <a:t>35%</a:t>
            </a:r>
          </a:p>
        </p:txBody>
      </p:sp>
      <p:sp>
        <p:nvSpPr>
          <p:cNvPr id="6" name="Content Placeholder 5"/>
          <p:cNvSpPr>
            <a:spLocks noGrp="1"/>
          </p:cNvSpPr>
          <p:nvPr>
            <p:ph sz="half" idx="2"/>
          </p:nvPr>
        </p:nvSpPr>
        <p:spPr>
          <a:xfrm>
            <a:off x="1262613" y="5886831"/>
            <a:ext cx="1938528" cy="633065"/>
          </a:xfrm>
        </p:spPr>
        <p:txBody>
          <a:bodyPr/>
          <a:lstStyle/>
          <a:p>
            <a:r>
              <a:rPr lang="en-US">
                <a:cs typeface="Arial"/>
              </a:rPr>
              <a:t>Of users were offered a job just from casual conversation via LinkedIn.</a:t>
            </a:r>
          </a:p>
        </p:txBody>
      </p:sp>
      <p:sp>
        <p:nvSpPr>
          <p:cNvPr id="7" name="Text Placeholder 6"/>
          <p:cNvSpPr>
            <a:spLocks noGrp="1"/>
          </p:cNvSpPr>
          <p:nvPr>
            <p:ph type="body" idx="10"/>
          </p:nvPr>
        </p:nvSpPr>
        <p:spPr>
          <a:xfrm>
            <a:off x="5123765" y="5330449"/>
            <a:ext cx="1938528" cy="557784"/>
          </a:xfrm>
        </p:spPr>
        <p:txBody>
          <a:bodyPr/>
          <a:lstStyle/>
          <a:p>
            <a:r>
              <a:rPr lang="en-US">
                <a:cs typeface="Arial"/>
              </a:rPr>
              <a:t>70%</a:t>
            </a:r>
          </a:p>
        </p:txBody>
      </p:sp>
      <p:sp>
        <p:nvSpPr>
          <p:cNvPr id="8" name="Content Placeholder 7"/>
          <p:cNvSpPr>
            <a:spLocks noGrp="1"/>
          </p:cNvSpPr>
          <p:nvPr>
            <p:ph sz="half" idx="11"/>
          </p:nvPr>
        </p:nvSpPr>
        <p:spPr>
          <a:xfrm>
            <a:off x="5123768" y="5886831"/>
            <a:ext cx="1938528" cy="633065"/>
          </a:xfrm>
        </p:spPr>
        <p:txBody>
          <a:bodyPr/>
          <a:lstStyle/>
          <a:p>
            <a:r>
              <a:rPr lang="en-US">
                <a:cs typeface="Arial"/>
              </a:rPr>
              <a:t>Of most jobs from LinkedIn research were found just through personal connections.</a:t>
            </a:r>
            <a:endParaRPr lang="en-US"/>
          </a:p>
        </p:txBody>
      </p:sp>
      <p:sp>
        <p:nvSpPr>
          <p:cNvPr id="9" name="Text Placeholder 8"/>
          <p:cNvSpPr>
            <a:spLocks noGrp="1"/>
          </p:cNvSpPr>
          <p:nvPr>
            <p:ph type="body" idx="12"/>
          </p:nvPr>
        </p:nvSpPr>
        <p:spPr>
          <a:xfrm>
            <a:off x="9042430" y="5330449"/>
            <a:ext cx="1938528" cy="557784"/>
          </a:xfrm>
        </p:spPr>
        <p:txBody>
          <a:bodyPr/>
          <a:lstStyle/>
          <a:p>
            <a:r>
              <a:rPr lang="en-US">
                <a:cs typeface="Arial"/>
              </a:rPr>
              <a:t>No. 15</a:t>
            </a:r>
            <a:endParaRPr lang="en-US"/>
          </a:p>
        </p:txBody>
      </p:sp>
      <p:sp>
        <p:nvSpPr>
          <p:cNvPr id="18" name="Content Placeholder 17"/>
          <p:cNvSpPr>
            <a:spLocks noGrp="1"/>
          </p:cNvSpPr>
          <p:nvPr>
            <p:ph sz="half" idx="13"/>
          </p:nvPr>
        </p:nvSpPr>
        <p:spPr>
          <a:xfrm>
            <a:off x="9042433" y="5886831"/>
            <a:ext cx="1938528" cy="633065"/>
          </a:xfrm>
        </p:spPr>
        <p:txBody>
          <a:bodyPr>
            <a:normAutofit/>
          </a:bodyPr>
          <a:lstStyle/>
          <a:p>
            <a:r>
              <a:rPr lang="en-US">
                <a:cs typeface="Arial"/>
              </a:rPr>
              <a:t>LinkedIn is ranked 15th in the most popular ssocial media platform with 310 million users.</a:t>
            </a:r>
          </a:p>
        </p:txBody>
      </p:sp>
      <p:sp>
        <p:nvSpPr>
          <p:cNvPr id="3" name="TextBox 2">
            <a:extLst>
              <a:ext uri="{FF2B5EF4-FFF2-40B4-BE49-F238E27FC236}">
                <a16:creationId xmlns:a16="http://schemas.microsoft.com/office/drawing/2014/main" id="{213BA5CA-D520-4C30-9BB3-2ACC97ED110C}"/>
              </a:ext>
            </a:extLst>
          </p:cNvPr>
          <p:cNvSpPr txBox="1"/>
          <p:nvPr/>
        </p:nvSpPr>
        <p:spPr>
          <a:xfrm>
            <a:off x="756249" y="2150853"/>
            <a:ext cx="11038935"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t>LinkedIn is a social media platform that is used by millions around the world.</a:t>
            </a:r>
            <a:endParaRPr lang="en-US"/>
          </a:p>
          <a:p>
            <a:endParaRPr lang="en-GB"/>
          </a:p>
          <a:p>
            <a:pPr marL="285750" indent="-285750">
              <a:buFont typeface="Wingdings"/>
              <a:buChar char="§"/>
            </a:pPr>
            <a:r>
              <a:rPr lang="en-GB"/>
              <a:t>It is known to be a brilliant tool for networking.</a:t>
            </a:r>
          </a:p>
          <a:p>
            <a:pPr marL="285750" indent="-285750">
              <a:buFont typeface="Wingdings"/>
              <a:buChar char="§"/>
            </a:pPr>
            <a:endParaRPr lang="en-GB"/>
          </a:p>
          <a:p>
            <a:pPr marL="285750" indent="-285750">
              <a:buFont typeface="Wingdings"/>
              <a:buChar char="§"/>
            </a:pPr>
            <a:r>
              <a:rPr lang="en-GB"/>
              <a:t>The social media platform is used to connect with people you know, which can offer you new opportunities such as talking to new people and obtaining job offers.</a:t>
            </a:r>
          </a:p>
          <a:p>
            <a:endParaRPr lang="en-GB"/>
          </a:p>
          <a:p>
            <a:endParaRPr lang="en-GB"/>
          </a:p>
          <a:p>
            <a:endParaRPr lang="en-GB"/>
          </a:p>
          <a:p>
            <a:endParaRPr lang="en-GB"/>
          </a:p>
          <a:p>
            <a:endParaRPr lang="en-GB"/>
          </a:p>
        </p:txBody>
      </p:sp>
    </p:spTree>
    <p:extLst>
      <p:ext uri="{BB962C8B-B14F-4D97-AF65-F5344CB8AC3E}">
        <p14:creationId xmlns:p14="http://schemas.microsoft.com/office/powerpoint/2010/main" val="2297582538"/>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853427" y="825420"/>
            <a:ext cx="6650991" cy="4658216"/>
          </a:xfrm>
        </p:spPr>
        <p:txBody>
          <a:bodyPr>
            <a:normAutofit/>
          </a:bodyPr>
          <a:lstStyle/>
          <a:p>
            <a:pPr marL="305435" indent="-305435" algn="ctr"/>
            <a:r>
              <a:rPr lang="en-US" sz="2800"/>
              <a:t>Fire up Kahoot and get ready for the quiz!</a:t>
            </a:r>
          </a:p>
          <a:p>
            <a:pPr marL="305435" indent="-305435" algn="ctr"/>
            <a:r>
              <a:rPr lang="en-US" sz="2800" dirty="0">
                <a:solidFill>
                  <a:schemeClr val="tx1"/>
                </a:solidFill>
                <a:ea typeface="+mn-lt"/>
                <a:cs typeface="+mn-lt"/>
                <a:hlinkClick r:id="rId3"/>
              </a:rPr>
              <a:t>https://create.kahoot.it/details/networking-and-communication/e91028e0-0d7c-4ff4-8743-33a9ce218c3d</a:t>
            </a:r>
            <a:endParaRPr lang="en-US" sz="2800" dirty="0">
              <a:solidFill>
                <a:schemeClr val="tx1"/>
              </a:solidFill>
            </a:endParaRPr>
          </a:p>
        </p:txBody>
      </p:sp>
      <p:sp>
        <p:nvSpPr>
          <p:cNvPr id="4" name="Title 3"/>
          <p:cNvSpPr>
            <a:spLocks noGrp="1"/>
          </p:cNvSpPr>
          <p:nvPr>
            <p:ph type="title"/>
          </p:nvPr>
        </p:nvSpPr>
        <p:spPr/>
        <p:txBody>
          <a:bodyPr/>
          <a:lstStyle/>
          <a:p>
            <a:pPr algn="ctr"/>
            <a:r>
              <a:rPr lang="en-US"/>
              <a:t>Quiz</a:t>
            </a:r>
          </a:p>
        </p:txBody>
      </p:sp>
      <p:grpSp>
        <p:nvGrpSpPr>
          <p:cNvPr id="8" name="Group 89" descr="checklist with pencil icon"/>
          <p:cNvGrpSpPr>
            <a:grpSpLocks noChangeAspect="1"/>
          </p:cNvGrpSpPr>
          <p:nvPr/>
        </p:nvGrpSpPr>
        <p:grpSpPr bwMode="auto">
          <a:xfrm>
            <a:off x="1634818" y="1587436"/>
            <a:ext cx="1567092" cy="1567092"/>
            <a:chOff x="6539" y="440"/>
            <a:chExt cx="426" cy="426"/>
          </a:xfrm>
          <a:solidFill>
            <a:schemeClr val="accent1"/>
          </a:solidFill>
        </p:grpSpPr>
        <p:sp>
          <p:nvSpPr>
            <p:cNvPr id="9" name="Freeform 90"/>
            <p:cNvSpPr>
              <a:spLocks noEditPoints="1"/>
            </p:cNvSpPr>
            <p:nvPr/>
          </p:nvSpPr>
          <p:spPr bwMode="auto">
            <a:xfrm>
              <a:off x="6752" y="653"/>
              <a:ext cx="213" cy="213"/>
            </a:xfrm>
            <a:custGeom>
              <a:avLst/>
              <a:gdLst>
                <a:gd name="T0" fmla="*/ 6 w 144"/>
                <a:gd name="T1" fmla="*/ 144 h 144"/>
                <a:gd name="T2" fmla="*/ 2 w 144"/>
                <a:gd name="T3" fmla="*/ 143 h 144"/>
                <a:gd name="T4" fmla="*/ 1 w 144"/>
                <a:gd name="T5" fmla="*/ 137 h 144"/>
                <a:gd name="T6" fmla="*/ 13 w 144"/>
                <a:gd name="T7" fmla="*/ 95 h 144"/>
                <a:gd name="T8" fmla="*/ 14 w 144"/>
                <a:gd name="T9" fmla="*/ 92 h 144"/>
                <a:gd name="T10" fmla="*/ 104 w 144"/>
                <a:gd name="T11" fmla="*/ 2 h 144"/>
                <a:gd name="T12" fmla="*/ 113 w 144"/>
                <a:gd name="T13" fmla="*/ 2 h 144"/>
                <a:gd name="T14" fmla="*/ 143 w 144"/>
                <a:gd name="T15" fmla="*/ 32 h 144"/>
                <a:gd name="T16" fmla="*/ 144 w 144"/>
                <a:gd name="T17" fmla="*/ 36 h 144"/>
                <a:gd name="T18" fmla="*/ 143 w 144"/>
                <a:gd name="T19" fmla="*/ 41 h 144"/>
                <a:gd name="T20" fmla="*/ 53 w 144"/>
                <a:gd name="T21" fmla="*/ 131 h 144"/>
                <a:gd name="T22" fmla="*/ 50 w 144"/>
                <a:gd name="T23" fmla="*/ 132 h 144"/>
                <a:gd name="T24" fmla="*/ 8 w 144"/>
                <a:gd name="T25" fmla="*/ 144 h 144"/>
                <a:gd name="T26" fmla="*/ 6 w 144"/>
                <a:gd name="T27" fmla="*/ 144 h 144"/>
                <a:gd name="T28" fmla="*/ 24 w 144"/>
                <a:gd name="T29" fmla="*/ 100 h 144"/>
                <a:gd name="T30" fmla="*/ 15 w 144"/>
                <a:gd name="T31" fmla="*/ 130 h 144"/>
                <a:gd name="T32" fmla="*/ 45 w 144"/>
                <a:gd name="T33" fmla="*/ 121 h 144"/>
                <a:gd name="T34" fmla="*/ 130 w 144"/>
                <a:gd name="T35" fmla="*/ 36 h 144"/>
                <a:gd name="T36" fmla="*/ 108 w 144"/>
                <a:gd name="T37" fmla="*/ 15 h 144"/>
                <a:gd name="T38" fmla="*/ 24 w 144"/>
                <a:gd name="T39" fmla="*/ 100 h 144"/>
                <a:gd name="T40" fmla="*/ 48 w 144"/>
                <a:gd name="T41" fmla="*/ 126 h 144"/>
                <a:gd name="T42" fmla="*/ 48 w 144"/>
                <a:gd name="T43" fmla="*/ 12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44">
                  <a:moveTo>
                    <a:pt x="6" y="144"/>
                  </a:moveTo>
                  <a:cubicBezTo>
                    <a:pt x="5" y="144"/>
                    <a:pt x="3" y="144"/>
                    <a:pt x="2" y="143"/>
                  </a:cubicBezTo>
                  <a:cubicBezTo>
                    <a:pt x="1" y="141"/>
                    <a:pt x="0" y="139"/>
                    <a:pt x="1" y="137"/>
                  </a:cubicBezTo>
                  <a:cubicBezTo>
                    <a:pt x="13" y="95"/>
                    <a:pt x="13" y="95"/>
                    <a:pt x="13" y="95"/>
                  </a:cubicBezTo>
                  <a:cubicBezTo>
                    <a:pt x="13" y="94"/>
                    <a:pt x="13" y="93"/>
                    <a:pt x="14" y="92"/>
                  </a:cubicBezTo>
                  <a:cubicBezTo>
                    <a:pt x="104" y="2"/>
                    <a:pt x="104" y="2"/>
                    <a:pt x="104" y="2"/>
                  </a:cubicBezTo>
                  <a:cubicBezTo>
                    <a:pt x="107" y="0"/>
                    <a:pt x="110" y="0"/>
                    <a:pt x="113" y="2"/>
                  </a:cubicBezTo>
                  <a:cubicBezTo>
                    <a:pt x="143" y="32"/>
                    <a:pt x="143" y="32"/>
                    <a:pt x="143" y="32"/>
                  </a:cubicBezTo>
                  <a:cubicBezTo>
                    <a:pt x="144" y="33"/>
                    <a:pt x="144" y="35"/>
                    <a:pt x="144" y="36"/>
                  </a:cubicBezTo>
                  <a:cubicBezTo>
                    <a:pt x="144" y="38"/>
                    <a:pt x="144" y="40"/>
                    <a:pt x="143" y="41"/>
                  </a:cubicBezTo>
                  <a:cubicBezTo>
                    <a:pt x="53" y="131"/>
                    <a:pt x="53" y="131"/>
                    <a:pt x="53" y="131"/>
                  </a:cubicBezTo>
                  <a:cubicBezTo>
                    <a:pt x="52" y="131"/>
                    <a:pt x="51" y="132"/>
                    <a:pt x="50" y="132"/>
                  </a:cubicBezTo>
                  <a:cubicBezTo>
                    <a:pt x="8" y="144"/>
                    <a:pt x="8" y="144"/>
                    <a:pt x="8" y="144"/>
                  </a:cubicBezTo>
                  <a:cubicBezTo>
                    <a:pt x="8" y="144"/>
                    <a:pt x="7" y="144"/>
                    <a:pt x="6" y="144"/>
                  </a:cubicBezTo>
                  <a:close/>
                  <a:moveTo>
                    <a:pt x="24" y="100"/>
                  </a:moveTo>
                  <a:cubicBezTo>
                    <a:pt x="15" y="130"/>
                    <a:pt x="15" y="130"/>
                    <a:pt x="15" y="130"/>
                  </a:cubicBezTo>
                  <a:cubicBezTo>
                    <a:pt x="45" y="121"/>
                    <a:pt x="45" y="121"/>
                    <a:pt x="45" y="121"/>
                  </a:cubicBezTo>
                  <a:cubicBezTo>
                    <a:pt x="130" y="36"/>
                    <a:pt x="130" y="36"/>
                    <a:pt x="130" y="36"/>
                  </a:cubicBezTo>
                  <a:cubicBezTo>
                    <a:pt x="108" y="15"/>
                    <a:pt x="108" y="15"/>
                    <a:pt x="108" y="15"/>
                  </a:cubicBezTo>
                  <a:lnTo>
                    <a:pt x="24" y="100"/>
                  </a:lnTo>
                  <a:close/>
                  <a:moveTo>
                    <a:pt x="48" y="126"/>
                  </a:moveTo>
                  <a:cubicBezTo>
                    <a:pt x="48" y="126"/>
                    <a:pt x="48" y="126"/>
                    <a:pt x="48" y="1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0" name="Freeform 91"/>
            <p:cNvSpPr>
              <a:spLocks/>
            </p:cNvSpPr>
            <p:nvPr/>
          </p:nvSpPr>
          <p:spPr bwMode="auto">
            <a:xfrm>
              <a:off x="6871" y="692"/>
              <a:ext cx="57" cy="57"/>
            </a:xfrm>
            <a:custGeom>
              <a:avLst/>
              <a:gdLst>
                <a:gd name="T0" fmla="*/ 44 w 57"/>
                <a:gd name="T1" fmla="*/ 57 h 57"/>
                <a:gd name="T2" fmla="*/ 0 w 57"/>
                <a:gd name="T3" fmla="*/ 13 h 57"/>
                <a:gd name="T4" fmla="*/ 13 w 57"/>
                <a:gd name="T5" fmla="*/ 0 h 57"/>
                <a:gd name="T6" fmla="*/ 57 w 57"/>
                <a:gd name="T7" fmla="*/ 44 h 57"/>
                <a:gd name="T8" fmla="*/ 44 w 57"/>
                <a:gd name="T9" fmla="*/ 57 h 57"/>
              </a:gdLst>
              <a:ahLst/>
              <a:cxnLst>
                <a:cxn ang="0">
                  <a:pos x="T0" y="T1"/>
                </a:cxn>
                <a:cxn ang="0">
                  <a:pos x="T2" y="T3"/>
                </a:cxn>
                <a:cxn ang="0">
                  <a:pos x="T4" y="T5"/>
                </a:cxn>
                <a:cxn ang="0">
                  <a:pos x="T6" y="T7"/>
                </a:cxn>
                <a:cxn ang="0">
                  <a:pos x="T8" y="T9"/>
                </a:cxn>
              </a:cxnLst>
              <a:rect l="0" t="0" r="r" b="b"/>
              <a:pathLst>
                <a:path w="57" h="57">
                  <a:moveTo>
                    <a:pt x="44" y="57"/>
                  </a:moveTo>
                  <a:lnTo>
                    <a:pt x="0" y="13"/>
                  </a:lnTo>
                  <a:lnTo>
                    <a:pt x="13" y="0"/>
                  </a:lnTo>
                  <a:lnTo>
                    <a:pt x="57" y="44"/>
                  </a:lnTo>
                  <a:lnTo>
                    <a:pt x="44"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1" name="Freeform 92"/>
            <p:cNvSpPr>
              <a:spLocks/>
            </p:cNvSpPr>
            <p:nvPr/>
          </p:nvSpPr>
          <p:spPr bwMode="auto">
            <a:xfrm>
              <a:off x="6770" y="786"/>
              <a:ext cx="64" cy="62"/>
            </a:xfrm>
            <a:custGeom>
              <a:avLst/>
              <a:gdLst>
                <a:gd name="T0" fmla="*/ 36 w 43"/>
                <a:gd name="T1" fmla="*/ 42 h 42"/>
                <a:gd name="T2" fmla="*/ 32 w 43"/>
                <a:gd name="T3" fmla="*/ 41 h 42"/>
                <a:gd name="T4" fmla="*/ 2 w 43"/>
                <a:gd name="T5" fmla="*/ 11 h 42"/>
                <a:gd name="T6" fmla="*/ 2 w 43"/>
                <a:gd name="T7" fmla="*/ 2 h 42"/>
                <a:gd name="T8" fmla="*/ 11 w 43"/>
                <a:gd name="T9" fmla="*/ 2 h 42"/>
                <a:gd name="T10" fmla="*/ 41 w 43"/>
                <a:gd name="T11" fmla="*/ 32 h 42"/>
                <a:gd name="T12" fmla="*/ 41 w 43"/>
                <a:gd name="T13" fmla="*/ 41 h 42"/>
                <a:gd name="T14" fmla="*/ 36 w 43"/>
                <a:gd name="T15" fmla="*/ 42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42">
                  <a:moveTo>
                    <a:pt x="36" y="42"/>
                  </a:moveTo>
                  <a:cubicBezTo>
                    <a:pt x="35" y="42"/>
                    <a:pt x="33" y="42"/>
                    <a:pt x="32" y="41"/>
                  </a:cubicBezTo>
                  <a:cubicBezTo>
                    <a:pt x="2" y="11"/>
                    <a:pt x="2" y="11"/>
                    <a:pt x="2" y="11"/>
                  </a:cubicBezTo>
                  <a:cubicBezTo>
                    <a:pt x="0" y="8"/>
                    <a:pt x="0" y="5"/>
                    <a:pt x="2" y="2"/>
                  </a:cubicBezTo>
                  <a:cubicBezTo>
                    <a:pt x="5" y="0"/>
                    <a:pt x="8" y="0"/>
                    <a:pt x="11" y="2"/>
                  </a:cubicBezTo>
                  <a:cubicBezTo>
                    <a:pt x="41" y="32"/>
                    <a:pt x="41" y="32"/>
                    <a:pt x="41" y="32"/>
                  </a:cubicBezTo>
                  <a:cubicBezTo>
                    <a:pt x="43" y="35"/>
                    <a:pt x="43" y="38"/>
                    <a:pt x="41" y="41"/>
                  </a:cubicBezTo>
                  <a:cubicBezTo>
                    <a:pt x="39" y="42"/>
                    <a:pt x="38" y="42"/>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2" name="Freeform 93"/>
            <p:cNvSpPr>
              <a:spLocks/>
            </p:cNvSpPr>
            <p:nvPr/>
          </p:nvSpPr>
          <p:spPr bwMode="auto">
            <a:xfrm>
              <a:off x="6690" y="618"/>
              <a:ext cx="89" cy="17"/>
            </a:xfrm>
            <a:custGeom>
              <a:avLst/>
              <a:gdLst>
                <a:gd name="T0" fmla="*/ 54 w 60"/>
                <a:gd name="T1" fmla="*/ 12 h 12"/>
                <a:gd name="T2" fmla="*/ 6 w 60"/>
                <a:gd name="T3" fmla="*/ 12 h 12"/>
                <a:gd name="T4" fmla="*/ 0 w 60"/>
                <a:gd name="T5" fmla="*/ 6 h 12"/>
                <a:gd name="T6" fmla="*/ 6 w 60"/>
                <a:gd name="T7" fmla="*/ 0 h 12"/>
                <a:gd name="T8" fmla="*/ 54 w 60"/>
                <a:gd name="T9" fmla="*/ 0 h 12"/>
                <a:gd name="T10" fmla="*/ 60 w 60"/>
                <a:gd name="T11" fmla="*/ 6 h 12"/>
                <a:gd name="T12" fmla="*/ 54 w 60"/>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60" h="12">
                  <a:moveTo>
                    <a:pt x="54" y="12"/>
                  </a:moveTo>
                  <a:cubicBezTo>
                    <a:pt x="6" y="12"/>
                    <a:pt x="6" y="12"/>
                    <a:pt x="6" y="12"/>
                  </a:cubicBezTo>
                  <a:cubicBezTo>
                    <a:pt x="3" y="12"/>
                    <a:pt x="0" y="10"/>
                    <a:pt x="0" y="6"/>
                  </a:cubicBezTo>
                  <a:cubicBezTo>
                    <a:pt x="0" y="3"/>
                    <a:pt x="3" y="0"/>
                    <a:pt x="6" y="0"/>
                  </a:cubicBezTo>
                  <a:cubicBezTo>
                    <a:pt x="54" y="0"/>
                    <a:pt x="54" y="0"/>
                    <a:pt x="54" y="0"/>
                  </a:cubicBezTo>
                  <a:cubicBezTo>
                    <a:pt x="58" y="0"/>
                    <a:pt x="60" y="3"/>
                    <a:pt x="60" y="6"/>
                  </a:cubicBezTo>
                  <a:cubicBezTo>
                    <a:pt x="60" y="10"/>
                    <a:pt x="58" y="12"/>
                    <a:pt x="5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3" name="Freeform 94"/>
            <p:cNvSpPr>
              <a:spLocks/>
            </p:cNvSpPr>
            <p:nvPr/>
          </p:nvSpPr>
          <p:spPr bwMode="auto">
            <a:xfrm>
              <a:off x="6690" y="689"/>
              <a:ext cx="89" cy="17"/>
            </a:xfrm>
            <a:custGeom>
              <a:avLst/>
              <a:gdLst>
                <a:gd name="T0" fmla="*/ 54 w 60"/>
                <a:gd name="T1" fmla="*/ 12 h 12"/>
                <a:gd name="T2" fmla="*/ 6 w 60"/>
                <a:gd name="T3" fmla="*/ 12 h 12"/>
                <a:gd name="T4" fmla="*/ 0 w 60"/>
                <a:gd name="T5" fmla="*/ 6 h 12"/>
                <a:gd name="T6" fmla="*/ 6 w 60"/>
                <a:gd name="T7" fmla="*/ 0 h 12"/>
                <a:gd name="T8" fmla="*/ 54 w 60"/>
                <a:gd name="T9" fmla="*/ 0 h 12"/>
                <a:gd name="T10" fmla="*/ 60 w 60"/>
                <a:gd name="T11" fmla="*/ 6 h 12"/>
                <a:gd name="T12" fmla="*/ 54 w 60"/>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60" h="12">
                  <a:moveTo>
                    <a:pt x="54" y="12"/>
                  </a:moveTo>
                  <a:cubicBezTo>
                    <a:pt x="6" y="12"/>
                    <a:pt x="6" y="12"/>
                    <a:pt x="6" y="12"/>
                  </a:cubicBezTo>
                  <a:cubicBezTo>
                    <a:pt x="3" y="12"/>
                    <a:pt x="0" y="10"/>
                    <a:pt x="0" y="6"/>
                  </a:cubicBezTo>
                  <a:cubicBezTo>
                    <a:pt x="0" y="3"/>
                    <a:pt x="3" y="0"/>
                    <a:pt x="6" y="0"/>
                  </a:cubicBezTo>
                  <a:cubicBezTo>
                    <a:pt x="54" y="0"/>
                    <a:pt x="54" y="0"/>
                    <a:pt x="54" y="0"/>
                  </a:cubicBezTo>
                  <a:cubicBezTo>
                    <a:pt x="58" y="0"/>
                    <a:pt x="60" y="3"/>
                    <a:pt x="60" y="6"/>
                  </a:cubicBezTo>
                  <a:cubicBezTo>
                    <a:pt x="60" y="10"/>
                    <a:pt x="58" y="12"/>
                    <a:pt x="5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4" name="Freeform 95"/>
            <p:cNvSpPr>
              <a:spLocks/>
            </p:cNvSpPr>
            <p:nvPr/>
          </p:nvSpPr>
          <p:spPr bwMode="auto">
            <a:xfrm>
              <a:off x="6593" y="582"/>
              <a:ext cx="90" cy="62"/>
            </a:xfrm>
            <a:custGeom>
              <a:avLst/>
              <a:gdLst>
                <a:gd name="T0" fmla="*/ 24 w 61"/>
                <a:gd name="T1" fmla="*/ 42 h 42"/>
                <a:gd name="T2" fmla="*/ 20 w 61"/>
                <a:gd name="T3" fmla="*/ 41 h 42"/>
                <a:gd name="T4" fmla="*/ 2 w 61"/>
                <a:gd name="T5" fmla="*/ 23 h 42"/>
                <a:gd name="T6" fmla="*/ 2 w 61"/>
                <a:gd name="T7" fmla="*/ 14 h 42"/>
                <a:gd name="T8" fmla="*/ 11 w 61"/>
                <a:gd name="T9" fmla="*/ 14 h 42"/>
                <a:gd name="T10" fmla="*/ 24 w 61"/>
                <a:gd name="T11" fmla="*/ 28 h 42"/>
                <a:gd name="T12" fmla="*/ 50 w 61"/>
                <a:gd name="T13" fmla="*/ 2 h 42"/>
                <a:gd name="T14" fmla="*/ 59 w 61"/>
                <a:gd name="T15" fmla="*/ 2 h 42"/>
                <a:gd name="T16" fmla="*/ 59 w 61"/>
                <a:gd name="T17" fmla="*/ 11 h 42"/>
                <a:gd name="T18" fmla="*/ 29 w 61"/>
                <a:gd name="T19" fmla="*/ 41 h 42"/>
                <a:gd name="T20" fmla="*/ 24 w 61"/>
                <a:gd name="T21"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42">
                  <a:moveTo>
                    <a:pt x="24" y="42"/>
                  </a:moveTo>
                  <a:cubicBezTo>
                    <a:pt x="23" y="42"/>
                    <a:pt x="21" y="42"/>
                    <a:pt x="20" y="41"/>
                  </a:cubicBezTo>
                  <a:cubicBezTo>
                    <a:pt x="2" y="23"/>
                    <a:pt x="2" y="23"/>
                    <a:pt x="2" y="23"/>
                  </a:cubicBezTo>
                  <a:cubicBezTo>
                    <a:pt x="0" y="20"/>
                    <a:pt x="0" y="17"/>
                    <a:pt x="2" y="14"/>
                  </a:cubicBezTo>
                  <a:cubicBezTo>
                    <a:pt x="5" y="12"/>
                    <a:pt x="8" y="12"/>
                    <a:pt x="11" y="14"/>
                  </a:cubicBezTo>
                  <a:cubicBezTo>
                    <a:pt x="24" y="28"/>
                    <a:pt x="24" y="28"/>
                    <a:pt x="24" y="28"/>
                  </a:cubicBezTo>
                  <a:cubicBezTo>
                    <a:pt x="50" y="2"/>
                    <a:pt x="50" y="2"/>
                    <a:pt x="50" y="2"/>
                  </a:cubicBezTo>
                  <a:cubicBezTo>
                    <a:pt x="53" y="0"/>
                    <a:pt x="56" y="0"/>
                    <a:pt x="59" y="2"/>
                  </a:cubicBezTo>
                  <a:cubicBezTo>
                    <a:pt x="61" y="5"/>
                    <a:pt x="61" y="8"/>
                    <a:pt x="59" y="11"/>
                  </a:cubicBezTo>
                  <a:cubicBezTo>
                    <a:pt x="29" y="41"/>
                    <a:pt x="29" y="41"/>
                    <a:pt x="29" y="41"/>
                  </a:cubicBezTo>
                  <a:cubicBezTo>
                    <a:pt x="28" y="42"/>
                    <a:pt x="26" y="42"/>
                    <a:pt x="24"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5" name="Freeform 96"/>
            <p:cNvSpPr>
              <a:spLocks/>
            </p:cNvSpPr>
            <p:nvPr/>
          </p:nvSpPr>
          <p:spPr bwMode="auto">
            <a:xfrm>
              <a:off x="6593" y="653"/>
              <a:ext cx="90" cy="64"/>
            </a:xfrm>
            <a:custGeom>
              <a:avLst/>
              <a:gdLst>
                <a:gd name="T0" fmla="*/ 24 w 61"/>
                <a:gd name="T1" fmla="*/ 43 h 43"/>
                <a:gd name="T2" fmla="*/ 20 w 61"/>
                <a:gd name="T3" fmla="*/ 41 h 43"/>
                <a:gd name="T4" fmla="*/ 2 w 61"/>
                <a:gd name="T5" fmla="*/ 23 h 43"/>
                <a:gd name="T6" fmla="*/ 2 w 61"/>
                <a:gd name="T7" fmla="*/ 14 h 43"/>
                <a:gd name="T8" fmla="*/ 11 w 61"/>
                <a:gd name="T9" fmla="*/ 14 h 43"/>
                <a:gd name="T10" fmla="*/ 24 w 61"/>
                <a:gd name="T11" fmla="*/ 28 h 43"/>
                <a:gd name="T12" fmla="*/ 50 w 61"/>
                <a:gd name="T13" fmla="*/ 2 h 43"/>
                <a:gd name="T14" fmla="*/ 59 w 61"/>
                <a:gd name="T15" fmla="*/ 2 h 43"/>
                <a:gd name="T16" fmla="*/ 59 w 61"/>
                <a:gd name="T17" fmla="*/ 11 h 43"/>
                <a:gd name="T18" fmla="*/ 29 w 61"/>
                <a:gd name="T19" fmla="*/ 41 h 43"/>
                <a:gd name="T20" fmla="*/ 24 w 61"/>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43">
                  <a:moveTo>
                    <a:pt x="24" y="43"/>
                  </a:moveTo>
                  <a:cubicBezTo>
                    <a:pt x="23" y="43"/>
                    <a:pt x="21" y="42"/>
                    <a:pt x="20" y="41"/>
                  </a:cubicBezTo>
                  <a:cubicBezTo>
                    <a:pt x="2" y="23"/>
                    <a:pt x="2" y="23"/>
                    <a:pt x="2" y="23"/>
                  </a:cubicBezTo>
                  <a:cubicBezTo>
                    <a:pt x="0" y="21"/>
                    <a:pt x="0" y="17"/>
                    <a:pt x="2" y="14"/>
                  </a:cubicBezTo>
                  <a:cubicBezTo>
                    <a:pt x="5" y="12"/>
                    <a:pt x="8" y="12"/>
                    <a:pt x="11" y="14"/>
                  </a:cubicBezTo>
                  <a:cubicBezTo>
                    <a:pt x="24" y="28"/>
                    <a:pt x="24" y="28"/>
                    <a:pt x="24" y="28"/>
                  </a:cubicBezTo>
                  <a:cubicBezTo>
                    <a:pt x="50" y="2"/>
                    <a:pt x="50" y="2"/>
                    <a:pt x="50" y="2"/>
                  </a:cubicBezTo>
                  <a:cubicBezTo>
                    <a:pt x="53" y="0"/>
                    <a:pt x="56" y="0"/>
                    <a:pt x="59" y="2"/>
                  </a:cubicBezTo>
                  <a:cubicBezTo>
                    <a:pt x="61" y="5"/>
                    <a:pt x="61" y="9"/>
                    <a:pt x="59" y="11"/>
                  </a:cubicBezTo>
                  <a:cubicBezTo>
                    <a:pt x="29" y="41"/>
                    <a:pt x="29" y="41"/>
                    <a:pt x="29" y="41"/>
                  </a:cubicBezTo>
                  <a:cubicBezTo>
                    <a:pt x="28" y="42"/>
                    <a:pt x="26" y="43"/>
                    <a:pt x="2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6" name="Freeform 97"/>
            <p:cNvSpPr>
              <a:spLocks/>
            </p:cNvSpPr>
            <p:nvPr/>
          </p:nvSpPr>
          <p:spPr bwMode="auto">
            <a:xfrm>
              <a:off x="6539" y="440"/>
              <a:ext cx="302" cy="391"/>
            </a:xfrm>
            <a:custGeom>
              <a:avLst/>
              <a:gdLst>
                <a:gd name="T0" fmla="*/ 108 w 204"/>
                <a:gd name="T1" fmla="*/ 264 h 264"/>
                <a:gd name="T2" fmla="*/ 6 w 204"/>
                <a:gd name="T3" fmla="*/ 264 h 264"/>
                <a:gd name="T4" fmla="*/ 0 w 204"/>
                <a:gd name="T5" fmla="*/ 258 h 264"/>
                <a:gd name="T6" fmla="*/ 0 w 204"/>
                <a:gd name="T7" fmla="*/ 6 h 264"/>
                <a:gd name="T8" fmla="*/ 6 w 204"/>
                <a:gd name="T9" fmla="*/ 0 h 264"/>
                <a:gd name="T10" fmla="*/ 138 w 204"/>
                <a:gd name="T11" fmla="*/ 0 h 264"/>
                <a:gd name="T12" fmla="*/ 143 w 204"/>
                <a:gd name="T13" fmla="*/ 2 h 264"/>
                <a:gd name="T14" fmla="*/ 203 w 204"/>
                <a:gd name="T15" fmla="*/ 62 h 264"/>
                <a:gd name="T16" fmla="*/ 204 w 204"/>
                <a:gd name="T17" fmla="*/ 66 h 264"/>
                <a:gd name="T18" fmla="*/ 204 w 204"/>
                <a:gd name="T19" fmla="*/ 156 h 264"/>
                <a:gd name="T20" fmla="*/ 192 w 204"/>
                <a:gd name="T21" fmla="*/ 156 h 264"/>
                <a:gd name="T22" fmla="*/ 192 w 204"/>
                <a:gd name="T23" fmla="*/ 69 h 264"/>
                <a:gd name="T24" fmla="*/ 136 w 204"/>
                <a:gd name="T25" fmla="*/ 12 h 264"/>
                <a:gd name="T26" fmla="*/ 12 w 204"/>
                <a:gd name="T27" fmla="*/ 12 h 264"/>
                <a:gd name="T28" fmla="*/ 12 w 204"/>
                <a:gd name="T29" fmla="*/ 252 h 264"/>
                <a:gd name="T30" fmla="*/ 108 w 204"/>
                <a:gd name="T31" fmla="*/ 252 h 264"/>
                <a:gd name="T32" fmla="*/ 108 w 204"/>
                <a:gd name="T33" fmla="*/ 264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264">
                  <a:moveTo>
                    <a:pt x="108" y="264"/>
                  </a:moveTo>
                  <a:cubicBezTo>
                    <a:pt x="6" y="264"/>
                    <a:pt x="6" y="264"/>
                    <a:pt x="6" y="264"/>
                  </a:cubicBezTo>
                  <a:cubicBezTo>
                    <a:pt x="3" y="264"/>
                    <a:pt x="0" y="262"/>
                    <a:pt x="0" y="258"/>
                  </a:cubicBezTo>
                  <a:cubicBezTo>
                    <a:pt x="0" y="6"/>
                    <a:pt x="0" y="6"/>
                    <a:pt x="0" y="6"/>
                  </a:cubicBezTo>
                  <a:cubicBezTo>
                    <a:pt x="0" y="3"/>
                    <a:pt x="3" y="0"/>
                    <a:pt x="6" y="0"/>
                  </a:cubicBezTo>
                  <a:cubicBezTo>
                    <a:pt x="138" y="0"/>
                    <a:pt x="138" y="0"/>
                    <a:pt x="138" y="0"/>
                  </a:cubicBezTo>
                  <a:cubicBezTo>
                    <a:pt x="140" y="0"/>
                    <a:pt x="142" y="1"/>
                    <a:pt x="143" y="2"/>
                  </a:cubicBezTo>
                  <a:cubicBezTo>
                    <a:pt x="203" y="62"/>
                    <a:pt x="203" y="62"/>
                    <a:pt x="203" y="62"/>
                  </a:cubicBezTo>
                  <a:cubicBezTo>
                    <a:pt x="204" y="63"/>
                    <a:pt x="204" y="65"/>
                    <a:pt x="204" y="66"/>
                  </a:cubicBezTo>
                  <a:cubicBezTo>
                    <a:pt x="204" y="156"/>
                    <a:pt x="204" y="156"/>
                    <a:pt x="204" y="156"/>
                  </a:cubicBezTo>
                  <a:cubicBezTo>
                    <a:pt x="192" y="156"/>
                    <a:pt x="192" y="156"/>
                    <a:pt x="192" y="156"/>
                  </a:cubicBezTo>
                  <a:cubicBezTo>
                    <a:pt x="192" y="69"/>
                    <a:pt x="192" y="69"/>
                    <a:pt x="192" y="69"/>
                  </a:cubicBezTo>
                  <a:cubicBezTo>
                    <a:pt x="136" y="12"/>
                    <a:pt x="136" y="12"/>
                    <a:pt x="136" y="12"/>
                  </a:cubicBezTo>
                  <a:cubicBezTo>
                    <a:pt x="12" y="12"/>
                    <a:pt x="12" y="12"/>
                    <a:pt x="12" y="12"/>
                  </a:cubicBezTo>
                  <a:cubicBezTo>
                    <a:pt x="12" y="252"/>
                    <a:pt x="12" y="252"/>
                    <a:pt x="12" y="252"/>
                  </a:cubicBezTo>
                  <a:cubicBezTo>
                    <a:pt x="108" y="252"/>
                    <a:pt x="108" y="252"/>
                    <a:pt x="108" y="252"/>
                  </a:cubicBezTo>
                  <a:lnTo>
                    <a:pt x="108" y="2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17" name="Freeform 98"/>
            <p:cNvSpPr>
              <a:spLocks/>
            </p:cNvSpPr>
            <p:nvPr/>
          </p:nvSpPr>
          <p:spPr bwMode="auto">
            <a:xfrm>
              <a:off x="6734" y="440"/>
              <a:ext cx="107" cy="107"/>
            </a:xfrm>
            <a:custGeom>
              <a:avLst/>
              <a:gdLst>
                <a:gd name="T0" fmla="*/ 66 w 72"/>
                <a:gd name="T1" fmla="*/ 72 h 72"/>
                <a:gd name="T2" fmla="*/ 6 w 72"/>
                <a:gd name="T3" fmla="*/ 72 h 72"/>
                <a:gd name="T4" fmla="*/ 0 w 72"/>
                <a:gd name="T5" fmla="*/ 66 h 72"/>
                <a:gd name="T6" fmla="*/ 0 w 72"/>
                <a:gd name="T7" fmla="*/ 6 h 72"/>
                <a:gd name="T8" fmla="*/ 6 w 72"/>
                <a:gd name="T9" fmla="*/ 0 h 72"/>
                <a:gd name="T10" fmla="*/ 12 w 72"/>
                <a:gd name="T11" fmla="*/ 6 h 72"/>
                <a:gd name="T12" fmla="*/ 12 w 72"/>
                <a:gd name="T13" fmla="*/ 60 h 72"/>
                <a:gd name="T14" fmla="*/ 66 w 72"/>
                <a:gd name="T15" fmla="*/ 60 h 72"/>
                <a:gd name="T16" fmla="*/ 72 w 72"/>
                <a:gd name="T17" fmla="*/ 66 h 72"/>
                <a:gd name="T18" fmla="*/ 66 w 72"/>
                <a:gd name="T19"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66" y="72"/>
                  </a:moveTo>
                  <a:cubicBezTo>
                    <a:pt x="6" y="72"/>
                    <a:pt x="6" y="72"/>
                    <a:pt x="6" y="72"/>
                  </a:cubicBezTo>
                  <a:cubicBezTo>
                    <a:pt x="3" y="72"/>
                    <a:pt x="0" y="70"/>
                    <a:pt x="0" y="66"/>
                  </a:cubicBezTo>
                  <a:cubicBezTo>
                    <a:pt x="0" y="6"/>
                    <a:pt x="0" y="6"/>
                    <a:pt x="0" y="6"/>
                  </a:cubicBezTo>
                  <a:cubicBezTo>
                    <a:pt x="0" y="3"/>
                    <a:pt x="3" y="0"/>
                    <a:pt x="6" y="0"/>
                  </a:cubicBezTo>
                  <a:cubicBezTo>
                    <a:pt x="10" y="0"/>
                    <a:pt x="12" y="3"/>
                    <a:pt x="12" y="6"/>
                  </a:cubicBezTo>
                  <a:cubicBezTo>
                    <a:pt x="12" y="60"/>
                    <a:pt x="12" y="60"/>
                    <a:pt x="12" y="60"/>
                  </a:cubicBezTo>
                  <a:cubicBezTo>
                    <a:pt x="66" y="60"/>
                    <a:pt x="66" y="60"/>
                    <a:pt x="66" y="60"/>
                  </a:cubicBezTo>
                  <a:cubicBezTo>
                    <a:pt x="70" y="60"/>
                    <a:pt x="72" y="63"/>
                    <a:pt x="72" y="66"/>
                  </a:cubicBezTo>
                  <a:cubicBezTo>
                    <a:pt x="72" y="70"/>
                    <a:pt x="70" y="72"/>
                    <a:pt x="66"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grpSp>
      <p:grpSp>
        <p:nvGrpSpPr>
          <p:cNvPr id="18" name="Group 89" descr="checklist with pencil icon"/>
          <p:cNvGrpSpPr>
            <a:grpSpLocks noChangeAspect="1"/>
          </p:cNvGrpSpPr>
          <p:nvPr/>
        </p:nvGrpSpPr>
        <p:grpSpPr bwMode="auto">
          <a:xfrm>
            <a:off x="9071225" y="4175146"/>
            <a:ext cx="2593670" cy="2488163"/>
            <a:chOff x="6539" y="440"/>
            <a:chExt cx="426" cy="426"/>
          </a:xfrm>
          <a:solidFill>
            <a:schemeClr val="bg1">
              <a:alpha val="50000"/>
            </a:schemeClr>
          </a:solidFill>
        </p:grpSpPr>
        <p:sp>
          <p:nvSpPr>
            <p:cNvPr id="19" name="Freeform 90"/>
            <p:cNvSpPr>
              <a:spLocks noEditPoints="1"/>
            </p:cNvSpPr>
            <p:nvPr/>
          </p:nvSpPr>
          <p:spPr bwMode="auto">
            <a:xfrm>
              <a:off x="6752" y="653"/>
              <a:ext cx="213" cy="213"/>
            </a:xfrm>
            <a:custGeom>
              <a:avLst/>
              <a:gdLst>
                <a:gd name="T0" fmla="*/ 6 w 144"/>
                <a:gd name="T1" fmla="*/ 144 h 144"/>
                <a:gd name="T2" fmla="*/ 2 w 144"/>
                <a:gd name="T3" fmla="*/ 143 h 144"/>
                <a:gd name="T4" fmla="*/ 1 w 144"/>
                <a:gd name="T5" fmla="*/ 137 h 144"/>
                <a:gd name="T6" fmla="*/ 13 w 144"/>
                <a:gd name="T7" fmla="*/ 95 h 144"/>
                <a:gd name="T8" fmla="*/ 14 w 144"/>
                <a:gd name="T9" fmla="*/ 92 h 144"/>
                <a:gd name="T10" fmla="*/ 104 w 144"/>
                <a:gd name="T11" fmla="*/ 2 h 144"/>
                <a:gd name="T12" fmla="*/ 113 w 144"/>
                <a:gd name="T13" fmla="*/ 2 h 144"/>
                <a:gd name="T14" fmla="*/ 143 w 144"/>
                <a:gd name="T15" fmla="*/ 32 h 144"/>
                <a:gd name="T16" fmla="*/ 144 w 144"/>
                <a:gd name="T17" fmla="*/ 36 h 144"/>
                <a:gd name="T18" fmla="*/ 143 w 144"/>
                <a:gd name="T19" fmla="*/ 41 h 144"/>
                <a:gd name="T20" fmla="*/ 53 w 144"/>
                <a:gd name="T21" fmla="*/ 131 h 144"/>
                <a:gd name="T22" fmla="*/ 50 w 144"/>
                <a:gd name="T23" fmla="*/ 132 h 144"/>
                <a:gd name="T24" fmla="*/ 8 w 144"/>
                <a:gd name="T25" fmla="*/ 144 h 144"/>
                <a:gd name="T26" fmla="*/ 6 w 144"/>
                <a:gd name="T27" fmla="*/ 144 h 144"/>
                <a:gd name="T28" fmla="*/ 24 w 144"/>
                <a:gd name="T29" fmla="*/ 100 h 144"/>
                <a:gd name="T30" fmla="*/ 15 w 144"/>
                <a:gd name="T31" fmla="*/ 130 h 144"/>
                <a:gd name="T32" fmla="*/ 45 w 144"/>
                <a:gd name="T33" fmla="*/ 121 h 144"/>
                <a:gd name="T34" fmla="*/ 130 w 144"/>
                <a:gd name="T35" fmla="*/ 36 h 144"/>
                <a:gd name="T36" fmla="*/ 108 w 144"/>
                <a:gd name="T37" fmla="*/ 15 h 144"/>
                <a:gd name="T38" fmla="*/ 24 w 144"/>
                <a:gd name="T39" fmla="*/ 100 h 144"/>
                <a:gd name="T40" fmla="*/ 48 w 144"/>
                <a:gd name="T41" fmla="*/ 126 h 144"/>
                <a:gd name="T42" fmla="*/ 48 w 144"/>
                <a:gd name="T43" fmla="*/ 12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44">
                  <a:moveTo>
                    <a:pt x="6" y="144"/>
                  </a:moveTo>
                  <a:cubicBezTo>
                    <a:pt x="5" y="144"/>
                    <a:pt x="3" y="144"/>
                    <a:pt x="2" y="143"/>
                  </a:cubicBezTo>
                  <a:cubicBezTo>
                    <a:pt x="1" y="141"/>
                    <a:pt x="0" y="139"/>
                    <a:pt x="1" y="137"/>
                  </a:cubicBezTo>
                  <a:cubicBezTo>
                    <a:pt x="13" y="95"/>
                    <a:pt x="13" y="95"/>
                    <a:pt x="13" y="95"/>
                  </a:cubicBezTo>
                  <a:cubicBezTo>
                    <a:pt x="13" y="94"/>
                    <a:pt x="13" y="93"/>
                    <a:pt x="14" y="92"/>
                  </a:cubicBezTo>
                  <a:cubicBezTo>
                    <a:pt x="104" y="2"/>
                    <a:pt x="104" y="2"/>
                    <a:pt x="104" y="2"/>
                  </a:cubicBezTo>
                  <a:cubicBezTo>
                    <a:pt x="107" y="0"/>
                    <a:pt x="110" y="0"/>
                    <a:pt x="113" y="2"/>
                  </a:cubicBezTo>
                  <a:cubicBezTo>
                    <a:pt x="143" y="32"/>
                    <a:pt x="143" y="32"/>
                    <a:pt x="143" y="32"/>
                  </a:cubicBezTo>
                  <a:cubicBezTo>
                    <a:pt x="144" y="33"/>
                    <a:pt x="144" y="35"/>
                    <a:pt x="144" y="36"/>
                  </a:cubicBezTo>
                  <a:cubicBezTo>
                    <a:pt x="144" y="38"/>
                    <a:pt x="144" y="40"/>
                    <a:pt x="143" y="41"/>
                  </a:cubicBezTo>
                  <a:cubicBezTo>
                    <a:pt x="53" y="131"/>
                    <a:pt x="53" y="131"/>
                    <a:pt x="53" y="131"/>
                  </a:cubicBezTo>
                  <a:cubicBezTo>
                    <a:pt x="52" y="131"/>
                    <a:pt x="51" y="132"/>
                    <a:pt x="50" y="132"/>
                  </a:cubicBezTo>
                  <a:cubicBezTo>
                    <a:pt x="8" y="144"/>
                    <a:pt x="8" y="144"/>
                    <a:pt x="8" y="144"/>
                  </a:cubicBezTo>
                  <a:cubicBezTo>
                    <a:pt x="8" y="144"/>
                    <a:pt x="7" y="144"/>
                    <a:pt x="6" y="144"/>
                  </a:cubicBezTo>
                  <a:close/>
                  <a:moveTo>
                    <a:pt x="24" y="100"/>
                  </a:moveTo>
                  <a:cubicBezTo>
                    <a:pt x="15" y="130"/>
                    <a:pt x="15" y="130"/>
                    <a:pt x="15" y="130"/>
                  </a:cubicBezTo>
                  <a:cubicBezTo>
                    <a:pt x="45" y="121"/>
                    <a:pt x="45" y="121"/>
                    <a:pt x="45" y="121"/>
                  </a:cubicBezTo>
                  <a:cubicBezTo>
                    <a:pt x="130" y="36"/>
                    <a:pt x="130" y="36"/>
                    <a:pt x="130" y="36"/>
                  </a:cubicBezTo>
                  <a:cubicBezTo>
                    <a:pt x="108" y="15"/>
                    <a:pt x="108" y="15"/>
                    <a:pt x="108" y="15"/>
                  </a:cubicBezTo>
                  <a:lnTo>
                    <a:pt x="24" y="100"/>
                  </a:lnTo>
                  <a:close/>
                  <a:moveTo>
                    <a:pt x="48" y="126"/>
                  </a:moveTo>
                  <a:cubicBezTo>
                    <a:pt x="48" y="126"/>
                    <a:pt x="48" y="126"/>
                    <a:pt x="48" y="1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0" name="Freeform 91"/>
            <p:cNvSpPr>
              <a:spLocks/>
            </p:cNvSpPr>
            <p:nvPr/>
          </p:nvSpPr>
          <p:spPr bwMode="auto">
            <a:xfrm>
              <a:off x="6871" y="692"/>
              <a:ext cx="57" cy="57"/>
            </a:xfrm>
            <a:custGeom>
              <a:avLst/>
              <a:gdLst>
                <a:gd name="T0" fmla="*/ 44 w 57"/>
                <a:gd name="T1" fmla="*/ 57 h 57"/>
                <a:gd name="T2" fmla="*/ 0 w 57"/>
                <a:gd name="T3" fmla="*/ 13 h 57"/>
                <a:gd name="T4" fmla="*/ 13 w 57"/>
                <a:gd name="T5" fmla="*/ 0 h 57"/>
                <a:gd name="T6" fmla="*/ 57 w 57"/>
                <a:gd name="T7" fmla="*/ 44 h 57"/>
                <a:gd name="T8" fmla="*/ 44 w 57"/>
                <a:gd name="T9" fmla="*/ 57 h 57"/>
              </a:gdLst>
              <a:ahLst/>
              <a:cxnLst>
                <a:cxn ang="0">
                  <a:pos x="T0" y="T1"/>
                </a:cxn>
                <a:cxn ang="0">
                  <a:pos x="T2" y="T3"/>
                </a:cxn>
                <a:cxn ang="0">
                  <a:pos x="T4" y="T5"/>
                </a:cxn>
                <a:cxn ang="0">
                  <a:pos x="T6" y="T7"/>
                </a:cxn>
                <a:cxn ang="0">
                  <a:pos x="T8" y="T9"/>
                </a:cxn>
              </a:cxnLst>
              <a:rect l="0" t="0" r="r" b="b"/>
              <a:pathLst>
                <a:path w="57" h="57">
                  <a:moveTo>
                    <a:pt x="44" y="57"/>
                  </a:moveTo>
                  <a:lnTo>
                    <a:pt x="0" y="13"/>
                  </a:lnTo>
                  <a:lnTo>
                    <a:pt x="13" y="0"/>
                  </a:lnTo>
                  <a:lnTo>
                    <a:pt x="57" y="44"/>
                  </a:lnTo>
                  <a:lnTo>
                    <a:pt x="44"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1" name="Freeform 92"/>
            <p:cNvSpPr>
              <a:spLocks/>
            </p:cNvSpPr>
            <p:nvPr/>
          </p:nvSpPr>
          <p:spPr bwMode="auto">
            <a:xfrm>
              <a:off x="6770" y="786"/>
              <a:ext cx="64" cy="62"/>
            </a:xfrm>
            <a:custGeom>
              <a:avLst/>
              <a:gdLst>
                <a:gd name="T0" fmla="*/ 36 w 43"/>
                <a:gd name="T1" fmla="*/ 42 h 42"/>
                <a:gd name="T2" fmla="*/ 32 w 43"/>
                <a:gd name="T3" fmla="*/ 41 h 42"/>
                <a:gd name="T4" fmla="*/ 2 w 43"/>
                <a:gd name="T5" fmla="*/ 11 h 42"/>
                <a:gd name="T6" fmla="*/ 2 w 43"/>
                <a:gd name="T7" fmla="*/ 2 h 42"/>
                <a:gd name="T8" fmla="*/ 11 w 43"/>
                <a:gd name="T9" fmla="*/ 2 h 42"/>
                <a:gd name="T10" fmla="*/ 41 w 43"/>
                <a:gd name="T11" fmla="*/ 32 h 42"/>
                <a:gd name="T12" fmla="*/ 41 w 43"/>
                <a:gd name="T13" fmla="*/ 41 h 42"/>
                <a:gd name="T14" fmla="*/ 36 w 43"/>
                <a:gd name="T15" fmla="*/ 42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42">
                  <a:moveTo>
                    <a:pt x="36" y="42"/>
                  </a:moveTo>
                  <a:cubicBezTo>
                    <a:pt x="35" y="42"/>
                    <a:pt x="33" y="42"/>
                    <a:pt x="32" y="41"/>
                  </a:cubicBezTo>
                  <a:cubicBezTo>
                    <a:pt x="2" y="11"/>
                    <a:pt x="2" y="11"/>
                    <a:pt x="2" y="11"/>
                  </a:cubicBezTo>
                  <a:cubicBezTo>
                    <a:pt x="0" y="8"/>
                    <a:pt x="0" y="5"/>
                    <a:pt x="2" y="2"/>
                  </a:cubicBezTo>
                  <a:cubicBezTo>
                    <a:pt x="5" y="0"/>
                    <a:pt x="8" y="0"/>
                    <a:pt x="11" y="2"/>
                  </a:cubicBezTo>
                  <a:cubicBezTo>
                    <a:pt x="41" y="32"/>
                    <a:pt x="41" y="32"/>
                    <a:pt x="41" y="32"/>
                  </a:cubicBezTo>
                  <a:cubicBezTo>
                    <a:pt x="43" y="35"/>
                    <a:pt x="43" y="38"/>
                    <a:pt x="41" y="41"/>
                  </a:cubicBezTo>
                  <a:cubicBezTo>
                    <a:pt x="39" y="42"/>
                    <a:pt x="38" y="42"/>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2" name="Freeform 93"/>
            <p:cNvSpPr>
              <a:spLocks/>
            </p:cNvSpPr>
            <p:nvPr/>
          </p:nvSpPr>
          <p:spPr bwMode="auto">
            <a:xfrm>
              <a:off x="6690" y="618"/>
              <a:ext cx="89" cy="17"/>
            </a:xfrm>
            <a:custGeom>
              <a:avLst/>
              <a:gdLst>
                <a:gd name="T0" fmla="*/ 54 w 60"/>
                <a:gd name="T1" fmla="*/ 12 h 12"/>
                <a:gd name="T2" fmla="*/ 6 w 60"/>
                <a:gd name="T3" fmla="*/ 12 h 12"/>
                <a:gd name="T4" fmla="*/ 0 w 60"/>
                <a:gd name="T5" fmla="*/ 6 h 12"/>
                <a:gd name="T6" fmla="*/ 6 w 60"/>
                <a:gd name="T7" fmla="*/ 0 h 12"/>
                <a:gd name="T8" fmla="*/ 54 w 60"/>
                <a:gd name="T9" fmla="*/ 0 h 12"/>
                <a:gd name="T10" fmla="*/ 60 w 60"/>
                <a:gd name="T11" fmla="*/ 6 h 12"/>
                <a:gd name="T12" fmla="*/ 54 w 60"/>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60" h="12">
                  <a:moveTo>
                    <a:pt x="54" y="12"/>
                  </a:moveTo>
                  <a:cubicBezTo>
                    <a:pt x="6" y="12"/>
                    <a:pt x="6" y="12"/>
                    <a:pt x="6" y="12"/>
                  </a:cubicBezTo>
                  <a:cubicBezTo>
                    <a:pt x="3" y="12"/>
                    <a:pt x="0" y="10"/>
                    <a:pt x="0" y="6"/>
                  </a:cubicBezTo>
                  <a:cubicBezTo>
                    <a:pt x="0" y="3"/>
                    <a:pt x="3" y="0"/>
                    <a:pt x="6" y="0"/>
                  </a:cubicBezTo>
                  <a:cubicBezTo>
                    <a:pt x="54" y="0"/>
                    <a:pt x="54" y="0"/>
                    <a:pt x="54" y="0"/>
                  </a:cubicBezTo>
                  <a:cubicBezTo>
                    <a:pt x="58" y="0"/>
                    <a:pt x="60" y="3"/>
                    <a:pt x="60" y="6"/>
                  </a:cubicBezTo>
                  <a:cubicBezTo>
                    <a:pt x="60" y="10"/>
                    <a:pt x="58" y="12"/>
                    <a:pt x="5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3" name="Freeform 94"/>
            <p:cNvSpPr>
              <a:spLocks/>
            </p:cNvSpPr>
            <p:nvPr/>
          </p:nvSpPr>
          <p:spPr bwMode="auto">
            <a:xfrm>
              <a:off x="6690" y="689"/>
              <a:ext cx="89" cy="17"/>
            </a:xfrm>
            <a:custGeom>
              <a:avLst/>
              <a:gdLst>
                <a:gd name="T0" fmla="*/ 54 w 60"/>
                <a:gd name="T1" fmla="*/ 12 h 12"/>
                <a:gd name="T2" fmla="*/ 6 w 60"/>
                <a:gd name="T3" fmla="*/ 12 h 12"/>
                <a:gd name="T4" fmla="*/ 0 w 60"/>
                <a:gd name="T5" fmla="*/ 6 h 12"/>
                <a:gd name="T6" fmla="*/ 6 w 60"/>
                <a:gd name="T7" fmla="*/ 0 h 12"/>
                <a:gd name="T8" fmla="*/ 54 w 60"/>
                <a:gd name="T9" fmla="*/ 0 h 12"/>
                <a:gd name="T10" fmla="*/ 60 w 60"/>
                <a:gd name="T11" fmla="*/ 6 h 12"/>
                <a:gd name="T12" fmla="*/ 54 w 60"/>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60" h="12">
                  <a:moveTo>
                    <a:pt x="54" y="12"/>
                  </a:moveTo>
                  <a:cubicBezTo>
                    <a:pt x="6" y="12"/>
                    <a:pt x="6" y="12"/>
                    <a:pt x="6" y="12"/>
                  </a:cubicBezTo>
                  <a:cubicBezTo>
                    <a:pt x="3" y="12"/>
                    <a:pt x="0" y="10"/>
                    <a:pt x="0" y="6"/>
                  </a:cubicBezTo>
                  <a:cubicBezTo>
                    <a:pt x="0" y="3"/>
                    <a:pt x="3" y="0"/>
                    <a:pt x="6" y="0"/>
                  </a:cubicBezTo>
                  <a:cubicBezTo>
                    <a:pt x="54" y="0"/>
                    <a:pt x="54" y="0"/>
                    <a:pt x="54" y="0"/>
                  </a:cubicBezTo>
                  <a:cubicBezTo>
                    <a:pt x="58" y="0"/>
                    <a:pt x="60" y="3"/>
                    <a:pt x="60" y="6"/>
                  </a:cubicBezTo>
                  <a:cubicBezTo>
                    <a:pt x="60" y="10"/>
                    <a:pt x="58" y="12"/>
                    <a:pt x="5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4" name="Freeform 95"/>
            <p:cNvSpPr>
              <a:spLocks/>
            </p:cNvSpPr>
            <p:nvPr/>
          </p:nvSpPr>
          <p:spPr bwMode="auto">
            <a:xfrm>
              <a:off x="6593" y="582"/>
              <a:ext cx="90" cy="62"/>
            </a:xfrm>
            <a:custGeom>
              <a:avLst/>
              <a:gdLst>
                <a:gd name="T0" fmla="*/ 24 w 61"/>
                <a:gd name="T1" fmla="*/ 42 h 42"/>
                <a:gd name="T2" fmla="*/ 20 w 61"/>
                <a:gd name="T3" fmla="*/ 41 h 42"/>
                <a:gd name="T4" fmla="*/ 2 w 61"/>
                <a:gd name="T5" fmla="*/ 23 h 42"/>
                <a:gd name="T6" fmla="*/ 2 w 61"/>
                <a:gd name="T7" fmla="*/ 14 h 42"/>
                <a:gd name="T8" fmla="*/ 11 w 61"/>
                <a:gd name="T9" fmla="*/ 14 h 42"/>
                <a:gd name="T10" fmla="*/ 24 w 61"/>
                <a:gd name="T11" fmla="*/ 28 h 42"/>
                <a:gd name="T12" fmla="*/ 50 w 61"/>
                <a:gd name="T13" fmla="*/ 2 h 42"/>
                <a:gd name="T14" fmla="*/ 59 w 61"/>
                <a:gd name="T15" fmla="*/ 2 h 42"/>
                <a:gd name="T16" fmla="*/ 59 w 61"/>
                <a:gd name="T17" fmla="*/ 11 h 42"/>
                <a:gd name="T18" fmla="*/ 29 w 61"/>
                <a:gd name="T19" fmla="*/ 41 h 42"/>
                <a:gd name="T20" fmla="*/ 24 w 61"/>
                <a:gd name="T21"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42">
                  <a:moveTo>
                    <a:pt x="24" y="42"/>
                  </a:moveTo>
                  <a:cubicBezTo>
                    <a:pt x="23" y="42"/>
                    <a:pt x="21" y="42"/>
                    <a:pt x="20" y="41"/>
                  </a:cubicBezTo>
                  <a:cubicBezTo>
                    <a:pt x="2" y="23"/>
                    <a:pt x="2" y="23"/>
                    <a:pt x="2" y="23"/>
                  </a:cubicBezTo>
                  <a:cubicBezTo>
                    <a:pt x="0" y="20"/>
                    <a:pt x="0" y="17"/>
                    <a:pt x="2" y="14"/>
                  </a:cubicBezTo>
                  <a:cubicBezTo>
                    <a:pt x="5" y="12"/>
                    <a:pt x="8" y="12"/>
                    <a:pt x="11" y="14"/>
                  </a:cubicBezTo>
                  <a:cubicBezTo>
                    <a:pt x="24" y="28"/>
                    <a:pt x="24" y="28"/>
                    <a:pt x="24" y="28"/>
                  </a:cubicBezTo>
                  <a:cubicBezTo>
                    <a:pt x="50" y="2"/>
                    <a:pt x="50" y="2"/>
                    <a:pt x="50" y="2"/>
                  </a:cubicBezTo>
                  <a:cubicBezTo>
                    <a:pt x="53" y="0"/>
                    <a:pt x="56" y="0"/>
                    <a:pt x="59" y="2"/>
                  </a:cubicBezTo>
                  <a:cubicBezTo>
                    <a:pt x="61" y="5"/>
                    <a:pt x="61" y="8"/>
                    <a:pt x="59" y="11"/>
                  </a:cubicBezTo>
                  <a:cubicBezTo>
                    <a:pt x="29" y="41"/>
                    <a:pt x="29" y="41"/>
                    <a:pt x="29" y="41"/>
                  </a:cubicBezTo>
                  <a:cubicBezTo>
                    <a:pt x="28" y="42"/>
                    <a:pt x="26" y="42"/>
                    <a:pt x="24"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5" name="Freeform 96"/>
            <p:cNvSpPr>
              <a:spLocks/>
            </p:cNvSpPr>
            <p:nvPr/>
          </p:nvSpPr>
          <p:spPr bwMode="auto">
            <a:xfrm>
              <a:off x="6593" y="653"/>
              <a:ext cx="90" cy="64"/>
            </a:xfrm>
            <a:custGeom>
              <a:avLst/>
              <a:gdLst>
                <a:gd name="T0" fmla="*/ 24 w 61"/>
                <a:gd name="T1" fmla="*/ 43 h 43"/>
                <a:gd name="T2" fmla="*/ 20 w 61"/>
                <a:gd name="T3" fmla="*/ 41 h 43"/>
                <a:gd name="T4" fmla="*/ 2 w 61"/>
                <a:gd name="T5" fmla="*/ 23 h 43"/>
                <a:gd name="T6" fmla="*/ 2 w 61"/>
                <a:gd name="T7" fmla="*/ 14 h 43"/>
                <a:gd name="T8" fmla="*/ 11 w 61"/>
                <a:gd name="T9" fmla="*/ 14 h 43"/>
                <a:gd name="T10" fmla="*/ 24 w 61"/>
                <a:gd name="T11" fmla="*/ 28 h 43"/>
                <a:gd name="T12" fmla="*/ 50 w 61"/>
                <a:gd name="T13" fmla="*/ 2 h 43"/>
                <a:gd name="T14" fmla="*/ 59 w 61"/>
                <a:gd name="T15" fmla="*/ 2 h 43"/>
                <a:gd name="T16" fmla="*/ 59 w 61"/>
                <a:gd name="T17" fmla="*/ 11 h 43"/>
                <a:gd name="T18" fmla="*/ 29 w 61"/>
                <a:gd name="T19" fmla="*/ 41 h 43"/>
                <a:gd name="T20" fmla="*/ 24 w 61"/>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43">
                  <a:moveTo>
                    <a:pt x="24" y="43"/>
                  </a:moveTo>
                  <a:cubicBezTo>
                    <a:pt x="23" y="43"/>
                    <a:pt x="21" y="42"/>
                    <a:pt x="20" y="41"/>
                  </a:cubicBezTo>
                  <a:cubicBezTo>
                    <a:pt x="2" y="23"/>
                    <a:pt x="2" y="23"/>
                    <a:pt x="2" y="23"/>
                  </a:cubicBezTo>
                  <a:cubicBezTo>
                    <a:pt x="0" y="21"/>
                    <a:pt x="0" y="17"/>
                    <a:pt x="2" y="14"/>
                  </a:cubicBezTo>
                  <a:cubicBezTo>
                    <a:pt x="5" y="12"/>
                    <a:pt x="8" y="12"/>
                    <a:pt x="11" y="14"/>
                  </a:cubicBezTo>
                  <a:cubicBezTo>
                    <a:pt x="24" y="28"/>
                    <a:pt x="24" y="28"/>
                    <a:pt x="24" y="28"/>
                  </a:cubicBezTo>
                  <a:cubicBezTo>
                    <a:pt x="50" y="2"/>
                    <a:pt x="50" y="2"/>
                    <a:pt x="50" y="2"/>
                  </a:cubicBezTo>
                  <a:cubicBezTo>
                    <a:pt x="53" y="0"/>
                    <a:pt x="56" y="0"/>
                    <a:pt x="59" y="2"/>
                  </a:cubicBezTo>
                  <a:cubicBezTo>
                    <a:pt x="61" y="5"/>
                    <a:pt x="61" y="9"/>
                    <a:pt x="59" y="11"/>
                  </a:cubicBezTo>
                  <a:cubicBezTo>
                    <a:pt x="29" y="41"/>
                    <a:pt x="29" y="41"/>
                    <a:pt x="29" y="41"/>
                  </a:cubicBezTo>
                  <a:cubicBezTo>
                    <a:pt x="28" y="42"/>
                    <a:pt x="26" y="43"/>
                    <a:pt x="2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6" name="Freeform 97"/>
            <p:cNvSpPr>
              <a:spLocks/>
            </p:cNvSpPr>
            <p:nvPr/>
          </p:nvSpPr>
          <p:spPr bwMode="auto">
            <a:xfrm>
              <a:off x="6539" y="440"/>
              <a:ext cx="302" cy="391"/>
            </a:xfrm>
            <a:custGeom>
              <a:avLst/>
              <a:gdLst>
                <a:gd name="T0" fmla="*/ 108 w 204"/>
                <a:gd name="T1" fmla="*/ 264 h 264"/>
                <a:gd name="T2" fmla="*/ 6 w 204"/>
                <a:gd name="T3" fmla="*/ 264 h 264"/>
                <a:gd name="T4" fmla="*/ 0 w 204"/>
                <a:gd name="T5" fmla="*/ 258 h 264"/>
                <a:gd name="T6" fmla="*/ 0 w 204"/>
                <a:gd name="T7" fmla="*/ 6 h 264"/>
                <a:gd name="T8" fmla="*/ 6 w 204"/>
                <a:gd name="T9" fmla="*/ 0 h 264"/>
                <a:gd name="T10" fmla="*/ 138 w 204"/>
                <a:gd name="T11" fmla="*/ 0 h 264"/>
                <a:gd name="T12" fmla="*/ 143 w 204"/>
                <a:gd name="T13" fmla="*/ 2 h 264"/>
                <a:gd name="T14" fmla="*/ 203 w 204"/>
                <a:gd name="T15" fmla="*/ 62 h 264"/>
                <a:gd name="T16" fmla="*/ 204 w 204"/>
                <a:gd name="T17" fmla="*/ 66 h 264"/>
                <a:gd name="T18" fmla="*/ 204 w 204"/>
                <a:gd name="T19" fmla="*/ 156 h 264"/>
                <a:gd name="T20" fmla="*/ 192 w 204"/>
                <a:gd name="T21" fmla="*/ 156 h 264"/>
                <a:gd name="T22" fmla="*/ 192 w 204"/>
                <a:gd name="T23" fmla="*/ 69 h 264"/>
                <a:gd name="T24" fmla="*/ 136 w 204"/>
                <a:gd name="T25" fmla="*/ 12 h 264"/>
                <a:gd name="T26" fmla="*/ 12 w 204"/>
                <a:gd name="T27" fmla="*/ 12 h 264"/>
                <a:gd name="T28" fmla="*/ 12 w 204"/>
                <a:gd name="T29" fmla="*/ 252 h 264"/>
                <a:gd name="T30" fmla="*/ 108 w 204"/>
                <a:gd name="T31" fmla="*/ 252 h 264"/>
                <a:gd name="T32" fmla="*/ 108 w 204"/>
                <a:gd name="T33" fmla="*/ 264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264">
                  <a:moveTo>
                    <a:pt x="108" y="264"/>
                  </a:moveTo>
                  <a:cubicBezTo>
                    <a:pt x="6" y="264"/>
                    <a:pt x="6" y="264"/>
                    <a:pt x="6" y="264"/>
                  </a:cubicBezTo>
                  <a:cubicBezTo>
                    <a:pt x="3" y="264"/>
                    <a:pt x="0" y="262"/>
                    <a:pt x="0" y="258"/>
                  </a:cubicBezTo>
                  <a:cubicBezTo>
                    <a:pt x="0" y="6"/>
                    <a:pt x="0" y="6"/>
                    <a:pt x="0" y="6"/>
                  </a:cubicBezTo>
                  <a:cubicBezTo>
                    <a:pt x="0" y="3"/>
                    <a:pt x="3" y="0"/>
                    <a:pt x="6" y="0"/>
                  </a:cubicBezTo>
                  <a:cubicBezTo>
                    <a:pt x="138" y="0"/>
                    <a:pt x="138" y="0"/>
                    <a:pt x="138" y="0"/>
                  </a:cubicBezTo>
                  <a:cubicBezTo>
                    <a:pt x="140" y="0"/>
                    <a:pt x="142" y="1"/>
                    <a:pt x="143" y="2"/>
                  </a:cubicBezTo>
                  <a:cubicBezTo>
                    <a:pt x="203" y="62"/>
                    <a:pt x="203" y="62"/>
                    <a:pt x="203" y="62"/>
                  </a:cubicBezTo>
                  <a:cubicBezTo>
                    <a:pt x="204" y="63"/>
                    <a:pt x="204" y="65"/>
                    <a:pt x="204" y="66"/>
                  </a:cubicBezTo>
                  <a:cubicBezTo>
                    <a:pt x="204" y="156"/>
                    <a:pt x="204" y="156"/>
                    <a:pt x="204" y="156"/>
                  </a:cubicBezTo>
                  <a:cubicBezTo>
                    <a:pt x="192" y="156"/>
                    <a:pt x="192" y="156"/>
                    <a:pt x="192" y="156"/>
                  </a:cubicBezTo>
                  <a:cubicBezTo>
                    <a:pt x="192" y="69"/>
                    <a:pt x="192" y="69"/>
                    <a:pt x="192" y="69"/>
                  </a:cubicBezTo>
                  <a:cubicBezTo>
                    <a:pt x="136" y="12"/>
                    <a:pt x="136" y="12"/>
                    <a:pt x="136" y="12"/>
                  </a:cubicBezTo>
                  <a:cubicBezTo>
                    <a:pt x="12" y="12"/>
                    <a:pt x="12" y="12"/>
                    <a:pt x="12" y="12"/>
                  </a:cubicBezTo>
                  <a:cubicBezTo>
                    <a:pt x="12" y="252"/>
                    <a:pt x="12" y="252"/>
                    <a:pt x="12" y="252"/>
                  </a:cubicBezTo>
                  <a:cubicBezTo>
                    <a:pt x="108" y="252"/>
                    <a:pt x="108" y="252"/>
                    <a:pt x="108" y="252"/>
                  </a:cubicBezTo>
                  <a:lnTo>
                    <a:pt x="108" y="2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sp>
          <p:nvSpPr>
            <p:cNvPr id="27" name="Freeform 98"/>
            <p:cNvSpPr>
              <a:spLocks/>
            </p:cNvSpPr>
            <p:nvPr/>
          </p:nvSpPr>
          <p:spPr bwMode="auto">
            <a:xfrm>
              <a:off x="6734" y="440"/>
              <a:ext cx="107" cy="107"/>
            </a:xfrm>
            <a:custGeom>
              <a:avLst/>
              <a:gdLst>
                <a:gd name="T0" fmla="*/ 66 w 72"/>
                <a:gd name="T1" fmla="*/ 72 h 72"/>
                <a:gd name="T2" fmla="*/ 6 w 72"/>
                <a:gd name="T3" fmla="*/ 72 h 72"/>
                <a:gd name="T4" fmla="*/ 0 w 72"/>
                <a:gd name="T5" fmla="*/ 66 h 72"/>
                <a:gd name="T6" fmla="*/ 0 w 72"/>
                <a:gd name="T7" fmla="*/ 6 h 72"/>
                <a:gd name="T8" fmla="*/ 6 w 72"/>
                <a:gd name="T9" fmla="*/ 0 h 72"/>
                <a:gd name="T10" fmla="*/ 12 w 72"/>
                <a:gd name="T11" fmla="*/ 6 h 72"/>
                <a:gd name="T12" fmla="*/ 12 w 72"/>
                <a:gd name="T13" fmla="*/ 60 h 72"/>
                <a:gd name="T14" fmla="*/ 66 w 72"/>
                <a:gd name="T15" fmla="*/ 60 h 72"/>
                <a:gd name="T16" fmla="*/ 72 w 72"/>
                <a:gd name="T17" fmla="*/ 66 h 72"/>
                <a:gd name="T18" fmla="*/ 66 w 72"/>
                <a:gd name="T19"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66" y="72"/>
                  </a:moveTo>
                  <a:cubicBezTo>
                    <a:pt x="6" y="72"/>
                    <a:pt x="6" y="72"/>
                    <a:pt x="6" y="72"/>
                  </a:cubicBezTo>
                  <a:cubicBezTo>
                    <a:pt x="3" y="72"/>
                    <a:pt x="0" y="70"/>
                    <a:pt x="0" y="66"/>
                  </a:cubicBezTo>
                  <a:cubicBezTo>
                    <a:pt x="0" y="6"/>
                    <a:pt x="0" y="6"/>
                    <a:pt x="0" y="6"/>
                  </a:cubicBezTo>
                  <a:cubicBezTo>
                    <a:pt x="0" y="3"/>
                    <a:pt x="3" y="0"/>
                    <a:pt x="6" y="0"/>
                  </a:cubicBezTo>
                  <a:cubicBezTo>
                    <a:pt x="10" y="0"/>
                    <a:pt x="12" y="3"/>
                    <a:pt x="12" y="6"/>
                  </a:cubicBezTo>
                  <a:cubicBezTo>
                    <a:pt x="12" y="60"/>
                    <a:pt x="12" y="60"/>
                    <a:pt x="12" y="60"/>
                  </a:cubicBezTo>
                  <a:cubicBezTo>
                    <a:pt x="66" y="60"/>
                    <a:pt x="66" y="60"/>
                    <a:pt x="66" y="60"/>
                  </a:cubicBezTo>
                  <a:cubicBezTo>
                    <a:pt x="70" y="60"/>
                    <a:pt x="72" y="63"/>
                    <a:pt x="72" y="66"/>
                  </a:cubicBezTo>
                  <a:cubicBezTo>
                    <a:pt x="72" y="70"/>
                    <a:pt x="70" y="72"/>
                    <a:pt x="66"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9" tIns="45709" rIns="91419" bIns="45709"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219125149"/>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490F2EAE-7FA3-4F8E-8710-AA4964677173}"/>
              </a:ext>
            </a:extLst>
          </p:cNvPr>
          <p:cNvSpPr>
            <a:spLocks noGrp="1"/>
          </p:cNvSpPr>
          <p:nvPr>
            <p:ph type="title"/>
          </p:nvPr>
        </p:nvSpPr>
        <p:spPr>
          <a:xfrm>
            <a:off x="581192" y="-2335"/>
            <a:ext cx="11029616" cy="1188720"/>
          </a:xfrm>
        </p:spPr>
        <p:txBody>
          <a:bodyPr anchor="b">
            <a:normAutofit/>
          </a:bodyPr>
          <a:lstStyle/>
          <a:p>
            <a:r>
              <a:rPr lang="en-US" dirty="0"/>
              <a:t>References</a:t>
            </a:r>
          </a:p>
        </p:txBody>
      </p:sp>
      <p:sp>
        <p:nvSpPr>
          <p:cNvPr id="12" name="Content Placeholder 2">
            <a:extLst>
              <a:ext uri="{FF2B5EF4-FFF2-40B4-BE49-F238E27FC236}">
                <a16:creationId xmlns:a16="http://schemas.microsoft.com/office/drawing/2014/main" id="{BE4F73B3-01ED-4A4B-A004-757E1C545031}"/>
              </a:ext>
            </a:extLst>
          </p:cNvPr>
          <p:cNvSpPr>
            <a:spLocks noGrp="1"/>
          </p:cNvSpPr>
          <p:nvPr>
            <p:ph idx="1"/>
          </p:nvPr>
        </p:nvSpPr>
        <p:spPr>
          <a:xfrm>
            <a:off x="466173" y="1248185"/>
            <a:ext cx="11029615" cy="5676070"/>
          </a:xfrm>
        </p:spPr>
        <p:txBody>
          <a:bodyPr vert="horz" lIns="91440" tIns="45720" rIns="91440" bIns="45720" rtlCol="0" anchor="t">
            <a:normAutofit fontScale="92500" lnSpcReduction="10000"/>
          </a:bodyPr>
          <a:lstStyle/>
          <a:p>
            <a:pPr marL="305435" indent="-305435"/>
            <a:r>
              <a:rPr lang="en-US" sz="1500" dirty="0">
                <a:latin typeface="Arial"/>
                <a:cs typeface="Arial"/>
              </a:rPr>
              <a:t>Cole, B. (2019) "10 Reasons Why Networking Is Essential For Your Career" (Online) Available</a:t>
            </a:r>
            <a:r>
              <a:rPr lang="en-US" sz="1500" b="1" dirty="0">
                <a:latin typeface="Arial"/>
                <a:cs typeface="Arial"/>
              </a:rPr>
              <a:t> at: </a:t>
            </a:r>
            <a:r>
              <a:rPr lang="en-US" sz="1500" dirty="0">
                <a:latin typeface="Arial"/>
                <a:cs typeface="Arial"/>
                <a:hlinkClick r:id="rId2"/>
              </a:rPr>
              <a:t>https://www.forbes.com/sites/biancamillercole/2019/03/20/why-networking-should-be-at-the-core-of-your-career/#45b718521300</a:t>
            </a:r>
            <a:r>
              <a:rPr lang="en-US" sz="1500" dirty="0">
                <a:latin typeface="Arial"/>
                <a:cs typeface="Arial"/>
              </a:rPr>
              <a:t> (Accessed: 24 Apr. 2020)</a:t>
            </a:r>
          </a:p>
          <a:p>
            <a:pPr marL="305435" indent="-305435"/>
            <a:r>
              <a:rPr lang="en-US" sz="1500" dirty="0">
                <a:latin typeface="Arial"/>
                <a:cs typeface="Arial"/>
              </a:rPr>
              <a:t>Indeed. (2020) "4 types of communication (with examples)" (Online) Available at: </a:t>
            </a:r>
            <a:r>
              <a:rPr lang="en-US" sz="1500" dirty="0">
                <a:latin typeface="Arial"/>
                <a:cs typeface="Arial"/>
                <a:hlinkClick r:id="rId3"/>
              </a:rPr>
              <a:t>https://www.indeed.com/career-advice/career-development/types-of-communication</a:t>
            </a:r>
            <a:r>
              <a:rPr lang="en-US" sz="1500" dirty="0">
                <a:latin typeface="Arial"/>
                <a:cs typeface="Arial"/>
              </a:rPr>
              <a:t> (Accessed: 10 May. 2020)</a:t>
            </a:r>
          </a:p>
          <a:p>
            <a:pPr marL="305435" indent="-305435"/>
            <a:r>
              <a:rPr lang="en-US" sz="1500" dirty="0">
                <a:latin typeface="Arial"/>
                <a:cs typeface="Arial"/>
              </a:rPr>
              <a:t>Markman, A. (2011) "Test Yourself to Learn Better" (Online) Available at: </a:t>
            </a:r>
            <a:r>
              <a:rPr lang="en-US" sz="1500" dirty="0">
                <a:latin typeface="Arial"/>
                <a:cs typeface="Arial"/>
                <a:hlinkClick r:id="rId4"/>
              </a:rPr>
              <a:t>https://www.psychologytoday.com/gb/blog/ulterior-motives/201108/test-yourself-learn-better</a:t>
            </a:r>
            <a:r>
              <a:rPr lang="en-US" sz="1500" dirty="0">
                <a:latin typeface="Arial"/>
                <a:cs typeface="Arial"/>
              </a:rPr>
              <a:t> (Accessed: 04 May. 2020)</a:t>
            </a:r>
          </a:p>
          <a:p>
            <a:pPr marL="305435" indent="-305435"/>
            <a:r>
              <a:rPr lang="en-US" sz="1500" dirty="0">
                <a:ea typeface="+mn-lt"/>
                <a:cs typeface="+mn-lt"/>
              </a:rPr>
              <a:t>Minster, I. (2017) "The 5 Types of Business Networking Organizations" (Online) Available </a:t>
            </a:r>
            <a:r>
              <a:rPr lang="en-US" sz="1500" dirty="0" err="1">
                <a:ea typeface="+mn-lt"/>
                <a:cs typeface="+mn-lt"/>
              </a:rPr>
              <a:t>at:</a:t>
            </a:r>
            <a:r>
              <a:rPr lang="en-US" sz="1500" dirty="0" err="1">
                <a:ea typeface="+mn-lt"/>
                <a:cs typeface="+mn-lt"/>
                <a:hlinkClick r:id="rId5"/>
              </a:rPr>
              <a:t>https</a:t>
            </a:r>
            <a:r>
              <a:rPr lang="en-US" sz="1500" dirty="0">
                <a:ea typeface="+mn-lt"/>
                <a:cs typeface="+mn-lt"/>
                <a:hlinkClick r:id="rId5"/>
              </a:rPr>
              <a:t>://www.entrepreneur.com/amphtml/302630</a:t>
            </a:r>
            <a:r>
              <a:rPr lang="en-US" sz="1500" dirty="0">
                <a:ea typeface="+mn-lt"/>
                <a:cs typeface="+mn-lt"/>
              </a:rPr>
              <a:t> (Accessed: 11 May. 2020)</a:t>
            </a:r>
            <a:endParaRPr lang="en-US" sz="1500" dirty="0">
              <a:latin typeface="Arial"/>
              <a:cs typeface="Arial"/>
            </a:endParaRPr>
          </a:p>
          <a:p>
            <a:pPr marL="305435" indent="-305435"/>
            <a:r>
              <a:rPr lang="en-US" sz="1500" dirty="0">
                <a:latin typeface="Arial"/>
                <a:cs typeface="Arial"/>
              </a:rPr>
              <a:t>Queensland Government. (2016) "Communicating effectively for business" (Online) Available </a:t>
            </a:r>
            <a:r>
              <a:rPr lang="en-US" sz="1500" dirty="0" err="1">
                <a:latin typeface="Arial"/>
                <a:cs typeface="Arial"/>
              </a:rPr>
              <a:t>at:</a:t>
            </a:r>
            <a:r>
              <a:rPr lang="en-US" sz="1500" dirty="0" err="1">
                <a:latin typeface="Arial"/>
                <a:cs typeface="Arial"/>
                <a:hlinkClick r:id="rId6"/>
              </a:rPr>
              <a:t>https</a:t>
            </a:r>
            <a:r>
              <a:rPr lang="en-US" sz="1500" dirty="0">
                <a:latin typeface="Arial"/>
                <a:cs typeface="Arial"/>
                <a:hlinkClick r:id="rId6"/>
              </a:rPr>
              <a:t>://www.business.qld.gov.au/running-business/marketing-sales/managing-relationships/communicating-effectively</a:t>
            </a:r>
            <a:r>
              <a:rPr lang="en-US" sz="1500" dirty="0">
                <a:latin typeface="Arial"/>
                <a:cs typeface="Arial"/>
              </a:rPr>
              <a:t> (Accessed: 24 Apr. 2020)</a:t>
            </a:r>
            <a:endParaRPr lang="en-US" dirty="0"/>
          </a:p>
          <a:p>
            <a:pPr marL="305435" indent="-305435"/>
            <a:r>
              <a:rPr lang="en-US" sz="1500" dirty="0">
                <a:latin typeface="Arial"/>
                <a:cs typeface="Arial"/>
              </a:rPr>
              <a:t>Small, A. (2017) "The Importance of a Strong Business Network</a:t>
            </a:r>
            <a:r>
              <a:rPr lang="en-US" sz="1500" b="1" dirty="0">
                <a:latin typeface="Arial"/>
                <a:cs typeface="Arial"/>
              </a:rPr>
              <a:t>" </a:t>
            </a:r>
            <a:r>
              <a:rPr lang="en-US" sz="1500" dirty="0">
                <a:latin typeface="Arial"/>
                <a:cs typeface="Arial"/>
              </a:rPr>
              <a:t>(Online) Available</a:t>
            </a:r>
            <a:r>
              <a:rPr lang="en-US" sz="1500" b="1" dirty="0">
                <a:latin typeface="Arial"/>
                <a:cs typeface="Arial"/>
              </a:rPr>
              <a:t> </a:t>
            </a:r>
            <a:r>
              <a:rPr lang="en-US" sz="1500" b="1" dirty="0" err="1">
                <a:latin typeface="Arial"/>
                <a:cs typeface="Arial"/>
              </a:rPr>
              <a:t>at:</a:t>
            </a:r>
            <a:r>
              <a:rPr lang="en-US" sz="1500" dirty="0" err="1">
                <a:latin typeface="Arial"/>
                <a:cs typeface="Arial"/>
                <a:hlinkClick r:id="rId7"/>
              </a:rPr>
              <a:t>https</a:t>
            </a:r>
            <a:r>
              <a:rPr lang="en-US" sz="1500" dirty="0">
                <a:latin typeface="Arial"/>
                <a:cs typeface="Arial"/>
                <a:hlinkClick r:id="rId7"/>
              </a:rPr>
              <a:t>://www.succeedgroup.co.za/2017/05/03/the-importance-of-a-strong-business-network/</a:t>
            </a:r>
            <a:r>
              <a:rPr lang="en-US" sz="1500" dirty="0">
                <a:latin typeface="Arial"/>
                <a:cs typeface="Arial"/>
              </a:rPr>
              <a:t> (Accessed: 10 May. 2020)</a:t>
            </a:r>
            <a:endParaRPr lang="en-US" sz="1500" dirty="0">
              <a:ea typeface="+mn-lt"/>
              <a:cs typeface="+mn-lt"/>
            </a:endParaRPr>
          </a:p>
          <a:p>
            <a:pPr marL="305435" indent="-305435"/>
            <a:r>
              <a:rPr lang="en-US" sz="1500" dirty="0">
                <a:latin typeface="Arial"/>
                <a:cs typeface="Arial"/>
              </a:rPr>
              <a:t>Staff Contributors. (2017) "</a:t>
            </a:r>
            <a:r>
              <a:rPr lang="en-US" sz="1500" dirty="0">
                <a:ea typeface="+mn-lt"/>
                <a:cs typeface="+mn-lt"/>
              </a:rPr>
              <a:t>20 Entrepreneurs Reveal Their Top Networking Challenges" (Online) Available </a:t>
            </a:r>
            <a:r>
              <a:rPr lang="en-US" sz="1500" dirty="0" err="1">
                <a:ea typeface="+mn-lt"/>
                <a:cs typeface="+mn-lt"/>
              </a:rPr>
              <a:t>at:</a:t>
            </a:r>
            <a:r>
              <a:rPr lang="en-US" sz="1500" dirty="0" err="1">
                <a:ea typeface="+mn-lt"/>
                <a:cs typeface="+mn-lt"/>
                <a:hlinkClick r:id="rId8"/>
              </a:rPr>
              <a:t>https</a:t>
            </a:r>
            <a:r>
              <a:rPr lang="en-US" sz="1500" dirty="0">
                <a:ea typeface="+mn-lt"/>
                <a:cs typeface="+mn-lt"/>
                <a:hlinkClick r:id="rId8"/>
              </a:rPr>
              <a:t>://yfsmagazine.com/2017/07/03/20-entrepreneurs-rev</a:t>
            </a:r>
            <a:endParaRPr lang="en-US" sz="1500" dirty="0">
              <a:latin typeface="Arial"/>
              <a:cs typeface="Arial"/>
            </a:endParaRPr>
          </a:p>
          <a:p>
            <a:pPr marL="305435" indent="-305435"/>
            <a:r>
              <a:rPr lang="en-US" sz="1500" dirty="0">
                <a:latin typeface="Arial"/>
                <a:cs typeface="Arial"/>
              </a:rPr>
              <a:t>The Michael Page Team (2018) "Top 11 benefits of networking" (Online) Available at: </a:t>
            </a:r>
            <a:r>
              <a:rPr lang="en-GB" sz="1500" dirty="0">
                <a:latin typeface="Arial"/>
                <a:ea typeface="+mn-lt"/>
                <a:cs typeface="+mn-lt"/>
                <a:hlinkClick r:id="rId9"/>
              </a:rPr>
              <a:t>https://www.michaelpage.com.au/advice/career-advice/career-progression/benefits-networking</a:t>
            </a:r>
            <a:r>
              <a:rPr lang="en-US" sz="1500" dirty="0">
                <a:latin typeface="Arial"/>
                <a:ea typeface="+mn-lt"/>
                <a:cs typeface="+mn-lt"/>
              </a:rPr>
              <a:t> (Accessed: 24 Apr. 2020)</a:t>
            </a:r>
            <a:endParaRPr lang="en-US" sz="1500" dirty="0">
              <a:latin typeface="Arial"/>
              <a:cs typeface="Arial"/>
            </a:endParaRPr>
          </a:p>
          <a:p>
            <a:pPr marL="305435" indent="-305435"/>
            <a:r>
              <a:rPr lang="en-US" sz="1500" dirty="0">
                <a:latin typeface="Arial"/>
                <a:cs typeface="Arial"/>
              </a:rPr>
              <a:t>Thomas, S. (2014) "Business Networking for Dummies" London: Wiley &amp; Sons</a:t>
            </a:r>
          </a:p>
          <a:p>
            <a:pPr marL="305435" indent="-305435"/>
            <a:r>
              <a:rPr lang="en-US" sz="1500" dirty="0" err="1">
                <a:latin typeface="Arial"/>
                <a:cs typeface="Arial"/>
              </a:rPr>
              <a:t>Wandberg</a:t>
            </a:r>
            <a:r>
              <a:rPr lang="en-US" sz="1500" dirty="0">
                <a:latin typeface="Arial"/>
                <a:cs typeface="Arial"/>
              </a:rPr>
              <a:t>, R. (2000) "Communication: Creating Understanding" Minnesota: Capstone</a:t>
            </a:r>
          </a:p>
          <a:p>
            <a:pPr marL="305435" indent="-305435"/>
            <a:r>
              <a:rPr lang="en-US" sz="1500" dirty="0" err="1">
                <a:latin typeface="Arial"/>
                <a:cs typeface="Arial"/>
              </a:rPr>
              <a:t>Vukova</a:t>
            </a:r>
            <a:r>
              <a:rPr lang="en-US" sz="1500" dirty="0">
                <a:latin typeface="Arial"/>
                <a:cs typeface="Arial"/>
              </a:rPr>
              <a:t>, C. (2019) "</a:t>
            </a:r>
            <a:r>
              <a:rPr lang="en-US" sz="1500" b="1" dirty="0">
                <a:latin typeface="Arial"/>
                <a:cs typeface="Arial"/>
              </a:rPr>
              <a:t>7</a:t>
            </a:r>
            <a:r>
              <a:rPr lang="en-US" sz="1500" dirty="0">
                <a:latin typeface="Arial"/>
                <a:cs typeface="Arial"/>
              </a:rPr>
              <a:t>3+ Surprising Networking Statistics To Boost Your Career</a:t>
            </a:r>
            <a:r>
              <a:rPr lang="en-US" sz="1500" b="1" dirty="0">
                <a:latin typeface="Arial"/>
                <a:cs typeface="Arial"/>
              </a:rPr>
              <a:t>" </a:t>
            </a:r>
            <a:r>
              <a:rPr lang="en-US" sz="1500" dirty="0">
                <a:latin typeface="Arial"/>
                <a:cs typeface="Arial"/>
              </a:rPr>
              <a:t>(Online) Available at</a:t>
            </a:r>
            <a:r>
              <a:rPr lang="en-US" sz="1500" b="1" dirty="0">
                <a:latin typeface="Arial"/>
                <a:cs typeface="Arial"/>
              </a:rPr>
              <a:t>: </a:t>
            </a:r>
            <a:r>
              <a:rPr lang="en-US" sz="1500" dirty="0">
                <a:latin typeface="Arial"/>
                <a:ea typeface="+mn-lt"/>
                <a:cs typeface="+mn-lt"/>
                <a:hlinkClick r:id="rId10"/>
              </a:rPr>
              <a:t>https://review42.com/networking-statistics/</a:t>
            </a:r>
            <a:r>
              <a:rPr lang="en-US" sz="1500" dirty="0">
                <a:latin typeface="Arial"/>
                <a:ea typeface="+mn-lt"/>
                <a:cs typeface="+mn-lt"/>
              </a:rPr>
              <a:t> (Accessed: 10 May. 2020)</a:t>
            </a:r>
          </a:p>
          <a:p>
            <a:pPr marL="0" indent="0">
              <a:buNone/>
            </a:pPr>
            <a:endParaRPr lang="en-US" sz="1500" dirty="0">
              <a:latin typeface="Arial"/>
              <a:cs typeface="Arial"/>
            </a:endParaRPr>
          </a:p>
          <a:p>
            <a:pPr marL="305435" indent="-305435"/>
            <a:endParaRPr lang="en-US" sz="1500" dirty="0">
              <a:latin typeface="Arial"/>
              <a:cs typeface="Arial"/>
            </a:endParaRPr>
          </a:p>
          <a:p>
            <a:pPr marL="305435" indent="-305435"/>
            <a:endParaRPr lang="en-US" sz="1500" dirty="0">
              <a:latin typeface="Arial"/>
              <a:cs typeface="Arial"/>
            </a:endParaRPr>
          </a:p>
          <a:p>
            <a:pPr marL="305435" indent="-305435"/>
            <a:endParaRPr lang="en-US" sz="1500" dirty="0">
              <a:latin typeface="Arial"/>
              <a:cs typeface="Arial"/>
            </a:endParaRPr>
          </a:p>
          <a:p>
            <a:pPr marL="305435" indent="-305435"/>
            <a:endParaRPr lang="en-US" sz="1400" dirty="0"/>
          </a:p>
          <a:p>
            <a:pPr marL="305435" indent="-305435"/>
            <a:endParaRPr lang="en-US" sz="1600" dirty="0"/>
          </a:p>
          <a:p>
            <a:pPr marL="305435" indent="-305435"/>
            <a:endParaRPr lang="en-US" sz="1600" dirty="0"/>
          </a:p>
          <a:p>
            <a:pPr marL="305435" indent="-305435"/>
            <a:endParaRPr lang="en-US" sz="1600" dirty="0"/>
          </a:p>
          <a:p>
            <a:pPr marL="305435" indent="-305435"/>
            <a:endParaRPr lang="en-US" sz="1600" dirty="0"/>
          </a:p>
        </p:txBody>
      </p:sp>
    </p:spTree>
    <p:extLst>
      <p:ext uri="{BB962C8B-B14F-4D97-AF65-F5344CB8AC3E}">
        <p14:creationId xmlns:p14="http://schemas.microsoft.com/office/powerpoint/2010/main" val="304252453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DA07D-D98E-4D17-AC2D-54678F0A87FD}"/>
              </a:ext>
            </a:extLst>
          </p:cNvPr>
          <p:cNvSpPr>
            <a:spLocks noGrp="1"/>
          </p:cNvSpPr>
          <p:nvPr>
            <p:ph type="title"/>
          </p:nvPr>
        </p:nvSpPr>
        <p:spPr/>
        <p:txBody>
          <a:bodyPr/>
          <a:lstStyle/>
          <a:p>
            <a:r>
              <a:rPr lang="en-US" dirty="0"/>
              <a:t>References cont.</a:t>
            </a:r>
            <a:endParaRPr lang="en-GB" dirty="0"/>
          </a:p>
        </p:txBody>
      </p:sp>
      <p:sp>
        <p:nvSpPr>
          <p:cNvPr id="3" name="Content Placeholder 2">
            <a:extLst>
              <a:ext uri="{FF2B5EF4-FFF2-40B4-BE49-F238E27FC236}">
                <a16:creationId xmlns:a16="http://schemas.microsoft.com/office/drawing/2014/main" id="{D1F2AA48-726B-404C-A743-E6A52BD5F6DE}"/>
              </a:ext>
            </a:extLst>
          </p:cNvPr>
          <p:cNvSpPr>
            <a:spLocks noGrp="1"/>
          </p:cNvSpPr>
          <p:nvPr>
            <p:ph idx="1"/>
          </p:nvPr>
        </p:nvSpPr>
        <p:spPr/>
        <p:txBody>
          <a:bodyPr/>
          <a:lstStyle/>
          <a:p>
            <a:pPr marL="305435" indent="-305435"/>
            <a:r>
              <a:rPr lang="en-GB" sz="1400" dirty="0"/>
              <a:t>Priestley, D. (2014). ”</a:t>
            </a:r>
            <a:r>
              <a:rPr lang="en-GB" sz="1400" i="1" dirty="0"/>
              <a:t>Blind Count | Team Building Challenge, Communication Skills</a:t>
            </a:r>
            <a:r>
              <a:rPr lang="en-GB" sz="1400" dirty="0"/>
              <a:t>. “(online) Available at: </a:t>
            </a:r>
            <a:r>
              <a:rPr lang="en-GB" sz="1400" dirty="0">
                <a:hlinkClick r:id="rId2"/>
              </a:rPr>
              <a:t>https://www.ventureteambuilding.co.uk/blind-count-off/#.Xsm2oURKiUm </a:t>
            </a:r>
            <a:r>
              <a:rPr lang="en-GB" sz="1400" dirty="0"/>
              <a:t>(Accessed 23 May 2020)</a:t>
            </a:r>
          </a:p>
          <a:p>
            <a:pPr marL="305435" indent="-305435"/>
            <a:r>
              <a:rPr lang="en-GB" sz="1400" dirty="0"/>
              <a:t>Marcus, B. (2018). ”</a:t>
            </a:r>
            <a:r>
              <a:rPr lang="en-GB" sz="1400" i="1" dirty="0"/>
              <a:t>The Networking Advice No One Tells You</a:t>
            </a:r>
            <a:r>
              <a:rPr lang="en-GB" sz="1400" dirty="0"/>
              <a:t>.” (online) Available at: </a:t>
            </a:r>
            <a:r>
              <a:rPr lang="en-GB" sz="1400" dirty="0">
                <a:hlinkClick r:id="rId3"/>
              </a:rPr>
              <a:t>https://www.forbes.com/sites/bonniemarcus/2018/05/22/the-networking-advice-no-one-tells-you/#67ddb9787772 </a:t>
            </a:r>
            <a:r>
              <a:rPr lang="en-GB" sz="1400" dirty="0"/>
              <a:t>(Accessed 24 May 2020)</a:t>
            </a:r>
          </a:p>
        </p:txBody>
      </p:sp>
    </p:spTree>
    <p:extLst>
      <p:ext uri="{BB962C8B-B14F-4D97-AF65-F5344CB8AC3E}">
        <p14:creationId xmlns:p14="http://schemas.microsoft.com/office/powerpoint/2010/main" val="3468510581"/>
      </p:ext>
    </p:extLst>
  </p:cSld>
  <p:clrMapOvr>
    <a:masterClrMapping/>
  </p:clrMapOvr>
  <p:transition spd="slow">
    <p:push dir="u"/>
  </p:transition>
</p:sld>
</file>

<file path=ppt/theme/theme1.xml><?xml version="1.0" encoding="utf-8"?>
<a:theme xmlns:a="http://schemas.openxmlformats.org/drawingml/2006/main" name="DividendVTI">
  <a:themeElements>
    <a:clrScheme name="DividendVTI">
      <a:dk1>
        <a:sysClr val="windowText" lastClr="000000"/>
      </a:dk1>
      <a:lt1>
        <a:sysClr val="window" lastClr="FFFFFF"/>
      </a:lt1>
      <a:dk2>
        <a:srgbClr val="3D3D3D"/>
      </a:dk2>
      <a:lt2>
        <a:srgbClr val="EBEBEB"/>
      </a:lt2>
      <a:accent1>
        <a:srgbClr val="ED8428"/>
      </a:accent1>
      <a:accent2>
        <a:srgbClr val="E6C46D"/>
      </a:accent2>
      <a:accent3>
        <a:srgbClr val="537685"/>
      </a:accent3>
      <a:accent4>
        <a:srgbClr val="969FA7"/>
      </a:accent4>
      <a:accent5>
        <a:srgbClr val="A9C37C"/>
      </a:accent5>
      <a:accent6>
        <a:srgbClr val="5A8071"/>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Product Summary_Win32_RS v2" id="{4A4BC7BA-E104-48CF-9F11-CBBDF04784BE}" vid="{45BAD27F-A2E8-4282-99F2-C6ED447BF4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ADCC11858FD714FA84AC2D272B71AA4" ma:contentTypeVersion="2" ma:contentTypeDescription="Create a new document." ma:contentTypeScope="" ma:versionID="1a08a741490f5c90ba03b00f6bc27da8">
  <xsd:schema xmlns:xsd="http://www.w3.org/2001/XMLSchema" xmlns:xs="http://www.w3.org/2001/XMLSchema" xmlns:p="http://schemas.microsoft.com/office/2006/metadata/properties" xmlns:ns2="a416d8a4-3ff9-4e83-87cd-40cc0c03b0d6" targetNamespace="http://schemas.microsoft.com/office/2006/metadata/properties" ma:root="true" ma:fieldsID="1061b515baacd457ab48650a757f7e20" ns2:_="">
    <xsd:import namespace="a416d8a4-3ff9-4e83-87cd-40cc0c03b0d6"/>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16d8a4-3ff9-4e83-87cd-40cc0c03b0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43F881-A283-4804-BC69-C2CA14CA7881}">
  <ds:schemaRefs>
    <ds:schemaRef ds:uri="http://schemas.microsoft.com/sharepoint/v3/contenttype/forms"/>
  </ds:schemaRefs>
</ds:datastoreItem>
</file>

<file path=customXml/itemProps2.xml><?xml version="1.0" encoding="utf-8"?>
<ds:datastoreItem xmlns:ds="http://schemas.openxmlformats.org/officeDocument/2006/customXml" ds:itemID="{A5A6C788-C4FC-4FDC-8A35-3D0FEBD2EC4E}">
  <ds:schemaRefs>
    <ds:schemaRef ds:uri="a416d8a4-3ff9-4e83-87cd-40cc0c03b0d6"/>
    <ds:schemaRef ds:uri="http://purl.org/dc/elements/1.1/"/>
    <ds:schemaRef ds:uri="http://schemas.microsoft.com/office/2006/metadata/properties"/>
    <ds:schemaRef ds:uri="http://schemas.microsoft.com/office/infopath/2007/PartnerControls"/>
    <ds:schemaRef ds:uri="http://schemas.microsoft.com/office/2006/documentManagement/types"/>
    <ds:schemaRef ds:uri="http://purl.org/dc/dcmitype/"/>
    <ds:schemaRef ds:uri="http://schemas.openxmlformats.org/package/2006/metadata/core-properties"/>
    <ds:schemaRef ds:uri="http://www.w3.org/XML/1998/namespace"/>
    <ds:schemaRef ds:uri="http://purl.org/dc/terms/"/>
  </ds:schemaRefs>
</ds:datastoreItem>
</file>

<file path=customXml/itemProps3.xml><?xml version="1.0" encoding="utf-8"?>
<ds:datastoreItem xmlns:ds="http://schemas.openxmlformats.org/officeDocument/2006/customXml" ds:itemID="{12B5CD1E-7E0B-4DF6-A3A5-4A56057042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16d8a4-3ff9-4e83-87cd-40cc0c03b0d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DividendVTI</Template>
  <TotalTime>0</TotalTime>
  <Words>3163</Words>
  <Application>Microsoft Office PowerPoint</Application>
  <PresentationFormat>Widescreen</PresentationFormat>
  <Paragraphs>257</Paragraphs>
  <Slides>14</Slides>
  <Notes>12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DividendVTI</vt:lpstr>
      <vt:lpstr>Communication &amp; Networking</vt:lpstr>
      <vt:lpstr>Agenda</vt:lpstr>
      <vt:lpstr>Learning Aims &amp; Objectives</vt:lpstr>
      <vt:lpstr>Activity</vt:lpstr>
      <vt:lpstr>Activity discussion</vt:lpstr>
      <vt:lpstr>Communication</vt:lpstr>
      <vt:lpstr>Activity</vt:lpstr>
      <vt:lpstr>Networking</vt:lpstr>
      <vt:lpstr>Benefits of networking</vt:lpstr>
      <vt:lpstr>CHALLENGES of networking</vt:lpstr>
      <vt:lpstr>LinkedIN</vt:lpstr>
      <vt:lpstr>Quiz</vt:lpstr>
      <vt:lpstr>References</vt:lpstr>
      <vt:lpstr>References cont.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&amp; Networking</dc:title>
  <dc:creator/>
  <cp:lastModifiedBy/>
  <cp:revision>275</cp:revision>
  <dcterms:created xsi:type="dcterms:W3CDTF">2020-04-23T15:23:20Z</dcterms:created>
  <dcterms:modified xsi:type="dcterms:W3CDTF">2020-05-25T21:40:02Z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0x0101007ADCC11858FD714FA84AC2D272B71AA4</vt:lpwstr>
  </property>
</Properties>
</file>