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308" r:id="rId4"/>
    <p:sldId id="309" r:id="rId5"/>
    <p:sldId id="310" r:id="rId6"/>
    <p:sldId id="311" r:id="rId7"/>
    <p:sldId id="312" r:id="rId8"/>
    <p:sldId id="317" r:id="rId9"/>
    <p:sldId id="320" r:id="rId10"/>
    <p:sldId id="313" r:id="rId11"/>
    <p:sldId id="314" r:id="rId12"/>
    <p:sldId id="321" r:id="rId13"/>
    <p:sldId id="258" r:id="rId14"/>
    <p:sldId id="322" r:id="rId15"/>
    <p:sldId id="260" r:id="rId16"/>
    <p:sldId id="259" r:id="rId17"/>
    <p:sldId id="323" r:id="rId18"/>
    <p:sldId id="315" r:id="rId19"/>
    <p:sldId id="324" r:id="rId20"/>
    <p:sldId id="319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133" d="100"/>
          <a:sy n="133" d="100"/>
        </p:scale>
        <p:origin x="888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We</a:t>
          </a:r>
          <a:r>
            <a:rPr lang="en-US" baseline="0" dirty="0"/>
            <a:t> will explore the background and Purpose of LinkedIn.</a:t>
          </a:r>
          <a:endParaRPr lang="en-US" dirty="0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Examine how employers use </a:t>
          </a:r>
          <a:r>
            <a:rPr lang="en-US" dirty="0" err="1"/>
            <a:t>linkedin</a:t>
          </a:r>
          <a:r>
            <a:rPr lang="en-US" dirty="0"/>
            <a:t> as a recruitment and training tool.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Spend time setting up or updating own </a:t>
          </a:r>
          <a:r>
            <a:rPr lang="en-US" dirty="0" err="1"/>
            <a:t>linkedin</a:t>
          </a:r>
          <a:r>
            <a:rPr lang="en-US" dirty="0"/>
            <a:t> profiles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 custLinFactNeighborX="-2988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 with solid fill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A16D6-E756-4161-A615-2DFF79A8C5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C49F9C-A93D-4CA1-A1C2-3CAA77AC305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dirty="0"/>
        </a:p>
      </dgm:t>
    </dgm:pt>
    <dgm:pt modelId="{65159DFE-9CAC-4DA9-AB47-F895628B2926}" type="parTrans" cxnId="{CC1F5D60-3DCA-4345-ACC3-7A736363700C}">
      <dgm:prSet/>
      <dgm:spPr/>
      <dgm:t>
        <a:bodyPr/>
        <a:lstStyle/>
        <a:p>
          <a:endParaRPr lang="en-GB"/>
        </a:p>
      </dgm:t>
    </dgm:pt>
    <dgm:pt modelId="{28EDD60D-3ECD-4EEC-9B15-AAC8A00CBC7C}" type="sibTrans" cxnId="{CC1F5D60-3DCA-4345-ACC3-7A736363700C}">
      <dgm:prSet/>
      <dgm:spPr/>
      <dgm:t>
        <a:bodyPr/>
        <a:lstStyle/>
        <a:p>
          <a:endParaRPr lang="en-GB"/>
        </a:p>
      </dgm:t>
    </dgm:pt>
    <dgm:pt modelId="{A02A3894-4F75-4341-A696-F2F3C819122B}">
      <dgm:prSet phldrT="[Text]"/>
      <dgm:spPr/>
      <dgm:t>
        <a:bodyPr/>
        <a:lstStyle/>
        <a:p>
          <a:r>
            <a:rPr lang="en-GB" dirty="0"/>
            <a:t>Use UWTSD quick links to access. </a:t>
          </a:r>
        </a:p>
      </dgm:t>
    </dgm:pt>
    <dgm:pt modelId="{1B5F97ED-67B4-4F6A-A994-9B7BA69EA129}" type="parTrans" cxnId="{F9D98F6D-23C2-4B0A-993E-49FF31853E2D}">
      <dgm:prSet/>
      <dgm:spPr/>
      <dgm:t>
        <a:bodyPr/>
        <a:lstStyle/>
        <a:p>
          <a:endParaRPr lang="en-GB"/>
        </a:p>
      </dgm:t>
    </dgm:pt>
    <dgm:pt modelId="{974DEA77-BBA7-4431-830C-53BD2BED9F67}" type="sibTrans" cxnId="{F9D98F6D-23C2-4B0A-993E-49FF31853E2D}">
      <dgm:prSet/>
      <dgm:spPr/>
      <dgm:t>
        <a:bodyPr/>
        <a:lstStyle/>
        <a:p>
          <a:endParaRPr lang="en-GB"/>
        </a:p>
      </dgm:t>
    </dgm:pt>
    <dgm:pt modelId="{E679DCF0-39CB-4373-BDB4-8D169366AD1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dirty="0"/>
        </a:p>
      </dgm:t>
    </dgm:pt>
    <dgm:pt modelId="{7E3D47E6-0E6C-4ED2-A887-01F315EB07DD}" type="parTrans" cxnId="{7E196AE9-8A6B-4D7E-B65F-3673A3D0B744}">
      <dgm:prSet/>
      <dgm:spPr/>
      <dgm:t>
        <a:bodyPr/>
        <a:lstStyle/>
        <a:p>
          <a:endParaRPr lang="en-GB"/>
        </a:p>
      </dgm:t>
    </dgm:pt>
    <dgm:pt modelId="{32EA2E99-0BBD-4791-A212-CE72ACF93D71}" type="sibTrans" cxnId="{7E196AE9-8A6B-4D7E-B65F-3673A3D0B744}">
      <dgm:prSet/>
      <dgm:spPr/>
      <dgm:t>
        <a:bodyPr/>
        <a:lstStyle/>
        <a:p>
          <a:endParaRPr lang="en-GB"/>
        </a:p>
      </dgm:t>
    </dgm:pt>
    <dgm:pt modelId="{ACC1FA92-F77C-4EF0-80E2-0DDA8BEC5BB4}">
      <dgm:prSet phldrT="[Text]"/>
      <dgm:spPr/>
      <dgm:t>
        <a:bodyPr/>
        <a:lstStyle/>
        <a:p>
          <a:pPr>
            <a:buNone/>
          </a:pPr>
          <a:r>
            <a:rPr lang="en-GB" dirty="0"/>
            <a:t>When complete, take a screenshot and share with your lecturer via email. </a:t>
          </a:r>
        </a:p>
      </dgm:t>
    </dgm:pt>
    <dgm:pt modelId="{DFC4DAD8-CC05-48E3-8CCA-1FDC691129D5}" type="parTrans" cxnId="{BF135EB2-81AE-4430-BEA4-B431A9860045}">
      <dgm:prSet/>
      <dgm:spPr/>
      <dgm:t>
        <a:bodyPr/>
        <a:lstStyle/>
        <a:p>
          <a:endParaRPr lang="en-GB"/>
        </a:p>
      </dgm:t>
    </dgm:pt>
    <dgm:pt modelId="{1306E515-E357-463E-B8F8-D0EAA596CCFB}" type="sibTrans" cxnId="{BF135EB2-81AE-4430-BEA4-B431A9860045}">
      <dgm:prSet/>
      <dgm:spPr/>
      <dgm:t>
        <a:bodyPr/>
        <a:lstStyle/>
        <a:p>
          <a:endParaRPr lang="en-GB"/>
        </a:p>
      </dgm:t>
    </dgm:pt>
    <dgm:pt modelId="{E88302D9-E5D4-4BF3-9801-C6476ADE6D78}" type="pres">
      <dgm:prSet presAssocID="{B8AA16D6-E756-4161-A615-2DFF79A8C56D}" presName="linear" presStyleCnt="0">
        <dgm:presLayoutVars>
          <dgm:animLvl val="lvl"/>
          <dgm:resizeHandles val="exact"/>
        </dgm:presLayoutVars>
      </dgm:prSet>
      <dgm:spPr/>
    </dgm:pt>
    <dgm:pt modelId="{0A7F209F-F904-4DF8-95A9-59BCDE0619CA}" type="pres">
      <dgm:prSet presAssocID="{2DC49F9C-A93D-4CA1-A1C2-3CAA77AC305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F608E39-9AEC-48A8-8470-E7D3F42F872C}" type="pres">
      <dgm:prSet presAssocID="{2DC49F9C-A93D-4CA1-A1C2-3CAA77AC305E}" presName="childText" presStyleLbl="revTx" presStyleIdx="0" presStyleCnt="2">
        <dgm:presLayoutVars>
          <dgm:bulletEnabled val="1"/>
        </dgm:presLayoutVars>
      </dgm:prSet>
      <dgm:spPr/>
    </dgm:pt>
    <dgm:pt modelId="{53AE9E34-2993-4623-B430-A996C5E4A3DF}" type="pres">
      <dgm:prSet presAssocID="{E679DCF0-39CB-4373-BDB4-8D169366AD1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C6AAC96-F07E-4FF7-8515-E745F9627A08}" type="pres">
      <dgm:prSet presAssocID="{E679DCF0-39CB-4373-BDB4-8D169366AD1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6E0FF08-F4F5-4817-8F32-138EE72902BC}" type="presOf" srcId="{B8AA16D6-E756-4161-A615-2DFF79A8C56D}" destId="{E88302D9-E5D4-4BF3-9801-C6476ADE6D78}" srcOrd="0" destOrd="0" presId="urn:microsoft.com/office/officeart/2005/8/layout/vList2"/>
    <dgm:cxn modelId="{ACA97120-BA7E-49F6-996B-5BA99A667D94}" type="presOf" srcId="{2DC49F9C-A93D-4CA1-A1C2-3CAA77AC305E}" destId="{0A7F209F-F904-4DF8-95A9-59BCDE0619CA}" srcOrd="0" destOrd="0" presId="urn:microsoft.com/office/officeart/2005/8/layout/vList2"/>
    <dgm:cxn modelId="{CE773C3C-3AED-4D57-ACC0-701F5EAFF489}" type="presOf" srcId="{E679DCF0-39CB-4373-BDB4-8D169366AD1E}" destId="{53AE9E34-2993-4623-B430-A996C5E4A3DF}" srcOrd="0" destOrd="0" presId="urn:microsoft.com/office/officeart/2005/8/layout/vList2"/>
    <dgm:cxn modelId="{CC1F5D60-3DCA-4345-ACC3-7A736363700C}" srcId="{B8AA16D6-E756-4161-A615-2DFF79A8C56D}" destId="{2DC49F9C-A93D-4CA1-A1C2-3CAA77AC305E}" srcOrd="0" destOrd="0" parTransId="{65159DFE-9CAC-4DA9-AB47-F895628B2926}" sibTransId="{28EDD60D-3ECD-4EEC-9B15-AAC8A00CBC7C}"/>
    <dgm:cxn modelId="{51043D61-0CFD-446C-9846-6E4977C0D3DB}" type="presOf" srcId="{ACC1FA92-F77C-4EF0-80E2-0DDA8BEC5BB4}" destId="{CC6AAC96-F07E-4FF7-8515-E745F9627A08}" srcOrd="0" destOrd="0" presId="urn:microsoft.com/office/officeart/2005/8/layout/vList2"/>
    <dgm:cxn modelId="{F9D98F6D-23C2-4B0A-993E-49FF31853E2D}" srcId="{2DC49F9C-A93D-4CA1-A1C2-3CAA77AC305E}" destId="{A02A3894-4F75-4341-A696-F2F3C819122B}" srcOrd="0" destOrd="0" parTransId="{1B5F97ED-67B4-4F6A-A994-9B7BA69EA129}" sibTransId="{974DEA77-BBA7-4431-830C-53BD2BED9F67}"/>
    <dgm:cxn modelId="{EC724F7A-316A-46E4-9538-E90FB22D3E4D}" type="presOf" srcId="{A02A3894-4F75-4341-A696-F2F3C819122B}" destId="{5F608E39-9AEC-48A8-8470-E7D3F42F872C}" srcOrd="0" destOrd="0" presId="urn:microsoft.com/office/officeart/2005/8/layout/vList2"/>
    <dgm:cxn modelId="{BF135EB2-81AE-4430-BEA4-B431A9860045}" srcId="{E679DCF0-39CB-4373-BDB4-8D169366AD1E}" destId="{ACC1FA92-F77C-4EF0-80E2-0DDA8BEC5BB4}" srcOrd="0" destOrd="0" parTransId="{DFC4DAD8-CC05-48E3-8CCA-1FDC691129D5}" sibTransId="{1306E515-E357-463E-B8F8-D0EAA596CCFB}"/>
    <dgm:cxn modelId="{7E196AE9-8A6B-4D7E-B65F-3673A3D0B744}" srcId="{B8AA16D6-E756-4161-A615-2DFF79A8C56D}" destId="{E679DCF0-39CB-4373-BDB4-8D169366AD1E}" srcOrd="1" destOrd="0" parTransId="{7E3D47E6-0E6C-4ED2-A887-01F315EB07DD}" sibTransId="{32EA2E99-0BBD-4791-A212-CE72ACF93D71}"/>
    <dgm:cxn modelId="{F425E967-DD8E-4094-8152-C03922AF1D15}" type="presParOf" srcId="{E88302D9-E5D4-4BF3-9801-C6476ADE6D78}" destId="{0A7F209F-F904-4DF8-95A9-59BCDE0619CA}" srcOrd="0" destOrd="0" presId="urn:microsoft.com/office/officeart/2005/8/layout/vList2"/>
    <dgm:cxn modelId="{6848EA9F-DBCD-4073-8DEE-6EFC841A017A}" type="presParOf" srcId="{E88302D9-E5D4-4BF3-9801-C6476ADE6D78}" destId="{5F608E39-9AEC-48A8-8470-E7D3F42F872C}" srcOrd="1" destOrd="0" presId="urn:microsoft.com/office/officeart/2005/8/layout/vList2"/>
    <dgm:cxn modelId="{06D0E62D-F7A9-4FA8-9997-7B045511256F}" type="presParOf" srcId="{E88302D9-E5D4-4BF3-9801-C6476ADE6D78}" destId="{53AE9E34-2993-4623-B430-A996C5E4A3DF}" srcOrd="2" destOrd="0" presId="urn:microsoft.com/office/officeart/2005/8/layout/vList2"/>
    <dgm:cxn modelId="{B893DC43-0AA8-486C-B2D5-4404ADBCB3F5}" type="presParOf" srcId="{E88302D9-E5D4-4BF3-9801-C6476ADE6D78}" destId="{CC6AAC96-F07E-4FF7-8515-E745F9627A0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441900" y="159779"/>
          <a:ext cx="1372500" cy="1372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710869" y="452280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150" y="1959780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We</a:t>
          </a:r>
          <a:r>
            <a:rPr lang="en-US" sz="1300" kern="1200" baseline="0" dirty="0"/>
            <a:t> will explore the background and Purpose of LinkedIn.</a:t>
          </a:r>
          <a:endParaRPr lang="en-US" sz="1300" kern="1200" dirty="0"/>
        </a:p>
      </dsp:txBody>
      <dsp:txXfrm>
        <a:off x="3150" y="1959780"/>
        <a:ext cx="2250000" cy="720000"/>
      </dsp:txXfrm>
    </dsp:sp>
    <dsp:sp modelId="{543C18BC-1989-44B2-9862-C670C61D3452}">
      <dsp:nvSpPr>
        <dsp:cNvPr id="0" name=""/>
        <dsp:cNvSpPr/>
      </dsp:nvSpPr>
      <dsp:spPr>
        <a:xfrm>
          <a:off x="3085650" y="159779"/>
          <a:ext cx="1372500" cy="1372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3378150" y="452280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2646900" y="1959780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Examine how employers use </a:t>
          </a:r>
          <a:r>
            <a:rPr lang="en-US" sz="1300" kern="1200" dirty="0" err="1"/>
            <a:t>linkedin</a:t>
          </a:r>
          <a:r>
            <a:rPr lang="en-US" sz="1300" kern="1200" dirty="0"/>
            <a:t> as a recruitment and training tool. </a:t>
          </a:r>
        </a:p>
      </dsp:txBody>
      <dsp:txXfrm>
        <a:off x="2646900" y="1959780"/>
        <a:ext cx="2250000" cy="720000"/>
      </dsp:txXfrm>
    </dsp:sp>
    <dsp:sp modelId="{5BDDFF18-9AEC-4E5E-B9AA-33D86F01A63E}">
      <dsp:nvSpPr>
        <dsp:cNvPr id="0" name=""/>
        <dsp:cNvSpPr/>
      </dsp:nvSpPr>
      <dsp:spPr>
        <a:xfrm>
          <a:off x="5729400" y="159779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6021900" y="452280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5290650" y="1959780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Spend time setting up or updating own </a:t>
          </a:r>
          <a:r>
            <a:rPr lang="en-US" sz="1300" kern="1200" dirty="0" err="1"/>
            <a:t>linkedin</a:t>
          </a:r>
          <a:r>
            <a:rPr lang="en-US" sz="1300" kern="1200" dirty="0"/>
            <a:t> profiles</a:t>
          </a:r>
        </a:p>
      </dsp:txBody>
      <dsp:txXfrm>
        <a:off x="5290650" y="1959780"/>
        <a:ext cx="225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F209F-F904-4DF8-95A9-59BCDE0619CA}">
      <dsp:nvSpPr>
        <dsp:cNvPr id="0" name=""/>
        <dsp:cNvSpPr/>
      </dsp:nvSpPr>
      <dsp:spPr>
        <a:xfrm>
          <a:off x="0" y="17881"/>
          <a:ext cx="692658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sz="3100" kern="1200" dirty="0"/>
        </a:p>
      </dsp:txBody>
      <dsp:txXfrm>
        <a:off x="36296" y="54177"/>
        <a:ext cx="6853988" cy="670943"/>
      </dsp:txXfrm>
    </dsp:sp>
    <dsp:sp modelId="{5F608E39-9AEC-48A8-8470-E7D3F42F872C}">
      <dsp:nvSpPr>
        <dsp:cNvPr id="0" name=""/>
        <dsp:cNvSpPr/>
      </dsp:nvSpPr>
      <dsp:spPr>
        <a:xfrm>
          <a:off x="0" y="761416"/>
          <a:ext cx="6926580" cy="51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919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Use UWTSD quick links to access. </a:t>
          </a:r>
        </a:p>
      </dsp:txBody>
      <dsp:txXfrm>
        <a:off x="0" y="761416"/>
        <a:ext cx="6926580" cy="513360"/>
      </dsp:txXfrm>
    </dsp:sp>
    <dsp:sp modelId="{53AE9E34-2993-4623-B430-A996C5E4A3DF}">
      <dsp:nvSpPr>
        <dsp:cNvPr id="0" name=""/>
        <dsp:cNvSpPr/>
      </dsp:nvSpPr>
      <dsp:spPr>
        <a:xfrm>
          <a:off x="0" y="1274776"/>
          <a:ext cx="692658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sz="3100" kern="1200" dirty="0"/>
        </a:p>
      </dsp:txBody>
      <dsp:txXfrm>
        <a:off x="36296" y="1311072"/>
        <a:ext cx="6853988" cy="670943"/>
      </dsp:txXfrm>
    </dsp:sp>
    <dsp:sp modelId="{CC6AAC96-F07E-4FF7-8515-E745F9627A08}">
      <dsp:nvSpPr>
        <dsp:cNvPr id="0" name=""/>
        <dsp:cNvSpPr/>
      </dsp:nvSpPr>
      <dsp:spPr>
        <a:xfrm>
          <a:off x="0" y="2018311"/>
          <a:ext cx="6926580" cy="75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919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400" kern="1200" dirty="0"/>
            <a:t>When complete, take a screenshot and share with your lecturer via email. </a:t>
          </a:r>
        </a:p>
      </dsp:txBody>
      <dsp:txXfrm>
        <a:off x="0" y="2018311"/>
        <a:ext cx="6926580" cy="753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premise of LinkedIn.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Highlight the key vocabulary in the quote. </a:t>
            </a:r>
          </a:p>
          <a:p>
            <a:r>
              <a:rPr lang="en-GB" b="1" dirty="0"/>
              <a:t>Professional</a:t>
            </a:r>
            <a:r>
              <a:rPr lang="en-GB" dirty="0"/>
              <a:t> – work not play, future colleagues, current colleagues, future employees will be able to see your profile. </a:t>
            </a:r>
          </a:p>
          <a:p>
            <a:r>
              <a:rPr lang="en-GB" b="1" dirty="0"/>
              <a:t>Social Media </a:t>
            </a:r>
            <a:r>
              <a:rPr lang="en-GB" dirty="0"/>
              <a:t>– Whilst this is a social space, the rules of digital safety and professionalism apply. </a:t>
            </a:r>
          </a:p>
          <a:p>
            <a:r>
              <a:rPr lang="en-GB" b="1" dirty="0"/>
              <a:t>Network</a:t>
            </a:r>
            <a:r>
              <a:rPr lang="en-GB" dirty="0"/>
              <a:t> – Consider the links that you create with others, your network should reflect your professional identity and career aspirations – not </a:t>
            </a:r>
            <a:r>
              <a:rPr lang="en-GB" dirty="0" err="1"/>
              <a:t>facebook</a:t>
            </a:r>
            <a:r>
              <a:rPr lang="en-GB" dirty="0"/>
              <a:t> friends on another platform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32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clear that Facebook and LinkedIn are different. However, </a:t>
            </a:r>
            <a:r>
              <a:rPr lang="en-GB" dirty="0" err="1"/>
              <a:t>Zide</a:t>
            </a:r>
            <a:r>
              <a:rPr lang="en-GB" dirty="0"/>
              <a:t> et al 2014 found that a large proportion of employers will cross reference LinkedIn and Facebook, so be mindful of maintaining a professional image on both or have updated privacy settings to ensure your pictures and your friend’s photos of you do not get viewed by possible future employers.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49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Visit - https://business.linkedin.com/talent-solutions/recruiter/recruiter-features by clicking the link embedded in the image. Click the DEMO VIDEO link on the page (no external link directly to video is available)</a:t>
            </a:r>
          </a:p>
          <a:p>
            <a:endParaRPr lang="en-GB" dirty="0"/>
          </a:p>
          <a:p>
            <a:r>
              <a:rPr lang="en-GB" dirty="0"/>
              <a:t>Watch how the employers search for candidates – remind the students that any LinkedIn profile could appear in the employers search, even if you are no actively looking for a job.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91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links to https://www.youtube.com/watch?v=EJJEAc0tqUc a short video by </a:t>
            </a:r>
            <a:r>
              <a:rPr lang="en-GB" dirty="0" err="1"/>
              <a:t>linkedIn</a:t>
            </a:r>
            <a:r>
              <a:rPr lang="en-GB" dirty="0"/>
              <a:t> about how to boost your profile in three quick 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12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https://www.youtube.com/watch?v=RSmXZOyff4U</a:t>
            </a:r>
          </a:p>
          <a:p>
            <a:endParaRPr lang="en-GB" dirty="0"/>
          </a:p>
          <a:p>
            <a:r>
              <a:rPr lang="en-GB" dirty="0"/>
              <a:t>Watch the video about how to enhance your profile image without paying a professional photographer. </a:t>
            </a:r>
          </a:p>
          <a:p>
            <a:endParaRPr lang="en-GB" dirty="0"/>
          </a:p>
          <a:p>
            <a:r>
              <a:rPr lang="en-GB" dirty="0"/>
              <a:t>Those students with photos already may want to evaluate if they could edit and improve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425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https://youtu.be/JX81l0jIzXo?t=728 – This will link to the section of the </a:t>
            </a:r>
            <a:r>
              <a:rPr lang="en-GB" dirty="0" err="1"/>
              <a:t>LinkeIn</a:t>
            </a:r>
            <a:r>
              <a:rPr lang="en-GB" dirty="0"/>
              <a:t> 101 tutorial  which focuses on boosting your profile. (on </a:t>
            </a:r>
            <a:r>
              <a:rPr lang="en-GB" dirty="0" err="1"/>
              <a:t>youtube</a:t>
            </a:r>
            <a:r>
              <a:rPr lang="en-GB" dirty="0"/>
              <a:t> from </a:t>
            </a:r>
            <a:r>
              <a:rPr lang="en-GB" dirty="0" err="1"/>
              <a:t>Linkedin</a:t>
            </a:r>
            <a:r>
              <a:rPr lang="en-GB" dirty="0"/>
              <a:t>) </a:t>
            </a:r>
          </a:p>
          <a:p>
            <a:endParaRPr lang="en-GB" dirty="0"/>
          </a:p>
          <a:p>
            <a:r>
              <a:rPr lang="en-GB" dirty="0"/>
              <a:t>Watch as much of the 101 tutorial as your want as a class.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1202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to students how to access the UWTSD Digit Centre – we visited this is week 1 but want to ensure everyone in signed up to LinkedIn Learning and this will create a LinkedIn profile for any students without one or link any active accounts with their university account and any LinkedIn learning will appear as a badge on their profiles.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055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27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can be a long activity. Ensure that students that are less able get support but ensure more able students are pushed. </a:t>
            </a:r>
          </a:p>
          <a:p>
            <a:endParaRPr lang="en-GB" dirty="0"/>
          </a:p>
          <a:p>
            <a:r>
              <a:rPr lang="en-GB" dirty="0"/>
              <a:t>State the time for completion of the task.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49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3236720" y="0"/>
            <a:ext cx="5907281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323672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4667" y="1263536"/>
            <a:ext cx="2752861" cy="3641841"/>
          </a:xfrm>
        </p:spPr>
        <p:txBody>
          <a:bodyPr>
            <a:normAutofit/>
          </a:bodyPr>
          <a:lstStyle>
            <a:lvl1pPr marL="0" indent="0" algn="l">
              <a:buNone/>
              <a:defRPr sz="2250" i="1" baseline="0">
                <a:solidFill>
                  <a:schemeClr val="bg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35" y="218257"/>
            <a:ext cx="767335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22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s://business.linkedin.com/talent-solutions/recruiter/recruiter-feature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JEAc0tqUc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mXZOyff4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X81l0jIzXo?t=72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hyperlink" Target="https://lnkd.in/equPUue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hyperlink" Target="mailto:123456@uwtsd.ac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8.png"/><Relationship Id="rId4" Type="http://schemas.openxmlformats.org/officeDocument/2006/relationships/image" Target="../media/image2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725960" y="1052736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LCLM 4002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411760" y="2132856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Digital Skills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Week 8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Title: LinkedIn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>
              <a:solidFill>
                <a:prstClr val="white"/>
              </a:solidFill>
              <a:latin typeface="Speak Pro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47500" y="1336573"/>
            <a:ext cx="3609804" cy="2621093"/>
          </a:xfrm>
        </p:spPr>
        <p:txBody>
          <a:bodyPr>
            <a:normAutofit/>
          </a:bodyPr>
          <a:lstStyle/>
          <a:p>
            <a:r>
              <a:rPr lang="en-US" dirty="0"/>
              <a:t>LinkedIn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198966"/>
            <a:ext cx="4421332" cy="928962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Week 8 </a:t>
            </a:r>
            <a:r>
              <a:rPr lang="en-US" dirty="0"/>
              <a:t>– LCLM4002 Digital Skills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857257"/>
            <a:ext cx="4572000" cy="5143493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03790" y="4078316"/>
            <a:ext cx="32918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977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072203"/>
            <a:ext cx="7543800" cy="1088068"/>
          </a:xfrm>
        </p:spPr>
        <p:txBody>
          <a:bodyPr>
            <a:normAutofit/>
          </a:bodyPr>
          <a:lstStyle/>
          <a:p>
            <a:r>
              <a:rPr lang="en-US" dirty="0"/>
              <a:t>During the session… 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0547070"/>
              </p:ext>
            </p:extLst>
          </p:nvPr>
        </p:nvGraphicFramePr>
        <p:xfrm>
          <a:off x="822722" y="2431136"/>
          <a:ext cx="7543800" cy="2839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5463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F2FA5-F0A3-4346-AEEE-A90D542E8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64891-1A2F-4046-802A-BF503216E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3409" y="2501712"/>
            <a:ext cx="1985963" cy="77866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2F22B-CB51-4864-A230-2F9C1D3A0C7E}"/>
              </a:ext>
            </a:extLst>
          </p:cNvPr>
          <p:cNvSpPr txBox="1"/>
          <p:nvPr/>
        </p:nvSpPr>
        <p:spPr>
          <a:xfrm>
            <a:off x="3107022" y="1657134"/>
            <a:ext cx="45967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“LinkedIn is a social media site used almost exclusively for building professional relations. It is a networking site that has become a widely recognised tool since its launch in 2003.”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2014, p584)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0A85F01-7E9B-4320-944B-FCEE84C049F7}"/>
              </a:ext>
            </a:extLst>
          </p:cNvPr>
          <p:cNvSpPr/>
          <p:nvPr/>
        </p:nvSpPr>
        <p:spPr>
          <a:xfrm>
            <a:off x="549876" y="4513351"/>
            <a:ext cx="2513828" cy="900247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136" tIns="18469" rIns="25136" bIns="1846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Aft>
                <a:spcPct val="35000"/>
              </a:spcAft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4465200-34CB-4863-A201-F2EB1288BE6E}"/>
              </a:ext>
            </a:extLst>
          </p:cNvPr>
          <p:cNvSpPr/>
          <p:nvPr/>
        </p:nvSpPr>
        <p:spPr>
          <a:xfrm>
            <a:off x="3315085" y="4534134"/>
            <a:ext cx="2513828" cy="900247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136" tIns="18469" rIns="25136" bIns="1846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Aft>
                <a:spcPct val="35000"/>
              </a:spcAft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DC00CD-7FB5-4AB7-89EE-8C1F618DC826}"/>
              </a:ext>
            </a:extLst>
          </p:cNvPr>
          <p:cNvSpPr/>
          <p:nvPr/>
        </p:nvSpPr>
        <p:spPr>
          <a:xfrm>
            <a:off x="6080296" y="4513356"/>
            <a:ext cx="2513828" cy="900247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136" tIns="18469" rIns="25136" bIns="1846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Aft>
                <a:spcPct val="35000"/>
              </a:spcAft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CF7A59-4978-45A5-83E4-3D63EB56D660}"/>
              </a:ext>
            </a:extLst>
          </p:cNvPr>
          <p:cNvSpPr txBox="1"/>
          <p:nvPr/>
        </p:nvSpPr>
        <p:spPr>
          <a:xfrm>
            <a:off x="3107022" y="3234133"/>
            <a:ext cx="48352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is 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world's largest professional network with more than 850 million members in more than 200 countries and territories worldwide.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92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1192" cy="48006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8D1F0-F170-4984-AEB1-550323F81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579" y="1715985"/>
            <a:ext cx="3797594" cy="1170537"/>
          </a:xfrm>
        </p:spPr>
        <p:txBody>
          <a:bodyPr>
            <a:normAutofit fontScale="90000"/>
          </a:bodyPr>
          <a:lstStyle/>
          <a:p>
            <a:r>
              <a:rPr lang="en-GB" dirty="0"/>
              <a:t>How is it different to Facebook? 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24" y="857250"/>
            <a:ext cx="3675888" cy="3015794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facebook">
            <a:extLst>
              <a:ext uri="{FF2B5EF4-FFF2-40B4-BE49-F238E27FC236}">
                <a16:creationId xmlns:a16="http://schemas.microsoft.com/office/drawing/2014/main" id="{06B53D77-324D-4EE1-9C5E-DA0D4A787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0568" y="1158647"/>
            <a:ext cx="2413000" cy="24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24" y="4038187"/>
            <a:ext cx="3675888" cy="1962563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4EB19F3-A81D-4455-AD3C-483490D32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581" y="4417269"/>
            <a:ext cx="3126974" cy="12260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A74E0-326F-4BC6-A75F-6E11F7E4C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4362" y="3393820"/>
            <a:ext cx="3797593" cy="2046897"/>
          </a:xfrm>
        </p:spPr>
        <p:txBody>
          <a:bodyPr>
            <a:normAutofit fontScale="4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 and LinkedIn have different purposes and should be viewed as different by you as a user.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“Facebook is particularly focused on facilitating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self-presentation, LinkedIn’s interface caters towards the need for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self-promotion.” van Dijck (2013, p199) </a:t>
            </a:r>
          </a:p>
        </p:txBody>
      </p:sp>
    </p:spTree>
    <p:extLst>
      <p:ext uri="{BB962C8B-B14F-4D97-AF65-F5344CB8AC3E}">
        <p14:creationId xmlns:p14="http://schemas.microsoft.com/office/powerpoint/2010/main" val="36491818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9107E-87A5-4021-B5C1-83E63DB01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recruiters use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5309-1395-406E-88B3-EDA3D26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1105055"/>
            <a:ext cx="3432030" cy="625166"/>
          </a:xfr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DB9D9834-EBBA-4465-925C-A50F4574B0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3825" y="2132856"/>
            <a:ext cx="4876537" cy="28464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30524F-861C-4529-A946-9A83BC54A0FE}"/>
              </a:ext>
            </a:extLst>
          </p:cNvPr>
          <p:cNvSpPr txBox="1"/>
          <p:nvPr/>
        </p:nvSpPr>
        <p:spPr>
          <a:xfrm>
            <a:off x="288996" y="1790719"/>
            <a:ext cx="37684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past decade LinkedIn have lead the way in direct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(2014) described that LinkedIn profile has replaced the resume or CV. Despite being potentially bias, as photos are viewed, LinkedIn remains most employers tool of choice for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 if employers are not using Talent Solutions, connections can be made via LinkedIn. </a:t>
            </a:r>
          </a:p>
        </p:txBody>
      </p:sp>
    </p:spTree>
    <p:extLst>
      <p:ext uri="{BB962C8B-B14F-4D97-AF65-F5344CB8AC3E}">
        <p14:creationId xmlns:p14="http://schemas.microsoft.com/office/powerpoint/2010/main" val="27997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2" y="5657850"/>
            <a:ext cx="9141619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4" y="4213306"/>
            <a:ext cx="7406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FC3CC-C5F3-4680-A6EF-28D6936E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3" y="1336573"/>
            <a:ext cx="2551471" cy="2621093"/>
          </a:xfrm>
        </p:spPr>
        <p:txBody>
          <a:bodyPr vert="horz" wrap="square" lIns="68580" tIns="34290" rIns="68580" bIns="3429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sz="4050">
                <a:solidFill>
                  <a:schemeClr val="tx1">
                    <a:lumMod val="85000"/>
                    <a:lumOff val="15000"/>
                  </a:schemeClr>
                </a:solidFill>
              </a:rPr>
              <a:t>What are employers looking for?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B2198374-442E-482F-8499-69FC008D3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5500" y="1884737"/>
            <a:ext cx="5184163" cy="269576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9" y="4078316"/>
            <a:ext cx="24003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7850"/>
            <a:ext cx="9144000" cy="3429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82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F85F-E091-4ECA-A6BE-1058CDE5A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6696C30-DA88-4442-A74F-9C8341F70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181216" y="2514600"/>
            <a:ext cx="4517393" cy="25138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B0656F-0F1E-44B8-AB20-F855BEF3E5CB}"/>
              </a:ext>
            </a:extLst>
          </p:cNvPr>
          <p:cNvSpPr txBox="1"/>
          <p:nvPr/>
        </p:nvSpPr>
        <p:spPr>
          <a:xfrm>
            <a:off x="523875" y="1806448"/>
            <a:ext cx="35337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Your photo will be your first impression with your (potentially) new employer and colleagues. Ensure it has maximum impact.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5CD0D7-ABF6-44DE-A96A-5AF7DBFCEB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560" y="3036190"/>
            <a:ext cx="2833559" cy="14707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A640CC-2D40-4324-A359-FD9CDFDADCAE}"/>
              </a:ext>
            </a:extLst>
          </p:cNvPr>
          <p:cNvSpPr txBox="1"/>
          <p:nvPr/>
        </p:nvSpPr>
        <p:spPr>
          <a:xfrm>
            <a:off x="611560" y="4720974"/>
            <a:ext cx="1866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poor example. </a:t>
            </a:r>
          </a:p>
        </p:txBody>
      </p:sp>
    </p:spTree>
    <p:extLst>
      <p:ext uri="{BB962C8B-B14F-4D97-AF65-F5344CB8AC3E}">
        <p14:creationId xmlns:p14="http://schemas.microsoft.com/office/powerpoint/2010/main" val="3785216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E11AA-4A57-4B8B-9AEA-300D3AE9B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  <a:endParaRPr lang="en-GB" b="1" dirty="0"/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323CD19-2928-4149-8665-B605A5BED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943809" y="1963688"/>
            <a:ext cx="5904930" cy="308302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26A46A-528D-4DEA-9D60-6DFD2EBDB5C0}"/>
              </a:ext>
            </a:extLst>
          </p:cNvPr>
          <p:cNvSpPr txBox="1"/>
          <p:nvPr/>
        </p:nvSpPr>
        <p:spPr>
          <a:xfrm>
            <a:off x="457200" y="2362200"/>
            <a:ext cx="24612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has a huge number of features that can feel overwhelming, but watch this guidance on what to focus on in order to maximise the impact of your profile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35081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DE6D-9B6A-43A5-81C3-679828391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62194-FA15-4C5F-A038-25623F628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0986" y="1265098"/>
            <a:ext cx="5295900" cy="4108118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LinkedIn offers a learning platform. UWTSD subscribes to this platform, as a student at UWTSD you can use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access the LinkedIn learning.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 full university email address to signup to the LinkedIn learning platform via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1EA29-B473-40C7-8456-90377A463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851" y="2438401"/>
            <a:ext cx="2207419" cy="714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7A82F0-C798-4F0C-9456-D94C1BE49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009" y="3274219"/>
            <a:ext cx="1943100" cy="1928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451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5446-B73A-4B78-BD27-355541582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DigiCentre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C2CE7-EB39-4E7C-BAA3-242B2C92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523" y="4113637"/>
            <a:ext cx="1581302" cy="1518551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C2A1A15-E803-4FB4-95E4-D1A29F54C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9026" y="2377678"/>
            <a:ext cx="1529800" cy="15185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32A56E-59FF-4E7B-B97A-E5FE4FB28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5189" y="1621932"/>
            <a:ext cx="6451288" cy="339269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271A56-2466-4AB5-8577-8662D43DB67A}"/>
              </a:ext>
            </a:extLst>
          </p:cNvPr>
          <p:cNvSpPr/>
          <p:nvPr/>
        </p:nvSpPr>
        <p:spPr>
          <a:xfrm>
            <a:off x="5349240" y="4591050"/>
            <a:ext cx="1889760" cy="396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931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3339125" y="1011367"/>
            <a:ext cx="499283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2881" indent="-192881">
              <a:buFont typeface="Arial" panose="020B0604020202020204" pitchFamily="34" charset="0"/>
              <a:buChar char="•"/>
            </a:pPr>
            <a:r>
              <a:rPr lang="en-GB" dirty="0"/>
              <a:t>On the main university page go to quick links which is located at the top of the page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When you are in, find the icon for the </a:t>
            </a:r>
            <a:r>
              <a:rPr lang="en-GB" dirty="0" err="1"/>
              <a:t>DigiCentre</a:t>
            </a:r>
            <a:r>
              <a:rPr lang="en-GB" dirty="0"/>
              <a:t> which look like this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The scroll down a little and find the icon for Student that look like this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8" y="1904451"/>
            <a:ext cx="2752861" cy="2731381"/>
          </a:xfrm>
        </p:spPr>
        <p:txBody>
          <a:bodyPr>
            <a:normAutofit/>
          </a:bodyPr>
          <a:lstStyle/>
          <a:p>
            <a:r>
              <a:rPr lang="en-GB" sz="2700" dirty="0"/>
              <a:t>How to get to the </a:t>
            </a:r>
            <a:r>
              <a:rPr lang="en-GB" sz="2700" dirty="0" err="1"/>
              <a:t>DigiCentre</a:t>
            </a:r>
            <a:r>
              <a:rPr lang="en-GB" sz="2700" dirty="0"/>
              <a:t> and student section?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44B91-ABAB-94F4-464D-A5C77BD0D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7136" y="1479803"/>
            <a:ext cx="2214949" cy="40682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AF554-BDCA-86A2-288C-05EB0627BEEE}"/>
              </a:ext>
            </a:extLst>
          </p:cNvPr>
          <p:cNvSpPr/>
          <p:nvPr/>
        </p:nvSpPr>
        <p:spPr>
          <a:xfrm>
            <a:off x="5827081" y="1492353"/>
            <a:ext cx="841556" cy="39427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F73F82-06D2-3FEA-F001-3C9728F3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6224" y="2545155"/>
            <a:ext cx="1435184" cy="1404863"/>
          </a:xfrm>
          <a:prstGeom prst="rect">
            <a:avLst/>
          </a:prstGeom>
        </p:spPr>
      </p:pic>
      <p:pic>
        <p:nvPicPr>
          <p:cNvPr id="13" name="Graphic 12" descr="Arrow: Rotate right with solid fill">
            <a:extLst>
              <a:ext uri="{FF2B5EF4-FFF2-40B4-BE49-F238E27FC236}">
                <a16:creationId xmlns:a16="http://schemas.microsoft.com/office/drawing/2014/main" id="{4C7AC028-2B91-A9E8-C500-60ECB7AD35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7613750" y="980938"/>
            <a:ext cx="694349" cy="1304684"/>
          </a:xfrm>
          <a:prstGeom prst="rect">
            <a:avLst/>
          </a:prstGeom>
        </p:spPr>
      </p:pic>
      <p:pic>
        <p:nvPicPr>
          <p:cNvPr id="14" name="Graphic 13" descr="Arrow: Rotate right with solid fill">
            <a:extLst>
              <a:ext uri="{FF2B5EF4-FFF2-40B4-BE49-F238E27FC236}">
                <a16:creationId xmlns:a16="http://schemas.microsoft.com/office/drawing/2014/main" id="{F9019E00-85B4-BCB2-1C70-B4CA7EF879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7822113" y="4173067"/>
            <a:ext cx="845105" cy="92037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2414" y="4421431"/>
            <a:ext cx="1420133" cy="1404863"/>
          </a:xfrm>
          <a:prstGeom prst="rect">
            <a:avLst/>
          </a:prstGeom>
        </p:spPr>
      </p:pic>
      <p:pic>
        <p:nvPicPr>
          <p:cNvPr id="17" name="Picture 16" descr="Graphical user interface, icon, arrow&#10;&#10;Description automatically generated">
            <a:extLst>
              <a:ext uri="{FF2B5EF4-FFF2-40B4-BE49-F238E27FC236}">
                <a16:creationId xmlns:a16="http://schemas.microsoft.com/office/drawing/2014/main" id="{213373C4-092F-4AA1-4EDA-1482BE26ED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65" y="3817084"/>
            <a:ext cx="1937068" cy="1937068"/>
          </a:xfrm>
          <a:prstGeom prst="rect">
            <a:avLst/>
          </a:prstGeom>
        </p:spPr>
      </p:pic>
      <p:pic>
        <p:nvPicPr>
          <p:cNvPr id="18" name="Graphic 17" descr="Arrow: Rotate right with solid fill">
            <a:extLst>
              <a:ext uri="{FF2B5EF4-FFF2-40B4-BE49-F238E27FC236}">
                <a16:creationId xmlns:a16="http://schemas.microsoft.com/office/drawing/2014/main" id="{677EB6D0-058C-963E-9115-3F3FD9145F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7984784" y="2081102"/>
            <a:ext cx="694349" cy="130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973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159F48D-9FB0-4CB7-BD42-9756A06A5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668" y="1924518"/>
            <a:ext cx="2752861" cy="2731381"/>
          </a:xfrm>
        </p:spPr>
        <p:txBody>
          <a:bodyPr>
            <a:normAutofit/>
          </a:bodyPr>
          <a:lstStyle/>
          <a:p>
            <a:r>
              <a:rPr lang="en-GB" sz="2700" dirty="0"/>
              <a:t>Where to go in the student section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23101-A1D2-6B5C-D39E-481F2441F75E}"/>
              </a:ext>
            </a:extLst>
          </p:cNvPr>
          <p:cNvSpPr txBox="1"/>
          <p:nvPr/>
        </p:nvSpPr>
        <p:spPr>
          <a:xfrm>
            <a:off x="3376607" y="1067108"/>
            <a:ext cx="55527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1500" dirty="0"/>
              <a:t>When in the student section in the first paragraph find the hyperlink text that says – (</a:t>
            </a:r>
            <a:r>
              <a:rPr lang="en-GB" sz="1500" b="1" u="sng" dirty="0">
                <a:solidFill>
                  <a:srgbClr val="000000"/>
                </a:solidFill>
                <a:latin typeface="-apple-system"/>
                <a:hlinkClick r:id="rId2"/>
              </a:rPr>
              <a:t>registered before using any of the LinkedIn Learning courses</a:t>
            </a:r>
            <a:r>
              <a:rPr lang="en-GB" sz="1500" dirty="0">
                <a:solidFill>
                  <a:srgbClr val="212529"/>
                </a:solidFill>
                <a:latin typeface="-apple-system"/>
              </a:rPr>
              <a:t>)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212529"/>
              </a:solidFill>
              <a:latin typeface="-apple-system"/>
            </a:endParaRPr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212529"/>
                </a:solidFill>
                <a:latin typeface="-apple-system"/>
              </a:rPr>
              <a:t>You will be prompted to click a blue box for this university as you can see.</a:t>
            </a:r>
          </a:p>
        </p:txBody>
      </p:sp>
      <p:pic>
        <p:nvPicPr>
          <p:cNvPr id="1030" name="Picture 6" descr="Image">
            <a:extLst>
              <a:ext uri="{FF2B5EF4-FFF2-40B4-BE49-F238E27FC236}">
                <a16:creationId xmlns:a16="http://schemas.microsoft.com/office/drawing/2014/main" id="{BC4C58D7-A464-4751-D2E0-EFFE09920D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6" b="28473"/>
          <a:stretch/>
        </p:blipFill>
        <p:spPr bwMode="auto">
          <a:xfrm>
            <a:off x="6377752" y="2359234"/>
            <a:ext cx="1790725" cy="236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21E5A7-E892-AC55-BDDB-98B145B37581}"/>
              </a:ext>
            </a:extLst>
          </p:cNvPr>
          <p:cNvSpPr/>
          <p:nvPr/>
        </p:nvSpPr>
        <p:spPr>
          <a:xfrm>
            <a:off x="6433214" y="3818284"/>
            <a:ext cx="1660655" cy="47308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pic>
        <p:nvPicPr>
          <p:cNvPr id="15" name="Graphic 14" descr="Arrow: Rotate right with solid fill">
            <a:extLst>
              <a:ext uri="{FF2B5EF4-FFF2-40B4-BE49-F238E27FC236}">
                <a16:creationId xmlns:a16="http://schemas.microsoft.com/office/drawing/2014/main" id="{3C0209D9-04A8-3998-89F0-A718E1CD8F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863572">
            <a:off x="7993294" y="2222458"/>
            <a:ext cx="1214096" cy="10666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D41339-E173-0A8A-48EF-318B0FB64C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7955" y="3371757"/>
            <a:ext cx="2055589" cy="233803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165A865-871B-C1B1-CC95-D4B4D7C77F3B}"/>
              </a:ext>
            </a:extLst>
          </p:cNvPr>
          <p:cNvSpPr txBox="1"/>
          <p:nvPr/>
        </p:nvSpPr>
        <p:spPr>
          <a:xfrm>
            <a:off x="5493544" y="5086546"/>
            <a:ext cx="34661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rgbClr val="212529"/>
              </a:solidFill>
              <a:latin typeface="-apple-system"/>
            </a:endParaRPr>
          </a:p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Next just click “Sounds good” </a:t>
            </a:r>
          </a:p>
        </p:txBody>
      </p:sp>
      <p:pic>
        <p:nvPicPr>
          <p:cNvPr id="21" name="Graphic 20" descr="Arrow: Counter-clockwise curve with solid fill">
            <a:extLst>
              <a:ext uri="{FF2B5EF4-FFF2-40B4-BE49-F238E27FC236}">
                <a16:creationId xmlns:a16="http://schemas.microsoft.com/office/drawing/2014/main" id="{9CE42F4F-D874-7672-B878-A8244A58B0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8550077">
            <a:off x="5308009" y="4515077"/>
            <a:ext cx="1045587" cy="123176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BCA334D-D1E1-74E9-C857-928F869A4B6F}"/>
              </a:ext>
            </a:extLst>
          </p:cNvPr>
          <p:cNvSpPr txBox="1"/>
          <p:nvPr/>
        </p:nvSpPr>
        <p:spPr>
          <a:xfrm>
            <a:off x="3263470" y="2521352"/>
            <a:ext cx="2536724" cy="40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735" indent="-160735" algn="ctr">
              <a:buFont typeface="Arial" panose="020B0604020202020204" pitchFamily="34" charset="0"/>
              <a:buChar char="•"/>
            </a:pPr>
            <a:r>
              <a:rPr lang="en-GB" sz="1013" dirty="0"/>
              <a:t>If you don’t see this go to the next step</a:t>
            </a:r>
          </a:p>
        </p:txBody>
      </p:sp>
      <p:pic>
        <p:nvPicPr>
          <p:cNvPr id="24" name="Picture 23" descr="A picture containing text, seat&#10;&#10;Description automatically generated">
            <a:extLst>
              <a:ext uri="{FF2B5EF4-FFF2-40B4-BE49-F238E27FC236}">
                <a16:creationId xmlns:a16="http://schemas.microsoft.com/office/drawing/2014/main" id="{5FB5A322-B527-7CB2-BF38-40727A46C5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499" y="3813166"/>
            <a:ext cx="1926248" cy="192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145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D4D7AA-491D-8925-1EEA-CF28E25D4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6606" y="1924518"/>
            <a:ext cx="2752861" cy="2731381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3038"/>
              <a:t>Usernames</a:t>
            </a:r>
            <a:r>
              <a:rPr lang="en-GB" sz="3038" dirty="0"/>
              <a:t> &amp; passwords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A18C8-014A-B12B-C4E4-2767FECAC805}"/>
              </a:ext>
            </a:extLst>
          </p:cNvPr>
          <p:cNvSpPr txBox="1"/>
          <p:nvPr/>
        </p:nvSpPr>
        <p:spPr>
          <a:xfrm>
            <a:off x="3349146" y="1026231"/>
            <a:ext cx="55184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dirty="0"/>
              <a:t>Next you will see this page open. You will be required to put in your login details. It is important that you use this style of login - </a:t>
            </a:r>
            <a:r>
              <a:rPr lang="en-GB" u="sng" dirty="0">
                <a:hlinkClick r:id="rId2"/>
              </a:rPr>
              <a:t>123456@uwtsd.ac.uk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9848E8-07F1-31F1-0A4F-0FBD97C66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844" y="3459874"/>
            <a:ext cx="2434318" cy="23718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0A268-D6A0-3AED-6456-7732513E7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220" y="1982544"/>
            <a:ext cx="2583135" cy="23718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C017F1-E13F-584B-B287-8C891082618F}"/>
              </a:ext>
            </a:extLst>
          </p:cNvPr>
          <p:cNvSpPr txBox="1"/>
          <p:nvPr/>
        </p:nvSpPr>
        <p:spPr>
          <a:xfrm>
            <a:off x="5673312" y="5402729"/>
            <a:ext cx="3427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Then put in your password </a:t>
            </a:r>
          </a:p>
        </p:txBody>
      </p:sp>
      <p:pic>
        <p:nvPicPr>
          <p:cNvPr id="10" name="Graphic 9" descr="Arrow: Rotate right with solid fill">
            <a:extLst>
              <a:ext uri="{FF2B5EF4-FFF2-40B4-BE49-F238E27FC236}">
                <a16:creationId xmlns:a16="http://schemas.microsoft.com/office/drawing/2014/main" id="{62DAB304-7239-8687-5B63-46A2AEBEE9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188133">
            <a:off x="6730084" y="1713804"/>
            <a:ext cx="1314173" cy="1154535"/>
          </a:xfrm>
          <a:prstGeom prst="rect">
            <a:avLst/>
          </a:prstGeom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0C714555-0487-D8B5-476F-9045A75F52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5214669" flipV="1">
            <a:off x="5359424" y="4228228"/>
            <a:ext cx="1303593" cy="1136567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EEE2B53B-2553-748C-93A5-1B32C29AEE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128" y="3813160"/>
            <a:ext cx="1935818" cy="1935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718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A15CC49-5151-881C-C70F-FBB43FCA5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038" dirty="0"/>
              <a:t>2FA &amp; learning interests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983E9B-68F7-E136-E072-561F609DF6DF}"/>
              </a:ext>
            </a:extLst>
          </p:cNvPr>
          <p:cNvSpPr txBox="1"/>
          <p:nvPr/>
        </p:nvSpPr>
        <p:spPr>
          <a:xfrm>
            <a:off x="3318458" y="1035433"/>
            <a:ext cx="5610876" cy="2008242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100" dirty="0"/>
              <a:t>You will be asked to authenticate by either using the app or by text/call</a:t>
            </a:r>
            <a:endParaRPr lang="en-GB" sz="2100"/>
          </a:p>
          <a:p>
            <a:pPr marL="160496" indent="-160496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160496" indent="-160496">
              <a:buFont typeface="Arial" panose="020B0604020202020204" pitchFamily="34" charset="0"/>
              <a:buChar char="•"/>
            </a:pPr>
            <a:r>
              <a:rPr lang="en-GB" sz="2100" dirty="0"/>
              <a:t>Then you can choose areas of interest to you.</a:t>
            </a:r>
            <a:endParaRPr lang="en-GB" sz="2100" dirty="0">
              <a:cs typeface="Calibri Light"/>
            </a:endParaRPr>
          </a:p>
          <a:p>
            <a:endParaRPr lang="en-GB" sz="2100" dirty="0"/>
          </a:p>
        </p:txBody>
      </p:sp>
      <p:pic>
        <p:nvPicPr>
          <p:cNvPr id="8" name="Picture 2" descr="Image">
            <a:extLst>
              <a:ext uri="{FF2B5EF4-FFF2-40B4-BE49-F238E27FC236}">
                <a16:creationId xmlns:a16="http://schemas.microsoft.com/office/drawing/2014/main" id="{F3DDBB58-CAB7-89C3-398E-0331730A91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 b="14912"/>
          <a:stretch/>
        </p:blipFill>
        <p:spPr bwMode="auto">
          <a:xfrm>
            <a:off x="4490760" y="2744732"/>
            <a:ext cx="1906753" cy="319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76884884-45B1-2206-3172-7A6F89F823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5879220" y="2704730"/>
            <a:ext cx="1400740" cy="1400740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D1600CD6-72F0-1B20-7A22-745D47F0EC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19" y="3806952"/>
            <a:ext cx="1939976" cy="193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220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D1C8C7-ABFD-2641-BF56-9A0A5189D3A1}"/>
              </a:ext>
            </a:extLst>
          </p:cNvPr>
          <p:cNvSpPr txBox="1"/>
          <p:nvPr/>
        </p:nvSpPr>
        <p:spPr>
          <a:xfrm>
            <a:off x="3746915" y="1206342"/>
            <a:ext cx="37759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2100" dirty="0"/>
              <a:t>You can just click “Maybe Later” on the weekly goal section</a:t>
            </a:r>
          </a:p>
          <a:p>
            <a:pPr marL="160735" indent="-160735">
              <a:buFont typeface="Arial" panose="020B0604020202020204" pitchFamily="34" charset="0"/>
              <a:buChar char="•"/>
            </a:pPr>
            <a:endParaRPr lang="en-GB" sz="2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B9C97-58F6-4C88-9699-59820C84D0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038" dirty="0"/>
              <a:t>Goals &amp; connecting accounts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63B555BA-273A-A596-9EA4-E5BBBEC0F1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5791"/>
          <a:stretch/>
        </p:blipFill>
        <p:spPr bwMode="auto">
          <a:xfrm>
            <a:off x="7453243" y="857250"/>
            <a:ext cx="1676642" cy="287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">
            <a:extLst>
              <a:ext uri="{FF2B5EF4-FFF2-40B4-BE49-F238E27FC236}">
                <a16:creationId xmlns:a16="http://schemas.microsoft.com/office/drawing/2014/main" id="{9627B076-562E-85F5-8ED7-FECED2754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08" b="15259"/>
          <a:stretch/>
        </p:blipFill>
        <p:spPr bwMode="auto">
          <a:xfrm>
            <a:off x="3394723" y="2974561"/>
            <a:ext cx="1812572" cy="287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7137D7-CFAD-6D71-8FD5-02516E69FF94}"/>
              </a:ext>
            </a:extLst>
          </p:cNvPr>
          <p:cNvSpPr txBox="1"/>
          <p:nvPr/>
        </p:nvSpPr>
        <p:spPr>
          <a:xfrm>
            <a:off x="5207295" y="4231818"/>
            <a:ext cx="3936705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2100" dirty="0"/>
              <a:t>Then you can link your professional LinkedIn account. If you do not have a LinkedIn account then just click “Not now”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B94BE0-6A88-46BB-662C-30DFDE87473C}"/>
              </a:ext>
            </a:extLst>
          </p:cNvPr>
          <p:cNvSpPr/>
          <p:nvPr/>
        </p:nvSpPr>
        <p:spPr>
          <a:xfrm>
            <a:off x="7591509" y="3456801"/>
            <a:ext cx="694093" cy="20328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/>
          </a:p>
        </p:txBody>
      </p:sp>
      <p:pic>
        <p:nvPicPr>
          <p:cNvPr id="14" name="Picture 13" descr="Shape&#10;&#10;Description automatically generated">
            <a:extLst>
              <a:ext uri="{FF2B5EF4-FFF2-40B4-BE49-F238E27FC236}">
                <a16:creationId xmlns:a16="http://schemas.microsoft.com/office/drawing/2014/main" id="{0EA40895-C105-B4BC-48B2-0A5DD5359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09" y="3807432"/>
            <a:ext cx="1939976" cy="1939976"/>
          </a:xfrm>
          <a:prstGeom prst="rect">
            <a:avLst/>
          </a:prstGeom>
        </p:spPr>
      </p:pic>
      <p:pic>
        <p:nvPicPr>
          <p:cNvPr id="16" name="Graphic 15" descr="Arrow: Rotate right with solid fill">
            <a:extLst>
              <a:ext uri="{FF2B5EF4-FFF2-40B4-BE49-F238E27FC236}">
                <a16:creationId xmlns:a16="http://schemas.microsoft.com/office/drawing/2014/main" id="{2392C634-3115-FA6E-F59A-ADEAC224DA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2359218" flipV="1">
            <a:off x="4620332" y="3605614"/>
            <a:ext cx="1005504" cy="943079"/>
          </a:xfrm>
          <a:prstGeom prst="rect">
            <a:avLst/>
          </a:prstGeom>
        </p:spPr>
      </p:pic>
      <p:pic>
        <p:nvPicPr>
          <p:cNvPr id="17" name="Graphic 16" descr="Arrow: Rotate right with solid fill">
            <a:extLst>
              <a:ext uri="{FF2B5EF4-FFF2-40B4-BE49-F238E27FC236}">
                <a16:creationId xmlns:a16="http://schemas.microsoft.com/office/drawing/2014/main" id="{B18916EF-D054-50A6-2C77-D944F865F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413855" flipV="1">
            <a:off x="6342283" y="1715516"/>
            <a:ext cx="1129925" cy="130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31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B2A707-8CD5-32A8-03E1-13408E5166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666" y="1900594"/>
            <a:ext cx="2752861" cy="2731381"/>
          </a:xfrm>
        </p:spPr>
        <p:txBody>
          <a:bodyPr>
            <a:normAutofit/>
          </a:bodyPr>
          <a:lstStyle/>
          <a:p>
            <a:r>
              <a:rPr lang="en-GB" sz="2700" dirty="0"/>
              <a:t>Final steps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8E918-C874-5A28-5E45-6D902167A89D}"/>
              </a:ext>
            </a:extLst>
          </p:cNvPr>
          <p:cNvSpPr txBox="1"/>
          <p:nvPr/>
        </p:nvSpPr>
        <p:spPr>
          <a:xfrm>
            <a:off x="3350738" y="1082288"/>
            <a:ext cx="535732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60735" indent="-160735">
              <a:buFont typeface="Arial" panose="020B0604020202020204" pitchFamily="34" charset="0"/>
              <a:buChar char="•"/>
            </a:pPr>
            <a:r>
              <a:rPr lang="en-GB" sz="2100" dirty="0"/>
              <a:t>Congrats you are all done and just need to click “Start Learning”</a:t>
            </a:r>
          </a:p>
        </p:txBody>
      </p:sp>
      <p:pic>
        <p:nvPicPr>
          <p:cNvPr id="5122" name="Picture 2" descr="Image">
            <a:extLst>
              <a:ext uri="{FF2B5EF4-FFF2-40B4-BE49-F238E27FC236}">
                <a16:creationId xmlns:a16="http://schemas.microsoft.com/office/drawing/2014/main" id="{EF3E07A7-D7FD-70D4-C41D-203C7970BC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5" b="43682"/>
          <a:stretch/>
        </p:blipFill>
        <p:spPr bwMode="auto">
          <a:xfrm>
            <a:off x="6176475" y="1440079"/>
            <a:ext cx="1935769" cy="206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Arrow: Rotate right with solid fill">
            <a:extLst>
              <a:ext uri="{FF2B5EF4-FFF2-40B4-BE49-F238E27FC236}">
                <a16:creationId xmlns:a16="http://schemas.microsoft.com/office/drawing/2014/main" id="{A40C5A4F-CFBC-94C4-12DA-888EB0F5BD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 flipH="1">
            <a:off x="5281139" y="1454717"/>
            <a:ext cx="1024248" cy="11578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666C55-A467-D041-15DE-E709D923F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4257" y="3757928"/>
            <a:ext cx="3442717" cy="19437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24A86E-6B77-D67A-D479-9506C35CA89B}"/>
              </a:ext>
            </a:extLst>
          </p:cNvPr>
          <p:cNvSpPr txBox="1"/>
          <p:nvPr/>
        </p:nvSpPr>
        <p:spPr>
          <a:xfrm>
            <a:off x="6776974" y="3739228"/>
            <a:ext cx="2228750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100" dirty="0"/>
              <a:t>Now you can go ahead and search for courses that can help improve your digital skills.</a:t>
            </a:r>
          </a:p>
        </p:txBody>
      </p:sp>
      <p:pic>
        <p:nvPicPr>
          <p:cNvPr id="15" name="Picture 14" descr="Shape, icon&#10;&#10;Description automatically generated">
            <a:extLst>
              <a:ext uri="{FF2B5EF4-FFF2-40B4-BE49-F238E27FC236}">
                <a16:creationId xmlns:a16="http://schemas.microsoft.com/office/drawing/2014/main" id="{112F068A-2848-1A66-7FE2-AAACF9BD79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09" y="3807431"/>
            <a:ext cx="1939976" cy="193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96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F908-CF43-42F3-88B9-38FE1B1C9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LinkedIn Profile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21E80E7-661E-4798-9478-746C4C5B7E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5699978"/>
              </p:ext>
            </p:extLst>
          </p:nvPr>
        </p:nvGraphicFramePr>
        <p:xfrm>
          <a:off x="998220" y="2480310"/>
          <a:ext cx="6926580" cy="2790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6381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8F49F-719C-46EF-9B4C-4D63C5F1A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E8EE5-79D9-42CC-BF80-6DC5D5EA9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2438401"/>
            <a:ext cx="7543800" cy="129920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a class, let’s share our profiles.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good points can we see and what improvements could be made? </a:t>
            </a:r>
          </a:p>
        </p:txBody>
      </p:sp>
    </p:spTree>
    <p:extLst>
      <p:ext uri="{BB962C8B-B14F-4D97-AF65-F5344CB8AC3E}">
        <p14:creationId xmlns:p14="http://schemas.microsoft.com/office/powerpoint/2010/main" val="7877954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12671-048F-4665-802B-D0B51BA9D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17AD4C0-2A9B-4CE1-8DA4-C7A0AD35E1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0100" y="2541323"/>
            <a:ext cx="7543800" cy="223230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119025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GB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altLang="en-US" sz="120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Dijck, J. (2013) ‘“You have one identity”: performing the self on Facebook and LinkedIn’, Media, culture &amp; society, 35(2), pp. 199–215. Available at: https://doi.org/10.1177/0163443712468605.</a:t>
            </a:r>
          </a:p>
          <a:p>
            <a:pPr marL="0" indent="0">
              <a:spcBef>
                <a:spcPct val="0"/>
              </a:spcBef>
              <a:buNone/>
            </a:pPr>
            <a:br>
              <a:rPr lang="en-GB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2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endParaRPr lang="en-US" altLang="en-US" sz="12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endParaRPr lang="en-US" altLang="en-US" sz="12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r>
              <a:rPr lang="en-US" altLang="en-US" sz="1200" dirty="0" err="1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US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Elman, B. and Shahani-Denning, C. (2014) ‘LinkedIn and recruitment: how profiles differ across occupations’, </a:t>
            </a:r>
            <a:r>
              <a:rPr lang="en-US" altLang="en-US" sz="12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  <a:r>
              <a:rPr lang="en-US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36(5), pp. 583–604. </a:t>
            </a:r>
          </a:p>
          <a:p>
            <a:pPr marL="0" indent="0" defTabSz="685800">
              <a:spcBef>
                <a:spcPct val="0"/>
              </a:spcBef>
              <a:buNone/>
            </a:pPr>
            <a:r>
              <a:rPr lang="en-US" altLang="en-US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https://doi.org/10.1108/ER-07-2013-0086.</a:t>
            </a:r>
            <a:endParaRPr lang="en-US" altLang="en-US" sz="78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spcBef>
                <a:spcPct val="0"/>
              </a:spcBef>
              <a:buNone/>
            </a:pPr>
            <a:br>
              <a:rPr lang="en-US" altLang="en-US" sz="1350" dirty="0">
                <a:latin typeface="Arial" panose="020B0604020202020204" pitchFamily="34" charset="0"/>
              </a:rPr>
            </a:br>
            <a:endParaRPr lang="en-US" altLang="en-US" sz="135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45299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778</TotalTime>
  <Words>1258</Words>
  <Application>Microsoft Office PowerPoint</Application>
  <PresentationFormat>On-screen Show (4:3)</PresentationFormat>
  <Paragraphs>124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-apple-system</vt:lpstr>
      <vt:lpstr>Myriad Pro</vt:lpstr>
      <vt:lpstr>Arial</vt:lpstr>
      <vt:lpstr>Calibri Light</vt:lpstr>
      <vt:lpstr>Speak Pro</vt:lpstr>
      <vt:lpstr>Verdana</vt:lpstr>
      <vt:lpstr>Wingdings</vt:lpstr>
      <vt:lpstr>20140311PresentationUWTSDTemplate</vt:lpstr>
      <vt:lpstr>LCLM 4002</vt:lpstr>
      <vt:lpstr>LinkedIn</vt:lpstr>
      <vt:lpstr>During the session…  </vt:lpstr>
      <vt:lpstr>What is LinkedIn?</vt:lpstr>
      <vt:lpstr>How is it different to Facebook? </vt:lpstr>
      <vt:lpstr>How do recruiters use LinkedIn?</vt:lpstr>
      <vt:lpstr>What are employers looking for?</vt:lpstr>
      <vt:lpstr>Maximising your professional profile. </vt:lpstr>
      <vt:lpstr>Maximising your professional profile. </vt:lpstr>
      <vt:lpstr>LinkedIn Learning</vt:lpstr>
      <vt:lpstr>The DigiCentre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Creating a LinkedIn Profile</vt:lpstr>
      <vt:lpstr>Peer review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Modak</cp:lastModifiedBy>
  <cp:revision>45</cp:revision>
  <cp:lastPrinted>2018-07-09T15:27:01Z</cp:lastPrinted>
  <dcterms:created xsi:type="dcterms:W3CDTF">2002-10-07T19:43:58Z</dcterms:created>
  <dcterms:modified xsi:type="dcterms:W3CDTF">2024-07-30T08:13:38Z</dcterms:modified>
</cp:coreProperties>
</file>