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8" r:id="rId3"/>
    <p:sldId id="278" r:id="rId4"/>
    <p:sldId id="296" r:id="rId5"/>
    <p:sldId id="291" r:id="rId6"/>
    <p:sldId id="297" r:id="rId7"/>
    <p:sldId id="298" r:id="rId8"/>
    <p:sldId id="299" r:id="rId9"/>
    <p:sldId id="300" r:id="rId10"/>
    <p:sldId id="301" r:id="rId11"/>
    <p:sldId id="302" r:id="rId12"/>
    <p:sldId id="303" r:id="rId13"/>
    <p:sldId id="290" r:id="rId14"/>
    <p:sldId id="305" r:id="rId15"/>
    <p:sldId id="306" r:id="rId16"/>
    <p:sldId id="284" r:id="rId17"/>
    <p:sldId id="285" r:id="rId18"/>
    <p:sldId id="304" r:id="rId19"/>
    <p:sldId id="26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42DC1C-6A79-4B4E-9BDD-98ACEE1BBF74}" v="3" dt="2026-02-05T16:25:11.2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841" autoAdjust="0"/>
  </p:normalViewPr>
  <p:slideViewPr>
    <p:cSldViewPr snapToGrid="0">
      <p:cViewPr varScale="1">
        <p:scale>
          <a:sx n="84" d="100"/>
          <a:sy n="84" d="100"/>
        </p:scale>
        <p:origin x="92" y="2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6-02-05T16:25:12.743" v="3" actId="20577"/>
      <pc:docMkLst>
        <pc:docMk/>
      </pc:docMkLst>
      <pc:sldChg chg="modSp">
        <pc:chgData name="Alisdair Cunningham" userId="67e8d9ba-4582-42f1-b26c-e866daa7f65b" providerId="ADAL" clId="{D55405F9-96CE-42DD-9571-C3D40844E8B0}" dt="2026-02-05T16:24:40.083" v="1"/>
        <pc:sldMkLst>
          <pc:docMk/>
          <pc:sldMk cId="3701768522" sldId="256"/>
        </pc:sldMkLst>
        <pc:spChg chg="mod">
          <ac:chgData name="Alisdair Cunningham" userId="67e8d9ba-4582-42f1-b26c-e866daa7f65b" providerId="ADAL" clId="{D55405F9-96CE-42DD-9571-C3D40844E8B0}" dt="2026-02-05T16:24:40.083" v="1"/>
          <ac:spMkLst>
            <pc:docMk/>
            <pc:sldMk cId="3701768522" sldId="256"/>
            <ac:spMk id="38" creationId="{065D01E9-11A0-DBC0-6713-29D01B31E987}"/>
          </ac:spMkLst>
        </pc:spChg>
        <pc:spChg chg="mod">
          <ac:chgData name="Alisdair Cunningham" userId="67e8d9ba-4582-42f1-b26c-e866daa7f65b" providerId="ADAL" clId="{D55405F9-96CE-42DD-9571-C3D40844E8B0}" dt="2026-02-05T16:24:40.083" v="1"/>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6-02-05T16:24:40.083" v="1"/>
        <pc:sldMkLst>
          <pc:docMk/>
          <pc:sldMk cId="3408066673" sldId="258"/>
        </pc:sldMkLst>
        <pc:spChg chg="mod">
          <ac:chgData name="Alisdair Cunningham" userId="67e8d9ba-4582-42f1-b26c-e866daa7f65b" providerId="ADAL" clId="{D55405F9-96CE-42DD-9571-C3D40844E8B0}" dt="2026-02-05T16:24:40.083" v="1"/>
          <ac:spMkLst>
            <pc:docMk/>
            <pc:sldMk cId="3408066673" sldId="258"/>
            <ac:spMk id="3" creationId="{5C97D259-C210-48AB-7C61-CFC306A4650C}"/>
          </ac:spMkLst>
        </pc:spChg>
        <pc:spChg chg="mod">
          <ac:chgData name="Alisdair Cunningham" userId="67e8d9ba-4582-42f1-b26c-e866daa7f65b" providerId="ADAL" clId="{D55405F9-96CE-42DD-9571-C3D40844E8B0}" dt="2026-02-05T16:24:22.986" v="0"/>
          <ac:spMkLst>
            <pc:docMk/>
            <pc:sldMk cId="3408066673" sldId="258"/>
            <ac:spMk id="8" creationId="{C39BE701-A67E-5BFD-B044-ECF13A621788}"/>
          </ac:spMkLst>
        </pc:spChg>
      </pc:sldChg>
      <pc:sldChg chg="modSp mod">
        <pc:chgData name="Alisdair Cunningham" userId="67e8d9ba-4582-42f1-b26c-e866daa7f65b" providerId="ADAL" clId="{D55405F9-96CE-42DD-9571-C3D40844E8B0}" dt="2026-02-05T16:25:12.743" v="3" actId="20577"/>
        <pc:sldMkLst>
          <pc:docMk/>
          <pc:sldMk cId="2545193714" sldId="263"/>
        </pc:sldMkLst>
        <pc:spChg chg="mod">
          <ac:chgData name="Alisdair Cunningham" userId="67e8d9ba-4582-42f1-b26c-e866daa7f65b" providerId="ADAL" clId="{D55405F9-96CE-42DD-9571-C3D40844E8B0}" dt="2026-02-05T16:24:40.083" v="1"/>
          <ac:spMkLst>
            <pc:docMk/>
            <pc:sldMk cId="2545193714" sldId="263"/>
            <ac:spMk id="2" creationId="{F51C16DF-F564-481C-CCA4-180408A5301A}"/>
          </ac:spMkLst>
        </pc:spChg>
        <pc:spChg chg="mod">
          <ac:chgData name="Alisdair Cunningham" userId="67e8d9ba-4582-42f1-b26c-e866daa7f65b" providerId="ADAL" clId="{D55405F9-96CE-42DD-9571-C3D40844E8B0}" dt="2026-02-05T16:24:22.986" v="0"/>
          <ac:spMkLst>
            <pc:docMk/>
            <pc:sldMk cId="2545193714" sldId="263"/>
            <ac:spMk id="8" creationId="{C39BE701-A67E-5BFD-B044-ECF13A621788}"/>
          </ac:spMkLst>
        </pc:spChg>
        <pc:spChg chg="mod">
          <ac:chgData name="Alisdair Cunningham" userId="67e8d9ba-4582-42f1-b26c-e866daa7f65b" providerId="ADAL" clId="{D55405F9-96CE-42DD-9571-C3D40844E8B0}" dt="2026-02-05T16:25:12.743" v="3" actId="20577"/>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6-02-05T16:24:40.083" v="1"/>
        <pc:sldMkLst>
          <pc:docMk/>
          <pc:sldMk cId="3089347103" sldId="278"/>
        </pc:sldMkLst>
        <pc:spChg chg="mod">
          <ac:chgData name="Alisdair Cunningham" userId="67e8d9ba-4582-42f1-b26c-e866daa7f65b" providerId="ADAL" clId="{D55405F9-96CE-42DD-9571-C3D40844E8B0}" dt="2026-02-05T16:24:40.083" v="1"/>
          <ac:spMkLst>
            <pc:docMk/>
            <pc:sldMk cId="3089347103" sldId="278"/>
            <ac:spMk id="2" creationId="{26266620-7CAA-8759-73EA-DAF7383F10D9}"/>
          </ac:spMkLst>
        </pc:spChg>
        <pc:spChg chg="mod">
          <ac:chgData name="Alisdair Cunningham" userId="67e8d9ba-4582-42f1-b26c-e866daa7f65b" providerId="ADAL" clId="{D55405F9-96CE-42DD-9571-C3D40844E8B0}" dt="2026-02-05T16:24:22.986" v="0"/>
          <ac:spMkLst>
            <pc:docMk/>
            <pc:sldMk cId="3089347103" sldId="278"/>
            <ac:spMk id="8" creationId="{C39BE701-A67E-5BFD-B044-ECF13A621788}"/>
          </ac:spMkLst>
        </pc:spChg>
      </pc:sldChg>
      <pc:sldChg chg="modSp">
        <pc:chgData name="Alisdair Cunningham" userId="67e8d9ba-4582-42f1-b26c-e866daa7f65b" providerId="ADAL" clId="{D55405F9-96CE-42DD-9571-C3D40844E8B0}" dt="2026-02-05T16:24:40.083" v="1"/>
        <pc:sldMkLst>
          <pc:docMk/>
          <pc:sldMk cId="599868862" sldId="284"/>
        </pc:sldMkLst>
        <pc:spChg chg="mod">
          <ac:chgData name="Alisdair Cunningham" userId="67e8d9ba-4582-42f1-b26c-e866daa7f65b" providerId="ADAL" clId="{D55405F9-96CE-42DD-9571-C3D40844E8B0}" dt="2026-02-05T16:24:40.083" v="1"/>
          <ac:spMkLst>
            <pc:docMk/>
            <pc:sldMk cId="599868862" sldId="284"/>
            <ac:spMk id="3" creationId="{FC166DDA-B509-215E-99A6-F662175F2F0F}"/>
          </ac:spMkLst>
        </pc:spChg>
        <pc:spChg chg="mod">
          <ac:chgData name="Alisdair Cunningham" userId="67e8d9ba-4582-42f1-b26c-e866daa7f65b" providerId="ADAL" clId="{D55405F9-96CE-42DD-9571-C3D40844E8B0}" dt="2026-02-05T16:24:22.986" v="0"/>
          <ac:spMkLst>
            <pc:docMk/>
            <pc:sldMk cId="599868862" sldId="284"/>
            <ac:spMk id="8" creationId="{C39BE701-A67E-5BFD-B044-ECF13A621788}"/>
          </ac:spMkLst>
        </pc:spChg>
      </pc:sldChg>
      <pc:sldChg chg="modSp">
        <pc:chgData name="Alisdair Cunningham" userId="67e8d9ba-4582-42f1-b26c-e866daa7f65b" providerId="ADAL" clId="{D55405F9-96CE-42DD-9571-C3D40844E8B0}" dt="2026-02-05T16:24:40.083" v="1"/>
        <pc:sldMkLst>
          <pc:docMk/>
          <pc:sldMk cId="135289035" sldId="285"/>
        </pc:sldMkLst>
        <pc:spChg chg="mod">
          <ac:chgData name="Alisdair Cunningham" userId="67e8d9ba-4582-42f1-b26c-e866daa7f65b" providerId="ADAL" clId="{D55405F9-96CE-42DD-9571-C3D40844E8B0}" dt="2026-02-05T16:24:40.083" v="1"/>
          <ac:spMkLst>
            <pc:docMk/>
            <pc:sldMk cId="135289035" sldId="285"/>
            <ac:spMk id="3" creationId="{FC166DDA-B509-215E-99A6-F662175F2F0F}"/>
          </ac:spMkLst>
        </pc:spChg>
        <pc:spChg chg="mod">
          <ac:chgData name="Alisdair Cunningham" userId="67e8d9ba-4582-42f1-b26c-e866daa7f65b" providerId="ADAL" clId="{D55405F9-96CE-42DD-9571-C3D40844E8B0}" dt="2026-02-05T16:24:22.986" v="0"/>
          <ac:spMkLst>
            <pc:docMk/>
            <pc:sldMk cId="135289035" sldId="285"/>
            <ac:spMk id="8" creationId="{C39BE701-A67E-5BFD-B044-ECF13A621788}"/>
          </ac:spMkLst>
        </pc:spChg>
      </pc:sldChg>
      <pc:sldChg chg="modSp">
        <pc:chgData name="Alisdair Cunningham" userId="67e8d9ba-4582-42f1-b26c-e866daa7f65b" providerId="ADAL" clId="{D55405F9-96CE-42DD-9571-C3D40844E8B0}" dt="2026-02-05T16:24:40.083" v="1"/>
        <pc:sldMkLst>
          <pc:docMk/>
          <pc:sldMk cId="1900785244" sldId="290"/>
        </pc:sldMkLst>
        <pc:spChg chg="mod">
          <ac:chgData name="Alisdair Cunningham" userId="67e8d9ba-4582-42f1-b26c-e866daa7f65b" providerId="ADAL" clId="{D55405F9-96CE-42DD-9571-C3D40844E8B0}" dt="2026-02-05T16:24:40.083" v="1"/>
          <ac:spMkLst>
            <pc:docMk/>
            <pc:sldMk cId="1900785244" sldId="290"/>
            <ac:spMk id="2" creationId="{26266620-7CAA-8759-73EA-DAF7383F10D9}"/>
          </ac:spMkLst>
        </pc:spChg>
        <pc:spChg chg="mod">
          <ac:chgData name="Alisdair Cunningham" userId="67e8d9ba-4582-42f1-b26c-e866daa7f65b" providerId="ADAL" clId="{D55405F9-96CE-42DD-9571-C3D40844E8B0}" dt="2026-02-05T16:24:22.986" v="0"/>
          <ac:spMkLst>
            <pc:docMk/>
            <pc:sldMk cId="1900785244" sldId="290"/>
            <ac:spMk id="8" creationId="{C39BE701-A67E-5BFD-B044-ECF13A621788}"/>
          </ac:spMkLst>
        </pc:spChg>
      </pc:sldChg>
      <pc:sldChg chg="modSp">
        <pc:chgData name="Alisdair Cunningham" userId="67e8d9ba-4582-42f1-b26c-e866daa7f65b" providerId="ADAL" clId="{D55405F9-96CE-42DD-9571-C3D40844E8B0}" dt="2026-02-05T16:24:40.083" v="1"/>
        <pc:sldMkLst>
          <pc:docMk/>
          <pc:sldMk cId="2699235685" sldId="291"/>
        </pc:sldMkLst>
        <pc:spChg chg="mod">
          <ac:chgData name="Alisdair Cunningham" userId="67e8d9ba-4582-42f1-b26c-e866daa7f65b" providerId="ADAL" clId="{D55405F9-96CE-42DD-9571-C3D40844E8B0}" dt="2026-02-05T16:24:40.083" v="1"/>
          <ac:spMkLst>
            <pc:docMk/>
            <pc:sldMk cId="2699235685" sldId="291"/>
            <ac:spMk id="2" creationId="{26266620-7CAA-8759-73EA-DAF7383F10D9}"/>
          </ac:spMkLst>
        </pc:spChg>
        <pc:spChg chg="mod">
          <ac:chgData name="Alisdair Cunningham" userId="67e8d9ba-4582-42f1-b26c-e866daa7f65b" providerId="ADAL" clId="{D55405F9-96CE-42DD-9571-C3D40844E8B0}" dt="2026-02-05T16:24:22.986" v="0"/>
          <ac:spMkLst>
            <pc:docMk/>
            <pc:sldMk cId="2699235685" sldId="291"/>
            <ac:spMk id="8" creationId="{C39BE701-A67E-5BFD-B044-ECF13A621788}"/>
          </ac:spMkLst>
        </pc:spChg>
      </pc:sldChg>
      <pc:sldChg chg="modSp">
        <pc:chgData name="Alisdair Cunningham" userId="67e8d9ba-4582-42f1-b26c-e866daa7f65b" providerId="ADAL" clId="{D55405F9-96CE-42DD-9571-C3D40844E8B0}" dt="2026-02-05T16:24:40.083" v="1"/>
        <pc:sldMkLst>
          <pc:docMk/>
          <pc:sldMk cId="1143531556" sldId="296"/>
        </pc:sldMkLst>
        <pc:spChg chg="mod">
          <ac:chgData name="Alisdair Cunningham" userId="67e8d9ba-4582-42f1-b26c-e866daa7f65b" providerId="ADAL" clId="{D55405F9-96CE-42DD-9571-C3D40844E8B0}" dt="2026-02-05T16:24:40.083" v="1"/>
          <ac:spMkLst>
            <pc:docMk/>
            <pc:sldMk cId="1143531556" sldId="296"/>
            <ac:spMk id="2" creationId="{26266620-7CAA-8759-73EA-DAF7383F10D9}"/>
          </ac:spMkLst>
        </pc:spChg>
        <pc:spChg chg="mod">
          <ac:chgData name="Alisdair Cunningham" userId="67e8d9ba-4582-42f1-b26c-e866daa7f65b" providerId="ADAL" clId="{D55405F9-96CE-42DD-9571-C3D40844E8B0}" dt="2026-02-05T16:24:22.986" v="0"/>
          <ac:spMkLst>
            <pc:docMk/>
            <pc:sldMk cId="1143531556" sldId="296"/>
            <ac:spMk id="8" creationId="{C39BE701-A67E-5BFD-B044-ECF13A621788}"/>
          </ac:spMkLst>
        </pc:spChg>
      </pc:sldChg>
      <pc:sldChg chg="modSp">
        <pc:chgData name="Alisdair Cunningham" userId="67e8d9ba-4582-42f1-b26c-e866daa7f65b" providerId="ADAL" clId="{D55405F9-96CE-42DD-9571-C3D40844E8B0}" dt="2026-02-05T16:24:40.083" v="1"/>
        <pc:sldMkLst>
          <pc:docMk/>
          <pc:sldMk cId="3792402549" sldId="297"/>
        </pc:sldMkLst>
        <pc:spChg chg="mod">
          <ac:chgData name="Alisdair Cunningham" userId="67e8d9ba-4582-42f1-b26c-e866daa7f65b" providerId="ADAL" clId="{D55405F9-96CE-42DD-9571-C3D40844E8B0}" dt="2026-02-05T16:24:40.083" v="1"/>
          <ac:spMkLst>
            <pc:docMk/>
            <pc:sldMk cId="3792402549" sldId="297"/>
            <ac:spMk id="2" creationId="{B3DA1212-A2AE-BB04-120B-63944E35B75E}"/>
          </ac:spMkLst>
        </pc:spChg>
        <pc:spChg chg="mod">
          <ac:chgData name="Alisdair Cunningham" userId="67e8d9ba-4582-42f1-b26c-e866daa7f65b" providerId="ADAL" clId="{D55405F9-96CE-42DD-9571-C3D40844E8B0}" dt="2026-02-05T16:24:22.986" v="0"/>
          <ac:spMkLst>
            <pc:docMk/>
            <pc:sldMk cId="3792402549" sldId="297"/>
            <ac:spMk id="8" creationId="{2D142AA0-61DB-6186-E5DB-00987EBCD3DE}"/>
          </ac:spMkLst>
        </pc:spChg>
      </pc:sldChg>
      <pc:sldChg chg="modSp">
        <pc:chgData name="Alisdair Cunningham" userId="67e8d9ba-4582-42f1-b26c-e866daa7f65b" providerId="ADAL" clId="{D55405F9-96CE-42DD-9571-C3D40844E8B0}" dt="2026-02-05T16:24:40.083" v="1"/>
        <pc:sldMkLst>
          <pc:docMk/>
          <pc:sldMk cId="3434467507" sldId="298"/>
        </pc:sldMkLst>
        <pc:spChg chg="mod">
          <ac:chgData name="Alisdair Cunningham" userId="67e8d9ba-4582-42f1-b26c-e866daa7f65b" providerId="ADAL" clId="{D55405F9-96CE-42DD-9571-C3D40844E8B0}" dt="2026-02-05T16:24:40.083" v="1"/>
          <ac:spMkLst>
            <pc:docMk/>
            <pc:sldMk cId="3434467507" sldId="298"/>
            <ac:spMk id="2" creationId="{B3AEFE28-6232-008C-DC28-77BD5AAC16F7}"/>
          </ac:spMkLst>
        </pc:spChg>
        <pc:spChg chg="mod">
          <ac:chgData name="Alisdair Cunningham" userId="67e8d9ba-4582-42f1-b26c-e866daa7f65b" providerId="ADAL" clId="{D55405F9-96CE-42DD-9571-C3D40844E8B0}" dt="2026-02-05T16:24:22.986" v="0"/>
          <ac:spMkLst>
            <pc:docMk/>
            <pc:sldMk cId="3434467507" sldId="298"/>
            <ac:spMk id="8" creationId="{7D6854C2-7E57-C6D3-3D3B-52D7BF3AA150}"/>
          </ac:spMkLst>
        </pc:spChg>
      </pc:sldChg>
      <pc:sldChg chg="modSp">
        <pc:chgData name="Alisdair Cunningham" userId="67e8d9ba-4582-42f1-b26c-e866daa7f65b" providerId="ADAL" clId="{D55405F9-96CE-42DD-9571-C3D40844E8B0}" dt="2026-02-05T16:24:40.083" v="1"/>
        <pc:sldMkLst>
          <pc:docMk/>
          <pc:sldMk cId="1730532169" sldId="299"/>
        </pc:sldMkLst>
        <pc:spChg chg="mod">
          <ac:chgData name="Alisdair Cunningham" userId="67e8d9ba-4582-42f1-b26c-e866daa7f65b" providerId="ADAL" clId="{D55405F9-96CE-42DD-9571-C3D40844E8B0}" dt="2026-02-05T16:24:40.083" v="1"/>
          <ac:spMkLst>
            <pc:docMk/>
            <pc:sldMk cId="1730532169" sldId="299"/>
            <ac:spMk id="2" creationId="{272B5BEE-C8DC-DEA1-69BF-2F0C2B9B9058}"/>
          </ac:spMkLst>
        </pc:spChg>
        <pc:spChg chg="mod">
          <ac:chgData name="Alisdair Cunningham" userId="67e8d9ba-4582-42f1-b26c-e866daa7f65b" providerId="ADAL" clId="{D55405F9-96CE-42DD-9571-C3D40844E8B0}" dt="2026-02-05T16:24:22.986" v="0"/>
          <ac:spMkLst>
            <pc:docMk/>
            <pc:sldMk cId="1730532169" sldId="299"/>
            <ac:spMk id="8" creationId="{DB45CB0A-BD09-A5E2-22FA-EE36F48A2BAA}"/>
          </ac:spMkLst>
        </pc:spChg>
      </pc:sldChg>
      <pc:sldChg chg="modSp">
        <pc:chgData name="Alisdair Cunningham" userId="67e8d9ba-4582-42f1-b26c-e866daa7f65b" providerId="ADAL" clId="{D55405F9-96CE-42DD-9571-C3D40844E8B0}" dt="2026-02-05T16:24:40.083" v="1"/>
        <pc:sldMkLst>
          <pc:docMk/>
          <pc:sldMk cId="3490773512" sldId="300"/>
        </pc:sldMkLst>
        <pc:spChg chg="mod">
          <ac:chgData name="Alisdair Cunningham" userId="67e8d9ba-4582-42f1-b26c-e866daa7f65b" providerId="ADAL" clId="{D55405F9-96CE-42DD-9571-C3D40844E8B0}" dt="2026-02-05T16:24:40.083" v="1"/>
          <ac:spMkLst>
            <pc:docMk/>
            <pc:sldMk cId="3490773512" sldId="300"/>
            <ac:spMk id="2" creationId="{2D6AE289-9F00-0A6D-49A9-69A9D4006C38}"/>
          </ac:spMkLst>
        </pc:spChg>
        <pc:spChg chg="mod">
          <ac:chgData name="Alisdair Cunningham" userId="67e8d9ba-4582-42f1-b26c-e866daa7f65b" providerId="ADAL" clId="{D55405F9-96CE-42DD-9571-C3D40844E8B0}" dt="2026-02-05T16:24:22.986" v="0"/>
          <ac:spMkLst>
            <pc:docMk/>
            <pc:sldMk cId="3490773512" sldId="300"/>
            <ac:spMk id="8" creationId="{B73B0A82-4A17-EF3C-DD3C-348A5395FE34}"/>
          </ac:spMkLst>
        </pc:spChg>
      </pc:sldChg>
      <pc:sldChg chg="modSp">
        <pc:chgData name="Alisdair Cunningham" userId="67e8d9ba-4582-42f1-b26c-e866daa7f65b" providerId="ADAL" clId="{D55405F9-96CE-42DD-9571-C3D40844E8B0}" dt="2026-02-05T16:24:40.083" v="1"/>
        <pc:sldMkLst>
          <pc:docMk/>
          <pc:sldMk cId="163629486" sldId="301"/>
        </pc:sldMkLst>
        <pc:spChg chg="mod">
          <ac:chgData name="Alisdair Cunningham" userId="67e8d9ba-4582-42f1-b26c-e866daa7f65b" providerId="ADAL" clId="{D55405F9-96CE-42DD-9571-C3D40844E8B0}" dt="2026-02-05T16:24:40.083" v="1"/>
          <ac:spMkLst>
            <pc:docMk/>
            <pc:sldMk cId="163629486" sldId="301"/>
            <ac:spMk id="2" creationId="{81910B42-D4C8-00A8-23B7-4216B0A3DD54}"/>
          </ac:spMkLst>
        </pc:spChg>
        <pc:spChg chg="mod">
          <ac:chgData name="Alisdair Cunningham" userId="67e8d9ba-4582-42f1-b26c-e866daa7f65b" providerId="ADAL" clId="{D55405F9-96CE-42DD-9571-C3D40844E8B0}" dt="2026-02-05T16:24:22.986" v="0"/>
          <ac:spMkLst>
            <pc:docMk/>
            <pc:sldMk cId="163629486" sldId="301"/>
            <ac:spMk id="8" creationId="{92CF68CD-FF73-2943-EBC3-64E00912CFE5}"/>
          </ac:spMkLst>
        </pc:spChg>
      </pc:sldChg>
      <pc:sldChg chg="modSp">
        <pc:chgData name="Alisdair Cunningham" userId="67e8d9ba-4582-42f1-b26c-e866daa7f65b" providerId="ADAL" clId="{D55405F9-96CE-42DD-9571-C3D40844E8B0}" dt="2026-02-05T16:24:40.083" v="1"/>
        <pc:sldMkLst>
          <pc:docMk/>
          <pc:sldMk cId="2671357190" sldId="302"/>
        </pc:sldMkLst>
        <pc:spChg chg="mod">
          <ac:chgData name="Alisdair Cunningham" userId="67e8d9ba-4582-42f1-b26c-e866daa7f65b" providerId="ADAL" clId="{D55405F9-96CE-42DD-9571-C3D40844E8B0}" dt="2026-02-05T16:24:40.083" v="1"/>
          <ac:spMkLst>
            <pc:docMk/>
            <pc:sldMk cId="2671357190" sldId="302"/>
            <ac:spMk id="2" creationId="{2A993500-5833-BB12-6284-568C062B4C46}"/>
          </ac:spMkLst>
        </pc:spChg>
        <pc:spChg chg="mod">
          <ac:chgData name="Alisdair Cunningham" userId="67e8d9ba-4582-42f1-b26c-e866daa7f65b" providerId="ADAL" clId="{D55405F9-96CE-42DD-9571-C3D40844E8B0}" dt="2026-02-05T16:24:22.986" v="0"/>
          <ac:spMkLst>
            <pc:docMk/>
            <pc:sldMk cId="2671357190" sldId="302"/>
            <ac:spMk id="8" creationId="{2BE712F1-6CA5-7F27-A354-6A6A29312EFE}"/>
          </ac:spMkLst>
        </pc:spChg>
      </pc:sldChg>
      <pc:sldChg chg="modSp">
        <pc:chgData name="Alisdair Cunningham" userId="67e8d9ba-4582-42f1-b26c-e866daa7f65b" providerId="ADAL" clId="{D55405F9-96CE-42DD-9571-C3D40844E8B0}" dt="2026-02-05T16:24:22.986" v="0"/>
        <pc:sldMkLst>
          <pc:docMk/>
          <pc:sldMk cId="1258530060" sldId="303"/>
        </pc:sldMkLst>
        <pc:spChg chg="mod">
          <ac:chgData name="Alisdair Cunningham" userId="67e8d9ba-4582-42f1-b26c-e866daa7f65b" providerId="ADAL" clId="{D55405F9-96CE-42DD-9571-C3D40844E8B0}" dt="2026-02-05T16:24:22.986" v="0"/>
          <ac:spMkLst>
            <pc:docMk/>
            <pc:sldMk cId="1258530060" sldId="303"/>
            <ac:spMk id="8" creationId="{C39BE701-A67E-5BFD-B044-ECF13A621788}"/>
          </ac:spMkLst>
        </pc:spChg>
      </pc:sldChg>
      <pc:sldChg chg="modSp">
        <pc:chgData name="Alisdair Cunningham" userId="67e8d9ba-4582-42f1-b26c-e866daa7f65b" providerId="ADAL" clId="{D55405F9-96CE-42DD-9571-C3D40844E8B0}" dt="2026-02-05T16:24:40.083" v="1"/>
        <pc:sldMkLst>
          <pc:docMk/>
          <pc:sldMk cId="3459908324" sldId="304"/>
        </pc:sldMkLst>
        <pc:spChg chg="mod">
          <ac:chgData name="Alisdair Cunningham" userId="67e8d9ba-4582-42f1-b26c-e866daa7f65b" providerId="ADAL" clId="{D55405F9-96CE-42DD-9571-C3D40844E8B0}" dt="2026-02-05T16:24:40.083" v="1"/>
          <ac:spMkLst>
            <pc:docMk/>
            <pc:sldMk cId="3459908324" sldId="304"/>
            <ac:spMk id="2" creationId="{E633C025-EA3C-0D0C-8BCB-1FED4AEEAA84}"/>
          </ac:spMkLst>
        </pc:spChg>
        <pc:spChg chg="mod">
          <ac:chgData name="Alisdair Cunningham" userId="67e8d9ba-4582-42f1-b26c-e866daa7f65b" providerId="ADAL" clId="{D55405F9-96CE-42DD-9571-C3D40844E8B0}" dt="2026-02-05T16:24:22.986" v="0"/>
          <ac:spMkLst>
            <pc:docMk/>
            <pc:sldMk cId="3459908324" sldId="304"/>
            <ac:spMk id="8" creationId="{65DDF58B-65E0-13C5-9EED-15944D013298}"/>
          </ac:spMkLst>
        </pc:spChg>
      </pc:sldChg>
      <pc:sldChg chg="modSp">
        <pc:chgData name="Alisdair Cunningham" userId="67e8d9ba-4582-42f1-b26c-e866daa7f65b" providerId="ADAL" clId="{D55405F9-96CE-42DD-9571-C3D40844E8B0}" dt="2026-02-05T16:24:40.083" v="1"/>
        <pc:sldMkLst>
          <pc:docMk/>
          <pc:sldMk cId="3847786102" sldId="305"/>
        </pc:sldMkLst>
        <pc:spChg chg="mod">
          <ac:chgData name="Alisdair Cunningham" userId="67e8d9ba-4582-42f1-b26c-e866daa7f65b" providerId="ADAL" clId="{D55405F9-96CE-42DD-9571-C3D40844E8B0}" dt="2026-02-05T16:24:40.083" v="1"/>
          <ac:spMkLst>
            <pc:docMk/>
            <pc:sldMk cId="3847786102" sldId="305"/>
            <ac:spMk id="2" creationId="{44A09CB0-C477-E653-6F08-AB2387400BB5}"/>
          </ac:spMkLst>
        </pc:spChg>
        <pc:spChg chg="mod">
          <ac:chgData name="Alisdair Cunningham" userId="67e8d9ba-4582-42f1-b26c-e866daa7f65b" providerId="ADAL" clId="{D55405F9-96CE-42DD-9571-C3D40844E8B0}" dt="2026-02-05T16:24:22.986" v="0"/>
          <ac:spMkLst>
            <pc:docMk/>
            <pc:sldMk cId="3847786102" sldId="305"/>
            <ac:spMk id="8" creationId="{B1F3D0D7-059F-C60C-CB70-9C080A5D70EC}"/>
          </ac:spMkLst>
        </pc:spChg>
      </pc:sldChg>
      <pc:sldChg chg="modSp">
        <pc:chgData name="Alisdair Cunningham" userId="67e8d9ba-4582-42f1-b26c-e866daa7f65b" providerId="ADAL" clId="{D55405F9-96CE-42DD-9571-C3D40844E8B0}" dt="2026-02-05T16:24:40.083" v="1"/>
        <pc:sldMkLst>
          <pc:docMk/>
          <pc:sldMk cId="1230882126" sldId="306"/>
        </pc:sldMkLst>
        <pc:spChg chg="mod">
          <ac:chgData name="Alisdair Cunningham" userId="67e8d9ba-4582-42f1-b26c-e866daa7f65b" providerId="ADAL" clId="{D55405F9-96CE-42DD-9571-C3D40844E8B0}" dt="2026-02-05T16:24:40.083" v="1"/>
          <ac:spMkLst>
            <pc:docMk/>
            <pc:sldMk cId="1230882126" sldId="306"/>
            <ac:spMk id="2" creationId="{B935D0F3-1394-188F-DDDC-80047DF4EE39}"/>
          </ac:spMkLst>
        </pc:spChg>
        <pc:spChg chg="mod">
          <ac:chgData name="Alisdair Cunningham" userId="67e8d9ba-4582-42f1-b26c-e866daa7f65b" providerId="ADAL" clId="{D55405F9-96CE-42DD-9571-C3D40844E8B0}" dt="2026-02-05T16:24:22.986" v="0"/>
          <ac:spMkLst>
            <pc:docMk/>
            <pc:sldMk cId="1230882126" sldId="306"/>
            <ac:spMk id="8" creationId="{DF4D6E1D-B5F8-9B2C-BFF0-02E6CA9C9FF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05/02/2026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a:t>
            </a:fld>
            <a:endParaRPr lang="en-GB" dirty="0"/>
          </a:p>
        </p:txBody>
      </p:sp>
    </p:spTree>
    <p:extLst>
      <p:ext uri="{BB962C8B-B14F-4D97-AF65-F5344CB8AC3E}">
        <p14:creationId xmlns:p14="http://schemas.microsoft.com/office/powerpoint/2010/main" val="41115012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Arial" panose="020B0604020202020204" pitchFamily="34" charset="0"/>
              </a:rPr>
              <a:t>Van </a:t>
            </a:r>
            <a:r>
              <a:rPr lang="en-GB" b="0" i="0" dirty="0" err="1">
                <a:solidFill>
                  <a:srgbClr val="222222"/>
                </a:solidFill>
                <a:effectLst/>
                <a:latin typeface="Arial" panose="020B0604020202020204" pitchFamily="34" charset="0"/>
              </a:rPr>
              <a:t>Wyngaard</a:t>
            </a:r>
            <a:r>
              <a:rPr lang="en-GB" b="0" i="0" dirty="0">
                <a:solidFill>
                  <a:srgbClr val="222222"/>
                </a:solidFill>
                <a:effectLst/>
                <a:latin typeface="Arial" panose="020B0604020202020204" pitchFamily="34" charset="0"/>
              </a:rPr>
              <a:t>, C.J., Pretorius, J.H.C. and Pretorius, L., 2012, December. Theory of the triple constraint—A conceptual review. In </a:t>
            </a:r>
            <a:r>
              <a:rPr lang="en-GB" b="0" i="1" dirty="0">
                <a:solidFill>
                  <a:srgbClr val="222222"/>
                </a:solidFill>
                <a:effectLst/>
                <a:latin typeface="Arial" panose="020B0604020202020204" pitchFamily="34" charset="0"/>
              </a:rPr>
              <a:t>2012 IEEE International Conference on Industrial Engineering and Engineering Management</a:t>
            </a:r>
            <a:r>
              <a:rPr lang="en-GB" b="0" i="0" dirty="0">
                <a:solidFill>
                  <a:srgbClr val="222222"/>
                </a:solidFill>
                <a:effectLst/>
                <a:latin typeface="Arial" panose="020B0604020202020204" pitchFamily="34" charset="0"/>
              </a:rPr>
              <a:t> (pp. 1991-1997). IEEE.</a:t>
            </a:r>
            <a:endParaRPr lang="en-GB" dirty="0"/>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5897068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2339817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25156765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7FC664-2B9F-67EC-9206-CF1324A824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970072-DB9D-2C5B-C2E5-5A62F0C13E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C46063-ACF7-0341-E639-9FCA416F544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D87DFB9-103B-82B1-9E69-808862DD2502}"/>
              </a:ext>
            </a:extLst>
          </p:cNvPr>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25079708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4DBCC-60D1-7261-CD12-139800E3F1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A0EA8C-6116-5214-0093-9D07ACD54F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9095B9-DB67-4EC4-4CE8-ECDE81643F7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10542CB-3689-092F-A4FC-248DE5FAF5D8}"/>
              </a:ext>
            </a:extLst>
          </p:cNvPr>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4138471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BF95DD-9433-6D53-1D8D-A7A64AC48E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53B58D-07D0-A4C5-CA0C-3D7FEEDFB2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E3A71D-F183-81FC-E149-4395C3154B4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7923337-A885-E970-B1C1-53439EDAB597}"/>
              </a:ext>
            </a:extLst>
          </p:cNvPr>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14320084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8133EE-E221-1D9A-1706-BF1BBA28AF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E36E3DF-11ED-3BAE-B394-BB2ECD1893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74EB830-BEB5-14C6-B718-891461A71D2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C712DBF-3316-5E9A-BB22-46C6FE845C42}"/>
              </a:ext>
            </a:extLst>
          </p:cNvPr>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26996581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837444-B02D-3932-DCFB-558BE51637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5B8F8E-2A08-D24E-AD3C-0B7B75FA82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37E58A-6DCD-9B8C-DA6C-68F9C2CF40A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4EAE4D4-8413-67BB-ACEA-4D305C9B60F9}"/>
              </a:ext>
            </a:extLst>
          </p:cNvPr>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15205527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043D18-03E7-6834-E538-156E53EAC0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91E6E9-5698-A6FB-F878-2C89681EB2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82762E3-1393-E361-10EB-D86823FBDC9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24541D9-A401-9821-ECA0-21B51BF38A3A}"/>
              </a:ext>
            </a:extLst>
          </p:cNvPr>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13494366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4973999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221520774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9E0AFA-2052-7483-857E-F5F22A69CC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FDADB2-204D-EB8B-1312-75E94CC5E8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C8D079-D94A-CBBB-65B8-0724BBFA7C1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FF1ABD0-FA27-08FC-9ACF-3D4D98ACBE86}"/>
              </a:ext>
            </a:extLst>
          </p:cNvPr>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33724151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8EE8C0-D524-CA5F-82C4-9FB612B704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9549E1-2BEA-BD6D-64D7-9F8E726C4F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DB1B7C-D9FE-6646-8008-A7D5B31D0D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6344DE7-68D2-EC5D-1424-C710E38306CA}"/>
              </a:ext>
            </a:extLst>
          </p:cNvPr>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205184656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17447748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42846201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D3477D-DB97-3496-A6AC-EBF543888F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112223-BF14-157A-A7FE-BFBCB32105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ECA39C-00DF-6D9D-213B-EA213B1750D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FCB0BCD-A0DC-223A-2E2B-C23A17178AC3}"/>
              </a:ext>
            </a:extLst>
          </p:cNvPr>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2941818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05/02/2026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9.emf"/><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www.apm.org.uk/"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hyperlink" Target="http://103.62.146.201:8081/xmlui/bitstream/handle/1/6080/project%20management.pdf?sequence=1&amp;isAllowed=y"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mailto:a.cunningham@uwtsd.ac.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840562" y="741594"/>
            <a:ext cx="5507258"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ACNA5000: </a:t>
            </a:r>
          </a:p>
          <a:p>
            <a:pPr algn="ctr">
              <a:lnSpc>
                <a:spcPct val="90000"/>
              </a:lnSpc>
              <a:spcBef>
                <a:spcPct val="0"/>
              </a:spcBef>
              <a:spcAft>
                <a:spcPts val="600"/>
              </a:spcAft>
            </a:pPr>
            <a:r>
              <a:rPr lang="en-US" sz="5000" dirty="0">
                <a:latin typeface="+mj-lt"/>
                <a:ea typeface="+mj-ea"/>
                <a:cs typeface="+mj-cs"/>
              </a:rPr>
              <a:t>Lecture 15: Project Risk Management</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30952" r="30952"/>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19</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95786" y="4705714"/>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27/02/2026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27/02/2026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Lecture contents</a:t>
            </a:r>
          </a:p>
        </p:txBody>
      </p:sp>
      <p:sp>
        <p:nvSpPr>
          <p:cNvPr id="2" name="TextBox 1">
            <a:extLst>
              <a:ext uri="{FF2B5EF4-FFF2-40B4-BE49-F238E27FC236}">
                <a16:creationId xmlns:a16="http://schemas.microsoft.com/office/drawing/2014/main" id="{A2D86128-627C-CDAF-0130-E754A86682C9}"/>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15: Project Risk Management</a:t>
            </a:r>
          </a:p>
        </p:txBody>
      </p:sp>
      <p:sp>
        <p:nvSpPr>
          <p:cNvPr id="3" name="TextBox 2">
            <a:extLst>
              <a:ext uri="{FF2B5EF4-FFF2-40B4-BE49-F238E27FC236}">
                <a16:creationId xmlns:a16="http://schemas.microsoft.com/office/drawing/2014/main" id="{5C97D259-C210-48AB-7C61-CFC306A4650C}"/>
              </a:ext>
            </a:extLst>
          </p:cNvPr>
          <p:cNvSpPr txBox="1"/>
          <p:nvPr/>
        </p:nvSpPr>
        <p:spPr>
          <a:xfrm>
            <a:off x="10628852" y="0"/>
            <a:ext cx="1557536" cy="369332"/>
          </a:xfrm>
          <a:prstGeom prst="rect">
            <a:avLst/>
          </a:prstGeom>
          <a:noFill/>
        </p:spPr>
        <p:txBody>
          <a:bodyPr wrap="square" rtlCol="0">
            <a:spAutoFit/>
          </a:bodyPr>
          <a:lstStyle/>
          <a:p>
            <a:r>
              <a:rPr lang="en-GB" dirty="0"/>
              <a:t>27/02/2026</a:t>
            </a:r>
          </a:p>
        </p:txBody>
      </p:sp>
      <p:pic>
        <p:nvPicPr>
          <p:cNvPr id="4" name="Picture 3">
            <a:extLst>
              <a:ext uri="{FF2B5EF4-FFF2-40B4-BE49-F238E27FC236}">
                <a16:creationId xmlns:a16="http://schemas.microsoft.com/office/drawing/2014/main" id="{B103642F-8859-A223-448B-8BDF92518F13}"/>
              </a:ext>
            </a:extLst>
          </p:cNvPr>
          <p:cNvPicPr>
            <a:picLocks noChangeAspect="1"/>
          </p:cNvPicPr>
          <p:nvPr/>
        </p:nvPicPr>
        <p:blipFill rotWithShape="1">
          <a:blip r:embed="rId3">
            <a:extLst>
              <a:ext uri="{28A0092B-C50C-407E-A947-70E740481C1C}">
                <a14:useLocalDpi xmlns:a14="http://schemas.microsoft.com/office/drawing/2010/main" val="0"/>
              </a:ext>
            </a:extLst>
          </a:blip>
          <a:srcRect l="35180" r="3518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graphicFrame>
        <p:nvGraphicFramePr>
          <p:cNvPr id="7" name="Table 6">
            <a:extLst>
              <a:ext uri="{FF2B5EF4-FFF2-40B4-BE49-F238E27FC236}">
                <a16:creationId xmlns:a16="http://schemas.microsoft.com/office/drawing/2014/main" id="{D2C23C78-DFD7-3DCE-77CD-134C80779B21}"/>
              </a:ext>
            </a:extLst>
          </p:cNvPr>
          <p:cNvGraphicFramePr>
            <a:graphicFrameLocks noGrp="1"/>
          </p:cNvGraphicFramePr>
          <p:nvPr>
            <p:extLst>
              <p:ext uri="{D42A27DB-BD31-4B8C-83A1-F6EECF244321}">
                <p14:modId xmlns:p14="http://schemas.microsoft.com/office/powerpoint/2010/main" val="4081228650"/>
              </p:ext>
            </p:extLst>
          </p:nvPr>
        </p:nvGraphicFramePr>
        <p:xfrm>
          <a:off x="3817425" y="1064423"/>
          <a:ext cx="6644081" cy="5029200"/>
        </p:xfrm>
        <a:graphic>
          <a:graphicData uri="http://schemas.openxmlformats.org/drawingml/2006/table">
            <a:tbl>
              <a:tblPr firstRow="1" bandRow="1">
                <a:tableStyleId>{F5AB1C69-6EDB-4FF4-983F-18BD219EF322}</a:tableStyleId>
              </a:tblPr>
              <a:tblGrid>
                <a:gridCol w="1168316">
                  <a:extLst>
                    <a:ext uri="{9D8B030D-6E8A-4147-A177-3AD203B41FA5}">
                      <a16:colId xmlns:a16="http://schemas.microsoft.com/office/drawing/2014/main" val="4217316143"/>
                    </a:ext>
                  </a:extLst>
                </a:gridCol>
                <a:gridCol w="5475765">
                  <a:extLst>
                    <a:ext uri="{9D8B030D-6E8A-4147-A177-3AD203B41FA5}">
                      <a16:colId xmlns:a16="http://schemas.microsoft.com/office/drawing/2014/main" val="2224999294"/>
                    </a:ext>
                  </a:extLst>
                </a:gridCol>
              </a:tblGrid>
              <a:tr h="266429">
                <a:tc>
                  <a:txBody>
                    <a:bodyPr/>
                    <a:lstStyle/>
                    <a:p>
                      <a:pPr algn="ctr"/>
                      <a:r>
                        <a:rPr lang="en-GB" sz="1600" dirty="0"/>
                        <a:t>Slide(s)</a:t>
                      </a:r>
                    </a:p>
                  </a:txBody>
                  <a:tcPr/>
                </a:tc>
                <a:tc>
                  <a:txBody>
                    <a:bodyPr/>
                    <a:lstStyle/>
                    <a:p>
                      <a:r>
                        <a:rPr lang="en-GB" sz="1600" dirty="0"/>
                        <a:t>Topic</a:t>
                      </a:r>
                    </a:p>
                  </a:txBody>
                  <a:tcPr/>
                </a:tc>
                <a:extLst>
                  <a:ext uri="{0D108BD9-81ED-4DB2-BD59-A6C34878D82A}">
                    <a16:rowId xmlns:a16="http://schemas.microsoft.com/office/drawing/2014/main" val="2577364065"/>
                  </a:ext>
                </a:extLst>
              </a:tr>
              <a:tr h="266429">
                <a:tc>
                  <a:txBody>
                    <a:bodyPr/>
                    <a:lstStyle/>
                    <a:p>
                      <a:pPr algn="ctr"/>
                      <a:r>
                        <a:rPr lang="en-GB" sz="1600" dirty="0"/>
                        <a:t>3</a:t>
                      </a:r>
                    </a:p>
                  </a:txBody>
                  <a:tcPr/>
                </a:tc>
                <a:tc>
                  <a:txBody>
                    <a:bodyPr/>
                    <a:lstStyle/>
                    <a:p>
                      <a:r>
                        <a:rPr lang="en-GB" sz="1600" dirty="0"/>
                        <a:t>Recap</a:t>
                      </a:r>
                    </a:p>
                  </a:txBody>
                  <a:tcPr/>
                </a:tc>
                <a:extLst>
                  <a:ext uri="{0D108BD9-81ED-4DB2-BD59-A6C34878D82A}">
                    <a16:rowId xmlns:a16="http://schemas.microsoft.com/office/drawing/2014/main" val="586689555"/>
                  </a:ext>
                </a:extLst>
              </a:tr>
              <a:tr h="266429">
                <a:tc>
                  <a:txBody>
                    <a:bodyPr/>
                    <a:lstStyle/>
                    <a:p>
                      <a:pPr algn="ctr"/>
                      <a:r>
                        <a:rPr lang="en-GB" sz="1600" dirty="0"/>
                        <a:t>4</a:t>
                      </a:r>
                    </a:p>
                  </a:txBody>
                  <a:tcPr/>
                </a:tc>
                <a:tc>
                  <a:txBody>
                    <a:bodyPr/>
                    <a:lstStyle/>
                    <a:p>
                      <a:r>
                        <a:rPr lang="en-GB" sz="1600" dirty="0"/>
                        <a:t>Sources of Change</a:t>
                      </a:r>
                    </a:p>
                  </a:txBody>
                  <a:tcPr/>
                </a:tc>
                <a:extLst>
                  <a:ext uri="{0D108BD9-81ED-4DB2-BD59-A6C34878D82A}">
                    <a16:rowId xmlns:a16="http://schemas.microsoft.com/office/drawing/2014/main" val="3837722624"/>
                  </a:ext>
                </a:extLst>
              </a:tr>
              <a:tr h="266429">
                <a:tc>
                  <a:txBody>
                    <a:bodyPr/>
                    <a:lstStyle/>
                    <a:p>
                      <a:pPr algn="ctr"/>
                      <a:r>
                        <a:rPr lang="en-GB" sz="1600" dirty="0"/>
                        <a:t>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Proactive vs Reactive</a:t>
                      </a:r>
                    </a:p>
                  </a:txBody>
                  <a:tcPr/>
                </a:tc>
                <a:extLst>
                  <a:ext uri="{0D108BD9-81ED-4DB2-BD59-A6C34878D82A}">
                    <a16:rowId xmlns:a16="http://schemas.microsoft.com/office/drawing/2014/main" val="3852937406"/>
                  </a:ext>
                </a:extLst>
              </a:tr>
              <a:tr h="266429">
                <a:tc>
                  <a:txBody>
                    <a:bodyPr/>
                    <a:lstStyle/>
                    <a:p>
                      <a:pPr algn="ctr"/>
                      <a:r>
                        <a:rPr lang="en-GB" sz="1600" dirty="0"/>
                        <a:t>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Timing</a:t>
                      </a:r>
                    </a:p>
                  </a:txBody>
                  <a:tcPr/>
                </a:tc>
                <a:extLst>
                  <a:ext uri="{0D108BD9-81ED-4DB2-BD59-A6C34878D82A}">
                    <a16:rowId xmlns:a16="http://schemas.microsoft.com/office/drawing/2014/main" val="1523503452"/>
                  </a:ext>
                </a:extLst>
              </a:tr>
              <a:tr h="266429">
                <a:tc>
                  <a:txBody>
                    <a:bodyPr/>
                    <a:lstStyle/>
                    <a:p>
                      <a:pPr algn="ctr"/>
                      <a:r>
                        <a:rPr lang="en-GB" sz="1600" dirty="0"/>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Risk Identification</a:t>
                      </a:r>
                    </a:p>
                  </a:txBody>
                  <a:tcPr/>
                </a:tc>
                <a:extLst>
                  <a:ext uri="{0D108BD9-81ED-4DB2-BD59-A6C34878D82A}">
                    <a16:rowId xmlns:a16="http://schemas.microsoft.com/office/drawing/2014/main" val="4124221353"/>
                  </a:ext>
                </a:extLst>
              </a:tr>
              <a:tr h="266429">
                <a:tc>
                  <a:txBody>
                    <a:bodyPr/>
                    <a:lstStyle/>
                    <a:p>
                      <a:pPr algn="ctr"/>
                      <a:r>
                        <a:rPr lang="en-GB" sz="1600" dirty="0"/>
                        <a:t>8 – 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Risk Register</a:t>
                      </a:r>
                    </a:p>
                  </a:txBody>
                  <a:tcPr/>
                </a:tc>
                <a:extLst>
                  <a:ext uri="{0D108BD9-81ED-4DB2-BD59-A6C34878D82A}">
                    <a16:rowId xmlns:a16="http://schemas.microsoft.com/office/drawing/2014/main" val="3512172326"/>
                  </a:ext>
                </a:extLst>
              </a:tr>
              <a:tr h="266429">
                <a:tc>
                  <a:txBody>
                    <a:bodyPr/>
                    <a:lstStyle/>
                    <a:p>
                      <a:pPr algn="ctr"/>
                      <a:r>
                        <a:rPr lang="en-GB" sz="1600" dirty="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Risk Matrix</a:t>
                      </a:r>
                    </a:p>
                  </a:txBody>
                  <a:tcPr/>
                </a:tc>
                <a:extLst>
                  <a:ext uri="{0D108BD9-81ED-4DB2-BD59-A6C34878D82A}">
                    <a16:rowId xmlns:a16="http://schemas.microsoft.com/office/drawing/2014/main" val="2867839914"/>
                  </a:ext>
                </a:extLst>
              </a:tr>
              <a:tr h="266429">
                <a:tc>
                  <a:txBody>
                    <a:bodyPr/>
                    <a:lstStyle/>
                    <a:p>
                      <a:pPr algn="ctr"/>
                      <a:r>
                        <a:rPr lang="en-GB" sz="1600" dirty="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Risk Register – Matrix</a:t>
                      </a:r>
                    </a:p>
                  </a:txBody>
                  <a:tcPr/>
                </a:tc>
                <a:extLst>
                  <a:ext uri="{0D108BD9-81ED-4DB2-BD59-A6C34878D82A}">
                    <a16:rowId xmlns:a16="http://schemas.microsoft.com/office/drawing/2014/main" val="3895587409"/>
                  </a:ext>
                </a:extLst>
              </a:tr>
              <a:tr h="266429">
                <a:tc>
                  <a:txBody>
                    <a:bodyPr/>
                    <a:lstStyle/>
                    <a:p>
                      <a:pPr algn="ctr"/>
                      <a:r>
                        <a:rPr lang="en-GB" sz="1600" dirty="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Risk Matrix Scenario Exercise</a:t>
                      </a:r>
                    </a:p>
                  </a:txBody>
                  <a:tcPr/>
                </a:tc>
                <a:extLst>
                  <a:ext uri="{0D108BD9-81ED-4DB2-BD59-A6C34878D82A}">
                    <a16:rowId xmlns:a16="http://schemas.microsoft.com/office/drawing/2014/main" val="2021488515"/>
                  </a:ext>
                </a:extLst>
              </a:tr>
              <a:tr h="266429">
                <a:tc>
                  <a:txBody>
                    <a:bodyPr/>
                    <a:lstStyle/>
                    <a:p>
                      <a:pPr algn="ctr"/>
                      <a:r>
                        <a:rPr lang="en-GB" sz="1600" dirty="0"/>
                        <a:t>13 – 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Mitigation</a:t>
                      </a:r>
                    </a:p>
                  </a:txBody>
                  <a:tcPr/>
                </a:tc>
                <a:extLst>
                  <a:ext uri="{0D108BD9-81ED-4DB2-BD59-A6C34878D82A}">
                    <a16:rowId xmlns:a16="http://schemas.microsoft.com/office/drawing/2014/main" val="996097377"/>
                  </a:ext>
                </a:extLst>
              </a:tr>
              <a:tr h="266429">
                <a:tc>
                  <a:txBody>
                    <a:bodyPr/>
                    <a:lstStyle/>
                    <a:p>
                      <a:pPr algn="ctr"/>
                      <a:r>
                        <a:rPr lang="en-GB" sz="1600" dirty="0"/>
                        <a:t>15</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Live document</a:t>
                      </a:r>
                    </a:p>
                  </a:txBody>
                  <a:tcPr/>
                </a:tc>
                <a:extLst>
                  <a:ext uri="{0D108BD9-81ED-4DB2-BD59-A6C34878D82A}">
                    <a16:rowId xmlns:a16="http://schemas.microsoft.com/office/drawing/2014/main" val="1301907227"/>
                  </a:ext>
                </a:extLst>
              </a:tr>
              <a:tr h="266429">
                <a:tc>
                  <a:txBody>
                    <a:bodyPr/>
                    <a:lstStyle/>
                    <a:p>
                      <a:pPr algn="ctr"/>
                      <a:r>
                        <a:rPr lang="en-GB" sz="1600" dirty="0"/>
                        <a:t>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Summary</a:t>
                      </a:r>
                    </a:p>
                  </a:txBody>
                  <a:tcPr/>
                </a:tc>
                <a:extLst>
                  <a:ext uri="{0D108BD9-81ED-4DB2-BD59-A6C34878D82A}">
                    <a16:rowId xmlns:a16="http://schemas.microsoft.com/office/drawing/2014/main" val="2644339306"/>
                  </a:ext>
                </a:extLst>
              </a:tr>
              <a:tr h="266429">
                <a:tc>
                  <a:txBody>
                    <a:bodyPr/>
                    <a:lstStyle/>
                    <a:p>
                      <a:pPr algn="ctr"/>
                      <a:r>
                        <a:rPr lang="en-GB" sz="1600" dirty="0"/>
                        <a:t>17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Next Session</a:t>
                      </a:r>
                    </a:p>
                  </a:txBody>
                  <a:tcPr/>
                </a:tc>
                <a:extLst>
                  <a:ext uri="{0D108BD9-81ED-4DB2-BD59-A6C34878D82A}">
                    <a16:rowId xmlns:a16="http://schemas.microsoft.com/office/drawing/2014/main" val="832627275"/>
                  </a:ext>
                </a:extLst>
              </a:tr>
              <a:tr h="266429">
                <a:tc>
                  <a:txBody>
                    <a:bodyPr/>
                    <a:lstStyle/>
                    <a:p>
                      <a:pPr algn="ctr"/>
                      <a:r>
                        <a:rPr lang="en-GB" sz="1600" dirty="0"/>
                        <a:t>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t>Assignment guidance</a:t>
                      </a:r>
                    </a:p>
                  </a:txBody>
                  <a:tcPr/>
                </a:tc>
                <a:extLst>
                  <a:ext uri="{0D108BD9-81ED-4DB2-BD59-A6C34878D82A}">
                    <a16:rowId xmlns:a16="http://schemas.microsoft.com/office/drawing/2014/main" val="3145460327"/>
                  </a:ext>
                </a:extLst>
              </a:tr>
            </a:tbl>
          </a:graphicData>
        </a:graphic>
      </p:graphicFrame>
      <p:sp>
        <p:nvSpPr>
          <p:cNvPr id="9" name="TextBox 8">
            <a:extLst>
              <a:ext uri="{FF2B5EF4-FFF2-40B4-BE49-F238E27FC236}">
                <a16:creationId xmlns:a16="http://schemas.microsoft.com/office/drawing/2014/main" id="{19F53A73-2EA9-3328-7F6F-2F3281375DCC}"/>
              </a:ext>
            </a:extLst>
          </p:cNvPr>
          <p:cNvSpPr txBox="1"/>
          <p:nvPr/>
        </p:nvSpPr>
        <p:spPr>
          <a:xfrm>
            <a:off x="3817424" y="489899"/>
            <a:ext cx="6644082" cy="830997"/>
          </a:xfrm>
          <a:prstGeom prst="rect">
            <a:avLst/>
          </a:prstGeom>
          <a:noFill/>
        </p:spPr>
        <p:txBody>
          <a:bodyPr wrap="square" rtlCol="0">
            <a:spAutoFit/>
          </a:bodyPr>
          <a:lstStyle/>
          <a:p>
            <a:r>
              <a:rPr lang="en-GB" sz="2400" dirty="0"/>
              <a:t>This lecture will contain the following:</a:t>
            </a:r>
          </a:p>
          <a:p>
            <a:endParaRPr lang="en-GB" sz="2400" dirty="0"/>
          </a:p>
        </p:txBody>
      </p:sp>
    </p:spTree>
    <p:extLst>
      <p:ext uri="{BB962C8B-B14F-4D97-AF65-F5344CB8AC3E}">
        <p14:creationId xmlns:p14="http://schemas.microsoft.com/office/powerpoint/2010/main" val="3408066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solidFill>
            <a:schemeClr val="bg1"/>
          </a:solidFill>
        </p:spPr>
        <p:txBody>
          <a:bodyPr wrap="square" rtlCol="0">
            <a:spAutoFit/>
          </a:bodyPr>
          <a:lstStyle/>
          <a:p>
            <a:r>
              <a:rPr lang="en-GB" dirty="0"/>
              <a:t>Slide </a:t>
            </a:r>
            <a:fld id="{53F48CF3-01F5-4279-B84F-94263A3A38F0}" type="slidenum">
              <a:rPr lang="en-GB" smtClean="0"/>
              <a:t>3</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solidFill>
            <a:schemeClr val="bg1"/>
          </a:solidFill>
        </p:spPr>
        <p:txBody>
          <a:bodyPr wrap="square" rtlCol="0">
            <a:spAutoFit/>
          </a:bodyPr>
          <a:lstStyle/>
          <a:p>
            <a:r>
              <a:rPr lang="fr-FR" dirty="0"/>
              <a:t>Module ACNA5000: 2025 / 2026		</a:t>
            </a:r>
            <a:r>
              <a:rPr lang="en-GB" b="1" dirty="0"/>
              <a:t>Recap</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solidFill>
            <a:schemeClr val="bg1"/>
          </a:solidFill>
        </p:spPr>
        <p:txBody>
          <a:bodyPr wrap="square" rtlCol="0">
            <a:spAutoFit/>
          </a:bodyPr>
          <a:lstStyle/>
          <a:p>
            <a:r>
              <a:rPr lang="fr-FR" dirty="0"/>
              <a:t>A. Cunningham			</a:t>
            </a:r>
            <a:r>
              <a:rPr lang="en-GB" dirty="0"/>
              <a:t>Lecture 15: Project Risk Management</a:t>
            </a:r>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solidFill>
            <a:schemeClr val="bg1"/>
          </a:solidFill>
        </p:spPr>
        <p:txBody>
          <a:bodyPr wrap="square" rtlCol="0">
            <a:spAutoFit/>
          </a:bodyPr>
          <a:lstStyle/>
          <a:p>
            <a:r>
              <a:rPr lang="en-GB" dirty="0"/>
              <a:t>27/02/2026</a:t>
            </a:r>
          </a:p>
        </p:txBody>
      </p:sp>
      <p:pic>
        <p:nvPicPr>
          <p:cNvPr id="3" name="Picture 2">
            <a:extLst>
              <a:ext uri="{FF2B5EF4-FFF2-40B4-BE49-F238E27FC236}">
                <a16:creationId xmlns:a16="http://schemas.microsoft.com/office/drawing/2014/main" id="{829B61E3-CF38-FD58-894E-0E47EB1CE2B7}"/>
              </a:ext>
            </a:extLst>
          </p:cNvPr>
          <p:cNvPicPr>
            <a:picLocks noChangeAspect="1"/>
          </p:cNvPicPr>
          <p:nvPr/>
        </p:nvPicPr>
        <p:blipFill rotWithShape="1">
          <a:blip r:embed="rId3">
            <a:extLst>
              <a:ext uri="{28A0092B-C50C-407E-A947-70E740481C1C}">
                <a14:useLocalDpi xmlns:a14="http://schemas.microsoft.com/office/drawing/2010/main" val="0"/>
              </a:ext>
            </a:extLst>
          </a:blip>
          <a:srcRect l="35180" r="3518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6" name="TextBox 5">
            <a:extLst>
              <a:ext uri="{FF2B5EF4-FFF2-40B4-BE49-F238E27FC236}">
                <a16:creationId xmlns:a16="http://schemas.microsoft.com/office/drawing/2014/main" id="{DB776283-82F8-1509-DF45-FD745D8A03A6}"/>
              </a:ext>
            </a:extLst>
          </p:cNvPr>
          <p:cNvSpPr txBox="1"/>
          <p:nvPr/>
        </p:nvSpPr>
        <p:spPr>
          <a:xfrm>
            <a:off x="3622159" y="668390"/>
            <a:ext cx="8001283" cy="2308324"/>
          </a:xfrm>
          <a:prstGeom prst="rect">
            <a:avLst/>
          </a:prstGeom>
          <a:noFill/>
        </p:spPr>
        <p:txBody>
          <a:bodyPr wrap="square" rtlCol="0">
            <a:spAutoFit/>
          </a:bodyPr>
          <a:lstStyle/>
          <a:p>
            <a:r>
              <a:rPr lang="en-GB" sz="2400" dirty="0"/>
              <a:t>In previous lectures we have covered:</a:t>
            </a:r>
          </a:p>
          <a:p>
            <a:endParaRPr lang="en-GB" sz="2400" dirty="0">
              <a:solidFill>
                <a:srgbClr val="101423"/>
              </a:solidFill>
            </a:endParaRPr>
          </a:p>
          <a:p>
            <a:pPr marL="342900" indent="-342900">
              <a:buFont typeface="Arial" panose="020B0604020202020204" pitchFamily="34" charset="0"/>
              <a:buChar char="•"/>
            </a:pPr>
            <a:r>
              <a:rPr lang="en-GB" sz="2400" dirty="0">
                <a:solidFill>
                  <a:srgbClr val="101423"/>
                </a:solidFill>
              </a:rPr>
              <a:t>That all projects are susceptible to change, in face the management of change is the reason behind the role of project manager.</a:t>
            </a:r>
          </a:p>
          <a:p>
            <a:pPr marL="342900" indent="-342900">
              <a:buFont typeface="Arial" panose="020B0604020202020204" pitchFamily="34" charset="0"/>
              <a:buChar char="•"/>
            </a:pPr>
            <a:endParaRPr lang="en-GB" sz="2400" dirty="0">
              <a:solidFill>
                <a:srgbClr val="101423"/>
              </a:solidFill>
            </a:endParaRPr>
          </a:p>
        </p:txBody>
      </p:sp>
      <p:pic>
        <p:nvPicPr>
          <p:cNvPr id="7" name="Picture 6">
            <a:extLst>
              <a:ext uri="{FF2B5EF4-FFF2-40B4-BE49-F238E27FC236}">
                <a16:creationId xmlns:a16="http://schemas.microsoft.com/office/drawing/2014/main" id="{99AD033E-CF7F-4E2B-DA1B-37588F1730FE}"/>
              </a:ext>
            </a:extLst>
          </p:cNvPr>
          <p:cNvPicPr>
            <a:picLocks noChangeAspect="1"/>
          </p:cNvPicPr>
          <p:nvPr/>
        </p:nvPicPr>
        <p:blipFill>
          <a:blip r:embed="rId4"/>
          <a:stretch>
            <a:fillRect/>
          </a:stretch>
        </p:blipFill>
        <p:spPr>
          <a:xfrm>
            <a:off x="7944413" y="2951915"/>
            <a:ext cx="3144113" cy="2802229"/>
          </a:xfrm>
          <a:prstGeom prst="rect">
            <a:avLst/>
          </a:prstGeom>
        </p:spPr>
      </p:pic>
      <p:sp>
        <p:nvSpPr>
          <p:cNvPr id="9" name="TextBox 8">
            <a:extLst>
              <a:ext uri="{FF2B5EF4-FFF2-40B4-BE49-F238E27FC236}">
                <a16:creationId xmlns:a16="http://schemas.microsoft.com/office/drawing/2014/main" id="{DFD6C157-FE06-8DDC-6690-50A7BFCBC9E3}"/>
              </a:ext>
            </a:extLst>
          </p:cNvPr>
          <p:cNvSpPr txBox="1"/>
          <p:nvPr/>
        </p:nvSpPr>
        <p:spPr>
          <a:xfrm>
            <a:off x="7348330" y="5771575"/>
            <a:ext cx="3863010" cy="584775"/>
          </a:xfrm>
          <a:prstGeom prst="rect">
            <a:avLst/>
          </a:prstGeom>
          <a:noFill/>
        </p:spPr>
        <p:txBody>
          <a:bodyPr wrap="square">
            <a:spAutoFit/>
          </a:bodyPr>
          <a:lstStyle/>
          <a:p>
            <a:pPr algn="ctr"/>
            <a:r>
              <a:rPr lang="en-GB" sz="1600" dirty="0">
                <a:solidFill>
                  <a:srgbClr val="101423"/>
                </a:solidFill>
              </a:rPr>
              <a:t>Source: Van </a:t>
            </a:r>
            <a:r>
              <a:rPr lang="en-GB" sz="1600" dirty="0" err="1">
                <a:solidFill>
                  <a:srgbClr val="101423"/>
                </a:solidFill>
              </a:rPr>
              <a:t>Wyngaard</a:t>
            </a:r>
            <a:r>
              <a:rPr lang="en-GB" sz="1600" dirty="0">
                <a:solidFill>
                  <a:srgbClr val="101423"/>
                </a:solidFill>
              </a:rPr>
              <a:t>, C.J., Pretorius, J.H.C. and Pretorius, L., 2012 </a:t>
            </a:r>
            <a:endParaRPr lang="en-GB" sz="1600" dirty="0"/>
          </a:p>
        </p:txBody>
      </p:sp>
      <p:sp>
        <p:nvSpPr>
          <p:cNvPr id="11" name="TextBox 10">
            <a:extLst>
              <a:ext uri="{FF2B5EF4-FFF2-40B4-BE49-F238E27FC236}">
                <a16:creationId xmlns:a16="http://schemas.microsoft.com/office/drawing/2014/main" id="{78C8EAA2-7202-7842-C60F-2EA41E84672C}"/>
              </a:ext>
            </a:extLst>
          </p:cNvPr>
          <p:cNvSpPr txBox="1"/>
          <p:nvPr/>
        </p:nvSpPr>
        <p:spPr>
          <a:xfrm>
            <a:off x="3622159" y="3173815"/>
            <a:ext cx="4530413" cy="1938992"/>
          </a:xfrm>
          <a:prstGeom prst="rect">
            <a:avLst/>
          </a:prstGeom>
          <a:noFill/>
        </p:spPr>
        <p:txBody>
          <a:bodyPr wrap="square">
            <a:spAutoFit/>
          </a:bodyPr>
          <a:lstStyle/>
          <a:p>
            <a:pPr marL="342900" indent="-342900">
              <a:buFont typeface="Arial" panose="020B0604020202020204" pitchFamily="34" charset="0"/>
              <a:buChar char="•"/>
            </a:pPr>
            <a:r>
              <a:rPr lang="en-GB" sz="2400" dirty="0">
                <a:solidFill>
                  <a:srgbClr val="101423"/>
                </a:solidFill>
              </a:rPr>
              <a:t>The success of a project is determined by the ability to keep it within time, budget, and scope (the project management triangle)</a:t>
            </a:r>
          </a:p>
        </p:txBody>
      </p:sp>
    </p:spTree>
    <p:extLst>
      <p:ext uri="{BB962C8B-B14F-4D97-AF65-F5344CB8AC3E}">
        <p14:creationId xmlns:p14="http://schemas.microsoft.com/office/powerpoint/2010/main" val="30893471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Sources of </a:t>
            </a:r>
            <a:r>
              <a:rPr lang="en-GB" b="1" dirty="0"/>
              <a:t>Change</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15: Project Risk Management</a:t>
            </a:r>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27/02/2026</a:t>
            </a:r>
          </a:p>
        </p:txBody>
      </p:sp>
      <p:sp>
        <p:nvSpPr>
          <p:cNvPr id="7" name="TextBox 6">
            <a:extLst>
              <a:ext uri="{FF2B5EF4-FFF2-40B4-BE49-F238E27FC236}">
                <a16:creationId xmlns:a16="http://schemas.microsoft.com/office/drawing/2014/main" id="{1AFC6596-CFB1-AEB8-7A1B-6B0A28DECF2E}"/>
              </a:ext>
            </a:extLst>
          </p:cNvPr>
          <p:cNvSpPr txBox="1"/>
          <p:nvPr/>
        </p:nvSpPr>
        <p:spPr>
          <a:xfrm>
            <a:off x="5018877" y="704620"/>
            <a:ext cx="5858870" cy="2308324"/>
          </a:xfrm>
          <a:prstGeom prst="rect">
            <a:avLst/>
          </a:prstGeom>
          <a:noFill/>
        </p:spPr>
        <p:txBody>
          <a:bodyPr wrap="square" rtlCol="0">
            <a:spAutoFit/>
          </a:bodyPr>
          <a:lstStyle/>
          <a:p>
            <a:r>
              <a:rPr lang="en-GB" sz="2400" dirty="0">
                <a:solidFill>
                  <a:srgbClr val="101423"/>
                </a:solidFill>
              </a:rPr>
              <a:t>Remember: The role of the Project Manager is to manage the many changing variables to ensure project success</a:t>
            </a:r>
          </a:p>
          <a:p>
            <a:endParaRPr lang="en-GB" sz="2400" dirty="0">
              <a:solidFill>
                <a:srgbClr val="101423"/>
              </a:solidFill>
            </a:endParaRPr>
          </a:p>
          <a:p>
            <a:r>
              <a:rPr lang="en-GB" sz="2400" dirty="0">
                <a:solidFill>
                  <a:srgbClr val="101423"/>
                </a:solidFill>
              </a:rPr>
              <a:t>Change can come from many sources:</a:t>
            </a:r>
          </a:p>
          <a:p>
            <a:endParaRPr lang="en-GB" sz="2400" dirty="0">
              <a:solidFill>
                <a:srgbClr val="101423"/>
              </a:solidFill>
            </a:endParaRPr>
          </a:p>
        </p:txBody>
      </p:sp>
      <p:pic>
        <p:nvPicPr>
          <p:cNvPr id="5122" name="Picture 2" descr="Change is Inevitable, article by Hope S. Brown">
            <a:extLst>
              <a:ext uri="{FF2B5EF4-FFF2-40B4-BE49-F238E27FC236}">
                <a16:creationId xmlns:a16="http://schemas.microsoft.com/office/drawing/2014/main" id="{DA9CB7F2-C6D5-8016-097B-999A8788EC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4630" b="12921"/>
          <a:stretch/>
        </p:blipFill>
        <p:spPr bwMode="auto">
          <a:xfrm>
            <a:off x="499244" y="704620"/>
            <a:ext cx="4285253" cy="256834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26BC53A-24A5-7604-BDE7-490642CAB57F}"/>
              </a:ext>
            </a:extLst>
          </p:cNvPr>
          <p:cNvSpPr txBox="1"/>
          <p:nvPr/>
        </p:nvSpPr>
        <p:spPr>
          <a:xfrm>
            <a:off x="97625" y="3530710"/>
            <a:ext cx="3884429" cy="2677656"/>
          </a:xfrm>
          <a:prstGeom prst="rect">
            <a:avLst/>
          </a:prstGeom>
          <a:noFill/>
        </p:spPr>
        <p:txBody>
          <a:bodyPr wrap="square" rtlCol="0">
            <a:spAutoFit/>
          </a:bodyPr>
          <a:lstStyle/>
          <a:p>
            <a:r>
              <a:rPr lang="en-GB" sz="2400" b="1" dirty="0">
                <a:solidFill>
                  <a:srgbClr val="101423"/>
                </a:solidFill>
              </a:rPr>
              <a:t>Customer</a:t>
            </a:r>
            <a:r>
              <a:rPr lang="en-GB" sz="2400" dirty="0">
                <a:solidFill>
                  <a:srgbClr val="101423"/>
                </a:solidFill>
              </a:rPr>
              <a:t> </a:t>
            </a:r>
          </a:p>
          <a:p>
            <a:pPr marL="342900" indent="-342900">
              <a:buFont typeface="Arial" panose="020B0604020202020204" pitchFamily="34" charset="0"/>
              <a:buChar char="•"/>
            </a:pPr>
            <a:r>
              <a:rPr lang="en-GB" sz="2400" dirty="0">
                <a:solidFill>
                  <a:srgbClr val="101423"/>
                </a:solidFill>
              </a:rPr>
              <a:t>change their mind on the requirement</a:t>
            </a:r>
          </a:p>
          <a:p>
            <a:pPr marL="342900" indent="-342900">
              <a:buFont typeface="Arial" panose="020B0604020202020204" pitchFamily="34" charset="0"/>
              <a:buChar char="•"/>
            </a:pPr>
            <a:r>
              <a:rPr lang="en-GB" sz="2400" dirty="0">
                <a:solidFill>
                  <a:srgbClr val="101423"/>
                </a:solidFill>
              </a:rPr>
              <a:t>have a different expectation from the one understood</a:t>
            </a:r>
          </a:p>
          <a:p>
            <a:endParaRPr lang="en-GB" sz="2400" dirty="0">
              <a:solidFill>
                <a:srgbClr val="101423"/>
              </a:solidFill>
            </a:endParaRPr>
          </a:p>
        </p:txBody>
      </p:sp>
      <p:sp>
        <p:nvSpPr>
          <p:cNvPr id="10" name="TextBox 9">
            <a:extLst>
              <a:ext uri="{FF2B5EF4-FFF2-40B4-BE49-F238E27FC236}">
                <a16:creationId xmlns:a16="http://schemas.microsoft.com/office/drawing/2014/main" id="{684E30D8-F591-8DEA-E781-91E4C790654D}"/>
              </a:ext>
            </a:extLst>
          </p:cNvPr>
          <p:cNvSpPr txBox="1"/>
          <p:nvPr/>
        </p:nvSpPr>
        <p:spPr>
          <a:xfrm>
            <a:off x="3860337" y="4342456"/>
            <a:ext cx="2647507" cy="2308324"/>
          </a:xfrm>
          <a:prstGeom prst="rect">
            <a:avLst/>
          </a:prstGeom>
          <a:noFill/>
        </p:spPr>
        <p:txBody>
          <a:bodyPr wrap="square" rtlCol="0">
            <a:spAutoFit/>
          </a:bodyPr>
          <a:lstStyle/>
          <a:p>
            <a:r>
              <a:rPr lang="en-GB" sz="2400" b="1" dirty="0">
                <a:solidFill>
                  <a:srgbClr val="101423"/>
                </a:solidFill>
              </a:rPr>
              <a:t>Team</a:t>
            </a:r>
            <a:r>
              <a:rPr lang="en-GB" sz="2400" dirty="0">
                <a:solidFill>
                  <a:srgbClr val="101423"/>
                </a:solidFill>
              </a:rPr>
              <a:t> </a:t>
            </a:r>
          </a:p>
          <a:p>
            <a:pPr marL="342900" indent="-342900">
              <a:buFont typeface="Arial" panose="020B0604020202020204" pitchFamily="34" charset="0"/>
              <a:buChar char="•"/>
            </a:pPr>
            <a:r>
              <a:rPr lang="en-GB" sz="2400" dirty="0">
                <a:solidFill>
                  <a:srgbClr val="101423"/>
                </a:solidFill>
              </a:rPr>
              <a:t>Sickness </a:t>
            </a:r>
          </a:p>
          <a:p>
            <a:pPr marL="342900" indent="-342900">
              <a:buFont typeface="Arial" panose="020B0604020202020204" pitchFamily="34" charset="0"/>
              <a:buChar char="•"/>
            </a:pPr>
            <a:r>
              <a:rPr lang="en-GB" sz="2400" dirty="0">
                <a:solidFill>
                  <a:srgbClr val="101423"/>
                </a:solidFill>
              </a:rPr>
              <a:t>Availability</a:t>
            </a:r>
          </a:p>
          <a:p>
            <a:pPr marL="342900" indent="-342900">
              <a:buFont typeface="Arial" panose="020B0604020202020204" pitchFamily="34" charset="0"/>
              <a:buChar char="•"/>
            </a:pPr>
            <a:r>
              <a:rPr lang="en-GB" sz="2400" dirty="0">
                <a:solidFill>
                  <a:srgbClr val="101423"/>
                </a:solidFill>
              </a:rPr>
              <a:t>Circumstances</a:t>
            </a:r>
          </a:p>
          <a:p>
            <a:pPr marL="342900" indent="-342900">
              <a:buFont typeface="Arial" panose="020B0604020202020204" pitchFamily="34" charset="0"/>
              <a:buChar char="•"/>
            </a:pPr>
            <a:r>
              <a:rPr lang="en-GB" sz="2400" dirty="0">
                <a:solidFill>
                  <a:srgbClr val="101423"/>
                </a:solidFill>
              </a:rPr>
              <a:t>Skill-base</a:t>
            </a:r>
          </a:p>
          <a:p>
            <a:endParaRPr lang="en-GB" sz="2400" dirty="0">
              <a:solidFill>
                <a:srgbClr val="101423"/>
              </a:solidFill>
            </a:endParaRPr>
          </a:p>
        </p:txBody>
      </p:sp>
      <p:sp>
        <p:nvSpPr>
          <p:cNvPr id="11" name="TextBox 10">
            <a:extLst>
              <a:ext uri="{FF2B5EF4-FFF2-40B4-BE49-F238E27FC236}">
                <a16:creationId xmlns:a16="http://schemas.microsoft.com/office/drawing/2014/main" id="{05C6F210-F137-34A0-413C-D77CCF56422F}"/>
              </a:ext>
            </a:extLst>
          </p:cNvPr>
          <p:cNvSpPr txBox="1"/>
          <p:nvPr/>
        </p:nvSpPr>
        <p:spPr>
          <a:xfrm>
            <a:off x="5356368" y="3210964"/>
            <a:ext cx="3487479" cy="1569660"/>
          </a:xfrm>
          <a:prstGeom prst="rect">
            <a:avLst/>
          </a:prstGeom>
          <a:noFill/>
        </p:spPr>
        <p:txBody>
          <a:bodyPr wrap="square" rtlCol="0">
            <a:spAutoFit/>
          </a:bodyPr>
          <a:lstStyle/>
          <a:p>
            <a:r>
              <a:rPr lang="en-GB" sz="2400" b="1" dirty="0">
                <a:solidFill>
                  <a:srgbClr val="101423"/>
                </a:solidFill>
              </a:rPr>
              <a:t>Environment</a:t>
            </a:r>
            <a:r>
              <a:rPr lang="en-GB" sz="2400" dirty="0">
                <a:solidFill>
                  <a:srgbClr val="101423"/>
                </a:solidFill>
              </a:rPr>
              <a:t> </a:t>
            </a:r>
          </a:p>
          <a:p>
            <a:pPr marL="342900" indent="-342900">
              <a:buFont typeface="Arial" panose="020B0604020202020204" pitchFamily="34" charset="0"/>
              <a:buChar char="•"/>
            </a:pPr>
            <a:r>
              <a:rPr lang="en-GB" sz="2400" dirty="0">
                <a:solidFill>
                  <a:srgbClr val="101423"/>
                </a:solidFill>
              </a:rPr>
              <a:t>Software / hardware </a:t>
            </a:r>
          </a:p>
          <a:p>
            <a:pPr marL="342900" indent="-342900">
              <a:buFont typeface="Arial" panose="020B0604020202020204" pitchFamily="34" charset="0"/>
              <a:buChar char="•"/>
            </a:pPr>
            <a:r>
              <a:rPr lang="en-GB" sz="2400" dirty="0">
                <a:solidFill>
                  <a:srgbClr val="101423"/>
                </a:solidFill>
              </a:rPr>
              <a:t>Logistics</a:t>
            </a:r>
          </a:p>
          <a:p>
            <a:pPr marL="342900" indent="-342900">
              <a:buFont typeface="Arial" panose="020B0604020202020204" pitchFamily="34" charset="0"/>
              <a:buChar char="•"/>
            </a:pPr>
            <a:r>
              <a:rPr lang="en-GB" sz="2400" dirty="0">
                <a:solidFill>
                  <a:srgbClr val="101423"/>
                </a:solidFill>
              </a:rPr>
              <a:t>Extreme events</a:t>
            </a:r>
          </a:p>
        </p:txBody>
      </p:sp>
      <p:sp>
        <p:nvSpPr>
          <p:cNvPr id="12" name="TextBox 11">
            <a:extLst>
              <a:ext uri="{FF2B5EF4-FFF2-40B4-BE49-F238E27FC236}">
                <a16:creationId xmlns:a16="http://schemas.microsoft.com/office/drawing/2014/main" id="{D3706ACE-C41F-51D0-1750-77F1C883ED4B}"/>
              </a:ext>
            </a:extLst>
          </p:cNvPr>
          <p:cNvSpPr txBox="1"/>
          <p:nvPr/>
        </p:nvSpPr>
        <p:spPr>
          <a:xfrm>
            <a:off x="7141373" y="4873874"/>
            <a:ext cx="3487479" cy="1569660"/>
          </a:xfrm>
          <a:prstGeom prst="rect">
            <a:avLst/>
          </a:prstGeom>
          <a:noFill/>
        </p:spPr>
        <p:txBody>
          <a:bodyPr wrap="square" rtlCol="0">
            <a:spAutoFit/>
          </a:bodyPr>
          <a:lstStyle/>
          <a:p>
            <a:r>
              <a:rPr lang="en-GB" sz="2400" b="1" dirty="0">
                <a:solidFill>
                  <a:srgbClr val="101423"/>
                </a:solidFill>
              </a:rPr>
              <a:t>Contractors / suppliers </a:t>
            </a:r>
          </a:p>
          <a:p>
            <a:pPr marL="342900" indent="-342900">
              <a:buFont typeface="Arial" panose="020B0604020202020204" pitchFamily="34" charset="0"/>
              <a:buChar char="•"/>
            </a:pPr>
            <a:r>
              <a:rPr lang="en-GB" sz="2400" dirty="0">
                <a:solidFill>
                  <a:srgbClr val="101423"/>
                </a:solidFill>
              </a:rPr>
              <a:t>Availability</a:t>
            </a:r>
          </a:p>
          <a:p>
            <a:pPr marL="342900" indent="-342900">
              <a:buFont typeface="Arial" panose="020B0604020202020204" pitchFamily="34" charset="0"/>
              <a:buChar char="•"/>
            </a:pPr>
            <a:r>
              <a:rPr lang="en-GB" sz="2400" dirty="0">
                <a:solidFill>
                  <a:srgbClr val="101423"/>
                </a:solidFill>
              </a:rPr>
              <a:t>Costs</a:t>
            </a:r>
          </a:p>
          <a:p>
            <a:pPr marL="342900" indent="-342900">
              <a:buFont typeface="Arial" panose="020B0604020202020204" pitchFamily="34" charset="0"/>
              <a:buChar char="•"/>
            </a:pPr>
            <a:r>
              <a:rPr lang="en-GB" sz="2400" dirty="0">
                <a:solidFill>
                  <a:srgbClr val="101423"/>
                </a:solidFill>
              </a:rPr>
              <a:t>Resources</a:t>
            </a:r>
          </a:p>
        </p:txBody>
      </p:sp>
      <p:sp>
        <p:nvSpPr>
          <p:cNvPr id="13" name="TextBox 12">
            <a:extLst>
              <a:ext uri="{FF2B5EF4-FFF2-40B4-BE49-F238E27FC236}">
                <a16:creationId xmlns:a16="http://schemas.microsoft.com/office/drawing/2014/main" id="{0CF3AC02-2C9B-2CC1-4834-BED5B9A50D9B}"/>
              </a:ext>
            </a:extLst>
          </p:cNvPr>
          <p:cNvSpPr txBox="1"/>
          <p:nvPr/>
        </p:nvSpPr>
        <p:spPr>
          <a:xfrm>
            <a:off x="8894408" y="3367595"/>
            <a:ext cx="3101031" cy="1200329"/>
          </a:xfrm>
          <a:prstGeom prst="rect">
            <a:avLst/>
          </a:prstGeom>
          <a:noFill/>
        </p:spPr>
        <p:txBody>
          <a:bodyPr wrap="square" rtlCol="0">
            <a:spAutoFit/>
          </a:bodyPr>
          <a:lstStyle/>
          <a:p>
            <a:r>
              <a:rPr lang="en-GB" sz="2400" b="1" dirty="0">
                <a:solidFill>
                  <a:srgbClr val="101423"/>
                </a:solidFill>
              </a:rPr>
              <a:t>Resources</a:t>
            </a:r>
          </a:p>
          <a:p>
            <a:pPr marL="342900" indent="-342900">
              <a:buFont typeface="Arial" panose="020B0604020202020204" pitchFamily="34" charset="0"/>
              <a:buChar char="•"/>
            </a:pPr>
            <a:r>
              <a:rPr lang="en-GB" sz="2400" dirty="0">
                <a:solidFill>
                  <a:srgbClr val="101423"/>
                </a:solidFill>
              </a:rPr>
              <a:t>Budgets / expenses</a:t>
            </a:r>
          </a:p>
          <a:p>
            <a:pPr marL="342900" indent="-342900">
              <a:buFont typeface="Arial" panose="020B0604020202020204" pitchFamily="34" charset="0"/>
              <a:buChar char="•"/>
            </a:pPr>
            <a:r>
              <a:rPr lang="en-GB" sz="2400" dirty="0">
                <a:solidFill>
                  <a:srgbClr val="101423"/>
                </a:solidFill>
              </a:rPr>
              <a:t>Availability</a:t>
            </a:r>
          </a:p>
        </p:txBody>
      </p:sp>
    </p:spTree>
    <p:extLst>
      <p:ext uri="{BB962C8B-B14F-4D97-AF65-F5344CB8AC3E}">
        <p14:creationId xmlns:p14="http://schemas.microsoft.com/office/powerpoint/2010/main" val="1143531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Proactive vs Reactive</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15: Project Risk Management</a:t>
            </a:r>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27/02/2026</a:t>
            </a:r>
          </a:p>
        </p:txBody>
      </p:sp>
      <p:sp>
        <p:nvSpPr>
          <p:cNvPr id="4" name="TextBox 3">
            <a:extLst>
              <a:ext uri="{FF2B5EF4-FFF2-40B4-BE49-F238E27FC236}">
                <a16:creationId xmlns:a16="http://schemas.microsoft.com/office/drawing/2014/main" id="{3374174E-A2D4-3F9C-E3EE-32FD2B682707}"/>
              </a:ext>
            </a:extLst>
          </p:cNvPr>
          <p:cNvSpPr txBox="1"/>
          <p:nvPr/>
        </p:nvSpPr>
        <p:spPr>
          <a:xfrm>
            <a:off x="364435" y="418088"/>
            <a:ext cx="11257722" cy="5755422"/>
          </a:xfrm>
          <a:prstGeom prst="rect">
            <a:avLst/>
          </a:prstGeom>
          <a:noFill/>
        </p:spPr>
        <p:txBody>
          <a:bodyPr wrap="square" rtlCol="0">
            <a:spAutoFit/>
          </a:bodyPr>
          <a:lstStyle/>
          <a:p>
            <a:r>
              <a:rPr lang="en-GB" sz="2400" dirty="0"/>
              <a:t>If change is inevitable, then risk is embedded in every project before it starts</a:t>
            </a:r>
          </a:p>
          <a:p>
            <a:endParaRPr lang="en-GB" sz="2400" dirty="0">
              <a:solidFill>
                <a:srgbClr val="101423"/>
              </a:solidFill>
            </a:endParaRPr>
          </a:p>
          <a:p>
            <a:r>
              <a:rPr lang="en-GB" sz="2400" dirty="0">
                <a:solidFill>
                  <a:srgbClr val="101423"/>
                </a:solidFill>
              </a:rPr>
              <a:t>Thinking this was is </a:t>
            </a:r>
            <a:r>
              <a:rPr lang="en-GB" sz="2400" b="1" dirty="0">
                <a:solidFill>
                  <a:srgbClr val="101423"/>
                </a:solidFill>
              </a:rPr>
              <a:t>not negative</a:t>
            </a:r>
            <a:r>
              <a:rPr lang="en-GB" sz="2400" dirty="0">
                <a:solidFill>
                  <a:srgbClr val="101423"/>
                </a:solidFill>
              </a:rPr>
              <a:t>, because ultimately a project </a:t>
            </a:r>
          </a:p>
          <a:p>
            <a:r>
              <a:rPr lang="en-GB" sz="2400" dirty="0">
                <a:solidFill>
                  <a:srgbClr val="101423"/>
                </a:solidFill>
              </a:rPr>
              <a:t>manager has two choices:</a:t>
            </a:r>
          </a:p>
          <a:p>
            <a:endParaRPr lang="en-GB" sz="2400" dirty="0">
              <a:solidFill>
                <a:srgbClr val="101423"/>
              </a:solidFill>
            </a:endParaRPr>
          </a:p>
          <a:p>
            <a:pPr marL="457200" indent="-457200">
              <a:buAutoNum type="arabicPeriod"/>
            </a:pPr>
            <a:r>
              <a:rPr lang="en-GB" sz="2400" dirty="0">
                <a:solidFill>
                  <a:srgbClr val="101423"/>
                </a:solidFill>
              </a:rPr>
              <a:t>Reactive management </a:t>
            </a:r>
          </a:p>
          <a:p>
            <a:pPr marL="914400" lvl="1" indent="-457200">
              <a:buFont typeface="Arial" panose="020B0604020202020204" pitchFamily="34" charset="0"/>
              <a:buChar char="•"/>
            </a:pPr>
            <a:r>
              <a:rPr lang="en-GB" sz="2200" dirty="0">
                <a:solidFill>
                  <a:srgbClr val="101423"/>
                </a:solidFill>
              </a:rPr>
              <a:t>dealing with the outcome </a:t>
            </a:r>
            <a:r>
              <a:rPr lang="en-GB" sz="2200" b="1" i="1" dirty="0">
                <a:solidFill>
                  <a:srgbClr val="101423"/>
                </a:solidFill>
              </a:rPr>
              <a:t>after it has happened</a:t>
            </a:r>
          </a:p>
          <a:p>
            <a:pPr marL="914400" lvl="1" indent="-457200">
              <a:buFont typeface="Arial" panose="020B0604020202020204" pitchFamily="34" charset="0"/>
              <a:buChar char="•"/>
            </a:pPr>
            <a:r>
              <a:rPr lang="en-GB" sz="2200" dirty="0">
                <a:solidFill>
                  <a:srgbClr val="101423"/>
                </a:solidFill>
              </a:rPr>
              <a:t>The damage / issue has already taken place</a:t>
            </a:r>
          </a:p>
          <a:p>
            <a:pPr marL="914400" lvl="1" indent="-457200">
              <a:buFont typeface="Arial" panose="020B0604020202020204" pitchFamily="34" charset="0"/>
              <a:buChar char="•"/>
            </a:pPr>
            <a:r>
              <a:rPr lang="en-GB" sz="2200" dirty="0">
                <a:solidFill>
                  <a:srgbClr val="101423"/>
                </a:solidFill>
              </a:rPr>
              <a:t>Work can be done to resolve or mitigate, but this may further affect the project success e.g. more funds / resources / time / different outcome than scoped</a:t>
            </a:r>
          </a:p>
          <a:p>
            <a:pPr marL="914400" lvl="1" indent="-457200">
              <a:buFont typeface="Arial" panose="020B0604020202020204" pitchFamily="34" charset="0"/>
              <a:buChar char="•"/>
            </a:pPr>
            <a:r>
              <a:rPr lang="en-GB" sz="2200" dirty="0">
                <a:solidFill>
                  <a:srgbClr val="101423"/>
                </a:solidFill>
              </a:rPr>
              <a:t>Ultimately, this method is more costly overall and can result in a failed project</a:t>
            </a:r>
          </a:p>
          <a:p>
            <a:pPr marL="457200" indent="-457200">
              <a:buFont typeface="Arial" panose="020B0604020202020204" pitchFamily="34" charset="0"/>
              <a:buChar char="•"/>
            </a:pPr>
            <a:endParaRPr lang="en-GB" sz="2400" dirty="0">
              <a:solidFill>
                <a:srgbClr val="101423"/>
              </a:solidFill>
            </a:endParaRPr>
          </a:p>
          <a:p>
            <a:pPr marL="457200" indent="-457200">
              <a:buFont typeface="+mj-lt"/>
              <a:buAutoNum type="arabicPeriod" startAt="2"/>
            </a:pPr>
            <a:r>
              <a:rPr lang="en-GB" sz="2400" dirty="0">
                <a:solidFill>
                  <a:srgbClr val="101423"/>
                </a:solidFill>
              </a:rPr>
              <a:t>Proactive management</a:t>
            </a:r>
          </a:p>
          <a:p>
            <a:pPr marL="914400" lvl="1" indent="-457200">
              <a:buFont typeface="Arial" panose="020B0604020202020204" pitchFamily="34" charset="0"/>
              <a:buChar char="•"/>
            </a:pPr>
            <a:r>
              <a:rPr lang="en-GB" sz="2200" dirty="0">
                <a:solidFill>
                  <a:srgbClr val="101423"/>
                </a:solidFill>
              </a:rPr>
              <a:t>Investing effort into reducing the likelihood of a known potential issue </a:t>
            </a:r>
            <a:r>
              <a:rPr lang="en-GB" sz="2200" b="1" i="1" dirty="0">
                <a:solidFill>
                  <a:srgbClr val="101423"/>
                </a:solidFill>
              </a:rPr>
              <a:t>before it happens</a:t>
            </a:r>
          </a:p>
          <a:p>
            <a:pPr marL="914400" lvl="1" indent="-457200">
              <a:buFont typeface="Arial" panose="020B0604020202020204" pitchFamily="34" charset="0"/>
              <a:buChar char="•"/>
            </a:pPr>
            <a:r>
              <a:rPr lang="en-GB" sz="2200" dirty="0">
                <a:solidFill>
                  <a:srgbClr val="101423"/>
                </a:solidFill>
              </a:rPr>
              <a:t>It requires less resources that the reactive clean-up, and can be included in the initial project proposal e.g. accounted for in budget and resources (items and time)</a:t>
            </a:r>
            <a:endParaRPr lang="en-GB" sz="2200" i="0" dirty="0">
              <a:solidFill>
                <a:srgbClr val="101423"/>
              </a:solidFill>
              <a:effectLst/>
            </a:endParaRPr>
          </a:p>
        </p:txBody>
      </p:sp>
      <p:pic>
        <p:nvPicPr>
          <p:cNvPr id="1026" name="Picture 2">
            <a:extLst>
              <a:ext uri="{FF2B5EF4-FFF2-40B4-BE49-F238E27FC236}">
                <a16:creationId xmlns:a16="http://schemas.microsoft.com/office/drawing/2014/main" id="{34BEA60F-C223-A3CC-3976-41CD65C92D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8251" y="916265"/>
            <a:ext cx="3379314" cy="22510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9235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83514A-E5DD-8E16-EB81-4FD5719E70E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2611B8B3-2299-8B08-B9BE-3CD4B6E18167}"/>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19</a:t>
            </a:r>
          </a:p>
        </p:txBody>
      </p:sp>
      <p:sp>
        <p:nvSpPr>
          <p:cNvPr id="8" name="TextBox 7">
            <a:extLst>
              <a:ext uri="{FF2B5EF4-FFF2-40B4-BE49-F238E27FC236}">
                <a16:creationId xmlns:a16="http://schemas.microsoft.com/office/drawing/2014/main" id="{2D142AA0-61DB-6186-E5DB-00987EBCD3DE}"/>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Timing</a:t>
            </a:r>
          </a:p>
        </p:txBody>
      </p:sp>
      <p:sp>
        <p:nvSpPr>
          <p:cNvPr id="15" name="TextBox 14">
            <a:extLst>
              <a:ext uri="{FF2B5EF4-FFF2-40B4-BE49-F238E27FC236}">
                <a16:creationId xmlns:a16="http://schemas.microsoft.com/office/drawing/2014/main" id="{D44272F4-3F7E-0330-0316-AB6D8E2885C3}"/>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15: Project Risk Management</a:t>
            </a:r>
          </a:p>
        </p:txBody>
      </p:sp>
      <p:sp>
        <p:nvSpPr>
          <p:cNvPr id="2" name="TextBox 1">
            <a:extLst>
              <a:ext uri="{FF2B5EF4-FFF2-40B4-BE49-F238E27FC236}">
                <a16:creationId xmlns:a16="http://schemas.microsoft.com/office/drawing/2014/main" id="{B3DA1212-A2AE-BB04-120B-63944E35B75E}"/>
              </a:ext>
            </a:extLst>
          </p:cNvPr>
          <p:cNvSpPr txBox="1"/>
          <p:nvPr/>
        </p:nvSpPr>
        <p:spPr>
          <a:xfrm>
            <a:off x="10628852" y="0"/>
            <a:ext cx="1557536" cy="369332"/>
          </a:xfrm>
          <a:prstGeom prst="rect">
            <a:avLst/>
          </a:prstGeom>
          <a:noFill/>
        </p:spPr>
        <p:txBody>
          <a:bodyPr wrap="square" rtlCol="0">
            <a:spAutoFit/>
          </a:bodyPr>
          <a:lstStyle/>
          <a:p>
            <a:r>
              <a:rPr lang="en-GB" dirty="0"/>
              <a:t>27/02/2026</a:t>
            </a:r>
          </a:p>
        </p:txBody>
      </p:sp>
      <p:sp>
        <p:nvSpPr>
          <p:cNvPr id="4" name="TextBox 3">
            <a:extLst>
              <a:ext uri="{FF2B5EF4-FFF2-40B4-BE49-F238E27FC236}">
                <a16:creationId xmlns:a16="http://schemas.microsoft.com/office/drawing/2014/main" id="{BF7F09DF-DD8E-1158-2B2D-9C8C5CCB04F8}"/>
              </a:ext>
            </a:extLst>
          </p:cNvPr>
          <p:cNvSpPr txBox="1"/>
          <p:nvPr/>
        </p:nvSpPr>
        <p:spPr>
          <a:xfrm>
            <a:off x="364435" y="418088"/>
            <a:ext cx="11257722" cy="5632311"/>
          </a:xfrm>
          <a:prstGeom prst="rect">
            <a:avLst/>
          </a:prstGeom>
          <a:noFill/>
        </p:spPr>
        <p:txBody>
          <a:bodyPr wrap="square" rtlCol="0">
            <a:spAutoFit/>
          </a:bodyPr>
          <a:lstStyle/>
          <a:p>
            <a:r>
              <a:rPr lang="en-GB" sz="2400" dirty="0"/>
              <a:t>If the aim is to identify risks before they happen, then </a:t>
            </a:r>
            <a:r>
              <a:rPr lang="en-GB" sz="2400" b="1" dirty="0"/>
              <a:t>a good project manager accounts for risk in the planning stage</a:t>
            </a:r>
          </a:p>
          <a:p>
            <a:endParaRPr lang="en-GB" sz="2400" i="0" dirty="0">
              <a:solidFill>
                <a:srgbClr val="101423"/>
              </a:solidFill>
              <a:effectLst/>
            </a:endParaRPr>
          </a:p>
          <a:p>
            <a:r>
              <a:rPr lang="en-GB" sz="2400" dirty="0">
                <a:solidFill>
                  <a:srgbClr val="101423"/>
                </a:solidFill>
              </a:rPr>
              <a:t>This way:</a:t>
            </a:r>
          </a:p>
          <a:p>
            <a:pPr marL="342900" indent="-342900">
              <a:buFont typeface="Arial" panose="020B0604020202020204" pitchFamily="34" charset="0"/>
              <a:buChar char="•"/>
            </a:pPr>
            <a:r>
              <a:rPr lang="en-GB" sz="2400" i="0" dirty="0">
                <a:solidFill>
                  <a:srgbClr val="101423"/>
                </a:solidFill>
                <a:effectLst/>
              </a:rPr>
              <a:t>The </a:t>
            </a:r>
            <a:r>
              <a:rPr lang="en-GB" sz="2400" dirty="0">
                <a:solidFill>
                  <a:srgbClr val="101423"/>
                </a:solidFill>
              </a:rPr>
              <a:t>T</a:t>
            </a:r>
            <a:r>
              <a:rPr lang="en-GB" sz="2400" i="0" dirty="0">
                <a:solidFill>
                  <a:srgbClr val="101423"/>
                </a:solidFill>
                <a:effectLst/>
              </a:rPr>
              <a:t>ime Management Plan can incorporate edits to mitigate against issues – add buffer / padding to critical paths</a:t>
            </a:r>
          </a:p>
          <a:p>
            <a:pPr marL="342900" indent="-342900">
              <a:buFont typeface="Arial" panose="020B0604020202020204" pitchFamily="34" charset="0"/>
              <a:buChar char="•"/>
            </a:pPr>
            <a:endParaRPr lang="en-GB" sz="2400" i="0" dirty="0">
              <a:solidFill>
                <a:srgbClr val="101423"/>
              </a:solidFill>
              <a:effectLst/>
            </a:endParaRPr>
          </a:p>
          <a:p>
            <a:pPr marL="342900" indent="-342900">
              <a:buFont typeface="Arial" panose="020B0604020202020204" pitchFamily="34" charset="0"/>
              <a:buChar char="•"/>
            </a:pPr>
            <a:r>
              <a:rPr lang="en-GB" sz="2400" i="0" dirty="0">
                <a:solidFill>
                  <a:srgbClr val="101423"/>
                </a:solidFill>
                <a:effectLst/>
              </a:rPr>
              <a:t>The project costing </a:t>
            </a:r>
            <a:r>
              <a:rPr lang="en-GB" sz="2400" dirty="0">
                <a:solidFill>
                  <a:srgbClr val="101423"/>
                </a:solidFill>
              </a:rPr>
              <a:t>(Budget Management Plan) </a:t>
            </a:r>
            <a:r>
              <a:rPr lang="en-GB" sz="2400" i="0" dirty="0">
                <a:solidFill>
                  <a:srgbClr val="101423"/>
                </a:solidFill>
                <a:effectLst/>
              </a:rPr>
              <a:t>can account for the </a:t>
            </a:r>
            <a:r>
              <a:rPr lang="en-GB" sz="2400" dirty="0">
                <a:solidFill>
                  <a:srgbClr val="101423"/>
                </a:solidFill>
              </a:rPr>
              <a:t>potential use of resources or man-hours to resolve potential issues – the added benefit being that if no issues occur, the project comes in under-budget</a:t>
            </a:r>
          </a:p>
          <a:p>
            <a:pPr marL="342900" indent="-342900">
              <a:buFont typeface="Arial" panose="020B0604020202020204" pitchFamily="34" charset="0"/>
              <a:buChar char="•"/>
            </a:pPr>
            <a:endParaRPr lang="en-GB" sz="2400" dirty="0">
              <a:solidFill>
                <a:srgbClr val="101423"/>
              </a:solidFill>
            </a:endParaRPr>
          </a:p>
          <a:p>
            <a:pPr marL="342900" indent="-342900">
              <a:buFont typeface="Arial" panose="020B0604020202020204" pitchFamily="34" charset="0"/>
              <a:buChar char="•"/>
            </a:pPr>
            <a:r>
              <a:rPr lang="en-GB" sz="2400" dirty="0">
                <a:solidFill>
                  <a:srgbClr val="101423"/>
                </a:solidFill>
              </a:rPr>
              <a:t>Additional Roles and Responsibilities can be assigned to monitor for the potential issues</a:t>
            </a:r>
          </a:p>
          <a:p>
            <a:pPr marL="342900" indent="-342900">
              <a:buFont typeface="Arial" panose="020B0604020202020204" pitchFamily="34" charset="0"/>
              <a:buChar char="•"/>
            </a:pPr>
            <a:endParaRPr lang="en-GB" sz="2400" dirty="0">
              <a:solidFill>
                <a:srgbClr val="101423"/>
              </a:solidFill>
            </a:endParaRPr>
          </a:p>
          <a:p>
            <a:pPr marL="342900" indent="-342900">
              <a:buFont typeface="Arial" panose="020B0604020202020204" pitchFamily="34" charset="0"/>
              <a:buChar char="•"/>
            </a:pPr>
            <a:r>
              <a:rPr lang="en-GB" sz="2400" dirty="0">
                <a:solidFill>
                  <a:srgbClr val="101423"/>
                </a:solidFill>
              </a:rPr>
              <a:t>The customer confidence increases – their project brief has a higher chance of success </a:t>
            </a:r>
            <a:endParaRPr lang="en-GB" sz="2200" i="0" dirty="0">
              <a:solidFill>
                <a:srgbClr val="101423"/>
              </a:solidFill>
              <a:effectLst/>
            </a:endParaRPr>
          </a:p>
        </p:txBody>
      </p:sp>
    </p:spTree>
    <p:extLst>
      <p:ext uri="{BB962C8B-B14F-4D97-AF65-F5344CB8AC3E}">
        <p14:creationId xmlns:p14="http://schemas.microsoft.com/office/powerpoint/2010/main" val="3792402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0C09C0-14BA-7632-E8D7-9ABE19D5149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E0CDF56-04DA-E9DF-B46D-C1B8F38F47FA}"/>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19</a:t>
            </a:r>
          </a:p>
        </p:txBody>
      </p:sp>
      <p:sp>
        <p:nvSpPr>
          <p:cNvPr id="8" name="TextBox 7">
            <a:extLst>
              <a:ext uri="{FF2B5EF4-FFF2-40B4-BE49-F238E27FC236}">
                <a16:creationId xmlns:a16="http://schemas.microsoft.com/office/drawing/2014/main" id="{7D6854C2-7E57-C6D3-3D3B-52D7BF3AA150}"/>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Risk Identification</a:t>
            </a:r>
          </a:p>
        </p:txBody>
      </p:sp>
      <p:sp>
        <p:nvSpPr>
          <p:cNvPr id="15" name="TextBox 14">
            <a:extLst>
              <a:ext uri="{FF2B5EF4-FFF2-40B4-BE49-F238E27FC236}">
                <a16:creationId xmlns:a16="http://schemas.microsoft.com/office/drawing/2014/main" id="{8F46A865-0B36-E4BA-722D-820D5475BF5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15: Project Risk Management</a:t>
            </a:r>
          </a:p>
        </p:txBody>
      </p:sp>
      <p:sp>
        <p:nvSpPr>
          <p:cNvPr id="2" name="TextBox 1">
            <a:extLst>
              <a:ext uri="{FF2B5EF4-FFF2-40B4-BE49-F238E27FC236}">
                <a16:creationId xmlns:a16="http://schemas.microsoft.com/office/drawing/2014/main" id="{B3AEFE28-6232-008C-DC28-77BD5AAC16F7}"/>
              </a:ext>
            </a:extLst>
          </p:cNvPr>
          <p:cNvSpPr txBox="1"/>
          <p:nvPr/>
        </p:nvSpPr>
        <p:spPr>
          <a:xfrm>
            <a:off x="10628852" y="0"/>
            <a:ext cx="1557536" cy="369332"/>
          </a:xfrm>
          <a:prstGeom prst="rect">
            <a:avLst/>
          </a:prstGeom>
          <a:noFill/>
        </p:spPr>
        <p:txBody>
          <a:bodyPr wrap="square" rtlCol="0">
            <a:spAutoFit/>
          </a:bodyPr>
          <a:lstStyle/>
          <a:p>
            <a:r>
              <a:rPr lang="en-GB" dirty="0"/>
              <a:t>27/02/2026</a:t>
            </a:r>
          </a:p>
        </p:txBody>
      </p:sp>
      <p:sp>
        <p:nvSpPr>
          <p:cNvPr id="4" name="TextBox 3">
            <a:extLst>
              <a:ext uri="{FF2B5EF4-FFF2-40B4-BE49-F238E27FC236}">
                <a16:creationId xmlns:a16="http://schemas.microsoft.com/office/drawing/2014/main" id="{3ADE641B-2490-C932-8A3B-A7FA495C57C6}"/>
              </a:ext>
            </a:extLst>
          </p:cNvPr>
          <p:cNvSpPr txBox="1"/>
          <p:nvPr/>
        </p:nvSpPr>
        <p:spPr>
          <a:xfrm>
            <a:off x="-99390" y="351445"/>
            <a:ext cx="12285778" cy="769441"/>
          </a:xfrm>
          <a:prstGeom prst="rect">
            <a:avLst/>
          </a:prstGeom>
          <a:noFill/>
        </p:spPr>
        <p:txBody>
          <a:bodyPr wrap="square" rtlCol="0">
            <a:spAutoFit/>
          </a:bodyPr>
          <a:lstStyle/>
          <a:p>
            <a:pPr algn="ctr"/>
            <a:r>
              <a:rPr lang="en-GB" sz="2200" b="1" dirty="0">
                <a:latin typeface="Comic Sans MS" panose="030F0702030302020204" pitchFamily="66" charset="0"/>
              </a:rPr>
              <a:t>Question: If the risk of change is inevitable, but they need to be determined / identified during planning stage, what processes / actions can you take as PM to do so?</a:t>
            </a:r>
            <a:endParaRPr lang="en-GB" sz="2200" b="1" i="0" dirty="0">
              <a:solidFill>
                <a:srgbClr val="101423"/>
              </a:solidFill>
              <a:effectLst/>
              <a:latin typeface="Comic Sans MS" panose="030F0702030302020204" pitchFamily="66" charset="0"/>
            </a:endParaRPr>
          </a:p>
        </p:txBody>
      </p:sp>
      <p:sp>
        <p:nvSpPr>
          <p:cNvPr id="3" name="TextBox 2">
            <a:extLst>
              <a:ext uri="{FF2B5EF4-FFF2-40B4-BE49-F238E27FC236}">
                <a16:creationId xmlns:a16="http://schemas.microsoft.com/office/drawing/2014/main" id="{8C5AC977-F36F-CDAE-D0CD-D7C2DFCD62B3}"/>
              </a:ext>
            </a:extLst>
          </p:cNvPr>
          <p:cNvSpPr txBox="1"/>
          <p:nvPr/>
        </p:nvSpPr>
        <p:spPr>
          <a:xfrm>
            <a:off x="5612" y="1120886"/>
            <a:ext cx="9140180" cy="5324535"/>
          </a:xfrm>
          <a:prstGeom prst="rect">
            <a:avLst/>
          </a:prstGeom>
          <a:noFill/>
        </p:spPr>
        <p:txBody>
          <a:bodyPr wrap="square" rtlCol="0">
            <a:spAutoFit/>
          </a:bodyPr>
          <a:lstStyle/>
          <a:p>
            <a:r>
              <a:rPr lang="en-GB" sz="2000" dirty="0"/>
              <a:t>A number of strategies can be employed, typically these four are used:</a:t>
            </a:r>
            <a:endParaRPr lang="en-GB" sz="2000" i="0" dirty="0">
              <a:solidFill>
                <a:srgbClr val="101423"/>
              </a:solidFill>
              <a:effectLst/>
            </a:endParaRPr>
          </a:p>
          <a:p>
            <a:pPr marL="342900" indent="-342900">
              <a:buFont typeface="Arial" panose="020B0604020202020204" pitchFamily="34" charset="0"/>
              <a:buChar char="•"/>
            </a:pPr>
            <a:r>
              <a:rPr lang="en-GB" sz="2000" b="1" dirty="0">
                <a:solidFill>
                  <a:srgbClr val="101423"/>
                </a:solidFill>
              </a:rPr>
              <a:t>Brain-storming</a:t>
            </a:r>
          </a:p>
          <a:p>
            <a:pPr marL="800100" lvl="1" indent="-342900">
              <a:buFont typeface="Arial" panose="020B0604020202020204" pitchFamily="34" charset="0"/>
              <a:buChar char="•"/>
            </a:pPr>
            <a:r>
              <a:rPr lang="en-GB" sz="2000" dirty="0">
                <a:solidFill>
                  <a:srgbClr val="101423"/>
                </a:solidFill>
              </a:rPr>
              <a:t>Working within the team, with the customer, or with stakeholders, discuss your project and work through various scenarios to understand all the internal processes and potential conditions for risk to occur</a:t>
            </a:r>
          </a:p>
          <a:p>
            <a:pPr marL="342900" indent="-342900">
              <a:buFont typeface="Arial" panose="020B0604020202020204" pitchFamily="34" charset="0"/>
              <a:buChar char="•"/>
            </a:pPr>
            <a:endParaRPr lang="en-GB" sz="2000" i="0" dirty="0">
              <a:solidFill>
                <a:srgbClr val="101423"/>
              </a:solidFill>
              <a:effectLst/>
            </a:endParaRPr>
          </a:p>
          <a:p>
            <a:pPr marL="342900" indent="-342900">
              <a:buFont typeface="Arial" panose="020B0604020202020204" pitchFamily="34" charset="0"/>
              <a:buChar char="•"/>
            </a:pPr>
            <a:r>
              <a:rPr lang="en-GB" sz="2000" b="1" dirty="0">
                <a:solidFill>
                  <a:srgbClr val="101423"/>
                </a:solidFill>
              </a:rPr>
              <a:t>Interviews</a:t>
            </a:r>
          </a:p>
          <a:p>
            <a:pPr marL="800100" lvl="1" indent="-342900">
              <a:buFont typeface="Arial" panose="020B0604020202020204" pitchFamily="34" charset="0"/>
              <a:buChar char="•"/>
            </a:pPr>
            <a:r>
              <a:rPr lang="en-GB" sz="2000" i="0" dirty="0">
                <a:solidFill>
                  <a:srgbClr val="101423"/>
                </a:solidFill>
                <a:effectLst/>
              </a:rPr>
              <a:t>Formulate a series of questions for your team to</a:t>
            </a:r>
            <a:r>
              <a:rPr lang="en-GB" sz="2000" dirty="0">
                <a:solidFill>
                  <a:srgbClr val="101423"/>
                </a:solidFill>
              </a:rPr>
              <a:t> get them thinking about potential risk</a:t>
            </a:r>
            <a:endParaRPr lang="en-GB" sz="2000" i="0" dirty="0">
              <a:solidFill>
                <a:srgbClr val="101423"/>
              </a:solidFill>
              <a:effectLst/>
            </a:endParaRPr>
          </a:p>
          <a:p>
            <a:pPr marL="342900" indent="-342900">
              <a:buFont typeface="Arial" panose="020B0604020202020204" pitchFamily="34" charset="0"/>
              <a:buChar char="•"/>
            </a:pPr>
            <a:endParaRPr lang="en-GB" sz="2000" dirty="0">
              <a:solidFill>
                <a:srgbClr val="101423"/>
              </a:solidFill>
            </a:endParaRPr>
          </a:p>
          <a:p>
            <a:pPr marL="342900" indent="-342900">
              <a:buFont typeface="Arial" panose="020B0604020202020204" pitchFamily="34" charset="0"/>
              <a:buChar char="•"/>
            </a:pPr>
            <a:r>
              <a:rPr lang="en-GB" sz="2000" b="1" dirty="0">
                <a:solidFill>
                  <a:srgbClr val="101423"/>
                </a:solidFill>
              </a:rPr>
              <a:t>Previous projects</a:t>
            </a:r>
          </a:p>
          <a:p>
            <a:pPr marL="800100" lvl="1" indent="-342900">
              <a:buFont typeface="Arial" panose="020B0604020202020204" pitchFamily="34" charset="0"/>
              <a:buChar char="•"/>
            </a:pPr>
            <a:r>
              <a:rPr lang="en-GB" sz="2000" dirty="0">
                <a:solidFill>
                  <a:srgbClr val="101423"/>
                </a:solidFill>
              </a:rPr>
              <a:t>Review historic projects, as there may be examples of issues which could occur in your project</a:t>
            </a:r>
          </a:p>
          <a:p>
            <a:pPr marL="342900" indent="-342900">
              <a:buFont typeface="Arial" panose="020B0604020202020204" pitchFamily="34" charset="0"/>
              <a:buChar char="•"/>
            </a:pPr>
            <a:endParaRPr lang="en-GB" sz="2000" dirty="0">
              <a:solidFill>
                <a:srgbClr val="101423"/>
              </a:solidFill>
            </a:endParaRPr>
          </a:p>
          <a:p>
            <a:pPr marL="342900" indent="-342900">
              <a:buFont typeface="Arial" panose="020B0604020202020204" pitchFamily="34" charset="0"/>
              <a:buChar char="•"/>
            </a:pPr>
            <a:r>
              <a:rPr lang="en-GB" sz="2000" b="1" dirty="0">
                <a:solidFill>
                  <a:srgbClr val="101423"/>
                </a:solidFill>
              </a:rPr>
              <a:t>Project Life cycle evaluation</a:t>
            </a:r>
          </a:p>
          <a:p>
            <a:pPr marL="800100" lvl="1" indent="-342900">
              <a:buFont typeface="Arial" panose="020B0604020202020204" pitchFamily="34" charset="0"/>
              <a:buChar char="•"/>
            </a:pPr>
            <a:r>
              <a:rPr lang="en-GB" sz="2000" dirty="0">
                <a:solidFill>
                  <a:srgbClr val="101423"/>
                </a:solidFill>
              </a:rPr>
              <a:t>Theorise each aspect of the project from beginning to end and ask questions on what could go wrong.</a:t>
            </a:r>
            <a:endParaRPr lang="en-GB" sz="2000" i="0" dirty="0">
              <a:solidFill>
                <a:srgbClr val="101423"/>
              </a:solidFill>
              <a:effectLst/>
            </a:endParaRPr>
          </a:p>
        </p:txBody>
      </p:sp>
      <p:pic>
        <p:nvPicPr>
          <p:cNvPr id="2050" name="Picture 2" descr="How to Brainstorm with Mind Maps - Mindmaps.com">
            <a:extLst>
              <a:ext uri="{FF2B5EF4-FFF2-40B4-BE49-F238E27FC236}">
                <a16:creationId xmlns:a16="http://schemas.microsoft.com/office/drawing/2014/main" id="{0FE77BEE-5283-E111-C420-125F275278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543" t="8019" r="7766" b="10435"/>
          <a:stretch/>
        </p:blipFill>
        <p:spPr bwMode="auto">
          <a:xfrm>
            <a:off x="9084045" y="1440038"/>
            <a:ext cx="3089614" cy="47069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4467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E3ED67-7F60-653F-0BD2-FCA7514EF25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6334EAA6-1FF3-B74B-878F-5EDE4542752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19</a:t>
            </a:r>
          </a:p>
        </p:txBody>
      </p:sp>
      <p:sp>
        <p:nvSpPr>
          <p:cNvPr id="8" name="TextBox 7">
            <a:extLst>
              <a:ext uri="{FF2B5EF4-FFF2-40B4-BE49-F238E27FC236}">
                <a16:creationId xmlns:a16="http://schemas.microsoft.com/office/drawing/2014/main" id="{DB45CB0A-BD09-A5E2-22FA-EE36F48A2BAA}"/>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Risk Register</a:t>
            </a:r>
          </a:p>
        </p:txBody>
      </p:sp>
      <p:sp>
        <p:nvSpPr>
          <p:cNvPr id="15" name="TextBox 14">
            <a:extLst>
              <a:ext uri="{FF2B5EF4-FFF2-40B4-BE49-F238E27FC236}">
                <a16:creationId xmlns:a16="http://schemas.microsoft.com/office/drawing/2014/main" id="{30EA4840-69A9-221E-C180-EBF9FCE2D2CD}"/>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15: Project Risk Management</a:t>
            </a:r>
          </a:p>
        </p:txBody>
      </p:sp>
      <p:sp>
        <p:nvSpPr>
          <p:cNvPr id="2" name="TextBox 1">
            <a:extLst>
              <a:ext uri="{FF2B5EF4-FFF2-40B4-BE49-F238E27FC236}">
                <a16:creationId xmlns:a16="http://schemas.microsoft.com/office/drawing/2014/main" id="{272B5BEE-C8DC-DEA1-69BF-2F0C2B9B9058}"/>
              </a:ext>
            </a:extLst>
          </p:cNvPr>
          <p:cNvSpPr txBox="1"/>
          <p:nvPr/>
        </p:nvSpPr>
        <p:spPr>
          <a:xfrm>
            <a:off x="10628852" y="0"/>
            <a:ext cx="1557536" cy="369332"/>
          </a:xfrm>
          <a:prstGeom prst="rect">
            <a:avLst/>
          </a:prstGeom>
          <a:noFill/>
        </p:spPr>
        <p:txBody>
          <a:bodyPr wrap="square" rtlCol="0">
            <a:spAutoFit/>
          </a:bodyPr>
          <a:lstStyle/>
          <a:p>
            <a:r>
              <a:rPr lang="en-GB" dirty="0"/>
              <a:t>27/02/2026</a:t>
            </a:r>
          </a:p>
        </p:txBody>
      </p:sp>
      <p:sp>
        <p:nvSpPr>
          <p:cNvPr id="3" name="TextBox 2">
            <a:extLst>
              <a:ext uri="{FF2B5EF4-FFF2-40B4-BE49-F238E27FC236}">
                <a16:creationId xmlns:a16="http://schemas.microsoft.com/office/drawing/2014/main" id="{9707CB3D-3C71-DD46-E1A0-F1471ADD4D7F}"/>
              </a:ext>
            </a:extLst>
          </p:cNvPr>
          <p:cNvSpPr txBox="1"/>
          <p:nvPr/>
        </p:nvSpPr>
        <p:spPr>
          <a:xfrm>
            <a:off x="191141" y="458278"/>
            <a:ext cx="10834667" cy="5632311"/>
          </a:xfrm>
          <a:prstGeom prst="rect">
            <a:avLst/>
          </a:prstGeom>
          <a:noFill/>
        </p:spPr>
        <p:txBody>
          <a:bodyPr wrap="square" rtlCol="0">
            <a:spAutoFit/>
          </a:bodyPr>
          <a:lstStyle/>
          <a:p>
            <a:r>
              <a:rPr lang="en-GB" sz="2400" dirty="0"/>
              <a:t>This process should identify a number of potential risks.</a:t>
            </a:r>
          </a:p>
          <a:p>
            <a:endParaRPr lang="en-GB" sz="2400" i="0" dirty="0">
              <a:solidFill>
                <a:srgbClr val="101423"/>
              </a:solidFill>
              <a:effectLst/>
            </a:endParaRPr>
          </a:p>
          <a:p>
            <a:r>
              <a:rPr lang="en-GB" sz="2400" dirty="0">
                <a:solidFill>
                  <a:srgbClr val="101423"/>
                </a:solidFill>
              </a:rPr>
              <a:t>This list needs to be documented – and this document made accessible by the team</a:t>
            </a:r>
          </a:p>
          <a:p>
            <a:endParaRPr lang="en-GB" sz="2400" i="0" dirty="0">
              <a:solidFill>
                <a:srgbClr val="101423"/>
              </a:solidFill>
              <a:effectLst/>
            </a:endParaRPr>
          </a:p>
          <a:p>
            <a:endParaRPr lang="en-GB" sz="2400" dirty="0">
              <a:solidFill>
                <a:srgbClr val="101423"/>
              </a:solidFill>
            </a:endParaRPr>
          </a:p>
          <a:p>
            <a:endParaRPr lang="en-GB" sz="2400" i="0" dirty="0">
              <a:solidFill>
                <a:srgbClr val="101423"/>
              </a:solidFill>
              <a:effectLst/>
            </a:endParaRPr>
          </a:p>
          <a:p>
            <a:endParaRPr lang="en-GB" sz="2400" dirty="0">
              <a:solidFill>
                <a:srgbClr val="101423"/>
              </a:solidFill>
            </a:endParaRPr>
          </a:p>
          <a:p>
            <a:endParaRPr lang="en-GB" sz="2400" i="0" dirty="0">
              <a:solidFill>
                <a:srgbClr val="101423"/>
              </a:solidFill>
              <a:effectLst/>
            </a:endParaRPr>
          </a:p>
          <a:p>
            <a:endParaRPr lang="en-GB" sz="2400" dirty="0">
              <a:solidFill>
                <a:srgbClr val="101423"/>
              </a:solidFill>
            </a:endParaRPr>
          </a:p>
          <a:p>
            <a:endParaRPr lang="en-GB" sz="2400" i="0" dirty="0">
              <a:solidFill>
                <a:srgbClr val="101423"/>
              </a:solidFill>
              <a:effectLst/>
            </a:endParaRPr>
          </a:p>
          <a:p>
            <a:endParaRPr lang="en-GB" sz="2400" dirty="0">
              <a:solidFill>
                <a:srgbClr val="101423"/>
              </a:solidFill>
            </a:endParaRPr>
          </a:p>
          <a:p>
            <a:r>
              <a:rPr lang="en-GB" sz="2400" i="0" dirty="0">
                <a:solidFill>
                  <a:srgbClr val="101423"/>
                </a:solidFill>
                <a:effectLst/>
              </a:rPr>
              <a:t>			</a:t>
            </a:r>
            <a:r>
              <a:rPr lang="en-GB" sz="2000" i="0" dirty="0">
                <a:solidFill>
                  <a:srgbClr val="101423"/>
                </a:solidFill>
                <a:effectLst/>
                <a:latin typeface="Arial" panose="020B0604020202020204" pitchFamily="34" charset="0"/>
                <a:cs typeface="Arial" panose="020B0604020202020204" pitchFamily="34" charset="0"/>
              </a:rPr>
              <a:t>Example documentation (table) of potential risks</a:t>
            </a:r>
          </a:p>
          <a:p>
            <a:endParaRPr lang="en-GB" sz="2400" i="0" dirty="0">
              <a:solidFill>
                <a:srgbClr val="101423"/>
              </a:solidFill>
              <a:effectLst/>
            </a:endParaRPr>
          </a:p>
          <a:p>
            <a:r>
              <a:rPr lang="en-GB" sz="2400" b="1" dirty="0">
                <a:solidFill>
                  <a:srgbClr val="101423"/>
                </a:solidFill>
                <a:latin typeface="Comic Sans MS" panose="030F0702030302020204" pitchFamily="66" charset="0"/>
              </a:rPr>
              <a:t>Question: The potential risks have been identified in advance, listed, documented, and communicated…so what now…is the process complete?</a:t>
            </a:r>
            <a:endParaRPr lang="en-GB" sz="2400" b="1" i="0" dirty="0">
              <a:solidFill>
                <a:srgbClr val="101423"/>
              </a:solidFill>
              <a:effectLst/>
              <a:latin typeface="Comic Sans MS" panose="030F0702030302020204" pitchFamily="66" charset="0"/>
            </a:endParaRPr>
          </a:p>
        </p:txBody>
      </p:sp>
      <p:pic>
        <p:nvPicPr>
          <p:cNvPr id="6" name="Picture 5">
            <a:extLst>
              <a:ext uri="{FF2B5EF4-FFF2-40B4-BE49-F238E27FC236}">
                <a16:creationId xmlns:a16="http://schemas.microsoft.com/office/drawing/2014/main" id="{0CADEFEC-0177-EC69-FEDD-B93A39654463}"/>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46817" y="1675712"/>
            <a:ext cx="10900802" cy="2818636"/>
          </a:xfrm>
          <a:prstGeom prst="rect">
            <a:avLst/>
          </a:prstGeom>
        </p:spPr>
      </p:pic>
    </p:spTree>
    <p:extLst>
      <p:ext uri="{BB962C8B-B14F-4D97-AF65-F5344CB8AC3E}">
        <p14:creationId xmlns:p14="http://schemas.microsoft.com/office/powerpoint/2010/main" val="1730532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2A890B-7665-B73C-AB0A-C5FBD375419B}"/>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519B9C2-C014-A7F4-0DB0-F113E2152DEF}"/>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19</a:t>
            </a:r>
          </a:p>
        </p:txBody>
      </p:sp>
      <p:sp>
        <p:nvSpPr>
          <p:cNvPr id="8" name="TextBox 7">
            <a:extLst>
              <a:ext uri="{FF2B5EF4-FFF2-40B4-BE49-F238E27FC236}">
                <a16:creationId xmlns:a16="http://schemas.microsoft.com/office/drawing/2014/main" id="{B73B0A82-4A17-EF3C-DD3C-348A5395FE34}"/>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Risk Register</a:t>
            </a:r>
          </a:p>
        </p:txBody>
      </p:sp>
      <p:sp>
        <p:nvSpPr>
          <p:cNvPr id="15" name="TextBox 14">
            <a:extLst>
              <a:ext uri="{FF2B5EF4-FFF2-40B4-BE49-F238E27FC236}">
                <a16:creationId xmlns:a16="http://schemas.microsoft.com/office/drawing/2014/main" id="{BACC1066-A7CF-240A-9540-257DF865D1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15: Project Risk Management</a:t>
            </a:r>
          </a:p>
        </p:txBody>
      </p:sp>
      <p:sp>
        <p:nvSpPr>
          <p:cNvPr id="2" name="TextBox 1">
            <a:extLst>
              <a:ext uri="{FF2B5EF4-FFF2-40B4-BE49-F238E27FC236}">
                <a16:creationId xmlns:a16="http://schemas.microsoft.com/office/drawing/2014/main" id="{2D6AE289-9F00-0A6D-49A9-69A9D4006C38}"/>
              </a:ext>
            </a:extLst>
          </p:cNvPr>
          <p:cNvSpPr txBox="1"/>
          <p:nvPr/>
        </p:nvSpPr>
        <p:spPr>
          <a:xfrm>
            <a:off x="10628852" y="0"/>
            <a:ext cx="1557536" cy="369332"/>
          </a:xfrm>
          <a:prstGeom prst="rect">
            <a:avLst/>
          </a:prstGeom>
          <a:noFill/>
        </p:spPr>
        <p:txBody>
          <a:bodyPr wrap="square" rtlCol="0">
            <a:spAutoFit/>
          </a:bodyPr>
          <a:lstStyle/>
          <a:p>
            <a:r>
              <a:rPr lang="en-GB" dirty="0"/>
              <a:t>27/02/2026</a:t>
            </a:r>
          </a:p>
        </p:txBody>
      </p:sp>
      <p:sp>
        <p:nvSpPr>
          <p:cNvPr id="3" name="TextBox 2">
            <a:extLst>
              <a:ext uri="{FF2B5EF4-FFF2-40B4-BE49-F238E27FC236}">
                <a16:creationId xmlns:a16="http://schemas.microsoft.com/office/drawing/2014/main" id="{F25A4F52-4BD6-A568-2124-50054EE55657}"/>
              </a:ext>
            </a:extLst>
          </p:cNvPr>
          <p:cNvSpPr txBox="1"/>
          <p:nvPr/>
        </p:nvSpPr>
        <p:spPr>
          <a:xfrm>
            <a:off x="563218" y="458278"/>
            <a:ext cx="11085444" cy="6001643"/>
          </a:xfrm>
          <a:prstGeom prst="rect">
            <a:avLst/>
          </a:prstGeom>
          <a:noFill/>
        </p:spPr>
        <p:txBody>
          <a:bodyPr wrap="square" rtlCol="0">
            <a:spAutoFit/>
          </a:bodyPr>
          <a:lstStyle/>
          <a:p>
            <a:r>
              <a:rPr lang="en-GB" sz="2400" dirty="0"/>
              <a:t>Listing the risks is just the starting point, but essential for the subsequent steps</a:t>
            </a:r>
            <a:endParaRPr lang="en-GB" sz="2400" dirty="0">
              <a:solidFill>
                <a:srgbClr val="101423"/>
              </a:solidFill>
              <a:latin typeface="Comic Sans MS" panose="030F0702030302020204" pitchFamily="66" charset="0"/>
            </a:endParaRPr>
          </a:p>
          <a:p>
            <a:endParaRPr lang="en-GB" sz="2400" dirty="0"/>
          </a:p>
          <a:p>
            <a:pPr algn="ctr"/>
            <a:r>
              <a:rPr lang="en-GB" sz="2400" b="1" dirty="0">
                <a:latin typeface="Comic Sans MS" panose="030F0702030302020204" pitchFamily="66" charset="0"/>
              </a:rPr>
              <a:t>Activity: Review the list of potential events in the below table – describe their potential to influence the project</a:t>
            </a:r>
          </a:p>
          <a:p>
            <a:endParaRPr lang="en-GB" sz="2400" b="1" dirty="0">
              <a:latin typeface="Comic Sans MS" panose="030F0702030302020204" pitchFamily="66" charset="0"/>
            </a:endParaRPr>
          </a:p>
          <a:p>
            <a:endParaRPr lang="en-GB" sz="2400" b="1" dirty="0">
              <a:latin typeface="Comic Sans MS" panose="030F0702030302020204" pitchFamily="66" charset="0"/>
            </a:endParaRPr>
          </a:p>
          <a:p>
            <a:endParaRPr lang="en-GB" sz="2400" b="1" dirty="0">
              <a:latin typeface="Comic Sans MS" panose="030F0702030302020204" pitchFamily="66" charset="0"/>
            </a:endParaRPr>
          </a:p>
          <a:p>
            <a:endParaRPr lang="en-GB" sz="2400" b="1" dirty="0">
              <a:latin typeface="Comic Sans MS" panose="030F0702030302020204" pitchFamily="66" charset="0"/>
            </a:endParaRPr>
          </a:p>
          <a:p>
            <a:endParaRPr lang="en-GB" sz="2400" b="1" dirty="0">
              <a:latin typeface="Comic Sans MS" panose="030F0702030302020204" pitchFamily="66" charset="0"/>
            </a:endParaRPr>
          </a:p>
          <a:p>
            <a:endParaRPr lang="en-GB" sz="2400" b="1" dirty="0">
              <a:latin typeface="Comic Sans MS" panose="030F0702030302020204" pitchFamily="66" charset="0"/>
            </a:endParaRPr>
          </a:p>
          <a:p>
            <a:endParaRPr lang="en-GB" sz="2400" b="1" dirty="0">
              <a:latin typeface="Comic Sans MS" panose="030F0702030302020204" pitchFamily="66" charset="0"/>
            </a:endParaRPr>
          </a:p>
          <a:p>
            <a:endParaRPr lang="en-GB" sz="2400" b="1" dirty="0">
              <a:latin typeface="Comic Sans MS" panose="030F0702030302020204" pitchFamily="66" charset="0"/>
            </a:endParaRPr>
          </a:p>
          <a:p>
            <a:pPr marL="342900" indent="-342900">
              <a:buFont typeface="Arial" panose="020B0604020202020204" pitchFamily="34" charset="0"/>
              <a:buChar char="•"/>
            </a:pPr>
            <a:r>
              <a:rPr lang="en-GB" sz="2400" dirty="0"/>
              <a:t>A list is a starting point, but no two risks are the same in either potential likelihood or severity.</a:t>
            </a:r>
          </a:p>
          <a:p>
            <a:pPr marL="342900" indent="-342900">
              <a:buFont typeface="Arial" panose="020B0604020202020204" pitchFamily="34" charset="0"/>
              <a:buChar char="•"/>
            </a:pPr>
            <a:r>
              <a:rPr lang="en-GB" sz="2400" dirty="0"/>
              <a:t>Risk evaluation is required to order and prioritise risks – turn qualitative assessment into quantitative evaluation</a:t>
            </a:r>
          </a:p>
        </p:txBody>
      </p:sp>
      <p:pic>
        <p:nvPicPr>
          <p:cNvPr id="6" name="Picture 5">
            <a:extLst>
              <a:ext uri="{FF2B5EF4-FFF2-40B4-BE49-F238E27FC236}">
                <a16:creationId xmlns:a16="http://schemas.microsoft.com/office/drawing/2014/main" id="{07DF1B52-208F-4280-4EAE-CD8536EBFE2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81877" y="2111830"/>
            <a:ext cx="10188053" cy="2634339"/>
          </a:xfrm>
          <a:prstGeom prst="rect">
            <a:avLst/>
          </a:prstGeom>
        </p:spPr>
      </p:pic>
      <p:sp>
        <p:nvSpPr>
          <p:cNvPr id="4" name="Rectangle 3">
            <a:extLst>
              <a:ext uri="{FF2B5EF4-FFF2-40B4-BE49-F238E27FC236}">
                <a16:creationId xmlns:a16="http://schemas.microsoft.com/office/drawing/2014/main" id="{43D97424-F1AE-EA09-1B56-3E47D11828FA}"/>
              </a:ext>
            </a:extLst>
          </p:cNvPr>
          <p:cNvSpPr/>
          <p:nvPr/>
        </p:nvSpPr>
        <p:spPr>
          <a:xfrm>
            <a:off x="543339" y="4943061"/>
            <a:ext cx="11111948" cy="143786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90773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79D45C-CF27-C87A-5515-D8D2064DE1DF}"/>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10DE90BE-A95A-6129-EBA0-22A383658993}"/>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19</a:t>
            </a:r>
          </a:p>
        </p:txBody>
      </p:sp>
      <p:sp>
        <p:nvSpPr>
          <p:cNvPr id="8" name="TextBox 7">
            <a:extLst>
              <a:ext uri="{FF2B5EF4-FFF2-40B4-BE49-F238E27FC236}">
                <a16:creationId xmlns:a16="http://schemas.microsoft.com/office/drawing/2014/main" id="{92CF68CD-FF73-2943-EBC3-64E00912CFE5}"/>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Risk Matrix</a:t>
            </a:r>
          </a:p>
        </p:txBody>
      </p:sp>
      <p:sp>
        <p:nvSpPr>
          <p:cNvPr id="15" name="TextBox 14">
            <a:extLst>
              <a:ext uri="{FF2B5EF4-FFF2-40B4-BE49-F238E27FC236}">
                <a16:creationId xmlns:a16="http://schemas.microsoft.com/office/drawing/2014/main" id="{4DD013A3-8184-5561-5201-F6F9E74F70A1}"/>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15: Project Risk Management</a:t>
            </a:r>
          </a:p>
        </p:txBody>
      </p:sp>
      <p:sp>
        <p:nvSpPr>
          <p:cNvPr id="2" name="TextBox 1">
            <a:extLst>
              <a:ext uri="{FF2B5EF4-FFF2-40B4-BE49-F238E27FC236}">
                <a16:creationId xmlns:a16="http://schemas.microsoft.com/office/drawing/2014/main" id="{81910B42-D4C8-00A8-23B7-4216B0A3DD54}"/>
              </a:ext>
            </a:extLst>
          </p:cNvPr>
          <p:cNvSpPr txBox="1"/>
          <p:nvPr/>
        </p:nvSpPr>
        <p:spPr>
          <a:xfrm>
            <a:off x="10628852" y="0"/>
            <a:ext cx="1557536" cy="369332"/>
          </a:xfrm>
          <a:prstGeom prst="rect">
            <a:avLst/>
          </a:prstGeom>
          <a:noFill/>
        </p:spPr>
        <p:txBody>
          <a:bodyPr wrap="square" rtlCol="0">
            <a:spAutoFit/>
          </a:bodyPr>
          <a:lstStyle/>
          <a:p>
            <a:r>
              <a:rPr lang="en-GB" dirty="0"/>
              <a:t>27/02/2026</a:t>
            </a:r>
          </a:p>
        </p:txBody>
      </p:sp>
      <p:sp>
        <p:nvSpPr>
          <p:cNvPr id="3" name="TextBox 2">
            <a:extLst>
              <a:ext uri="{FF2B5EF4-FFF2-40B4-BE49-F238E27FC236}">
                <a16:creationId xmlns:a16="http://schemas.microsoft.com/office/drawing/2014/main" id="{156C10AA-EBE4-1E90-B537-1813528C7236}"/>
              </a:ext>
            </a:extLst>
          </p:cNvPr>
          <p:cNvSpPr txBox="1"/>
          <p:nvPr/>
        </p:nvSpPr>
        <p:spPr>
          <a:xfrm>
            <a:off x="563218" y="458278"/>
            <a:ext cx="11357112" cy="6001643"/>
          </a:xfrm>
          <a:prstGeom prst="rect">
            <a:avLst/>
          </a:prstGeom>
          <a:noFill/>
        </p:spPr>
        <p:txBody>
          <a:bodyPr wrap="square" rtlCol="0">
            <a:spAutoFit/>
          </a:bodyPr>
          <a:lstStyle>
            <a:defPPr>
              <a:defRPr lang="en-US"/>
            </a:defPPr>
            <a:lvl1pPr>
              <a:defRPr sz="2400"/>
            </a:lvl1pPr>
          </a:lstStyle>
          <a:p>
            <a:pPr algn="ctr"/>
            <a:r>
              <a:rPr lang="en-GB" dirty="0"/>
              <a:t>A risk matrix can be used to quantify the relative variations in potential risk to the project</a:t>
            </a:r>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endParaRPr lang="en-GB" dirty="0"/>
          </a:p>
          <a:p>
            <a:pPr algn="ctr"/>
            <a:r>
              <a:rPr lang="en-GB" dirty="0"/>
              <a:t>By assessing the Probability and the Impact, the final risk score can be calculated</a:t>
            </a:r>
          </a:p>
        </p:txBody>
      </p:sp>
      <p:pic>
        <p:nvPicPr>
          <p:cNvPr id="7" name="Picture 6">
            <a:extLst>
              <a:ext uri="{FF2B5EF4-FFF2-40B4-BE49-F238E27FC236}">
                <a16:creationId xmlns:a16="http://schemas.microsoft.com/office/drawing/2014/main" id="{C2EAF2BA-1E4C-24EC-74B5-FE5E9C574983}"/>
              </a:ext>
            </a:extLst>
          </p:cNvPr>
          <p:cNvPicPr>
            <a:picLocks noChangeAspect="1"/>
          </p:cNvPicPr>
          <p:nvPr/>
        </p:nvPicPr>
        <p:blipFill rotWithShape="1">
          <a:blip r:embed="rId3"/>
          <a:srcRect b="7415"/>
          <a:stretch/>
        </p:blipFill>
        <p:spPr>
          <a:xfrm>
            <a:off x="1589433" y="1008889"/>
            <a:ext cx="8406848" cy="4447697"/>
          </a:xfrm>
          <a:prstGeom prst="rect">
            <a:avLst/>
          </a:prstGeom>
        </p:spPr>
      </p:pic>
    </p:spTree>
    <p:extLst>
      <p:ext uri="{BB962C8B-B14F-4D97-AF65-F5344CB8AC3E}">
        <p14:creationId xmlns:p14="http://schemas.microsoft.com/office/powerpoint/2010/main" val="163629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E2E39F-3A75-5A70-F0DB-0193E9BE079D}"/>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F3D2666C-7052-2C35-219A-48B6A329FAB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19</a:t>
            </a:r>
          </a:p>
        </p:txBody>
      </p:sp>
      <p:sp>
        <p:nvSpPr>
          <p:cNvPr id="8" name="TextBox 7">
            <a:extLst>
              <a:ext uri="{FF2B5EF4-FFF2-40B4-BE49-F238E27FC236}">
                <a16:creationId xmlns:a16="http://schemas.microsoft.com/office/drawing/2014/main" id="{2BE712F1-6CA5-7F27-A354-6A6A29312EFE}"/>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Risk Register - Matrix</a:t>
            </a:r>
          </a:p>
        </p:txBody>
      </p:sp>
      <p:sp>
        <p:nvSpPr>
          <p:cNvPr id="15" name="TextBox 14">
            <a:extLst>
              <a:ext uri="{FF2B5EF4-FFF2-40B4-BE49-F238E27FC236}">
                <a16:creationId xmlns:a16="http://schemas.microsoft.com/office/drawing/2014/main" id="{29E815D0-535C-47C4-C4CC-1C249BCF25A8}"/>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15: Project Risk Management</a:t>
            </a:r>
          </a:p>
        </p:txBody>
      </p:sp>
      <p:sp>
        <p:nvSpPr>
          <p:cNvPr id="2" name="TextBox 1">
            <a:extLst>
              <a:ext uri="{FF2B5EF4-FFF2-40B4-BE49-F238E27FC236}">
                <a16:creationId xmlns:a16="http://schemas.microsoft.com/office/drawing/2014/main" id="{2A993500-5833-BB12-6284-568C062B4C46}"/>
              </a:ext>
            </a:extLst>
          </p:cNvPr>
          <p:cNvSpPr txBox="1"/>
          <p:nvPr/>
        </p:nvSpPr>
        <p:spPr>
          <a:xfrm>
            <a:off x="10628852" y="0"/>
            <a:ext cx="1557536" cy="369332"/>
          </a:xfrm>
          <a:prstGeom prst="rect">
            <a:avLst/>
          </a:prstGeom>
          <a:noFill/>
        </p:spPr>
        <p:txBody>
          <a:bodyPr wrap="square" rtlCol="0">
            <a:spAutoFit/>
          </a:bodyPr>
          <a:lstStyle/>
          <a:p>
            <a:r>
              <a:rPr lang="en-GB" dirty="0"/>
              <a:t>27/02/2026</a:t>
            </a:r>
          </a:p>
        </p:txBody>
      </p:sp>
      <p:sp>
        <p:nvSpPr>
          <p:cNvPr id="3" name="TextBox 2">
            <a:extLst>
              <a:ext uri="{FF2B5EF4-FFF2-40B4-BE49-F238E27FC236}">
                <a16:creationId xmlns:a16="http://schemas.microsoft.com/office/drawing/2014/main" id="{0CC1D353-94F0-9E49-2254-2B5480D765AF}"/>
              </a:ext>
            </a:extLst>
          </p:cNvPr>
          <p:cNvSpPr txBox="1"/>
          <p:nvPr/>
        </p:nvSpPr>
        <p:spPr>
          <a:xfrm>
            <a:off x="3320229" y="458278"/>
            <a:ext cx="8818762" cy="5847755"/>
          </a:xfrm>
          <a:prstGeom prst="rect">
            <a:avLst/>
          </a:prstGeom>
          <a:noFill/>
        </p:spPr>
        <p:txBody>
          <a:bodyPr wrap="square" rtlCol="0">
            <a:spAutoFit/>
          </a:bodyPr>
          <a:lstStyle>
            <a:defPPr>
              <a:defRPr lang="en-US"/>
            </a:defPPr>
            <a:lvl1pPr>
              <a:defRPr sz="2400"/>
            </a:lvl1pPr>
          </a:lstStyle>
          <a:p>
            <a:r>
              <a:rPr lang="en-GB" sz="2200" dirty="0"/>
              <a:t>Now that the risk scores have been calculated, the PM can document these:</a:t>
            </a:r>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r>
              <a:rPr lang="en-GB" sz="2200" dirty="0"/>
              <a:t>With real quantitative values to compare, the list can be reprioritised:</a:t>
            </a:r>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r>
              <a:rPr lang="en-GB" sz="2200" dirty="0"/>
              <a:t>Now the team (including PM) know the greatest potential risks!</a:t>
            </a:r>
          </a:p>
        </p:txBody>
      </p:sp>
      <p:pic>
        <p:nvPicPr>
          <p:cNvPr id="4" name="Picture 3">
            <a:extLst>
              <a:ext uri="{FF2B5EF4-FFF2-40B4-BE49-F238E27FC236}">
                <a16:creationId xmlns:a16="http://schemas.microsoft.com/office/drawing/2014/main" id="{0B088676-A875-7A31-5F61-CF175E486DC6}"/>
              </a:ext>
            </a:extLst>
          </p:cNvPr>
          <p:cNvPicPr>
            <a:picLocks noChangeAspect="1"/>
          </p:cNvPicPr>
          <p:nvPr/>
        </p:nvPicPr>
        <p:blipFill>
          <a:blip r:embed="rId3"/>
          <a:stretch>
            <a:fillRect/>
          </a:stretch>
        </p:blipFill>
        <p:spPr>
          <a:xfrm>
            <a:off x="3320229" y="966030"/>
            <a:ext cx="8308552" cy="2123815"/>
          </a:xfrm>
          <a:prstGeom prst="rect">
            <a:avLst/>
          </a:prstGeom>
        </p:spPr>
      </p:pic>
      <p:pic>
        <p:nvPicPr>
          <p:cNvPr id="6" name="Picture 5">
            <a:extLst>
              <a:ext uri="{FF2B5EF4-FFF2-40B4-BE49-F238E27FC236}">
                <a16:creationId xmlns:a16="http://schemas.microsoft.com/office/drawing/2014/main" id="{6070E6AE-216C-C271-B39F-B8F95E13BE73}"/>
              </a:ext>
            </a:extLst>
          </p:cNvPr>
          <p:cNvPicPr>
            <a:picLocks noChangeAspect="1"/>
          </p:cNvPicPr>
          <p:nvPr/>
        </p:nvPicPr>
        <p:blipFill rotWithShape="1">
          <a:blip r:embed="rId4">
            <a:extLst>
              <a:ext uri="{28A0092B-C50C-407E-A947-70E740481C1C}">
                <a14:useLocalDpi xmlns:a14="http://schemas.microsoft.com/office/drawing/2010/main" val="0"/>
              </a:ext>
            </a:extLst>
          </a:blip>
          <a:srcRect l="35180" r="3518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0" name="Picture 9">
            <a:extLst>
              <a:ext uri="{FF2B5EF4-FFF2-40B4-BE49-F238E27FC236}">
                <a16:creationId xmlns:a16="http://schemas.microsoft.com/office/drawing/2014/main" id="{099C0CAB-4524-200C-9171-74F2099E05D2}"/>
              </a:ext>
            </a:extLst>
          </p:cNvPr>
          <p:cNvPicPr>
            <a:picLocks noChangeAspect="1"/>
          </p:cNvPicPr>
          <p:nvPr/>
        </p:nvPicPr>
        <p:blipFill>
          <a:blip r:embed="rId5"/>
          <a:stretch>
            <a:fillRect/>
          </a:stretch>
        </p:blipFill>
        <p:spPr>
          <a:xfrm>
            <a:off x="3394212" y="3597597"/>
            <a:ext cx="8308551" cy="2123815"/>
          </a:xfrm>
          <a:prstGeom prst="rect">
            <a:avLst/>
          </a:prstGeom>
        </p:spPr>
      </p:pic>
    </p:spTree>
    <p:extLst>
      <p:ext uri="{BB962C8B-B14F-4D97-AF65-F5344CB8AC3E}">
        <p14:creationId xmlns:p14="http://schemas.microsoft.com/office/powerpoint/2010/main" val="26713571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385F392-5EED-8BDB-B76A-1824A2681AD1}"/>
              </a:ext>
            </a:extLst>
          </p:cNvPr>
          <p:cNvPicPr>
            <a:picLocks noChangeAspect="1"/>
          </p:cNvPicPr>
          <p:nvPr/>
        </p:nvPicPr>
        <p:blipFill rotWithShape="1">
          <a:blip r:embed="rId3">
            <a:extLst>
              <a:ext uri="{28A0092B-C50C-407E-A947-70E740481C1C}">
                <a14:useLocalDpi xmlns:a14="http://schemas.microsoft.com/office/drawing/2010/main" val="0"/>
              </a:ext>
            </a:extLst>
          </a:blip>
          <a:srcRect l="35180" r="3518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Risk Matrix Scenario Exercise</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 Lecture 15: Project Risk Management</a:t>
            </a:r>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20/03/2024</a:t>
            </a:r>
          </a:p>
        </p:txBody>
      </p:sp>
      <p:sp>
        <p:nvSpPr>
          <p:cNvPr id="4" name="TextBox 3">
            <a:extLst>
              <a:ext uri="{FF2B5EF4-FFF2-40B4-BE49-F238E27FC236}">
                <a16:creationId xmlns:a16="http://schemas.microsoft.com/office/drawing/2014/main" id="{3374174E-A2D4-3F9C-E3EE-32FD2B682707}"/>
              </a:ext>
            </a:extLst>
          </p:cNvPr>
          <p:cNvSpPr txBox="1"/>
          <p:nvPr/>
        </p:nvSpPr>
        <p:spPr>
          <a:xfrm>
            <a:off x="3279004" y="797510"/>
            <a:ext cx="8683255" cy="4524315"/>
          </a:xfrm>
          <a:prstGeom prst="rect">
            <a:avLst/>
          </a:prstGeom>
          <a:noFill/>
        </p:spPr>
        <p:txBody>
          <a:bodyPr wrap="square" rtlCol="0">
            <a:spAutoFit/>
          </a:bodyPr>
          <a:lstStyle/>
          <a:p>
            <a:r>
              <a:rPr lang="en-GB" sz="2400" b="1" i="0" dirty="0">
                <a:solidFill>
                  <a:srgbClr val="101423"/>
                </a:solidFill>
                <a:effectLst/>
                <a:latin typeface="Comic Sans MS" panose="030F0702030302020204" pitchFamily="66" charset="0"/>
              </a:rPr>
              <a:t>Either, using the scenario of a cooked breakfast or making a celebration cake:</a:t>
            </a:r>
          </a:p>
          <a:p>
            <a:endParaRPr lang="en-GB" sz="2400" b="1" dirty="0">
              <a:solidFill>
                <a:srgbClr val="101423"/>
              </a:solidFill>
              <a:latin typeface="Comic Sans MS" panose="030F0702030302020204" pitchFamily="66" charset="0"/>
            </a:endParaRPr>
          </a:p>
          <a:p>
            <a:r>
              <a:rPr lang="en-GB" sz="2400" b="1" i="0" dirty="0">
                <a:solidFill>
                  <a:srgbClr val="101423"/>
                </a:solidFill>
                <a:effectLst/>
                <a:latin typeface="Comic Sans MS" panose="030F0702030302020204" pitchFamily="66" charset="0"/>
              </a:rPr>
              <a:t>ACTIVITY: In groups, e</a:t>
            </a:r>
            <a:r>
              <a:rPr lang="en-GB" sz="2400" b="1" dirty="0">
                <a:solidFill>
                  <a:srgbClr val="101423"/>
                </a:solidFill>
                <a:latin typeface="Comic Sans MS" panose="030F0702030302020204" pitchFamily="66" charset="0"/>
              </a:rPr>
              <a:t>valuate the potential risks </a:t>
            </a:r>
            <a:endParaRPr lang="en-GB" sz="2400" b="1" i="0" dirty="0">
              <a:solidFill>
                <a:srgbClr val="101423"/>
              </a:solidFill>
              <a:effectLst/>
              <a:latin typeface="Comic Sans MS" panose="030F0702030302020204" pitchFamily="66" charset="0"/>
            </a:endParaRPr>
          </a:p>
          <a:p>
            <a:endParaRPr lang="en-GB" sz="2400" b="1" i="0" dirty="0">
              <a:solidFill>
                <a:srgbClr val="101423"/>
              </a:solidFill>
              <a:effectLst/>
              <a:latin typeface="Comic Sans MS" panose="030F0702030302020204" pitchFamily="66" charset="0"/>
            </a:endParaRPr>
          </a:p>
          <a:p>
            <a:r>
              <a:rPr lang="en-GB" sz="2400" dirty="0">
                <a:solidFill>
                  <a:srgbClr val="101423"/>
                </a:solidFill>
                <a:latin typeface="Comic Sans MS" panose="030F0702030302020204" pitchFamily="66" charset="0"/>
              </a:rPr>
              <a:t>1. Brainstorm the potential risks</a:t>
            </a:r>
          </a:p>
          <a:p>
            <a:endParaRPr lang="en-GB" sz="2400" i="0" dirty="0">
              <a:solidFill>
                <a:srgbClr val="101423"/>
              </a:solidFill>
              <a:effectLst/>
              <a:latin typeface="Comic Sans MS" panose="030F0702030302020204" pitchFamily="66" charset="0"/>
            </a:endParaRPr>
          </a:p>
          <a:p>
            <a:r>
              <a:rPr lang="en-GB" sz="2400" i="0" dirty="0">
                <a:solidFill>
                  <a:srgbClr val="101423"/>
                </a:solidFill>
                <a:effectLst/>
                <a:latin typeface="Comic Sans MS" panose="030F0702030302020204" pitchFamily="66" charset="0"/>
              </a:rPr>
              <a:t>2. Document them</a:t>
            </a:r>
          </a:p>
          <a:p>
            <a:endParaRPr lang="en-GB" sz="2400" dirty="0">
              <a:solidFill>
                <a:srgbClr val="101423"/>
              </a:solidFill>
              <a:latin typeface="Comic Sans MS" panose="030F0702030302020204" pitchFamily="66" charset="0"/>
            </a:endParaRPr>
          </a:p>
          <a:p>
            <a:r>
              <a:rPr lang="en-GB" sz="2400" dirty="0">
                <a:solidFill>
                  <a:srgbClr val="101423"/>
                </a:solidFill>
                <a:latin typeface="Comic Sans MS" panose="030F0702030302020204" pitchFamily="66" charset="0"/>
              </a:rPr>
              <a:t>3. </a:t>
            </a:r>
            <a:r>
              <a:rPr lang="en-GB" sz="2400" i="0" dirty="0">
                <a:solidFill>
                  <a:srgbClr val="101423"/>
                </a:solidFill>
                <a:effectLst/>
                <a:latin typeface="Comic Sans MS" panose="030F0702030302020204" pitchFamily="66" charset="0"/>
              </a:rPr>
              <a:t>Evaluate likelihood and impact</a:t>
            </a:r>
          </a:p>
          <a:p>
            <a:endParaRPr lang="en-GB" sz="2400" dirty="0">
              <a:solidFill>
                <a:srgbClr val="101423"/>
              </a:solidFill>
              <a:latin typeface="Comic Sans MS" panose="030F0702030302020204" pitchFamily="66" charset="0"/>
            </a:endParaRPr>
          </a:p>
          <a:p>
            <a:r>
              <a:rPr lang="en-GB" sz="2400" dirty="0">
                <a:solidFill>
                  <a:srgbClr val="101423"/>
                </a:solidFill>
                <a:latin typeface="Comic Sans MS" panose="030F0702030302020204" pitchFamily="66" charset="0"/>
              </a:rPr>
              <a:t>4. Produce a prioritised risk register</a:t>
            </a:r>
            <a:endParaRPr lang="en-GB" sz="2400" i="0" dirty="0">
              <a:solidFill>
                <a:srgbClr val="101423"/>
              </a:solidFill>
              <a:effectLst/>
              <a:latin typeface="Comic Sans MS" panose="030F0702030302020204" pitchFamily="66" charset="0"/>
            </a:endParaRPr>
          </a:p>
        </p:txBody>
      </p:sp>
      <p:pic>
        <p:nvPicPr>
          <p:cNvPr id="6" name="Picture 2" descr="Boundary, extent, ledge, limitation, marge, margin, rand icon - Download on  Iconfinder">
            <a:extLst>
              <a:ext uri="{FF2B5EF4-FFF2-40B4-BE49-F238E27FC236}">
                <a16:creationId xmlns:a16="http://schemas.microsoft.com/office/drawing/2014/main" id="{7337836B-CB84-32A3-C841-F0B139813D1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133" y="542815"/>
            <a:ext cx="2143125" cy="21431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FCB2DC8C-42BF-0BBB-7F3A-262998387AB6}"/>
              </a:ext>
            </a:extLst>
          </p:cNvPr>
          <p:cNvPicPr>
            <a:picLocks noChangeAspect="1"/>
          </p:cNvPicPr>
          <p:nvPr/>
        </p:nvPicPr>
        <p:blipFill rotWithShape="1">
          <a:blip r:embed="rId5"/>
          <a:srcRect l="20269" t="4543" r="13555" b="8717"/>
          <a:stretch/>
        </p:blipFill>
        <p:spPr>
          <a:xfrm>
            <a:off x="311889" y="369332"/>
            <a:ext cx="2551814" cy="2508547"/>
          </a:xfrm>
          <a:prstGeom prst="rect">
            <a:avLst/>
          </a:prstGeom>
        </p:spPr>
      </p:pic>
      <p:pic>
        <p:nvPicPr>
          <p:cNvPr id="5122" name="Picture 2" descr="Full English Breakfast Recipe | Brunch Recipes | Sainsbury's">
            <a:extLst>
              <a:ext uri="{FF2B5EF4-FFF2-40B4-BE49-F238E27FC236}">
                <a16:creationId xmlns:a16="http://schemas.microsoft.com/office/drawing/2014/main" id="{9B57E71B-8E67-030B-FA55-DBFAAF39C69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592558" y="2823813"/>
            <a:ext cx="3287553" cy="1848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85300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Mitigation</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15: Project Risk Management</a:t>
            </a:r>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27/02/2026</a:t>
            </a:r>
          </a:p>
        </p:txBody>
      </p:sp>
      <p:sp>
        <p:nvSpPr>
          <p:cNvPr id="4" name="TextBox 3">
            <a:extLst>
              <a:ext uri="{FF2B5EF4-FFF2-40B4-BE49-F238E27FC236}">
                <a16:creationId xmlns:a16="http://schemas.microsoft.com/office/drawing/2014/main" id="{3374174E-A2D4-3F9C-E3EE-32FD2B682707}"/>
              </a:ext>
            </a:extLst>
          </p:cNvPr>
          <p:cNvSpPr txBox="1"/>
          <p:nvPr/>
        </p:nvSpPr>
        <p:spPr>
          <a:xfrm>
            <a:off x="3221372" y="464471"/>
            <a:ext cx="8588487" cy="5632311"/>
          </a:xfrm>
          <a:prstGeom prst="rect">
            <a:avLst/>
          </a:prstGeom>
          <a:noFill/>
        </p:spPr>
        <p:txBody>
          <a:bodyPr wrap="square" rtlCol="0">
            <a:spAutoFit/>
          </a:bodyPr>
          <a:lstStyle/>
          <a:p>
            <a:pPr marL="342900" indent="-342900">
              <a:buFont typeface="Arial" panose="020B0604020202020204" pitchFamily="34" charset="0"/>
              <a:buChar char="•"/>
            </a:pPr>
            <a:r>
              <a:rPr lang="en-GB" sz="2400" dirty="0"/>
              <a:t>Demonstrating the identification, evaluation, and prioritisation of the potential risks is a good start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Through documentation and communication with the customer / stakeholder, can build confidence.</a:t>
            </a:r>
          </a:p>
          <a:p>
            <a:endParaRPr lang="en-GB" sz="2400" i="0" dirty="0">
              <a:solidFill>
                <a:srgbClr val="101423"/>
              </a:solidFill>
              <a:effectLst/>
            </a:endParaRPr>
          </a:p>
          <a:p>
            <a:pPr marL="342900" indent="-342900">
              <a:buFont typeface="Arial" panose="020B0604020202020204" pitchFamily="34" charset="0"/>
              <a:buChar char="•"/>
            </a:pPr>
            <a:r>
              <a:rPr lang="en-GB" sz="2400" dirty="0">
                <a:solidFill>
                  <a:srgbClr val="101423"/>
                </a:solidFill>
              </a:rPr>
              <a:t>However, it is the first half of the process. </a:t>
            </a:r>
          </a:p>
          <a:p>
            <a:pPr marL="342900" indent="-342900">
              <a:buFont typeface="Arial" panose="020B0604020202020204" pitchFamily="34" charset="0"/>
              <a:buChar char="•"/>
            </a:pPr>
            <a:endParaRPr lang="en-GB" sz="2400" i="0" dirty="0">
              <a:solidFill>
                <a:srgbClr val="101423"/>
              </a:solidFill>
              <a:effectLst/>
            </a:endParaRPr>
          </a:p>
          <a:p>
            <a:pPr marL="342900" indent="-342900">
              <a:buFont typeface="Arial" panose="020B0604020202020204" pitchFamily="34" charset="0"/>
              <a:buChar char="•"/>
            </a:pPr>
            <a:r>
              <a:rPr lang="en-GB" sz="2400" dirty="0">
                <a:solidFill>
                  <a:srgbClr val="101423"/>
                </a:solidFill>
              </a:rPr>
              <a:t>Ultimately, it evidences to all stakeholders that you are responsible, and you are aware of potential risks</a:t>
            </a:r>
          </a:p>
          <a:p>
            <a:pPr marL="342900" indent="-342900" algn="ctr">
              <a:buFont typeface="Arial" panose="020B0604020202020204" pitchFamily="34" charset="0"/>
              <a:buChar char="•"/>
            </a:pPr>
            <a:endParaRPr lang="en-GB" sz="2400" i="0" dirty="0">
              <a:solidFill>
                <a:srgbClr val="101423"/>
              </a:solidFill>
              <a:effectLst/>
            </a:endParaRPr>
          </a:p>
          <a:p>
            <a:pPr algn="ctr"/>
            <a:r>
              <a:rPr lang="en-GB" sz="2400" b="1" dirty="0">
                <a:solidFill>
                  <a:srgbClr val="101423"/>
                </a:solidFill>
                <a:latin typeface="Comic Sans MS" panose="030F0702030302020204" pitchFamily="66" charset="0"/>
              </a:rPr>
              <a:t>QUESTION: Does this </a:t>
            </a:r>
            <a:r>
              <a:rPr lang="en-GB" sz="2400" b="1" i="1" dirty="0">
                <a:solidFill>
                  <a:srgbClr val="101423"/>
                </a:solidFill>
                <a:latin typeface="Comic Sans MS" panose="030F0702030302020204" pitchFamily="66" charset="0"/>
              </a:rPr>
              <a:t>proactively</a:t>
            </a:r>
            <a:r>
              <a:rPr lang="en-GB" sz="2400" b="1" dirty="0">
                <a:solidFill>
                  <a:srgbClr val="101423"/>
                </a:solidFill>
                <a:latin typeface="Comic Sans MS" panose="030F0702030302020204" pitchFamily="66" charset="0"/>
              </a:rPr>
              <a:t> stop them happening?</a:t>
            </a:r>
          </a:p>
          <a:p>
            <a:endParaRPr lang="en-GB" sz="2400" b="1" i="0" dirty="0">
              <a:solidFill>
                <a:srgbClr val="101423"/>
              </a:solidFill>
              <a:effectLst/>
              <a:latin typeface="Comic Sans MS" panose="030F0702030302020204" pitchFamily="66" charset="0"/>
            </a:endParaRPr>
          </a:p>
          <a:p>
            <a:pPr marL="342900" indent="-342900">
              <a:buFont typeface="Arial" panose="020B0604020202020204" pitchFamily="34" charset="0"/>
              <a:buChar char="•"/>
            </a:pPr>
            <a:r>
              <a:rPr lang="en-GB" sz="2400" dirty="0">
                <a:solidFill>
                  <a:srgbClr val="101423"/>
                </a:solidFill>
              </a:rPr>
              <a:t>Imagine the previous scenarios, what would you do next?</a:t>
            </a:r>
            <a:endParaRPr lang="en-GB" sz="2400" b="1" i="0" dirty="0">
              <a:solidFill>
                <a:srgbClr val="101423"/>
              </a:solidFill>
              <a:effectLst/>
              <a:latin typeface="Comic Sans MS" panose="030F0702030302020204" pitchFamily="66" charset="0"/>
            </a:endParaRPr>
          </a:p>
        </p:txBody>
      </p:sp>
      <p:pic>
        <p:nvPicPr>
          <p:cNvPr id="6" name="Picture 5">
            <a:extLst>
              <a:ext uri="{FF2B5EF4-FFF2-40B4-BE49-F238E27FC236}">
                <a16:creationId xmlns:a16="http://schemas.microsoft.com/office/drawing/2014/main" id="{D9C5EB94-E0D3-DBE8-8D02-92D10E59A857}"/>
              </a:ext>
            </a:extLst>
          </p:cNvPr>
          <p:cNvPicPr>
            <a:picLocks noChangeAspect="1"/>
          </p:cNvPicPr>
          <p:nvPr/>
        </p:nvPicPr>
        <p:blipFill rotWithShape="1">
          <a:blip r:embed="rId3">
            <a:extLst>
              <a:ext uri="{28A0092B-C50C-407E-A947-70E740481C1C}">
                <a14:useLocalDpi xmlns:a14="http://schemas.microsoft.com/office/drawing/2010/main" val="0"/>
              </a:ext>
            </a:extLst>
          </a:blip>
          <a:srcRect l="35180" r="3518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9007852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6B62E8-5AF6-20CC-8137-D12D27DCD12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C67C29E-80B8-AF43-E7C7-665BAC7B460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19</a:t>
            </a:r>
          </a:p>
        </p:txBody>
      </p:sp>
      <p:sp>
        <p:nvSpPr>
          <p:cNvPr id="8" name="TextBox 7">
            <a:extLst>
              <a:ext uri="{FF2B5EF4-FFF2-40B4-BE49-F238E27FC236}">
                <a16:creationId xmlns:a16="http://schemas.microsoft.com/office/drawing/2014/main" id="{B1F3D0D7-059F-C60C-CB70-9C080A5D70EC}"/>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Mitigation</a:t>
            </a:r>
          </a:p>
        </p:txBody>
      </p:sp>
      <p:sp>
        <p:nvSpPr>
          <p:cNvPr id="15" name="TextBox 14">
            <a:extLst>
              <a:ext uri="{FF2B5EF4-FFF2-40B4-BE49-F238E27FC236}">
                <a16:creationId xmlns:a16="http://schemas.microsoft.com/office/drawing/2014/main" id="{3A67F330-2DB1-A6ED-FD1C-102160B5ED81}"/>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15: Project Risk Management</a:t>
            </a:r>
          </a:p>
        </p:txBody>
      </p:sp>
      <p:sp>
        <p:nvSpPr>
          <p:cNvPr id="2" name="TextBox 1">
            <a:extLst>
              <a:ext uri="{FF2B5EF4-FFF2-40B4-BE49-F238E27FC236}">
                <a16:creationId xmlns:a16="http://schemas.microsoft.com/office/drawing/2014/main" id="{44A09CB0-C477-E653-6F08-AB2387400BB5}"/>
              </a:ext>
            </a:extLst>
          </p:cNvPr>
          <p:cNvSpPr txBox="1"/>
          <p:nvPr/>
        </p:nvSpPr>
        <p:spPr>
          <a:xfrm>
            <a:off x="10628852" y="0"/>
            <a:ext cx="1557536" cy="369332"/>
          </a:xfrm>
          <a:prstGeom prst="rect">
            <a:avLst/>
          </a:prstGeom>
          <a:noFill/>
        </p:spPr>
        <p:txBody>
          <a:bodyPr wrap="square" rtlCol="0">
            <a:spAutoFit/>
          </a:bodyPr>
          <a:lstStyle/>
          <a:p>
            <a:r>
              <a:rPr lang="en-GB" dirty="0"/>
              <a:t>27/02/2026</a:t>
            </a:r>
          </a:p>
        </p:txBody>
      </p:sp>
      <p:sp>
        <p:nvSpPr>
          <p:cNvPr id="4" name="TextBox 3">
            <a:extLst>
              <a:ext uri="{FF2B5EF4-FFF2-40B4-BE49-F238E27FC236}">
                <a16:creationId xmlns:a16="http://schemas.microsoft.com/office/drawing/2014/main" id="{3B789BAE-3619-B33E-785E-AF4EEE15802C}"/>
              </a:ext>
            </a:extLst>
          </p:cNvPr>
          <p:cNvSpPr txBox="1"/>
          <p:nvPr/>
        </p:nvSpPr>
        <p:spPr>
          <a:xfrm>
            <a:off x="3221371" y="464471"/>
            <a:ext cx="9063393" cy="5262979"/>
          </a:xfrm>
          <a:prstGeom prst="rect">
            <a:avLst/>
          </a:prstGeom>
          <a:noFill/>
        </p:spPr>
        <p:txBody>
          <a:bodyPr wrap="square" rtlCol="0">
            <a:spAutoFit/>
          </a:bodyPr>
          <a:lstStyle/>
          <a:p>
            <a:pPr marL="342900" indent="-342900">
              <a:buFont typeface="Arial" panose="020B0604020202020204" pitchFamily="34" charset="0"/>
              <a:buChar char="•"/>
            </a:pPr>
            <a:r>
              <a:rPr lang="en-GB" sz="2400" dirty="0"/>
              <a:t>In order to manage risks, the PM needs to put into planning a process for how to mitigate them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Prevention - where events can be prevented from happening</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Impact reduction – where events are inevitable</a:t>
            </a:r>
          </a:p>
          <a:p>
            <a:pPr marL="342900" indent="-342900">
              <a:buFont typeface="Arial" panose="020B0604020202020204" pitchFamily="34" charset="0"/>
              <a:buChar char="•"/>
            </a:pPr>
            <a:endParaRPr lang="en-GB" sz="2400" b="1" i="0" dirty="0">
              <a:solidFill>
                <a:srgbClr val="101423"/>
              </a:solidFill>
              <a:effectLst/>
              <a:latin typeface="Comic Sans MS" panose="030F0702030302020204" pitchFamily="66" charset="0"/>
            </a:endParaRPr>
          </a:p>
          <a:p>
            <a:pPr marL="342900" indent="-342900">
              <a:buFont typeface="Arial" panose="020B0604020202020204" pitchFamily="34" charset="0"/>
              <a:buChar char="•"/>
            </a:pPr>
            <a:r>
              <a:rPr lang="en-GB" sz="2400" i="0" dirty="0">
                <a:solidFill>
                  <a:srgbClr val="101423"/>
                </a:solidFill>
                <a:effectLst/>
              </a:rPr>
              <a:t>The second part of the process is to </a:t>
            </a:r>
            <a:r>
              <a:rPr lang="en-GB" sz="2400" b="1" i="0" dirty="0">
                <a:solidFill>
                  <a:srgbClr val="101423"/>
                </a:solidFill>
                <a:effectLst/>
              </a:rPr>
              <a:t>identify the best response </a:t>
            </a:r>
            <a:r>
              <a:rPr lang="en-GB" sz="2400" i="0" dirty="0">
                <a:solidFill>
                  <a:srgbClr val="101423"/>
                </a:solidFill>
                <a:effectLst/>
              </a:rPr>
              <a:t>and </a:t>
            </a:r>
            <a:r>
              <a:rPr lang="en-GB" sz="2400" b="1" i="0" dirty="0">
                <a:solidFill>
                  <a:srgbClr val="101423"/>
                </a:solidFill>
                <a:effectLst/>
              </a:rPr>
              <a:t>assign responsibility to monitor and manage </a:t>
            </a:r>
            <a:r>
              <a:rPr lang="en-GB" sz="2400" i="0" dirty="0">
                <a:solidFill>
                  <a:srgbClr val="101423"/>
                </a:solidFill>
                <a:effectLst/>
              </a:rPr>
              <a:t>the event if it occurs.</a:t>
            </a:r>
          </a:p>
          <a:p>
            <a:pPr marL="342900" indent="-342900">
              <a:buFont typeface="Arial" panose="020B0604020202020204" pitchFamily="34" charset="0"/>
              <a:buChar char="•"/>
            </a:pPr>
            <a:endParaRPr lang="en-GB" sz="2400" dirty="0">
              <a:solidFill>
                <a:srgbClr val="101423"/>
              </a:solidFill>
            </a:endParaRPr>
          </a:p>
          <a:p>
            <a:pPr marL="342900" indent="-342900">
              <a:buFont typeface="Arial" panose="020B0604020202020204" pitchFamily="34" charset="0"/>
              <a:buChar char="•"/>
            </a:pPr>
            <a:r>
              <a:rPr lang="en-GB" sz="2400" dirty="0">
                <a:solidFill>
                  <a:srgbClr val="101423"/>
                </a:solidFill>
              </a:rPr>
              <a:t>The team need to be aware of their responsibility to manage tasks / processes to known avoid issues occurring</a:t>
            </a:r>
          </a:p>
          <a:p>
            <a:pPr marL="342900" indent="-342900">
              <a:buFont typeface="Arial" panose="020B0604020202020204" pitchFamily="34" charset="0"/>
              <a:buChar char="•"/>
            </a:pPr>
            <a:endParaRPr lang="en-GB" sz="2400" i="0" dirty="0">
              <a:solidFill>
                <a:srgbClr val="101423"/>
              </a:solidFill>
              <a:effectLst/>
            </a:endParaRPr>
          </a:p>
          <a:p>
            <a:pPr marL="342900" indent="-342900">
              <a:buFont typeface="Arial" panose="020B0604020202020204" pitchFamily="34" charset="0"/>
              <a:buChar char="•"/>
            </a:pPr>
            <a:r>
              <a:rPr lang="en-GB" sz="2400" dirty="0">
                <a:solidFill>
                  <a:srgbClr val="101423"/>
                </a:solidFill>
              </a:rPr>
              <a:t>Therefore, the Risk Register needs to be updated and communicated</a:t>
            </a:r>
            <a:endParaRPr lang="en-GB" sz="2400" i="0" dirty="0">
              <a:solidFill>
                <a:srgbClr val="101423"/>
              </a:solidFill>
              <a:effectLst/>
            </a:endParaRPr>
          </a:p>
        </p:txBody>
      </p:sp>
      <p:pic>
        <p:nvPicPr>
          <p:cNvPr id="6" name="Picture 5">
            <a:extLst>
              <a:ext uri="{FF2B5EF4-FFF2-40B4-BE49-F238E27FC236}">
                <a16:creationId xmlns:a16="http://schemas.microsoft.com/office/drawing/2014/main" id="{3501B48C-7987-A4A2-988E-14D7C41B2A9D}"/>
              </a:ext>
            </a:extLst>
          </p:cNvPr>
          <p:cNvPicPr>
            <a:picLocks noChangeAspect="1"/>
          </p:cNvPicPr>
          <p:nvPr/>
        </p:nvPicPr>
        <p:blipFill rotWithShape="1">
          <a:blip r:embed="rId3">
            <a:extLst>
              <a:ext uri="{28A0092B-C50C-407E-A947-70E740481C1C}">
                <a14:useLocalDpi xmlns:a14="http://schemas.microsoft.com/office/drawing/2010/main" val="0"/>
              </a:ext>
            </a:extLst>
          </a:blip>
          <a:srcRect l="35180" r="3518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8477861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0D5B9C-0D67-1495-09CC-6153F1E4F56A}"/>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3D1BEC9-552F-E384-3980-D77D46718BBA}"/>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19</a:t>
            </a:r>
          </a:p>
        </p:txBody>
      </p:sp>
      <p:sp>
        <p:nvSpPr>
          <p:cNvPr id="8" name="TextBox 7">
            <a:extLst>
              <a:ext uri="{FF2B5EF4-FFF2-40B4-BE49-F238E27FC236}">
                <a16:creationId xmlns:a16="http://schemas.microsoft.com/office/drawing/2014/main" id="{DF4D6E1D-B5F8-9B2C-BFF0-02E6CA9C9FFA}"/>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Live document</a:t>
            </a:r>
          </a:p>
        </p:txBody>
      </p:sp>
      <p:sp>
        <p:nvSpPr>
          <p:cNvPr id="15" name="TextBox 14">
            <a:extLst>
              <a:ext uri="{FF2B5EF4-FFF2-40B4-BE49-F238E27FC236}">
                <a16:creationId xmlns:a16="http://schemas.microsoft.com/office/drawing/2014/main" id="{86C9D797-0244-2746-FD43-A004DB22FB7F}"/>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15: Project Risk Management</a:t>
            </a:r>
          </a:p>
        </p:txBody>
      </p:sp>
      <p:sp>
        <p:nvSpPr>
          <p:cNvPr id="2" name="TextBox 1">
            <a:extLst>
              <a:ext uri="{FF2B5EF4-FFF2-40B4-BE49-F238E27FC236}">
                <a16:creationId xmlns:a16="http://schemas.microsoft.com/office/drawing/2014/main" id="{B935D0F3-1394-188F-DDDC-80047DF4EE39}"/>
              </a:ext>
            </a:extLst>
          </p:cNvPr>
          <p:cNvSpPr txBox="1"/>
          <p:nvPr/>
        </p:nvSpPr>
        <p:spPr>
          <a:xfrm>
            <a:off x="10628852" y="0"/>
            <a:ext cx="1557536" cy="369332"/>
          </a:xfrm>
          <a:prstGeom prst="rect">
            <a:avLst/>
          </a:prstGeom>
          <a:noFill/>
        </p:spPr>
        <p:txBody>
          <a:bodyPr wrap="square" rtlCol="0">
            <a:spAutoFit/>
          </a:bodyPr>
          <a:lstStyle/>
          <a:p>
            <a:r>
              <a:rPr lang="en-GB" dirty="0"/>
              <a:t>27/02/2026</a:t>
            </a:r>
          </a:p>
        </p:txBody>
      </p:sp>
      <p:pic>
        <p:nvPicPr>
          <p:cNvPr id="7" name="Picture 6">
            <a:extLst>
              <a:ext uri="{FF2B5EF4-FFF2-40B4-BE49-F238E27FC236}">
                <a16:creationId xmlns:a16="http://schemas.microsoft.com/office/drawing/2014/main" id="{35D3E8F7-E9D1-A188-1D26-BB7B89C2E88C}"/>
              </a:ext>
            </a:extLst>
          </p:cNvPr>
          <p:cNvPicPr>
            <a:picLocks noChangeAspect="1"/>
          </p:cNvPicPr>
          <p:nvPr/>
        </p:nvPicPr>
        <p:blipFill>
          <a:blip r:embed="rId3"/>
          <a:stretch>
            <a:fillRect/>
          </a:stretch>
        </p:blipFill>
        <p:spPr>
          <a:xfrm>
            <a:off x="468558" y="1017867"/>
            <a:ext cx="11029950" cy="3257550"/>
          </a:xfrm>
          <a:prstGeom prst="rect">
            <a:avLst/>
          </a:prstGeom>
        </p:spPr>
      </p:pic>
      <p:sp>
        <p:nvSpPr>
          <p:cNvPr id="9" name="TextBox 8">
            <a:extLst>
              <a:ext uri="{FF2B5EF4-FFF2-40B4-BE49-F238E27FC236}">
                <a16:creationId xmlns:a16="http://schemas.microsoft.com/office/drawing/2014/main" id="{16DA4B8D-5C84-B5C3-A8D1-DC4B27B3A0A0}"/>
              </a:ext>
            </a:extLst>
          </p:cNvPr>
          <p:cNvSpPr txBox="1"/>
          <p:nvPr/>
        </p:nvSpPr>
        <p:spPr>
          <a:xfrm>
            <a:off x="126073" y="478156"/>
            <a:ext cx="11714921" cy="5847755"/>
          </a:xfrm>
          <a:prstGeom prst="rect">
            <a:avLst/>
          </a:prstGeom>
          <a:noFill/>
        </p:spPr>
        <p:txBody>
          <a:bodyPr wrap="square" rtlCol="0">
            <a:spAutoFit/>
          </a:bodyPr>
          <a:lstStyle>
            <a:defPPr>
              <a:defRPr lang="en-US"/>
            </a:defPPr>
            <a:lvl1pPr>
              <a:defRPr sz="2400"/>
            </a:lvl1pPr>
          </a:lstStyle>
          <a:p>
            <a:r>
              <a:rPr lang="en-GB" sz="2200" dirty="0"/>
              <a:t>Communicate this Risk Register internally and externally so everyone is aware of their responsibility.</a:t>
            </a:r>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endParaRPr lang="en-GB" sz="2200" dirty="0"/>
          </a:p>
          <a:p>
            <a:r>
              <a:rPr lang="en-GB" sz="2200" dirty="0"/>
              <a:t>Most importantly, remember this process is not complete for as long as the project is running.</a:t>
            </a:r>
          </a:p>
          <a:p>
            <a:endParaRPr lang="en-GB" sz="2200" dirty="0"/>
          </a:p>
          <a:p>
            <a:r>
              <a:rPr lang="en-GB" sz="2200" dirty="0"/>
              <a:t>All staff should regularly review risks and communicate any further risks / changes to existing risks.</a:t>
            </a:r>
          </a:p>
          <a:p>
            <a:endParaRPr lang="en-GB" sz="2200" dirty="0"/>
          </a:p>
          <a:p>
            <a:r>
              <a:rPr lang="en-GB" sz="2200" dirty="0"/>
              <a:t>The document can be updated, and communicated either routinely or after each edit.</a:t>
            </a:r>
          </a:p>
        </p:txBody>
      </p:sp>
    </p:spTree>
    <p:extLst>
      <p:ext uri="{BB962C8B-B14F-4D97-AF65-F5344CB8AC3E}">
        <p14:creationId xmlns:p14="http://schemas.microsoft.com/office/powerpoint/2010/main" val="12308821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err="1"/>
              <a:t>Summary</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392557" y="369332"/>
            <a:ext cx="8488018" cy="6001643"/>
          </a:xfrm>
          <a:prstGeom prst="rect">
            <a:avLst/>
          </a:prstGeom>
          <a:noFill/>
        </p:spPr>
        <p:txBody>
          <a:bodyPr wrap="square" rtlCol="0">
            <a:spAutoFit/>
          </a:bodyPr>
          <a:lstStyle/>
          <a:p>
            <a:r>
              <a:rPr lang="en-GB" sz="2400" dirty="0"/>
              <a:t>In this lecture we covered:</a:t>
            </a:r>
          </a:p>
          <a:p>
            <a:endParaRPr lang="en-GB" sz="2400" dirty="0"/>
          </a:p>
          <a:p>
            <a:pPr marL="800100" lvl="1" indent="-342900">
              <a:buFont typeface="Arial" panose="020B0604020202020204" pitchFamily="34" charset="0"/>
              <a:buChar char="•"/>
            </a:pPr>
            <a:r>
              <a:rPr lang="en-GB" sz="2400" dirty="0"/>
              <a:t>The inevitability and sources of change (and therefore, risk)</a:t>
            </a:r>
          </a:p>
          <a:p>
            <a:pPr marL="800100" lvl="1"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400" dirty="0"/>
              <a:t>The need for being proactive as opposed to reactive</a:t>
            </a:r>
          </a:p>
          <a:p>
            <a:pPr marL="800100" lvl="1"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400" dirty="0"/>
              <a:t>Methods for identifying potential risks</a:t>
            </a:r>
          </a:p>
          <a:p>
            <a:pPr marL="800100" lvl="1"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400" dirty="0"/>
              <a:t>The use of a Risk Register to calculate risk scores and prioritise risks</a:t>
            </a:r>
          </a:p>
          <a:p>
            <a:pPr marL="800100" lvl="1"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400" dirty="0"/>
              <a:t>The need to assign roles and responsibilities to mitigate against known risks</a:t>
            </a:r>
          </a:p>
          <a:p>
            <a:pPr marL="800100" lvl="1" indent="-342900">
              <a:buFont typeface="Arial" panose="020B0604020202020204" pitchFamily="34" charset="0"/>
              <a:buChar char="•"/>
            </a:pPr>
            <a:endParaRPr lang="en-GB" sz="2400" dirty="0"/>
          </a:p>
          <a:p>
            <a:pPr marL="800100" lvl="1" indent="-342900">
              <a:buFont typeface="Arial" panose="020B0604020202020204" pitchFamily="34" charset="0"/>
              <a:buChar char="•"/>
            </a:pPr>
            <a:r>
              <a:rPr lang="en-GB" sz="2400" dirty="0"/>
              <a:t>The need to communicate risks and keep the review live</a:t>
            </a:r>
          </a:p>
          <a:p>
            <a:pPr marL="800100" lvl="1" indent="-342900">
              <a:buFont typeface="Arial" panose="020B0604020202020204" pitchFamily="34" charset="0"/>
              <a:buChar char="•"/>
            </a:pPr>
            <a:endParaRPr lang="en-GB" sz="2400" dirty="0"/>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15: Project Risk Management</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27/02/2026</a:t>
            </a:r>
          </a:p>
        </p:txBody>
      </p:sp>
      <p:pic>
        <p:nvPicPr>
          <p:cNvPr id="4" name="Picture 3">
            <a:extLst>
              <a:ext uri="{FF2B5EF4-FFF2-40B4-BE49-F238E27FC236}">
                <a16:creationId xmlns:a16="http://schemas.microsoft.com/office/drawing/2014/main" id="{F79909D8-9244-19E4-D8A8-D80BA3CCE959}"/>
              </a:ext>
            </a:extLst>
          </p:cNvPr>
          <p:cNvPicPr>
            <a:picLocks noChangeAspect="1"/>
          </p:cNvPicPr>
          <p:nvPr/>
        </p:nvPicPr>
        <p:blipFill rotWithShape="1">
          <a:blip r:embed="rId3">
            <a:extLst>
              <a:ext uri="{28A0092B-C50C-407E-A947-70E740481C1C}">
                <a14:useLocalDpi xmlns:a14="http://schemas.microsoft.com/office/drawing/2010/main" val="0"/>
              </a:ext>
            </a:extLst>
          </a:blip>
          <a:srcRect l="35180" r="3518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5998688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313652" y="470629"/>
            <a:ext cx="8382162" cy="5940088"/>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Report Writing</a:t>
            </a:r>
          </a:p>
          <a:p>
            <a:endParaRPr lang="en-GB" sz="2400" dirty="0"/>
          </a:p>
          <a:p>
            <a:r>
              <a:rPr lang="en-GB" sz="2400" dirty="0"/>
              <a:t>Suggested activities: </a:t>
            </a:r>
          </a:p>
          <a:p>
            <a:pPr marL="800100" lvl="1" indent="-342900">
              <a:buFontTx/>
              <a:buChar char="-"/>
            </a:pPr>
            <a:r>
              <a:rPr lang="en-GB" sz="2400" dirty="0"/>
              <a:t>Begin to assess the potential risks in your theoretical project design</a:t>
            </a:r>
          </a:p>
          <a:p>
            <a:pPr marL="800100" lvl="1" indent="-342900">
              <a:buFontTx/>
              <a:buChar char="-"/>
            </a:pPr>
            <a:endParaRPr lang="en-GB" sz="2400" dirty="0"/>
          </a:p>
          <a:p>
            <a:pPr marL="800100" lvl="1" indent="-342900">
              <a:buFontTx/>
              <a:buChar char="-"/>
            </a:pPr>
            <a:r>
              <a:rPr lang="en-GB" sz="2400" dirty="0"/>
              <a:t>Visit the Association of Project Managers website </a:t>
            </a:r>
          </a:p>
          <a:p>
            <a:pPr lvl="1"/>
            <a:r>
              <a:rPr lang="en-GB" sz="2000" dirty="0"/>
              <a:t>(</a:t>
            </a:r>
            <a:r>
              <a:rPr lang="en-GB" sz="2000" dirty="0">
                <a:hlinkClick r:id="rId3"/>
              </a:rPr>
              <a:t>APM | Chartered Membership Organisation.</a:t>
            </a:r>
            <a:r>
              <a:rPr lang="en-GB" sz="2000" dirty="0"/>
              <a:t>: https://www.apm.org.uk/)</a:t>
            </a:r>
          </a:p>
          <a:p>
            <a:endParaRPr lang="en-GB" sz="2400" dirty="0"/>
          </a:p>
          <a:p>
            <a:endParaRPr lang="en-GB" sz="2400" dirty="0"/>
          </a:p>
          <a:p>
            <a:r>
              <a:rPr lang="en-GB" sz="2400" dirty="0"/>
              <a:t>Suggested reading:</a:t>
            </a:r>
          </a:p>
          <a:p>
            <a:pPr lvl="1"/>
            <a:r>
              <a:rPr lang="en-GB" sz="2400" b="0" i="0" dirty="0">
                <a:solidFill>
                  <a:srgbClr val="222222"/>
                </a:solidFill>
                <a:effectLst/>
              </a:rPr>
              <a:t>Lock, D., 2020. </a:t>
            </a:r>
            <a:r>
              <a:rPr lang="en-GB" sz="2400" b="0" i="1" dirty="0">
                <a:solidFill>
                  <a:srgbClr val="222222"/>
                </a:solidFill>
                <a:effectLst/>
              </a:rPr>
              <a:t>Project management</a:t>
            </a:r>
            <a:r>
              <a:rPr lang="en-GB" sz="2400" b="0" i="0" dirty="0">
                <a:solidFill>
                  <a:srgbClr val="222222"/>
                </a:solidFill>
                <a:effectLst/>
              </a:rPr>
              <a:t>. Routledge.</a:t>
            </a:r>
          </a:p>
          <a:p>
            <a:pPr lvl="1"/>
            <a:r>
              <a:rPr lang="en-GB" sz="2400" dirty="0"/>
              <a:t>(Accessible online:  </a:t>
            </a:r>
            <a:r>
              <a:rPr lang="en-GB" sz="2400" dirty="0">
                <a:hlinkClick r:id="rId4"/>
              </a:rPr>
              <a:t>http://103.62.146.201:8081/xmlui/bitstream/handle/1/6080/project%20management.pdf?sequence=1&amp;isAllowed=y</a:t>
            </a:r>
            <a:r>
              <a:rPr lang="en-GB" sz="2400" dirty="0"/>
              <a:t>)</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15: Project Risk Management</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27/02/2026</a:t>
            </a:r>
          </a:p>
        </p:txBody>
      </p:sp>
      <p:pic>
        <p:nvPicPr>
          <p:cNvPr id="4" name="Picture 3">
            <a:extLst>
              <a:ext uri="{FF2B5EF4-FFF2-40B4-BE49-F238E27FC236}">
                <a16:creationId xmlns:a16="http://schemas.microsoft.com/office/drawing/2014/main" id="{F79909D8-9244-19E4-D8A8-D80BA3CCE959}"/>
              </a:ext>
            </a:extLst>
          </p:cNvPr>
          <p:cNvPicPr>
            <a:picLocks noChangeAspect="1"/>
          </p:cNvPicPr>
          <p:nvPr/>
        </p:nvPicPr>
        <p:blipFill rotWithShape="1">
          <a:blip r:embed="rId5">
            <a:extLst>
              <a:ext uri="{28A0092B-C50C-407E-A947-70E740481C1C}">
                <a14:useLocalDpi xmlns:a14="http://schemas.microsoft.com/office/drawing/2010/main" val="0"/>
              </a:ext>
            </a:extLst>
          </a:blip>
          <a:srcRect l="35180" r="3518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35289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75F442-1B7A-6472-E5F8-E38940745D57}"/>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8986DBC-2824-DBD4-1F0C-34B37BE497BD}"/>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19</a:t>
            </a:r>
          </a:p>
        </p:txBody>
      </p:sp>
      <p:sp>
        <p:nvSpPr>
          <p:cNvPr id="8" name="TextBox 7">
            <a:extLst>
              <a:ext uri="{FF2B5EF4-FFF2-40B4-BE49-F238E27FC236}">
                <a16:creationId xmlns:a16="http://schemas.microsoft.com/office/drawing/2014/main" id="{65DDF58B-65E0-13C5-9EED-15944D01329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en-GB" b="1" dirty="0"/>
              <a:t>Assignment guidance</a:t>
            </a:r>
          </a:p>
        </p:txBody>
      </p:sp>
      <p:sp>
        <p:nvSpPr>
          <p:cNvPr id="15" name="TextBox 14">
            <a:extLst>
              <a:ext uri="{FF2B5EF4-FFF2-40B4-BE49-F238E27FC236}">
                <a16:creationId xmlns:a16="http://schemas.microsoft.com/office/drawing/2014/main" id="{C94B8251-CA73-8999-119A-E8BB81490E81}"/>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15: Project Risk Management</a:t>
            </a:r>
          </a:p>
        </p:txBody>
      </p:sp>
      <p:sp>
        <p:nvSpPr>
          <p:cNvPr id="2" name="TextBox 1">
            <a:extLst>
              <a:ext uri="{FF2B5EF4-FFF2-40B4-BE49-F238E27FC236}">
                <a16:creationId xmlns:a16="http://schemas.microsoft.com/office/drawing/2014/main" id="{E633C025-EA3C-0D0C-8BCB-1FED4AEEAA84}"/>
              </a:ext>
            </a:extLst>
          </p:cNvPr>
          <p:cNvSpPr txBox="1"/>
          <p:nvPr/>
        </p:nvSpPr>
        <p:spPr>
          <a:xfrm>
            <a:off x="10628852" y="0"/>
            <a:ext cx="1557536" cy="369332"/>
          </a:xfrm>
          <a:prstGeom prst="rect">
            <a:avLst/>
          </a:prstGeom>
          <a:noFill/>
        </p:spPr>
        <p:txBody>
          <a:bodyPr wrap="square" rtlCol="0">
            <a:spAutoFit/>
          </a:bodyPr>
          <a:lstStyle/>
          <a:p>
            <a:r>
              <a:rPr lang="en-GB" dirty="0"/>
              <a:t>27/02/2026</a:t>
            </a:r>
          </a:p>
        </p:txBody>
      </p:sp>
      <p:sp>
        <p:nvSpPr>
          <p:cNvPr id="4" name="TextBox 3">
            <a:extLst>
              <a:ext uri="{FF2B5EF4-FFF2-40B4-BE49-F238E27FC236}">
                <a16:creationId xmlns:a16="http://schemas.microsoft.com/office/drawing/2014/main" id="{E9924346-49D5-1C3E-5FFE-11B1A45F4726}"/>
              </a:ext>
            </a:extLst>
          </p:cNvPr>
          <p:cNvSpPr txBox="1"/>
          <p:nvPr/>
        </p:nvSpPr>
        <p:spPr>
          <a:xfrm>
            <a:off x="3221372" y="391886"/>
            <a:ext cx="8588487" cy="5632311"/>
          </a:xfrm>
          <a:prstGeom prst="rect">
            <a:avLst/>
          </a:prstGeom>
          <a:noFill/>
        </p:spPr>
        <p:txBody>
          <a:bodyPr wrap="square" rtlCol="0">
            <a:spAutoFit/>
          </a:bodyPr>
          <a:lstStyle/>
          <a:p>
            <a:r>
              <a:rPr lang="en-GB" sz="2400" dirty="0"/>
              <a:t>For your assignment, you are expected to write a project proposal.</a:t>
            </a:r>
          </a:p>
          <a:p>
            <a:endParaRPr lang="en-GB" sz="2400" i="0" dirty="0">
              <a:solidFill>
                <a:srgbClr val="101423"/>
              </a:solidFill>
              <a:effectLst/>
            </a:endParaRPr>
          </a:p>
          <a:p>
            <a:r>
              <a:rPr lang="en-GB" sz="2400" b="1" dirty="0">
                <a:solidFill>
                  <a:srgbClr val="101423"/>
                </a:solidFill>
              </a:rPr>
              <a:t>Please note:</a:t>
            </a:r>
          </a:p>
          <a:p>
            <a:r>
              <a:rPr lang="en-GB" sz="2400" dirty="0">
                <a:solidFill>
                  <a:srgbClr val="101423"/>
                </a:solidFill>
              </a:rPr>
              <a:t>You are not expected to carry out the actual project for your assignment!</a:t>
            </a:r>
          </a:p>
          <a:p>
            <a:endParaRPr lang="en-GB" sz="2400" i="0" dirty="0">
              <a:solidFill>
                <a:srgbClr val="101423"/>
              </a:solidFill>
              <a:effectLst/>
            </a:endParaRPr>
          </a:p>
          <a:p>
            <a:r>
              <a:rPr lang="en-GB" sz="2400" dirty="0">
                <a:solidFill>
                  <a:srgbClr val="101423"/>
                </a:solidFill>
              </a:rPr>
              <a:t>Consider the projects to be ‘fictional’ – the settings and motivations are real, but a real project will not depend on the outcome of your assignment, these are just real-world environmental projects that are being used to allow you to apply your knowledge.</a:t>
            </a:r>
          </a:p>
          <a:p>
            <a:endParaRPr lang="en-GB" sz="2400" i="0" dirty="0">
              <a:solidFill>
                <a:srgbClr val="101423"/>
              </a:solidFill>
              <a:effectLst/>
            </a:endParaRPr>
          </a:p>
          <a:p>
            <a:r>
              <a:rPr lang="en-GB" sz="2400" dirty="0">
                <a:solidFill>
                  <a:srgbClr val="101423"/>
                </a:solidFill>
              </a:rPr>
              <a:t>The purpose of this assignment is to demonstrate your understanding of the PM role, and what is required in the planning stage (and throughout the project) to optimise a </a:t>
            </a:r>
            <a:r>
              <a:rPr lang="en-GB" sz="2400" b="1" i="1" dirty="0">
                <a:solidFill>
                  <a:srgbClr val="101423"/>
                </a:solidFill>
              </a:rPr>
              <a:t>theoretical</a:t>
            </a:r>
            <a:r>
              <a:rPr lang="en-GB" sz="2400" dirty="0">
                <a:solidFill>
                  <a:srgbClr val="101423"/>
                </a:solidFill>
              </a:rPr>
              <a:t> successful project</a:t>
            </a:r>
            <a:endParaRPr lang="en-GB" sz="2400" i="0" dirty="0">
              <a:solidFill>
                <a:srgbClr val="101423"/>
              </a:solidFill>
              <a:effectLst/>
            </a:endParaRPr>
          </a:p>
        </p:txBody>
      </p:sp>
      <p:pic>
        <p:nvPicPr>
          <p:cNvPr id="6" name="Picture 5">
            <a:extLst>
              <a:ext uri="{FF2B5EF4-FFF2-40B4-BE49-F238E27FC236}">
                <a16:creationId xmlns:a16="http://schemas.microsoft.com/office/drawing/2014/main" id="{B0450760-DCD9-36F6-173B-A0F62190EEA9}"/>
              </a:ext>
            </a:extLst>
          </p:cNvPr>
          <p:cNvPicPr>
            <a:picLocks noChangeAspect="1"/>
          </p:cNvPicPr>
          <p:nvPr/>
        </p:nvPicPr>
        <p:blipFill rotWithShape="1">
          <a:blip r:embed="rId3">
            <a:extLst>
              <a:ext uri="{28A0092B-C50C-407E-A947-70E740481C1C}">
                <a14:useLocalDpi xmlns:a14="http://schemas.microsoft.com/office/drawing/2010/main" val="0"/>
              </a:ext>
            </a:extLst>
          </a:blip>
          <a:srcRect l="35180" r="3518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4599083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19</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ACNA5000: 2025 / 2026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2"/>
              </a:rPr>
              <a:t>a.cunningham@uwtsd.ac.uk</a:t>
            </a:r>
            <a:endParaRPr lang="en-GB" dirty="0"/>
          </a:p>
          <a:p>
            <a:r>
              <a:rPr lang="en-GB" sz="2400" dirty="0"/>
              <a:t>Teams:		</a:t>
            </a:r>
            <a:r>
              <a:rPr lang="en-GB" sz="1400" dirty="0"/>
              <a:t>“ACNA5000 Changemakers Build Your Own Brand 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27/02/2026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15: Project Risk Management</a:t>
            </a:r>
          </a:p>
        </p:txBody>
      </p:sp>
      <p:pic>
        <p:nvPicPr>
          <p:cNvPr id="6" name="Picture 5">
            <a:extLst>
              <a:ext uri="{FF2B5EF4-FFF2-40B4-BE49-F238E27FC236}">
                <a16:creationId xmlns:a16="http://schemas.microsoft.com/office/drawing/2014/main" id="{4FB79AB2-C7CD-485B-8617-415DE1E8A4B8}"/>
              </a:ext>
            </a:extLst>
          </p:cNvPr>
          <p:cNvPicPr>
            <a:picLocks noChangeAspect="1"/>
          </p:cNvPicPr>
          <p:nvPr/>
        </p:nvPicPr>
        <p:blipFill rotWithShape="1">
          <a:blip r:embed="rId3">
            <a:extLst>
              <a:ext uri="{28A0092B-C50C-407E-A947-70E740481C1C}">
                <a14:useLocalDpi xmlns:a14="http://schemas.microsoft.com/office/drawing/2010/main" val="0"/>
              </a:ext>
            </a:extLst>
          </a:blip>
          <a:srcRect l="35180" r="3518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1975</Words>
  <Application>Microsoft Office PowerPoint</Application>
  <PresentationFormat>Widescreen</PresentationFormat>
  <Paragraphs>343</Paragraphs>
  <Slides>19</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Comic Sans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7</cp:revision>
  <dcterms:created xsi:type="dcterms:W3CDTF">2023-07-26T10:21:48Z</dcterms:created>
  <dcterms:modified xsi:type="dcterms:W3CDTF">2026-02-05T16:25:16Z</dcterms:modified>
</cp:coreProperties>
</file>