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45"/>
  </p:notesMasterIdLst>
  <p:handoutMasterIdLst>
    <p:handoutMasterId r:id="rId46"/>
  </p:handoutMasterIdLst>
  <p:sldIdLst>
    <p:sldId id="301" r:id="rId3"/>
    <p:sldId id="306" r:id="rId4"/>
    <p:sldId id="307" r:id="rId5"/>
    <p:sldId id="309" r:id="rId6"/>
    <p:sldId id="310" r:id="rId7"/>
    <p:sldId id="311" r:id="rId8"/>
    <p:sldId id="312" r:id="rId9"/>
    <p:sldId id="313" r:id="rId10"/>
    <p:sldId id="314" r:id="rId11"/>
    <p:sldId id="315" r:id="rId12"/>
    <p:sldId id="316" r:id="rId13"/>
    <p:sldId id="317" r:id="rId14"/>
    <p:sldId id="320" r:id="rId15"/>
    <p:sldId id="321" r:id="rId16"/>
    <p:sldId id="324" r:id="rId17"/>
    <p:sldId id="325" r:id="rId18"/>
    <p:sldId id="326" r:id="rId19"/>
    <p:sldId id="327" r:id="rId20"/>
    <p:sldId id="333" r:id="rId21"/>
    <p:sldId id="334" r:id="rId22"/>
    <p:sldId id="335" r:id="rId23"/>
    <p:sldId id="337" r:id="rId24"/>
    <p:sldId id="345" r:id="rId25"/>
    <p:sldId id="347" r:id="rId26"/>
    <p:sldId id="348" r:id="rId27"/>
    <p:sldId id="349" r:id="rId28"/>
    <p:sldId id="350" r:id="rId29"/>
    <p:sldId id="351" r:id="rId30"/>
    <p:sldId id="352" r:id="rId31"/>
    <p:sldId id="355" r:id="rId32"/>
    <p:sldId id="356" r:id="rId33"/>
    <p:sldId id="357" r:id="rId34"/>
    <p:sldId id="358" r:id="rId35"/>
    <p:sldId id="359" r:id="rId36"/>
    <p:sldId id="360" r:id="rId37"/>
    <p:sldId id="361" r:id="rId38"/>
    <p:sldId id="362" r:id="rId39"/>
    <p:sldId id="363" r:id="rId40"/>
    <p:sldId id="364" r:id="rId41"/>
    <p:sldId id="365" r:id="rId42"/>
    <p:sldId id="366" r:id="rId43"/>
    <p:sldId id="305" r:id="rId4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3" userDrawn="1">
          <p15:clr>
            <a:srgbClr val="A4A3A4"/>
          </p15:clr>
        </p15:guide>
        <p15:guide id="2" pos="2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2" autoAdjust="0"/>
    <p:restoredTop sz="86364" autoAdjust="0"/>
  </p:normalViewPr>
  <p:slideViewPr>
    <p:cSldViewPr snapToGrid="0" snapToObjects="1">
      <p:cViewPr varScale="1">
        <p:scale>
          <a:sx n="71" d="100"/>
          <a:sy n="71" d="100"/>
        </p:scale>
        <p:origin x="1155" y="45"/>
      </p:cViewPr>
      <p:guideLst>
        <p:guide orient="horz" pos="1003"/>
        <p:guide pos="272"/>
      </p:guideLst>
    </p:cSldViewPr>
  </p:slideViewPr>
  <p:outlineViewPr>
    <p:cViewPr>
      <p:scale>
        <a:sx n="33" d="100"/>
        <a:sy n="33" d="100"/>
      </p:scale>
      <p:origin x="0" y="-3183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1/14/2026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Slide 2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236231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0" dirty="0"/>
              <a:t>Slide 3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44287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1/14/2026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438135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1"/>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4" name="Content Placeholder"/>
          <p:cNvSpPr txBox="1">
            <a:spLocks noGrp="1"/>
          </p:cNvSpPr>
          <p:nvPr>
            <p:ph type="body" idx="10"/>
          </p:nvPr>
        </p:nvSpPr>
        <p:spPr>
          <a:xfrm>
            <a:off x="457200" y="3164542"/>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5" name="Content Placeholder"/>
          <p:cNvSpPr txBox="1">
            <a:spLocks noGrp="1"/>
          </p:cNvSpPr>
          <p:nvPr>
            <p:ph type="body" idx="11"/>
          </p:nvPr>
        </p:nvSpPr>
        <p:spPr>
          <a:xfrm>
            <a:off x="457200" y="4728884"/>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extLst>
      <p:ext uri="{BB962C8B-B14F-4D97-AF65-F5344CB8AC3E}">
        <p14:creationId xmlns:p14="http://schemas.microsoft.com/office/powerpoint/2010/main" val="392008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5">
            <a:alphaModFix/>
          </a:blip>
          <a:srcRect/>
          <a:stretch/>
        </p:blipFill>
        <p:spPr>
          <a:xfrm>
            <a:off x="443972" y="6429709"/>
            <a:ext cx="917999" cy="279914"/>
          </a:xfrm>
          <a:prstGeom prst="rect">
            <a:avLst/>
          </a:prstGeom>
          <a:noFill/>
          <a:ln>
            <a:noFill/>
          </a:ln>
        </p:spPr>
      </p:pic>
      <p:sp>
        <p:nvSpPr>
          <p:cNvPr id="16" name="Shape 16"/>
          <p:cNvSpPr txBox="1"/>
          <p:nvPr/>
        </p:nvSpPr>
        <p:spPr>
          <a:xfrm>
            <a:off x="1600200" y="6429344"/>
            <a:ext cx="7162799" cy="200054"/>
          </a:xfrm>
          <a:prstGeom prst="rect">
            <a:avLst/>
          </a:prstGeom>
          <a:noFill/>
          <a:ln>
            <a:noFill/>
          </a:ln>
        </p:spPr>
        <p:txBody>
          <a:bodyPr lIns="91425" tIns="45700" rIns="91425" bIns="45700" anchor="t" anchorCtr="0">
            <a:noAutofit/>
          </a:body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7" r:id="rId4"/>
    <p:sldLayoutId id="2147483671" r:id="rId5"/>
    <p:sldLayoutId id="2147483670" r:id="rId6"/>
    <p:sldLayoutId id="2147483668" r:id="rId7"/>
    <p:sldLayoutId id="2147483669" r:id="rId8"/>
    <p:sldLayoutId id="2147483651" r:id="rId9"/>
    <p:sldLayoutId id="2147483654" r:id="rId10"/>
    <p:sldLayoutId id="2147483655" r:id="rId11"/>
    <p:sldLayoutId id="2147483656" r:id="rId12"/>
    <p:sldLayoutId id="214748365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hyperlink" Target="https://www.expedia.co.in/?rfrr=Redirect.From.www.expedia.com/" TargetMode="Externa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teradatauniversitynetwork.com/" TargetMode="Externa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2735"/>
            <a:ext cx="8363663" cy="1038801"/>
          </a:xfrm>
        </p:spPr>
        <p:txBody>
          <a:bodyPr anchor="ctr"/>
          <a:lstStyle/>
          <a:p>
            <a:r>
              <a:rPr lang="en-US" dirty="0"/>
              <a:t>Business Intelligence, Analytics, and Data Science: A Managerial Perspective</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457200" y="1171536"/>
            <a:ext cx="8229600" cy="478970"/>
          </a:xfrm>
        </p:spPr>
        <p:txBody>
          <a:bodyPr/>
          <a:lstStyle/>
          <a:p>
            <a:r>
              <a:rPr lang="en-US" dirty="0">
                <a:latin typeface="+mn-lt"/>
              </a:rPr>
              <a:t>Fourth Edition</a:t>
            </a:r>
          </a:p>
        </p:txBody>
      </p:sp>
      <p:sp>
        <p:nvSpPr>
          <p:cNvPr id="4" name="Text Placeholder 3"/>
          <p:cNvSpPr>
            <a:spLocks noGrp="1"/>
          </p:cNvSpPr>
          <p:nvPr>
            <p:ph type="body" idx="2"/>
          </p:nvPr>
        </p:nvSpPr>
        <p:spPr>
          <a:xfrm>
            <a:off x="5029200" y="1923051"/>
            <a:ext cx="3657600" cy="1102032"/>
          </a:xfrm>
        </p:spPr>
        <p:txBody>
          <a:bodyPr/>
          <a:lstStyle/>
          <a:p>
            <a:pPr lvl="0" algn="ctr"/>
            <a:r>
              <a:rPr lang="en-US" b="1" dirty="0">
                <a:latin typeface="+mn-lt"/>
              </a:rPr>
              <a:t>Chapter 3</a:t>
            </a:r>
          </a:p>
        </p:txBody>
      </p:sp>
      <p:sp>
        <p:nvSpPr>
          <p:cNvPr id="5" name="Text Placeholder 4"/>
          <p:cNvSpPr>
            <a:spLocks noGrp="1"/>
          </p:cNvSpPr>
          <p:nvPr>
            <p:ph type="body" idx="3"/>
          </p:nvPr>
        </p:nvSpPr>
        <p:spPr>
          <a:xfrm>
            <a:off x="5029200" y="3114461"/>
            <a:ext cx="3657600" cy="1506307"/>
          </a:xfrm>
        </p:spPr>
        <p:txBody>
          <a:bodyPr/>
          <a:lstStyle/>
          <a:p>
            <a:pPr algn="ctr"/>
            <a:r>
              <a:rPr lang="en-US" dirty="0">
                <a:latin typeface="+mn-lt"/>
              </a:rPr>
              <a:t>Descriptive Analytics II: Business Intelligence and Data Warehousing</a:t>
            </a:r>
          </a:p>
        </p:txBody>
      </p:sp>
      <p:pic>
        <p:nvPicPr>
          <p:cNvPr id="8" name="Picture 7" descr="Front Cover: Business Intelligence, Analytics, and Data Science: A Managerial Perspective Fourth Edition by Sharda, Delen and Turban."/>
          <p:cNvPicPr>
            <a:picLocks noChangeAspect="1"/>
          </p:cNvPicPr>
          <p:nvPr/>
        </p:nvPicPr>
        <p:blipFill>
          <a:blip r:embed="rId3"/>
          <a:stretch>
            <a:fillRect/>
          </a:stretch>
        </p:blipFill>
        <p:spPr>
          <a:xfrm>
            <a:off x="748552" y="1790180"/>
            <a:ext cx="3395831" cy="4458220"/>
          </a:xfrm>
          <a:prstGeom prst="rect">
            <a:avLst/>
          </a:prstGeom>
          <a:ln w="9525">
            <a:solidFill>
              <a:schemeClr val="tx1"/>
            </a:solidFill>
          </a:ln>
          <a:effectLst/>
        </p:spPr>
      </p:pic>
      <p:sp>
        <p:nvSpPr>
          <p:cNvPr id="6" name="Text Placeholder 5"/>
          <p:cNvSpPr>
            <a:spLocks noGrp="1"/>
          </p:cNvSpPr>
          <p:nvPr>
            <p:ph type="body" idx="13"/>
          </p:nvPr>
        </p:nvSpPr>
        <p:spPr>
          <a:xfrm>
            <a:off x="2784142" y="6474315"/>
            <a:ext cx="6036720" cy="171990"/>
          </a:xfrm>
        </p:spPr>
        <p:txBody>
          <a:bodyPr anchor="ctr"/>
          <a:lstStyle/>
          <a:p>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
        <p:nvSpPr>
          <p:cNvPr id="7" name="TextBox 6"/>
          <p:cNvSpPr txBox="1"/>
          <p:nvPr/>
        </p:nvSpPr>
        <p:spPr>
          <a:xfrm>
            <a:off x="5342020" y="4989095"/>
            <a:ext cx="3344779" cy="646331"/>
          </a:xfrm>
          <a:prstGeom prst="rect">
            <a:avLst/>
          </a:prstGeom>
          <a:noFill/>
        </p:spPr>
        <p:txBody>
          <a:bodyPr wrap="square" rtlCol="0">
            <a:spAutoFit/>
          </a:bodyPr>
          <a:lstStyle/>
          <a:p>
            <a:r>
              <a:rPr lang="en-IN" sz="1200" dirty="0">
                <a:solidFill>
                  <a:schemeClr val="bg1"/>
                </a:solidFill>
                <a:latin typeface="+mn-lt"/>
              </a:rPr>
              <a:t>Slides in this presentation contain hyperlinks. JAWS users should be able to get a list of links by using INSERT+F7</a:t>
            </a:r>
          </a:p>
        </p:txBody>
      </p:sp>
    </p:spTree>
    <p:extLst>
      <p:ext uri="{BB962C8B-B14F-4D97-AF65-F5344CB8AC3E}">
        <p14:creationId xmlns:p14="http://schemas.microsoft.com/office/powerpoint/2010/main" val="414041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(1 of 2)</a:t>
            </a:r>
          </a:p>
        </p:txBody>
      </p:sp>
      <p:sp>
        <p:nvSpPr>
          <p:cNvPr id="3" name="Text Placeholder 2"/>
          <p:cNvSpPr>
            <a:spLocks noGrp="1"/>
          </p:cNvSpPr>
          <p:nvPr>
            <p:ph idx="1"/>
          </p:nvPr>
        </p:nvSpPr>
        <p:spPr/>
        <p:txBody>
          <a:bodyPr/>
          <a:lstStyle/>
          <a:p>
            <a:pPr marL="0" indent="0">
              <a:buClr>
                <a:schemeClr val="bg1"/>
              </a:buClr>
              <a:buNone/>
            </a:pPr>
            <a:r>
              <a:rPr lang="en-US" sz="2400" b="1" dirty="0">
                <a:solidFill>
                  <a:schemeClr val="tx2"/>
                </a:solidFill>
                <a:latin typeface="+mn-lt"/>
              </a:rPr>
              <a:t>3.1</a:t>
            </a:r>
            <a:r>
              <a:rPr lang="en-US" sz="2400" dirty="0">
                <a:latin typeface="+mn-lt"/>
              </a:rPr>
              <a:t> Understand the basic definitions and concepts of data warehousing</a:t>
            </a:r>
          </a:p>
          <a:p>
            <a:pPr marL="0" indent="0">
              <a:buClr>
                <a:schemeClr val="bg1"/>
              </a:buClr>
              <a:buNone/>
            </a:pPr>
            <a:r>
              <a:rPr lang="en-US" sz="2400" b="1" dirty="0">
                <a:solidFill>
                  <a:schemeClr val="tx2"/>
                </a:solidFill>
                <a:latin typeface="+mn-lt"/>
              </a:rPr>
              <a:t>3.2</a:t>
            </a:r>
            <a:r>
              <a:rPr lang="en-US" sz="2400" dirty="0">
                <a:latin typeface="+mn-lt"/>
              </a:rPr>
              <a:t> Understand data warehousing architectures</a:t>
            </a:r>
          </a:p>
          <a:p>
            <a:pPr marL="0" indent="0">
              <a:buClr>
                <a:schemeClr val="bg1"/>
              </a:buClr>
              <a:buNone/>
            </a:pPr>
            <a:r>
              <a:rPr lang="en-US" sz="2400" b="1" dirty="0">
                <a:solidFill>
                  <a:schemeClr val="tx2"/>
                </a:solidFill>
                <a:latin typeface="+mn-lt"/>
              </a:rPr>
              <a:t>3.3</a:t>
            </a:r>
            <a:r>
              <a:rPr lang="en-US" sz="2400" dirty="0">
                <a:latin typeface="+mn-lt"/>
              </a:rPr>
              <a:t> Describe the processes used in developing and managing data warehouses</a:t>
            </a:r>
          </a:p>
          <a:p>
            <a:pPr marL="0" indent="0">
              <a:buClr>
                <a:schemeClr val="bg1"/>
              </a:buClr>
              <a:buNone/>
            </a:pPr>
            <a:r>
              <a:rPr lang="en-US" sz="2400" b="1" dirty="0">
                <a:solidFill>
                  <a:schemeClr val="tx2"/>
                </a:solidFill>
                <a:latin typeface="+mn-lt"/>
              </a:rPr>
              <a:t>3.4</a:t>
            </a:r>
            <a:r>
              <a:rPr lang="en-US" sz="2400" dirty="0">
                <a:latin typeface="+mn-lt"/>
              </a:rPr>
              <a:t> Explain data warehousing operations</a:t>
            </a:r>
          </a:p>
          <a:p>
            <a:pPr marL="0" indent="0">
              <a:buClr>
                <a:schemeClr val="bg1"/>
              </a:buClr>
              <a:buNone/>
            </a:pPr>
            <a:r>
              <a:rPr lang="en-US" sz="2400" b="1" dirty="0">
                <a:solidFill>
                  <a:schemeClr val="tx2"/>
                </a:solidFill>
                <a:latin typeface="+mn-lt"/>
              </a:rPr>
              <a:t>3.5</a:t>
            </a:r>
            <a:r>
              <a:rPr lang="en-US" sz="2400" dirty="0">
                <a:latin typeface="+mn-lt"/>
              </a:rPr>
              <a:t> Explain the role of data warehouses in decision support</a:t>
            </a:r>
          </a:p>
        </p:txBody>
      </p:sp>
    </p:spTree>
    <p:extLst>
      <p:ext uri="{BB962C8B-B14F-4D97-AF65-F5344CB8AC3E}">
        <p14:creationId xmlns:p14="http://schemas.microsoft.com/office/powerpoint/2010/main" val="233121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(2 of 2)</a:t>
            </a:r>
            <a:endParaRPr lang="en-US" dirty="0">
              <a:solidFill>
                <a:schemeClr val="tx2"/>
              </a:solidFill>
            </a:endParaRPr>
          </a:p>
        </p:txBody>
      </p:sp>
      <p:sp>
        <p:nvSpPr>
          <p:cNvPr id="3" name="Text Placeholder 2"/>
          <p:cNvSpPr>
            <a:spLocks noGrp="1"/>
          </p:cNvSpPr>
          <p:nvPr>
            <p:ph idx="1"/>
          </p:nvPr>
        </p:nvSpPr>
        <p:spPr/>
        <p:txBody>
          <a:bodyPr/>
          <a:lstStyle/>
          <a:p>
            <a:pPr marL="0" indent="0">
              <a:buClr>
                <a:schemeClr val="bg1"/>
              </a:buClr>
              <a:buNone/>
            </a:pPr>
            <a:r>
              <a:rPr lang="en-US" sz="2400" b="1" dirty="0">
                <a:solidFill>
                  <a:schemeClr val="tx2"/>
                </a:solidFill>
                <a:latin typeface="+mn-lt"/>
              </a:rPr>
              <a:t>3.6</a:t>
            </a:r>
            <a:r>
              <a:rPr lang="en-US" sz="2400" dirty="0">
                <a:latin typeface="+mn-lt"/>
              </a:rPr>
              <a:t> Explain data integration and the extraction, transformation, and load (E</a:t>
            </a:r>
            <a:r>
              <a:rPr lang="en-US" sz="100" dirty="0">
                <a:latin typeface="+mn-lt"/>
              </a:rPr>
              <a:t> </a:t>
            </a:r>
            <a:r>
              <a:rPr lang="en-US" sz="2400" dirty="0">
                <a:latin typeface="+mn-lt"/>
              </a:rPr>
              <a:t>T</a:t>
            </a:r>
            <a:r>
              <a:rPr lang="en-US" sz="100" dirty="0">
                <a:latin typeface="+mn-lt"/>
              </a:rPr>
              <a:t> </a:t>
            </a:r>
            <a:r>
              <a:rPr lang="en-US" sz="2400" dirty="0">
                <a:latin typeface="+mn-lt"/>
              </a:rPr>
              <a:t>L) processes</a:t>
            </a:r>
          </a:p>
          <a:p>
            <a:pPr marL="0" indent="0">
              <a:buClr>
                <a:schemeClr val="bg1"/>
              </a:buClr>
              <a:buNone/>
            </a:pPr>
            <a:r>
              <a:rPr lang="en-US" sz="2400" b="1" dirty="0">
                <a:solidFill>
                  <a:schemeClr val="tx2"/>
                </a:solidFill>
                <a:latin typeface="+mn-lt"/>
              </a:rPr>
              <a:t>3.7</a:t>
            </a:r>
            <a:r>
              <a:rPr lang="en-US" sz="2400" dirty="0">
                <a:latin typeface="+mn-lt"/>
              </a:rPr>
              <a:t> Understand the essence of business performance management (B</a:t>
            </a:r>
            <a:r>
              <a:rPr lang="en-US" sz="100" dirty="0">
                <a:latin typeface="+mn-lt"/>
              </a:rPr>
              <a:t> </a:t>
            </a:r>
            <a:r>
              <a:rPr lang="en-US" sz="2400" dirty="0">
                <a:latin typeface="+mn-lt"/>
              </a:rPr>
              <a:t>P</a:t>
            </a:r>
            <a:r>
              <a:rPr lang="en-US" sz="100" dirty="0">
                <a:latin typeface="+mn-lt"/>
              </a:rPr>
              <a:t> </a:t>
            </a:r>
            <a:r>
              <a:rPr lang="en-US" sz="2400" dirty="0">
                <a:latin typeface="+mn-lt"/>
              </a:rPr>
              <a:t>M)</a:t>
            </a:r>
          </a:p>
          <a:p>
            <a:pPr marL="0" indent="0">
              <a:buClr>
                <a:schemeClr val="bg1"/>
              </a:buClr>
              <a:buNone/>
            </a:pPr>
            <a:r>
              <a:rPr lang="en-US" sz="2400" b="1" dirty="0">
                <a:solidFill>
                  <a:schemeClr val="tx2"/>
                </a:solidFill>
                <a:latin typeface="+mn-lt"/>
              </a:rPr>
              <a:t>3.8</a:t>
            </a:r>
            <a:r>
              <a:rPr lang="en-US" sz="2400" dirty="0">
                <a:latin typeface="+mn-lt"/>
              </a:rPr>
              <a:t> Learn balanced scorecard and Six Sigma as performance measurement systems</a:t>
            </a:r>
          </a:p>
        </p:txBody>
      </p:sp>
    </p:spTree>
    <p:extLst>
      <p:ext uri="{BB962C8B-B14F-4D97-AF65-F5344CB8AC3E}">
        <p14:creationId xmlns:p14="http://schemas.microsoft.com/office/powerpoint/2010/main" val="412013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450826" cy="1097279"/>
          </a:xfrm>
        </p:spPr>
        <p:txBody>
          <a:bodyPr/>
          <a:lstStyle/>
          <a:p>
            <a:r>
              <a:rPr lang="en-US" dirty="0"/>
              <a:t>Business Intelligence and Data Warehousing</a:t>
            </a:r>
          </a:p>
        </p:txBody>
      </p:sp>
      <p:sp>
        <p:nvSpPr>
          <p:cNvPr id="3" name="Text Placeholder 2"/>
          <p:cNvSpPr>
            <a:spLocks noGrp="1"/>
          </p:cNvSpPr>
          <p:nvPr>
            <p:ph type="body" idx="1"/>
          </p:nvPr>
        </p:nvSpPr>
        <p:spPr>
          <a:xfrm>
            <a:off x="457199" y="1600200"/>
            <a:ext cx="3303640" cy="3753465"/>
          </a:xfrm>
        </p:spPr>
        <p:txBody>
          <a:bodyPr/>
          <a:lstStyle/>
          <a:p>
            <a:r>
              <a:rPr lang="en-US" sz="2400" dirty="0">
                <a:latin typeface="+mn-lt"/>
              </a:rPr>
              <a:t>B</a:t>
            </a:r>
            <a:r>
              <a:rPr lang="en-US" sz="100" dirty="0">
                <a:latin typeface="+mn-lt"/>
              </a:rPr>
              <a:t> </a:t>
            </a:r>
            <a:r>
              <a:rPr lang="en-US" sz="2400" dirty="0">
                <a:latin typeface="+mn-lt"/>
              </a:rPr>
              <a:t>I used to be everything related to use of data for managerial decision support</a:t>
            </a:r>
          </a:p>
          <a:p>
            <a:r>
              <a:rPr lang="en-US" sz="2400" dirty="0">
                <a:latin typeface="+mn-lt"/>
              </a:rPr>
              <a:t>Now, it is a part of Business Analytics</a:t>
            </a:r>
          </a:p>
          <a:p>
            <a:pPr lvl="1"/>
            <a:r>
              <a:rPr lang="en-US" sz="2400" b="1" dirty="0">
                <a:solidFill>
                  <a:schemeClr val="tx1"/>
                </a:solidFill>
                <a:latin typeface="+mn-lt"/>
              </a:rPr>
              <a:t>B</a:t>
            </a:r>
            <a:r>
              <a:rPr lang="en-US" sz="100" b="1" dirty="0">
                <a:solidFill>
                  <a:schemeClr val="tx1"/>
                </a:solidFill>
                <a:latin typeface="+mn-lt"/>
              </a:rPr>
              <a:t> </a:t>
            </a:r>
            <a:r>
              <a:rPr lang="en-US" sz="2400" b="1" dirty="0">
                <a:solidFill>
                  <a:schemeClr val="tx1"/>
                </a:solidFill>
                <a:latin typeface="+mn-lt"/>
              </a:rPr>
              <a:t>I = Descriptive Analytics</a:t>
            </a:r>
          </a:p>
        </p:txBody>
      </p:sp>
      <p:pic>
        <p:nvPicPr>
          <p:cNvPr id="4" name="Picture 3" descr="A flow chart explains relationship between the three types of business analytics and B I, and B I and data warehousing. The chart for business analytics is divided into columns for descriptive, predictive, and prescriptive. Each column has a section for questions, enablers, and outcomes. Descriptive questions. What happened? What is happening? Descriptive enablers. Business reporting, dashboards, scorecards, and data warehousing. Descriptive outcomes. Well defined business problems and opportunities. Predictive questions. What will happen? Why will it happen? Predictive Enablers. Data mining, text mining, web and media mining, forecasting. Predictive outcomes. Accurate projections of future events and outcomes. Prescriptive questions. What should I do? Why should I do it? Prescriptive Enablers. Optimization, stimulation, decision modeling, expert systems. Prescriptive outcomes. The best possible business decisions and actions. Descriptive is used for business intelligence while predictive and prescriptive are used for advanced analytics."/>
          <p:cNvPicPr>
            <a:picLocks noChangeAspect="1"/>
          </p:cNvPicPr>
          <p:nvPr/>
        </p:nvPicPr>
        <p:blipFill>
          <a:blip r:embed="rId2"/>
          <a:stretch>
            <a:fillRect/>
          </a:stretch>
        </p:blipFill>
        <p:spPr>
          <a:xfrm>
            <a:off x="4033660" y="1860227"/>
            <a:ext cx="4663303" cy="4236300"/>
          </a:xfrm>
          <a:prstGeom prst="rect">
            <a:avLst/>
          </a:prstGeom>
        </p:spPr>
      </p:pic>
    </p:spTree>
    <p:extLst>
      <p:ext uri="{BB962C8B-B14F-4D97-AF65-F5344CB8AC3E}">
        <p14:creationId xmlns:p14="http://schemas.microsoft.com/office/powerpoint/2010/main" val="1039183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Data Warehouse?</a:t>
            </a:r>
          </a:p>
        </p:txBody>
      </p:sp>
      <p:sp>
        <p:nvSpPr>
          <p:cNvPr id="3" name="Text Placeholder 2"/>
          <p:cNvSpPr>
            <a:spLocks noGrp="1"/>
          </p:cNvSpPr>
          <p:nvPr>
            <p:ph type="body" idx="1"/>
          </p:nvPr>
        </p:nvSpPr>
        <p:spPr>
          <a:xfrm>
            <a:off x="457200" y="1600200"/>
            <a:ext cx="8229600" cy="4525963"/>
          </a:xfrm>
        </p:spPr>
        <p:txBody>
          <a:bodyPr/>
          <a:lstStyle/>
          <a:p>
            <a:r>
              <a:rPr lang="en-US" altLang="ja-JP" sz="2400" dirty="0">
                <a:latin typeface="+mn-lt"/>
                <a:ea typeface="ＭＳ Ｐゴシック" charset="-128"/>
              </a:rPr>
              <a:t>A physical repository where relational data are specially organized to provide enterprise-wide, cleansed data in a standardized format</a:t>
            </a:r>
          </a:p>
          <a:p>
            <a:r>
              <a:rPr lang="en-US" altLang="ja-JP" sz="2400" dirty="0">
                <a:latin typeface="+mn-lt"/>
                <a:ea typeface="ＭＳ Ｐゴシック" charset="-128"/>
              </a:rPr>
              <a:t>A relational database? (so what is the difference?)</a:t>
            </a:r>
          </a:p>
          <a:p>
            <a:r>
              <a:rPr lang="en-US" sz="2400" dirty="0">
                <a:latin typeface="+mn-lt"/>
              </a:rPr>
              <a:t>“The data warehouse is a collection of </a:t>
            </a:r>
            <a:r>
              <a:rPr lang="en-US" sz="2400" b="1" dirty="0">
                <a:latin typeface="+mn-lt"/>
              </a:rPr>
              <a:t>integrated</a:t>
            </a:r>
            <a:r>
              <a:rPr lang="en-US" sz="2400" dirty="0">
                <a:latin typeface="+mn-lt"/>
              </a:rPr>
              <a:t>, </a:t>
            </a:r>
            <a:r>
              <a:rPr lang="en-US" sz="2400" b="1" dirty="0">
                <a:latin typeface="+mn-lt"/>
              </a:rPr>
              <a:t>subject-oriented</a:t>
            </a:r>
            <a:r>
              <a:rPr lang="en-US" sz="2400" dirty="0">
                <a:latin typeface="+mn-lt"/>
              </a:rPr>
              <a:t> databases designed to support D</a:t>
            </a:r>
            <a:r>
              <a:rPr lang="en-US" sz="100" dirty="0">
                <a:latin typeface="+mn-lt"/>
              </a:rPr>
              <a:t> </a:t>
            </a:r>
            <a:r>
              <a:rPr lang="en-US" sz="2400" dirty="0">
                <a:latin typeface="+mn-lt"/>
              </a:rPr>
              <a:t>S</a:t>
            </a:r>
            <a:r>
              <a:rPr lang="en-US" sz="100" dirty="0">
                <a:latin typeface="+mn-lt"/>
              </a:rPr>
              <a:t> </a:t>
            </a:r>
            <a:r>
              <a:rPr lang="en-US" sz="2400" dirty="0">
                <a:latin typeface="+mn-lt"/>
              </a:rPr>
              <a:t>S functions, where each unit of data is </a:t>
            </a:r>
            <a:r>
              <a:rPr lang="en-US" sz="2400" b="1" dirty="0">
                <a:latin typeface="+mn-lt"/>
              </a:rPr>
              <a:t>non-volatile</a:t>
            </a:r>
            <a:r>
              <a:rPr lang="en-US" sz="2400" dirty="0">
                <a:latin typeface="+mn-lt"/>
              </a:rPr>
              <a:t> and relevant to some moment in time”</a:t>
            </a:r>
          </a:p>
        </p:txBody>
      </p:sp>
    </p:spTree>
    <p:extLst>
      <p:ext uri="{BB962C8B-B14F-4D97-AF65-F5344CB8AC3E}">
        <p14:creationId xmlns:p14="http://schemas.microsoft.com/office/powerpoint/2010/main" val="3696727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Historical Perspective to Data Warehousing</a:t>
            </a:r>
          </a:p>
        </p:txBody>
      </p:sp>
      <p:pic>
        <p:nvPicPr>
          <p:cNvPr id="4" name="Picture 3" descr="A timeline shows the events that led to the development of data warehousing. 19 seventies. Mainframe computers. Simple data entry. Routine reporting. Primitive database structures. Teradata incorporated. 19 eighties. Mini or personal computers, P Cs. Business applications for P Cs. Distributer D B M S. Relational D B M S. Teradata ships commercial D Bs. Business Data Warehouse coined. 19 nineties. Centralized data storage. Data warehousing was born. Inmon, building the data warehouse. Kimball, the data warehouse toolkit. E D W architecture design. 2 thousands. Exponentially growing web data. Consolidation of D W and B I industry. Data warehouse appliances emerged. Business intelligence popularized. Data mining and predictive modeling. Open source software. S a a S, P a a S, and cloud computing. 2 thousands tens. Big data analytics. Social media analytics. Text and web analytics. Hadoop, map reduce, and N o S Q L. In memory, in databas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493" y="1711205"/>
            <a:ext cx="8119014" cy="4070162"/>
          </a:xfrm>
          <a:prstGeom prst="rect">
            <a:avLst/>
          </a:prstGeom>
        </p:spPr>
      </p:pic>
    </p:spTree>
    <p:extLst>
      <p:ext uri="{BB962C8B-B14F-4D97-AF65-F5344CB8AC3E}">
        <p14:creationId xmlns:p14="http://schemas.microsoft.com/office/powerpoint/2010/main" val="588162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Characteristics of D</a:t>
            </a:r>
            <a:r>
              <a:rPr lang="en-US" sz="100" dirty="0"/>
              <a:t> </a:t>
            </a:r>
            <a:r>
              <a:rPr lang="en-US" dirty="0"/>
              <a:t>W</a:t>
            </a:r>
            <a:r>
              <a:rPr lang="en-US" sz="100" dirty="0"/>
              <a:t> </a:t>
            </a:r>
            <a:r>
              <a:rPr lang="en-US" dirty="0"/>
              <a:t>s</a:t>
            </a:r>
          </a:p>
        </p:txBody>
      </p:sp>
      <p:sp>
        <p:nvSpPr>
          <p:cNvPr id="3" name="Text Placeholder 2"/>
          <p:cNvSpPr>
            <a:spLocks noGrp="1"/>
          </p:cNvSpPr>
          <p:nvPr>
            <p:ph type="body" idx="1"/>
          </p:nvPr>
        </p:nvSpPr>
        <p:spPr>
          <a:xfrm>
            <a:off x="457200" y="1600200"/>
            <a:ext cx="8229600" cy="4697361"/>
          </a:xfrm>
        </p:spPr>
        <p:txBody>
          <a:bodyPr/>
          <a:lstStyle/>
          <a:p>
            <a:r>
              <a:rPr lang="en-US" sz="2200" dirty="0">
                <a:latin typeface="+mn-lt"/>
              </a:rPr>
              <a:t>Subject oriented</a:t>
            </a:r>
          </a:p>
          <a:p>
            <a:r>
              <a:rPr lang="en-US" sz="2200" dirty="0">
                <a:latin typeface="+mn-lt"/>
              </a:rPr>
              <a:t>Integrated</a:t>
            </a:r>
          </a:p>
          <a:p>
            <a:r>
              <a:rPr lang="en-US" sz="2200" dirty="0">
                <a:latin typeface="+mn-lt"/>
              </a:rPr>
              <a:t>Time-variant (time series)</a:t>
            </a:r>
          </a:p>
          <a:p>
            <a:r>
              <a:rPr lang="en-US" sz="2200" dirty="0">
                <a:latin typeface="+mn-lt"/>
              </a:rPr>
              <a:t>Nonvolatile</a:t>
            </a:r>
          </a:p>
          <a:p>
            <a:r>
              <a:rPr lang="en-US" sz="2200" dirty="0">
                <a:latin typeface="+mn-lt"/>
              </a:rPr>
              <a:t>Summarized</a:t>
            </a:r>
          </a:p>
          <a:p>
            <a:r>
              <a:rPr lang="en-US" sz="2200" dirty="0">
                <a:latin typeface="+mn-lt"/>
              </a:rPr>
              <a:t>Not normalized</a:t>
            </a:r>
          </a:p>
          <a:p>
            <a:r>
              <a:rPr lang="en-US" sz="2200" dirty="0">
                <a:latin typeface="+mn-lt"/>
              </a:rPr>
              <a:t>Metadata</a:t>
            </a:r>
          </a:p>
          <a:p>
            <a:r>
              <a:rPr lang="en-US" sz="2200" dirty="0">
                <a:latin typeface="+mn-lt"/>
              </a:rPr>
              <a:t>Web based, relational/multi-dimensional</a:t>
            </a:r>
          </a:p>
          <a:p>
            <a:r>
              <a:rPr lang="en-US" sz="2200" dirty="0">
                <a:latin typeface="+mn-lt"/>
              </a:rPr>
              <a:t>Client/server, real-time/right-time/active...</a:t>
            </a:r>
          </a:p>
        </p:txBody>
      </p:sp>
    </p:spTree>
    <p:extLst>
      <p:ext uri="{BB962C8B-B14F-4D97-AF65-F5344CB8AC3E}">
        <p14:creationId xmlns:p14="http://schemas.microsoft.com/office/powerpoint/2010/main" val="3388390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Mart</a:t>
            </a:r>
          </a:p>
        </p:txBody>
      </p:sp>
      <p:sp>
        <p:nvSpPr>
          <p:cNvPr id="3" name="Text Placeholder 2"/>
          <p:cNvSpPr>
            <a:spLocks noGrp="1"/>
          </p:cNvSpPr>
          <p:nvPr>
            <p:ph type="body" idx="1"/>
          </p:nvPr>
        </p:nvSpPr>
        <p:spPr/>
        <p:txBody>
          <a:bodyPr/>
          <a:lstStyle/>
          <a:p>
            <a:pPr marL="0" indent="0">
              <a:buFontTx/>
              <a:buNone/>
            </a:pPr>
            <a:r>
              <a:rPr lang="en-US" altLang="ja-JP" sz="2400" dirty="0">
                <a:latin typeface="+mn-lt"/>
                <a:ea typeface="ＭＳ Ｐゴシック" charset="-128"/>
              </a:rPr>
              <a:t>A departmental small-scale “D</a:t>
            </a:r>
            <a:r>
              <a:rPr lang="en-US" altLang="ja-JP" sz="100" dirty="0">
                <a:latin typeface="+mn-lt"/>
                <a:ea typeface="ＭＳ Ｐゴシック" charset="-128"/>
              </a:rPr>
              <a:t> </a:t>
            </a:r>
            <a:r>
              <a:rPr lang="en-US" altLang="ja-JP" sz="2400" dirty="0">
                <a:latin typeface="+mn-lt"/>
                <a:ea typeface="ＭＳ Ｐゴシック" charset="-128"/>
              </a:rPr>
              <a:t>W” that stores only limited/relevant data</a:t>
            </a:r>
            <a:endParaRPr lang="en-US" sz="2400" b="1" dirty="0">
              <a:latin typeface="+mn-lt"/>
            </a:endParaRPr>
          </a:p>
          <a:p>
            <a:pPr marL="254250" indent="-284400"/>
            <a:r>
              <a:rPr lang="en-US" sz="2400" b="1" dirty="0">
                <a:solidFill>
                  <a:schemeClr val="tx1"/>
                </a:solidFill>
                <a:latin typeface="+mn-lt"/>
              </a:rPr>
              <a:t>Dependent data mart</a:t>
            </a:r>
          </a:p>
          <a:p>
            <a:pPr marL="255600" lvl="1" indent="0">
              <a:buNone/>
            </a:pPr>
            <a:r>
              <a:rPr lang="en-US" sz="2400" dirty="0">
                <a:latin typeface="+mn-lt"/>
              </a:rPr>
              <a:t>A subset that is created directly from a data warehouse</a:t>
            </a:r>
          </a:p>
          <a:p>
            <a:pPr marL="254250" indent="-284400"/>
            <a:r>
              <a:rPr lang="en-US" sz="2400" b="1" dirty="0">
                <a:solidFill>
                  <a:schemeClr val="tx1"/>
                </a:solidFill>
                <a:latin typeface="+mn-lt"/>
              </a:rPr>
              <a:t>Independent data mart</a:t>
            </a:r>
          </a:p>
          <a:p>
            <a:pPr marL="255600" lvl="1" indent="0">
              <a:buFontTx/>
              <a:buNone/>
            </a:pPr>
            <a:r>
              <a:rPr lang="en-US" sz="2400" dirty="0">
                <a:latin typeface="+mn-lt"/>
              </a:rPr>
              <a:t>A small data warehouse designed for a strategic business unit or a department</a:t>
            </a:r>
          </a:p>
        </p:txBody>
      </p:sp>
    </p:spTree>
    <p:extLst>
      <p:ext uri="{BB962C8B-B14F-4D97-AF65-F5344CB8AC3E}">
        <p14:creationId xmlns:p14="http://schemas.microsoft.com/office/powerpoint/2010/main" val="3716367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D</a:t>
            </a:r>
            <a:r>
              <a:rPr lang="en-US" sz="100" dirty="0"/>
              <a:t> </a:t>
            </a:r>
            <a:r>
              <a:rPr lang="en-US" dirty="0"/>
              <a:t>W Components</a:t>
            </a:r>
          </a:p>
        </p:txBody>
      </p:sp>
      <p:sp>
        <p:nvSpPr>
          <p:cNvPr id="3" name="Text Placeholder 2"/>
          <p:cNvSpPr>
            <a:spLocks noGrp="1"/>
          </p:cNvSpPr>
          <p:nvPr>
            <p:ph type="body" idx="1"/>
          </p:nvPr>
        </p:nvSpPr>
        <p:spPr>
          <a:xfrm>
            <a:off x="457200" y="1600200"/>
            <a:ext cx="8229600" cy="4697361"/>
          </a:xfrm>
        </p:spPr>
        <p:txBody>
          <a:bodyPr/>
          <a:lstStyle/>
          <a:p>
            <a:r>
              <a:rPr lang="en-US" sz="2400" b="1" dirty="0">
                <a:solidFill>
                  <a:schemeClr val="tx1"/>
                </a:solidFill>
                <a:latin typeface="+mn-lt"/>
              </a:rPr>
              <a:t>Operational data stores (O</a:t>
            </a:r>
            <a:r>
              <a:rPr lang="en-US" sz="100" b="1" dirty="0">
                <a:solidFill>
                  <a:schemeClr val="tx1"/>
                </a:solidFill>
                <a:latin typeface="+mn-lt"/>
              </a:rPr>
              <a:t> </a:t>
            </a:r>
            <a:r>
              <a:rPr lang="en-US" sz="2400" b="1" dirty="0">
                <a:solidFill>
                  <a:schemeClr val="tx1"/>
                </a:solidFill>
                <a:latin typeface="+mn-lt"/>
              </a:rPr>
              <a:t>D</a:t>
            </a:r>
            <a:r>
              <a:rPr lang="en-US" sz="100" b="1" dirty="0">
                <a:solidFill>
                  <a:schemeClr val="tx1"/>
                </a:solidFill>
                <a:latin typeface="+mn-lt"/>
              </a:rPr>
              <a:t> </a:t>
            </a:r>
            <a:r>
              <a:rPr lang="en-US" sz="2400" b="1" dirty="0">
                <a:solidFill>
                  <a:schemeClr val="tx1"/>
                </a:solidFill>
                <a:latin typeface="+mn-lt"/>
              </a:rPr>
              <a:t>S)</a:t>
            </a:r>
          </a:p>
          <a:p>
            <a:pPr lvl="1"/>
            <a:r>
              <a:rPr lang="en-US" sz="2400" dirty="0">
                <a:latin typeface="+mn-lt"/>
              </a:rPr>
              <a:t>A type of database often used as an interim area for a data warehouse</a:t>
            </a:r>
          </a:p>
          <a:p>
            <a:r>
              <a:rPr lang="en-US" sz="2400" b="1" dirty="0">
                <a:solidFill>
                  <a:schemeClr val="tx1"/>
                </a:solidFill>
                <a:latin typeface="+mn-lt"/>
              </a:rPr>
              <a:t>Oper marts</a:t>
            </a:r>
          </a:p>
          <a:p>
            <a:pPr lvl="1"/>
            <a:r>
              <a:rPr lang="en-US" sz="2400" dirty="0">
                <a:latin typeface="+mn-lt"/>
              </a:rPr>
              <a:t>An operational data mart</a:t>
            </a:r>
          </a:p>
          <a:p>
            <a:r>
              <a:rPr lang="en-US" sz="2400" b="1" dirty="0">
                <a:solidFill>
                  <a:schemeClr val="tx1"/>
                </a:solidFill>
                <a:latin typeface="+mn-lt"/>
              </a:rPr>
              <a:t>Enterprise data warehouse (E</a:t>
            </a:r>
            <a:r>
              <a:rPr lang="en-US" sz="100" b="1" dirty="0">
                <a:solidFill>
                  <a:schemeClr val="tx1"/>
                </a:solidFill>
                <a:latin typeface="+mn-lt"/>
              </a:rPr>
              <a:t> </a:t>
            </a:r>
            <a:r>
              <a:rPr lang="en-US" sz="2400" b="1" dirty="0">
                <a:solidFill>
                  <a:schemeClr val="tx1"/>
                </a:solidFill>
                <a:latin typeface="+mn-lt"/>
              </a:rPr>
              <a:t>D</a:t>
            </a:r>
            <a:r>
              <a:rPr lang="en-US" sz="100" b="1" dirty="0">
                <a:solidFill>
                  <a:schemeClr val="tx1"/>
                </a:solidFill>
                <a:latin typeface="+mn-lt"/>
              </a:rPr>
              <a:t> </a:t>
            </a:r>
            <a:r>
              <a:rPr lang="en-US" sz="2400" b="1" dirty="0">
                <a:solidFill>
                  <a:schemeClr val="tx1"/>
                </a:solidFill>
                <a:latin typeface="+mn-lt"/>
              </a:rPr>
              <a:t>W)</a:t>
            </a:r>
          </a:p>
          <a:p>
            <a:pPr lvl="1"/>
            <a:r>
              <a:rPr lang="en-US" sz="2400" dirty="0">
                <a:latin typeface="+mn-lt"/>
              </a:rPr>
              <a:t>A data warehouse for the enterprise</a:t>
            </a:r>
          </a:p>
          <a:p>
            <a:r>
              <a:rPr lang="en-US" altLang="ja-JP" sz="2400" b="1" dirty="0">
                <a:solidFill>
                  <a:schemeClr val="tx1"/>
                </a:solidFill>
                <a:latin typeface="+mn-lt"/>
              </a:rPr>
              <a:t>Metadata</a:t>
            </a:r>
            <a:r>
              <a:rPr lang="en-US" altLang="ja-JP" sz="2400" dirty="0">
                <a:solidFill>
                  <a:srgbClr val="FF6600"/>
                </a:solidFill>
                <a:latin typeface="+mn-lt"/>
                <a:ea typeface="ＭＳ Ｐゴシック" charset="-128"/>
              </a:rPr>
              <a:t> </a:t>
            </a:r>
            <a:r>
              <a:rPr lang="en-US" altLang="ja-JP" sz="2400" dirty="0">
                <a:latin typeface="+mn-lt"/>
                <a:ea typeface="ＭＳ Ｐゴシック" charset="-128"/>
              </a:rPr>
              <a:t>– “data about data”</a:t>
            </a:r>
          </a:p>
          <a:p>
            <a:pPr lvl="1"/>
            <a:r>
              <a:rPr lang="en-US" altLang="ja-JP" sz="2400" dirty="0">
                <a:latin typeface="+mn-lt"/>
                <a:ea typeface="ＭＳ Ｐゴシック" charset="-128"/>
              </a:rPr>
              <a:t>In D</a:t>
            </a:r>
            <a:r>
              <a:rPr lang="en-US" altLang="ja-JP" sz="100" dirty="0">
                <a:latin typeface="+mn-lt"/>
                <a:ea typeface="ＭＳ Ｐゴシック" charset="-128"/>
              </a:rPr>
              <a:t> </a:t>
            </a:r>
            <a:r>
              <a:rPr lang="en-US" altLang="ja-JP" sz="2400" dirty="0">
                <a:latin typeface="+mn-lt"/>
                <a:ea typeface="ＭＳ Ｐゴシック" charset="-128"/>
              </a:rPr>
              <a:t>W metadata describe the contents of a data warehouse and its acquisition and use</a:t>
            </a:r>
            <a:endParaRPr lang="en-US" sz="2400" dirty="0">
              <a:latin typeface="+mn-lt"/>
            </a:endParaRPr>
          </a:p>
        </p:txBody>
      </p:sp>
    </p:spTree>
    <p:extLst>
      <p:ext uri="{BB962C8B-B14F-4D97-AF65-F5344CB8AC3E}">
        <p14:creationId xmlns:p14="http://schemas.microsoft.com/office/powerpoint/2010/main" val="413817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3.1</a:t>
            </a:r>
          </a:p>
        </p:txBody>
      </p:sp>
      <p:sp>
        <p:nvSpPr>
          <p:cNvPr id="3" name="Text Placeholder 2"/>
          <p:cNvSpPr>
            <a:spLocks noGrp="1"/>
          </p:cNvSpPr>
          <p:nvPr>
            <p:ph type="body" idx="1"/>
          </p:nvPr>
        </p:nvSpPr>
        <p:spPr/>
        <p:txBody>
          <a:bodyPr/>
          <a:lstStyle/>
          <a:p>
            <a:pPr marL="0" indent="0">
              <a:buNone/>
            </a:pPr>
            <a:r>
              <a:rPr lang="en-US" sz="2400" b="1" dirty="0">
                <a:latin typeface="+mn-lt"/>
              </a:rPr>
              <a:t>A Better Data Plan: Well-Established T</a:t>
            </a:r>
            <a:r>
              <a:rPr lang="en-US" sz="100" b="1" dirty="0">
                <a:latin typeface="+mn-lt"/>
              </a:rPr>
              <a:t> </a:t>
            </a:r>
            <a:r>
              <a:rPr lang="en-US" sz="2400" b="1" dirty="0">
                <a:latin typeface="+mn-lt"/>
              </a:rPr>
              <a:t>E</a:t>
            </a:r>
            <a:r>
              <a:rPr lang="en-US" sz="100" b="1" dirty="0">
                <a:latin typeface="+mn-lt"/>
              </a:rPr>
              <a:t> </a:t>
            </a:r>
            <a:r>
              <a:rPr lang="en-US" sz="2400" b="1" dirty="0">
                <a:latin typeface="+mn-lt"/>
              </a:rPr>
              <a:t>L</a:t>
            </a:r>
            <a:r>
              <a:rPr lang="en-US" sz="100" b="1" dirty="0">
                <a:latin typeface="+mn-lt"/>
              </a:rPr>
              <a:t> </a:t>
            </a:r>
            <a:r>
              <a:rPr lang="en-US" sz="2400" b="1" dirty="0">
                <a:latin typeface="+mn-lt"/>
              </a:rPr>
              <a:t>C</a:t>
            </a:r>
            <a:r>
              <a:rPr lang="en-US" sz="100" b="1" dirty="0">
                <a:latin typeface="+mn-lt"/>
              </a:rPr>
              <a:t> </a:t>
            </a:r>
            <a:r>
              <a:rPr lang="en-US" sz="2400" b="1" dirty="0">
                <a:latin typeface="+mn-lt"/>
              </a:rPr>
              <a:t>O</a:t>
            </a:r>
            <a:r>
              <a:rPr lang="en-US" sz="100" b="1" dirty="0">
                <a:latin typeface="+mn-lt"/>
              </a:rPr>
              <a:t> </a:t>
            </a:r>
            <a:r>
              <a:rPr lang="en-US" sz="2400" b="1" dirty="0">
                <a:latin typeface="+mn-lt"/>
              </a:rPr>
              <a:t>s Leverage Data Warehousing and Analytics to Stay on Top in a Competitive Industry</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are the main challenges for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a:t>
            </a:r>
          </a:p>
          <a:p>
            <a:pPr marL="432000" indent="-432000">
              <a:buFont typeface="+mj-lt"/>
              <a:buAutoNum type="arabicPeriod"/>
            </a:pPr>
            <a:r>
              <a:rPr lang="en-US" sz="2400" dirty="0">
                <a:latin typeface="+mn-lt"/>
              </a:rPr>
              <a:t>How can data warehousing and data analytics help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 in overcoming their challenges?</a:t>
            </a:r>
          </a:p>
          <a:p>
            <a:pPr marL="432000" indent="-432000">
              <a:buFont typeface="+mj-lt"/>
              <a:buAutoNum type="arabicPeriod"/>
            </a:pPr>
            <a:r>
              <a:rPr lang="en-US" sz="2400" dirty="0">
                <a:latin typeface="+mn-lt"/>
              </a:rPr>
              <a:t>Why do you think T</a:t>
            </a:r>
            <a:r>
              <a:rPr lang="en-US" sz="100" dirty="0">
                <a:latin typeface="+mn-lt"/>
              </a:rPr>
              <a:t> </a:t>
            </a:r>
            <a:r>
              <a:rPr lang="en-US" sz="2400" dirty="0">
                <a:latin typeface="+mn-lt"/>
              </a:rPr>
              <a:t>E</a:t>
            </a:r>
            <a:r>
              <a:rPr lang="en-US" sz="100" dirty="0">
                <a:latin typeface="+mn-lt"/>
              </a:rPr>
              <a:t> </a:t>
            </a:r>
            <a:r>
              <a:rPr lang="en-US" sz="2400" dirty="0">
                <a:latin typeface="+mn-lt"/>
              </a:rPr>
              <a:t>L</a:t>
            </a:r>
            <a:r>
              <a:rPr lang="en-US" sz="100" dirty="0">
                <a:latin typeface="+mn-lt"/>
              </a:rPr>
              <a:t> </a:t>
            </a:r>
            <a:r>
              <a:rPr lang="en-US" sz="2400" dirty="0">
                <a:latin typeface="+mn-lt"/>
              </a:rPr>
              <a:t>C</a:t>
            </a:r>
            <a:r>
              <a:rPr lang="en-US" sz="100" dirty="0">
                <a:latin typeface="+mn-lt"/>
              </a:rPr>
              <a:t> </a:t>
            </a:r>
            <a:r>
              <a:rPr lang="en-US" sz="2400" dirty="0">
                <a:latin typeface="+mn-lt"/>
              </a:rPr>
              <a:t>O</a:t>
            </a:r>
            <a:r>
              <a:rPr lang="en-US" sz="100" dirty="0">
                <a:latin typeface="+mn-lt"/>
              </a:rPr>
              <a:t> </a:t>
            </a:r>
            <a:r>
              <a:rPr lang="en-US" sz="2400" dirty="0">
                <a:latin typeface="+mn-lt"/>
              </a:rPr>
              <a:t>s are well suited to take full advantage of data analytics?</a:t>
            </a:r>
          </a:p>
        </p:txBody>
      </p:sp>
    </p:spTree>
    <p:extLst>
      <p:ext uri="{BB962C8B-B14F-4D97-AF65-F5344CB8AC3E}">
        <p14:creationId xmlns:p14="http://schemas.microsoft.com/office/powerpoint/2010/main" val="4282432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
            </a:r>
            <a:r>
              <a:rPr lang="en-US" sz="100" dirty="0"/>
              <a:t> </a:t>
            </a:r>
            <a:r>
              <a:rPr lang="en-US" dirty="0"/>
              <a:t>W for Data-Driven Decision Making</a:t>
            </a:r>
          </a:p>
        </p:txBody>
      </p:sp>
      <p:sp>
        <p:nvSpPr>
          <p:cNvPr id="3" name="Text Placeholder 2"/>
          <p:cNvSpPr>
            <a:spLocks noGrp="1"/>
          </p:cNvSpPr>
          <p:nvPr>
            <p:ph type="body" idx="1"/>
          </p:nvPr>
        </p:nvSpPr>
        <p:spPr>
          <a:xfrm>
            <a:off x="442291" y="1607011"/>
            <a:ext cx="8229600" cy="826474"/>
          </a:xfrm>
        </p:spPr>
        <p:txBody>
          <a:bodyPr/>
          <a:lstStyle/>
          <a:p>
            <a:pPr marL="255600" indent="-255600">
              <a:spcBef>
                <a:spcPts val="1500"/>
              </a:spcBef>
              <a:buFont typeface="Arial" panose="020B0604020202020204" pitchFamily="34" charset="0"/>
              <a:buChar char="•"/>
            </a:pPr>
            <a:r>
              <a:rPr lang="en-US" sz="2400" dirty="0">
                <a:latin typeface="+mn-lt"/>
              </a:rPr>
              <a:t>An example of a D</a:t>
            </a:r>
            <a:r>
              <a:rPr lang="en-US" sz="100" dirty="0">
                <a:latin typeface="+mn-lt"/>
              </a:rPr>
              <a:t> </a:t>
            </a:r>
            <a:r>
              <a:rPr lang="en-US" sz="2400" dirty="0">
                <a:latin typeface="+mn-lt"/>
              </a:rPr>
              <a:t>W supporting data-driven decision making in automotive industry</a:t>
            </a:r>
          </a:p>
        </p:txBody>
      </p:sp>
      <p:pic>
        <p:nvPicPr>
          <p:cNvPr id="4" name="Picture 3" descr="An illustration shows the benefits of the data warehouse supporting a data driven decision making business. Data warehouse is one management and analytical platform for product configuration, warranty, and diagnostic readout data. Benefits are as follows. Reduced infrastructure expenses. There is two thirds cost reduction through data mart consolidation. Produced warranty expenses brings improved reimbursement accuracy through improved claim data quality. Improved cost of quality because of faster identification, prioritization, and resolution of quality issues. Accurate environmental performance reporting. I T architecture standardization because of one strategic platform for business intelligence and compliance reporting."/>
          <p:cNvPicPr>
            <a:picLocks noChangeAspect="1"/>
          </p:cNvPicPr>
          <p:nvPr/>
        </p:nvPicPr>
        <p:blipFill>
          <a:blip r:embed="rId2"/>
          <a:stretch>
            <a:fillRect/>
          </a:stretch>
        </p:blipFill>
        <p:spPr>
          <a:xfrm>
            <a:off x="486535" y="2543415"/>
            <a:ext cx="8288270" cy="3518506"/>
          </a:xfrm>
          <a:prstGeom prst="rect">
            <a:avLst/>
          </a:prstGeom>
        </p:spPr>
      </p:pic>
    </p:spTree>
    <p:extLst>
      <p:ext uri="{BB962C8B-B14F-4D97-AF65-F5344CB8AC3E}">
        <p14:creationId xmlns:p14="http://schemas.microsoft.com/office/powerpoint/2010/main" val="2030305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348"/>
            <a:ext cx="8229600" cy="1066799"/>
          </a:xfrm>
        </p:spPr>
        <p:txBody>
          <a:bodyPr anchor="b"/>
          <a:lstStyle/>
          <a:p>
            <a:r>
              <a:rPr lang="en-US" dirty="0"/>
              <a:t>A Generic D</a:t>
            </a:r>
            <a:r>
              <a:rPr lang="en-US" sz="100" dirty="0"/>
              <a:t> </a:t>
            </a:r>
            <a:r>
              <a:rPr lang="en-US" dirty="0"/>
              <a:t>W Framework</a:t>
            </a:r>
          </a:p>
        </p:txBody>
      </p:sp>
      <p:pic>
        <p:nvPicPr>
          <p:cNvPr id="4" name="Picture 3" descr="An illustration explains the process inside the data warehouse framework. Data from sources like E R P, Legacy, P O S, other O L T P or Web, and External data, goes through the E T L process wherein they are selected, extracted, transformed, integrated, and loaded. From here, it goes into enterprise data warehouse, which generates metadata and replication. If there is no data mart option, the data goes straight to applications (visualization), otherwise it goes to Data Marts (marketing, operations, finance, et cetera) before heading to A P I or Middleware. From here it is distributed to various applications, or visualization, like routine business reporting, data or text mining, O L A P, dashboard, web, and custom built applications."/>
          <p:cNvPicPr>
            <a:picLocks noChangeAspect="1"/>
          </p:cNvPicPr>
          <p:nvPr/>
        </p:nvPicPr>
        <p:blipFill>
          <a:blip r:embed="rId2"/>
          <a:stretch>
            <a:fillRect/>
          </a:stretch>
        </p:blipFill>
        <p:spPr>
          <a:xfrm>
            <a:off x="138313" y="1310146"/>
            <a:ext cx="8752114" cy="5021497"/>
          </a:xfrm>
          <a:prstGeom prst="rect">
            <a:avLst/>
          </a:prstGeom>
        </p:spPr>
      </p:pic>
    </p:spTree>
    <p:extLst>
      <p:ext uri="{BB962C8B-B14F-4D97-AF65-F5344CB8AC3E}">
        <p14:creationId xmlns:p14="http://schemas.microsoft.com/office/powerpoint/2010/main" val="113587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Warehousing Architectures</a:t>
            </a:r>
          </a:p>
        </p:txBody>
      </p:sp>
      <p:sp>
        <p:nvSpPr>
          <p:cNvPr id="3" name="Text Placeholder 2"/>
          <p:cNvSpPr>
            <a:spLocks noGrp="1"/>
          </p:cNvSpPr>
          <p:nvPr>
            <p:ph type="body" idx="1"/>
          </p:nvPr>
        </p:nvSpPr>
        <p:spPr>
          <a:xfrm>
            <a:off x="457200" y="1600201"/>
            <a:ext cx="8229600" cy="4240160"/>
          </a:xfrm>
        </p:spPr>
        <p:txBody>
          <a:bodyPr/>
          <a:lstStyle/>
          <a:p>
            <a:r>
              <a:rPr lang="en-US" sz="2400" dirty="0">
                <a:latin typeface="+mn-lt"/>
              </a:rPr>
              <a:t>Issues to consider when deciding which architecture to use:</a:t>
            </a:r>
          </a:p>
          <a:p>
            <a:pPr lvl="1"/>
            <a:r>
              <a:rPr lang="en-US" sz="2400" dirty="0">
                <a:latin typeface="+mn-lt"/>
              </a:rPr>
              <a:t>Which database management system (D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 should be used?</a:t>
            </a:r>
          </a:p>
          <a:p>
            <a:pPr lvl="1"/>
            <a:r>
              <a:rPr lang="en-US" sz="2400" dirty="0">
                <a:latin typeface="+mn-lt"/>
              </a:rPr>
              <a:t>Will parallel processing and/or partitioning be used?</a:t>
            </a:r>
          </a:p>
          <a:p>
            <a:pPr lvl="1"/>
            <a:r>
              <a:rPr lang="en-US" sz="2400" dirty="0">
                <a:latin typeface="+mn-lt"/>
              </a:rPr>
              <a:t>Will data migration tools be used to load the data warehouse?</a:t>
            </a:r>
          </a:p>
          <a:p>
            <a:pPr lvl="1"/>
            <a:r>
              <a:rPr lang="en-US" sz="2400" dirty="0">
                <a:latin typeface="+mn-lt"/>
              </a:rPr>
              <a:t>What tools will be used to support data retrieval and analysis?</a:t>
            </a:r>
          </a:p>
        </p:txBody>
      </p:sp>
    </p:spTree>
    <p:extLst>
      <p:ext uri="{BB962C8B-B14F-4D97-AF65-F5344CB8AC3E}">
        <p14:creationId xmlns:p14="http://schemas.microsoft.com/office/powerpoint/2010/main" val="2152684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A Web-based D</a:t>
            </a:r>
            <a:r>
              <a:rPr lang="en-US" sz="100" dirty="0"/>
              <a:t> </a:t>
            </a:r>
            <a:r>
              <a:rPr lang="en-US" dirty="0"/>
              <a:t>W Architecture</a:t>
            </a:r>
          </a:p>
        </p:txBody>
      </p:sp>
      <p:pic>
        <p:nvPicPr>
          <p:cNvPr id="6" name="Picture 5" descr="An illustration shows web-based data warehousing. From the client web browser, the data passes through internet, intranet, extranet to reach the web server. Two way arrows connect the web server to web pages, application server, and data warehouse."/>
          <p:cNvPicPr>
            <a:picLocks noChangeAspect="1"/>
          </p:cNvPicPr>
          <p:nvPr/>
        </p:nvPicPr>
        <p:blipFill>
          <a:blip r:embed="rId2" cstate="print"/>
          <a:srcRect/>
          <a:stretch>
            <a:fillRect/>
          </a:stretch>
        </p:blipFill>
        <p:spPr bwMode="auto">
          <a:xfrm>
            <a:off x="658224" y="1622366"/>
            <a:ext cx="7827552" cy="4630950"/>
          </a:xfrm>
          <a:prstGeom prst="rect">
            <a:avLst/>
          </a:prstGeom>
          <a:noFill/>
          <a:ln w="9525">
            <a:noFill/>
            <a:miter lim="800000"/>
            <a:headEnd/>
            <a:tailEnd/>
          </a:ln>
        </p:spPr>
      </p:pic>
    </p:spTree>
    <p:extLst>
      <p:ext uri="{BB962C8B-B14F-4D97-AF65-F5344CB8AC3E}">
        <p14:creationId xmlns:p14="http://schemas.microsoft.com/office/powerpoint/2010/main" val="561869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Ten Factors that Potentially Affect the Architecture Selection Decision</a:t>
            </a:r>
          </a:p>
        </p:txBody>
      </p:sp>
      <p:sp>
        <p:nvSpPr>
          <p:cNvPr id="3" name="Text Placeholder 2"/>
          <p:cNvSpPr>
            <a:spLocks noGrp="1"/>
          </p:cNvSpPr>
          <p:nvPr>
            <p:ph type="body" idx="1"/>
          </p:nvPr>
        </p:nvSpPr>
        <p:spPr>
          <a:xfrm>
            <a:off x="457200" y="1600200"/>
            <a:ext cx="8229600" cy="4712110"/>
          </a:xfrm>
        </p:spPr>
        <p:txBody>
          <a:bodyPr/>
          <a:lstStyle/>
          <a:p>
            <a:pPr marL="432000" indent="-432000">
              <a:buFontTx/>
              <a:buAutoNum type="arabicPeriod"/>
            </a:pPr>
            <a:r>
              <a:rPr lang="en-US" sz="1800" dirty="0">
                <a:latin typeface="+mn-lt"/>
              </a:rPr>
              <a:t>Information interdependence between organizational units</a:t>
            </a:r>
          </a:p>
          <a:p>
            <a:pPr marL="432000" indent="-432000">
              <a:buFontTx/>
              <a:buAutoNum type="arabicPeriod"/>
            </a:pPr>
            <a:r>
              <a:rPr lang="en-US" sz="1800" dirty="0">
                <a:latin typeface="+mn-lt"/>
              </a:rPr>
              <a:t>Upper management’s information needs</a:t>
            </a:r>
          </a:p>
          <a:p>
            <a:pPr marL="432000" indent="-432000">
              <a:buFontTx/>
              <a:buAutoNum type="arabicPeriod"/>
            </a:pPr>
            <a:r>
              <a:rPr lang="en-US" sz="1800" dirty="0">
                <a:latin typeface="+mn-lt"/>
              </a:rPr>
              <a:t>Urgency of need for a data warehouse</a:t>
            </a:r>
          </a:p>
          <a:p>
            <a:pPr marL="432000" indent="-432000">
              <a:buFontTx/>
              <a:buAutoNum type="arabicPeriod"/>
            </a:pPr>
            <a:r>
              <a:rPr lang="en-US" sz="1800" dirty="0">
                <a:latin typeface="+mn-lt"/>
              </a:rPr>
              <a:t>Nature of end-user tasks</a:t>
            </a:r>
          </a:p>
          <a:p>
            <a:pPr marL="432000" indent="-432000">
              <a:buFontTx/>
              <a:buAutoNum type="arabicPeriod"/>
            </a:pPr>
            <a:r>
              <a:rPr lang="en-US" sz="1800" dirty="0">
                <a:latin typeface="+mn-lt"/>
              </a:rPr>
              <a:t>Constraints on resources</a:t>
            </a:r>
          </a:p>
          <a:p>
            <a:pPr marL="432000" indent="-432000">
              <a:buFont typeface="+mj-lt"/>
              <a:buAutoNum type="arabicPeriod" startAt="6"/>
            </a:pPr>
            <a:r>
              <a:rPr lang="en-US" sz="1800" dirty="0">
                <a:latin typeface="+mn-lt"/>
              </a:rPr>
              <a:t>Strategic view of the data warehouse prior to implementation</a:t>
            </a:r>
          </a:p>
          <a:p>
            <a:pPr marL="432000" indent="-432000">
              <a:buFontTx/>
              <a:buAutoNum type="arabicPeriod" startAt="6"/>
            </a:pPr>
            <a:r>
              <a:rPr lang="en-US" sz="1800" dirty="0">
                <a:latin typeface="+mn-lt"/>
              </a:rPr>
              <a:t>Compatibility with existing systems</a:t>
            </a:r>
          </a:p>
          <a:p>
            <a:pPr marL="432000" indent="-432000">
              <a:buFontTx/>
              <a:buAutoNum type="arabicPeriod" startAt="6"/>
            </a:pPr>
            <a:r>
              <a:rPr lang="en-US" sz="1800" dirty="0">
                <a:latin typeface="+mn-lt"/>
              </a:rPr>
              <a:t>Perceived ability of the in-house I</a:t>
            </a:r>
            <a:r>
              <a:rPr lang="en-US" sz="100" dirty="0">
                <a:latin typeface="+mn-lt"/>
              </a:rPr>
              <a:t> </a:t>
            </a:r>
            <a:r>
              <a:rPr lang="en-US" sz="1800" dirty="0">
                <a:latin typeface="+mn-lt"/>
              </a:rPr>
              <a:t>T staff</a:t>
            </a:r>
          </a:p>
          <a:p>
            <a:pPr marL="432000" indent="-432000">
              <a:buFontTx/>
              <a:buAutoNum type="arabicPeriod" startAt="6"/>
            </a:pPr>
            <a:r>
              <a:rPr lang="en-US" sz="1800" dirty="0">
                <a:latin typeface="+mn-lt"/>
              </a:rPr>
              <a:t>Technical issues</a:t>
            </a:r>
          </a:p>
          <a:p>
            <a:pPr marL="432000" indent="-432000">
              <a:buFontTx/>
              <a:buAutoNum type="arabicPeriod" startAt="6"/>
            </a:pPr>
            <a:r>
              <a:rPr lang="en-US" sz="1800" dirty="0">
                <a:latin typeface="+mn-lt"/>
              </a:rPr>
              <a:t>Social/political factors</a:t>
            </a:r>
          </a:p>
        </p:txBody>
      </p:sp>
    </p:spTree>
    <p:extLst>
      <p:ext uri="{BB962C8B-B14F-4D97-AF65-F5344CB8AC3E}">
        <p14:creationId xmlns:p14="http://schemas.microsoft.com/office/powerpoint/2010/main" val="3484305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Integration and the Extraction, Transformation, and Load Process </a:t>
            </a:r>
            <a:r>
              <a:rPr lang="en-US" sz="2000" b="0" dirty="0"/>
              <a:t>(1 of 2)</a:t>
            </a:r>
            <a:endParaRPr lang="en-US" sz="2000" dirty="0"/>
          </a:p>
        </p:txBody>
      </p:sp>
      <p:sp>
        <p:nvSpPr>
          <p:cNvPr id="3" name="Text Placeholder 2"/>
          <p:cNvSpPr>
            <a:spLocks noGrp="1"/>
          </p:cNvSpPr>
          <p:nvPr>
            <p:ph type="body" idx="1"/>
          </p:nvPr>
        </p:nvSpPr>
        <p:spPr>
          <a:xfrm>
            <a:off x="457200" y="1600200"/>
            <a:ext cx="8229600" cy="4682613"/>
          </a:xfrm>
        </p:spPr>
        <p:txBody>
          <a:bodyPr/>
          <a:lstStyle/>
          <a:p>
            <a:r>
              <a:rPr lang="en-US" sz="2200" b="1" dirty="0">
                <a:solidFill>
                  <a:schemeClr val="tx1"/>
                </a:solidFill>
                <a:latin typeface="+mn-lt"/>
              </a:rPr>
              <a:t>E</a:t>
            </a:r>
            <a:r>
              <a:rPr lang="en-US" sz="100" b="1" dirty="0">
                <a:solidFill>
                  <a:schemeClr val="tx1"/>
                </a:solidFill>
                <a:latin typeface="+mn-lt"/>
              </a:rPr>
              <a:t> </a:t>
            </a:r>
            <a:r>
              <a:rPr lang="en-US" sz="2200" b="1" dirty="0">
                <a:solidFill>
                  <a:schemeClr val="tx1"/>
                </a:solidFill>
                <a:latin typeface="+mn-lt"/>
              </a:rPr>
              <a:t>T</a:t>
            </a:r>
            <a:r>
              <a:rPr lang="en-US" sz="100" b="1" dirty="0">
                <a:solidFill>
                  <a:schemeClr val="tx1"/>
                </a:solidFill>
                <a:latin typeface="+mn-lt"/>
              </a:rPr>
              <a:t> </a:t>
            </a:r>
            <a:r>
              <a:rPr lang="en-US" sz="2200" b="1" dirty="0">
                <a:solidFill>
                  <a:schemeClr val="tx1"/>
                </a:solidFill>
                <a:latin typeface="+mn-lt"/>
              </a:rPr>
              <a:t>L </a:t>
            </a:r>
            <a:r>
              <a:rPr lang="en-US" sz="2200" dirty="0">
                <a:solidFill>
                  <a:schemeClr val="tx1"/>
                </a:solidFill>
                <a:latin typeface="+mn-lt"/>
              </a:rPr>
              <a:t>=</a:t>
            </a:r>
            <a:r>
              <a:rPr lang="en-US" sz="2200" b="1" dirty="0">
                <a:solidFill>
                  <a:schemeClr val="tx1"/>
                </a:solidFill>
                <a:latin typeface="+mn-lt"/>
              </a:rPr>
              <a:t> E</a:t>
            </a:r>
            <a:r>
              <a:rPr lang="en-US" sz="2200" dirty="0">
                <a:latin typeface="+mn-lt"/>
              </a:rPr>
              <a:t>xtract</a:t>
            </a:r>
            <a:r>
              <a:rPr lang="en-US" sz="2200" dirty="0">
                <a:solidFill>
                  <a:srgbClr val="FF0000"/>
                </a:solidFill>
                <a:latin typeface="+mn-lt"/>
              </a:rPr>
              <a:t> </a:t>
            </a:r>
            <a:r>
              <a:rPr lang="en-US" sz="2200" b="1" dirty="0">
                <a:solidFill>
                  <a:schemeClr val="tx1"/>
                </a:solidFill>
                <a:latin typeface="+mn-lt"/>
              </a:rPr>
              <a:t>T</a:t>
            </a:r>
            <a:r>
              <a:rPr lang="en-US" sz="2200" dirty="0">
                <a:latin typeface="+mn-lt"/>
              </a:rPr>
              <a:t>ransform</a:t>
            </a:r>
            <a:r>
              <a:rPr lang="en-US" sz="2200" dirty="0">
                <a:solidFill>
                  <a:srgbClr val="FF0000"/>
                </a:solidFill>
                <a:latin typeface="+mn-lt"/>
              </a:rPr>
              <a:t> </a:t>
            </a:r>
            <a:r>
              <a:rPr lang="en-US" sz="2200" b="1" dirty="0">
                <a:solidFill>
                  <a:schemeClr val="tx1"/>
                </a:solidFill>
                <a:latin typeface="+mn-lt"/>
              </a:rPr>
              <a:t>L</a:t>
            </a:r>
            <a:r>
              <a:rPr lang="en-US" sz="2200" dirty="0">
                <a:latin typeface="+mn-lt"/>
              </a:rPr>
              <a:t>oad</a:t>
            </a:r>
          </a:p>
          <a:p>
            <a:r>
              <a:rPr lang="en-US" sz="2200" b="1" dirty="0">
                <a:solidFill>
                  <a:schemeClr val="tx1"/>
                </a:solidFill>
                <a:latin typeface="+mn-lt"/>
              </a:rPr>
              <a:t>Data integration</a:t>
            </a:r>
          </a:p>
          <a:p>
            <a:pPr lvl="1"/>
            <a:r>
              <a:rPr lang="en-US" sz="2200" dirty="0">
                <a:latin typeface="+mn-lt"/>
              </a:rPr>
              <a:t>Integration that comprises three major processes: data access, data federation, and change capture.</a:t>
            </a:r>
          </a:p>
          <a:p>
            <a:r>
              <a:rPr lang="en-US" sz="2200" b="1" dirty="0">
                <a:solidFill>
                  <a:schemeClr val="tx1"/>
                </a:solidFill>
                <a:latin typeface="+mn-lt"/>
              </a:rPr>
              <a:t>Enterprise application integration (E</a:t>
            </a:r>
            <a:r>
              <a:rPr lang="en-US" sz="100" b="1" dirty="0">
                <a:solidFill>
                  <a:schemeClr val="tx1"/>
                </a:solidFill>
                <a:latin typeface="+mn-lt"/>
              </a:rPr>
              <a:t> </a:t>
            </a:r>
            <a:r>
              <a:rPr lang="en-US" sz="2200" b="1" dirty="0">
                <a:solidFill>
                  <a:schemeClr val="tx1"/>
                </a:solidFill>
                <a:latin typeface="+mn-lt"/>
              </a:rPr>
              <a:t>A</a:t>
            </a:r>
            <a:r>
              <a:rPr lang="en-US" sz="100" b="1" dirty="0">
                <a:solidFill>
                  <a:schemeClr val="tx1"/>
                </a:solidFill>
                <a:latin typeface="+mn-lt"/>
              </a:rPr>
              <a:t> </a:t>
            </a:r>
            <a:r>
              <a:rPr lang="en-US" sz="2200" b="1" dirty="0">
                <a:solidFill>
                  <a:schemeClr val="tx1"/>
                </a:solidFill>
                <a:latin typeface="+mn-lt"/>
              </a:rPr>
              <a:t>I)</a:t>
            </a:r>
          </a:p>
          <a:p>
            <a:pPr lvl="1"/>
            <a:r>
              <a:rPr lang="en-US" sz="2200" dirty="0">
                <a:latin typeface="+mn-lt"/>
              </a:rPr>
              <a:t>A technology that</a:t>
            </a:r>
            <a:r>
              <a:rPr lang="en-US" sz="2200" b="1" dirty="0">
                <a:latin typeface="+mn-lt"/>
              </a:rPr>
              <a:t> </a:t>
            </a:r>
            <a:r>
              <a:rPr lang="en-US" sz="2200" dirty="0">
                <a:latin typeface="+mn-lt"/>
              </a:rPr>
              <a:t>provides a vehicle for pushing data from source systems into a data warehouse</a:t>
            </a:r>
          </a:p>
          <a:p>
            <a:r>
              <a:rPr lang="en-US" sz="2200" b="1" dirty="0">
                <a:solidFill>
                  <a:schemeClr val="tx1"/>
                </a:solidFill>
                <a:latin typeface="+mn-lt"/>
              </a:rPr>
              <a:t>Enterprise information integration (E</a:t>
            </a:r>
            <a:r>
              <a:rPr lang="en-US" sz="100" b="1" dirty="0">
                <a:solidFill>
                  <a:schemeClr val="tx1"/>
                </a:solidFill>
                <a:latin typeface="+mn-lt"/>
              </a:rPr>
              <a:t> </a:t>
            </a:r>
            <a:r>
              <a:rPr lang="en-US" sz="2200" b="1" dirty="0">
                <a:solidFill>
                  <a:schemeClr val="tx1"/>
                </a:solidFill>
                <a:latin typeface="+mn-lt"/>
              </a:rPr>
              <a:t>I</a:t>
            </a:r>
            <a:r>
              <a:rPr lang="en-US" sz="100" b="1" dirty="0">
                <a:solidFill>
                  <a:schemeClr val="tx1"/>
                </a:solidFill>
                <a:latin typeface="+mn-lt"/>
              </a:rPr>
              <a:t> </a:t>
            </a:r>
            <a:r>
              <a:rPr lang="en-US" sz="2200" b="1" dirty="0">
                <a:solidFill>
                  <a:schemeClr val="tx1"/>
                </a:solidFill>
                <a:latin typeface="+mn-lt"/>
              </a:rPr>
              <a:t>I)</a:t>
            </a:r>
          </a:p>
          <a:p>
            <a:pPr lvl="1"/>
            <a:r>
              <a:rPr lang="en-US" sz="2200" dirty="0">
                <a:latin typeface="+mn-lt"/>
              </a:rPr>
              <a:t>An evolving tool space that promises real-time data integration from a variety of sources, such as relational or multidimensional databases, Web services, etc.</a:t>
            </a:r>
          </a:p>
        </p:txBody>
      </p:sp>
    </p:spTree>
    <p:extLst>
      <p:ext uri="{BB962C8B-B14F-4D97-AF65-F5344CB8AC3E}">
        <p14:creationId xmlns:p14="http://schemas.microsoft.com/office/powerpoint/2010/main" val="3271826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Data Integration and the Extraction, Transformation, and Load Process </a:t>
            </a:r>
            <a:r>
              <a:rPr lang="en-US" sz="2000" b="0" dirty="0"/>
              <a:t>(2 of 2)</a:t>
            </a:r>
          </a:p>
        </p:txBody>
      </p:sp>
      <p:pic>
        <p:nvPicPr>
          <p:cNvPr id="8" name="Picture 7" descr="An illustration shows the E T L process. Packaged application, legacy system, and other internal applications send out data through a four stage extraction process. At every stage is a two way arrow to and from transient data source. The next stage is transferring data into data warehouse and data marts."/>
          <p:cNvPicPr>
            <a:picLocks noChangeAspect="1"/>
          </p:cNvPicPr>
          <p:nvPr/>
        </p:nvPicPr>
        <p:blipFill>
          <a:blip r:embed="rId2"/>
          <a:stretch>
            <a:fillRect/>
          </a:stretch>
        </p:blipFill>
        <p:spPr>
          <a:xfrm>
            <a:off x="917683" y="2116349"/>
            <a:ext cx="7312969" cy="3237222"/>
          </a:xfrm>
          <a:prstGeom prst="rect">
            <a:avLst/>
          </a:prstGeom>
        </p:spPr>
      </p:pic>
    </p:spTree>
    <p:extLst>
      <p:ext uri="{BB962C8B-B14F-4D97-AF65-F5344CB8AC3E}">
        <p14:creationId xmlns:p14="http://schemas.microsoft.com/office/powerpoint/2010/main" val="4025108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t>
            </a:r>
            <a:r>
              <a:rPr lang="en-US" sz="100" dirty="0"/>
              <a:t> </a:t>
            </a:r>
            <a:r>
              <a:rPr lang="en-US" dirty="0"/>
              <a:t>T</a:t>
            </a:r>
            <a:r>
              <a:rPr lang="en-US" sz="100" dirty="0"/>
              <a:t> </a:t>
            </a:r>
            <a:r>
              <a:rPr lang="en-US" dirty="0"/>
              <a:t>L (Extract, Transform, Load)</a:t>
            </a:r>
          </a:p>
        </p:txBody>
      </p:sp>
      <p:sp>
        <p:nvSpPr>
          <p:cNvPr id="3" name="Text Placeholder 2"/>
          <p:cNvSpPr>
            <a:spLocks noGrp="1"/>
          </p:cNvSpPr>
          <p:nvPr>
            <p:ph type="body" idx="1"/>
          </p:nvPr>
        </p:nvSpPr>
        <p:spPr>
          <a:xfrm>
            <a:off x="457200" y="1600200"/>
            <a:ext cx="8229600" cy="4756355"/>
          </a:xfrm>
        </p:spPr>
        <p:txBody>
          <a:bodyPr/>
          <a:lstStyle/>
          <a:p>
            <a:r>
              <a:rPr lang="en-US" sz="2400" dirty="0">
                <a:latin typeface="+mn-lt"/>
              </a:rPr>
              <a:t>Issues affecting the purchase of an E</a:t>
            </a:r>
            <a:r>
              <a:rPr lang="en-US" sz="100" dirty="0">
                <a:latin typeface="+mn-lt"/>
              </a:rPr>
              <a:t> </a:t>
            </a:r>
            <a:r>
              <a:rPr lang="en-US" sz="2400" dirty="0">
                <a:latin typeface="+mn-lt"/>
              </a:rPr>
              <a:t>T</a:t>
            </a:r>
            <a:r>
              <a:rPr lang="en-US" sz="100" dirty="0">
                <a:latin typeface="+mn-lt"/>
              </a:rPr>
              <a:t> </a:t>
            </a:r>
            <a:r>
              <a:rPr lang="en-US" sz="2400" dirty="0">
                <a:latin typeface="+mn-lt"/>
              </a:rPr>
              <a:t>L tool</a:t>
            </a:r>
          </a:p>
          <a:p>
            <a:pPr lvl="1"/>
            <a:r>
              <a:rPr lang="en-US" sz="2400" dirty="0">
                <a:latin typeface="+mn-lt"/>
              </a:rPr>
              <a:t>Data transformation tools are expensive</a:t>
            </a:r>
          </a:p>
          <a:p>
            <a:pPr lvl="1"/>
            <a:r>
              <a:rPr lang="en-US" sz="2400" dirty="0">
                <a:latin typeface="+mn-lt"/>
              </a:rPr>
              <a:t>Data transformation tools may have a long learning curve</a:t>
            </a:r>
          </a:p>
          <a:p>
            <a:r>
              <a:rPr lang="en-US" sz="2400" dirty="0">
                <a:latin typeface="+mn-lt"/>
              </a:rPr>
              <a:t>Important criteria in selecting an E</a:t>
            </a:r>
            <a:r>
              <a:rPr lang="en-US" sz="100" dirty="0">
                <a:latin typeface="+mn-lt"/>
              </a:rPr>
              <a:t> </a:t>
            </a:r>
            <a:r>
              <a:rPr lang="en-US" sz="2400" dirty="0">
                <a:latin typeface="+mn-lt"/>
              </a:rPr>
              <a:t>T</a:t>
            </a:r>
            <a:r>
              <a:rPr lang="en-US" sz="100" dirty="0">
                <a:latin typeface="+mn-lt"/>
              </a:rPr>
              <a:t> </a:t>
            </a:r>
            <a:r>
              <a:rPr lang="en-US" sz="2400" dirty="0">
                <a:latin typeface="+mn-lt"/>
              </a:rPr>
              <a:t>L tool</a:t>
            </a:r>
          </a:p>
          <a:p>
            <a:pPr lvl="1"/>
            <a:r>
              <a:rPr lang="en-US" sz="2400" dirty="0">
                <a:latin typeface="+mn-lt"/>
              </a:rPr>
              <a:t>Ability to read from and write to an unlimited number of data sources/architectures</a:t>
            </a:r>
          </a:p>
          <a:p>
            <a:pPr lvl="1"/>
            <a:r>
              <a:rPr lang="en-US" sz="2400" dirty="0">
                <a:latin typeface="+mn-lt"/>
              </a:rPr>
              <a:t>Automatic capturing and delivery of metadata</a:t>
            </a:r>
          </a:p>
          <a:p>
            <a:pPr lvl="1"/>
            <a:r>
              <a:rPr lang="en-US" sz="2400" dirty="0">
                <a:latin typeface="+mn-lt"/>
              </a:rPr>
              <a:t>A history of conforming to open standards</a:t>
            </a:r>
          </a:p>
          <a:p>
            <a:pPr lvl="1"/>
            <a:r>
              <a:rPr lang="en-US" sz="2400" dirty="0">
                <a:latin typeface="+mn-lt"/>
              </a:rPr>
              <a:t>An easy-to-use interface for the developer and the functional user</a:t>
            </a:r>
          </a:p>
        </p:txBody>
      </p:sp>
    </p:spTree>
    <p:extLst>
      <p:ext uri="{BB962C8B-B14F-4D97-AF65-F5344CB8AC3E}">
        <p14:creationId xmlns:p14="http://schemas.microsoft.com/office/powerpoint/2010/main" val="879502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Additional D</a:t>
            </a:r>
            <a:r>
              <a:rPr lang="en-US" sz="100" dirty="0"/>
              <a:t> </a:t>
            </a:r>
            <a:r>
              <a:rPr lang="en-US" dirty="0"/>
              <a:t>W Considerations Hosted Data Warehouses</a:t>
            </a:r>
          </a:p>
        </p:txBody>
      </p:sp>
      <p:sp>
        <p:nvSpPr>
          <p:cNvPr id="3" name="Text Placeholder 2"/>
          <p:cNvSpPr>
            <a:spLocks noGrp="1"/>
          </p:cNvSpPr>
          <p:nvPr>
            <p:ph type="body" idx="1"/>
          </p:nvPr>
        </p:nvSpPr>
        <p:spPr/>
        <p:txBody>
          <a:bodyPr/>
          <a:lstStyle/>
          <a:p>
            <a:r>
              <a:rPr lang="en-US" sz="2400" b="1" dirty="0">
                <a:solidFill>
                  <a:schemeClr val="tx1"/>
                </a:solidFill>
                <a:latin typeface="+mn-lt"/>
              </a:rPr>
              <a:t>Benefits:</a:t>
            </a:r>
          </a:p>
          <a:p>
            <a:pPr lvl="1"/>
            <a:r>
              <a:rPr lang="en-US" sz="2400" dirty="0">
                <a:latin typeface="+mn-lt"/>
              </a:rPr>
              <a:t>Requires minimal investment in infrastructure</a:t>
            </a:r>
          </a:p>
          <a:p>
            <a:pPr lvl="1"/>
            <a:r>
              <a:rPr lang="en-US" sz="2400" dirty="0">
                <a:latin typeface="+mn-lt"/>
              </a:rPr>
              <a:t>Frees up capacity on in-house systems</a:t>
            </a:r>
          </a:p>
          <a:p>
            <a:pPr lvl="1"/>
            <a:r>
              <a:rPr lang="en-US" sz="2400" dirty="0">
                <a:latin typeface="+mn-lt"/>
              </a:rPr>
              <a:t>Frees up cash flow</a:t>
            </a:r>
          </a:p>
          <a:p>
            <a:pPr lvl="1"/>
            <a:r>
              <a:rPr lang="en-US" sz="2400" dirty="0">
                <a:latin typeface="+mn-lt"/>
              </a:rPr>
              <a:t>Makes powerful solutions affordable</a:t>
            </a:r>
          </a:p>
          <a:p>
            <a:pPr lvl="1"/>
            <a:r>
              <a:rPr lang="en-US" sz="2400" dirty="0">
                <a:latin typeface="+mn-lt"/>
              </a:rPr>
              <a:t>Enables solutions that provide for growth</a:t>
            </a:r>
          </a:p>
          <a:p>
            <a:pPr lvl="1"/>
            <a:r>
              <a:rPr lang="en-US" sz="2400" dirty="0">
                <a:latin typeface="+mn-lt"/>
              </a:rPr>
              <a:t>Offers better quality equipment and software</a:t>
            </a:r>
          </a:p>
          <a:p>
            <a:pPr lvl="1"/>
            <a:r>
              <a:rPr lang="en-US" sz="2400" dirty="0">
                <a:latin typeface="+mn-lt"/>
              </a:rPr>
              <a:t>Provides faster connections</a:t>
            </a:r>
          </a:p>
          <a:p>
            <a:pPr lvl="1"/>
            <a:r>
              <a:rPr lang="en-US" sz="2400" dirty="0">
                <a:latin typeface="+mn-lt"/>
              </a:rPr>
              <a:t>… more in the book</a:t>
            </a:r>
          </a:p>
        </p:txBody>
      </p:sp>
    </p:spTree>
    <p:extLst>
      <p:ext uri="{BB962C8B-B14F-4D97-AF65-F5344CB8AC3E}">
        <p14:creationId xmlns:p14="http://schemas.microsoft.com/office/powerpoint/2010/main" val="383440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Representation of Data in D</a:t>
            </a:r>
            <a:r>
              <a:rPr lang="en-US" sz="100" dirty="0"/>
              <a:t> </a:t>
            </a:r>
            <a:r>
              <a:rPr lang="en-US" dirty="0"/>
              <a:t>W</a:t>
            </a:r>
          </a:p>
        </p:txBody>
      </p:sp>
      <p:sp>
        <p:nvSpPr>
          <p:cNvPr id="3" name="Text Placeholder 2"/>
          <p:cNvSpPr>
            <a:spLocks noGrp="1"/>
          </p:cNvSpPr>
          <p:nvPr>
            <p:ph type="body" idx="1"/>
          </p:nvPr>
        </p:nvSpPr>
        <p:spPr/>
        <p:txBody>
          <a:bodyPr/>
          <a:lstStyle/>
          <a:p>
            <a:r>
              <a:rPr lang="en-US" sz="2200" b="1" dirty="0">
                <a:solidFill>
                  <a:schemeClr val="tx1"/>
                </a:solidFill>
                <a:latin typeface="+mn-lt"/>
              </a:rPr>
              <a:t>Dimensional Modeling</a:t>
            </a:r>
          </a:p>
          <a:p>
            <a:pPr lvl="1"/>
            <a:r>
              <a:rPr lang="en-US" sz="2200" dirty="0">
                <a:latin typeface="+mn-lt"/>
              </a:rPr>
              <a:t>A retrieval-based system that supports high-volume query access</a:t>
            </a:r>
          </a:p>
          <a:p>
            <a:r>
              <a:rPr lang="en-US" sz="2200" b="1" dirty="0">
                <a:solidFill>
                  <a:schemeClr val="tx1"/>
                </a:solidFill>
                <a:latin typeface="+mn-lt"/>
              </a:rPr>
              <a:t>Star schema</a:t>
            </a:r>
          </a:p>
          <a:p>
            <a:pPr lvl="1"/>
            <a:r>
              <a:rPr lang="en-US" sz="2200" dirty="0">
                <a:latin typeface="+mn-lt"/>
              </a:rPr>
              <a:t>The most commonly used and the simplest style of dimensional modeling</a:t>
            </a:r>
          </a:p>
          <a:p>
            <a:pPr lvl="1"/>
            <a:r>
              <a:rPr lang="en-US" sz="2200" dirty="0">
                <a:latin typeface="+mn-lt"/>
              </a:rPr>
              <a:t>Contain a </a:t>
            </a:r>
            <a:r>
              <a:rPr lang="en-US" sz="2200" b="1" dirty="0">
                <a:solidFill>
                  <a:schemeClr val="tx1"/>
                </a:solidFill>
                <a:latin typeface="+mn-lt"/>
              </a:rPr>
              <a:t>fact table</a:t>
            </a:r>
            <a:r>
              <a:rPr lang="en-US" sz="2200" dirty="0">
                <a:solidFill>
                  <a:srgbClr val="FF0000"/>
                </a:solidFill>
                <a:latin typeface="+mn-lt"/>
              </a:rPr>
              <a:t> </a:t>
            </a:r>
            <a:r>
              <a:rPr lang="en-US" sz="2200" dirty="0">
                <a:latin typeface="+mn-lt"/>
              </a:rPr>
              <a:t>surrounded by and connected to several </a:t>
            </a:r>
            <a:r>
              <a:rPr lang="en-US" sz="2200" b="1" dirty="0">
                <a:solidFill>
                  <a:schemeClr val="tx1"/>
                </a:solidFill>
                <a:latin typeface="+mn-lt"/>
              </a:rPr>
              <a:t>dimension tables</a:t>
            </a:r>
          </a:p>
          <a:p>
            <a:r>
              <a:rPr lang="en-US" sz="2200" b="1" dirty="0">
                <a:solidFill>
                  <a:schemeClr val="tx1"/>
                </a:solidFill>
                <a:latin typeface="+mn-lt"/>
              </a:rPr>
              <a:t>Snowflakes schema</a:t>
            </a:r>
          </a:p>
          <a:p>
            <a:pPr lvl="1"/>
            <a:r>
              <a:rPr lang="en-US" sz="2200" dirty="0">
                <a:latin typeface="+mn-lt"/>
              </a:rPr>
              <a:t>An extension of star schema where the diagram resembles a snowflake in shape</a:t>
            </a:r>
          </a:p>
        </p:txBody>
      </p:sp>
    </p:spTree>
    <p:extLst>
      <p:ext uri="{BB962C8B-B14F-4D97-AF65-F5344CB8AC3E}">
        <p14:creationId xmlns:p14="http://schemas.microsoft.com/office/powerpoint/2010/main" val="1537568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Multidimensionality</a:t>
            </a:r>
          </a:p>
        </p:txBody>
      </p:sp>
      <p:sp>
        <p:nvSpPr>
          <p:cNvPr id="3" name="Text Placeholder 2"/>
          <p:cNvSpPr>
            <a:spLocks noGrp="1"/>
          </p:cNvSpPr>
          <p:nvPr>
            <p:ph type="body" idx="1"/>
          </p:nvPr>
        </p:nvSpPr>
        <p:spPr/>
        <p:txBody>
          <a:bodyPr/>
          <a:lstStyle/>
          <a:p>
            <a:pPr marL="0" indent="0">
              <a:buNone/>
            </a:pPr>
            <a:r>
              <a:rPr lang="en-US" sz="2400" dirty="0">
                <a:latin typeface="+mn-lt"/>
              </a:rPr>
              <a:t>The ability to organize, present, and analyze data by several dimensions, such as sales by region, by product, by salesperson, and by time (four dimensions)</a:t>
            </a:r>
          </a:p>
          <a:p>
            <a:r>
              <a:rPr lang="en-US" sz="2400" b="1" dirty="0">
                <a:solidFill>
                  <a:schemeClr val="tx1"/>
                </a:solidFill>
                <a:latin typeface="+mn-lt"/>
              </a:rPr>
              <a:t>Multidimensional presentation</a:t>
            </a:r>
          </a:p>
          <a:p>
            <a:pPr lvl="1"/>
            <a:r>
              <a:rPr lang="en-US" sz="2400" b="1" dirty="0">
                <a:solidFill>
                  <a:schemeClr val="tx1"/>
                </a:solidFill>
                <a:latin typeface="+mn-lt"/>
              </a:rPr>
              <a:t>Dimensions:</a:t>
            </a:r>
            <a:r>
              <a:rPr lang="en-US" sz="2400" dirty="0">
                <a:latin typeface="+mn-lt"/>
              </a:rPr>
              <a:t> products, salespeople, market segments, business units, geographical locations, distribution channels, country, or industry</a:t>
            </a:r>
          </a:p>
          <a:p>
            <a:pPr lvl="1"/>
            <a:r>
              <a:rPr lang="en-US" sz="2400" b="1" dirty="0">
                <a:solidFill>
                  <a:schemeClr val="tx1"/>
                </a:solidFill>
                <a:latin typeface="+mn-lt"/>
              </a:rPr>
              <a:t>Measures:</a:t>
            </a:r>
            <a:r>
              <a:rPr lang="en-US" sz="2400" dirty="0">
                <a:solidFill>
                  <a:srgbClr val="C00000"/>
                </a:solidFill>
                <a:latin typeface="+mn-lt"/>
              </a:rPr>
              <a:t> </a:t>
            </a:r>
            <a:r>
              <a:rPr lang="en-US" sz="2400" dirty="0">
                <a:latin typeface="+mn-lt"/>
              </a:rPr>
              <a:t>money, sales volume, head count, inventory profit, actual versus forecast</a:t>
            </a:r>
          </a:p>
          <a:p>
            <a:pPr lvl="1"/>
            <a:r>
              <a:rPr lang="en-US" sz="2400" b="1" dirty="0">
                <a:solidFill>
                  <a:schemeClr val="tx1"/>
                </a:solidFill>
                <a:latin typeface="+mn-lt"/>
              </a:rPr>
              <a:t>Time:</a:t>
            </a:r>
            <a:r>
              <a:rPr lang="en-US" sz="2400" dirty="0">
                <a:latin typeface="+mn-lt"/>
              </a:rPr>
              <a:t> daily, weekly, monthly, quarterly, or yearly</a:t>
            </a:r>
          </a:p>
        </p:txBody>
      </p:sp>
    </p:spTree>
    <p:extLst>
      <p:ext uri="{BB962C8B-B14F-4D97-AF65-F5344CB8AC3E}">
        <p14:creationId xmlns:p14="http://schemas.microsoft.com/office/powerpoint/2010/main" val="618602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of Data in D</a:t>
            </a:r>
            <a:r>
              <a:rPr lang="en-US" sz="100" dirty="0"/>
              <a:t> </a:t>
            </a:r>
            <a:r>
              <a:rPr lang="en-US" dirty="0"/>
              <a:t>W</a:t>
            </a:r>
          </a:p>
        </p:txBody>
      </p:sp>
      <p:sp>
        <p:nvSpPr>
          <p:cNvPr id="3" name="Text Placeholder 2"/>
          <p:cNvSpPr>
            <a:spLocks noGrp="1"/>
          </p:cNvSpPr>
          <p:nvPr>
            <p:ph type="body" idx="1"/>
          </p:nvPr>
        </p:nvSpPr>
        <p:spPr/>
        <p:txBody>
          <a:bodyPr/>
          <a:lstStyle/>
          <a:p>
            <a:r>
              <a:rPr lang="en-US" sz="2000" dirty="0">
                <a:latin typeface="+mn-lt"/>
              </a:rPr>
              <a:t>O</a:t>
            </a:r>
            <a:r>
              <a:rPr lang="en-US" sz="100" dirty="0">
                <a:latin typeface="+mn-lt"/>
              </a:rPr>
              <a:t> </a:t>
            </a:r>
            <a:r>
              <a:rPr lang="en-US" sz="2000" dirty="0">
                <a:latin typeface="+mn-lt"/>
              </a:rPr>
              <a:t>L</a:t>
            </a:r>
            <a:r>
              <a:rPr lang="en-US" sz="100" dirty="0">
                <a:latin typeface="+mn-lt"/>
              </a:rPr>
              <a:t> </a:t>
            </a:r>
            <a:r>
              <a:rPr lang="en-US" sz="2000" dirty="0">
                <a:latin typeface="+mn-lt"/>
              </a:rPr>
              <a:t>T</a:t>
            </a:r>
            <a:r>
              <a:rPr lang="en-US" sz="100" dirty="0">
                <a:latin typeface="+mn-lt"/>
              </a:rPr>
              <a:t> </a:t>
            </a:r>
            <a:r>
              <a:rPr lang="en-US" sz="2000" dirty="0">
                <a:latin typeface="+mn-lt"/>
              </a:rPr>
              <a:t>P vs. O</a:t>
            </a:r>
            <a:r>
              <a:rPr lang="en-US" sz="100" dirty="0">
                <a:latin typeface="+mn-lt"/>
              </a:rPr>
              <a:t> </a:t>
            </a:r>
            <a:r>
              <a:rPr lang="en-US" sz="2000" dirty="0">
                <a:latin typeface="+mn-lt"/>
              </a:rPr>
              <a:t>L</a:t>
            </a:r>
            <a:r>
              <a:rPr lang="en-US" sz="100" dirty="0">
                <a:latin typeface="+mn-lt"/>
              </a:rPr>
              <a:t> </a:t>
            </a:r>
            <a:r>
              <a:rPr lang="en-US" sz="2000" dirty="0">
                <a:latin typeface="+mn-lt"/>
              </a:rPr>
              <a:t>A</a:t>
            </a:r>
            <a:r>
              <a:rPr lang="en-US" sz="100" dirty="0">
                <a:latin typeface="+mn-lt"/>
              </a:rPr>
              <a:t> </a:t>
            </a:r>
            <a:r>
              <a:rPr lang="en-US" sz="2000" dirty="0">
                <a:latin typeface="+mn-lt"/>
              </a:rPr>
              <a:t>P…</a:t>
            </a:r>
          </a:p>
          <a:p>
            <a:r>
              <a:rPr lang="en-US" sz="2000" b="1" dirty="0">
                <a:solidFill>
                  <a:schemeClr val="tx1"/>
                </a:solidFill>
                <a:latin typeface="+mn-lt"/>
              </a:rPr>
              <a:t>O</a:t>
            </a:r>
            <a:r>
              <a:rPr lang="en-US" sz="100" b="1" dirty="0">
                <a:solidFill>
                  <a:schemeClr val="tx1"/>
                </a:solidFill>
                <a:latin typeface="+mn-lt"/>
              </a:rPr>
              <a:t> </a:t>
            </a:r>
            <a:r>
              <a:rPr lang="en-US" sz="2000" b="1" dirty="0">
                <a:solidFill>
                  <a:schemeClr val="tx1"/>
                </a:solidFill>
                <a:latin typeface="+mn-lt"/>
              </a:rPr>
              <a:t>L</a:t>
            </a:r>
            <a:r>
              <a:rPr lang="en-US" sz="100" b="1" dirty="0">
                <a:solidFill>
                  <a:schemeClr val="tx1"/>
                </a:solidFill>
                <a:latin typeface="+mn-lt"/>
              </a:rPr>
              <a:t> </a:t>
            </a:r>
            <a:r>
              <a:rPr lang="en-US" sz="2000" b="1" dirty="0">
                <a:solidFill>
                  <a:schemeClr val="tx1"/>
                </a:solidFill>
                <a:latin typeface="+mn-lt"/>
              </a:rPr>
              <a:t>T</a:t>
            </a:r>
            <a:r>
              <a:rPr lang="en-US" sz="100" b="1" dirty="0">
                <a:solidFill>
                  <a:schemeClr val="tx1"/>
                </a:solidFill>
                <a:latin typeface="+mn-lt"/>
              </a:rPr>
              <a:t> </a:t>
            </a:r>
            <a:r>
              <a:rPr lang="en-US" sz="2000" b="1" dirty="0">
                <a:solidFill>
                  <a:schemeClr val="tx1"/>
                </a:solidFill>
                <a:latin typeface="+mn-lt"/>
              </a:rPr>
              <a:t>P</a:t>
            </a:r>
            <a:r>
              <a:rPr lang="en-US" sz="2000" dirty="0">
                <a:latin typeface="+mn-lt"/>
              </a:rPr>
              <a:t> (Online </a:t>
            </a:r>
            <a:r>
              <a:rPr lang="en-US" sz="2000" b="1" dirty="0">
                <a:latin typeface="+mn-lt"/>
              </a:rPr>
              <a:t>Transaction</a:t>
            </a:r>
            <a:r>
              <a:rPr lang="en-US" sz="2000" dirty="0">
                <a:latin typeface="+mn-lt"/>
              </a:rPr>
              <a:t> Processing)</a:t>
            </a:r>
          </a:p>
          <a:p>
            <a:pPr lvl="1"/>
            <a:r>
              <a:rPr lang="en-US" sz="2000" dirty="0">
                <a:latin typeface="+mn-lt"/>
              </a:rPr>
              <a:t>Capturing and storing data from E</a:t>
            </a:r>
            <a:r>
              <a:rPr lang="en-US" sz="100" dirty="0">
                <a:latin typeface="+mn-lt"/>
              </a:rPr>
              <a:t> </a:t>
            </a:r>
            <a:r>
              <a:rPr lang="en-US" sz="2000" dirty="0">
                <a:latin typeface="+mn-lt"/>
              </a:rPr>
              <a:t>R</a:t>
            </a:r>
            <a:r>
              <a:rPr lang="en-US" sz="100" dirty="0">
                <a:latin typeface="+mn-lt"/>
              </a:rPr>
              <a:t> </a:t>
            </a:r>
            <a:r>
              <a:rPr lang="en-US" sz="2000" dirty="0">
                <a:latin typeface="+mn-lt"/>
              </a:rPr>
              <a:t>P, C</a:t>
            </a:r>
            <a:r>
              <a:rPr lang="en-US" sz="100" dirty="0">
                <a:latin typeface="+mn-lt"/>
              </a:rPr>
              <a:t> </a:t>
            </a:r>
            <a:r>
              <a:rPr lang="en-US" sz="2000" dirty="0">
                <a:latin typeface="+mn-lt"/>
              </a:rPr>
              <a:t>R</a:t>
            </a:r>
            <a:r>
              <a:rPr lang="en-US" sz="100" dirty="0">
                <a:latin typeface="+mn-lt"/>
              </a:rPr>
              <a:t> </a:t>
            </a:r>
            <a:r>
              <a:rPr lang="en-US" sz="2000" dirty="0">
                <a:latin typeface="+mn-lt"/>
              </a:rPr>
              <a:t>M, P</a:t>
            </a:r>
            <a:r>
              <a:rPr lang="en-US" sz="100" dirty="0">
                <a:latin typeface="+mn-lt"/>
              </a:rPr>
              <a:t> </a:t>
            </a:r>
            <a:r>
              <a:rPr lang="en-US" sz="2000" dirty="0">
                <a:latin typeface="+mn-lt"/>
              </a:rPr>
              <a:t>O</a:t>
            </a:r>
            <a:r>
              <a:rPr lang="en-US" sz="100" dirty="0">
                <a:latin typeface="+mn-lt"/>
              </a:rPr>
              <a:t> </a:t>
            </a:r>
            <a:r>
              <a:rPr lang="en-US" sz="2000" dirty="0">
                <a:latin typeface="+mn-lt"/>
              </a:rPr>
              <a:t>S, …</a:t>
            </a:r>
          </a:p>
          <a:p>
            <a:pPr lvl="1"/>
            <a:r>
              <a:rPr lang="en-US" sz="2000" dirty="0">
                <a:latin typeface="+mn-lt"/>
              </a:rPr>
              <a:t>The main focus is on efficiency of routine tasks</a:t>
            </a:r>
          </a:p>
          <a:p>
            <a:r>
              <a:rPr lang="en-US" sz="2000" b="1" dirty="0">
                <a:solidFill>
                  <a:schemeClr val="tx1"/>
                </a:solidFill>
                <a:latin typeface="+mn-lt"/>
              </a:rPr>
              <a:t>O</a:t>
            </a:r>
            <a:r>
              <a:rPr lang="en-US" sz="100" b="1" dirty="0">
                <a:solidFill>
                  <a:schemeClr val="tx1"/>
                </a:solidFill>
                <a:latin typeface="+mn-lt"/>
              </a:rPr>
              <a:t> </a:t>
            </a:r>
            <a:r>
              <a:rPr lang="en-US" sz="2000" b="1" dirty="0">
                <a:solidFill>
                  <a:schemeClr val="tx1"/>
                </a:solidFill>
                <a:latin typeface="+mn-lt"/>
              </a:rPr>
              <a:t>L</a:t>
            </a:r>
            <a:r>
              <a:rPr lang="en-US" sz="100" b="1" dirty="0">
                <a:solidFill>
                  <a:schemeClr val="tx1"/>
                </a:solidFill>
                <a:latin typeface="+mn-lt"/>
              </a:rPr>
              <a:t> </a:t>
            </a:r>
            <a:r>
              <a:rPr lang="en-US" sz="2000" b="1" dirty="0">
                <a:solidFill>
                  <a:schemeClr val="tx1"/>
                </a:solidFill>
                <a:latin typeface="+mn-lt"/>
              </a:rPr>
              <a:t>A</a:t>
            </a:r>
            <a:r>
              <a:rPr lang="en-US" sz="100" b="1" dirty="0">
                <a:solidFill>
                  <a:schemeClr val="tx1"/>
                </a:solidFill>
                <a:latin typeface="+mn-lt"/>
              </a:rPr>
              <a:t> </a:t>
            </a:r>
            <a:r>
              <a:rPr lang="en-US" sz="2000" b="1" dirty="0">
                <a:solidFill>
                  <a:schemeClr val="tx1"/>
                </a:solidFill>
                <a:latin typeface="+mn-lt"/>
              </a:rPr>
              <a:t>P</a:t>
            </a:r>
            <a:r>
              <a:rPr lang="en-US" sz="2000" dirty="0">
                <a:latin typeface="+mn-lt"/>
              </a:rPr>
              <a:t> (Online </a:t>
            </a:r>
            <a:r>
              <a:rPr lang="en-US" sz="2000" b="1" dirty="0">
                <a:latin typeface="+mn-lt"/>
              </a:rPr>
              <a:t>Analytical</a:t>
            </a:r>
            <a:r>
              <a:rPr lang="en-US" sz="2000" dirty="0">
                <a:latin typeface="+mn-lt"/>
              </a:rPr>
              <a:t> Processing)</a:t>
            </a:r>
          </a:p>
          <a:p>
            <a:pPr lvl="1"/>
            <a:r>
              <a:rPr lang="en-US" sz="2000" dirty="0">
                <a:latin typeface="+mn-lt"/>
              </a:rPr>
              <a:t>Converting data into information for decision support</a:t>
            </a:r>
          </a:p>
          <a:p>
            <a:pPr lvl="1"/>
            <a:r>
              <a:rPr lang="en-US" sz="2000" dirty="0">
                <a:latin typeface="+mn-lt"/>
              </a:rPr>
              <a:t>Data cubes, drill-down / rollup, slice &amp; dice, …</a:t>
            </a:r>
          </a:p>
          <a:p>
            <a:pPr lvl="1"/>
            <a:r>
              <a:rPr lang="en-US" sz="2000" dirty="0">
                <a:latin typeface="+mn-lt"/>
              </a:rPr>
              <a:t>Requesting ad hoc reports</a:t>
            </a:r>
          </a:p>
          <a:p>
            <a:pPr lvl="1"/>
            <a:r>
              <a:rPr lang="en-US" sz="2000" dirty="0">
                <a:latin typeface="+mn-lt"/>
              </a:rPr>
              <a:t>Conducting statistical and other analyses</a:t>
            </a:r>
          </a:p>
          <a:p>
            <a:pPr lvl="1"/>
            <a:r>
              <a:rPr lang="en-US" sz="2000" dirty="0">
                <a:latin typeface="+mn-lt"/>
              </a:rPr>
              <a:t>Developing multimedia-based applications</a:t>
            </a:r>
          </a:p>
          <a:p>
            <a:pPr lvl="1"/>
            <a:r>
              <a:rPr lang="en-US" sz="2000" dirty="0">
                <a:latin typeface="+mn-lt"/>
              </a:rPr>
              <a:t>…more in the book</a:t>
            </a:r>
          </a:p>
        </p:txBody>
      </p:sp>
    </p:spTree>
    <p:extLst>
      <p:ext uri="{BB962C8B-B14F-4D97-AF65-F5344CB8AC3E}">
        <p14:creationId xmlns:p14="http://schemas.microsoft.com/office/powerpoint/2010/main" val="733659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Future of D</a:t>
            </a:r>
            <a:r>
              <a:rPr lang="en-US" sz="100" dirty="0"/>
              <a:t> </a:t>
            </a:r>
            <a:r>
              <a:rPr lang="en-US" dirty="0"/>
              <a:t>W</a:t>
            </a:r>
          </a:p>
        </p:txBody>
      </p:sp>
      <p:sp>
        <p:nvSpPr>
          <p:cNvPr id="3" name="Text Placeholder 2"/>
          <p:cNvSpPr>
            <a:spLocks noGrp="1"/>
          </p:cNvSpPr>
          <p:nvPr>
            <p:ph type="body" idx="1"/>
          </p:nvPr>
        </p:nvSpPr>
        <p:spPr>
          <a:xfrm>
            <a:off x="457200" y="1600200"/>
            <a:ext cx="4445633" cy="2163763"/>
          </a:xfrm>
        </p:spPr>
        <p:txBody>
          <a:bodyPr/>
          <a:lstStyle/>
          <a:p>
            <a:r>
              <a:rPr lang="en-US" sz="1800" b="1" dirty="0">
                <a:solidFill>
                  <a:schemeClr val="tx1"/>
                </a:solidFill>
                <a:latin typeface="+mn-lt"/>
              </a:rPr>
              <a:t>Sourcing…</a:t>
            </a:r>
          </a:p>
          <a:p>
            <a:pPr lvl="1"/>
            <a:r>
              <a:rPr lang="en-US" sz="1800" b="1" dirty="0">
                <a:solidFill>
                  <a:schemeClr val="tx1"/>
                </a:solidFill>
                <a:latin typeface="+mn-lt"/>
              </a:rPr>
              <a:t>Web, social media, and Big Data</a:t>
            </a:r>
          </a:p>
          <a:p>
            <a:pPr lvl="1"/>
            <a:r>
              <a:rPr lang="en-US" sz="1800" dirty="0">
                <a:latin typeface="+mn-lt"/>
              </a:rPr>
              <a:t>Open source software</a:t>
            </a:r>
          </a:p>
          <a:p>
            <a:pPr lvl="1"/>
            <a:r>
              <a:rPr lang="en-US" sz="1800" dirty="0">
                <a:latin typeface="+mn-lt"/>
              </a:rPr>
              <a:t>S</a:t>
            </a:r>
            <a:r>
              <a:rPr lang="en-US" sz="100" dirty="0">
                <a:latin typeface="+mn-lt"/>
              </a:rPr>
              <a:t> </a:t>
            </a:r>
            <a:r>
              <a:rPr lang="en-US" sz="1800" dirty="0">
                <a:latin typeface="+mn-lt"/>
              </a:rPr>
              <a:t>a</a:t>
            </a:r>
            <a:r>
              <a:rPr lang="en-US" sz="100" dirty="0">
                <a:latin typeface="+mn-lt"/>
              </a:rPr>
              <a:t> </a:t>
            </a:r>
            <a:r>
              <a:rPr lang="en-US" sz="1800" dirty="0">
                <a:latin typeface="+mn-lt"/>
              </a:rPr>
              <a:t>a</a:t>
            </a:r>
            <a:r>
              <a:rPr lang="en-US" sz="100" dirty="0">
                <a:latin typeface="+mn-lt"/>
              </a:rPr>
              <a:t> </a:t>
            </a:r>
            <a:r>
              <a:rPr lang="en-US" sz="1800" dirty="0">
                <a:latin typeface="+mn-lt"/>
              </a:rPr>
              <a:t>S (software as a service)</a:t>
            </a:r>
          </a:p>
          <a:p>
            <a:pPr lvl="1"/>
            <a:r>
              <a:rPr lang="en-US" sz="1800" dirty="0">
                <a:latin typeface="+mn-lt"/>
              </a:rPr>
              <a:t>Cloud computing</a:t>
            </a:r>
          </a:p>
          <a:p>
            <a:pPr lvl="1"/>
            <a:r>
              <a:rPr lang="en-US" sz="1800" dirty="0">
                <a:latin typeface="+mn-lt"/>
              </a:rPr>
              <a:t>Data lakes</a:t>
            </a:r>
          </a:p>
        </p:txBody>
      </p:sp>
      <p:sp>
        <p:nvSpPr>
          <p:cNvPr id="4" name="Text Placeholder 3"/>
          <p:cNvSpPr>
            <a:spLocks noGrp="1"/>
          </p:cNvSpPr>
          <p:nvPr>
            <p:ph type="body" idx="2"/>
          </p:nvPr>
        </p:nvSpPr>
        <p:spPr>
          <a:xfrm>
            <a:off x="457200" y="3800172"/>
            <a:ext cx="8229600" cy="2526887"/>
          </a:xfrm>
        </p:spPr>
        <p:txBody>
          <a:bodyPr/>
          <a:lstStyle/>
          <a:p>
            <a:r>
              <a:rPr lang="en-US" sz="1800" b="1" dirty="0">
                <a:solidFill>
                  <a:schemeClr val="tx1"/>
                </a:solidFill>
                <a:latin typeface="+mn-lt"/>
              </a:rPr>
              <a:t>Infrastructure…</a:t>
            </a:r>
          </a:p>
          <a:p>
            <a:pPr lvl="1"/>
            <a:r>
              <a:rPr lang="en-US" sz="1800" dirty="0">
                <a:latin typeface="+mn-lt"/>
              </a:rPr>
              <a:t>Columnar</a:t>
            </a:r>
          </a:p>
          <a:p>
            <a:pPr lvl="1"/>
            <a:r>
              <a:rPr lang="en-US" sz="1800" dirty="0">
                <a:latin typeface="+mn-lt"/>
              </a:rPr>
              <a:t>Real-time D</a:t>
            </a:r>
            <a:r>
              <a:rPr lang="en-US" sz="100" dirty="0">
                <a:latin typeface="+mn-lt"/>
              </a:rPr>
              <a:t> </a:t>
            </a:r>
            <a:r>
              <a:rPr lang="en-US" sz="1800" dirty="0">
                <a:latin typeface="+mn-lt"/>
              </a:rPr>
              <a:t>W</a:t>
            </a:r>
          </a:p>
          <a:p>
            <a:pPr lvl="1"/>
            <a:r>
              <a:rPr lang="en-US" sz="1800" dirty="0">
                <a:latin typeface="+mn-lt"/>
              </a:rPr>
              <a:t>Data warehouse appliances</a:t>
            </a:r>
          </a:p>
          <a:p>
            <a:pPr lvl="1"/>
            <a:r>
              <a:rPr lang="en-US" sz="1800" dirty="0">
                <a:latin typeface="+mn-lt"/>
              </a:rPr>
              <a:t>Data management practices/technologies</a:t>
            </a:r>
          </a:p>
          <a:p>
            <a:pPr lvl="1"/>
            <a:r>
              <a:rPr lang="en-US" sz="1800" dirty="0">
                <a:latin typeface="+mn-lt"/>
              </a:rPr>
              <a:t>In-database &amp; In-memory processing New D</a:t>
            </a:r>
            <a:r>
              <a:rPr lang="en-US" sz="100" dirty="0">
                <a:latin typeface="+mn-lt"/>
              </a:rPr>
              <a:t> </a:t>
            </a:r>
            <a:r>
              <a:rPr lang="en-US" sz="1800" dirty="0">
                <a:latin typeface="+mn-lt"/>
              </a:rPr>
              <a:t>B</a:t>
            </a:r>
            <a:r>
              <a:rPr lang="en-US" sz="100" dirty="0">
                <a:latin typeface="+mn-lt"/>
              </a:rPr>
              <a:t> </a:t>
            </a:r>
            <a:r>
              <a:rPr lang="en-US" sz="1800" dirty="0">
                <a:latin typeface="+mn-lt"/>
              </a:rPr>
              <a:t>M</a:t>
            </a:r>
            <a:r>
              <a:rPr lang="en-US" sz="100" dirty="0">
                <a:latin typeface="+mn-lt"/>
              </a:rPr>
              <a:t> </a:t>
            </a:r>
            <a:r>
              <a:rPr lang="en-US" sz="1800" dirty="0">
                <a:latin typeface="+mn-lt"/>
              </a:rPr>
              <a:t>S</a:t>
            </a:r>
          </a:p>
          <a:p>
            <a:pPr lvl="1"/>
            <a:r>
              <a:rPr lang="en-US" sz="1800" dirty="0">
                <a:latin typeface="+mn-lt"/>
              </a:rPr>
              <a:t>New D</a:t>
            </a:r>
            <a:r>
              <a:rPr lang="en-US" sz="100" dirty="0">
                <a:latin typeface="+mn-lt"/>
              </a:rPr>
              <a:t> </a:t>
            </a:r>
            <a:r>
              <a:rPr lang="en-US" sz="1800" dirty="0">
                <a:latin typeface="+mn-lt"/>
              </a:rPr>
              <a:t>B</a:t>
            </a:r>
            <a:r>
              <a:rPr lang="en-US" sz="100" dirty="0">
                <a:latin typeface="+mn-lt"/>
              </a:rPr>
              <a:t> </a:t>
            </a:r>
            <a:r>
              <a:rPr lang="en-US" sz="1800" dirty="0">
                <a:latin typeface="+mn-lt"/>
              </a:rPr>
              <a:t>M</a:t>
            </a:r>
            <a:r>
              <a:rPr lang="en-US" sz="100" dirty="0">
                <a:latin typeface="+mn-lt"/>
              </a:rPr>
              <a:t> </a:t>
            </a:r>
            <a:r>
              <a:rPr lang="en-US" sz="1800" dirty="0">
                <a:latin typeface="+mn-lt"/>
              </a:rPr>
              <a:t>S, Advanced analytics, …</a:t>
            </a:r>
          </a:p>
        </p:txBody>
      </p:sp>
      <p:pic>
        <p:nvPicPr>
          <p:cNvPr id="6" name="Picture 2" descr="3 D versions of charts and graphs are piled togethe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1707" b="1"/>
          <a:stretch/>
        </p:blipFill>
        <p:spPr bwMode="auto">
          <a:xfrm>
            <a:off x="5421754" y="1619940"/>
            <a:ext cx="3232825" cy="2140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1396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Performance Management </a:t>
            </a:r>
            <a:r>
              <a:rPr lang="en-US" sz="2000" b="0" dirty="0"/>
              <a:t>(1 of 2)</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Business Performance Management (B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is…</a:t>
            </a:r>
          </a:p>
          <a:p>
            <a:pPr indent="0" eaLnBrk="1" hangingPunct="1">
              <a:buNone/>
            </a:pPr>
            <a:r>
              <a:rPr lang="en-US" altLang="ja-JP" sz="2400" dirty="0">
                <a:latin typeface="+mn-lt"/>
                <a:ea typeface="ＭＳ Ｐゴシック" charset="-128"/>
              </a:rPr>
              <a:t>A real-time system that alerts managers to potential opportunities, impending problems, and threats, and then empowers them to react through models and collaboration</a:t>
            </a:r>
          </a:p>
          <a:p>
            <a:pPr eaLnBrk="1" hangingPunct="1"/>
            <a:r>
              <a:rPr lang="en-US" altLang="zh-CN" sz="2400" dirty="0">
                <a:latin typeface="+mn-lt"/>
                <a:ea typeface="宋体" charset="-122"/>
              </a:rPr>
              <a:t>Also called corporate performance management (C</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by Gartner Group), enterprise performance management (E</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by Oracle), strategic enterprise management (S</a:t>
            </a:r>
            <a:r>
              <a:rPr lang="en-US" altLang="zh-CN" sz="100" dirty="0">
                <a:latin typeface="+mn-lt"/>
                <a:ea typeface="宋体" charset="-122"/>
              </a:rPr>
              <a:t> </a:t>
            </a:r>
            <a:r>
              <a:rPr lang="en-US" altLang="zh-CN" sz="2400" dirty="0">
                <a:latin typeface="+mn-lt"/>
                <a:ea typeface="宋体" charset="-122"/>
              </a:rPr>
              <a:t>E</a:t>
            </a:r>
            <a:r>
              <a:rPr lang="en-US" altLang="zh-CN" sz="100" dirty="0">
                <a:latin typeface="+mn-lt"/>
                <a:ea typeface="宋体" charset="-122"/>
              </a:rPr>
              <a:t> </a:t>
            </a:r>
            <a:r>
              <a:rPr lang="en-US" altLang="zh-CN" sz="2400" dirty="0">
                <a:latin typeface="+mn-lt"/>
                <a:ea typeface="宋体" charset="-122"/>
              </a:rPr>
              <a:t>M by S</a:t>
            </a:r>
            <a:r>
              <a:rPr lang="en-US" altLang="zh-CN" sz="100" dirty="0">
                <a:latin typeface="+mn-lt"/>
                <a:ea typeface="宋体" charset="-122"/>
              </a:rPr>
              <a:t> </a:t>
            </a:r>
            <a:r>
              <a:rPr lang="en-US" altLang="zh-CN" sz="2400" dirty="0">
                <a:latin typeface="+mn-lt"/>
                <a:ea typeface="宋体" charset="-122"/>
              </a:rPr>
              <a:t>A</a:t>
            </a:r>
            <a:r>
              <a:rPr lang="en-US" altLang="zh-CN" sz="100" dirty="0">
                <a:latin typeface="+mn-lt"/>
                <a:ea typeface="宋体" charset="-122"/>
              </a:rPr>
              <a:t> </a:t>
            </a:r>
            <a:r>
              <a:rPr lang="en-US" altLang="zh-CN" sz="2400" dirty="0">
                <a:latin typeface="+mn-lt"/>
                <a:ea typeface="宋体" charset="-122"/>
              </a:rPr>
              <a:t>P)</a:t>
            </a:r>
            <a:endParaRPr lang="en-US" sz="2400" dirty="0">
              <a:latin typeface="+mn-lt"/>
            </a:endParaRPr>
          </a:p>
        </p:txBody>
      </p:sp>
    </p:spTree>
    <p:extLst>
      <p:ext uri="{BB962C8B-B14F-4D97-AF65-F5344CB8AC3E}">
        <p14:creationId xmlns:p14="http://schemas.microsoft.com/office/powerpoint/2010/main" val="2131539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Performance Management </a:t>
            </a:r>
            <a:r>
              <a:rPr lang="en-US" sz="2000" b="0" dirty="0"/>
              <a:t>(2 of 2)</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 </a:t>
            </a:r>
            <a:r>
              <a:rPr lang="en-US" altLang="ja-JP" sz="2400" dirty="0">
                <a:latin typeface="+mn-lt"/>
                <a:ea typeface="ＭＳ Ｐゴシック" charset="-128"/>
              </a:rPr>
              <a:t>refers to the business processes, methodologies, metrics, and technologies used by enterprises to measure, monitor, and manage business performance.</a:t>
            </a:r>
          </a:p>
          <a:p>
            <a:pPr eaLnBrk="1" hangingPunct="1"/>
            <a:r>
              <a:rPr lang="en-US" altLang="zh-CN" sz="2400" dirty="0">
                <a:latin typeface="+mn-lt"/>
                <a:ea typeface="宋体" charset="-122"/>
              </a:rPr>
              <a:t>B</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a:t>
            </a:r>
            <a:r>
              <a:rPr lang="en-US" altLang="ja-JP" sz="2400" dirty="0">
                <a:latin typeface="+mn-lt"/>
                <a:ea typeface="ＭＳ Ｐゴシック" charset="-128"/>
              </a:rPr>
              <a:t> encompasses three key components</a:t>
            </a:r>
          </a:p>
          <a:p>
            <a:pPr lvl="1" fontAlgn="ctr"/>
            <a:r>
              <a:rPr lang="en-US" sz="2400" dirty="0">
                <a:latin typeface="+mn-lt"/>
              </a:rPr>
              <a:t>A set of integrated, closed-loop management and analytic processes, supported by technology …</a:t>
            </a:r>
          </a:p>
          <a:p>
            <a:pPr lvl="1" fontAlgn="ctr"/>
            <a:r>
              <a:rPr lang="en-US" sz="2400" dirty="0">
                <a:latin typeface="+mn-lt"/>
              </a:rPr>
              <a:t>Tools for businesses to define strategic goals and then measure/manage performance against them</a:t>
            </a:r>
          </a:p>
          <a:p>
            <a:pPr lvl="1" fontAlgn="ctr"/>
            <a:r>
              <a:rPr lang="en-US" sz="2400" dirty="0">
                <a:latin typeface="+mn-lt"/>
              </a:rPr>
              <a:t>Methods and tools for monitoring key performance indicators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 linked to organizational strategy</a:t>
            </a:r>
          </a:p>
        </p:txBody>
      </p:sp>
    </p:spTree>
    <p:extLst>
      <p:ext uri="{BB962C8B-B14F-4D97-AF65-F5344CB8AC3E}">
        <p14:creationId xmlns:p14="http://schemas.microsoft.com/office/powerpoint/2010/main" val="1140916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A Closed-Loop Process to Optimize Business Performance</a:t>
            </a:r>
          </a:p>
        </p:txBody>
      </p:sp>
      <p:sp>
        <p:nvSpPr>
          <p:cNvPr id="3" name="Text Placeholder 2"/>
          <p:cNvSpPr>
            <a:spLocks noGrp="1"/>
          </p:cNvSpPr>
          <p:nvPr>
            <p:ph type="body" idx="1"/>
          </p:nvPr>
        </p:nvSpPr>
        <p:spPr>
          <a:xfrm>
            <a:off x="457200" y="1600201"/>
            <a:ext cx="2639961" cy="489812"/>
          </a:xfrm>
        </p:spPr>
        <p:txBody>
          <a:bodyPr/>
          <a:lstStyle/>
          <a:p>
            <a:r>
              <a:rPr lang="en-US" sz="2400" b="1" dirty="0">
                <a:solidFill>
                  <a:schemeClr val="tx1"/>
                </a:solidFill>
                <a:latin typeface="+mn-lt"/>
              </a:rPr>
              <a:t>Process Steps</a:t>
            </a:r>
          </a:p>
        </p:txBody>
      </p:sp>
      <p:sp>
        <p:nvSpPr>
          <p:cNvPr id="2" name="Text Placeholder 1"/>
          <p:cNvSpPr>
            <a:spLocks noGrp="1"/>
          </p:cNvSpPr>
          <p:nvPr>
            <p:ph type="body" idx="2"/>
          </p:nvPr>
        </p:nvSpPr>
        <p:spPr>
          <a:xfrm>
            <a:off x="457200" y="2236839"/>
            <a:ext cx="3802625" cy="2659626"/>
          </a:xfrm>
        </p:spPr>
        <p:txBody>
          <a:bodyPr/>
          <a:lstStyle/>
          <a:p>
            <a:pPr marL="741600" lvl="1" indent="-428400">
              <a:buFont typeface="+mj-lt"/>
              <a:buAutoNum type="arabicPeriod"/>
            </a:pPr>
            <a:r>
              <a:rPr lang="en-US" sz="2400" dirty="0">
                <a:latin typeface="+mn-lt"/>
              </a:rPr>
              <a:t>Strategize</a:t>
            </a:r>
          </a:p>
          <a:p>
            <a:pPr marL="741600" lvl="1" indent="-428400">
              <a:buFont typeface="+mj-lt"/>
              <a:buAutoNum type="arabicPeriod"/>
            </a:pPr>
            <a:r>
              <a:rPr lang="en-US" sz="2400" dirty="0">
                <a:latin typeface="+mn-lt"/>
              </a:rPr>
              <a:t>Plan</a:t>
            </a:r>
          </a:p>
          <a:p>
            <a:pPr marL="741600" lvl="1" indent="-428400">
              <a:buFont typeface="+mj-lt"/>
              <a:buAutoNum type="arabicPeriod"/>
            </a:pPr>
            <a:r>
              <a:rPr lang="en-US" sz="2400" dirty="0">
                <a:latin typeface="+mn-lt"/>
              </a:rPr>
              <a:t>Monitor/analyze</a:t>
            </a:r>
          </a:p>
          <a:p>
            <a:pPr marL="741600" lvl="1" indent="-428400">
              <a:buFont typeface="+mj-lt"/>
              <a:buAutoNum type="arabicPeriod"/>
            </a:pPr>
            <a:r>
              <a:rPr lang="en-US" sz="2400" dirty="0">
                <a:latin typeface="+mn-lt"/>
              </a:rPr>
              <a:t>Act/adjust</a:t>
            </a:r>
          </a:p>
          <a:p>
            <a:pPr marL="806450" lvl="1" indent="-349250">
              <a:buSzPct val="80000"/>
              <a:buNone/>
            </a:pPr>
            <a:r>
              <a:rPr lang="en-US" sz="2400" dirty="0">
                <a:latin typeface="+mn-lt"/>
              </a:rPr>
              <a:t>Each with its own sub-process steps</a:t>
            </a:r>
          </a:p>
        </p:txBody>
      </p:sp>
      <p:pic>
        <p:nvPicPr>
          <p:cNvPr id="4" name="Picture 3" descr="An illustration shows a closed-loop B P M cycle. Process steps are as follows. Step 1. Strategize. Mission, values, goals, objectives, incentives, and strategy maps. Step 2. Plan. Budgets, plans, forecasts, models, initiatives, and targets. Step 3. Monitor and Analyze. Performance, dashboards, reports, and analytical tools. Step 4. Act and Adjust. Interpret, collaborate, assess, decide, act, adjust, and track. The center is labeled, integrated data and metric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3019" y="1584745"/>
            <a:ext cx="4220360" cy="4420030"/>
          </a:xfrm>
          <a:prstGeom prst="rect">
            <a:avLst/>
          </a:prstGeom>
        </p:spPr>
      </p:pic>
    </p:spTree>
    <p:extLst>
      <p:ext uri="{BB962C8B-B14F-4D97-AF65-F5344CB8AC3E}">
        <p14:creationId xmlns:p14="http://schemas.microsoft.com/office/powerpoint/2010/main" val="3579407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1 - Strategize: Where Do We Want to Go?</a:t>
            </a:r>
          </a:p>
        </p:txBody>
      </p:sp>
      <p:sp>
        <p:nvSpPr>
          <p:cNvPr id="3" name="Text Placeholder 2"/>
          <p:cNvSpPr>
            <a:spLocks noGrp="1"/>
          </p:cNvSpPr>
          <p:nvPr>
            <p:ph type="body" idx="1"/>
          </p:nvPr>
        </p:nvSpPr>
        <p:spPr>
          <a:xfrm>
            <a:off x="457200" y="1600201"/>
            <a:ext cx="8229600" cy="877532"/>
          </a:xfrm>
        </p:spPr>
        <p:txBody>
          <a:bodyPr/>
          <a:lstStyle/>
          <a:p>
            <a:pPr eaLnBrk="1" hangingPunct="1"/>
            <a:r>
              <a:rPr lang="en-US" altLang="zh-CN" sz="2400" b="1" dirty="0">
                <a:solidFill>
                  <a:schemeClr val="tx1"/>
                </a:solidFill>
                <a:latin typeface="+mn-lt"/>
              </a:rPr>
              <a:t>Strategic planning</a:t>
            </a:r>
            <a:endParaRPr lang="en-US" altLang="zh-CN" sz="2400" dirty="0">
              <a:solidFill>
                <a:srgbClr val="FF6600"/>
              </a:solidFill>
              <a:latin typeface="+mn-lt"/>
              <a:ea typeface="宋体" charset="-122"/>
            </a:endParaRPr>
          </a:p>
          <a:p>
            <a:pPr marL="741600" lvl="1" indent="-284400" eaLnBrk="1" hangingPunct="1"/>
            <a:r>
              <a:rPr lang="en-US" altLang="zh-CN" sz="2400" dirty="0">
                <a:latin typeface="+mn-lt"/>
                <a:ea typeface="宋体" charset="-122"/>
              </a:rPr>
              <a:t>Common tasks for the strategic planning process:</a:t>
            </a:r>
          </a:p>
        </p:txBody>
      </p:sp>
      <p:sp>
        <p:nvSpPr>
          <p:cNvPr id="4" name="Text Placeholder 3"/>
          <p:cNvSpPr>
            <a:spLocks noGrp="1"/>
          </p:cNvSpPr>
          <p:nvPr>
            <p:ph type="body" idx="2"/>
          </p:nvPr>
        </p:nvSpPr>
        <p:spPr>
          <a:xfrm>
            <a:off x="457200" y="2536724"/>
            <a:ext cx="8229600" cy="3701842"/>
          </a:xfrm>
        </p:spPr>
        <p:txBody>
          <a:bodyPr/>
          <a:lstStyle/>
          <a:p>
            <a:pPr marL="1144800" lvl="2" indent="-432000" eaLnBrk="1" hangingPunct="1">
              <a:buClr>
                <a:schemeClr val="tx2"/>
              </a:buClr>
              <a:buFont typeface="+mj-lt"/>
              <a:buAutoNum type="arabicPeriod"/>
            </a:pPr>
            <a:r>
              <a:rPr lang="en-US" altLang="zh-CN" sz="2400" dirty="0">
                <a:latin typeface="+mn-lt"/>
                <a:ea typeface="宋体" charset="-122"/>
              </a:rPr>
              <a:t>Conduct a current situation analysis</a:t>
            </a:r>
          </a:p>
          <a:p>
            <a:pPr marL="1144800" lvl="2" indent="-432000" eaLnBrk="1" hangingPunct="1">
              <a:buClr>
                <a:schemeClr val="tx2"/>
              </a:buClr>
              <a:buFont typeface="+mj-lt"/>
              <a:buAutoNum type="arabicPeriod"/>
            </a:pPr>
            <a:r>
              <a:rPr lang="en-US" altLang="zh-CN" sz="2400" dirty="0">
                <a:latin typeface="+mn-lt"/>
                <a:ea typeface="宋体" charset="-122"/>
              </a:rPr>
              <a:t>Determine the planning horizon</a:t>
            </a:r>
          </a:p>
          <a:p>
            <a:pPr marL="1144800" lvl="2" indent="-432000" eaLnBrk="1" hangingPunct="1">
              <a:buClr>
                <a:schemeClr val="tx2"/>
              </a:buClr>
              <a:buFont typeface="+mj-lt"/>
              <a:buAutoNum type="arabicPeriod"/>
            </a:pPr>
            <a:r>
              <a:rPr lang="en-US" altLang="zh-CN" sz="2400" dirty="0">
                <a:latin typeface="+mn-lt"/>
                <a:ea typeface="宋体" charset="-122"/>
              </a:rPr>
              <a:t>Conduct an environment scan</a:t>
            </a:r>
          </a:p>
          <a:p>
            <a:pPr marL="1144800" lvl="2" indent="-432000" eaLnBrk="1" hangingPunct="1">
              <a:buClr>
                <a:schemeClr val="tx2"/>
              </a:buClr>
              <a:buFont typeface="+mj-lt"/>
              <a:buAutoNum type="arabicPeriod"/>
            </a:pPr>
            <a:r>
              <a:rPr lang="en-US" altLang="zh-CN" sz="2400" dirty="0">
                <a:latin typeface="+mn-lt"/>
                <a:ea typeface="宋体" charset="-122"/>
              </a:rPr>
              <a:t>Identify critical success factors</a:t>
            </a:r>
          </a:p>
          <a:p>
            <a:pPr marL="1144800" lvl="2" indent="-432000" eaLnBrk="1" hangingPunct="1">
              <a:buClr>
                <a:schemeClr val="tx2"/>
              </a:buClr>
              <a:buFont typeface="+mj-lt"/>
              <a:buAutoNum type="arabicPeriod"/>
            </a:pPr>
            <a:r>
              <a:rPr lang="en-US" altLang="zh-CN" sz="2400" dirty="0">
                <a:latin typeface="+mn-lt"/>
                <a:ea typeface="宋体" charset="-122"/>
              </a:rPr>
              <a:t>Complete a gap analysis</a:t>
            </a:r>
          </a:p>
          <a:p>
            <a:pPr marL="1144800" lvl="2" indent="-432000" eaLnBrk="1" hangingPunct="1">
              <a:buClr>
                <a:schemeClr val="tx2"/>
              </a:buClr>
              <a:buFont typeface="+mj-lt"/>
              <a:buAutoNum type="arabicPeriod"/>
            </a:pPr>
            <a:r>
              <a:rPr lang="en-US" altLang="zh-CN" sz="2400" dirty="0">
                <a:latin typeface="+mn-lt"/>
                <a:ea typeface="宋体" charset="-122"/>
              </a:rPr>
              <a:t>Create a strategic vision</a:t>
            </a:r>
          </a:p>
          <a:p>
            <a:pPr marL="1144800" lvl="2" indent="-432000" eaLnBrk="1" hangingPunct="1">
              <a:buClr>
                <a:schemeClr val="tx2"/>
              </a:buClr>
              <a:buFont typeface="+mj-lt"/>
              <a:buAutoNum type="arabicPeriod"/>
            </a:pPr>
            <a:r>
              <a:rPr lang="en-US" altLang="zh-CN" sz="2400" dirty="0">
                <a:latin typeface="+mn-lt"/>
                <a:ea typeface="宋体" charset="-122"/>
              </a:rPr>
              <a:t>Develop a business strategy</a:t>
            </a:r>
          </a:p>
          <a:p>
            <a:pPr marL="1144800" lvl="2" indent="-432000" eaLnBrk="1" hangingPunct="1">
              <a:buClr>
                <a:schemeClr val="tx2"/>
              </a:buClr>
              <a:buFont typeface="+mj-lt"/>
              <a:buAutoNum type="arabicPeriod"/>
            </a:pPr>
            <a:r>
              <a:rPr lang="en-US" altLang="zh-CN" sz="2400" dirty="0">
                <a:latin typeface="+mn-lt"/>
                <a:ea typeface="宋体" charset="-122"/>
              </a:rPr>
              <a:t>Identify strategic objectives and goals</a:t>
            </a:r>
            <a:endParaRPr lang="en-US" sz="2400" dirty="0">
              <a:latin typeface="+mn-lt"/>
            </a:endParaRPr>
          </a:p>
        </p:txBody>
      </p:sp>
    </p:spTree>
    <p:extLst>
      <p:ext uri="{BB962C8B-B14F-4D97-AF65-F5344CB8AC3E}">
        <p14:creationId xmlns:p14="http://schemas.microsoft.com/office/powerpoint/2010/main" val="391460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 Plan: How Do We Get There?</a:t>
            </a:r>
          </a:p>
        </p:txBody>
      </p:sp>
      <p:sp>
        <p:nvSpPr>
          <p:cNvPr id="3" name="Text Placeholder 2"/>
          <p:cNvSpPr>
            <a:spLocks noGrp="1"/>
          </p:cNvSpPr>
          <p:nvPr>
            <p:ph type="body" idx="1"/>
          </p:nvPr>
        </p:nvSpPr>
        <p:spPr/>
        <p:txBody>
          <a:bodyPr/>
          <a:lstStyle/>
          <a:p>
            <a:pPr eaLnBrk="1" hangingPunct="1"/>
            <a:r>
              <a:rPr lang="en-US" altLang="zh-CN" sz="2400" b="1" dirty="0">
                <a:solidFill>
                  <a:schemeClr val="tx1"/>
                </a:solidFill>
                <a:latin typeface="+mn-lt"/>
              </a:rPr>
              <a:t>Operational planning</a:t>
            </a:r>
          </a:p>
          <a:p>
            <a:pPr lvl="1" eaLnBrk="1" hangingPunct="1"/>
            <a:r>
              <a:rPr lang="en-US" altLang="zh-CN" sz="2400" b="1" dirty="0">
                <a:solidFill>
                  <a:schemeClr val="tx1"/>
                </a:solidFill>
                <a:latin typeface="+mn-lt"/>
              </a:rPr>
              <a:t>Operational plan:</a:t>
            </a:r>
            <a:r>
              <a:rPr lang="en-US" altLang="zh-CN" sz="2400" dirty="0">
                <a:solidFill>
                  <a:srgbClr val="FF0000"/>
                </a:solidFill>
                <a:latin typeface="+mn-lt"/>
                <a:ea typeface="宋体" charset="-122"/>
              </a:rPr>
              <a:t> </a:t>
            </a:r>
            <a:r>
              <a:rPr lang="en-US" altLang="zh-CN" sz="2400" dirty="0">
                <a:latin typeface="+mn-lt"/>
                <a:ea typeface="宋体" charset="-122"/>
              </a:rPr>
              <a:t>plan that translates an organization’s strategic objectives and goals into a set of well-defined tactics and initiatives, resource requirements, and expected results for some future time period (usually a year).</a:t>
            </a:r>
          </a:p>
          <a:p>
            <a:pPr eaLnBrk="1" hangingPunct="1"/>
            <a:r>
              <a:rPr lang="en-US" altLang="zh-CN" sz="2400" dirty="0">
                <a:latin typeface="+mn-lt"/>
                <a:ea typeface="宋体" charset="-122"/>
              </a:rPr>
              <a:t>Operational planning can be</a:t>
            </a:r>
          </a:p>
          <a:p>
            <a:pPr lvl="1"/>
            <a:r>
              <a:rPr lang="en-US" altLang="zh-CN" sz="2400" dirty="0">
                <a:latin typeface="+mn-lt"/>
                <a:ea typeface="宋体" charset="-122"/>
              </a:rPr>
              <a:t>Tactic-centric (operationally focused)</a:t>
            </a:r>
          </a:p>
          <a:p>
            <a:pPr lvl="1"/>
            <a:r>
              <a:rPr lang="en-US" altLang="zh-CN" sz="2400" dirty="0">
                <a:latin typeface="+mn-lt"/>
                <a:ea typeface="宋体" charset="-122"/>
              </a:rPr>
              <a:t>Budget-centric plan (financially focused)</a:t>
            </a:r>
            <a:endParaRPr lang="en-US" sz="2400" dirty="0">
              <a:latin typeface="+mn-lt"/>
            </a:endParaRPr>
          </a:p>
        </p:txBody>
      </p:sp>
    </p:spTree>
    <p:extLst>
      <p:ext uri="{BB962C8B-B14F-4D97-AF65-F5344CB8AC3E}">
        <p14:creationId xmlns:p14="http://schemas.microsoft.com/office/powerpoint/2010/main" val="40606803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3 - Monitor/Analyze: How Are We Doing?</a:t>
            </a:r>
          </a:p>
        </p:txBody>
      </p:sp>
      <p:sp>
        <p:nvSpPr>
          <p:cNvPr id="3" name="Text Placeholder 2"/>
          <p:cNvSpPr>
            <a:spLocks noGrp="1"/>
          </p:cNvSpPr>
          <p:nvPr>
            <p:ph type="body" idx="1"/>
          </p:nvPr>
        </p:nvSpPr>
        <p:spPr/>
        <p:txBody>
          <a:bodyPr/>
          <a:lstStyle/>
          <a:p>
            <a:pPr eaLnBrk="1" hangingPunct="1"/>
            <a:r>
              <a:rPr lang="en-US" altLang="zh-CN" sz="2400" dirty="0">
                <a:latin typeface="+mn-lt"/>
                <a:ea typeface="宋体" charset="-122"/>
              </a:rPr>
              <a:t>A comprehensive framework for monitoring performance should address two key issues:</a:t>
            </a:r>
          </a:p>
          <a:p>
            <a:pPr lvl="1" eaLnBrk="1" hangingPunct="1"/>
            <a:r>
              <a:rPr lang="en-US" altLang="zh-CN" sz="2400" dirty="0">
                <a:latin typeface="+mn-lt"/>
                <a:ea typeface="宋体" charset="-122"/>
              </a:rPr>
              <a:t>What to monitor?</a:t>
            </a:r>
          </a:p>
          <a:p>
            <a:pPr lvl="2" eaLnBrk="1" hangingPunct="1"/>
            <a:r>
              <a:rPr lang="en-US" altLang="zh-CN" sz="2400" dirty="0">
                <a:latin typeface="+mn-lt"/>
                <a:ea typeface="宋体" charset="-122"/>
              </a:rPr>
              <a:t>Critical success factors</a:t>
            </a:r>
          </a:p>
          <a:p>
            <a:pPr lvl="2" eaLnBrk="1" hangingPunct="1"/>
            <a:r>
              <a:rPr lang="en-US" altLang="zh-CN" sz="2400" dirty="0">
                <a:latin typeface="+mn-lt"/>
                <a:ea typeface="宋体" charset="-122"/>
              </a:rPr>
              <a:t>Strategic goals and targets</a:t>
            </a:r>
          </a:p>
          <a:p>
            <a:pPr lvl="1" eaLnBrk="1" hangingPunct="1"/>
            <a:r>
              <a:rPr lang="en-US" altLang="zh-CN" sz="2400" dirty="0">
                <a:latin typeface="+mn-lt"/>
                <a:ea typeface="宋体" charset="-122"/>
              </a:rPr>
              <a:t>How to monitor?</a:t>
            </a:r>
            <a:endParaRPr lang="en-US" sz="2400" dirty="0">
              <a:latin typeface="+mn-lt"/>
            </a:endParaRPr>
          </a:p>
        </p:txBody>
      </p:sp>
    </p:spTree>
    <p:extLst>
      <p:ext uri="{BB962C8B-B14F-4D97-AF65-F5344CB8AC3E}">
        <p14:creationId xmlns:p14="http://schemas.microsoft.com/office/powerpoint/2010/main" val="2204720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a:t>
            </a:r>
          </a:p>
        </p:txBody>
      </p:sp>
      <p:sp>
        <p:nvSpPr>
          <p:cNvPr id="3" name="Text Placeholder 2"/>
          <p:cNvSpPr>
            <a:spLocks noGrp="1"/>
          </p:cNvSpPr>
          <p:nvPr>
            <p:ph type="body" idx="1"/>
          </p:nvPr>
        </p:nvSpPr>
        <p:spPr/>
        <p:txBody>
          <a:bodyPr/>
          <a:lstStyle/>
          <a:p>
            <a:pPr eaLnBrk="1" hangingPunct="1"/>
            <a:r>
              <a:rPr lang="en-US" altLang="zh-CN" sz="2400" b="1" dirty="0">
                <a:latin typeface="+mn-lt"/>
                <a:ea typeface="宋体" charset="-122"/>
              </a:rPr>
              <a:t>Performance measurement system</a:t>
            </a:r>
          </a:p>
          <a:p>
            <a:pPr indent="0" eaLnBrk="1" hangingPunct="1">
              <a:buNone/>
            </a:pPr>
            <a:r>
              <a:rPr lang="en-US" altLang="zh-CN" sz="2400" dirty="0">
                <a:latin typeface="+mn-lt"/>
                <a:ea typeface="宋体" charset="-122"/>
              </a:rPr>
              <a:t>A system that assists managers in tracking the implementations of business strategy by comparing actual results against strategic goals and objectives</a:t>
            </a:r>
          </a:p>
          <a:p>
            <a:pPr lvl="1" eaLnBrk="1" hangingPunct="1"/>
            <a:r>
              <a:rPr lang="en-US" altLang="zh-CN" sz="2400" dirty="0">
                <a:latin typeface="+mn-lt"/>
                <a:ea typeface="宋体" charset="-122"/>
              </a:rPr>
              <a:t>Comprises systematic comparative methods that indicate progress (or lack thereof) against goals</a:t>
            </a:r>
            <a:endParaRPr lang="en-US" sz="2400" dirty="0">
              <a:latin typeface="+mn-lt"/>
            </a:endParaRPr>
          </a:p>
        </p:txBody>
      </p:sp>
    </p:spTree>
    <p:extLst>
      <p:ext uri="{BB962C8B-B14F-4D97-AF65-F5344CB8AC3E}">
        <p14:creationId xmlns:p14="http://schemas.microsoft.com/office/powerpoint/2010/main" val="311998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t>
            </a:r>
            <a:r>
              <a:rPr lang="en-US" sz="100" dirty="0"/>
              <a:t> </a:t>
            </a:r>
            <a:r>
              <a:rPr lang="en-US" dirty="0"/>
              <a:t>P</a:t>
            </a:r>
            <a:r>
              <a:rPr lang="en-US" sz="100" dirty="0"/>
              <a:t> </a:t>
            </a:r>
            <a:r>
              <a:rPr lang="en-US" dirty="0"/>
              <a:t>I</a:t>
            </a:r>
            <a:r>
              <a:rPr lang="en-US" sz="100" dirty="0"/>
              <a:t> </a:t>
            </a:r>
            <a:r>
              <a:rPr lang="en-US" dirty="0"/>
              <a:t>s and Operational Metrics</a:t>
            </a:r>
          </a:p>
        </p:txBody>
      </p:sp>
      <p:sp>
        <p:nvSpPr>
          <p:cNvPr id="3" name="Text Placeholder 2"/>
          <p:cNvSpPr>
            <a:spLocks noGrp="1"/>
          </p:cNvSpPr>
          <p:nvPr>
            <p:ph type="body" idx="1"/>
          </p:nvPr>
        </p:nvSpPr>
        <p:spPr>
          <a:xfrm>
            <a:off x="457200" y="1600200"/>
            <a:ext cx="8229600" cy="4592053"/>
          </a:xfrm>
        </p:spPr>
        <p:txBody>
          <a:bodyPr/>
          <a:lstStyle/>
          <a:p>
            <a:pPr eaLnBrk="1" hangingPunct="1"/>
            <a:r>
              <a:rPr lang="en-US" altLang="zh-CN" sz="2400" b="1" dirty="0">
                <a:latin typeface="+mn-lt"/>
                <a:ea typeface="宋体" charset="-122"/>
              </a:rPr>
              <a:t>Key performance indicator (K</a:t>
            </a:r>
            <a:r>
              <a:rPr lang="en-US" altLang="zh-CN" sz="100" b="1" dirty="0">
                <a:latin typeface="+mn-lt"/>
                <a:ea typeface="宋体" charset="-122"/>
              </a:rPr>
              <a:t> </a:t>
            </a:r>
            <a:r>
              <a:rPr lang="en-US" altLang="zh-CN" sz="2400" b="1" dirty="0">
                <a:latin typeface="+mn-lt"/>
                <a:ea typeface="宋体" charset="-122"/>
              </a:rPr>
              <a:t>P</a:t>
            </a:r>
            <a:r>
              <a:rPr lang="en-US" altLang="zh-CN" sz="100" b="1" dirty="0">
                <a:latin typeface="+mn-lt"/>
                <a:ea typeface="宋体" charset="-122"/>
              </a:rPr>
              <a:t> </a:t>
            </a:r>
            <a:r>
              <a:rPr lang="en-US" altLang="zh-CN" sz="2400" b="1" dirty="0">
                <a:latin typeface="+mn-lt"/>
                <a:ea typeface="宋体" charset="-122"/>
              </a:rPr>
              <a:t>I)</a:t>
            </a:r>
          </a:p>
          <a:p>
            <a:pPr indent="0" eaLnBrk="1" hangingPunct="1">
              <a:buNone/>
            </a:pPr>
            <a:r>
              <a:rPr lang="en-US" sz="2400" dirty="0">
                <a:latin typeface="+mn-lt"/>
              </a:rPr>
              <a:t>A K</a:t>
            </a:r>
            <a:r>
              <a:rPr lang="en-US" sz="100" dirty="0">
                <a:latin typeface="+mn-lt"/>
              </a:rPr>
              <a:t> </a:t>
            </a:r>
            <a:r>
              <a:rPr lang="en-US" sz="2400" dirty="0">
                <a:latin typeface="+mn-lt"/>
              </a:rPr>
              <a:t>P</a:t>
            </a:r>
            <a:r>
              <a:rPr lang="en-US" sz="100" dirty="0">
                <a:latin typeface="+mn-lt"/>
              </a:rPr>
              <a:t> </a:t>
            </a:r>
            <a:r>
              <a:rPr lang="en-US" sz="2400" dirty="0">
                <a:latin typeface="+mn-lt"/>
              </a:rPr>
              <a:t>I represents a strategic objective and metrics that measure performance against a goal</a:t>
            </a:r>
          </a:p>
          <a:p>
            <a:r>
              <a:rPr lang="en-US" sz="2400" dirty="0">
                <a:latin typeface="+mn-lt"/>
              </a:rPr>
              <a:t>Distinguishing features of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a:t>
            </a:r>
            <a:endParaRPr lang="en-US" sz="2400" dirty="0">
              <a:latin typeface="+mn-lt"/>
              <a:ea typeface="宋体" charset="-122"/>
            </a:endParaRPr>
          </a:p>
          <a:p>
            <a:pPr marL="741600" lvl="0" indent="-284400" fontAlgn="base">
              <a:spcBef>
                <a:spcPts val="600"/>
              </a:spcBef>
              <a:spcAft>
                <a:spcPct val="0"/>
              </a:spcAft>
              <a:buFontTx/>
              <a:buChar char="–"/>
              <a:tabLst/>
              <a:defRPr/>
            </a:pPr>
            <a:r>
              <a:rPr lang="en-US" altLang="zh-CN" sz="2400" dirty="0">
                <a:latin typeface="+mn-lt"/>
                <a:ea typeface="宋体" charset="-122"/>
              </a:rPr>
              <a:t>Strategy</a:t>
            </a:r>
          </a:p>
          <a:p>
            <a:pPr marL="741600" lvl="0" indent="-284400" fontAlgn="base">
              <a:spcBef>
                <a:spcPts val="600"/>
              </a:spcBef>
              <a:spcAft>
                <a:spcPct val="0"/>
              </a:spcAft>
              <a:buFontTx/>
              <a:buChar char="–"/>
              <a:tabLst/>
              <a:defRPr/>
            </a:pPr>
            <a:r>
              <a:rPr lang="en-US" altLang="zh-CN" sz="2400" dirty="0">
                <a:latin typeface="+mn-lt"/>
                <a:ea typeface="宋体" charset="-122"/>
              </a:rPr>
              <a:t>Targets</a:t>
            </a:r>
          </a:p>
          <a:p>
            <a:pPr marL="741600" lvl="0" indent="-284400" fontAlgn="base">
              <a:spcBef>
                <a:spcPts val="600"/>
              </a:spcBef>
              <a:spcAft>
                <a:spcPct val="0"/>
              </a:spcAft>
              <a:buFontTx/>
              <a:buChar char="–"/>
              <a:tabLst/>
              <a:defRPr/>
            </a:pPr>
            <a:r>
              <a:rPr lang="en-US" altLang="zh-CN" sz="2400" dirty="0">
                <a:latin typeface="+mn-lt"/>
                <a:ea typeface="宋体" charset="-122"/>
              </a:rPr>
              <a:t>Ranges</a:t>
            </a:r>
          </a:p>
          <a:p>
            <a:pPr marL="741600" lvl="0" indent="-284400" fontAlgn="base">
              <a:spcBef>
                <a:spcPts val="600"/>
              </a:spcBef>
              <a:spcAft>
                <a:spcPct val="0"/>
              </a:spcAft>
              <a:buFontTx/>
              <a:buChar char="–"/>
              <a:tabLst/>
              <a:defRPr/>
            </a:pPr>
            <a:r>
              <a:rPr lang="en-US" altLang="zh-CN" sz="2400" dirty="0">
                <a:latin typeface="+mn-lt"/>
                <a:ea typeface="宋体" charset="-122"/>
              </a:rPr>
              <a:t>Encodings</a:t>
            </a:r>
          </a:p>
          <a:p>
            <a:pPr marL="741600" lvl="0" indent="-284400" fontAlgn="base">
              <a:spcBef>
                <a:spcPts val="600"/>
              </a:spcBef>
              <a:spcAft>
                <a:spcPct val="0"/>
              </a:spcAft>
              <a:buFontTx/>
              <a:buChar char="–"/>
              <a:tabLst/>
              <a:defRPr/>
            </a:pPr>
            <a:r>
              <a:rPr lang="en-US" altLang="zh-CN" sz="2400" dirty="0">
                <a:latin typeface="+mn-lt"/>
                <a:ea typeface="宋体" charset="-122"/>
              </a:rPr>
              <a:t>Time frames</a:t>
            </a:r>
          </a:p>
          <a:p>
            <a:pPr marL="741600" lvl="0" indent="-284400" fontAlgn="base">
              <a:spcBef>
                <a:spcPts val="600"/>
              </a:spcBef>
              <a:spcAft>
                <a:spcPct val="0"/>
              </a:spcAft>
              <a:buFontTx/>
              <a:buChar char="–"/>
              <a:tabLst/>
              <a:defRPr/>
            </a:pPr>
            <a:r>
              <a:rPr lang="en-US" altLang="zh-CN" sz="2400" dirty="0">
                <a:latin typeface="+mn-lt"/>
                <a:ea typeface="宋体" charset="-122"/>
              </a:rPr>
              <a:t>Benchmarks</a:t>
            </a:r>
          </a:p>
        </p:txBody>
      </p:sp>
    </p:spTree>
    <p:extLst>
      <p:ext uri="{BB962C8B-B14F-4D97-AF65-F5344CB8AC3E}">
        <p14:creationId xmlns:p14="http://schemas.microsoft.com/office/powerpoint/2010/main" val="12616839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 2</a:t>
            </a:r>
          </a:p>
        </p:txBody>
      </p:sp>
      <p:sp>
        <p:nvSpPr>
          <p:cNvPr id="3" name="Text Placeholder 2"/>
          <p:cNvSpPr>
            <a:spLocks noGrp="1"/>
          </p:cNvSpPr>
          <p:nvPr>
            <p:ph type="body" idx="1"/>
          </p:nvPr>
        </p:nvSpPr>
        <p:spPr>
          <a:xfrm>
            <a:off x="457200" y="1600200"/>
            <a:ext cx="8229600" cy="534383"/>
          </a:xfrm>
        </p:spPr>
        <p:txBody>
          <a:bodyPr/>
          <a:lstStyle/>
          <a:p>
            <a:pPr eaLnBrk="1" hangingPunct="1"/>
            <a:r>
              <a:rPr lang="en-US" altLang="zh-CN" sz="2400" b="1" dirty="0">
                <a:latin typeface="+mn-lt"/>
                <a:ea typeface="宋体" charset="-122"/>
              </a:rPr>
              <a:t>Key performance indicator (K</a:t>
            </a:r>
            <a:r>
              <a:rPr lang="en-US" altLang="zh-CN" sz="100" b="1" dirty="0">
                <a:latin typeface="+mn-lt"/>
                <a:ea typeface="宋体" charset="-122"/>
              </a:rPr>
              <a:t> </a:t>
            </a:r>
            <a:r>
              <a:rPr lang="en-US" altLang="zh-CN" sz="2400" b="1" dirty="0">
                <a:latin typeface="+mn-lt"/>
                <a:ea typeface="宋体" charset="-122"/>
              </a:rPr>
              <a:t>P</a:t>
            </a:r>
            <a:r>
              <a:rPr lang="en-US" altLang="zh-CN" sz="100" b="1" dirty="0">
                <a:latin typeface="+mn-lt"/>
                <a:ea typeface="宋体" charset="-122"/>
              </a:rPr>
              <a:t> </a:t>
            </a:r>
            <a:r>
              <a:rPr lang="en-US" altLang="zh-CN" sz="2400" b="1" dirty="0">
                <a:latin typeface="+mn-lt"/>
                <a:ea typeface="宋体" charset="-122"/>
              </a:rPr>
              <a:t>I)</a:t>
            </a:r>
            <a:endParaRPr lang="en-US" altLang="zh-CN" sz="2400" dirty="0">
              <a:latin typeface="+mn-lt"/>
              <a:ea typeface="宋体" charset="-122"/>
            </a:endParaRPr>
          </a:p>
        </p:txBody>
      </p:sp>
      <p:graphicFrame>
        <p:nvGraphicFramePr>
          <p:cNvPr id="4" name="Table 3"/>
          <p:cNvGraphicFramePr>
            <a:graphicFrameLocks noGrp="1"/>
          </p:cNvGraphicFramePr>
          <p:nvPr>
            <p:extLst>
              <p:ext uri="{D42A27DB-BD31-4B8C-83A1-F6EECF244321}">
                <p14:modId xmlns:p14="http://schemas.microsoft.com/office/powerpoint/2010/main" val="3917395726"/>
              </p:ext>
            </p:extLst>
          </p:nvPr>
        </p:nvGraphicFramePr>
        <p:xfrm>
          <a:off x="884900" y="2374818"/>
          <a:ext cx="6769512" cy="780397"/>
        </p:xfrm>
        <a:graphic>
          <a:graphicData uri="http://schemas.openxmlformats.org/drawingml/2006/table">
            <a:tbl>
              <a:tblPr firstRow="1" bandRow="1">
                <a:tableStyleId>{40F9630F-82C1-40B7-BC3A-925EFCFF5E92}</a:tableStyleId>
              </a:tblPr>
              <a:tblGrid>
                <a:gridCol w="3384756">
                  <a:extLst>
                    <a:ext uri="{9D8B030D-6E8A-4147-A177-3AD203B41FA5}">
                      <a16:colId xmlns:a16="http://schemas.microsoft.com/office/drawing/2014/main" val="1885109528"/>
                    </a:ext>
                  </a:extLst>
                </a:gridCol>
                <a:gridCol w="3384756">
                  <a:extLst>
                    <a:ext uri="{9D8B030D-6E8A-4147-A177-3AD203B41FA5}">
                      <a16:colId xmlns:a16="http://schemas.microsoft.com/office/drawing/2014/main" val="3706094232"/>
                    </a:ext>
                  </a:extLst>
                </a:gridCol>
              </a:tblGrid>
              <a:tr h="409557">
                <a:tc>
                  <a:txBody>
                    <a:bodyPr/>
                    <a:lstStyle/>
                    <a:p>
                      <a:r>
                        <a:rPr lang="en-US" sz="1600" b="1" i="0" u="none" strike="noStrike" cap="none" dirty="0">
                          <a:solidFill>
                            <a:schemeClr val="tx1"/>
                          </a:solidFill>
                          <a:latin typeface="+mn-lt"/>
                          <a:ea typeface="Arial"/>
                          <a:cs typeface="Arial"/>
                          <a:sym typeface="Arial"/>
                        </a:rPr>
                        <a:t>Outcome K</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P</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I</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i="0" u="none" strike="noStrike" cap="none" dirty="0">
                          <a:solidFill>
                            <a:schemeClr val="tx1"/>
                          </a:solidFill>
                          <a:latin typeface="+mn-lt"/>
                          <a:ea typeface="Arial"/>
                          <a:cs typeface="Arial"/>
                          <a:sym typeface="Arial"/>
                        </a:rPr>
                        <a:t>Driver K</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P</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I</a:t>
                      </a:r>
                      <a:r>
                        <a:rPr lang="en-US" sz="100" b="1" i="0" u="none" strike="noStrike" cap="none" dirty="0">
                          <a:solidFill>
                            <a:schemeClr val="tx1"/>
                          </a:solidFill>
                          <a:latin typeface="+mn-lt"/>
                          <a:ea typeface="Arial"/>
                          <a:cs typeface="Arial"/>
                          <a:sym typeface="Arial"/>
                        </a:rPr>
                        <a:t> </a:t>
                      </a:r>
                      <a:r>
                        <a:rPr lang="en-US" sz="1600" b="1" i="0" u="none" strike="noStrike" cap="none" dirty="0">
                          <a:solidFill>
                            <a:schemeClr val="tx1"/>
                          </a:solidFill>
                          <a:latin typeface="+mn-lt"/>
                          <a:ea typeface="Arial"/>
                          <a:cs typeface="Arial"/>
                          <a:sym typeface="Arial"/>
                        </a:rPr>
                        <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56459471"/>
                  </a:ext>
                </a:extLst>
              </a:tr>
              <a:tr h="370840">
                <a:tc>
                  <a:txBody>
                    <a:bodyPr/>
                    <a:lstStyle/>
                    <a:p>
                      <a:r>
                        <a:rPr lang="en-US" altLang="zh-CN" sz="1600" b="0" i="0" u="none" strike="noStrike" cap="none" dirty="0">
                          <a:solidFill>
                            <a:schemeClr val="dk1"/>
                          </a:solidFill>
                          <a:latin typeface="+mn-lt"/>
                          <a:ea typeface="宋体" charset="-122"/>
                          <a:cs typeface="Arial"/>
                          <a:sym typeface="Arial"/>
                        </a:rPr>
                        <a:t>(lagging indicators e.g., revenues)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ltLang="zh-CN" sz="1600" b="0" i="0" u="none" strike="noStrike" cap="none" dirty="0">
                          <a:solidFill>
                            <a:schemeClr val="dk1"/>
                          </a:solidFill>
                          <a:latin typeface="+mn-lt"/>
                          <a:ea typeface="宋体" charset="-122"/>
                          <a:cs typeface="Arial"/>
                          <a:sym typeface="Arial"/>
                        </a:rPr>
                        <a:t>(leading indicators e.g., sales leads)</a:t>
                      </a:r>
                      <a:endParaRPr lang="en-US"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40255248"/>
                  </a:ext>
                </a:extLst>
              </a:tr>
            </a:tbl>
          </a:graphicData>
        </a:graphic>
      </p:graphicFrame>
      <p:sp>
        <p:nvSpPr>
          <p:cNvPr id="5" name="Text Placeholder 4"/>
          <p:cNvSpPr>
            <a:spLocks noGrp="1"/>
          </p:cNvSpPr>
          <p:nvPr>
            <p:ph type="body" idx="2"/>
          </p:nvPr>
        </p:nvSpPr>
        <p:spPr>
          <a:xfrm>
            <a:off x="457200" y="3475702"/>
            <a:ext cx="8229600" cy="2438401"/>
          </a:xfrm>
        </p:spPr>
        <p:txBody>
          <a:bodyPr/>
          <a:lstStyle/>
          <a:p>
            <a:pPr>
              <a:tabLst>
                <a:tab pos="3886200" algn="l"/>
              </a:tabLst>
            </a:pPr>
            <a:r>
              <a:rPr lang="en-US" sz="2400" dirty="0">
                <a:latin typeface="+mn-lt"/>
              </a:rPr>
              <a:t>Operational areas covered by driver K</a:t>
            </a:r>
            <a:r>
              <a:rPr lang="en-US" sz="100" dirty="0">
                <a:latin typeface="+mn-lt"/>
              </a:rPr>
              <a:t> </a:t>
            </a:r>
            <a:r>
              <a:rPr lang="en-US" sz="2400" dirty="0">
                <a:latin typeface="+mn-lt"/>
              </a:rPr>
              <a:t>P</a:t>
            </a:r>
            <a:r>
              <a:rPr lang="en-US" sz="100" dirty="0">
                <a:latin typeface="+mn-lt"/>
              </a:rPr>
              <a:t> </a:t>
            </a:r>
            <a:r>
              <a:rPr lang="en-US" sz="2400" dirty="0">
                <a:latin typeface="+mn-lt"/>
              </a:rPr>
              <a:t>I</a:t>
            </a:r>
            <a:r>
              <a:rPr lang="en-US" sz="100" dirty="0">
                <a:latin typeface="+mn-lt"/>
              </a:rPr>
              <a:t> </a:t>
            </a:r>
            <a:r>
              <a:rPr lang="en-US" sz="2400" dirty="0">
                <a:latin typeface="+mn-lt"/>
              </a:rPr>
              <a:t>s</a:t>
            </a:r>
          </a:p>
          <a:p>
            <a:pPr marL="741600" lvl="1" indent="-284400">
              <a:tabLst>
                <a:tab pos="3886200" algn="l"/>
              </a:tabLst>
            </a:pPr>
            <a:r>
              <a:rPr lang="en-US" altLang="zh-CN" sz="2400" dirty="0">
                <a:latin typeface="+mn-lt"/>
                <a:ea typeface="宋体" charset="-122"/>
              </a:rPr>
              <a:t>Customer performance</a:t>
            </a:r>
          </a:p>
          <a:p>
            <a:pPr marL="741600" lvl="1" indent="-284400">
              <a:tabLst>
                <a:tab pos="3886200" algn="l"/>
              </a:tabLst>
            </a:pPr>
            <a:r>
              <a:rPr lang="en-US" altLang="zh-CN" sz="2400" dirty="0">
                <a:latin typeface="+mn-lt"/>
                <a:ea typeface="宋体" charset="-122"/>
              </a:rPr>
              <a:t>Service performance</a:t>
            </a:r>
          </a:p>
          <a:p>
            <a:pPr marL="741600" lvl="1" indent="-284400">
              <a:tabLst>
                <a:tab pos="3886200" algn="l"/>
              </a:tabLst>
            </a:pPr>
            <a:r>
              <a:rPr lang="en-US" altLang="zh-CN" sz="2400" dirty="0">
                <a:latin typeface="+mn-lt"/>
                <a:ea typeface="宋体" charset="-122"/>
              </a:rPr>
              <a:t>Sales operations</a:t>
            </a:r>
          </a:p>
          <a:p>
            <a:pPr marL="741600" lvl="1" indent="-284400">
              <a:tabLst>
                <a:tab pos="3886200" algn="l"/>
              </a:tabLst>
            </a:pPr>
            <a:r>
              <a:rPr lang="en-US" altLang="zh-CN" sz="2400" dirty="0">
                <a:latin typeface="+mn-lt"/>
                <a:ea typeface="宋体" charset="-122"/>
              </a:rPr>
              <a:t>Sales plan/forecast</a:t>
            </a:r>
            <a:endParaRPr lang="en-US" sz="2400" dirty="0">
              <a:latin typeface="+mn-lt"/>
            </a:endParaRPr>
          </a:p>
        </p:txBody>
      </p:sp>
    </p:spTree>
    <p:extLst>
      <p:ext uri="{BB962C8B-B14F-4D97-AF65-F5344CB8AC3E}">
        <p14:creationId xmlns:p14="http://schemas.microsoft.com/office/powerpoint/2010/main" val="4879965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Measurement System</a:t>
            </a:r>
          </a:p>
        </p:txBody>
      </p:sp>
      <p:sp>
        <p:nvSpPr>
          <p:cNvPr id="3" name="Text Placeholder 2"/>
          <p:cNvSpPr>
            <a:spLocks noGrp="1"/>
          </p:cNvSpPr>
          <p:nvPr>
            <p:ph type="body" idx="1"/>
          </p:nvPr>
        </p:nvSpPr>
        <p:spPr>
          <a:xfrm>
            <a:off x="457200" y="1600200"/>
            <a:ext cx="8229600" cy="3532239"/>
          </a:xfrm>
        </p:spPr>
        <p:txBody>
          <a:bodyPr/>
          <a:lstStyle/>
          <a:p>
            <a:pPr eaLnBrk="1" hangingPunct="1"/>
            <a:r>
              <a:rPr lang="en-US" altLang="zh-CN" sz="2400" b="1" dirty="0">
                <a:solidFill>
                  <a:schemeClr val="tx1"/>
                </a:solidFill>
                <a:latin typeface="+mn-lt"/>
              </a:rPr>
              <a:t>Balanced Scorecard (B</a:t>
            </a:r>
            <a:r>
              <a:rPr lang="en-US" altLang="zh-CN" sz="100" b="1" dirty="0">
                <a:solidFill>
                  <a:schemeClr val="tx1"/>
                </a:solidFill>
                <a:latin typeface="+mn-lt"/>
              </a:rPr>
              <a:t> </a:t>
            </a:r>
            <a:r>
              <a:rPr lang="en-US" altLang="zh-CN" sz="2400" b="1" dirty="0">
                <a:solidFill>
                  <a:schemeClr val="tx1"/>
                </a:solidFill>
                <a:latin typeface="+mn-lt"/>
              </a:rPr>
              <a:t>S</a:t>
            </a:r>
            <a:r>
              <a:rPr lang="en-US" altLang="zh-CN" sz="100" b="1" dirty="0">
                <a:solidFill>
                  <a:schemeClr val="tx1"/>
                </a:solidFill>
                <a:latin typeface="+mn-lt"/>
              </a:rPr>
              <a:t> </a:t>
            </a:r>
            <a:r>
              <a:rPr lang="en-US" altLang="zh-CN" sz="2400" b="1" dirty="0">
                <a:solidFill>
                  <a:schemeClr val="tx1"/>
                </a:solidFill>
                <a:latin typeface="+mn-lt"/>
              </a:rPr>
              <a:t>C)</a:t>
            </a:r>
          </a:p>
          <a:p>
            <a:pPr indent="0" eaLnBrk="1" hangingPunct="1">
              <a:buNone/>
            </a:pPr>
            <a:r>
              <a:rPr lang="en-US" altLang="zh-CN" sz="2400" dirty="0">
                <a:latin typeface="+mn-lt"/>
                <a:ea typeface="宋体" charset="-122"/>
              </a:rPr>
              <a:t>A performance measurement and management methodology that helps </a:t>
            </a:r>
            <a:r>
              <a:rPr lang="en-US" altLang="zh-CN" sz="2400" b="1" dirty="0">
                <a:latin typeface="+mn-lt"/>
                <a:ea typeface="宋体" charset="-122"/>
              </a:rPr>
              <a:t>translate</a:t>
            </a:r>
            <a:r>
              <a:rPr lang="en-US" altLang="zh-CN" sz="2400" dirty="0">
                <a:latin typeface="+mn-lt"/>
                <a:ea typeface="宋体" charset="-122"/>
              </a:rPr>
              <a:t> an organization’s financial, customer, internal process, and learning and growth objectives and targets into a set of actionable initiatives</a:t>
            </a:r>
          </a:p>
          <a:p>
            <a:pPr marL="0" indent="0">
              <a:buNone/>
            </a:pPr>
            <a:r>
              <a:rPr lang="en-US" sz="2400" b="1" dirty="0">
                <a:solidFill>
                  <a:schemeClr val="tx1"/>
                </a:solidFill>
                <a:latin typeface="+mn-lt"/>
              </a:rPr>
              <a:t>“The Balanced Scorecard: Measures That Drive Performance”</a:t>
            </a:r>
          </a:p>
        </p:txBody>
      </p:sp>
      <p:sp>
        <p:nvSpPr>
          <p:cNvPr id="4" name="Text Placeholder 3"/>
          <p:cNvSpPr>
            <a:spLocks noGrp="1"/>
          </p:cNvSpPr>
          <p:nvPr>
            <p:ph type="body" idx="2"/>
          </p:nvPr>
        </p:nvSpPr>
        <p:spPr>
          <a:xfrm>
            <a:off x="6710520" y="5368415"/>
            <a:ext cx="2005781" cy="433286"/>
          </a:xfrm>
        </p:spPr>
        <p:txBody>
          <a:bodyPr anchor="ctr"/>
          <a:lstStyle/>
          <a:p>
            <a:pPr marL="0" indent="0">
              <a:buNone/>
            </a:pPr>
            <a:r>
              <a:rPr lang="en-US" sz="2000" b="1" dirty="0">
                <a:solidFill>
                  <a:schemeClr val="tx1"/>
                </a:solidFill>
                <a:latin typeface="+mn-lt"/>
              </a:rPr>
              <a:t>(H</a:t>
            </a:r>
            <a:r>
              <a:rPr lang="en-US" sz="100" b="1" dirty="0">
                <a:solidFill>
                  <a:schemeClr val="tx1"/>
                </a:solidFill>
                <a:latin typeface="+mn-lt"/>
              </a:rPr>
              <a:t> </a:t>
            </a:r>
            <a:r>
              <a:rPr lang="en-US" sz="2000" b="1" dirty="0">
                <a:solidFill>
                  <a:schemeClr val="tx1"/>
                </a:solidFill>
                <a:latin typeface="+mn-lt"/>
              </a:rPr>
              <a:t>B</a:t>
            </a:r>
            <a:r>
              <a:rPr lang="en-US" sz="100" b="1" dirty="0">
                <a:solidFill>
                  <a:schemeClr val="tx1"/>
                </a:solidFill>
                <a:latin typeface="+mn-lt"/>
              </a:rPr>
              <a:t> </a:t>
            </a:r>
            <a:r>
              <a:rPr lang="en-US" sz="2000" b="1" dirty="0">
                <a:solidFill>
                  <a:schemeClr val="tx1"/>
                </a:solidFill>
                <a:latin typeface="+mn-lt"/>
              </a:rPr>
              <a:t>R, 1992)</a:t>
            </a:r>
          </a:p>
        </p:txBody>
      </p:sp>
    </p:spTree>
    <p:extLst>
      <p:ext uri="{BB962C8B-B14F-4D97-AF65-F5344CB8AC3E}">
        <p14:creationId xmlns:p14="http://schemas.microsoft.com/office/powerpoint/2010/main" val="2172908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altLang="zh-CN" dirty="0">
                <a:ea typeface="宋体" charset="-122"/>
              </a:rPr>
              <a:t>Balanced Scorecard</a:t>
            </a:r>
            <a:endParaRPr lang="en-US" dirty="0"/>
          </a:p>
        </p:txBody>
      </p:sp>
      <p:sp>
        <p:nvSpPr>
          <p:cNvPr id="3" name="Text Placeholder 2"/>
          <p:cNvSpPr>
            <a:spLocks noGrp="1"/>
          </p:cNvSpPr>
          <p:nvPr>
            <p:ph type="body" idx="1"/>
          </p:nvPr>
        </p:nvSpPr>
        <p:spPr>
          <a:xfrm>
            <a:off x="457200" y="1620756"/>
            <a:ext cx="8229600" cy="400410"/>
          </a:xfrm>
        </p:spPr>
        <p:txBody>
          <a:bodyPr anchor="ctr"/>
          <a:lstStyle/>
          <a:p>
            <a:pPr marL="0" indent="0">
              <a:buNone/>
            </a:pPr>
            <a:r>
              <a:rPr lang="en-US" altLang="zh-CN" sz="2400" b="1" dirty="0">
                <a:solidFill>
                  <a:schemeClr val="tx1"/>
                </a:solidFill>
                <a:latin typeface="+mn-lt"/>
              </a:rPr>
              <a:t>The meaning of “balance”?</a:t>
            </a:r>
            <a:endParaRPr lang="en-US" sz="2400" b="1" dirty="0">
              <a:solidFill>
                <a:schemeClr val="tx1"/>
              </a:solidFill>
              <a:latin typeface="+mn-lt"/>
            </a:endParaRPr>
          </a:p>
        </p:txBody>
      </p:sp>
      <p:pic>
        <p:nvPicPr>
          <p:cNvPr id="6" name="Picture 5" descr="An illustration shows four perspectives in balanced scorecard methodology. At the center of the illustration is vision and strategy. On its four sides are the following. Financial perspective, internal business process perspective, learning and growth perspective, and customer perspective. A two-way arrow connects all the components of the methodology."/>
          <p:cNvPicPr>
            <a:picLocks noChangeAspect="1"/>
          </p:cNvPicPr>
          <p:nvPr/>
        </p:nvPicPr>
        <p:blipFill>
          <a:blip r:embed="rId2"/>
          <a:stretch>
            <a:fillRect/>
          </a:stretch>
        </p:blipFill>
        <p:spPr>
          <a:xfrm>
            <a:off x="1993934" y="2376019"/>
            <a:ext cx="5156132" cy="3908996"/>
          </a:xfrm>
          <a:prstGeom prst="rect">
            <a:avLst/>
          </a:prstGeom>
        </p:spPr>
      </p:pic>
    </p:spTree>
    <p:extLst>
      <p:ext uri="{BB962C8B-B14F-4D97-AF65-F5344CB8AC3E}">
        <p14:creationId xmlns:p14="http://schemas.microsoft.com/office/powerpoint/2010/main" val="20023077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Six Sigma as a Performance Measurement System </a:t>
            </a:r>
            <a:r>
              <a:rPr lang="en-US" sz="2000" b="0" dirty="0"/>
              <a:t>(1 of 2)</a:t>
            </a:r>
          </a:p>
        </p:txBody>
      </p:sp>
      <p:sp>
        <p:nvSpPr>
          <p:cNvPr id="3" name="Text Placeholder 2"/>
          <p:cNvSpPr>
            <a:spLocks noGrp="1"/>
          </p:cNvSpPr>
          <p:nvPr>
            <p:ph type="body" idx="1"/>
          </p:nvPr>
        </p:nvSpPr>
        <p:spPr/>
        <p:txBody>
          <a:bodyPr/>
          <a:lstStyle/>
          <a:p>
            <a:pPr eaLnBrk="1" hangingPunct="1"/>
            <a:r>
              <a:rPr lang="en-US" altLang="zh-CN" sz="2400" b="1" dirty="0">
                <a:latin typeface="+mn-lt"/>
                <a:ea typeface="宋体" charset="-122"/>
              </a:rPr>
              <a:t>Six Sigma</a:t>
            </a:r>
          </a:p>
          <a:p>
            <a:pPr indent="0" eaLnBrk="1" hangingPunct="1">
              <a:buNone/>
            </a:pPr>
            <a:r>
              <a:rPr lang="en-US" altLang="zh-CN" sz="2400" dirty="0">
                <a:latin typeface="+mn-lt"/>
                <a:ea typeface="宋体" charset="-122"/>
              </a:rPr>
              <a:t>A performance management methodology aimed at reducing the number of defects in a business process to as close to zero defects per million opportunities (D</a:t>
            </a:r>
            <a:r>
              <a:rPr lang="en-US" altLang="zh-CN" sz="100" dirty="0">
                <a:latin typeface="+mn-lt"/>
                <a:ea typeface="宋体" charset="-122"/>
              </a:rPr>
              <a:t> </a:t>
            </a:r>
            <a:r>
              <a:rPr lang="en-US" altLang="zh-CN" sz="2400" dirty="0">
                <a:latin typeface="+mn-lt"/>
                <a:ea typeface="宋体" charset="-122"/>
              </a:rPr>
              <a:t>P</a:t>
            </a:r>
            <a:r>
              <a:rPr lang="en-US" altLang="zh-CN" sz="100" dirty="0">
                <a:latin typeface="+mn-lt"/>
                <a:ea typeface="宋体" charset="-122"/>
              </a:rPr>
              <a:t> </a:t>
            </a:r>
            <a:r>
              <a:rPr lang="en-US" altLang="zh-CN" sz="2400" dirty="0">
                <a:latin typeface="+mn-lt"/>
                <a:ea typeface="宋体" charset="-122"/>
              </a:rPr>
              <a:t>M</a:t>
            </a:r>
            <a:r>
              <a:rPr lang="en-US" altLang="zh-CN" sz="100" dirty="0">
                <a:latin typeface="+mn-lt"/>
                <a:ea typeface="宋体" charset="-122"/>
              </a:rPr>
              <a:t> </a:t>
            </a:r>
            <a:r>
              <a:rPr lang="en-US" altLang="zh-CN" sz="2400" dirty="0">
                <a:latin typeface="+mn-lt"/>
                <a:ea typeface="宋体" charset="-122"/>
              </a:rPr>
              <a:t>O) as possible</a:t>
            </a:r>
            <a:endParaRPr lang="en-US" sz="2400" dirty="0">
              <a:latin typeface="+mn-lt"/>
            </a:endParaRPr>
          </a:p>
        </p:txBody>
      </p:sp>
    </p:spTree>
    <p:extLst>
      <p:ext uri="{BB962C8B-B14F-4D97-AF65-F5344CB8AC3E}">
        <p14:creationId xmlns:p14="http://schemas.microsoft.com/office/powerpoint/2010/main" val="18942583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Six Sigma as a Performance Measurement System </a:t>
            </a:r>
            <a:r>
              <a:rPr lang="en-US" sz="2000" b="0" dirty="0"/>
              <a:t>(2 of 2)</a:t>
            </a:r>
          </a:p>
        </p:txBody>
      </p:sp>
      <p:sp>
        <p:nvSpPr>
          <p:cNvPr id="3" name="Text Placeholder 2"/>
          <p:cNvSpPr>
            <a:spLocks noGrp="1"/>
          </p:cNvSpPr>
          <p:nvPr>
            <p:ph type="body" idx="1"/>
          </p:nvPr>
        </p:nvSpPr>
        <p:spPr/>
        <p:txBody>
          <a:bodyPr/>
          <a:lstStyle/>
          <a:p>
            <a:r>
              <a:rPr lang="en-US" altLang="ja-JP" sz="2400" b="1" dirty="0">
                <a:solidFill>
                  <a:schemeClr val="tx1"/>
                </a:solidFill>
                <a:latin typeface="+mn-lt"/>
              </a:rPr>
              <a:t>The D</a:t>
            </a:r>
            <a:r>
              <a:rPr lang="en-US" altLang="ja-JP" sz="100" b="1" dirty="0">
                <a:solidFill>
                  <a:schemeClr val="tx1"/>
                </a:solidFill>
                <a:latin typeface="+mn-lt"/>
              </a:rPr>
              <a:t> </a:t>
            </a:r>
            <a:r>
              <a:rPr lang="en-US" altLang="ja-JP" sz="2400" b="1" dirty="0">
                <a:solidFill>
                  <a:schemeClr val="tx1"/>
                </a:solidFill>
                <a:latin typeface="+mn-lt"/>
              </a:rPr>
              <a:t>M</a:t>
            </a:r>
            <a:r>
              <a:rPr lang="en-US" altLang="ja-JP" sz="100" b="1" dirty="0">
                <a:solidFill>
                  <a:schemeClr val="tx1"/>
                </a:solidFill>
                <a:latin typeface="+mn-lt"/>
              </a:rPr>
              <a:t> </a:t>
            </a:r>
            <a:r>
              <a:rPr lang="en-US" altLang="ja-JP" sz="2400" b="1" dirty="0">
                <a:solidFill>
                  <a:schemeClr val="tx1"/>
                </a:solidFill>
                <a:latin typeface="+mn-lt"/>
              </a:rPr>
              <a:t>A</a:t>
            </a:r>
            <a:r>
              <a:rPr lang="en-US" altLang="ja-JP" sz="100" b="1" dirty="0">
                <a:solidFill>
                  <a:schemeClr val="tx1"/>
                </a:solidFill>
                <a:latin typeface="+mn-lt"/>
              </a:rPr>
              <a:t> </a:t>
            </a:r>
            <a:r>
              <a:rPr lang="en-US" altLang="ja-JP" sz="2400" b="1" dirty="0">
                <a:solidFill>
                  <a:schemeClr val="tx1"/>
                </a:solidFill>
                <a:latin typeface="+mn-lt"/>
              </a:rPr>
              <a:t>I</a:t>
            </a:r>
            <a:r>
              <a:rPr lang="en-US" altLang="ja-JP" sz="100" b="1" dirty="0">
                <a:solidFill>
                  <a:schemeClr val="tx1"/>
                </a:solidFill>
                <a:latin typeface="+mn-lt"/>
              </a:rPr>
              <a:t> </a:t>
            </a:r>
            <a:r>
              <a:rPr lang="en-US" altLang="ja-JP" sz="2400" b="1" dirty="0">
                <a:solidFill>
                  <a:schemeClr val="tx1"/>
                </a:solidFill>
                <a:latin typeface="+mn-lt"/>
              </a:rPr>
              <a:t>C performance model</a:t>
            </a:r>
          </a:p>
          <a:p>
            <a:pPr indent="0">
              <a:buNone/>
            </a:pPr>
            <a:r>
              <a:rPr lang="en-US" altLang="zh-CN" sz="2400" dirty="0">
                <a:latin typeface="+mn-lt"/>
                <a:ea typeface="宋体" charset="-122"/>
              </a:rPr>
              <a:t>A closed-loop business improvement model that encompasses the steps of </a:t>
            </a:r>
            <a:r>
              <a:rPr lang="en-US" altLang="zh-CN" sz="2400" b="1" dirty="0">
                <a:solidFill>
                  <a:schemeClr val="tx1"/>
                </a:solidFill>
                <a:latin typeface="+mn-lt"/>
              </a:rPr>
              <a:t>defining</a:t>
            </a:r>
            <a:r>
              <a:rPr lang="en-US" altLang="zh-CN" sz="2400" dirty="0">
                <a:latin typeface="+mn-lt"/>
                <a:ea typeface="宋体" charset="-122"/>
              </a:rPr>
              <a:t>, </a:t>
            </a:r>
            <a:r>
              <a:rPr lang="en-US" altLang="zh-CN" sz="2400" b="1" dirty="0">
                <a:solidFill>
                  <a:schemeClr val="tx1"/>
                </a:solidFill>
                <a:latin typeface="+mn-lt"/>
              </a:rPr>
              <a:t>measuring</a:t>
            </a:r>
            <a:r>
              <a:rPr lang="en-US" altLang="zh-CN" sz="2400" dirty="0">
                <a:latin typeface="+mn-lt"/>
                <a:ea typeface="宋体" charset="-122"/>
              </a:rPr>
              <a:t>, </a:t>
            </a:r>
            <a:r>
              <a:rPr lang="en-US" altLang="zh-CN" sz="2400" b="1" dirty="0">
                <a:solidFill>
                  <a:schemeClr val="tx1"/>
                </a:solidFill>
                <a:latin typeface="+mn-lt"/>
              </a:rPr>
              <a:t>analyzing</a:t>
            </a:r>
            <a:r>
              <a:rPr lang="en-US" altLang="zh-CN" sz="2400" dirty="0">
                <a:latin typeface="+mn-lt"/>
                <a:ea typeface="宋体" charset="-122"/>
              </a:rPr>
              <a:t>, </a:t>
            </a:r>
            <a:r>
              <a:rPr lang="en-US" altLang="zh-CN" sz="2400" b="1" dirty="0">
                <a:solidFill>
                  <a:schemeClr val="tx1"/>
                </a:solidFill>
                <a:latin typeface="+mn-lt"/>
              </a:rPr>
              <a:t>improving</a:t>
            </a:r>
            <a:r>
              <a:rPr lang="en-US" altLang="zh-CN" sz="2400" dirty="0">
                <a:latin typeface="+mn-lt"/>
                <a:ea typeface="宋体" charset="-122"/>
              </a:rPr>
              <a:t>, and </a:t>
            </a:r>
            <a:r>
              <a:rPr lang="en-US" altLang="zh-CN" sz="2400" b="1" dirty="0">
                <a:solidFill>
                  <a:schemeClr val="tx1"/>
                </a:solidFill>
                <a:latin typeface="+mn-lt"/>
              </a:rPr>
              <a:t>controlling</a:t>
            </a:r>
            <a:r>
              <a:rPr lang="en-US" altLang="zh-CN" sz="2400" dirty="0">
                <a:latin typeface="+mn-lt"/>
                <a:ea typeface="宋体" charset="-122"/>
              </a:rPr>
              <a:t> a process</a:t>
            </a:r>
          </a:p>
          <a:p>
            <a:r>
              <a:rPr lang="en-US" altLang="zh-CN" sz="2400" b="1" dirty="0">
                <a:solidFill>
                  <a:schemeClr val="tx1"/>
                </a:solidFill>
                <a:latin typeface="+mn-lt"/>
              </a:rPr>
              <a:t>Lean Six Sigma</a:t>
            </a:r>
          </a:p>
          <a:p>
            <a:pPr marL="741600" lvl="1" indent="-284400"/>
            <a:r>
              <a:rPr lang="en-US" altLang="zh-CN" sz="2400" dirty="0">
                <a:latin typeface="+mn-lt"/>
                <a:ea typeface="宋体" charset="-122"/>
              </a:rPr>
              <a:t>Lean manufacturing / lean production</a:t>
            </a:r>
          </a:p>
          <a:p>
            <a:pPr marL="741600" lvl="1" indent="-284400"/>
            <a:r>
              <a:rPr lang="en-US" altLang="zh-CN" sz="2400" dirty="0">
                <a:latin typeface="+mn-lt"/>
                <a:ea typeface="宋体" charset="-122"/>
              </a:rPr>
              <a:t>Lean production versus six sigma?</a:t>
            </a:r>
            <a:endParaRPr lang="en-US" sz="2400" dirty="0">
              <a:latin typeface="+mn-lt"/>
            </a:endParaRPr>
          </a:p>
        </p:txBody>
      </p:sp>
    </p:spTree>
    <p:extLst>
      <p:ext uri="{BB962C8B-B14F-4D97-AF65-F5344CB8AC3E}">
        <p14:creationId xmlns:p14="http://schemas.microsoft.com/office/powerpoint/2010/main" val="10778862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Comparison of B</a:t>
            </a:r>
            <a:r>
              <a:rPr lang="en-US" sz="100" dirty="0"/>
              <a:t> </a:t>
            </a:r>
            <a:r>
              <a:rPr lang="en-US" dirty="0"/>
              <a:t>S</a:t>
            </a:r>
            <a:r>
              <a:rPr lang="en-US" sz="100" dirty="0"/>
              <a:t> </a:t>
            </a:r>
            <a:r>
              <a:rPr lang="en-US" dirty="0"/>
              <a:t>C and Six Sigma </a:t>
            </a:r>
            <a:r>
              <a:rPr lang="en-US" sz="2000" b="0" dirty="0"/>
              <a:t>(1 of 2)</a:t>
            </a:r>
          </a:p>
        </p:txBody>
      </p:sp>
      <p:sp>
        <p:nvSpPr>
          <p:cNvPr id="3" name="Text Placeholder 2"/>
          <p:cNvSpPr>
            <a:spLocks noGrp="1"/>
          </p:cNvSpPr>
          <p:nvPr>
            <p:ph type="body" idx="1"/>
          </p:nvPr>
        </p:nvSpPr>
        <p:spPr>
          <a:xfrm>
            <a:off x="457200" y="1600200"/>
            <a:ext cx="8229600" cy="416229"/>
          </a:xfrm>
        </p:spPr>
        <p:txBody>
          <a:bodyPr/>
          <a:lstStyle/>
          <a:p>
            <a:pPr marL="0" indent="0">
              <a:buNone/>
            </a:pPr>
            <a:r>
              <a:rPr lang="en-US" sz="2200" b="1" dirty="0">
                <a:latin typeface="+mn-lt"/>
              </a:rPr>
              <a:t>Table 3.7</a:t>
            </a:r>
            <a:r>
              <a:rPr lang="en-US" sz="2200" dirty="0">
                <a:latin typeface="+mn-lt"/>
              </a:rPr>
              <a:t> Comparison of the Balanced Scorecard and Six Sigma</a:t>
            </a:r>
          </a:p>
        </p:txBody>
      </p:sp>
      <p:graphicFrame>
        <p:nvGraphicFramePr>
          <p:cNvPr id="6" name="Table 5"/>
          <p:cNvGraphicFramePr>
            <a:graphicFrameLocks noGrp="1"/>
          </p:cNvGraphicFramePr>
          <p:nvPr>
            <p:extLst>
              <p:ext uri="{D42A27DB-BD31-4B8C-83A1-F6EECF244321}">
                <p14:modId xmlns:p14="http://schemas.microsoft.com/office/powerpoint/2010/main" val="3616256337"/>
              </p:ext>
            </p:extLst>
          </p:nvPr>
        </p:nvGraphicFramePr>
        <p:xfrm>
          <a:off x="565354" y="2444131"/>
          <a:ext cx="8121445" cy="3322320"/>
        </p:xfrm>
        <a:graphic>
          <a:graphicData uri="http://schemas.openxmlformats.org/drawingml/2006/table">
            <a:tbl>
              <a:tblPr firstRow="1" bandRow="1">
                <a:tableStyleId>{9D7B26C5-4107-4FEC-AEDC-1716B250A1EF}</a:tableStyleId>
              </a:tblPr>
              <a:tblGrid>
                <a:gridCol w="3942831">
                  <a:extLst>
                    <a:ext uri="{9D8B030D-6E8A-4147-A177-3AD203B41FA5}">
                      <a16:colId xmlns:a16="http://schemas.microsoft.com/office/drawing/2014/main" val="2321787030"/>
                    </a:ext>
                  </a:extLst>
                </a:gridCol>
                <a:gridCol w="4178614">
                  <a:extLst>
                    <a:ext uri="{9D8B030D-6E8A-4147-A177-3AD203B41FA5}">
                      <a16:colId xmlns:a16="http://schemas.microsoft.com/office/drawing/2014/main" val="843306672"/>
                    </a:ext>
                  </a:extLst>
                </a:gridCol>
              </a:tblGrid>
              <a:tr h="0">
                <a:tc>
                  <a:txBody>
                    <a:bodyPr/>
                    <a:lstStyle/>
                    <a:p>
                      <a:r>
                        <a:rPr lang="en-US" sz="1400" u="none" strike="noStrike" cap="none" baseline="0" dirty="0">
                          <a:sym typeface="Arial"/>
                        </a:rPr>
                        <a:t>Balanced Scorecard</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Six Sigma</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75623647"/>
                  </a:ext>
                </a:extLst>
              </a:tr>
              <a:tr h="0">
                <a:tc>
                  <a:txBody>
                    <a:bodyPr/>
                    <a:lstStyle/>
                    <a:p>
                      <a:r>
                        <a:rPr lang="en-US" sz="1400" u="none" strike="noStrike" cap="none" baseline="0" dirty="0">
                          <a:sym typeface="Arial"/>
                        </a:rPr>
                        <a:t>Strategic management system</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Performance measurement system</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78384706"/>
                  </a:ext>
                </a:extLst>
              </a:tr>
              <a:tr h="0">
                <a:tc>
                  <a:txBody>
                    <a:bodyPr/>
                    <a:lstStyle/>
                    <a:p>
                      <a:r>
                        <a:rPr lang="en-US" sz="1400" u="none" strike="noStrike" cap="none" baseline="0" dirty="0">
                          <a:sym typeface="Arial"/>
                        </a:rPr>
                        <a:t>Relates to the longer-term view of the business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Provides snapshot of business’s performance and</a:t>
                      </a:r>
                    </a:p>
                    <a:p>
                      <a:r>
                        <a:rPr lang="en-US" sz="1400" u="none" strike="noStrike" cap="none" baseline="0" dirty="0">
                          <a:sym typeface="Arial"/>
                        </a:rPr>
                        <a:t>identifies measures that drive performance toward</a:t>
                      </a:r>
                    </a:p>
                    <a:p>
                      <a:r>
                        <a:rPr lang="en-US" sz="1400" u="none" strike="noStrike" cap="none" baseline="0" dirty="0">
                          <a:sym typeface="Arial"/>
                        </a:rPr>
                        <a:t>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81428248"/>
                  </a:ext>
                </a:extLst>
              </a:tr>
              <a:tr h="0">
                <a:tc>
                  <a:txBody>
                    <a:bodyPr/>
                    <a:lstStyle/>
                    <a:p>
                      <a:r>
                        <a:rPr lang="en-US" sz="1400" u="none" strike="noStrike" cap="none" baseline="0" dirty="0">
                          <a:sym typeface="Arial"/>
                        </a:rPr>
                        <a:t>Designed to develop a balanced set of measures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Designed to identify a set of measurements that</a:t>
                      </a:r>
                    </a:p>
                    <a:p>
                      <a:r>
                        <a:rPr lang="en-US" sz="1400" u="none" strike="noStrike" cap="none" baseline="0" dirty="0">
                          <a:sym typeface="Arial"/>
                        </a:rPr>
                        <a:t>impact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65983785"/>
                  </a:ext>
                </a:extLst>
              </a:tr>
              <a:tr h="0">
                <a:tc>
                  <a:txBody>
                    <a:bodyPr/>
                    <a:lstStyle/>
                    <a:p>
                      <a:r>
                        <a:rPr lang="en-US" sz="1400" u="none" strike="noStrike" cap="none" baseline="0" dirty="0">
                          <a:sym typeface="Arial"/>
                        </a:rPr>
                        <a:t>Identifies measurements around vision and values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u="none" strike="noStrike" cap="none" baseline="0" dirty="0">
                          <a:sym typeface="Arial"/>
                        </a:rPr>
                        <a:t>Establishes accountability for leadership for wellness and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07949973"/>
                  </a:ext>
                </a:extLst>
              </a:tr>
              <a:tr h="0">
                <a:tc>
                  <a:txBody>
                    <a:bodyPr/>
                    <a:lstStyle/>
                    <a:p>
                      <a:r>
                        <a:rPr lang="en-US" sz="1400" u="none" strike="noStrike" cap="none" baseline="0" dirty="0">
                          <a:sym typeface="Arial"/>
                        </a:rPr>
                        <a:t>Critical management processes are to clarify vision/strategy, communicate, plan, set targets, align strategic initiatives, and enhance feedback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u="none" strike="noStrike" cap="none" baseline="0" dirty="0">
                          <a:sym typeface="Arial"/>
                        </a:rPr>
                        <a:t>Includes all business processes—management and operational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5990446"/>
                  </a:ext>
                </a:extLst>
              </a:tr>
            </a:tbl>
          </a:graphicData>
        </a:graphic>
      </p:graphicFrame>
    </p:spTree>
    <p:extLst>
      <p:ext uri="{BB962C8B-B14F-4D97-AF65-F5344CB8AC3E}">
        <p14:creationId xmlns:p14="http://schemas.microsoft.com/office/powerpoint/2010/main" val="2567666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Comparison of B</a:t>
            </a:r>
            <a:r>
              <a:rPr lang="en-US" sz="100" dirty="0"/>
              <a:t> </a:t>
            </a:r>
            <a:r>
              <a:rPr lang="en-US" dirty="0"/>
              <a:t>S</a:t>
            </a:r>
            <a:r>
              <a:rPr lang="en-US" sz="100" dirty="0"/>
              <a:t> </a:t>
            </a:r>
            <a:r>
              <a:rPr lang="en-US" dirty="0"/>
              <a:t>C and Six Sigma </a:t>
            </a:r>
            <a:r>
              <a:rPr lang="en-US" sz="2000" b="0" dirty="0"/>
              <a:t>(2 of 2)</a:t>
            </a:r>
            <a:endParaRPr lang="en-US" sz="2000" dirty="0"/>
          </a:p>
        </p:txBody>
      </p:sp>
      <p:sp>
        <p:nvSpPr>
          <p:cNvPr id="5" name="Text Placeholder 4"/>
          <p:cNvSpPr>
            <a:spLocks noGrp="1"/>
          </p:cNvSpPr>
          <p:nvPr>
            <p:ph type="body" idx="1"/>
          </p:nvPr>
        </p:nvSpPr>
        <p:spPr>
          <a:xfrm>
            <a:off x="457200" y="1600200"/>
            <a:ext cx="8229600" cy="597567"/>
          </a:xfrm>
        </p:spPr>
        <p:txBody>
          <a:bodyPr/>
          <a:lstStyle/>
          <a:p>
            <a:pPr marL="0" indent="0">
              <a:buNone/>
            </a:pPr>
            <a:r>
              <a:rPr lang="en-US" sz="2200" b="1" dirty="0">
                <a:latin typeface="+mn-lt"/>
              </a:rPr>
              <a:t>Table 3.7 [continued]</a:t>
            </a:r>
            <a:endParaRPr lang="en-US" sz="2200" dirty="0">
              <a:latin typeface="+mn-lt"/>
            </a:endParaRPr>
          </a:p>
        </p:txBody>
      </p:sp>
      <p:graphicFrame>
        <p:nvGraphicFramePr>
          <p:cNvPr id="6" name="Table 5"/>
          <p:cNvGraphicFramePr>
            <a:graphicFrameLocks noGrp="1"/>
          </p:cNvGraphicFramePr>
          <p:nvPr>
            <p:extLst>
              <p:ext uri="{D42A27DB-BD31-4B8C-83A1-F6EECF244321}">
                <p14:modId xmlns:p14="http://schemas.microsoft.com/office/powerpoint/2010/main" val="2797065599"/>
              </p:ext>
            </p:extLst>
          </p:nvPr>
        </p:nvGraphicFramePr>
        <p:xfrm>
          <a:off x="580101" y="2550993"/>
          <a:ext cx="8106698" cy="3200400"/>
        </p:xfrm>
        <a:graphic>
          <a:graphicData uri="http://schemas.openxmlformats.org/drawingml/2006/table">
            <a:tbl>
              <a:tblPr firstRow="1" bandRow="1">
                <a:tableStyleId>{9D7B26C5-4107-4FEC-AEDC-1716B250A1EF}</a:tableStyleId>
              </a:tblPr>
              <a:tblGrid>
                <a:gridCol w="4053349">
                  <a:extLst>
                    <a:ext uri="{9D8B030D-6E8A-4147-A177-3AD203B41FA5}">
                      <a16:colId xmlns:a16="http://schemas.microsoft.com/office/drawing/2014/main" val="320419851"/>
                    </a:ext>
                  </a:extLst>
                </a:gridCol>
                <a:gridCol w="4053349">
                  <a:extLst>
                    <a:ext uri="{9D8B030D-6E8A-4147-A177-3AD203B41FA5}">
                      <a16:colId xmlns:a16="http://schemas.microsoft.com/office/drawing/2014/main" val="2109240452"/>
                    </a:ext>
                  </a:extLst>
                </a:gridCol>
              </a:tblGrid>
              <a:tr h="0">
                <a:tc>
                  <a:txBody>
                    <a:bodyPr/>
                    <a:lstStyle/>
                    <a:p>
                      <a:r>
                        <a:rPr lang="en-US" sz="1400" b="1" i="0" u="none" strike="noStrike" cap="none" baseline="0" dirty="0">
                          <a:solidFill>
                            <a:schemeClr val="tx1"/>
                          </a:solidFill>
                          <a:latin typeface="+mn-lt"/>
                          <a:ea typeface="+mn-ea"/>
                          <a:cs typeface="+mn-cs"/>
                          <a:sym typeface="Arial"/>
                        </a:rPr>
                        <a:t>Balanced Scorecard</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1" i="0" u="none" strike="noStrike" cap="none" baseline="0" dirty="0">
                          <a:solidFill>
                            <a:schemeClr val="tx1"/>
                          </a:solidFill>
                          <a:latin typeface="+mn-lt"/>
                          <a:ea typeface="+mn-ea"/>
                          <a:cs typeface="+mn-cs"/>
                          <a:sym typeface="Arial"/>
                        </a:rPr>
                        <a:t>Six Sigma</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31471129"/>
                  </a:ext>
                </a:extLst>
              </a:tr>
              <a:tr h="0">
                <a:tc>
                  <a:txBody>
                    <a:bodyPr/>
                    <a:lstStyle/>
                    <a:p>
                      <a:r>
                        <a:rPr lang="en-US" sz="1400" b="0" i="0" u="none" strike="noStrike" cap="none" baseline="0" dirty="0">
                          <a:solidFill>
                            <a:schemeClr val="tx1"/>
                          </a:solidFill>
                          <a:latin typeface="+mn-lt"/>
                          <a:ea typeface="+mn-ea"/>
                          <a:cs typeface="+mn-cs"/>
                          <a:sym typeface="Arial"/>
                        </a:rPr>
                        <a:t>Balances customer and internal operations without a clearly defined leadership role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Balances management and employees’ roles; balances costs and revenue of heavy processes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2371371"/>
                  </a:ext>
                </a:extLst>
              </a:tr>
              <a:tr h="0">
                <a:tc>
                  <a:txBody>
                    <a:bodyPr/>
                    <a:lstStyle/>
                    <a:p>
                      <a:r>
                        <a:rPr lang="en-US" sz="1400" b="0" i="0" u="none" strike="noStrike" cap="none" baseline="0" dirty="0">
                          <a:solidFill>
                            <a:schemeClr val="tx1"/>
                          </a:solidFill>
                          <a:latin typeface="+mn-lt"/>
                          <a:ea typeface="+mn-ea"/>
                          <a:cs typeface="+mn-cs"/>
                          <a:sym typeface="Arial"/>
                        </a:rPr>
                        <a:t>Emphasizes targets for each measurement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Emphasizes aggressive rate of improvement for each measurement, irrespective of target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77660710"/>
                  </a:ext>
                </a:extLst>
              </a:tr>
              <a:tr h="0">
                <a:tc>
                  <a:txBody>
                    <a:bodyPr/>
                    <a:lstStyle/>
                    <a:p>
                      <a:r>
                        <a:rPr lang="en-US" sz="1400" b="0" i="0" u="none" strike="noStrike" cap="none" baseline="0" dirty="0">
                          <a:solidFill>
                            <a:schemeClr val="tx1"/>
                          </a:solidFill>
                          <a:latin typeface="+mn-lt"/>
                          <a:ea typeface="+mn-ea"/>
                          <a:cs typeface="+mn-cs"/>
                          <a:sym typeface="Arial"/>
                        </a:rPr>
                        <a:t>Emphasizes learning of executives based on feedback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Emphasizes learning and innovation at all levels based on process feedback; enlists all employees’ Participation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6468642"/>
                  </a:ext>
                </a:extLst>
              </a:tr>
              <a:tr h="0">
                <a:tc>
                  <a:txBody>
                    <a:bodyPr/>
                    <a:lstStyle/>
                    <a:p>
                      <a:r>
                        <a:rPr lang="en-US" sz="1400" b="0" i="0" u="none" strike="noStrike" cap="none" baseline="0" dirty="0">
                          <a:solidFill>
                            <a:schemeClr val="tx1"/>
                          </a:solidFill>
                          <a:latin typeface="+mn-lt"/>
                          <a:ea typeface="+mn-ea"/>
                          <a:cs typeface="+mn-cs"/>
                          <a:sym typeface="Arial"/>
                        </a:rPr>
                        <a:t>Focuses on growth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Focuses on maximizing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1592987"/>
                  </a:ext>
                </a:extLst>
              </a:tr>
              <a:tr h="0">
                <a:tc>
                  <a:txBody>
                    <a:bodyPr/>
                    <a:lstStyle/>
                    <a:p>
                      <a:r>
                        <a:rPr lang="en-US" sz="1400" b="0" i="0" u="none" strike="noStrike" cap="none" baseline="0" dirty="0">
                          <a:solidFill>
                            <a:schemeClr val="tx1"/>
                          </a:solidFill>
                          <a:latin typeface="+mn-lt"/>
                          <a:ea typeface="+mn-ea"/>
                          <a:cs typeface="+mn-cs"/>
                          <a:sym typeface="Arial"/>
                        </a:rPr>
                        <a:t>Heavy on strategic content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Heavy on execution for profitability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14744704"/>
                  </a:ext>
                </a:extLst>
              </a:tr>
              <a:tr h="0">
                <a:tc>
                  <a:txBody>
                    <a:bodyPr/>
                    <a:lstStyle/>
                    <a:p>
                      <a:r>
                        <a:rPr lang="en-US" sz="1400" b="0" i="0" u="none" strike="noStrike" cap="none" baseline="0" dirty="0">
                          <a:solidFill>
                            <a:schemeClr val="tx1"/>
                          </a:solidFill>
                          <a:latin typeface="+mn-lt"/>
                          <a:ea typeface="+mn-ea"/>
                          <a:cs typeface="+mn-cs"/>
                          <a:sym typeface="Arial"/>
                        </a:rPr>
                        <a:t>Management system consisting of measures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Measurement system based on process management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6136989"/>
                  </a:ext>
                </a:extLst>
              </a:tr>
            </a:tbl>
          </a:graphicData>
        </a:graphic>
      </p:graphicFrame>
    </p:spTree>
    <p:extLst>
      <p:ext uri="{BB962C8B-B14F-4D97-AF65-F5344CB8AC3E}">
        <p14:creationId xmlns:p14="http://schemas.microsoft.com/office/powerpoint/2010/main" val="23593604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91832" cy="1097279"/>
          </a:xfrm>
        </p:spPr>
        <p:txBody>
          <a:bodyPr/>
          <a:lstStyle/>
          <a:p>
            <a:r>
              <a:rPr lang="en-US" dirty="0"/>
              <a:t>Effective Performance Measurement Should</a:t>
            </a:r>
          </a:p>
        </p:txBody>
      </p:sp>
      <p:sp>
        <p:nvSpPr>
          <p:cNvPr id="3" name="Text Placeholder 2"/>
          <p:cNvSpPr>
            <a:spLocks noGrp="1"/>
          </p:cNvSpPr>
          <p:nvPr>
            <p:ph type="body" idx="1"/>
          </p:nvPr>
        </p:nvSpPr>
        <p:spPr/>
        <p:txBody>
          <a:bodyPr/>
          <a:lstStyle/>
          <a:p>
            <a:r>
              <a:rPr lang="en-US" sz="2400" dirty="0">
                <a:latin typeface="+mn-lt"/>
              </a:rPr>
              <a:t>Measures should focus on key factors.</a:t>
            </a:r>
          </a:p>
          <a:p>
            <a:r>
              <a:rPr lang="en-US" sz="2400" dirty="0">
                <a:latin typeface="+mn-lt"/>
              </a:rPr>
              <a:t>Measures should be a mix of past, present, and future.</a:t>
            </a:r>
          </a:p>
          <a:p>
            <a:r>
              <a:rPr lang="en-US" sz="2400" dirty="0">
                <a:latin typeface="+mn-lt"/>
              </a:rPr>
              <a:t>Measures should balance the needs of shareholders, employees, partners, suppliers, and other stakeholders.</a:t>
            </a:r>
          </a:p>
          <a:p>
            <a:r>
              <a:rPr lang="en-US" sz="2400" dirty="0">
                <a:latin typeface="+mn-lt"/>
              </a:rPr>
              <a:t>Measures should start at the top and flow down to the bottom.</a:t>
            </a:r>
          </a:p>
          <a:p>
            <a:r>
              <a:rPr lang="en-US" sz="2400" dirty="0">
                <a:latin typeface="+mn-lt"/>
              </a:rPr>
              <a:t>Measures need to have targets that are based on research and reality rather than arbitrary.</a:t>
            </a:r>
          </a:p>
        </p:txBody>
      </p:sp>
    </p:spTree>
    <p:extLst>
      <p:ext uri="{BB962C8B-B14F-4D97-AF65-F5344CB8AC3E}">
        <p14:creationId xmlns:p14="http://schemas.microsoft.com/office/powerpoint/2010/main" val="1002043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3.6</a:t>
            </a:r>
          </a:p>
        </p:txBody>
      </p:sp>
      <p:sp>
        <p:nvSpPr>
          <p:cNvPr id="3" name="Text Placeholder 2"/>
          <p:cNvSpPr>
            <a:spLocks noGrp="1"/>
          </p:cNvSpPr>
          <p:nvPr>
            <p:ph type="body" idx="1"/>
          </p:nvPr>
        </p:nvSpPr>
        <p:spPr/>
        <p:txBody>
          <a:bodyPr/>
          <a:lstStyle/>
          <a:p>
            <a:pPr marL="0" indent="0">
              <a:buNone/>
            </a:pPr>
            <a:r>
              <a:rPr lang="en-US" sz="2400" b="1" dirty="0">
                <a:latin typeface="+mn-lt"/>
                <a:hlinkClick r:id="rId2"/>
              </a:rPr>
              <a:t>Expedia.com’s</a:t>
            </a:r>
            <a:r>
              <a:rPr lang="en-US" sz="2400" b="1" dirty="0">
                <a:latin typeface="+mn-lt"/>
              </a:rPr>
              <a:t> Customer Satisfaction Scorecard</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Who are the customers for </a:t>
            </a:r>
            <a:r>
              <a:rPr lang="en-US" sz="2400" dirty="0">
                <a:latin typeface="+mn-lt"/>
                <a:hlinkClick r:id="rId2"/>
              </a:rPr>
              <a:t>Expedia.com</a:t>
            </a:r>
            <a:r>
              <a:rPr lang="en-US" sz="2400" dirty="0">
                <a:latin typeface="+mn-lt"/>
              </a:rPr>
              <a:t>? Why is customer satisfaction a very important part of their business?</a:t>
            </a:r>
          </a:p>
          <a:p>
            <a:pPr marL="432000" indent="-432000">
              <a:buFont typeface="+mj-lt"/>
              <a:buAutoNum type="arabicPeriod"/>
            </a:pPr>
            <a:r>
              <a:rPr lang="en-US" sz="2400" dirty="0">
                <a:latin typeface="+mn-lt"/>
              </a:rPr>
              <a:t>How did Expedia.com improve customer satisfaction with scorecards?</a:t>
            </a:r>
          </a:p>
          <a:p>
            <a:pPr marL="432000" indent="-432000">
              <a:buFont typeface="+mj-lt"/>
              <a:buAutoNum type="arabicPeriod"/>
            </a:pPr>
            <a:r>
              <a:rPr lang="en-US" sz="2400" dirty="0">
                <a:latin typeface="+mn-lt"/>
              </a:rPr>
              <a:t>What were the challenges, the proposed solution, and the obtained results?</a:t>
            </a:r>
          </a:p>
        </p:txBody>
      </p:sp>
    </p:spTree>
    <p:extLst>
      <p:ext uri="{BB962C8B-B14F-4D97-AF65-F5344CB8AC3E}">
        <p14:creationId xmlns:p14="http://schemas.microsoft.com/office/powerpoint/2010/main" val="916106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Plenty of Resources for D</a:t>
            </a:r>
            <a:r>
              <a:rPr lang="en-US" sz="100" dirty="0"/>
              <a:t> </a:t>
            </a:r>
            <a:r>
              <a:rPr lang="en-US" dirty="0"/>
              <a:t>W @ T</a:t>
            </a:r>
            <a:r>
              <a:rPr lang="en-US" sz="100" dirty="0"/>
              <a:t> </a:t>
            </a:r>
            <a:r>
              <a:rPr lang="en-US" dirty="0"/>
              <a:t>U</a:t>
            </a:r>
            <a:r>
              <a:rPr lang="en-US" sz="100" dirty="0"/>
              <a:t> </a:t>
            </a:r>
            <a:r>
              <a:rPr lang="en-US" dirty="0"/>
              <a:t>N</a:t>
            </a:r>
          </a:p>
        </p:txBody>
      </p:sp>
      <p:sp>
        <p:nvSpPr>
          <p:cNvPr id="3" name="Text Placeholder 2"/>
          <p:cNvSpPr>
            <a:spLocks noGrp="1"/>
          </p:cNvSpPr>
          <p:nvPr>
            <p:ph type="body" idx="1"/>
          </p:nvPr>
        </p:nvSpPr>
        <p:spPr>
          <a:xfrm>
            <a:off x="457200" y="1600200"/>
            <a:ext cx="8229600" cy="1113503"/>
          </a:xfrm>
        </p:spPr>
        <p:txBody>
          <a:bodyPr/>
          <a:lstStyle/>
          <a:p>
            <a:pPr marL="255600" indent="-255600">
              <a:spcBef>
                <a:spcPts val="1500"/>
              </a:spcBef>
              <a:buFont typeface="Arial" panose="020B0604020202020204" pitchFamily="34" charset="0"/>
              <a:buChar char="•"/>
            </a:pPr>
            <a:r>
              <a:rPr lang="en-US" sz="2400" b="1" dirty="0">
                <a:solidFill>
                  <a:schemeClr val="tx1"/>
                </a:solidFill>
                <a:latin typeface="+mn-lt"/>
              </a:rPr>
              <a:t>Teradata University Network (T</a:t>
            </a:r>
            <a:r>
              <a:rPr lang="en-US" sz="100" b="1" dirty="0">
                <a:solidFill>
                  <a:schemeClr val="tx1"/>
                </a:solidFill>
                <a:latin typeface="+mn-lt"/>
              </a:rPr>
              <a:t> </a:t>
            </a:r>
            <a:r>
              <a:rPr lang="en-US" sz="2400" b="1" dirty="0">
                <a:solidFill>
                  <a:schemeClr val="tx1"/>
                </a:solidFill>
                <a:latin typeface="+mn-lt"/>
              </a:rPr>
              <a:t>U</a:t>
            </a:r>
            <a:r>
              <a:rPr lang="en-US" sz="100" b="1" dirty="0">
                <a:solidFill>
                  <a:schemeClr val="tx1"/>
                </a:solidFill>
                <a:latin typeface="+mn-lt"/>
              </a:rPr>
              <a:t> </a:t>
            </a:r>
            <a:r>
              <a:rPr lang="en-US" sz="2400" b="1" dirty="0">
                <a:solidFill>
                  <a:schemeClr val="tx1"/>
                </a:solidFill>
                <a:latin typeface="+mn-lt"/>
              </a:rPr>
              <a:t>N)</a:t>
            </a:r>
          </a:p>
          <a:p>
            <a:pPr marL="255600" indent="-255600">
              <a:spcBef>
                <a:spcPts val="1500"/>
              </a:spcBef>
              <a:buFont typeface="Arial" panose="020B0604020202020204" pitchFamily="34" charset="0"/>
              <a:buChar char="•"/>
            </a:pPr>
            <a:r>
              <a:rPr lang="en-US" sz="2400" dirty="0">
                <a:solidFill>
                  <a:schemeClr val="tx1"/>
                </a:solidFill>
                <a:latin typeface="+mn-lt"/>
                <a:hlinkClick r:id="rId2"/>
              </a:rPr>
              <a:t>TeradataUniversityNetwork.com</a:t>
            </a:r>
            <a:endParaRPr lang="en-US" sz="2400" dirty="0">
              <a:solidFill>
                <a:schemeClr val="tx1"/>
              </a:solidFill>
              <a:latin typeface="+mn-lt"/>
            </a:endParaRPr>
          </a:p>
        </p:txBody>
      </p:sp>
      <p:pic>
        <p:nvPicPr>
          <p:cNvPr id="6" name="Picture 5" descr="A screenshot shows the webpage for Teradata. The main area of the page shows colorful spheres alongside the text, S A S visual analytics is here. Bring your data to life through visualization."/>
          <p:cNvPicPr>
            <a:picLocks noChangeAspect="1"/>
          </p:cNvPicPr>
          <p:nvPr/>
        </p:nvPicPr>
        <p:blipFill>
          <a:blip r:embed="rId3"/>
          <a:stretch>
            <a:fillRect/>
          </a:stretch>
        </p:blipFill>
        <p:spPr>
          <a:xfrm>
            <a:off x="1835136" y="2966087"/>
            <a:ext cx="5945676" cy="3391983"/>
          </a:xfrm>
          <a:prstGeom prst="rect">
            <a:avLst/>
          </a:prstGeom>
        </p:spPr>
      </p:pic>
    </p:spTree>
    <p:extLst>
      <p:ext uri="{BB962C8B-B14F-4D97-AF65-F5344CB8AC3E}">
        <p14:creationId xmlns:p14="http://schemas.microsoft.com/office/powerpoint/2010/main" val="29692766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2319</Words>
  <Application>Microsoft Office PowerPoint</Application>
  <PresentationFormat>On-screen Show (4:3)</PresentationFormat>
  <Paragraphs>284</Paragraphs>
  <Slides>42</Slides>
  <Notes>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Noto Sans Symbols</vt:lpstr>
      <vt:lpstr>宋体</vt:lpstr>
      <vt:lpstr>Arial</vt:lpstr>
      <vt:lpstr>Times New Roman</vt:lpstr>
      <vt:lpstr>Verdana</vt:lpstr>
      <vt:lpstr>508 Lecture</vt:lpstr>
      <vt:lpstr>1_508 Lecture</vt:lpstr>
      <vt:lpstr>Business Intelligence, Analytics, and Data Science: A Managerial Perspective</vt:lpstr>
      <vt:lpstr>Learning Objectives (1 of 2)</vt:lpstr>
      <vt:lpstr>Learning Objectives (2 of 2)</vt:lpstr>
      <vt:lpstr>Business Intelligence and Data Warehousing</vt:lpstr>
      <vt:lpstr>What is a Data Warehouse?</vt:lpstr>
      <vt:lpstr>A Historical Perspective to Data Warehousing</vt:lpstr>
      <vt:lpstr>Characteristics of D W s</vt:lpstr>
      <vt:lpstr>Data Mart</vt:lpstr>
      <vt:lpstr>Other D W Components</vt:lpstr>
      <vt:lpstr>Application Case 3.1</vt:lpstr>
      <vt:lpstr>D W for Data-Driven Decision Making</vt:lpstr>
      <vt:lpstr>A Generic D W Framework</vt:lpstr>
      <vt:lpstr>Data Warehousing Architectures</vt:lpstr>
      <vt:lpstr>A Web-based D W Architecture</vt:lpstr>
      <vt:lpstr>Ten Factors that Potentially Affect the Architecture Selection Decision</vt:lpstr>
      <vt:lpstr>Data Integration and the Extraction, Transformation, and Load Process (1 of 2)</vt:lpstr>
      <vt:lpstr>Data Integration and the Extraction, Transformation, and Load Process (2 of 2)</vt:lpstr>
      <vt:lpstr>E T L (Extract, Transform, Load)</vt:lpstr>
      <vt:lpstr>Additional D W Considerations Hosted Data Warehouses</vt:lpstr>
      <vt:lpstr>Representation of Data in D W</vt:lpstr>
      <vt:lpstr>Multidimensionality</vt:lpstr>
      <vt:lpstr>Analysis of Data in D W</vt:lpstr>
      <vt:lpstr>The Future of D W</vt:lpstr>
      <vt:lpstr>Business Performance Management (1 of 2)</vt:lpstr>
      <vt:lpstr>Business Performance Management (2 of 2)</vt:lpstr>
      <vt:lpstr>A Closed-Loop Process to Optimize Business Performance</vt:lpstr>
      <vt:lpstr>1 - Strategize: Where Do We Want to Go?</vt:lpstr>
      <vt:lpstr>2 - Plan: How Do We Get There?</vt:lpstr>
      <vt:lpstr>3 - Monitor/Analyze: How Are We Doing?</vt:lpstr>
      <vt:lpstr>Performance Measurement</vt:lpstr>
      <vt:lpstr>K P I s and Operational Metrics</vt:lpstr>
      <vt:lpstr>Performance Measurement 2</vt:lpstr>
      <vt:lpstr>Performance Measurement System</vt:lpstr>
      <vt:lpstr>Balanced Scorecard</vt:lpstr>
      <vt:lpstr>Six Sigma as a Performance Measurement System (1 of 2)</vt:lpstr>
      <vt:lpstr>Six Sigma as a Performance Measurement System (2 of 2)</vt:lpstr>
      <vt:lpstr>Comparison of B S C and Six Sigma (1 of 2)</vt:lpstr>
      <vt:lpstr>Comparison of B S C and Six Sigma (2 of 2)</vt:lpstr>
      <vt:lpstr>Effective Performance Measurement Should</vt:lpstr>
      <vt:lpstr>Application Case 3.6</vt:lpstr>
      <vt:lpstr>Plenty of Resources for D W @ T U N</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Intelligence, Analytics, and Data Science: A Managerial Perspective, 4e</dc:title>
  <dc:subject>MIS</dc:subject>
  <dc:creator>Sharda/Delen/Turban</dc:creator>
  <cp:keywords>Business Intelligence, Analytics, and Data Science</cp:keywords>
  <cp:lastModifiedBy>Irina Neaga</cp:lastModifiedBy>
  <cp:revision>1657</cp:revision>
  <dcterms:modified xsi:type="dcterms:W3CDTF">2026-01-14T08:58:36Z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