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18" r:id="rId1"/>
  </p:sldMasterIdLst>
  <p:notesMasterIdLst>
    <p:notesMasterId r:id="rId25"/>
  </p:notesMasterIdLst>
  <p:handoutMasterIdLst>
    <p:handoutMasterId r:id="rId26"/>
  </p:handoutMasterIdLst>
  <p:sldIdLst>
    <p:sldId id="301" r:id="rId2"/>
    <p:sldId id="302" r:id="rId3"/>
    <p:sldId id="303" r:id="rId4"/>
    <p:sldId id="323" r:id="rId5"/>
    <p:sldId id="304" r:id="rId6"/>
    <p:sldId id="305" r:id="rId7"/>
    <p:sldId id="324" r:id="rId8"/>
    <p:sldId id="306" r:id="rId9"/>
    <p:sldId id="307" r:id="rId10"/>
    <p:sldId id="308" r:id="rId11"/>
    <p:sldId id="309" r:id="rId12"/>
    <p:sldId id="311" r:id="rId13"/>
    <p:sldId id="312" r:id="rId14"/>
    <p:sldId id="313" r:id="rId15"/>
    <p:sldId id="314" r:id="rId16"/>
    <p:sldId id="315" r:id="rId17"/>
    <p:sldId id="316" r:id="rId18"/>
    <p:sldId id="317" r:id="rId19"/>
    <p:sldId id="318" r:id="rId20"/>
    <p:sldId id="319" r:id="rId21"/>
    <p:sldId id="320" r:id="rId22"/>
    <p:sldId id="321" r:id="rId23"/>
    <p:sldId id="322" r:id="rId24"/>
  </p:sldIdLst>
  <p:sldSz cx="9144000" cy="6858000" type="screen4x3"/>
  <p:notesSz cx="6669088" cy="9753600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FF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66235" autoAdjust="0"/>
  </p:normalViewPr>
  <p:slideViewPr>
    <p:cSldViewPr>
      <p:cViewPr varScale="1">
        <p:scale>
          <a:sx n="91" d="100"/>
          <a:sy n="91" d="100"/>
        </p:scale>
        <p:origin x="780" y="5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89938" cy="4876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GB" altLang="cy-GB"/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7607" y="0"/>
            <a:ext cx="2889938" cy="4876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GB" altLang="cy-GB"/>
          </a:p>
        </p:txBody>
      </p:sp>
      <p:sp>
        <p:nvSpPr>
          <p:cNvPr id="12292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227"/>
            <a:ext cx="2889938" cy="4876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GB" altLang="cy-GB"/>
          </a:p>
        </p:txBody>
      </p:sp>
      <p:sp>
        <p:nvSpPr>
          <p:cNvPr id="12293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7607" y="9264227"/>
            <a:ext cx="2889938" cy="4876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A0B712D0-103B-444A-8106-412CE57F1A53}" type="slidenum">
              <a:rPr lang="en-GB" altLang="cy-GB"/>
              <a:pPr>
                <a:defRPr/>
              </a:pPr>
              <a:t>‹#›</a:t>
            </a:fld>
            <a:endParaRPr lang="en-GB" altLang="cy-GB"/>
          </a:p>
        </p:txBody>
      </p:sp>
    </p:spTree>
    <p:extLst>
      <p:ext uri="{BB962C8B-B14F-4D97-AF65-F5344CB8AC3E}">
        <p14:creationId xmlns:p14="http://schemas.microsoft.com/office/powerpoint/2010/main" val="380624316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89938" cy="4876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GB" altLang="cy-GB"/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777607" y="0"/>
            <a:ext cx="2889938" cy="4876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GB" altLang="cy-GB"/>
          </a:p>
        </p:txBody>
      </p:sp>
      <p:sp>
        <p:nvSpPr>
          <p:cNvPr id="1331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6938" y="731838"/>
            <a:ext cx="4875212" cy="36576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1741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66909" y="4632960"/>
            <a:ext cx="5335270" cy="4389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y-GB" noProof="0"/>
              <a:t>Click to edit Master text styles</a:t>
            </a:r>
          </a:p>
          <a:p>
            <a:pPr lvl="1"/>
            <a:r>
              <a:rPr lang="en-GB" altLang="cy-GB" noProof="0"/>
              <a:t>Second level</a:t>
            </a:r>
          </a:p>
          <a:p>
            <a:pPr lvl="2"/>
            <a:r>
              <a:rPr lang="en-GB" altLang="cy-GB" noProof="0"/>
              <a:t>Third level</a:t>
            </a:r>
          </a:p>
          <a:p>
            <a:pPr lvl="3"/>
            <a:r>
              <a:rPr lang="en-GB" altLang="cy-GB" noProof="0"/>
              <a:t>Fourth level</a:t>
            </a:r>
          </a:p>
          <a:p>
            <a:pPr lvl="4"/>
            <a:r>
              <a:rPr lang="en-GB" altLang="cy-GB" noProof="0"/>
              <a:t>Fifth level</a:t>
            </a:r>
          </a:p>
        </p:txBody>
      </p:sp>
      <p:sp>
        <p:nvSpPr>
          <p:cNvPr id="1741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4227"/>
            <a:ext cx="2889938" cy="4876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GB" altLang="cy-GB"/>
          </a:p>
        </p:txBody>
      </p:sp>
      <p:sp>
        <p:nvSpPr>
          <p:cNvPr id="1741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7607" y="9264227"/>
            <a:ext cx="2889938" cy="4876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5C22DE99-E6D4-4469-86B6-550F0AA9348C}" type="slidenum">
              <a:rPr lang="en-GB" altLang="cy-GB"/>
              <a:pPr>
                <a:defRPr/>
              </a:pPr>
              <a:t>‹#›</a:t>
            </a:fld>
            <a:endParaRPr lang="en-GB" altLang="cy-GB"/>
          </a:p>
        </p:txBody>
      </p:sp>
    </p:spTree>
    <p:extLst>
      <p:ext uri="{BB962C8B-B14F-4D97-AF65-F5344CB8AC3E}">
        <p14:creationId xmlns:p14="http://schemas.microsoft.com/office/powerpoint/2010/main" val="980794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A5B47132-BE07-4A9F-B367-29021E96A522}" type="slidenum">
              <a:rPr lang="en-GB" altLang="cy-GB" smtClean="0"/>
              <a:pPr>
                <a:spcBef>
                  <a:spcPct val="0"/>
                </a:spcBef>
              </a:pPr>
              <a:t>1</a:t>
            </a:fld>
            <a:endParaRPr lang="en-GB" altLang="cy-GB"/>
          </a:p>
        </p:txBody>
      </p:sp>
      <p:sp>
        <p:nvSpPr>
          <p:cNvPr id="163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388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y-GB" altLang="cy-GB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467050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y-GB" altLang="cy-GB">
              <a:latin typeface="Arial" panose="020B0604020202020204" pitchFamily="34" charset="0"/>
            </a:endParaRPr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6322620D-1698-4725-BE2E-EA1A614BBE19}" type="slidenum">
              <a:rPr lang="en-GB" altLang="cy-GB" smtClean="0"/>
              <a:pPr>
                <a:spcBef>
                  <a:spcPct val="0"/>
                </a:spcBef>
              </a:pPr>
              <a:t>2</a:t>
            </a:fld>
            <a:endParaRPr lang="en-GB" altLang="cy-GB"/>
          </a:p>
        </p:txBody>
      </p:sp>
    </p:spTree>
    <p:extLst>
      <p:ext uri="{BB962C8B-B14F-4D97-AF65-F5344CB8AC3E}">
        <p14:creationId xmlns:p14="http://schemas.microsoft.com/office/powerpoint/2010/main" val="130418662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57225" y="793750"/>
            <a:ext cx="5295900" cy="397192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019197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57225" y="793750"/>
            <a:ext cx="5295900" cy="397192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775696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57225" y="793750"/>
            <a:ext cx="5295900" cy="397192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137756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8EF89778-4638-4557-BC8B-385D8E2AC069}" type="slidenum">
              <a:rPr lang="en-GB" altLang="cy-GB" smtClean="0"/>
              <a:pPr>
                <a:spcBef>
                  <a:spcPct val="0"/>
                </a:spcBef>
              </a:pPr>
              <a:t>6</a:t>
            </a:fld>
            <a:endParaRPr lang="en-GB" altLang="cy-GB"/>
          </a:p>
        </p:txBody>
      </p:sp>
      <p:sp>
        <p:nvSpPr>
          <p:cNvPr id="204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4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cy-GB" dirty="0">
              <a:latin typeface="Arial" panose="020B0604020202020204" pitchFamily="34" charset="0"/>
            </a:endParaRPr>
          </a:p>
          <a:p>
            <a:pPr eaLnBrk="1" hangingPunct="1"/>
            <a:endParaRPr lang="en-GB" altLang="cy-GB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6520427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8EF89778-4638-4557-BC8B-385D8E2AC069}" type="slidenum">
              <a:rPr lang="en-GB" altLang="cy-GB" smtClean="0"/>
              <a:pPr>
                <a:spcBef>
                  <a:spcPct val="0"/>
                </a:spcBef>
              </a:pPr>
              <a:t>7</a:t>
            </a:fld>
            <a:endParaRPr lang="en-GB" altLang="cy-GB"/>
          </a:p>
        </p:txBody>
      </p:sp>
      <p:sp>
        <p:nvSpPr>
          <p:cNvPr id="204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4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cy-GB" dirty="0">
              <a:latin typeface="Arial" panose="020B0604020202020204" pitchFamily="34" charset="0"/>
            </a:endParaRPr>
          </a:p>
          <a:p>
            <a:pPr eaLnBrk="1" hangingPunct="1"/>
            <a:endParaRPr lang="en-GB" altLang="cy-GB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1451870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6627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2662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3FDF29DB-7EE8-4DF9-BDF2-44BE30E20F9F}" type="slidenum">
              <a:rPr lang="en-GB" altLang="cy-GB" smtClean="0"/>
              <a:pPr>
                <a:spcBef>
                  <a:spcPct val="0"/>
                </a:spcBef>
              </a:pPr>
              <a:t>8</a:t>
            </a:fld>
            <a:endParaRPr lang="en-GB" altLang="cy-GB"/>
          </a:p>
        </p:txBody>
      </p:sp>
    </p:spTree>
    <p:extLst>
      <p:ext uri="{BB962C8B-B14F-4D97-AF65-F5344CB8AC3E}">
        <p14:creationId xmlns:p14="http://schemas.microsoft.com/office/powerpoint/2010/main" val="176585461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F1D7AB7-D7E0-4208-90CE-E91FAD463EF7}" type="slidenum">
              <a:rPr lang="en-GB" altLang="cy-GB" smtClean="0">
                <a:solidFill>
                  <a:srgbClr val="000000"/>
                </a:solidFill>
              </a:rPr>
              <a:pPr>
                <a:spcBef>
                  <a:spcPct val="0"/>
                </a:spcBef>
              </a:pPr>
              <a:t>9</a:t>
            </a:fld>
            <a:endParaRPr lang="en-GB" altLang="cy-GB">
              <a:solidFill>
                <a:srgbClr val="000000"/>
              </a:solidFill>
            </a:endParaRPr>
          </a:p>
        </p:txBody>
      </p:sp>
      <p:sp>
        <p:nvSpPr>
          <p:cNvPr id="286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8676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altLang="cy-GB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2257548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ADC01DFF-D8D8-4E21-AB9A-0BEAF8910379}" type="slidenum">
              <a:rPr lang="en-GB" altLang="cy-GB" smtClean="0">
                <a:solidFill>
                  <a:srgbClr val="000000"/>
                </a:solidFill>
              </a:rPr>
              <a:pPr>
                <a:spcBef>
                  <a:spcPct val="0"/>
                </a:spcBef>
              </a:pPr>
              <a:t>10</a:t>
            </a:fld>
            <a:endParaRPr lang="en-GB" altLang="cy-GB">
              <a:solidFill>
                <a:srgbClr val="000000"/>
              </a:solidFill>
            </a:endParaRPr>
          </a:p>
        </p:txBody>
      </p:sp>
      <p:sp>
        <p:nvSpPr>
          <p:cNvPr id="307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4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en-US" altLang="cy-GB" dirty="0">
                <a:latin typeface="Arial" panose="020B0604020202020204" pitchFamily="34" charset="0"/>
              </a:rPr>
              <a:t/>
            </a:r>
            <a:br>
              <a:rPr lang="en-US" altLang="cy-GB" dirty="0">
                <a:latin typeface="Arial" panose="020B0604020202020204" pitchFamily="34" charset="0"/>
              </a:rPr>
            </a:br>
            <a:r>
              <a:rPr lang="en-US" altLang="cy-GB" dirty="0">
                <a:latin typeface="Arial" panose="020B0604020202020204" pitchFamily="34" charset="0"/>
              </a:rPr>
              <a:t/>
            </a:r>
            <a:br>
              <a:rPr lang="en-US" altLang="cy-GB" dirty="0">
                <a:latin typeface="Arial" panose="020B0604020202020204" pitchFamily="34" charset="0"/>
              </a:rPr>
            </a:br>
            <a:endParaRPr lang="en-US" altLang="cy-GB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9103278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970C8C84-CC80-407D-BFB6-95FFD4DC3FF1}" type="slidenum">
              <a:rPr lang="en-GB" altLang="cy-GB" smtClean="0">
                <a:solidFill>
                  <a:srgbClr val="000000"/>
                </a:solidFill>
              </a:rPr>
              <a:pPr>
                <a:spcBef>
                  <a:spcPct val="0"/>
                </a:spcBef>
              </a:pPr>
              <a:t>11</a:t>
            </a:fld>
            <a:endParaRPr lang="en-GB" altLang="cy-GB">
              <a:solidFill>
                <a:srgbClr val="000000"/>
              </a:solidFill>
            </a:endParaRPr>
          </a:p>
        </p:txBody>
      </p:sp>
      <p:sp>
        <p:nvSpPr>
          <p:cNvPr id="327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2772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GB" altLang="cy-GB" sz="1000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1275691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C6D4E67B-3E8A-4A8C-B139-88142B7EBEA8}" type="slidenum">
              <a:rPr lang="en-GB" altLang="cy-GB" smtClean="0">
                <a:solidFill>
                  <a:srgbClr val="000000"/>
                </a:solidFill>
              </a:rPr>
              <a:pPr>
                <a:spcBef>
                  <a:spcPct val="0"/>
                </a:spcBef>
              </a:pPr>
              <a:t>12</a:t>
            </a:fld>
            <a:endParaRPr lang="en-GB" altLang="cy-GB">
              <a:solidFill>
                <a:srgbClr val="000000"/>
              </a:solidFill>
            </a:endParaRPr>
          </a:p>
        </p:txBody>
      </p:sp>
      <p:sp>
        <p:nvSpPr>
          <p:cNvPr id="368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8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GB" altLang="cy-GB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677585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D460DC7D-7CD8-4461-9E78-6955A14559C3}" type="slidenum">
              <a:rPr lang="en-GB" altLang="cy-GB" smtClean="0">
                <a:solidFill>
                  <a:srgbClr val="000000"/>
                </a:solidFill>
              </a:rPr>
              <a:pPr>
                <a:spcBef>
                  <a:spcPct val="0"/>
                </a:spcBef>
              </a:pPr>
              <a:t>13</a:t>
            </a:fld>
            <a:endParaRPr lang="en-GB" altLang="cy-GB">
              <a:solidFill>
                <a:srgbClr val="000000"/>
              </a:solidFill>
            </a:endParaRPr>
          </a:p>
        </p:txBody>
      </p:sp>
      <p:sp>
        <p:nvSpPr>
          <p:cNvPr id="389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6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GB" altLang="cy-GB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2410282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C45478A3-1129-449A-961D-87FD0DE7C5BB}" type="slidenum">
              <a:rPr lang="en-GB" altLang="cy-GB" smtClean="0">
                <a:solidFill>
                  <a:srgbClr val="000000"/>
                </a:solidFill>
              </a:rPr>
              <a:pPr>
                <a:spcBef>
                  <a:spcPct val="0"/>
                </a:spcBef>
              </a:pPr>
              <a:t>14</a:t>
            </a:fld>
            <a:endParaRPr lang="en-GB" altLang="cy-GB">
              <a:solidFill>
                <a:srgbClr val="000000"/>
              </a:solidFill>
            </a:endParaRPr>
          </a:p>
        </p:txBody>
      </p:sp>
      <p:sp>
        <p:nvSpPr>
          <p:cNvPr id="409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GB" altLang="cy-GB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9175808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CCE6DF34-10EC-493C-81AF-292DB56F2003}" type="slidenum">
              <a:rPr lang="en-GB" altLang="cy-GB" smtClean="0">
                <a:solidFill>
                  <a:srgbClr val="000000"/>
                </a:solidFill>
              </a:rPr>
              <a:pPr>
                <a:spcBef>
                  <a:spcPct val="0"/>
                </a:spcBef>
              </a:pPr>
              <a:t>15</a:t>
            </a:fld>
            <a:endParaRPr lang="en-GB" altLang="cy-GB">
              <a:solidFill>
                <a:srgbClr val="000000"/>
              </a:solidFill>
            </a:endParaRPr>
          </a:p>
        </p:txBody>
      </p:sp>
      <p:sp>
        <p:nvSpPr>
          <p:cNvPr id="430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2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GB" altLang="cy-GB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7141312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3169DFBA-F22F-457A-843B-261A84F7668B}" type="slidenum">
              <a:rPr lang="en-GB" altLang="cy-GB" smtClean="0">
                <a:solidFill>
                  <a:srgbClr val="000000"/>
                </a:solidFill>
              </a:rPr>
              <a:pPr>
                <a:spcBef>
                  <a:spcPct val="0"/>
                </a:spcBef>
              </a:pPr>
              <a:t>16</a:t>
            </a:fld>
            <a:endParaRPr lang="en-GB" altLang="cy-GB">
              <a:solidFill>
                <a:srgbClr val="000000"/>
              </a:solidFill>
            </a:endParaRPr>
          </a:p>
        </p:txBody>
      </p:sp>
      <p:sp>
        <p:nvSpPr>
          <p:cNvPr id="450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5060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GB" altLang="cy-GB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4554122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3555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2355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55B7D37C-0030-4B92-A3EA-587284ECF9CA}" type="slidenum">
              <a:rPr lang="en-GB" altLang="cy-GB"/>
              <a:pPr eaLnBrk="1" hangingPunct="1">
                <a:spcBef>
                  <a:spcPct val="0"/>
                </a:spcBef>
              </a:pPr>
              <a:t>17</a:t>
            </a:fld>
            <a:endParaRPr lang="en-GB" altLang="cy-GB"/>
          </a:p>
        </p:txBody>
      </p:sp>
    </p:spTree>
    <p:extLst>
      <p:ext uri="{BB962C8B-B14F-4D97-AF65-F5344CB8AC3E}">
        <p14:creationId xmlns:p14="http://schemas.microsoft.com/office/powerpoint/2010/main" val="132656314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5603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GB" altLang="cy-GB" dirty="0">
              <a:latin typeface="Arial" panose="020B0604020202020204" pitchFamily="34" charset="0"/>
            </a:endParaRPr>
          </a:p>
        </p:txBody>
      </p:sp>
      <p:sp>
        <p:nvSpPr>
          <p:cNvPr id="2560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132E87AE-A1EE-47AA-9114-087839D5584F}" type="slidenum">
              <a:rPr lang="en-GB" altLang="cy-GB"/>
              <a:pPr eaLnBrk="1" hangingPunct="1">
                <a:spcBef>
                  <a:spcPct val="0"/>
                </a:spcBef>
              </a:pPr>
              <a:t>18</a:t>
            </a:fld>
            <a:endParaRPr lang="en-GB" altLang="cy-GB"/>
          </a:p>
        </p:txBody>
      </p:sp>
    </p:spTree>
    <p:extLst>
      <p:ext uri="{BB962C8B-B14F-4D97-AF65-F5344CB8AC3E}">
        <p14:creationId xmlns:p14="http://schemas.microsoft.com/office/powerpoint/2010/main" val="3980153656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6627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2662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34C7D1E5-1E16-4AB5-907D-630BF4145857}" type="slidenum">
              <a:rPr lang="en-GB" altLang="cy-GB"/>
              <a:pPr eaLnBrk="1" hangingPunct="1">
                <a:spcBef>
                  <a:spcPct val="0"/>
                </a:spcBef>
              </a:pPr>
              <a:t>19</a:t>
            </a:fld>
            <a:endParaRPr lang="en-GB" altLang="cy-GB"/>
          </a:p>
        </p:txBody>
      </p:sp>
    </p:spTree>
    <p:extLst>
      <p:ext uri="{BB962C8B-B14F-4D97-AF65-F5344CB8AC3E}">
        <p14:creationId xmlns:p14="http://schemas.microsoft.com/office/powerpoint/2010/main" val="167363004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7651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GB" sz="800" dirty="0"/>
          </a:p>
        </p:txBody>
      </p:sp>
      <p:sp>
        <p:nvSpPr>
          <p:cNvPr id="2765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F584E6AC-180E-46B4-A6BB-B6135E5285C1}" type="slidenum">
              <a:rPr lang="en-GB" altLang="cy-GB"/>
              <a:pPr eaLnBrk="1" hangingPunct="1">
                <a:spcBef>
                  <a:spcPct val="0"/>
                </a:spcBef>
              </a:pPr>
              <a:t>20</a:t>
            </a:fld>
            <a:endParaRPr lang="en-GB" altLang="cy-GB"/>
          </a:p>
        </p:txBody>
      </p:sp>
    </p:spTree>
    <p:extLst>
      <p:ext uri="{BB962C8B-B14F-4D97-AF65-F5344CB8AC3E}">
        <p14:creationId xmlns:p14="http://schemas.microsoft.com/office/powerpoint/2010/main" val="328936648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8675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GB" altLang="cy-GB" dirty="0">
              <a:latin typeface="Arial" panose="020B0604020202020204" pitchFamily="34" charset="0"/>
            </a:endParaRPr>
          </a:p>
        </p:txBody>
      </p:sp>
      <p:sp>
        <p:nvSpPr>
          <p:cNvPr id="2867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5AEC611E-7E05-4440-887D-E35370B5B52E}" type="slidenum">
              <a:rPr lang="en-GB" altLang="cy-GB"/>
              <a:pPr eaLnBrk="1" hangingPunct="1">
                <a:spcBef>
                  <a:spcPct val="0"/>
                </a:spcBef>
              </a:pPr>
              <a:t>21</a:t>
            </a:fld>
            <a:endParaRPr lang="en-GB" altLang="cy-GB"/>
          </a:p>
        </p:txBody>
      </p:sp>
    </p:spTree>
    <p:extLst>
      <p:ext uri="{BB962C8B-B14F-4D97-AF65-F5344CB8AC3E}">
        <p14:creationId xmlns:p14="http://schemas.microsoft.com/office/powerpoint/2010/main" val="988580423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9699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altLang="cy-GB" b="1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AD39C9FE-DC33-4178-B3F5-0D2260977A87}" type="slidenum">
              <a:rPr lang="en-GB" altLang="cy-GB"/>
              <a:pPr eaLnBrk="1" hangingPunct="1">
                <a:spcBef>
                  <a:spcPct val="0"/>
                </a:spcBef>
              </a:pPr>
              <a:t>22</a:t>
            </a:fld>
            <a:endParaRPr lang="en-GB" altLang="cy-GB"/>
          </a:p>
        </p:txBody>
      </p:sp>
    </p:spTree>
    <p:extLst>
      <p:ext uri="{BB962C8B-B14F-4D97-AF65-F5344CB8AC3E}">
        <p14:creationId xmlns:p14="http://schemas.microsoft.com/office/powerpoint/2010/main" val="27313654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35145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57742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10/23/2020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24913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10/23/2020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6839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10/23/2020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28669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10/23/2020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68049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10/23/2020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03883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10/23/2020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64385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10/23/2020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45497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10/23/2020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90696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10/23/2020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585576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3017F952-3246-44B1-9AC9-E6CD807A6C59}" type="datetimeFigureOut">
              <a:rPr lang="en-GB"/>
              <a:pPr>
                <a:defRPr/>
              </a:pPr>
              <a:t>23/10/2020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z="1800">
                <a:solidFill>
                  <a:prstClr val="black"/>
                </a:solidFill>
                <a:latin typeface="Myriad Pro"/>
                <a:ea typeface="ＭＳ Ｐゴシック" charset="-128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hangingPunct="0">
              <a:defRPr>
                <a:latin typeface="Times" panose="02020603050405020304" pitchFamily="18" charset="0"/>
              </a:defRPr>
            </a:lvl1pPr>
          </a:lstStyle>
          <a:p>
            <a:pPr>
              <a:defRPr/>
            </a:pPr>
            <a:fld id="{CF05CBED-193F-40F1-A5C0-9629842B274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770878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58B5D-2B71-F94E-8A2A-2F1F5E391DA3}" type="datetimeFigureOut">
              <a:rPr lang="en-US" smtClean="0"/>
              <a:t>10/23/2020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32700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19" r:id="rId1"/>
    <p:sldLayoutId id="2147483920" r:id="rId2"/>
    <p:sldLayoutId id="2147483921" r:id="rId3"/>
    <p:sldLayoutId id="2147483922" r:id="rId4"/>
    <p:sldLayoutId id="2147483923" r:id="rId5"/>
    <p:sldLayoutId id="2147483924" r:id="rId6"/>
    <p:sldLayoutId id="2147483925" r:id="rId7"/>
    <p:sldLayoutId id="2147483926" r:id="rId8"/>
    <p:sldLayoutId id="2147483927" r:id="rId9"/>
    <p:sldLayoutId id="2147483928" r:id="rId10"/>
    <p:sldLayoutId id="2147483929" r:id="rId11"/>
    <p:sldLayoutId id="214748393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tThS05TdK3M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www.independent.co.uk/news/uk/home-news/curious-children-questions-parenting-mum-dad-google-answers-inquisitive-argos-toddlers-chad-valley-tots-town-a8089821.html" TargetMode="Externa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VjZolHCrC8E" TargetMode="External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RuDTcD81vwE" TargetMode="External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tThS05TdK3M" TargetMode="External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altLang="cy-GB" sz="4000" dirty="0">
                <a:solidFill>
                  <a:srgbClr val="000000"/>
                </a:solidFill>
                <a:latin typeface="Lucida Sans" panose="020B0602030504020204" pitchFamily="34" charset="0"/>
              </a:rPr>
              <a:t>EAEE5004</a:t>
            </a:r>
            <a:br>
              <a:rPr lang="en-GB" altLang="cy-GB" sz="4000" dirty="0">
                <a:solidFill>
                  <a:srgbClr val="000000"/>
                </a:solidFill>
                <a:latin typeface="Lucida Sans" panose="020B0602030504020204" pitchFamily="34" charset="0"/>
              </a:rPr>
            </a:br>
            <a:r>
              <a:rPr lang="en-GB" altLang="cy-GB" sz="4000" dirty="0" err="1">
                <a:solidFill>
                  <a:srgbClr val="0000FF"/>
                </a:solidFill>
                <a:latin typeface="Lucida Sans" panose="020B0602030504020204" pitchFamily="34" charset="0"/>
              </a:rPr>
              <a:t>EAEE5004</a:t>
            </a:r>
            <a:r>
              <a:rPr lang="en-GB" altLang="cy-GB" sz="4000" dirty="0">
                <a:solidFill>
                  <a:srgbClr val="0000FF"/>
                </a:solidFill>
                <a:latin typeface="Lucida Sans" panose="020B0602030504020204" pitchFamily="34" charset="0"/>
              </a:rPr>
              <a:t> </a:t>
            </a:r>
            <a:endParaRPr lang="cy-GB" altLang="cy-GB" dirty="0"/>
          </a:p>
        </p:txBody>
      </p:sp>
      <p:sp>
        <p:nvSpPr>
          <p:cNvPr id="15363" name="Rectangle 4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algn="ctr" eaLnBrk="1" hangingPunct="1">
              <a:buFontTx/>
              <a:buNone/>
            </a:pPr>
            <a:endParaRPr lang="en-GB" altLang="cy-GB" sz="4000" dirty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 algn="ctr" eaLnBrk="1" hangingPunct="1">
              <a:buFontTx/>
              <a:buNone/>
            </a:pPr>
            <a:r>
              <a:rPr lang="cy-GB" altLang="cy-GB" sz="4000" dirty="0" smtClean="0">
                <a:latin typeface="Lucida Sans" panose="020B0602030504020204" pitchFamily="34" charset="0"/>
              </a:rPr>
              <a:t>Datblygiad </a:t>
            </a:r>
            <a:r>
              <a:rPr lang="cy-GB" altLang="cy-GB" sz="4000" dirty="0">
                <a:latin typeface="Lucida Sans" panose="020B0602030504020204" pitchFamily="34" charset="0"/>
              </a:rPr>
              <a:t>iaith 3-7 </a:t>
            </a:r>
            <a:r>
              <a:rPr lang="cy-GB" altLang="cy-GB" sz="4000" dirty="0" smtClean="0">
                <a:latin typeface="Lucida Sans" panose="020B0602030504020204" pitchFamily="34" charset="0"/>
              </a:rPr>
              <a:t>oed</a:t>
            </a:r>
          </a:p>
          <a:p>
            <a:pPr algn="ctr" eaLnBrk="1" hangingPunct="1">
              <a:buFontTx/>
              <a:buNone/>
            </a:pPr>
            <a:endParaRPr lang="cy-GB" altLang="cy-GB" sz="4000" dirty="0">
              <a:latin typeface="Lucida Sans" panose="020B0602030504020204" pitchFamily="34" charset="0"/>
            </a:endParaRPr>
          </a:p>
          <a:p>
            <a:pPr algn="ctr" eaLnBrk="1" hangingPunct="1">
              <a:buFontTx/>
              <a:buNone/>
            </a:pPr>
            <a:r>
              <a:rPr lang="en-GB" altLang="cy-GB" sz="4000" dirty="0">
                <a:solidFill>
                  <a:srgbClr val="0000FF"/>
                </a:solidFill>
                <a:latin typeface="Lucida Sans" panose="020B0602030504020204" pitchFamily="34" charset="0"/>
              </a:rPr>
              <a:t>Language development 3-7 years</a:t>
            </a:r>
            <a:endParaRPr lang="en-GB" altLang="cy-GB" sz="4000" dirty="0"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730992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en-GB" altLang="cy-GB" sz="4000">
                <a:latin typeface="Lucida Sans" panose="020B0602030504020204" pitchFamily="34" charset="0"/>
              </a:rPr>
              <a:t>Cynnwys</a:t>
            </a:r>
            <a:br>
              <a:rPr lang="en-GB" altLang="cy-GB" sz="4000">
                <a:latin typeface="Lucida Sans" panose="020B0602030504020204" pitchFamily="34" charset="0"/>
              </a:rPr>
            </a:br>
            <a:r>
              <a:rPr lang="en-GB" altLang="cy-GB" sz="4000">
                <a:solidFill>
                  <a:srgbClr val="0000FF"/>
                </a:solidFill>
                <a:latin typeface="Lucida Sans" panose="020B0602030504020204" pitchFamily="34" charset="0"/>
              </a:rPr>
              <a:t>Contents</a:t>
            </a:r>
            <a:endParaRPr lang="cy-GB" altLang="cy-GB" sz="400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17411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eaLnBrk="1" hangingPunct="1"/>
            <a:r>
              <a:rPr lang="cy-GB" altLang="cy-GB" dirty="0">
                <a:solidFill>
                  <a:srgbClr val="000000"/>
                </a:solidFill>
                <a:latin typeface="Lucida Sans" panose="020B0602030504020204" pitchFamily="34" charset="0"/>
              </a:rPr>
              <a:t>Cwestiynu</a:t>
            </a:r>
          </a:p>
          <a:p>
            <a:pPr eaLnBrk="1" hangingPunct="1"/>
            <a:r>
              <a:rPr lang="cy-GB" altLang="cy-GB" dirty="0">
                <a:solidFill>
                  <a:srgbClr val="000000"/>
                </a:solidFill>
                <a:latin typeface="Lucida Sans" panose="020B0602030504020204" pitchFamily="34" charset="0"/>
              </a:rPr>
              <a:t>Gwallau?</a:t>
            </a:r>
          </a:p>
          <a:p>
            <a:pPr eaLnBrk="1" hangingPunct="1"/>
            <a:r>
              <a:rPr lang="cy-GB" altLang="cy-GB" dirty="0">
                <a:latin typeface="Lucida Sans" panose="020B0602030504020204" pitchFamily="34" charset="0"/>
              </a:rPr>
              <a:t>Dadansoddi sgwrs</a:t>
            </a:r>
          </a:p>
          <a:p>
            <a:pPr eaLnBrk="1" hangingPunct="1"/>
            <a:r>
              <a:rPr lang="cy-GB" altLang="cy-GB" dirty="0">
                <a:latin typeface="Lucida Sans" panose="020B0602030504020204" pitchFamily="34" charset="0"/>
              </a:rPr>
              <a:t>Tlodi’r symbyliad</a:t>
            </a:r>
          </a:p>
          <a:p>
            <a:pPr eaLnBrk="1" hangingPunct="1"/>
            <a:r>
              <a:rPr lang="cy-GB" altLang="cy-GB" dirty="0">
                <a:latin typeface="Lucida Sans" panose="020B0602030504020204" pitchFamily="34" charset="0"/>
              </a:rPr>
              <a:t>Plant gwyllt (feral)</a:t>
            </a:r>
          </a:p>
          <a:p>
            <a:pPr marL="0" indent="0" eaLnBrk="1" hangingPunct="1">
              <a:buNone/>
            </a:pPr>
            <a:endParaRPr lang="cy-GB" altLang="cy-GB" dirty="0">
              <a:latin typeface="Lucida Sans" panose="020B0602030504020204" pitchFamily="34" charset="0"/>
            </a:endParaRPr>
          </a:p>
        </p:txBody>
      </p:sp>
      <p:sp>
        <p:nvSpPr>
          <p:cNvPr id="3076" name="Content Placeholder 5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244975" cy="4525963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cy-GB" dirty="0">
                <a:solidFill>
                  <a:srgbClr val="0000FF"/>
                </a:solidFill>
                <a:latin typeface="Lucida Sans" pitchFamily="34" charset="0"/>
              </a:rPr>
              <a:t>Questioning</a:t>
            </a:r>
          </a:p>
          <a:p>
            <a:pPr eaLnBrk="1" hangingPunct="1">
              <a:defRPr/>
            </a:pPr>
            <a:r>
              <a:rPr lang="en-GB" altLang="cy-GB" dirty="0">
                <a:solidFill>
                  <a:srgbClr val="0000FF"/>
                </a:solidFill>
                <a:latin typeface="Lucida Sans" pitchFamily="34" charset="0"/>
              </a:rPr>
              <a:t>Errors?</a:t>
            </a:r>
          </a:p>
          <a:p>
            <a:pPr eaLnBrk="1" hangingPunct="1">
              <a:defRPr/>
            </a:pPr>
            <a:r>
              <a:rPr lang="en-GB" altLang="cy-GB" dirty="0">
                <a:solidFill>
                  <a:srgbClr val="0000FF"/>
                </a:solidFill>
                <a:latin typeface="Lucida Sans" pitchFamily="34" charset="0"/>
              </a:rPr>
              <a:t>Discourse analysis</a:t>
            </a:r>
          </a:p>
          <a:p>
            <a:pPr eaLnBrk="1" hangingPunct="1">
              <a:defRPr/>
            </a:pPr>
            <a:r>
              <a:rPr lang="en-US" altLang="cy-GB" dirty="0">
                <a:solidFill>
                  <a:srgbClr val="0000FF"/>
                </a:solidFill>
                <a:latin typeface="Lucida Sans" pitchFamily="34" charset="0"/>
              </a:rPr>
              <a:t>Poverty of the stimulus</a:t>
            </a:r>
          </a:p>
          <a:p>
            <a:pPr eaLnBrk="1" hangingPunct="1">
              <a:defRPr/>
            </a:pPr>
            <a:r>
              <a:rPr lang="en-US" altLang="cy-GB" dirty="0">
                <a:solidFill>
                  <a:srgbClr val="0000FF"/>
                </a:solidFill>
                <a:latin typeface="Lucida Sans" pitchFamily="34" charset="0"/>
              </a:rPr>
              <a:t>Feral children</a:t>
            </a:r>
          </a:p>
          <a:p>
            <a:pPr eaLnBrk="1" hangingPunct="1">
              <a:defRPr/>
            </a:pPr>
            <a:endParaRPr lang="en-GB" altLang="cy-GB" dirty="0">
              <a:solidFill>
                <a:srgbClr val="0000FF"/>
              </a:solidFill>
              <a:latin typeface="Lucida Sans" pitchFamily="34" charset="0"/>
            </a:endParaRPr>
          </a:p>
          <a:p>
            <a:pPr marL="0" indent="0" eaLnBrk="1" hangingPunct="1">
              <a:buFontTx/>
              <a:buNone/>
              <a:defRPr/>
            </a:pPr>
            <a:endParaRPr lang="en-GB" altLang="cy-GB" dirty="0">
              <a:solidFill>
                <a:srgbClr val="0000FF"/>
              </a:solidFill>
              <a:latin typeface="Lucida Sans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221782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600" dirty="0">
                <a:latin typeface="Lucida Sans" panose="020B0602030504020204" pitchFamily="34" charset="0"/>
              </a:rPr>
              <a:t>Sgiliau </a:t>
            </a:r>
            <a:r>
              <a:rPr lang="en-GB" sz="3600" dirty="0" err="1">
                <a:latin typeface="Lucida Sans" panose="020B0602030504020204" pitchFamily="34" charset="0"/>
              </a:rPr>
              <a:t>Cyflogadwyedd</a:t>
            </a:r>
            <a:r>
              <a:rPr lang="en-GB" sz="3600" dirty="0">
                <a:latin typeface="Lucida Sans" panose="020B0602030504020204" pitchFamily="34" charset="0"/>
              </a:rPr>
              <a:t>/</a:t>
            </a:r>
            <a:r>
              <a:rPr lang="en-GB" sz="3600" dirty="0" err="1">
                <a:latin typeface="Lucida Sans" panose="020B0602030504020204" pitchFamily="34" charset="0"/>
              </a:rPr>
              <a:t>Trosglwyddadwy</a:t>
            </a:r>
            <a:r>
              <a:rPr lang="en-GB" dirty="0">
                <a:latin typeface="Lucida Sans" panose="020B0602030504020204" pitchFamily="34" charset="0"/>
              </a:rPr>
              <a:t/>
            </a:r>
            <a:br>
              <a:rPr lang="en-GB" dirty="0">
                <a:latin typeface="Lucida Sans" panose="020B0602030504020204" pitchFamily="34" charset="0"/>
              </a:rPr>
            </a:br>
            <a:r>
              <a:rPr lang="en-GB" sz="3600" dirty="0">
                <a:solidFill>
                  <a:srgbClr val="0000FF"/>
                </a:solidFill>
                <a:latin typeface="Lucida Sans" panose="020B0602030504020204" pitchFamily="34" charset="0"/>
              </a:rPr>
              <a:t>Employability/Transferable Skills</a:t>
            </a:r>
            <a:endParaRPr lang="en-US" sz="3600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420887"/>
            <a:ext cx="4038600" cy="3168353"/>
          </a:xfrm>
        </p:spPr>
        <p:txBody>
          <a:bodyPr/>
          <a:lstStyle/>
          <a:p>
            <a:r>
              <a:rPr lang="en-GB" dirty="0" err="1">
                <a:latin typeface="Lucida Sans" panose="020B0602030504020204" pitchFamily="34" charset="0"/>
              </a:rPr>
              <a:t>Trefnu</a:t>
            </a:r>
            <a:endParaRPr lang="en-GB" dirty="0">
              <a:latin typeface="Lucida Sans" panose="020B0602030504020204" pitchFamily="34" charset="0"/>
            </a:endParaRPr>
          </a:p>
          <a:p>
            <a:r>
              <a:rPr lang="en-GB" dirty="0" err="1">
                <a:latin typeface="Lucida Sans" panose="020B0602030504020204" pitchFamily="34" charset="0"/>
              </a:rPr>
              <a:t>Cynllunio</a:t>
            </a:r>
            <a:endParaRPr lang="en-GB" dirty="0">
              <a:latin typeface="Lucida Sans" panose="020B0602030504020204" pitchFamily="34" charset="0"/>
            </a:endParaRPr>
          </a:p>
          <a:p>
            <a:r>
              <a:rPr lang="en-GB" dirty="0" err="1">
                <a:latin typeface="Lucida Sans" panose="020B0602030504020204" pitchFamily="34" charset="0"/>
              </a:rPr>
              <a:t>Ymchwilio</a:t>
            </a:r>
            <a:r>
              <a:rPr lang="en-GB" dirty="0">
                <a:latin typeface="Lucida Sans" panose="020B0602030504020204" pitchFamily="34" charset="0"/>
              </a:rPr>
              <a:t> </a:t>
            </a:r>
          </a:p>
          <a:p>
            <a:r>
              <a:rPr lang="en-GB" dirty="0" err="1">
                <a:latin typeface="Lucida Sans" panose="020B0602030504020204" pitchFamily="34" charset="0"/>
              </a:rPr>
              <a:t>Cymryd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nodiadau</a:t>
            </a:r>
            <a:endParaRPr lang="en-US" dirty="0">
              <a:latin typeface="Lucida Sans" panose="020B0602030504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2420887"/>
            <a:ext cx="3886200" cy="3756076"/>
          </a:xfrm>
        </p:spPr>
        <p:txBody>
          <a:bodyPr/>
          <a:lstStyle/>
          <a:p>
            <a:r>
              <a:rPr lang="en-GB" dirty="0">
                <a:solidFill>
                  <a:srgbClr val="0000FF"/>
                </a:solidFill>
                <a:latin typeface="Lucida Sans" panose="020B0602030504020204" pitchFamily="34" charset="0"/>
              </a:rPr>
              <a:t>Organisation</a:t>
            </a:r>
          </a:p>
          <a:p>
            <a:r>
              <a:rPr lang="en-GB" dirty="0">
                <a:solidFill>
                  <a:srgbClr val="0000FF"/>
                </a:solidFill>
                <a:latin typeface="Lucida Sans" panose="020B0602030504020204" pitchFamily="34" charset="0"/>
              </a:rPr>
              <a:t>Planning</a:t>
            </a:r>
          </a:p>
          <a:p>
            <a:r>
              <a:rPr lang="en-GB" dirty="0">
                <a:solidFill>
                  <a:srgbClr val="0000FF"/>
                </a:solidFill>
                <a:latin typeface="Lucida Sans" panose="020B0602030504020204" pitchFamily="34" charset="0"/>
              </a:rPr>
              <a:t>Researching</a:t>
            </a:r>
          </a:p>
          <a:p>
            <a:r>
              <a:rPr lang="en-GB" dirty="0">
                <a:solidFill>
                  <a:srgbClr val="0000FF"/>
                </a:solidFill>
                <a:latin typeface="Lucida Sans" panose="020B0602030504020204" pitchFamily="34" charset="0"/>
              </a:rPr>
              <a:t>Note taking</a:t>
            </a:r>
          </a:p>
        </p:txBody>
      </p:sp>
    </p:spTree>
    <p:extLst>
      <p:ext uri="{BB962C8B-B14F-4D97-AF65-F5344CB8AC3E}">
        <p14:creationId xmlns:p14="http://schemas.microsoft.com/office/powerpoint/2010/main" val="8767342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 err="1">
                <a:latin typeface="Lucida Sans" panose="020B0602030504020204" pitchFamily="34" charset="0"/>
              </a:rPr>
              <a:t>Adnoddau</a:t>
            </a:r>
            <a:r>
              <a:rPr lang="en-GB" dirty="0">
                <a:latin typeface="Lucida Sans" panose="020B0602030504020204" pitchFamily="34" charset="0"/>
              </a:rPr>
              <a:t/>
            </a:r>
            <a:br>
              <a:rPr lang="en-GB" dirty="0">
                <a:latin typeface="Lucida Sans" panose="020B0602030504020204" pitchFamily="34" charset="0"/>
              </a:rPr>
            </a:br>
            <a:r>
              <a:rPr lang="en-GB" sz="3600" dirty="0">
                <a:solidFill>
                  <a:srgbClr val="0000FF"/>
                </a:solidFill>
                <a:latin typeface="Lucida Sans" panose="020B0602030504020204" pitchFamily="34" charset="0"/>
              </a:rPr>
              <a:t>Resources</a:t>
            </a:r>
            <a:endParaRPr lang="en-US" sz="3600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/>
          <a:p>
            <a:r>
              <a:rPr lang="en-US" dirty="0" err="1">
                <a:latin typeface="Lucida Sans" panose="020B0602030504020204" pitchFamily="34" charset="0"/>
              </a:rPr>
              <a:t>Cyflwyniad</a:t>
            </a:r>
            <a:r>
              <a:rPr lang="en-US" dirty="0">
                <a:latin typeface="Lucida Sans" panose="020B0602030504020204" pitchFamily="34" charset="0"/>
              </a:rPr>
              <a:t> PP</a:t>
            </a:r>
          </a:p>
          <a:p>
            <a:r>
              <a:rPr lang="en-US" dirty="0" err="1">
                <a:latin typeface="Lucida Sans" panose="020B0602030504020204" pitchFamily="34" charset="0"/>
              </a:rPr>
              <a:t>Clipiau</a:t>
            </a:r>
            <a:r>
              <a:rPr lang="en-US" dirty="0">
                <a:latin typeface="Lucida Sans" panose="020B0602030504020204" pitchFamily="34" charset="0"/>
              </a:rPr>
              <a:t> </a:t>
            </a:r>
            <a:r>
              <a:rPr lang="en-US" dirty="0" err="1">
                <a:latin typeface="Lucida Sans" panose="020B0602030504020204" pitchFamily="34" charset="0"/>
              </a:rPr>
              <a:t>fideo</a:t>
            </a:r>
            <a:endParaRPr lang="en-US" dirty="0">
              <a:latin typeface="Lucida Sans" panose="020B0602030504020204" pitchFamily="34" charset="0"/>
            </a:endParaRPr>
          </a:p>
          <a:p>
            <a:r>
              <a:rPr lang="en-US" dirty="0" err="1">
                <a:latin typeface="Lucida Sans" panose="020B0602030504020204" pitchFamily="34" charset="0"/>
              </a:rPr>
              <a:t>Erthyglau</a:t>
            </a:r>
            <a:endParaRPr lang="en-US" dirty="0">
              <a:latin typeface="Lucida Sans" panose="020B0602030504020204" pitchFamily="34" charset="0"/>
            </a:endParaRPr>
          </a:p>
          <a:p>
            <a:r>
              <a:rPr lang="en-US" dirty="0" err="1">
                <a:latin typeface="Lucida Sans" panose="020B0602030504020204" pitchFamily="34" charset="0"/>
              </a:rPr>
              <a:t>Dyfyniadau</a:t>
            </a:r>
            <a:endParaRPr lang="en-US" dirty="0">
              <a:latin typeface="Lucida Sans" panose="020B0602030504020204" pitchFamily="34" charset="0"/>
            </a:endParaRPr>
          </a:p>
          <a:p>
            <a:r>
              <a:rPr lang="en-US" dirty="0" err="1">
                <a:latin typeface="Lucida Sans" panose="020B0602030504020204" pitchFamily="34" charset="0"/>
              </a:rPr>
              <a:t>Ymchwil</a:t>
            </a:r>
            <a:endParaRPr lang="en-US" dirty="0">
              <a:latin typeface="Lucida Sans" panose="020B0602030504020204" pitchFamily="34" charset="0"/>
            </a:endParaRPr>
          </a:p>
          <a:p>
            <a:r>
              <a:rPr lang="en-US" dirty="0" err="1">
                <a:latin typeface="Lucida Sans" panose="020B0602030504020204" pitchFamily="34" charset="0"/>
              </a:rPr>
              <a:t>Astudiaethau</a:t>
            </a:r>
            <a:r>
              <a:rPr lang="en-US" dirty="0">
                <a:latin typeface="Lucida Sans" panose="020B0602030504020204" pitchFamily="34" charset="0"/>
              </a:rPr>
              <a:t> </a:t>
            </a:r>
            <a:r>
              <a:rPr lang="en-US" dirty="0" err="1">
                <a:latin typeface="Lucida Sans" panose="020B0602030504020204" pitchFamily="34" charset="0"/>
              </a:rPr>
              <a:t>achod</a:t>
            </a:r>
            <a:r>
              <a:rPr lang="en-US" dirty="0">
                <a:latin typeface="Lucida Sans" panose="020B0602030504020204" pitchFamily="34" charset="0"/>
              </a:rPr>
              <a:t/>
            </a:r>
            <a:br>
              <a:rPr lang="en-US" dirty="0">
                <a:latin typeface="Lucida Sans" panose="020B0602030504020204" pitchFamily="34" charset="0"/>
              </a:rPr>
            </a:br>
            <a:endParaRPr lang="en-US" dirty="0">
              <a:latin typeface="Lucida Sans" panose="020B0602030504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600201"/>
            <a:ext cx="3886200" cy="4576762"/>
          </a:xfrm>
        </p:spPr>
        <p:txBody>
          <a:bodyPr/>
          <a:lstStyle/>
          <a:p>
            <a:r>
              <a:rPr lang="en-GB" dirty="0">
                <a:solidFill>
                  <a:srgbClr val="0000FF"/>
                </a:solidFill>
                <a:latin typeface="Lucida Sans" panose="020B0602030504020204" pitchFamily="34" charset="0"/>
              </a:rPr>
              <a:t>PP presentation</a:t>
            </a:r>
          </a:p>
          <a:p>
            <a:r>
              <a:rPr lang="en-GB" dirty="0">
                <a:solidFill>
                  <a:srgbClr val="0000FF"/>
                </a:solidFill>
                <a:latin typeface="Lucida Sans" panose="020B0602030504020204" pitchFamily="34" charset="0"/>
              </a:rPr>
              <a:t>Video clips</a:t>
            </a:r>
          </a:p>
          <a:p>
            <a:r>
              <a:rPr lang="en-GB" dirty="0">
                <a:solidFill>
                  <a:srgbClr val="0000FF"/>
                </a:solidFill>
                <a:latin typeface="Lucida Sans" panose="020B0602030504020204" pitchFamily="34" charset="0"/>
              </a:rPr>
              <a:t>Articles</a:t>
            </a:r>
          </a:p>
          <a:p>
            <a:r>
              <a:rPr lang="en-GB" dirty="0">
                <a:solidFill>
                  <a:srgbClr val="0000FF"/>
                </a:solidFill>
                <a:latin typeface="Lucida Sans" panose="020B0602030504020204" pitchFamily="34" charset="0"/>
              </a:rPr>
              <a:t>Quotations</a:t>
            </a:r>
          </a:p>
          <a:p>
            <a:r>
              <a:rPr lang="en-GB" dirty="0">
                <a:solidFill>
                  <a:srgbClr val="0000FF"/>
                </a:solidFill>
                <a:latin typeface="Lucida Sans" panose="020B0602030504020204" pitchFamily="34" charset="0"/>
              </a:rPr>
              <a:t>Research</a:t>
            </a:r>
          </a:p>
          <a:p>
            <a:r>
              <a:rPr lang="en-GB" dirty="0">
                <a:solidFill>
                  <a:srgbClr val="0000FF"/>
                </a:solidFill>
                <a:latin typeface="Lucida Sans" panose="020B0602030504020204" pitchFamily="34" charset="0"/>
              </a:rPr>
              <a:t>Case studies</a:t>
            </a:r>
          </a:p>
        </p:txBody>
      </p:sp>
    </p:spTree>
    <p:extLst>
      <p:ext uri="{BB962C8B-B14F-4D97-AF65-F5344CB8AC3E}">
        <p14:creationId xmlns:p14="http://schemas.microsoft.com/office/powerpoint/2010/main" val="36014904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200" dirty="0" err="1">
                <a:latin typeface="Lucida Sans" panose="020B0602030504020204" pitchFamily="34" charset="0"/>
              </a:rPr>
              <a:t>Rhaglen</a:t>
            </a:r>
            <a:r>
              <a:rPr lang="en-GB" sz="3200" dirty="0">
                <a:latin typeface="Lucida Sans" panose="020B0602030504020204" pitchFamily="34" charset="0"/>
              </a:rPr>
              <a:t> </a:t>
            </a:r>
            <a:r>
              <a:rPr lang="en-GB" sz="3200" b="1" dirty="0" err="1">
                <a:latin typeface="Lucida Sans" panose="020B0602030504020204" pitchFamily="34" charset="0"/>
              </a:rPr>
              <a:t>Ymarferydd</a:t>
            </a:r>
            <a:r>
              <a:rPr lang="en-GB" sz="3200" b="1" dirty="0">
                <a:latin typeface="Lucida Sans" panose="020B0602030504020204" pitchFamily="34" charset="0"/>
              </a:rPr>
              <a:t> </a:t>
            </a:r>
            <a:r>
              <a:rPr lang="en-GB" sz="3200" b="1" dirty="0" err="1">
                <a:latin typeface="Lucida Sans" panose="020B0602030504020204" pitchFamily="34" charset="0"/>
              </a:rPr>
              <a:t>Blynyddoedd</a:t>
            </a:r>
            <a:r>
              <a:rPr lang="en-GB" sz="3200" b="1" dirty="0">
                <a:latin typeface="Lucida Sans" panose="020B0602030504020204" pitchFamily="34" charset="0"/>
              </a:rPr>
              <a:t> </a:t>
            </a:r>
            <a:r>
              <a:rPr lang="en-GB" sz="3200" b="1" dirty="0" err="1">
                <a:latin typeface="Lucida Sans" panose="020B0602030504020204" pitchFamily="34" charset="0"/>
              </a:rPr>
              <a:t>Cynnar</a:t>
            </a:r>
            <a:r>
              <a:rPr lang="en-GB" sz="3200" dirty="0">
                <a:latin typeface="Lucida Sans" panose="020B0602030504020204" pitchFamily="34" charset="0"/>
              </a:rPr>
              <a:t/>
            </a:r>
            <a:br>
              <a:rPr lang="en-GB" sz="3200" dirty="0">
                <a:latin typeface="Lucida Sans" panose="020B0602030504020204" pitchFamily="34" charset="0"/>
              </a:rPr>
            </a:br>
            <a:r>
              <a:rPr lang="en-GB" sz="3200" b="1" dirty="0">
                <a:solidFill>
                  <a:srgbClr val="0000FF"/>
                </a:solidFill>
                <a:latin typeface="Lucida Sans" panose="020B0602030504020204" pitchFamily="34" charset="0"/>
              </a:rPr>
              <a:t>Early Years Practitioner </a:t>
            </a:r>
            <a:r>
              <a:rPr lang="en-GB" sz="3200" dirty="0">
                <a:solidFill>
                  <a:srgbClr val="0000FF"/>
                </a:solidFill>
                <a:latin typeface="Lucida Sans" panose="020B0602030504020204" pitchFamily="34" charset="0"/>
              </a:rPr>
              <a:t>programme</a:t>
            </a:r>
            <a:endParaRPr lang="en-US" sz="3200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5496" y="1825625"/>
            <a:ext cx="4479354" cy="4351338"/>
          </a:xfrm>
        </p:spPr>
        <p:txBody>
          <a:bodyPr/>
          <a:lstStyle/>
          <a:p>
            <a:r>
              <a:rPr lang="en-GB" dirty="0" err="1">
                <a:latin typeface="Lucida Sans" panose="020B0602030504020204" pitchFamily="34" charset="0"/>
              </a:rPr>
              <a:t>Meini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prawf</a:t>
            </a:r>
            <a:r>
              <a:rPr lang="en-GB" dirty="0">
                <a:latin typeface="Lucida Sans" panose="020B0602030504020204" pitchFamily="34" charset="0"/>
              </a:rPr>
              <a:t> y NOS a </a:t>
            </a:r>
            <a:r>
              <a:rPr lang="en-GB" dirty="0" err="1">
                <a:latin typeface="Lucida Sans" panose="020B0602030504020204" pitchFamily="34" charset="0"/>
              </a:rPr>
              <a:t>gyflawnwyd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yn</a:t>
            </a:r>
            <a:r>
              <a:rPr lang="en-GB" dirty="0">
                <a:latin typeface="Lucida Sans" panose="020B0602030504020204" pitchFamily="34" charset="0"/>
              </a:rPr>
              <a:t> y </a:t>
            </a:r>
            <a:r>
              <a:rPr lang="en-GB" dirty="0" err="1">
                <a:latin typeface="Lucida Sans" panose="020B0602030504020204" pitchFamily="34" charset="0"/>
              </a:rPr>
              <a:t>ddarlith</a:t>
            </a:r>
            <a:r>
              <a:rPr lang="en-GB" dirty="0">
                <a:latin typeface="Lucida Sans" panose="020B0602030504020204" pitchFamily="34" charset="0"/>
              </a:rPr>
              <a:t> hon:</a:t>
            </a:r>
          </a:p>
          <a:p>
            <a:pPr marL="0" indent="0">
              <a:buNone/>
            </a:pPr>
            <a:endParaRPr lang="en-GB" dirty="0">
              <a:latin typeface="Lucida Sans" panose="020B0602030504020204" pitchFamily="34" charset="0"/>
            </a:endParaRPr>
          </a:p>
          <a:p>
            <a:r>
              <a:rPr lang="en-GB" dirty="0">
                <a:latin typeface="Lucida Sans" panose="020B0602030504020204" pitchFamily="34" charset="0"/>
              </a:rPr>
              <a:t>Craidd – K24, K26, K27</a:t>
            </a:r>
            <a:endParaRPr lang="en-US" dirty="0">
              <a:latin typeface="Lucida Sans" panose="020B0602030504020204" pitchFamily="34" charset="0"/>
            </a:endParaRPr>
          </a:p>
          <a:p>
            <a:r>
              <a:rPr lang="en-GB" dirty="0">
                <a:latin typeface="Lucida Sans" panose="020B0602030504020204" pitchFamily="34" charset="0"/>
              </a:rPr>
              <a:t>0401 – K57</a:t>
            </a:r>
            <a:endParaRPr lang="en-US" dirty="0">
              <a:latin typeface="Lucida Sans" panose="020B0602030504020204" pitchFamily="34" charset="0"/>
            </a:endParaRPr>
          </a:p>
          <a:p>
            <a:r>
              <a:rPr lang="en-GB" dirty="0">
                <a:latin typeface="Lucida Sans" panose="020B0602030504020204" pitchFamily="34" charset="0"/>
              </a:rPr>
              <a:t>0409 – K62, K63, K67, K68, K71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4407346" cy="4351338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rgbClr val="0000FF"/>
                </a:solidFill>
                <a:latin typeface="Lucida Sans" panose="020B0602030504020204" pitchFamily="34" charset="0"/>
              </a:rPr>
              <a:t>The NOS criteria met in this lecture:</a:t>
            </a:r>
          </a:p>
          <a:p>
            <a:pPr marL="0" indent="0">
              <a:buNone/>
            </a:pPr>
            <a:endParaRPr lang="en-GB" dirty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r>
              <a:rPr lang="en-GB" dirty="0">
                <a:solidFill>
                  <a:srgbClr val="0000FF"/>
                </a:solidFill>
                <a:latin typeface="Lucida Sans" panose="020B0602030504020204" pitchFamily="34" charset="0"/>
              </a:rPr>
              <a:t>Core – K24, K26, K27</a:t>
            </a:r>
          </a:p>
          <a:p>
            <a:r>
              <a:rPr lang="en-GB" dirty="0">
                <a:solidFill>
                  <a:srgbClr val="0000FF"/>
                </a:solidFill>
                <a:latin typeface="Lucida Sans" panose="020B0602030504020204" pitchFamily="34" charset="0"/>
              </a:rPr>
              <a:t>0401 – K57</a:t>
            </a:r>
            <a:endParaRPr lang="en-US" dirty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r>
              <a:rPr lang="en-GB" dirty="0">
                <a:solidFill>
                  <a:srgbClr val="0000FF"/>
                </a:solidFill>
                <a:latin typeface="Lucida Sans" panose="020B0602030504020204" pitchFamily="34" charset="0"/>
              </a:rPr>
              <a:t>0409 – K62, K63, K67, K68, K71</a:t>
            </a:r>
          </a:p>
        </p:txBody>
      </p:sp>
    </p:spTree>
    <p:extLst>
      <p:ext uri="{BB962C8B-B14F-4D97-AF65-F5344CB8AC3E}">
        <p14:creationId xmlns:p14="http://schemas.microsoft.com/office/powerpoint/2010/main" val="29370715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365127"/>
            <a:ext cx="7886700" cy="975642"/>
          </a:xfrm>
        </p:spPr>
        <p:txBody>
          <a:bodyPr/>
          <a:lstStyle/>
          <a:p>
            <a:pPr algn="l" eaLnBrk="1" hangingPunct="1"/>
            <a:r>
              <a:rPr lang="cy-GB" altLang="cy-GB" sz="3200" dirty="0">
                <a:latin typeface="Lucida Sans" panose="020B0602030504020204" pitchFamily="34" charset="0"/>
              </a:rPr>
              <a:t>Camau cwestiynu</a:t>
            </a:r>
            <a:r>
              <a:rPr lang="en-GB" altLang="cy-GB" sz="3200" dirty="0">
                <a:latin typeface="Lucida Sans" panose="020B0602030504020204" pitchFamily="34" charset="0"/>
              </a:rPr>
              <a:t/>
            </a:r>
            <a:br>
              <a:rPr lang="en-GB" altLang="cy-GB" sz="3200" dirty="0">
                <a:latin typeface="Lucida Sans" panose="020B0602030504020204" pitchFamily="34" charset="0"/>
              </a:rPr>
            </a:br>
            <a:r>
              <a:rPr lang="en-GB" altLang="cy-GB" sz="3200" dirty="0">
                <a:solidFill>
                  <a:srgbClr val="0000FF"/>
                </a:solidFill>
                <a:latin typeface="Lucida Sans" panose="020B0602030504020204" pitchFamily="34" charset="0"/>
              </a:rPr>
              <a:t>Stages of questioning  </a:t>
            </a:r>
            <a:r>
              <a:rPr lang="en-GB" altLang="cy-GB" sz="1800" dirty="0">
                <a:solidFill>
                  <a:srgbClr val="7030A0"/>
                </a:solidFill>
                <a:latin typeface="Lucida Sans" panose="020B0602030504020204" pitchFamily="34" charset="0"/>
              </a:rPr>
              <a:t>(Neaum, 2012)</a:t>
            </a:r>
          </a:p>
        </p:txBody>
      </p:sp>
      <p:sp>
        <p:nvSpPr>
          <p:cNvPr id="19459" name="Content Placeholder 1"/>
          <p:cNvSpPr>
            <a:spLocks noGrp="1"/>
          </p:cNvSpPr>
          <p:nvPr>
            <p:ph sz="half" idx="1"/>
          </p:nvPr>
        </p:nvSpPr>
        <p:spPr>
          <a:xfrm>
            <a:off x="251520" y="1412776"/>
            <a:ext cx="4263330" cy="4764187"/>
          </a:xfrm>
        </p:spPr>
        <p:txBody>
          <a:bodyPr/>
          <a:lstStyle/>
          <a:p>
            <a:r>
              <a:rPr lang="cy-GB" altLang="cy-GB" sz="2000" dirty="0">
                <a:solidFill>
                  <a:schemeClr val="tx2"/>
                </a:solidFill>
                <a:latin typeface="Lucida Sans" panose="020B0602030504020204" pitchFamily="34" charset="0"/>
              </a:rPr>
              <a:t>21 mis – dechrau gofyn cwestiynau </a:t>
            </a:r>
            <a:r>
              <a:rPr lang="cy-GB" altLang="cy-GB" sz="2000" i="1" dirty="0">
                <a:solidFill>
                  <a:schemeClr val="tx2"/>
                </a:solidFill>
                <a:latin typeface="Lucida Sans" panose="020B0602030504020204" pitchFamily="34" charset="0"/>
              </a:rPr>
              <a:t>Beth? Pwy?</a:t>
            </a:r>
          </a:p>
          <a:p>
            <a:r>
              <a:rPr lang="cy-GB" altLang="cy-GB" sz="2000" dirty="0">
                <a:solidFill>
                  <a:schemeClr val="tx2"/>
                </a:solidFill>
                <a:latin typeface="Lucida Sans" panose="020B0602030504020204" pitchFamily="34" charset="0"/>
              </a:rPr>
              <a:t> 2 flwydd – gofyn cwestiynau </a:t>
            </a:r>
            <a:r>
              <a:rPr lang="cy-GB" altLang="cy-GB" sz="2000" i="1" dirty="0">
                <a:solidFill>
                  <a:schemeClr val="tx2"/>
                </a:solidFill>
                <a:latin typeface="Lucida Sans" panose="020B0602030504020204" pitchFamily="34" charset="0"/>
              </a:rPr>
              <a:t>Beth? Pam? </a:t>
            </a:r>
            <a:r>
              <a:rPr lang="cy-GB" altLang="cy-GB" sz="2000" dirty="0">
                <a:solidFill>
                  <a:schemeClr val="tx2"/>
                </a:solidFill>
                <a:latin typeface="Lucida Sans" panose="020B0602030504020204" pitchFamily="34" charset="0"/>
              </a:rPr>
              <a:t>yn aml</a:t>
            </a:r>
          </a:p>
          <a:p>
            <a:r>
              <a:rPr lang="cy-GB" altLang="cy-GB" sz="2000" dirty="0">
                <a:solidFill>
                  <a:schemeClr val="tx2"/>
                </a:solidFill>
                <a:latin typeface="Lucida Sans" panose="020B0602030504020204" pitchFamily="34" charset="0"/>
              </a:rPr>
              <a:t>3 blwydd – gofyn cwestiynau yn aml</a:t>
            </a:r>
          </a:p>
          <a:p>
            <a:r>
              <a:rPr lang="cy-GB" altLang="cy-GB" sz="2000" dirty="0">
                <a:solidFill>
                  <a:schemeClr val="tx2"/>
                </a:solidFill>
                <a:latin typeface="Lucida Sans" panose="020B0602030504020204" pitchFamily="34" charset="0"/>
              </a:rPr>
              <a:t>4 blwydd – cwestiynu llawer</a:t>
            </a:r>
          </a:p>
          <a:p>
            <a:r>
              <a:rPr lang="cy-GB" altLang="cy-GB" sz="2000" dirty="0">
                <a:solidFill>
                  <a:schemeClr val="tx2"/>
                </a:solidFill>
                <a:latin typeface="Lucida Sans" panose="020B0602030504020204" pitchFamily="34" charset="0"/>
              </a:rPr>
              <a:t>5 blwydd – defnyddio cwestiynau (a thrafodaethau) i holi ac i ganfod gwybodaeth</a:t>
            </a:r>
            <a:endParaRPr lang="cy-GB" altLang="cy-GB" dirty="0">
              <a:latin typeface="Lucida Sans" panose="020B0602030504020204" pitchFamily="34" charset="0"/>
            </a:endParaRPr>
          </a:p>
        </p:txBody>
      </p:sp>
      <p:sp>
        <p:nvSpPr>
          <p:cNvPr id="19460" name="Content Placeholder 2"/>
          <p:cNvSpPr>
            <a:spLocks noGrp="1"/>
          </p:cNvSpPr>
          <p:nvPr>
            <p:ph sz="half" idx="2"/>
          </p:nvPr>
        </p:nvSpPr>
        <p:spPr>
          <a:xfrm>
            <a:off x="4629150" y="1412776"/>
            <a:ext cx="4191322" cy="4764187"/>
          </a:xfrm>
        </p:spPr>
        <p:txBody>
          <a:bodyPr/>
          <a:lstStyle/>
          <a:p>
            <a:r>
              <a:rPr lang="en-GB" altLang="cy-GB" sz="2000" dirty="0">
                <a:solidFill>
                  <a:srgbClr val="0000FF"/>
                </a:solidFill>
                <a:latin typeface="Lucida Sans" panose="020B0602030504020204" pitchFamily="34" charset="0"/>
              </a:rPr>
              <a:t>21 months – begin asking </a:t>
            </a:r>
            <a:r>
              <a:rPr lang="en-GB" altLang="cy-GB" sz="2000" i="1" dirty="0">
                <a:solidFill>
                  <a:srgbClr val="0000FF"/>
                </a:solidFill>
                <a:latin typeface="Lucida Sans" panose="020B0602030504020204" pitchFamily="34" charset="0"/>
              </a:rPr>
              <a:t>What? Who? </a:t>
            </a:r>
            <a:r>
              <a:rPr lang="en-GB" altLang="cy-GB" sz="2000" dirty="0">
                <a:solidFill>
                  <a:srgbClr val="0000FF"/>
                </a:solidFill>
                <a:latin typeface="Lucida Sans" panose="020B0602030504020204" pitchFamily="34" charset="0"/>
              </a:rPr>
              <a:t>questions</a:t>
            </a:r>
          </a:p>
          <a:p>
            <a:r>
              <a:rPr lang="en-GB" altLang="cy-GB" sz="2000" dirty="0">
                <a:solidFill>
                  <a:srgbClr val="0000FF"/>
                </a:solidFill>
                <a:latin typeface="Lucida Sans" panose="020B0602030504020204" pitchFamily="34" charset="0"/>
              </a:rPr>
              <a:t>2 years – </a:t>
            </a:r>
            <a:r>
              <a:rPr lang="en-GB" altLang="cy-GB" sz="2000" i="1" dirty="0">
                <a:solidFill>
                  <a:srgbClr val="0000FF"/>
                </a:solidFill>
                <a:latin typeface="Lucida Sans" panose="020B0602030504020204" pitchFamily="34" charset="0"/>
              </a:rPr>
              <a:t>What? Why?</a:t>
            </a:r>
            <a:r>
              <a:rPr lang="en-GB" altLang="cy-GB" sz="2000" dirty="0">
                <a:solidFill>
                  <a:srgbClr val="0000FF"/>
                </a:solidFill>
                <a:latin typeface="Lucida Sans" panose="020B0602030504020204" pitchFamily="34" charset="0"/>
              </a:rPr>
              <a:t> questions asked frequently</a:t>
            </a:r>
          </a:p>
          <a:p>
            <a:r>
              <a:rPr lang="en-GB" altLang="cy-GB" sz="2000" dirty="0">
                <a:solidFill>
                  <a:srgbClr val="0000FF"/>
                </a:solidFill>
                <a:latin typeface="Lucida Sans" panose="020B0602030504020204" pitchFamily="34" charset="0"/>
              </a:rPr>
              <a:t>3 years – questions used frequently</a:t>
            </a:r>
          </a:p>
          <a:p>
            <a:r>
              <a:rPr lang="en-GB" altLang="cy-GB" sz="2000" dirty="0">
                <a:solidFill>
                  <a:srgbClr val="0000FF"/>
                </a:solidFill>
                <a:latin typeface="Lucida Sans" panose="020B0602030504020204" pitchFamily="34" charset="0"/>
              </a:rPr>
              <a:t>4 years – questioning at its peak!</a:t>
            </a:r>
          </a:p>
          <a:p>
            <a:r>
              <a:rPr lang="en-GB" altLang="cy-GB" sz="2000" dirty="0">
                <a:solidFill>
                  <a:srgbClr val="0000FF"/>
                </a:solidFill>
                <a:latin typeface="Lucida Sans" panose="020B0602030504020204" pitchFamily="34" charset="0"/>
              </a:rPr>
              <a:t>5 years – questions (and discussions) are used for enquiring and informing</a:t>
            </a:r>
          </a:p>
        </p:txBody>
      </p:sp>
    </p:spTree>
    <p:extLst>
      <p:ext uri="{BB962C8B-B14F-4D97-AF65-F5344CB8AC3E}">
        <p14:creationId xmlns:p14="http://schemas.microsoft.com/office/powerpoint/2010/main" val="241074870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365127"/>
            <a:ext cx="7886700" cy="975642"/>
          </a:xfrm>
        </p:spPr>
        <p:txBody>
          <a:bodyPr/>
          <a:lstStyle/>
          <a:p>
            <a:pPr algn="l" eaLnBrk="1" hangingPunct="1"/>
            <a:r>
              <a:rPr lang="cy-GB" altLang="cy-GB" sz="3200" i="1" dirty="0" smtClean="0">
                <a:latin typeface="Lucida Sans" panose="020B0602030504020204" pitchFamily="34" charset="0"/>
              </a:rPr>
              <a:t>“</a:t>
            </a:r>
            <a:r>
              <a:rPr lang="cy-GB" altLang="cy-GB" sz="3200" i="1" dirty="0" err="1" smtClean="0">
                <a:latin typeface="Lucida Sans" panose="020B0602030504020204" pitchFamily="34" charset="0"/>
              </a:rPr>
              <a:t>Why</a:t>
            </a:r>
            <a:r>
              <a:rPr lang="cy-GB" altLang="cy-GB" sz="3200" i="1" dirty="0" smtClean="0">
                <a:latin typeface="Lucida Sans" panose="020B0602030504020204" pitchFamily="34" charset="0"/>
              </a:rPr>
              <a:t>?”</a:t>
            </a:r>
            <a:endParaRPr lang="en-GB" altLang="cy-GB" sz="1800" i="1" dirty="0">
              <a:solidFill>
                <a:srgbClr val="7030A0"/>
              </a:solidFill>
              <a:latin typeface="Lucida Sans" panose="020B0602030504020204" pitchFamily="34" charset="0"/>
            </a:endParaRPr>
          </a:p>
        </p:txBody>
      </p:sp>
      <p:sp>
        <p:nvSpPr>
          <p:cNvPr id="19459" name="Content Placeholder 1"/>
          <p:cNvSpPr>
            <a:spLocks noGrp="1"/>
          </p:cNvSpPr>
          <p:nvPr>
            <p:ph sz="half" idx="1"/>
          </p:nvPr>
        </p:nvSpPr>
        <p:spPr>
          <a:xfrm>
            <a:off x="251520" y="1412776"/>
            <a:ext cx="4263330" cy="4764187"/>
          </a:xfrm>
        </p:spPr>
        <p:txBody>
          <a:bodyPr/>
          <a:lstStyle/>
          <a:p>
            <a:pPr marL="0" indent="0">
              <a:buNone/>
            </a:pPr>
            <a:r>
              <a:rPr lang="en-GB" altLang="cy-GB" dirty="0" smtClean="0">
                <a:latin typeface="Lucida Sans" panose="020B0602030504020204" pitchFamily="34" charset="0"/>
                <a:hlinkClick r:id="rId3"/>
              </a:rPr>
              <a:t>Toddler Asking why for 3 minutes straight !</a:t>
            </a:r>
            <a:endParaRPr lang="cy-GB" altLang="cy-GB" dirty="0">
              <a:latin typeface="Lucida Sans" panose="020B0602030504020204" pitchFamily="34" charset="0"/>
            </a:endParaRPr>
          </a:p>
        </p:txBody>
      </p:sp>
      <p:sp>
        <p:nvSpPr>
          <p:cNvPr id="19460" name="Content Placeholder 2"/>
          <p:cNvSpPr>
            <a:spLocks noGrp="1"/>
          </p:cNvSpPr>
          <p:nvPr>
            <p:ph sz="half" idx="2"/>
          </p:nvPr>
        </p:nvSpPr>
        <p:spPr>
          <a:xfrm>
            <a:off x="4629150" y="1412777"/>
            <a:ext cx="4191322" cy="3744416"/>
          </a:xfrm>
        </p:spPr>
        <p:txBody>
          <a:bodyPr/>
          <a:lstStyle/>
          <a:p>
            <a:pPr marL="0" indent="0">
              <a:buNone/>
            </a:pPr>
            <a:r>
              <a:rPr lang="en-GB" altLang="cy-GB" sz="2000" dirty="0" smtClean="0">
                <a:solidFill>
                  <a:srgbClr val="0000FF"/>
                </a:solidFill>
                <a:latin typeface="Lucida Sans" panose="020B0602030504020204" pitchFamily="34" charset="0"/>
                <a:hlinkClick r:id="rId4"/>
              </a:rPr>
              <a:t>Curious children ask 73 questions each day - many of which parents can't answer, says study</a:t>
            </a:r>
            <a:endParaRPr lang="en-GB" altLang="cy-GB" sz="2000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750997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cy-GB" sz="2800" dirty="0">
                <a:latin typeface="Lucida Sans" panose="020B0602030504020204" pitchFamily="34" charset="0"/>
              </a:rPr>
              <a:t>Beth </a:t>
            </a:r>
            <a:r>
              <a:rPr lang="en-GB" altLang="cy-GB" sz="2800" dirty="0" err="1">
                <a:latin typeface="Lucida Sans" panose="020B0602030504020204" pitchFamily="34" charset="0"/>
              </a:rPr>
              <a:t>sy’n</a:t>
            </a:r>
            <a:r>
              <a:rPr lang="en-GB" altLang="cy-GB" sz="2800" dirty="0">
                <a:latin typeface="Lucida Sans" panose="020B0602030504020204" pitchFamily="34" charset="0"/>
              </a:rPr>
              <a:t> </a:t>
            </a:r>
            <a:r>
              <a:rPr lang="en-GB" altLang="cy-GB" sz="2800" dirty="0" err="1">
                <a:latin typeface="Lucida Sans" panose="020B0602030504020204" pitchFamily="34" charset="0"/>
              </a:rPr>
              <a:t>digwydd</a:t>
            </a:r>
            <a:r>
              <a:rPr lang="en-GB" altLang="cy-GB" sz="2800" dirty="0">
                <a:latin typeface="Lucida Sans" panose="020B0602030504020204" pitchFamily="34" charset="0"/>
              </a:rPr>
              <a:t> </a:t>
            </a:r>
            <a:r>
              <a:rPr lang="en-GB" altLang="cy-GB" sz="2800" dirty="0" err="1">
                <a:latin typeface="Lucida Sans" panose="020B0602030504020204" pitchFamily="34" charset="0"/>
              </a:rPr>
              <a:t>os</a:t>
            </a:r>
            <a:r>
              <a:rPr lang="en-GB" altLang="cy-GB" sz="2800" dirty="0">
                <a:latin typeface="Lucida Sans" panose="020B0602030504020204" pitchFamily="34" charset="0"/>
              </a:rPr>
              <a:t> </a:t>
            </a:r>
            <a:r>
              <a:rPr lang="en-GB" altLang="cy-GB" sz="2800" dirty="0" err="1">
                <a:latin typeface="Lucida Sans" panose="020B0602030504020204" pitchFamily="34" charset="0"/>
              </a:rPr>
              <a:t>nad</a:t>
            </a:r>
            <a:r>
              <a:rPr lang="en-GB" altLang="cy-GB" sz="2800" dirty="0">
                <a:latin typeface="Lucida Sans" panose="020B0602030504020204" pitchFamily="34" charset="0"/>
              </a:rPr>
              <a:t> </a:t>
            </a:r>
            <a:r>
              <a:rPr lang="en-GB" altLang="cy-GB" sz="2800" dirty="0" err="1">
                <a:latin typeface="Lucida Sans" panose="020B0602030504020204" pitchFamily="34" charset="0"/>
              </a:rPr>
              <a:t>ydynt</a:t>
            </a:r>
            <a:r>
              <a:rPr lang="en-GB" altLang="cy-GB" sz="2800" dirty="0">
                <a:latin typeface="Lucida Sans" panose="020B0602030504020204" pitchFamily="34" charset="0"/>
              </a:rPr>
              <a:t> </a:t>
            </a:r>
            <a:r>
              <a:rPr lang="en-GB" altLang="cy-GB" sz="2800" dirty="0" err="1">
                <a:latin typeface="Lucida Sans" panose="020B0602030504020204" pitchFamily="34" charset="0"/>
              </a:rPr>
              <a:t>yn</a:t>
            </a:r>
            <a:r>
              <a:rPr lang="en-GB" altLang="cy-GB" sz="2800" dirty="0">
                <a:latin typeface="Lucida Sans" panose="020B0602030504020204" pitchFamily="34" charset="0"/>
              </a:rPr>
              <a:t> </a:t>
            </a:r>
            <a:r>
              <a:rPr lang="en-GB" altLang="cy-GB" sz="2800" dirty="0" err="1">
                <a:latin typeface="Lucida Sans" panose="020B0602030504020204" pitchFamily="34" charset="0"/>
              </a:rPr>
              <a:t>ymateb</a:t>
            </a:r>
            <a:r>
              <a:rPr lang="en-GB" altLang="cy-GB" sz="2800" dirty="0">
                <a:latin typeface="Lucida Sans" panose="020B0602030504020204" pitchFamily="34" charset="0"/>
              </a:rPr>
              <a:t>?</a:t>
            </a:r>
            <a:r>
              <a:rPr lang="en-GB" altLang="cy-GB" dirty="0"/>
              <a:t/>
            </a:r>
            <a:br>
              <a:rPr lang="en-GB" altLang="cy-GB" dirty="0"/>
            </a:br>
            <a:r>
              <a:rPr lang="en-GB" altLang="cy-GB" sz="2800" dirty="0">
                <a:solidFill>
                  <a:srgbClr val="0000FF"/>
                </a:solidFill>
                <a:latin typeface="Lucida Sans" panose="020B0602030504020204" pitchFamily="34" charset="0"/>
              </a:rPr>
              <a:t>What happens if we do not respond?</a:t>
            </a:r>
            <a:endParaRPr lang="cy-GB" altLang="cy-GB" sz="2800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25603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just" eaLnBrk="1" hangingPunct="1">
              <a:buFontTx/>
              <a:buNone/>
            </a:pPr>
            <a:r>
              <a:rPr lang="en-GB" altLang="cy-GB" dirty="0">
                <a:latin typeface="Lucida Sans" panose="020B0602030504020204" pitchFamily="34" charset="0"/>
              </a:rPr>
              <a:t>Trying to understand a child’s or young person’s point of view and providing the required information is a valuable interaction, a way in which children can find out about the world, expand their knowledge and put right their own misunderstanding,</a:t>
            </a:r>
          </a:p>
          <a:p>
            <a:pPr marL="0" indent="0" algn="r" eaLnBrk="1" hangingPunct="1">
              <a:buFontTx/>
              <a:buNone/>
            </a:pPr>
            <a:r>
              <a:rPr lang="en-GB" altLang="cy-GB" sz="1800" dirty="0">
                <a:latin typeface="Lucida Sans" panose="020B0602030504020204" pitchFamily="34" charset="0"/>
              </a:rPr>
              <a:t>(Petrie, 2011: 99)</a:t>
            </a:r>
            <a:endParaRPr lang="cy-GB" altLang="cy-GB" sz="1800" dirty="0"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828922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56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56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56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56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56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56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4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altLang="cy-GB" sz="3200" dirty="0">
                <a:latin typeface="Lucida Sans" panose="020B0602030504020204" pitchFamily="34" charset="0"/>
              </a:rPr>
              <a:t>Goslef</a:t>
            </a:r>
            <a:br>
              <a:rPr lang="en-GB" altLang="cy-GB" sz="3200" dirty="0">
                <a:latin typeface="Lucida Sans" panose="020B0602030504020204" pitchFamily="34" charset="0"/>
              </a:rPr>
            </a:br>
            <a:r>
              <a:rPr lang="en-GB" altLang="cy-GB" sz="3200" dirty="0">
                <a:solidFill>
                  <a:srgbClr val="0000FF"/>
                </a:solidFill>
                <a:latin typeface="Lucida Sans" panose="020B0602030504020204" pitchFamily="34" charset="0"/>
              </a:rPr>
              <a:t>Intonation</a:t>
            </a:r>
            <a:endParaRPr lang="en-US" altLang="cy-GB" sz="3200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27651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916113"/>
            <a:ext cx="4025900" cy="4210050"/>
          </a:xfrm>
        </p:spPr>
        <p:txBody>
          <a:bodyPr/>
          <a:lstStyle/>
          <a:p>
            <a:pPr eaLnBrk="1" hangingPunct="1"/>
            <a:r>
              <a:rPr lang="cy-GB" altLang="cy-GB" sz="3900" dirty="0">
                <a:latin typeface="Lucida Sans" panose="020B0602030504020204" pitchFamily="34" charset="0"/>
              </a:rPr>
              <a:t>Agwedd iaith</a:t>
            </a:r>
          </a:p>
          <a:p>
            <a:pPr lvl="1" eaLnBrk="1" hangingPunct="1"/>
            <a:endParaRPr lang="cy-GB" altLang="cy-GB" sz="3600" dirty="0">
              <a:latin typeface="Lucida Sans" panose="020B0602030504020204" pitchFamily="34" charset="0"/>
            </a:endParaRPr>
          </a:p>
          <a:p>
            <a:pPr lvl="1" eaLnBrk="1" hangingPunct="1"/>
            <a:r>
              <a:rPr lang="cy-GB" altLang="cy-GB" sz="3600" dirty="0">
                <a:latin typeface="Lucida Sans" panose="020B0602030504020204" pitchFamily="34" charset="0"/>
              </a:rPr>
              <a:t>Pwyslais</a:t>
            </a:r>
          </a:p>
          <a:p>
            <a:pPr lvl="1" eaLnBrk="1" hangingPunct="1"/>
            <a:r>
              <a:rPr lang="cy-GB" altLang="cy-GB" sz="3600" dirty="0">
                <a:latin typeface="Lucida Sans" panose="020B0602030504020204" pitchFamily="34" charset="0"/>
              </a:rPr>
              <a:t>Traw</a:t>
            </a:r>
          </a:p>
          <a:p>
            <a:pPr lvl="1" eaLnBrk="1" hangingPunct="1"/>
            <a:endParaRPr lang="en-US" altLang="cy-GB" sz="3600" dirty="0"/>
          </a:p>
          <a:p>
            <a:pPr eaLnBrk="1" hangingPunct="1">
              <a:buFontTx/>
              <a:buNone/>
            </a:pPr>
            <a:endParaRPr lang="en-US" altLang="cy-GB" dirty="0"/>
          </a:p>
          <a:p>
            <a:pPr eaLnBrk="1" hangingPunct="1"/>
            <a:endParaRPr lang="en-US" altLang="cy-GB" dirty="0"/>
          </a:p>
          <a:p>
            <a:pPr eaLnBrk="1" hangingPunct="1"/>
            <a:endParaRPr lang="en-US" altLang="cy-GB" dirty="0"/>
          </a:p>
          <a:p>
            <a:pPr eaLnBrk="1" hangingPunct="1"/>
            <a:endParaRPr lang="en-US" altLang="cy-GB" dirty="0"/>
          </a:p>
          <a:p>
            <a:pPr eaLnBrk="1" hangingPunct="1"/>
            <a:endParaRPr lang="en-US" altLang="cy-GB" dirty="0"/>
          </a:p>
        </p:txBody>
      </p:sp>
      <p:sp>
        <p:nvSpPr>
          <p:cNvPr id="27652" name="Rectangle 6"/>
          <p:cNvSpPr>
            <a:spLocks noGrp="1" noChangeArrowheads="1"/>
          </p:cNvSpPr>
          <p:nvPr>
            <p:ph type="body" sz="half" idx="2"/>
          </p:nvPr>
        </p:nvSpPr>
        <p:spPr>
          <a:xfrm>
            <a:off x="5105400" y="1905000"/>
            <a:ext cx="3714750" cy="4114800"/>
          </a:xfrm>
        </p:spPr>
        <p:txBody>
          <a:bodyPr/>
          <a:lstStyle/>
          <a:p>
            <a:pPr eaLnBrk="1" hangingPunct="1"/>
            <a:r>
              <a:rPr lang="en-US" altLang="cy-GB" sz="3900" dirty="0">
                <a:solidFill>
                  <a:srgbClr val="0000FF"/>
                </a:solidFill>
                <a:latin typeface="Lucida Sans" panose="020B0602030504020204" pitchFamily="34" charset="0"/>
              </a:rPr>
              <a:t>Aspects of speech </a:t>
            </a:r>
          </a:p>
          <a:p>
            <a:pPr lvl="1" eaLnBrk="1" hangingPunct="1"/>
            <a:r>
              <a:rPr lang="en-US" altLang="cy-GB" sz="3600" dirty="0">
                <a:solidFill>
                  <a:srgbClr val="0000FF"/>
                </a:solidFill>
                <a:latin typeface="Lucida Sans" panose="020B0602030504020204" pitchFamily="34" charset="0"/>
              </a:rPr>
              <a:t>Stress</a:t>
            </a:r>
          </a:p>
          <a:p>
            <a:pPr lvl="1" eaLnBrk="1" hangingPunct="1"/>
            <a:r>
              <a:rPr lang="en-US" altLang="cy-GB" sz="3600" dirty="0">
                <a:solidFill>
                  <a:srgbClr val="0000FF"/>
                </a:solidFill>
                <a:latin typeface="Lucida Sans" panose="020B0602030504020204" pitchFamily="34" charset="0"/>
              </a:rPr>
              <a:t>Pitch</a:t>
            </a:r>
            <a:r>
              <a:rPr lang="en-US" altLang="cy-GB" sz="3600" dirty="0"/>
              <a:t/>
            </a:r>
            <a:br>
              <a:rPr lang="en-US" altLang="cy-GB" sz="3600" dirty="0"/>
            </a:br>
            <a:endParaRPr lang="en-US" altLang="cy-GB" sz="3600" dirty="0"/>
          </a:p>
          <a:p>
            <a:pPr eaLnBrk="1" hangingPunct="1">
              <a:buFontTx/>
              <a:buNone/>
            </a:pPr>
            <a:endParaRPr lang="en-US" altLang="cy-GB" dirty="0"/>
          </a:p>
        </p:txBody>
      </p:sp>
    </p:spTree>
    <p:extLst>
      <p:ext uri="{BB962C8B-B14F-4D97-AF65-F5344CB8AC3E}">
        <p14:creationId xmlns:p14="http://schemas.microsoft.com/office/powerpoint/2010/main" val="378391124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4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cy-GB" altLang="cy-GB" sz="3200" dirty="0">
                <a:latin typeface="Lucida Sans" panose="020B0602030504020204" pitchFamily="34" charset="0"/>
              </a:rPr>
              <a:t>Prawf</a:t>
            </a:r>
            <a:r>
              <a:rPr lang="en-GB" altLang="cy-GB" sz="3200" dirty="0">
                <a:latin typeface="Lucida Sans" panose="020B0602030504020204" pitchFamily="34" charset="0"/>
              </a:rPr>
              <a:t/>
            </a:r>
            <a:br>
              <a:rPr lang="en-GB" altLang="cy-GB" sz="3200" dirty="0">
                <a:latin typeface="Lucida Sans" panose="020B0602030504020204" pitchFamily="34" charset="0"/>
              </a:rPr>
            </a:br>
            <a:r>
              <a:rPr lang="en-GB" altLang="cy-GB" sz="3200" dirty="0">
                <a:solidFill>
                  <a:srgbClr val="0000FF"/>
                </a:solidFill>
                <a:latin typeface="Lucida Sans" panose="020B0602030504020204" pitchFamily="34" charset="0"/>
              </a:rPr>
              <a:t>A test</a:t>
            </a:r>
            <a:endParaRPr lang="en-US" altLang="cy-GB" sz="3200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29699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600200"/>
            <a:ext cx="4025900" cy="4525963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cy-GB" dirty="0">
                <a:latin typeface="Lucida Sans" panose="020B0602030504020204" pitchFamily="34" charset="0"/>
              </a:rPr>
              <a:t>A</a:t>
            </a:r>
            <a:r>
              <a:rPr lang="cy-GB" altLang="cy-GB" dirty="0">
                <a:latin typeface="Lucida Sans" panose="020B0602030504020204" pitchFamily="34" charset="0"/>
              </a:rPr>
              <a:t>:  Weles i ti yn y dafarn neithiwr?</a:t>
            </a:r>
          </a:p>
          <a:p>
            <a:pPr eaLnBrk="1" hangingPunct="1">
              <a:buFontTx/>
              <a:buNone/>
            </a:pPr>
            <a:endParaRPr lang="cy-GB" altLang="cy-GB" dirty="0">
              <a:latin typeface="Lucida Sans" panose="020B0602030504020204" pitchFamily="34" charset="0"/>
            </a:endParaRPr>
          </a:p>
          <a:p>
            <a:pPr eaLnBrk="1" hangingPunct="1">
              <a:buFontTx/>
              <a:buNone/>
            </a:pPr>
            <a:r>
              <a:rPr lang="cy-GB" altLang="cy-GB" dirty="0">
                <a:latin typeface="Lucida Sans" panose="020B0602030504020204" pitchFamily="34" charset="0"/>
              </a:rPr>
              <a:t>B: 	……….</a:t>
            </a:r>
          </a:p>
          <a:p>
            <a:pPr eaLnBrk="1" hangingPunct="1">
              <a:buFontTx/>
              <a:buNone/>
            </a:pPr>
            <a:endParaRPr lang="cy-GB" altLang="cy-GB" dirty="0">
              <a:latin typeface="Lucida Sans" panose="020B0602030504020204" pitchFamily="34" charset="0"/>
            </a:endParaRPr>
          </a:p>
          <a:p>
            <a:pPr eaLnBrk="1" hangingPunct="1">
              <a:buFontTx/>
              <a:buNone/>
            </a:pPr>
            <a:r>
              <a:rPr lang="cy-GB" altLang="cy-GB" dirty="0">
                <a:latin typeface="Lucida Sans" panose="020B0602030504020204" pitchFamily="34" charset="0"/>
              </a:rPr>
              <a:t>A: Rown i’n meddwl mod i.</a:t>
            </a:r>
          </a:p>
        </p:txBody>
      </p:sp>
      <p:sp>
        <p:nvSpPr>
          <p:cNvPr id="29700" name="Rectangle 6"/>
          <p:cNvSpPr>
            <a:spLocks noGrp="1" noChangeArrowheads="1"/>
          </p:cNvSpPr>
          <p:nvPr>
            <p:ph type="body" sz="half" idx="2"/>
          </p:nvPr>
        </p:nvSpPr>
        <p:spPr>
          <a:xfrm>
            <a:off x="4660900" y="1600200"/>
            <a:ext cx="4025900" cy="4525963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cy-GB" dirty="0">
                <a:solidFill>
                  <a:srgbClr val="0000FF"/>
                </a:solidFill>
                <a:latin typeface="Lucida Sans" panose="020B0602030504020204" pitchFamily="34" charset="0"/>
              </a:rPr>
              <a:t>A: Did I see you in the pub last night?</a:t>
            </a:r>
          </a:p>
          <a:p>
            <a:pPr eaLnBrk="1" hangingPunct="1">
              <a:buFontTx/>
              <a:buNone/>
            </a:pPr>
            <a:endParaRPr lang="en-GB" altLang="cy-GB" dirty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 eaLnBrk="1" hangingPunct="1">
              <a:buFontTx/>
              <a:buNone/>
            </a:pPr>
            <a:r>
              <a:rPr lang="en-GB" altLang="cy-GB" dirty="0">
                <a:solidFill>
                  <a:srgbClr val="0000FF"/>
                </a:solidFill>
                <a:latin typeface="Lucida Sans" panose="020B0602030504020204" pitchFamily="34" charset="0"/>
              </a:rPr>
              <a:t>B: 	………….</a:t>
            </a:r>
          </a:p>
          <a:p>
            <a:pPr eaLnBrk="1" hangingPunct="1">
              <a:buFontTx/>
              <a:buNone/>
            </a:pPr>
            <a:endParaRPr lang="en-GB" altLang="cy-GB" dirty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 eaLnBrk="1" hangingPunct="1">
              <a:buFontTx/>
              <a:buNone/>
            </a:pPr>
            <a:r>
              <a:rPr lang="en-GB" altLang="cy-GB" dirty="0">
                <a:solidFill>
                  <a:srgbClr val="0000FF"/>
                </a:solidFill>
                <a:latin typeface="Lucida Sans" panose="020B0602030504020204" pitchFamily="34" charset="0"/>
              </a:rPr>
              <a:t>A:  I thought I did.</a:t>
            </a:r>
            <a:endParaRPr lang="en-US" altLang="cy-GB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7270060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cy-GB" altLang="cy-GB" sz="3200" dirty="0" smtClean="0">
                <a:latin typeface="Lucida Sans" panose="020B0602030504020204" pitchFamily="34" charset="0"/>
              </a:rPr>
              <a:t>Gwallau?</a:t>
            </a:r>
            <a:r>
              <a:rPr lang="en-GB" altLang="cy-GB" sz="3200" dirty="0">
                <a:latin typeface="Lucida Sans" panose="020B0602030504020204" pitchFamily="34" charset="0"/>
              </a:rPr>
              <a:t/>
            </a:r>
            <a:br>
              <a:rPr lang="en-GB" altLang="cy-GB" sz="3200" dirty="0">
                <a:latin typeface="Lucida Sans" panose="020B0602030504020204" pitchFamily="34" charset="0"/>
              </a:rPr>
            </a:br>
            <a:r>
              <a:rPr lang="en-GB" altLang="cy-GB" sz="32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Errors?</a:t>
            </a:r>
            <a:endParaRPr lang="en-US" altLang="cy-GB" sz="3200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31747" name="Rectangle 4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600200"/>
            <a:ext cx="4035425" cy="4525963"/>
          </a:xfrm>
        </p:spPr>
        <p:txBody>
          <a:bodyPr/>
          <a:lstStyle/>
          <a:p>
            <a:pPr eaLnBrk="1" hangingPunct="1"/>
            <a:r>
              <a:rPr lang="cy-GB" altLang="cy-GB" dirty="0">
                <a:latin typeface="Lucida Sans" panose="020B0602030504020204" pitchFamily="34" charset="0"/>
              </a:rPr>
              <a:t>Gwahanol mewn plant dwyieithog?</a:t>
            </a:r>
          </a:p>
          <a:p>
            <a:pPr eaLnBrk="1" hangingPunct="1">
              <a:buFontTx/>
              <a:buNone/>
            </a:pPr>
            <a:endParaRPr lang="cy-GB" altLang="cy-GB" dirty="0">
              <a:latin typeface="Lucida Sans" panose="020B0602030504020204" pitchFamily="34" charset="0"/>
            </a:endParaRPr>
          </a:p>
          <a:p>
            <a:pPr eaLnBrk="1" hangingPunct="1"/>
            <a:r>
              <a:rPr lang="cy-GB" altLang="cy-GB" dirty="0" err="1">
                <a:latin typeface="Lucida Sans" panose="020B0602030504020204" pitchFamily="34" charset="0"/>
              </a:rPr>
              <a:t>Gorffenebau</a:t>
            </a:r>
            <a:r>
              <a:rPr lang="cy-GB" altLang="cy-GB" dirty="0">
                <a:latin typeface="Lucida Sans" panose="020B0602030504020204" pitchFamily="34" charset="0"/>
              </a:rPr>
              <a:t> amrywiol yn Gymraeg yn effeithio?</a:t>
            </a:r>
          </a:p>
        </p:txBody>
      </p:sp>
      <p:sp>
        <p:nvSpPr>
          <p:cNvPr id="31748" name="Rectangle 5"/>
          <p:cNvSpPr>
            <a:spLocks noGrp="1" noChangeArrowheads="1"/>
          </p:cNvSpPr>
          <p:nvPr>
            <p:ph type="body" sz="half" idx="2"/>
          </p:nvPr>
        </p:nvSpPr>
        <p:spPr>
          <a:xfrm>
            <a:off x="4651375" y="1600200"/>
            <a:ext cx="4035425" cy="4525963"/>
          </a:xfrm>
        </p:spPr>
        <p:txBody>
          <a:bodyPr/>
          <a:lstStyle/>
          <a:p>
            <a:pPr eaLnBrk="1" hangingPunct="1"/>
            <a:r>
              <a:rPr lang="en-GB" altLang="cy-GB" dirty="0">
                <a:solidFill>
                  <a:srgbClr val="0000FF"/>
                </a:solidFill>
                <a:latin typeface="Lucida Sans" panose="020B0602030504020204" pitchFamily="34" charset="0"/>
              </a:rPr>
              <a:t>Plurals</a:t>
            </a:r>
          </a:p>
          <a:p>
            <a:pPr eaLnBrk="1" hangingPunct="1">
              <a:buFontTx/>
              <a:buNone/>
            </a:pPr>
            <a:r>
              <a:rPr lang="en-GB" altLang="cy-GB" dirty="0">
                <a:solidFill>
                  <a:srgbClr val="0000FF"/>
                </a:solidFill>
                <a:latin typeface="Lucida Sans" panose="020B0602030504020204" pitchFamily="34" charset="0"/>
              </a:rPr>
              <a:t>Cat, toy, daddy, man, baby, house, mouse, </a:t>
            </a:r>
          </a:p>
          <a:p>
            <a:pPr eaLnBrk="1" hangingPunct="1"/>
            <a:endParaRPr lang="en-GB" altLang="cy-GB" dirty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 eaLnBrk="1" hangingPunct="1"/>
            <a:r>
              <a:rPr lang="en-GB" altLang="cy-GB" dirty="0">
                <a:solidFill>
                  <a:srgbClr val="0000FF"/>
                </a:solidFill>
                <a:latin typeface="Lucida Sans" panose="020B0602030504020204" pitchFamily="34" charset="0"/>
              </a:rPr>
              <a:t>Tenses</a:t>
            </a:r>
          </a:p>
          <a:p>
            <a:pPr eaLnBrk="1" hangingPunct="1">
              <a:buFontTx/>
              <a:buNone/>
            </a:pPr>
            <a:r>
              <a:rPr lang="en-GB" altLang="cy-GB" dirty="0">
                <a:solidFill>
                  <a:srgbClr val="0000FF"/>
                </a:solidFill>
                <a:latin typeface="Lucida Sans" panose="020B0602030504020204" pitchFamily="34" charset="0"/>
              </a:rPr>
              <a:t>Play, laugh, dance, sing, go…</a:t>
            </a:r>
            <a:endParaRPr lang="en-US" altLang="cy-GB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4156200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4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cy-GB" altLang="cy-GB" sz="3200" dirty="0">
                <a:latin typeface="Lucida Sans" panose="020B0602030504020204" pitchFamily="34" charset="0"/>
              </a:rPr>
              <a:t>Dadansoddi Sgwrs</a:t>
            </a:r>
            <a:r>
              <a:rPr lang="en-GB" altLang="cy-GB" sz="3200" dirty="0">
                <a:latin typeface="Lucida Sans" panose="020B0602030504020204" pitchFamily="34" charset="0"/>
              </a:rPr>
              <a:t/>
            </a:r>
            <a:br>
              <a:rPr lang="en-GB" altLang="cy-GB" sz="3200" dirty="0">
                <a:latin typeface="Lucida Sans" panose="020B0602030504020204" pitchFamily="34" charset="0"/>
              </a:rPr>
            </a:br>
            <a:r>
              <a:rPr lang="en-GB" altLang="cy-GB" sz="3200" dirty="0">
                <a:solidFill>
                  <a:srgbClr val="0000FF"/>
                </a:solidFill>
                <a:latin typeface="Lucida Sans" panose="020B0602030504020204" pitchFamily="34" charset="0"/>
              </a:rPr>
              <a:t>Discourse Analysis</a:t>
            </a:r>
          </a:p>
        </p:txBody>
      </p:sp>
      <p:sp>
        <p:nvSpPr>
          <p:cNvPr id="35843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611188" y="1628775"/>
            <a:ext cx="4032250" cy="4391025"/>
          </a:xfrm>
        </p:spPr>
        <p:txBody>
          <a:bodyPr/>
          <a:lstStyle/>
          <a:p>
            <a:pPr eaLnBrk="1" hangingPunct="1"/>
            <a:r>
              <a:rPr lang="cy-GB" altLang="cy-GB" dirty="0">
                <a:solidFill>
                  <a:srgbClr val="000000"/>
                </a:solidFill>
                <a:latin typeface="Lucida Sans" panose="020B0602030504020204" pitchFamily="34" charset="0"/>
              </a:rPr>
              <a:t>Astudiaeth o ddarnau o iaith lafar yn hirach na brawddegau unigol</a:t>
            </a:r>
          </a:p>
          <a:p>
            <a:pPr lvl="1" eaLnBrk="1" hangingPunct="1"/>
            <a:r>
              <a:rPr lang="cy-GB" altLang="cy-GB" dirty="0">
                <a:solidFill>
                  <a:srgbClr val="000000"/>
                </a:solidFill>
                <a:latin typeface="Lucida Sans" panose="020B0602030504020204" pitchFamily="34" charset="0"/>
              </a:rPr>
              <a:t>wedi ei chynllunio</a:t>
            </a:r>
          </a:p>
          <a:p>
            <a:pPr lvl="1" eaLnBrk="1" hangingPunct="1"/>
            <a:r>
              <a:rPr lang="cy-GB" altLang="cy-GB" dirty="0">
                <a:solidFill>
                  <a:srgbClr val="000000"/>
                </a:solidFill>
                <a:latin typeface="Lucida Sans" panose="020B0602030504020204" pitchFamily="34" charset="0"/>
              </a:rPr>
              <a:t>heb ei chynllunio</a:t>
            </a:r>
          </a:p>
          <a:p>
            <a:pPr eaLnBrk="1" hangingPunct="1"/>
            <a:r>
              <a:rPr lang="cy-GB" altLang="cy-GB" dirty="0">
                <a:solidFill>
                  <a:srgbClr val="000000"/>
                </a:solidFill>
                <a:latin typeface="Lucida Sans" panose="020B0602030504020204" pitchFamily="34" charset="0"/>
              </a:rPr>
              <a:t>Ymchwiliad i drefn sgyrsiau</a:t>
            </a:r>
          </a:p>
          <a:p>
            <a:pPr eaLnBrk="1" hangingPunct="1"/>
            <a:endParaRPr lang="en-GB" altLang="cy-GB" dirty="0"/>
          </a:p>
        </p:txBody>
      </p:sp>
      <p:sp>
        <p:nvSpPr>
          <p:cNvPr id="35844" name="Rectangle 6"/>
          <p:cNvSpPr>
            <a:spLocks noGrp="1" noChangeArrowheads="1"/>
          </p:cNvSpPr>
          <p:nvPr>
            <p:ph type="body" sz="half" idx="2"/>
          </p:nvPr>
        </p:nvSpPr>
        <p:spPr>
          <a:xfrm>
            <a:off x="4787900" y="1600200"/>
            <a:ext cx="3898900" cy="4525963"/>
          </a:xfrm>
        </p:spPr>
        <p:txBody>
          <a:bodyPr/>
          <a:lstStyle/>
          <a:p>
            <a:pPr eaLnBrk="1" hangingPunct="1"/>
            <a:r>
              <a:rPr lang="en-GB" altLang="cy-GB" dirty="0">
                <a:solidFill>
                  <a:srgbClr val="0000FF"/>
                </a:solidFill>
                <a:latin typeface="Lucida Sans" panose="020B0602030504020204" pitchFamily="34" charset="0"/>
              </a:rPr>
              <a:t>Study of continuous language</a:t>
            </a:r>
          </a:p>
          <a:p>
            <a:pPr lvl="1" eaLnBrk="1" hangingPunct="1"/>
            <a:r>
              <a:rPr lang="en-GB" altLang="cy-GB" dirty="0">
                <a:solidFill>
                  <a:srgbClr val="0000FF"/>
                </a:solidFill>
                <a:latin typeface="Lucida Sans" panose="020B0602030504020204" pitchFamily="34" charset="0"/>
              </a:rPr>
              <a:t>planned</a:t>
            </a:r>
          </a:p>
          <a:p>
            <a:pPr lvl="1" eaLnBrk="1" hangingPunct="1"/>
            <a:r>
              <a:rPr lang="en-GB" altLang="cy-GB" dirty="0">
                <a:solidFill>
                  <a:srgbClr val="0000FF"/>
                </a:solidFill>
                <a:latin typeface="Lucida Sans" panose="020B0602030504020204" pitchFamily="34" charset="0"/>
              </a:rPr>
              <a:t>unplanned</a:t>
            </a:r>
          </a:p>
          <a:p>
            <a:pPr eaLnBrk="1" hangingPunct="1"/>
            <a:r>
              <a:rPr lang="en-GB" altLang="cy-GB" dirty="0">
                <a:solidFill>
                  <a:srgbClr val="0000FF"/>
                </a:solidFill>
                <a:latin typeface="Lucida Sans" panose="020B0602030504020204" pitchFamily="34" charset="0"/>
              </a:rPr>
              <a:t>Investigation of organisation of conversations</a:t>
            </a:r>
          </a:p>
          <a:p>
            <a:pPr eaLnBrk="1" hangingPunct="1"/>
            <a:endParaRPr lang="en-GB" altLang="cy-GB" dirty="0"/>
          </a:p>
          <a:p>
            <a:pPr lvl="1" eaLnBrk="1" hangingPunct="1"/>
            <a:endParaRPr lang="en-GB" altLang="cy-GB" dirty="0"/>
          </a:p>
        </p:txBody>
      </p:sp>
    </p:spTree>
    <p:extLst>
      <p:ext uri="{BB962C8B-B14F-4D97-AF65-F5344CB8AC3E}">
        <p14:creationId xmlns:p14="http://schemas.microsoft.com/office/powerpoint/2010/main" val="158867076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4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GB" altLang="cy-GB" dirty="0">
                <a:latin typeface="Lucida Sans" panose="020B0602030504020204" pitchFamily="34" charset="0"/>
              </a:rPr>
              <a:t/>
            </a:r>
            <a:br>
              <a:rPr lang="en-GB" altLang="cy-GB" dirty="0">
                <a:latin typeface="Lucida Sans" panose="020B0602030504020204" pitchFamily="34" charset="0"/>
              </a:rPr>
            </a:br>
            <a:r>
              <a:rPr lang="cy-GB" altLang="cy-GB" sz="3600" dirty="0">
                <a:solidFill>
                  <a:srgbClr val="000000"/>
                </a:solidFill>
                <a:latin typeface="Lucida Sans" panose="020B0602030504020204" pitchFamily="34" charset="0"/>
              </a:rPr>
              <a:t>Nodweddion sgwrs</a:t>
            </a:r>
            <a:r>
              <a:rPr lang="en-GB" altLang="cy-GB" sz="3600" dirty="0">
                <a:latin typeface="Lucida Sans" panose="020B0602030504020204" pitchFamily="34" charset="0"/>
              </a:rPr>
              <a:t/>
            </a:r>
            <a:br>
              <a:rPr lang="en-GB" altLang="cy-GB" sz="3600" dirty="0">
                <a:latin typeface="Lucida Sans" panose="020B0602030504020204" pitchFamily="34" charset="0"/>
              </a:rPr>
            </a:br>
            <a:r>
              <a:rPr lang="en-GB" altLang="cy-GB" sz="3600" dirty="0">
                <a:solidFill>
                  <a:srgbClr val="0000FF"/>
                </a:solidFill>
                <a:latin typeface="Lucida Sans" panose="020B0602030504020204" pitchFamily="34" charset="0"/>
              </a:rPr>
              <a:t>Conversational features</a:t>
            </a:r>
            <a:r>
              <a:rPr lang="en-GB" altLang="cy-GB" dirty="0">
                <a:solidFill>
                  <a:srgbClr val="0000FF"/>
                </a:solidFill>
                <a:latin typeface="Lucida Sans" panose="020B0602030504020204" pitchFamily="34" charset="0"/>
              </a:rPr>
              <a:t/>
            </a:r>
            <a:br>
              <a:rPr lang="en-GB" altLang="cy-GB" dirty="0">
                <a:solidFill>
                  <a:srgbClr val="0000FF"/>
                </a:solidFill>
                <a:latin typeface="Lucida Sans" panose="020B0602030504020204" pitchFamily="34" charset="0"/>
              </a:rPr>
            </a:br>
            <a:endParaRPr lang="en-GB" altLang="cy-GB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37891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600200"/>
            <a:ext cx="4025900" cy="4525963"/>
          </a:xfrm>
        </p:spPr>
        <p:txBody>
          <a:bodyPr/>
          <a:lstStyle/>
          <a:p>
            <a:pPr eaLnBrk="1" hangingPunct="1"/>
            <a:r>
              <a:rPr lang="cy-GB" altLang="cy-GB" dirty="0">
                <a:solidFill>
                  <a:srgbClr val="000000"/>
                </a:solidFill>
                <a:latin typeface="Lucida Sans" panose="020B0602030504020204" pitchFamily="34" charset="0"/>
              </a:rPr>
              <a:t>Agoriad</a:t>
            </a:r>
          </a:p>
          <a:p>
            <a:pPr eaLnBrk="1" hangingPunct="1"/>
            <a:r>
              <a:rPr lang="cy-GB" altLang="cy-GB" dirty="0">
                <a:solidFill>
                  <a:srgbClr val="000000"/>
                </a:solidFill>
                <a:latin typeface="Lucida Sans" panose="020B0602030504020204" pitchFamily="34" charset="0"/>
              </a:rPr>
              <a:t>Parau cyfagos (siarad ag ymateb)</a:t>
            </a:r>
          </a:p>
          <a:p>
            <a:pPr eaLnBrk="1" hangingPunct="1"/>
            <a:r>
              <a:rPr lang="cy-GB" altLang="cy-GB" dirty="0">
                <a:solidFill>
                  <a:srgbClr val="000000"/>
                </a:solidFill>
                <a:latin typeface="Lucida Sans" panose="020B0602030504020204" pitchFamily="34" charset="0"/>
              </a:rPr>
              <a:t>Marciau sgwrs</a:t>
            </a:r>
          </a:p>
          <a:p>
            <a:pPr eaLnBrk="1" hangingPunct="1"/>
            <a:r>
              <a:rPr lang="cy-GB" altLang="cy-GB" dirty="0">
                <a:solidFill>
                  <a:srgbClr val="000000"/>
                </a:solidFill>
                <a:latin typeface="Lucida Sans" panose="020B0602030504020204" pitchFamily="34" charset="0"/>
              </a:rPr>
              <a:t>Tagiau</a:t>
            </a:r>
          </a:p>
        </p:txBody>
      </p:sp>
      <p:sp>
        <p:nvSpPr>
          <p:cNvPr id="37892" name="Rectangle 6"/>
          <p:cNvSpPr>
            <a:spLocks noGrp="1" noChangeArrowheads="1"/>
          </p:cNvSpPr>
          <p:nvPr>
            <p:ph type="body" sz="half" idx="2"/>
          </p:nvPr>
        </p:nvSpPr>
        <p:spPr>
          <a:xfrm>
            <a:off x="4660900" y="1600200"/>
            <a:ext cx="4025900" cy="4525963"/>
          </a:xfrm>
        </p:spPr>
        <p:txBody>
          <a:bodyPr/>
          <a:lstStyle/>
          <a:p>
            <a:pPr eaLnBrk="1" hangingPunct="1"/>
            <a:r>
              <a:rPr lang="en-GB" altLang="cy-GB" dirty="0">
                <a:solidFill>
                  <a:srgbClr val="0000FF"/>
                </a:solidFill>
                <a:latin typeface="Lucida Sans" panose="020B0602030504020204" pitchFamily="34" charset="0"/>
              </a:rPr>
              <a:t>Initiation</a:t>
            </a:r>
          </a:p>
          <a:p>
            <a:pPr eaLnBrk="1" hangingPunct="1"/>
            <a:r>
              <a:rPr lang="en-GB" altLang="cy-GB" dirty="0">
                <a:solidFill>
                  <a:srgbClr val="0000FF"/>
                </a:solidFill>
                <a:latin typeface="Lucida Sans" panose="020B0602030504020204" pitchFamily="34" charset="0"/>
              </a:rPr>
              <a:t>Adjacency pairs (talk and respond)</a:t>
            </a:r>
          </a:p>
          <a:p>
            <a:pPr eaLnBrk="1" hangingPunct="1"/>
            <a:r>
              <a:rPr lang="en-GB" altLang="cy-GB" dirty="0">
                <a:solidFill>
                  <a:srgbClr val="0000FF"/>
                </a:solidFill>
                <a:latin typeface="Lucida Sans" panose="020B0602030504020204" pitchFamily="34" charset="0"/>
              </a:rPr>
              <a:t>Discourse markers</a:t>
            </a:r>
          </a:p>
          <a:p>
            <a:pPr eaLnBrk="1" hangingPunct="1"/>
            <a:r>
              <a:rPr lang="en-GB" altLang="cy-GB" dirty="0">
                <a:solidFill>
                  <a:srgbClr val="0000FF"/>
                </a:solidFill>
                <a:latin typeface="Lucida Sans" panose="020B0602030504020204" pitchFamily="34" charset="0"/>
              </a:rPr>
              <a:t>Tags</a:t>
            </a:r>
          </a:p>
          <a:p>
            <a:pPr eaLnBrk="1" hangingPunct="1"/>
            <a:endParaRPr lang="en-GB" altLang="cy-GB" dirty="0"/>
          </a:p>
        </p:txBody>
      </p:sp>
    </p:spTree>
    <p:extLst>
      <p:ext uri="{BB962C8B-B14F-4D97-AF65-F5344CB8AC3E}">
        <p14:creationId xmlns:p14="http://schemas.microsoft.com/office/powerpoint/2010/main" val="269431512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4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GB" altLang="cy-GB" sz="4000" dirty="0">
                <a:solidFill>
                  <a:srgbClr val="000000"/>
                </a:solidFill>
              </a:rPr>
              <a:t/>
            </a:r>
            <a:br>
              <a:rPr lang="en-GB" altLang="cy-GB" sz="4000" dirty="0">
                <a:solidFill>
                  <a:srgbClr val="000000"/>
                </a:solidFill>
              </a:rPr>
            </a:br>
            <a:r>
              <a:rPr lang="cy-GB" altLang="cy-GB" sz="3600" dirty="0">
                <a:solidFill>
                  <a:srgbClr val="000000"/>
                </a:solidFill>
                <a:latin typeface="Lucida Sans" panose="020B0602030504020204" pitchFamily="34" charset="0"/>
              </a:rPr>
              <a:t>Sgiliau sgyrsiau - cymdeithasol</a:t>
            </a:r>
            <a:r>
              <a:rPr lang="en-GB" altLang="cy-GB" sz="3600" dirty="0">
                <a:latin typeface="Lucida Sans" panose="020B0602030504020204" pitchFamily="34" charset="0"/>
              </a:rPr>
              <a:t/>
            </a:r>
            <a:br>
              <a:rPr lang="en-GB" altLang="cy-GB" sz="3600" dirty="0">
                <a:latin typeface="Lucida Sans" panose="020B0602030504020204" pitchFamily="34" charset="0"/>
              </a:rPr>
            </a:br>
            <a:r>
              <a:rPr lang="en-GB" altLang="cy-GB" sz="3600" dirty="0">
                <a:solidFill>
                  <a:srgbClr val="0000FF"/>
                </a:solidFill>
                <a:latin typeface="Lucida Sans" panose="020B0602030504020204" pitchFamily="34" charset="0"/>
              </a:rPr>
              <a:t>Conversational social skills</a:t>
            </a:r>
            <a:r>
              <a:rPr lang="en-GB" altLang="cy-GB" sz="4000" dirty="0"/>
              <a:t/>
            </a:r>
            <a:br>
              <a:rPr lang="en-GB" altLang="cy-GB" sz="4000" dirty="0"/>
            </a:br>
            <a:endParaRPr lang="en-GB" altLang="cy-GB" sz="4000" dirty="0"/>
          </a:p>
        </p:txBody>
      </p:sp>
      <p:sp>
        <p:nvSpPr>
          <p:cNvPr id="39939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600200"/>
            <a:ext cx="4025900" cy="4525963"/>
          </a:xfrm>
        </p:spPr>
        <p:txBody>
          <a:bodyPr/>
          <a:lstStyle/>
          <a:p>
            <a:pPr eaLnBrk="1" hangingPunct="1"/>
            <a:r>
              <a:rPr lang="cy-GB" altLang="cy-GB" dirty="0">
                <a:solidFill>
                  <a:srgbClr val="000000"/>
                </a:solidFill>
                <a:latin typeface="Lucida Sans" panose="020B0602030504020204" pitchFamily="34" charset="0"/>
              </a:rPr>
              <a:t>Cymryd tro </a:t>
            </a:r>
          </a:p>
          <a:p>
            <a:pPr eaLnBrk="1" hangingPunct="1"/>
            <a:r>
              <a:rPr lang="cy-GB" altLang="cy-GB" dirty="0">
                <a:solidFill>
                  <a:srgbClr val="000000"/>
                </a:solidFill>
                <a:latin typeface="Lucida Sans" panose="020B0602030504020204" pitchFamily="34" charset="0"/>
              </a:rPr>
              <a:t>Aros tro</a:t>
            </a:r>
          </a:p>
          <a:p>
            <a:pPr eaLnBrk="1" hangingPunct="1"/>
            <a:r>
              <a:rPr lang="cy-GB" altLang="cy-GB" dirty="0">
                <a:solidFill>
                  <a:srgbClr val="000000"/>
                </a:solidFill>
                <a:latin typeface="Lucida Sans" panose="020B0602030504020204" pitchFamily="34" charset="0"/>
              </a:rPr>
              <a:t>Adnabod cyfleoedd</a:t>
            </a:r>
          </a:p>
          <a:p>
            <a:pPr eaLnBrk="1" hangingPunct="1"/>
            <a:r>
              <a:rPr lang="cy-GB" altLang="cy-GB" dirty="0">
                <a:solidFill>
                  <a:srgbClr val="000000"/>
                </a:solidFill>
                <a:latin typeface="Lucida Sans" panose="020B0602030504020204" pitchFamily="34" charset="0"/>
              </a:rPr>
              <a:t>Deall anghenion y dysgwr</a:t>
            </a:r>
          </a:p>
          <a:p>
            <a:pPr eaLnBrk="1" hangingPunct="1"/>
            <a:r>
              <a:rPr lang="cy-GB" altLang="cy-GB" dirty="0">
                <a:solidFill>
                  <a:srgbClr val="000000"/>
                </a:solidFill>
                <a:latin typeface="Lucida Sans" panose="020B0602030504020204" pitchFamily="34" charset="0"/>
              </a:rPr>
              <a:t>Sylw a deall negeseuon</a:t>
            </a:r>
          </a:p>
        </p:txBody>
      </p:sp>
      <p:sp>
        <p:nvSpPr>
          <p:cNvPr id="39940" name="Rectangle 6"/>
          <p:cNvSpPr>
            <a:spLocks noGrp="1" noChangeArrowheads="1"/>
          </p:cNvSpPr>
          <p:nvPr>
            <p:ph type="body" sz="half" idx="2"/>
          </p:nvPr>
        </p:nvSpPr>
        <p:spPr>
          <a:xfrm>
            <a:off x="4660900" y="1600200"/>
            <a:ext cx="4025900" cy="4525963"/>
          </a:xfrm>
        </p:spPr>
        <p:txBody>
          <a:bodyPr/>
          <a:lstStyle/>
          <a:p>
            <a:pPr eaLnBrk="1" hangingPunct="1"/>
            <a:r>
              <a:rPr lang="en-GB" altLang="cy-GB" dirty="0">
                <a:solidFill>
                  <a:srgbClr val="0000FF"/>
                </a:solidFill>
                <a:latin typeface="Lucida Sans" panose="020B0602030504020204" pitchFamily="34" charset="0"/>
              </a:rPr>
              <a:t>Turn taking</a:t>
            </a:r>
          </a:p>
          <a:p>
            <a:pPr eaLnBrk="1" hangingPunct="1"/>
            <a:r>
              <a:rPr lang="en-GB" altLang="cy-GB" dirty="0">
                <a:solidFill>
                  <a:srgbClr val="0000FF"/>
                </a:solidFill>
                <a:latin typeface="Lucida Sans" panose="020B0602030504020204" pitchFamily="34" charset="0"/>
              </a:rPr>
              <a:t>Cueing</a:t>
            </a:r>
          </a:p>
          <a:p>
            <a:pPr eaLnBrk="1" hangingPunct="1"/>
            <a:r>
              <a:rPr lang="en-GB" altLang="cy-GB" dirty="0">
                <a:solidFill>
                  <a:srgbClr val="0000FF"/>
                </a:solidFill>
                <a:latin typeface="Lucida Sans" panose="020B0602030504020204" pitchFamily="34" charset="0"/>
              </a:rPr>
              <a:t>Identifying opportunities</a:t>
            </a:r>
          </a:p>
          <a:p>
            <a:pPr eaLnBrk="1" hangingPunct="1"/>
            <a:r>
              <a:rPr lang="en-GB" altLang="cy-GB" dirty="0">
                <a:solidFill>
                  <a:srgbClr val="0000FF"/>
                </a:solidFill>
                <a:latin typeface="Lucida Sans" panose="020B0602030504020204" pitchFamily="34" charset="0"/>
              </a:rPr>
              <a:t>Understanding listener needs</a:t>
            </a:r>
          </a:p>
          <a:p>
            <a:pPr eaLnBrk="1" hangingPunct="1"/>
            <a:r>
              <a:rPr lang="en-GB" altLang="cy-GB" dirty="0">
                <a:solidFill>
                  <a:srgbClr val="0000FF"/>
                </a:solidFill>
                <a:latin typeface="Lucida Sans" panose="020B0602030504020204" pitchFamily="34" charset="0"/>
              </a:rPr>
              <a:t>Notices and understanding messages</a:t>
            </a:r>
          </a:p>
          <a:p>
            <a:pPr eaLnBrk="1" hangingPunct="1"/>
            <a:endParaRPr lang="en-GB" altLang="cy-GB" dirty="0"/>
          </a:p>
        </p:txBody>
      </p:sp>
    </p:spTree>
    <p:extLst>
      <p:ext uri="{BB962C8B-B14F-4D97-AF65-F5344CB8AC3E}">
        <p14:creationId xmlns:p14="http://schemas.microsoft.com/office/powerpoint/2010/main" val="378791245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cy-GB" altLang="cy-GB" sz="2800" dirty="0">
                <a:solidFill>
                  <a:srgbClr val="000000"/>
                </a:solidFill>
                <a:latin typeface="Lucida Sans" panose="020B0602030504020204" pitchFamily="34" charset="0"/>
              </a:rPr>
              <a:t>Torri rheolau: Troseddau </a:t>
            </a:r>
            <a:r>
              <a:rPr lang="cy-GB" altLang="cy-GB" sz="2800" dirty="0" err="1">
                <a:solidFill>
                  <a:srgbClr val="000000"/>
                </a:solidFill>
                <a:latin typeface="Lucida Sans" panose="020B0602030504020204" pitchFamily="34" charset="0"/>
              </a:rPr>
              <a:t>sgyrsiol</a:t>
            </a:r>
            <a:r>
              <a:rPr lang="cy-GB" altLang="cy-GB" sz="2800" dirty="0">
                <a:solidFill>
                  <a:srgbClr val="000000"/>
                </a:solidFill>
                <a:latin typeface="Lucida Sans" panose="020B0602030504020204" pitchFamily="34" charset="0"/>
              </a:rPr>
              <a:t> cyffredin</a:t>
            </a:r>
            <a:r>
              <a:rPr lang="en-GB" altLang="cy-GB" sz="2800" dirty="0">
                <a:solidFill>
                  <a:srgbClr val="000000"/>
                </a:solidFill>
                <a:latin typeface="Lucida Sans" panose="020B0602030504020204" pitchFamily="34" charset="0"/>
              </a:rPr>
              <a:t/>
            </a:r>
            <a:br>
              <a:rPr lang="en-GB" altLang="cy-GB" sz="2800" dirty="0">
                <a:solidFill>
                  <a:srgbClr val="000000"/>
                </a:solidFill>
                <a:latin typeface="Lucida Sans" panose="020B0602030504020204" pitchFamily="34" charset="0"/>
              </a:rPr>
            </a:br>
            <a:r>
              <a:rPr lang="en-GB" altLang="cy-GB" sz="2800" dirty="0">
                <a:solidFill>
                  <a:srgbClr val="0000FF"/>
                </a:solidFill>
                <a:latin typeface="Lucida Sans" panose="020B0602030504020204" pitchFamily="34" charset="0"/>
              </a:rPr>
              <a:t>Rule breakers: common conversational violations</a:t>
            </a:r>
            <a:r>
              <a:rPr lang="en-GB" altLang="cy-GB" sz="2700" dirty="0"/>
              <a:t/>
            </a:r>
            <a:br>
              <a:rPr lang="en-GB" altLang="cy-GB" sz="2700" dirty="0"/>
            </a:br>
            <a:endParaRPr lang="en-GB" altLang="cy-GB" sz="2700" dirty="0"/>
          </a:p>
        </p:txBody>
      </p:sp>
      <p:sp>
        <p:nvSpPr>
          <p:cNvPr id="41987" name="Rectangle 4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600200"/>
            <a:ext cx="4025900" cy="4525963"/>
          </a:xfrm>
        </p:spPr>
        <p:txBody>
          <a:bodyPr/>
          <a:lstStyle/>
          <a:p>
            <a:pPr eaLnBrk="1" hangingPunct="1"/>
            <a:r>
              <a:rPr lang="cy-GB" altLang="cy-GB" dirty="0">
                <a:solidFill>
                  <a:srgbClr val="000000"/>
                </a:solidFill>
                <a:latin typeface="Lucida Sans" panose="020B0602030504020204" pitchFamily="34" charset="0"/>
              </a:rPr>
              <a:t>Peidio ymateb i gwestiynau</a:t>
            </a:r>
          </a:p>
          <a:p>
            <a:pPr eaLnBrk="1" hangingPunct="1"/>
            <a:r>
              <a:rPr lang="cy-GB" altLang="cy-GB" dirty="0">
                <a:solidFill>
                  <a:srgbClr val="000000"/>
                </a:solidFill>
                <a:latin typeface="Lucida Sans" panose="020B0602030504020204" pitchFamily="34" charset="0"/>
              </a:rPr>
              <a:t>Peidio cynnig sylwadau</a:t>
            </a:r>
          </a:p>
          <a:p>
            <a:pPr eaLnBrk="1" hangingPunct="1"/>
            <a:r>
              <a:rPr lang="cy-GB" altLang="cy-GB" dirty="0">
                <a:solidFill>
                  <a:srgbClr val="000000"/>
                </a:solidFill>
                <a:latin typeface="Lucida Sans" panose="020B0602030504020204" pitchFamily="34" charset="0"/>
              </a:rPr>
              <a:t>Peidio cyfnewid </a:t>
            </a:r>
            <a:r>
              <a:rPr lang="cy-GB" altLang="cy-GB" dirty="0" err="1">
                <a:solidFill>
                  <a:srgbClr val="000000"/>
                </a:solidFill>
                <a:latin typeface="Lucida Sans" panose="020B0602030504020204" pitchFamily="34" charset="0"/>
              </a:rPr>
              <a:t>cyfarchion</a:t>
            </a:r>
            <a:endParaRPr lang="cy-GB" altLang="cy-GB" dirty="0">
              <a:solidFill>
                <a:srgbClr val="000000"/>
              </a:solidFill>
              <a:latin typeface="Lucida Sans" panose="020B0602030504020204" pitchFamily="34" charset="0"/>
            </a:endParaRPr>
          </a:p>
          <a:p>
            <a:pPr eaLnBrk="1" hangingPunct="1"/>
            <a:r>
              <a:rPr lang="cy-GB" altLang="cy-GB" dirty="0">
                <a:solidFill>
                  <a:srgbClr val="000000"/>
                </a:solidFill>
                <a:latin typeface="Lucida Sans" panose="020B0602030504020204" pitchFamily="34" charset="0"/>
              </a:rPr>
              <a:t>Meddiannu</a:t>
            </a:r>
          </a:p>
          <a:p>
            <a:pPr eaLnBrk="1" hangingPunct="1"/>
            <a:r>
              <a:rPr lang="cy-GB" altLang="cy-GB" dirty="0">
                <a:solidFill>
                  <a:srgbClr val="000000"/>
                </a:solidFill>
                <a:latin typeface="Lucida Sans" panose="020B0602030504020204" pitchFamily="34" charset="0"/>
              </a:rPr>
              <a:t>Ymyrryd</a:t>
            </a:r>
          </a:p>
          <a:p>
            <a:pPr eaLnBrk="1" hangingPunct="1"/>
            <a:r>
              <a:rPr lang="cy-GB" altLang="cy-GB" dirty="0">
                <a:solidFill>
                  <a:srgbClr val="000000"/>
                </a:solidFill>
                <a:latin typeface="Lucida Sans" panose="020B0602030504020204" pitchFamily="34" charset="0"/>
              </a:rPr>
              <a:t>Eraill…….?</a:t>
            </a:r>
          </a:p>
        </p:txBody>
      </p:sp>
      <p:sp>
        <p:nvSpPr>
          <p:cNvPr id="153605" name="Rectangle 5"/>
          <p:cNvSpPr>
            <a:spLocks noGrp="1" noChangeArrowheads="1"/>
          </p:cNvSpPr>
          <p:nvPr>
            <p:ph type="body" sz="half" idx="2"/>
          </p:nvPr>
        </p:nvSpPr>
        <p:spPr>
          <a:xfrm>
            <a:off x="4660900" y="1600200"/>
            <a:ext cx="4025900" cy="4525963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cy-GB" dirty="0">
                <a:solidFill>
                  <a:srgbClr val="0000FF"/>
                </a:solidFill>
                <a:latin typeface="Lucida Sans" panose="020B0602040502020204" pitchFamily="34" charset="0"/>
              </a:rPr>
              <a:t>Not responding to questions</a:t>
            </a:r>
          </a:p>
          <a:p>
            <a:pPr eaLnBrk="1" hangingPunct="1">
              <a:defRPr/>
            </a:pPr>
            <a:r>
              <a:rPr lang="en-GB" altLang="cy-GB" dirty="0">
                <a:solidFill>
                  <a:srgbClr val="0000FF"/>
                </a:solidFill>
                <a:latin typeface="Lucida Sans" panose="020B0602040502020204" pitchFamily="34" charset="0"/>
              </a:rPr>
              <a:t>Not offering comments</a:t>
            </a:r>
          </a:p>
          <a:p>
            <a:pPr eaLnBrk="1" hangingPunct="1">
              <a:defRPr/>
            </a:pPr>
            <a:r>
              <a:rPr lang="en-GB" altLang="cy-GB" dirty="0">
                <a:solidFill>
                  <a:srgbClr val="0000FF"/>
                </a:solidFill>
                <a:latin typeface="Lucida Sans" panose="020B0602040502020204" pitchFamily="34" charset="0"/>
              </a:rPr>
              <a:t>Not exchanging greetings</a:t>
            </a:r>
          </a:p>
          <a:p>
            <a:pPr eaLnBrk="1" hangingPunct="1">
              <a:defRPr/>
            </a:pPr>
            <a:r>
              <a:rPr lang="en-GB" altLang="cy-GB" dirty="0">
                <a:solidFill>
                  <a:srgbClr val="0000FF"/>
                </a:solidFill>
                <a:latin typeface="Lucida Sans" panose="020B0602040502020204" pitchFamily="34" charset="0"/>
              </a:rPr>
              <a:t>Hogging</a:t>
            </a:r>
          </a:p>
          <a:p>
            <a:pPr eaLnBrk="1" hangingPunct="1">
              <a:defRPr/>
            </a:pPr>
            <a:r>
              <a:rPr lang="en-GB" altLang="cy-GB" dirty="0">
                <a:solidFill>
                  <a:srgbClr val="0000FF"/>
                </a:solidFill>
                <a:latin typeface="Lucida Sans" panose="020B0602040502020204" pitchFamily="34" charset="0"/>
              </a:rPr>
              <a:t>Interrupting</a:t>
            </a:r>
          </a:p>
          <a:p>
            <a:pPr eaLnBrk="1" hangingPunct="1">
              <a:defRPr/>
            </a:pPr>
            <a:r>
              <a:rPr lang="en-GB" altLang="cy-GB" dirty="0">
                <a:solidFill>
                  <a:srgbClr val="0000FF"/>
                </a:solidFill>
                <a:latin typeface="Lucida Sans" panose="020B0602040502020204" pitchFamily="34" charset="0"/>
              </a:rPr>
              <a:t>Others….?</a:t>
            </a:r>
          </a:p>
          <a:p>
            <a:pPr marL="0" indent="0" eaLnBrk="1" hangingPunct="1">
              <a:buFontTx/>
              <a:buNone/>
              <a:defRPr/>
            </a:pPr>
            <a:endParaRPr lang="en-GB" altLang="cy-GB" dirty="0"/>
          </a:p>
        </p:txBody>
      </p:sp>
    </p:spTree>
    <p:extLst>
      <p:ext uri="{BB962C8B-B14F-4D97-AF65-F5344CB8AC3E}">
        <p14:creationId xmlns:p14="http://schemas.microsoft.com/office/powerpoint/2010/main" val="426273645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4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GB" altLang="cy-GB" dirty="0">
                <a:solidFill>
                  <a:srgbClr val="000000"/>
                </a:solidFill>
              </a:rPr>
              <a:t/>
            </a:r>
            <a:br>
              <a:rPr lang="en-GB" altLang="cy-GB" dirty="0">
                <a:solidFill>
                  <a:srgbClr val="000000"/>
                </a:solidFill>
              </a:rPr>
            </a:br>
            <a:r>
              <a:rPr lang="cy-GB" altLang="cy-GB" sz="3600" dirty="0">
                <a:solidFill>
                  <a:srgbClr val="000000"/>
                </a:solidFill>
                <a:latin typeface="Lucida Sans" panose="020B0602030504020204" pitchFamily="34" charset="0"/>
              </a:rPr>
              <a:t>Plant ifanc</a:t>
            </a:r>
            <a:r>
              <a:rPr lang="en-GB" altLang="cy-GB" sz="3600" dirty="0">
                <a:solidFill>
                  <a:srgbClr val="000000"/>
                </a:solidFill>
                <a:latin typeface="Lucida Sans" panose="020B0602030504020204" pitchFamily="34" charset="0"/>
              </a:rPr>
              <a:t/>
            </a:r>
            <a:br>
              <a:rPr lang="en-GB" altLang="cy-GB" sz="3600" dirty="0">
                <a:solidFill>
                  <a:srgbClr val="000000"/>
                </a:solidFill>
                <a:latin typeface="Lucida Sans" panose="020B0602030504020204" pitchFamily="34" charset="0"/>
              </a:rPr>
            </a:br>
            <a:r>
              <a:rPr lang="en-GB" altLang="cy-GB" sz="3600" dirty="0">
                <a:solidFill>
                  <a:srgbClr val="0000FF"/>
                </a:solidFill>
                <a:latin typeface="Lucida Sans" panose="020B0602030504020204" pitchFamily="34" charset="0"/>
              </a:rPr>
              <a:t>Young children</a:t>
            </a:r>
            <a:r>
              <a:rPr lang="en-GB" altLang="cy-GB" dirty="0"/>
              <a:t/>
            </a:r>
            <a:br>
              <a:rPr lang="en-GB" altLang="cy-GB" dirty="0"/>
            </a:br>
            <a:endParaRPr lang="en-GB" altLang="cy-GB" dirty="0"/>
          </a:p>
        </p:txBody>
      </p:sp>
      <p:sp>
        <p:nvSpPr>
          <p:cNvPr id="44035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600200"/>
            <a:ext cx="4025900" cy="4525963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cy-GB" altLang="cy-GB" sz="2400" dirty="0">
                <a:solidFill>
                  <a:srgbClr val="000000"/>
                </a:solidFill>
                <a:latin typeface="Lucida Sans" panose="020B0602030504020204" pitchFamily="34" charset="0"/>
              </a:rPr>
              <a:t>Monolog</a:t>
            </a:r>
          </a:p>
          <a:p>
            <a:pPr eaLnBrk="1" hangingPunct="1">
              <a:lnSpc>
                <a:spcPct val="80000"/>
              </a:lnSpc>
            </a:pPr>
            <a:r>
              <a:rPr lang="cy-GB" altLang="cy-GB" sz="2400" dirty="0">
                <a:solidFill>
                  <a:srgbClr val="000000"/>
                </a:solidFill>
                <a:latin typeface="Lucida Sans" panose="020B0602030504020204" pitchFamily="34" charset="0"/>
              </a:rPr>
              <a:t>Angen adnabod cliwiau:</a:t>
            </a:r>
          </a:p>
          <a:p>
            <a:pPr lvl="1" eaLnBrk="1" hangingPunct="1">
              <a:lnSpc>
                <a:spcPct val="80000"/>
              </a:lnSpc>
            </a:pPr>
            <a:r>
              <a:rPr lang="cy-GB" altLang="cy-GB" sz="2000" dirty="0">
                <a:solidFill>
                  <a:srgbClr val="000000"/>
                </a:solidFill>
                <a:latin typeface="Lucida Sans" panose="020B0602030504020204" pitchFamily="34" charset="0"/>
              </a:rPr>
              <a:t>caeadau </a:t>
            </a:r>
            <a:r>
              <a:rPr lang="cy-GB" altLang="cy-GB" sz="2000" dirty="0" err="1">
                <a:solidFill>
                  <a:srgbClr val="000000"/>
                </a:solidFill>
                <a:latin typeface="Lucida Sans" panose="020B0602030504020204" pitchFamily="34" charset="0"/>
              </a:rPr>
              <a:t>goslefol</a:t>
            </a:r>
            <a:endParaRPr lang="cy-GB" altLang="cy-GB" sz="2000" dirty="0">
              <a:solidFill>
                <a:srgbClr val="000000"/>
              </a:solidFill>
              <a:latin typeface="Lucida Sans" panose="020B0602030504020204" pitchFamily="34" charset="0"/>
            </a:endParaRPr>
          </a:p>
          <a:p>
            <a:pPr lvl="1" eaLnBrk="1" hangingPunct="1">
              <a:lnSpc>
                <a:spcPct val="80000"/>
              </a:lnSpc>
            </a:pPr>
            <a:r>
              <a:rPr lang="cy-GB" altLang="cy-GB" sz="2000" dirty="0">
                <a:solidFill>
                  <a:srgbClr val="000000"/>
                </a:solidFill>
                <a:latin typeface="Lucida Sans" panose="020B0602030504020204" pitchFamily="34" charset="0"/>
              </a:rPr>
              <a:t>ystumiau ac osgo briodol</a:t>
            </a:r>
          </a:p>
          <a:p>
            <a:pPr lvl="1" eaLnBrk="1" hangingPunct="1">
              <a:lnSpc>
                <a:spcPct val="80000"/>
              </a:lnSpc>
            </a:pPr>
            <a:r>
              <a:rPr lang="cy-GB" altLang="cy-GB" sz="2000" dirty="0">
                <a:solidFill>
                  <a:srgbClr val="000000"/>
                </a:solidFill>
                <a:latin typeface="Lucida Sans" panose="020B0602030504020204" pitchFamily="34" charset="0"/>
              </a:rPr>
              <a:t>Tagio</a:t>
            </a:r>
          </a:p>
          <a:p>
            <a:pPr eaLnBrk="1" hangingPunct="1">
              <a:lnSpc>
                <a:spcPct val="80000"/>
              </a:lnSpc>
            </a:pPr>
            <a:r>
              <a:rPr lang="cy-GB" altLang="cy-GB" sz="2400" dirty="0">
                <a:solidFill>
                  <a:srgbClr val="000000"/>
                </a:solidFill>
                <a:latin typeface="Lucida Sans" panose="020B0602030504020204" pitchFamily="34" charset="0"/>
              </a:rPr>
              <a:t>Angen defnyddio iaith addas</a:t>
            </a:r>
          </a:p>
          <a:p>
            <a:pPr lvl="1" eaLnBrk="1" hangingPunct="1">
              <a:lnSpc>
                <a:spcPct val="80000"/>
              </a:lnSpc>
            </a:pPr>
            <a:r>
              <a:rPr lang="cy-GB" altLang="cy-GB" sz="2000" dirty="0">
                <a:solidFill>
                  <a:srgbClr val="000000"/>
                </a:solidFill>
                <a:latin typeface="Lucida Sans" panose="020B0602030504020204" pitchFamily="34" charset="0"/>
              </a:rPr>
              <a:t>agoriadau</a:t>
            </a:r>
          </a:p>
          <a:p>
            <a:pPr lvl="1" eaLnBrk="1" hangingPunct="1">
              <a:lnSpc>
                <a:spcPct val="80000"/>
              </a:lnSpc>
            </a:pPr>
            <a:r>
              <a:rPr lang="cy-GB" altLang="cy-GB" sz="2000" dirty="0">
                <a:solidFill>
                  <a:srgbClr val="000000"/>
                </a:solidFill>
                <a:latin typeface="Lucida Sans" panose="020B0602030504020204" pitchFamily="34" charset="0"/>
              </a:rPr>
              <a:t>cyfarch</a:t>
            </a:r>
          </a:p>
          <a:p>
            <a:pPr lvl="1" eaLnBrk="1" hangingPunct="1">
              <a:lnSpc>
                <a:spcPct val="80000"/>
              </a:lnSpc>
            </a:pPr>
            <a:r>
              <a:rPr lang="cy-GB" altLang="cy-GB" sz="2000" dirty="0">
                <a:solidFill>
                  <a:srgbClr val="000000"/>
                </a:solidFill>
                <a:latin typeface="Lucida Sans" panose="020B0602030504020204" pitchFamily="34" charset="0"/>
              </a:rPr>
              <a:t>testun</a:t>
            </a:r>
          </a:p>
          <a:p>
            <a:pPr lvl="1" eaLnBrk="1" hangingPunct="1">
              <a:lnSpc>
                <a:spcPct val="80000"/>
              </a:lnSpc>
            </a:pPr>
            <a:endParaRPr lang="en-GB" altLang="cy-GB" sz="2000" dirty="0"/>
          </a:p>
        </p:txBody>
      </p:sp>
      <p:sp>
        <p:nvSpPr>
          <p:cNvPr id="44036" name="Rectangle 6"/>
          <p:cNvSpPr>
            <a:spLocks noGrp="1" noChangeArrowheads="1"/>
          </p:cNvSpPr>
          <p:nvPr>
            <p:ph type="body" sz="half" idx="2"/>
          </p:nvPr>
        </p:nvSpPr>
        <p:spPr>
          <a:xfrm>
            <a:off x="4660900" y="1600200"/>
            <a:ext cx="4025900" cy="4525963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altLang="cy-GB" sz="2400" dirty="0">
                <a:solidFill>
                  <a:srgbClr val="0000FF"/>
                </a:solidFill>
                <a:latin typeface="Lucida Sans" panose="020B0602030504020204" pitchFamily="34" charset="0"/>
              </a:rPr>
              <a:t>Monologue</a:t>
            </a:r>
          </a:p>
          <a:p>
            <a:pPr eaLnBrk="1" hangingPunct="1">
              <a:lnSpc>
                <a:spcPct val="80000"/>
              </a:lnSpc>
            </a:pPr>
            <a:r>
              <a:rPr lang="en-GB" altLang="cy-GB" sz="2400" dirty="0">
                <a:solidFill>
                  <a:srgbClr val="0000FF"/>
                </a:solidFill>
                <a:latin typeface="Lucida Sans" panose="020B0602030504020204" pitchFamily="34" charset="0"/>
              </a:rPr>
              <a:t>Need to pick up cues: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cy-GB" sz="2000" dirty="0" err="1">
                <a:solidFill>
                  <a:srgbClr val="0000FF"/>
                </a:solidFill>
                <a:latin typeface="Lucida Sans" panose="020B0602030504020204" pitchFamily="34" charset="0"/>
              </a:rPr>
              <a:t>intonational</a:t>
            </a:r>
            <a:r>
              <a:rPr lang="en-GB" altLang="cy-GB" sz="2000" dirty="0">
                <a:solidFill>
                  <a:srgbClr val="0000FF"/>
                </a:solidFill>
                <a:latin typeface="Lucida Sans" panose="020B0602030504020204" pitchFamily="34" charset="0"/>
              </a:rPr>
              <a:t> closure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cy-GB" sz="2000" dirty="0">
                <a:solidFill>
                  <a:srgbClr val="0000FF"/>
                </a:solidFill>
                <a:latin typeface="Lucida Sans" panose="020B0602030504020204" pitchFamily="34" charset="0"/>
              </a:rPr>
              <a:t>appropriate gesturing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cy-GB" sz="20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tagging</a:t>
            </a:r>
            <a:endParaRPr lang="en-GB" altLang="cy-GB" sz="2400" dirty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en-GB" altLang="cy-GB" sz="2400" dirty="0">
                <a:solidFill>
                  <a:srgbClr val="0000FF"/>
                </a:solidFill>
                <a:latin typeface="Lucida Sans" panose="020B0602030504020204" pitchFamily="34" charset="0"/>
              </a:rPr>
              <a:t>Need to use appropriate speech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cy-GB" sz="2000" dirty="0">
                <a:solidFill>
                  <a:srgbClr val="0000FF"/>
                </a:solidFill>
                <a:latin typeface="Lucida Sans" panose="020B0602030504020204" pitchFamily="34" charset="0"/>
              </a:rPr>
              <a:t>initiation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cy-GB" sz="2000" dirty="0">
                <a:solidFill>
                  <a:srgbClr val="0000FF"/>
                </a:solidFill>
                <a:latin typeface="Lucida Sans" panose="020B0602030504020204" pitchFamily="34" charset="0"/>
              </a:rPr>
              <a:t>address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cy-GB" sz="2000" dirty="0">
                <a:solidFill>
                  <a:srgbClr val="0000FF"/>
                </a:solidFill>
                <a:latin typeface="Lucida Sans" panose="020B0602030504020204" pitchFamily="34" charset="0"/>
              </a:rPr>
              <a:t>topic</a:t>
            </a:r>
          </a:p>
          <a:p>
            <a:pPr eaLnBrk="1" hangingPunct="1">
              <a:lnSpc>
                <a:spcPct val="80000"/>
              </a:lnSpc>
            </a:pPr>
            <a:endParaRPr lang="en-GB" altLang="cy-GB" sz="2400" dirty="0"/>
          </a:p>
        </p:txBody>
      </p:sp>
    </p:spTree>
    <p:extLst>
      <p:ext uri="{BB962C8B-B14F-4D97-AF65-F5344CB8AC3E}">
        <p14:creationId xmlns:p14="http://schemas.microsoft.com/office/powerpoint/2010/main" val="288816838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y-GB" altLang="cy-GB" sz="3200" dirty="0">
                <a:latin typeface="Lucida Sans" panose="020B0602030504020204" pitchFamily="34" charset="0"/>
              </a:rPr>
              <a:t>Tlodi’r symbyliad</a:t>
            </a:r>
            <a:r>
              <a:rPr lang="en-GB" altLang="cy-GB" sz="3200" dirty="0">
                <a:latin typeface="Lucida Sans" panose="020B0602030504020204" pitchFamily="34" charset="0"/>
              </a:rPr>
              <a:t/>
            </a:r>
            <a:br>
              <a:rPr lang="en-GB" altLang="cy-GB" sz="3200" dirty="0">
                <a:latin typeface="Lucida Sans" panose="020B0602030504020204" pitchFamily="34" charset="0"/>
              </a:rPr>
            </a:br>
            <a:r>
              <a:rPr lang="en-GB" altLang="cy-GB" sz="3200" dirty="0">
                <a:solidFill>
                  <a:srgbClr val="0000FF"/>
                </a:solidFill>
                <a:latin typeface="Lucida Sans" panose="020B0602030504020204" pitchFamily="34" charset="0"/>
              </a:rPr>
              <a:t>Poverty of the stimulus</a:t>
            </a:r>
            <a:endParaRPr lang="cy-GB" altLang="cy-GB" sz="3200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1024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556792"/>
            <a:ext cx="4335338" cy="4620171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cy-GB" altLang="cy-GB" dirty="0">
                <a:latin typeface="Lucida Sans" panose="020B0602040502020204" pitchFamily="34" charset="0"/>
              </a:rPr>
              <a:t>Nid oes modd i blant ddibynnu ar glywed iaith yn unig wrth gaffael iaith…</a:t>
            </a:r>
          </a:p>
          <a:p>
            <a:pPr marL="0" indent="0">
              <a:buFontTx/>
              <a:buNone/>
              <a:defRPr/>
            </a:pPr>
            <a:endParaRPr lang="cy-GB" altLang="cy-GB" dirty="0">
              <a:latin typeface="Lucida Sans" panose="020B0602040502020204" pitchFamily="34" charset="0"/>
            </a:endParaRPr>
          </a:p>
          <a:p>
            <a:pPr>
              <a:defRPr/>
            </a:pPr>
            <a:r>
              <a:rPr lang="cy-GB" altLang="cy-GB" dirty="0">
                <a:latin typeface="Lucida Sans" panose="020B0602040502020204" pitchFamily="34" charset="0"/>
              </a:rPr>
              <a:t>Symbyliad anaddas</a:t>
            </a:r>
          </a:p>
          <a:p>
            <a:pPr marL="0" indent="0">
              <a:buFontTx/>
              <a:buNone/>
              <a:defRPr/>
            </a:pPr>
            <a:endParaRPr lang="cy-GB" altLang="cy-GB" dirty="0">
              <a:latin typeface="Lucida Sans" panose="020B0602040502020204" pitchFamily="34" charset="0"/>
            </a:endParaRPr>
          </a:p>
          <a:p>
            <a:pPr>
              <a:defRPr/>
            </a:pPr>
            <a:r>
              <a:rPr lang="cy-GB" altLang="cy-GB" dirty="0">
                <a:latin typeface="Lucida Sans" panose="020B0602040502020204" pitchFamily="34" charset="0"/>
              </a:rPr>
              <a:t>DCI (Dyfais Caffael Iaith)</a:t>
            </a:r>
          </a:p>
        </p:txBody>
      </p:sp>
      <p:sp>
        <p:nvSpPr>
          <p:cNvPr id="1024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16413" cy="4525963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altLang="cy-GB" dirty="0">
                <a:solidFill>
                  <a:srgbClr val="0000FF"/>
                </a:solidFill>
                <a:latin typeface="Lucida Sans" panose="020B0602040502020204" pitchFamily="34" charset="0"/>
              </a:rPr>
              <a:t>Children cannot rely on linguistic input alone when acquiring a language…</a:t>
            </a:r>
          </a:p>
          <a:p>
            <a:pPr marL="0" indent="0">
              <a:buFontTx/>
              <a:buNone/>
              <a:defRPr/>
            </a:pPr>
            <a:endParaRPr lang="en-GB" altLang="cy-GB" dirty="0">
              <a:solidFill>
                <a:srgbClr val="0000FF"/>
              </a:solidFill>
              <a:latin typeface="Lucida Sans" panose="020B0602040502020204" pitchFamily="34" charset="0"/>
            </a:endParaRPr>
          </a:p>
          <a:p>
            <a:pPr>
              <a:defRPr/>
            </a:pPr>
            <a:r>
              <a:rPr lang="en-GB" altLang="cy-GB" dirty="0">
                <a:solidFill>
                  <a:srgbClr val="0000FF"/>
                </a:solidFill>
                <a:latin typeface="Lucida Sans" panose="020B0602040502020204" pitchFamily="34" charset="0"/>
              </a:rPr>
              <a:t>Inadequate stimulus</a:t>
            </a:r>
          </a:p>
          <a:p>
            <a:pPr marL="0" indent="0">
              <a:buFontTx/>
              <a:buNone/>
              <a:defRPr/>
            </a:pPr>
            <a:endParaRPr lang="en-GB" altLang="cy-GB" dirty="0">
              <a:solidFill>
                <a:srgbClr val="0000FF"/>
              </a:solidFill>
              <a:latin typeface="Lucida Sans" panose="020B0602040502020204" pitchFamily="34" charset="0"/>
            </a:endParaRPr>
          </a:p>
          <a:p>
            <a:pPr>
              <a:defRPr/>
            </a:pPr>
            <a:r>
              <a:rPr lang="en-GB" altLang="cy-GB" dirty="0">
                <a:solidFill>
                  <a:srgbClr val="0000FF"/>
                </a:solidFill>
                <a:latin typeface="Lucida Sans" panose="020B0602040502020204" pitchFamily="34" charset="0"/>
              </a:rPr>
              <a:t>LAD (Language Acquisition Device)</a:t>
            </a:r>
            <a:endParaRPr lang="cy-GB" altLang="cy-GB" dirty="0">
              <a:solidFill>
                <a:srgbClr val="0000FF"/>
              </a:solidFill>
              <a:latin typeface="Lucida Sans" panose="020B06020405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0723257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altLang="cy-GB" sz="4000" dirty="0">
                <a:latin typeface="Lucida Sans" panose="020B0602030504020204" pitchFamily="34" charset="0"/>
              </a:rPr>
              <a:t>Dadl Chomsky</a:t>
            </a:r>
            <a:br>
              <a:rPr lang="en-GB" altLang="cy-GB" sz="4000" dirty="0">
                <a:latin typeface="Lucida Sans" panose="020B0602030504020204" pitchFamily="34" charset="0"/>
              </a:rPr>
            </a:br>
            <a:r>
              <a:rPr lang="en-GB" altLang="cy-GB" sz="4000" dirty="0">
                <a:solidFill>
                  <a:srgbClr val="0000FF"/>
                </a:solidFill>
                <a:latin typeface="Lucida Sans" panose="020B0602030504020204" pitchFamily="34" charset="0"/>
              </a:rPr>
              <a:t>Chomsky’s argument</a:t>
            </a:r>
            <a:endParaRPr lang="cy-GB" altLang="cy-GB" sz="4000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eaLnBrk="1" hangingPunct="1">
              <a:buFontTx/>
              <a:buNone/>
              <a:defRPr/>
            </a:pPr>
            <a:r>
              <a:rPr lang="cy-GB" altLang="cy-GB" dirty="0">
                <a:solidFill>
                  <a:srgbClr val="000000"/>
                </a:solidFill>
                <a:latin typeface="Lucida Sans" panose="020B0602040502020204" pitchFamily="34" charset="0"/>
              </a:rPr>
              <a:t>Mae’r iaith mae plant yn ei glywed yn cynnwys ychydig o samplau o strwythurau cystrawennol a gramadeg byddan </a:t>
            </a:r>
            <a:r>
              <a:rPr lang="cy-GB" altLang="cy-GB" dirty="0" err="1">
                <a:solidFill>
                  <a:srgbClr val="000000"/>
                </a:solidFill>
                <a:latin typeface="Lucida Sans" panose="020B0602040502020204" pitchFamily="34" charset="0"/>
              </a:rPr>
              <a:t>nhw’n</a:t>
            </a:r>
            <a:r>
              <a:rPr lang="cy-GB" altLang="cy-GB" dirty="0">
                <a:solidFill>
                  <a:srgbClr val="000000"/>
                </a:solidFill>
                <a:latin typeface="Lucida Sans" panose="020B0602040502020204" pitchFamily="34" charset="0"/>
              </a:rPr>
              <a:t> eu caffael...</a:t>
            </a:r>
          </a:p>
          <a:p>
            <a:pPr marL="0" indent="0">
              <a:buFontTx/>
              <a:buNone/>
              <a:defRPr/>
            </a:pP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eaLnBrk="1" hangingPunct="1">
              <a:buFontTx/>
              <a:buNone/>
              <a:defRPr/>
            </a:pPr>
            <a:r>
              <a:rPr lang="en-GB" altLang="cy-GB" dirty="0">
                <a:solidFill>
                  <a:srgbClr val="0000FF"/>
                </a:solidFill>
                <a:latin typeface="Lucida Sans" panose="020B0602040502020204" pitchFamily="34" charset="0"/>
              </a:rPr>
              <a:t>Children hear language which contains too few examples of the syntactic structures and grammar that they will acquire…</a:t>
            </a:r>
          </a:p>
          <a:p>
            <a:pPr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412398452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y-GB" altLang="cy-GB" sz="4000" dirty="0">
                <a:latin typeface="Lucida Sans" panose="020B0602030504020204" pitchFamily="34" charset="0"/>
              </a:rPr>
              <a:t>Plant gwyllt (</a:t>
            </a:r>
            <a:r>
              <a:rPr lang="cy-GB" altLang="cy-GB" sz="4000" i="1" dirty="0" err="1">
                <a:latin typeface="Lucida Sans" panose="020B0602030504020204" pitchFamily="34" charset="0"/>
              </a:rPr>
              <a:t>feral</a:t>
            </a:r>
            <a:r>
              <a:rPr lang="cy-GB" altLang="cy-GB" sz="4000" dirty="0">
                <a:latin typeface="Lucida Sans" panose="020B0602030504020204" pitchFamily="34" charset="0"/>
              </a:rPr>
              <a:t>)</a:t>
            </a:r>
            <a:r>
              <a:rPr lang="en-GB" altLang="cy-GB" sz="4000" dirty="0">
                <a:latin typeface="Lucida Sans" panose="020B0602030504020204" pitchFamily="34" charset="0"/>
              </a:rPr>
              <a:t/>
            </a:r>
            <a:br>
              <a:rPr lang="en-GB" altLang="cy-GB" sz="4000" dirty="0">
                <a:latin typeface="Lucida Sans" panose="020B0602030504020204" pitchFamily="34" charset="0"/>
              </a:rPr>
            </a:br>
            <a:r>
              <a:rPr lang="en-GB" altLang="cy-GB" sz="4000" dirty="0">
                <a:solidFill>
                  <a:srgbClr val="0000FF"/>
                </a:solidFill>
                <a:latin typeface="Lucida Sans" panose="020B0602030504020204" pitchFamily="34" charset="0"/>
              </a:rPr>
              <a:t>Feral children</a:t>
            </a:r>
            <a:endParaRPr lang="cy-GB" altLang="cy-GB" sz="4000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11267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924425"/>
          </a:xfrm>
        </p:spPr>
        <p:txBody>
          <a:bodyPr/>
          <a:lstStyle/>
          <a:p>
            <a:pPr marL="0" indent="0">
              <a:buFontTx/>
              <a:buNone/>
            </a:pPr>
            <a:r>
              <a:rPr lang="cy-GB" altLang="cy-GB" sz="2600" dirty="0">
                <a:solidFill>
                  <a:srgbClr val="000000"/>
                </a:solidFill>
                <a:latin typeface="Lucida Sans" panose="020B0602030504020204" pitchFamily="34" charset="0"/>
              </a:rPr>
              <a:t>“Plentyn gwyllt </a:t>
            </a:r>
            <a:r>
              <a:rPr lang="cy-GB" altLang="cy-GB" sz="2600" i="1" dirty="0">
                <a:solidFill>
                  <a:srgbClr val="000000"/>
                </a:solidFill>
                <a:latin typeface="Lucida Sans" panose="020B0602030504020204" pitchFamily="34" charset="0"/>
              </a:rPr>
              <a:t>(</a:t>
            </a:r>
            <a:r>
              <a:rPr lang="cy-GB" altLang="cy-GB" sz="2600" i="1" dirty="0" err="1">
                <a:solidFill>
                  <a:srgbClr val="000000"/>
                </a:solidFill>
                <a:latin typeface="Lucida Sans" panose="020B0602030504020204" pitchFamily="34" charset="0"/>
              </a:rPr>
              <a:t>feral</a:t>
            </a:r>
            <a:r>
              <a:rPr lang="cy-GB" altLang="cy-GB" sz="2600" i="1" dirty="0">
                <a:solidFill>
                  <a:srgbClr val="000000"/>
                </a:solidFill>
                <a:latin typeface="Lucida Sans" panose="020B0602030504020204" pitchFamily="34" charset="0"/>
              </a:rPr>
              <a:t>) </a:t>
            </a:r>
            <a:r>
              <a:rPr lang="cy-GB" altLang="cy-GB" sz="2600" dirty="0">
                <a:solidFill>
                  <a:srgbClr val="000000"/>
                </a:solidFill>
                <a:latin typeface="Lucida Sans" panose="020B0602030504020204" pitchFamily="34" charset="0"/>
              </a:rPr>
              <a:t>yw plentyn dynol sydd wedi byw ar wahân i gyswllt dynol ers bod yn ifanc iawn. Ychydig o brofiad sydd gan blant gwyllt o ofal dynol, ymddygiad cymdeithasol ac iaith ddynol.”</a:t>
            </a:r>
          </a:p>
          <a:p>
            <a:pPr marL="0" indent="0" algn="r">
              <a:buFontTx/>
              <a:buNone/>
            </a:pPr>
            <a:r>
              <a:rPr lang="en-GB" altLang="cy-GB" sz="1800" dirty="0">
                <a:solidFill>
                  <a:srgbClr val="000000"/>
                </a:solidFill>
                <a:latin typeface="Lucida Sans" panose="020B0602030504020204" pitchFamily="34" charset="0"/>
              </a:rPr>
              <a:t>(</a:t>
            </a:r>
            <a:r>
              <a:rPr lang="en-GB" altLang="cy-GB" sz="1800" dirty="0" err="1">
                <a:solidFill>
                  <a:srgbClr val="000000"/>
                </a:solidFill>
                <a:latin typeface="Lucida Sans" panose="020B0602030504020204" pitchFamily="34" charset="0"/>
              </a:rPr>
              <a:t>Cyd-bwyllgor</a:t>
            </a:r>
            <a:r>
              <a:rPr lang="en-GB" altLang="cy-GB" sz="1800" dirty="0">
                <a:solidFill>
                  <a:srgbClr val="000000"/>
                </a:solidFill>
                <a:latin typeface="Lucida Sans" panose="020B0602030504020204" pitchFamily="34" charset="0"/>
              </a:rPr>
              <a:t> </a:t>
            </a:r>
            <a:r>
              <a:rPr lang="en-GB" altLang="cy-GB" sz="1800" dirty="0" err="1">
                <a:solidFill>
                  <a:srgbClr val="000000"/>
                </a:solidFill>
                <a:latin typeface="Lucida Sans" panose="020B0602030504020204" pitchFamily="34" charset="0"/>
              </a:rPr>
              <a:t>Addysg</a:t>
            </a:r>
            <a:r>
              <a:rPr lang="en-GB" altLang="cy-GB" sz="1800" dirty="0">
                <a:solidFill>
                  <a:srgbClr val="000000"/>
                </a:solidFill>
                <a:latin typeface="Lucida Sans" panose="020B0602030504020204" pitchFamily="34" charset="0"/>
              </a:rPr>
              <a:t> </a:t>
            </a:r>
            <a:r>
              <a:rPr lang="en-GB" altLang="cy-GB" sz="1800" dirty="0" err="1">
                <a:solidFill>
                  <a:srgbClr val="000000"/>
                </a:solidFill>
                <a:latin typeface="Lucida Sans" panose="020B0602030504020204" pitchFamily="34" charset="0"/>
              </a:rPr>
              <a:t>Cymru</a:t>
            </a:r>
            <a:r>
              <a:rPr lang="en-GB" altLang="cy-GB" sz="1800" dirty="0">
                <a:solidFill>
                  <a:srgbClr val="000000"/>
                </a:solidFill>
                <a:latin typeface="Lucida Sans" panose="020B0602030504020204" pitchFamily="34" charset="0"/>
              </a:rPr>
              <a:t> (CBAC), 2013: 2)</a:t>
            </a:r>
            <a:endParaRPr lang="cy-GB" altLang="cy-GB" sz="1800" dirty="0">
              <a:latin typeface="Lucida Sans" panose="020B0602030504020204" pitchFamily="34" charset="0"/>
            </a:endParaRPr>
          </a:p>
        </p:txBody>
      </p:sp>
      <p:sp>
        <p:nvSpPr>
          <p:cNvPr id="11268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852988"/>
          </a:xfrm>
        </p:spPr>
        <p:txBody>
          <a:bodyPr/>
          <a:lstStyle/>
          <a:p>
            <a:pPr marL="0" indent="0">
              <a:buFontTx/>
              <a:buNone/>
            </a:pPr>
            <a:r>
              <a:rPr lang="en-GB" altLang="cy-GB" sz="2400" dirty="0">
                <a:solidFill>
                  <a:srgbClr val="0000FF"/>
                </a:solidFill>
                <a:latin typeface="Lucida Sans" panose="020B0602030504020204" pitchFamily="34" charset="0"/>
              </a:rPr>
              <a:t>“… a human child who has lived isolated from human contact from a very young age. Feral children have little experience with human care, loving or social </a:t>
            </a:r>
            <a:r>
              <a:rPr lang="en-GB" altLang="cy-GB" sz="2400" dirty="0" err="1">
                <a:solidFill>
                  <a:srgbClr val="0000FF"/>
                </a:solidFill>
                <a:latin typeface="Lucida Sans" panose="020B0602030504020204" pitchFamily="34" charset="0"/>
              </a:rPr>
              <a:t>behavior</a:t>
            </a:r>
            <a:r>
              <a:rPr lang="en-GB" altLang="cy-GB" sz="2400" dirty="0">
                <a:solidFill>
                  <a:srgbClr val="0000FF"/>
                </a:solidFill>
                <a:latin typeface="Lucida Sans" panose="020B0602030504020204" pitchFamily="34" charset="0"/>
              </a:rPr>
              <a:t>, nor do they understand human language”</a:t>
            </a:r>
          </a:p>
          <a:p>
            <a:pPr marL="0" indent="0" algn="r">
              <a:buFontTx/>
              <a:buNone/>
            </a:pPr>
            <a:r>
              <a:rPr lang="en-GB" altLang="cy-GB" sz="1800" dirty="0">
                <a:latin typeface="Lucida Sans" panose="020B0602030504020204" pitchFamily="34" charset="0"/>
              </a:rPr>
              <a:t>(Schmitt, 2009: 1)</a:t>
            </a:r>
            <a:endParaRPr lang="cy-GB" altLang="cy-GB" sz="1800" dirty="0"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1334114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903634"/>
          </a:xfrm>
        </p:spPr>
        <p:txBody>
          <a:bodyPr>
            <a:normAutofit fontScale="90000"/>
          </a:bodyPr>
          <a:lstStyle/>
          <a:p>
            <a:pPr algn="l"/>
            <a:r>
              <a:rPr lang="en-GB" altLang="cy-GB" sz="3200" dirty="0">
                <a:latin typeface="Lucida Sans" panose="020B0602030504020204" pitchFamily="34" charset="0"/>
              </a:rPr>
              <a:t>Astudiaeth </a:t>
            </a:r>
            <a:r>
              <a:rPr lang="en-GB" altLang="cy-GB" sz="3200" dirty="0" err="1">
                <a:latin typeface="Lucida Sans" panose="020B0602030504020204" pitchFamily="34" charset="0"/>
              </a:rPr>
              <a:t>achos</a:t>
            </a:r>
            <a:r>
              <a:rPr lang="en-GB" altLang="cy-GB" sz="3200" dirty="0">
                <a:latin typeface="Lucida Sans" panose="020B0602030504020204" pitchFamily="34" charset="0"/>
              </a:rPr>
              <a:t> 1</a:t>
            </a:r>
            <a:br>
              <a:rPr lang="en-GB" altLang="cy-GB" sz="3200" dirty="0">
                <a:latin typeface="Lucida Sans" panose="020B0602030504020204" pitchFamily="34" charset="0"/>
              </a:rPr>
            </a:br>
            <a:r>
              <a:rPr lang="en-GB" altLang="cy-GB" sz="3200" dirty="0">
                <a:solidFill>
                  <a:srgbClr val="0000FF"/>
                </a:solidFill>
                <a:latin typeface="Lucida Sans" panose="020B0602030504020204" pitchFamily="34" charset="0"/>
              </a:rPr>
              <a:t>Case study 1</a:t>
            </a:r>
            <a:endParaRPr lang="cy-GB" altLang="cy-GB" sz="3200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12291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294626"/>
            <a:ext cx="4038600" cy="5141168"/>
          </a:xfrm>
        </p:spPr>
        <p:txBody>
          <a:bodyPr/>
          <a:lstStyle/>
          <a:p>
            <a:r>
              <a:rPr lang="cy-GB" altLang="cy-GB" dirty="0">
                <a:latin typeface="Lucida Sans" panose="020B0602030504020204" pitchFamily="34" charset="0"/>
              </a:rPr>
              <a:t>‘</a:t>
            </a:r>
            <a:r>
              <a:rPr lang="cy-GB" altLang="cy-GB" dirty="0" err="1">
                <a:latin typeface="Lucida Sans" panose="020B0602030504020204" pitchFamily="34" charset="0"/>
              </a:rPr>
              <a:t>Genie</a:t>
            </a:r>
            <a:r>
              <a:rPr lang="cy-GB" altLang="cy-GB" dirty="0">
                <a:latin typeface="Lucida Sans" panose="020B0602030504020204" pitchFamily="34" charset="0"/>
              </a:rPr>
              <a:t>’</a:t>
            </a:r>
          </a:p>
          <a:p>
            <a:r>
              <a:rPr lang="cy-GB" altLang="cy-GB" dirty="0">
                <a:latin typeface="Lucida Sans" panose="020B0602030504020204" pitchFamily="34" charset="0"/>
              </a:rPr>
              <a:t>Cafodd ei ddarganfod yn 1970 – 13 oed</a:t>
            </a:r>
          </a:p>
          <a:p>
            <a:r>
              <a:rPr lang="cy-GB" altLang="cy-GB" dirty="0">
                <a:latin typeface="Lucida Sans" panose="020B0602030504020204" pitchFamily="34" charset="0"/>
              </a:rPr>
              <a:t>Cafodd ei cham-drin yn ddyddiol</a:t>
            </a:r>
          </a:p>
          <a:p>
            <a:r>
              <a:rPr lang="cy-GB" altLang="cy-GB" dirty="0">
                <a:latin typeface="Lucida Sans" panose="020B0602030504020204" pitchFamily="34" charset="0"/>
              </a:rPr>
              <a:t>Methu bwyta bwyd solid</a:t>
            </a:r>
          </a:p>
          <a:p>
            <a:r>
              <a:rPr lang="cy-GB" altLang="cy-GB" dirty="0">
                <a:latin typeface="Lucida Sans" panose="020B0602030504020204" pitchFamily="34" charset="0"/>
              </a:rPr>
              <a:t>Yn fud</a:t>
            </a:r>
          </a:p>
          <a:p>
            <a:pPr marL="0" indent="0">
              <a:buNone/>
            </a:pPr>
            <a:r>
              <a:rPr lang="cy-GB" altLang="cy-GB" sz="2000" dirty="0">
                <a:latin typeface="Lucida Sans" panose="020B0602030504020204" pitchFamily="34" charset="0"/>
                <a:hlinkClick r:id="rId3"/>
              </a:rPr>
              <a:t>https://www.youtube.com/watch?v=VjZolHCrC8E</a:t>
            </a:r>
            <a:r>
              <a:rPr lang="cy-GB" altLang="cy-GB" sz="2000" dirty="0">
                <a:latin typeface="Lucida Sans" panose="020B0602030504020204" pitchFamily="34" charset="0"/>
              </a:rPr>
              <a:t> </a:t>
            </a:r>
          </a:p>
          <a:p>
            <a:pPr marL="0" indent="0">
              <a:buNone/>
            </a:pPr>
            <a:endParaRPr lang="cy-GB" altLang="cy-GB" dirty="0">
              <a:latin typeface="Lucida Sans" panose="020B0602030504020204" pitchFamily="34" charset="0"/>
            </a:endParaRPr>
          </a:p>
        </p:txBody>
      </p:sp>
      <p:sp>
        <p:nvSpPr>
          <p:cNvPr id="14340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196752"/>
            <a:ext cx="3886200" cy="4980211"/>
          </a:xfrm>
        </p:spPr>
        <p:txBody>
          <a:bodyPr/>
          <a:lstStyle/>
          <a:p>
            <a:pPr>
              <a:defRPr/>
            </a:pPr>
            <a:r>
              <a:rPr lang="en-GB" altLang="cy-GB" dirty="0">
                <a:solidFill>
                  <a:srgbClr val="0000FF"/>
                </a:solidFill>
                <a:latin typeface="Lucida Sans" pitchFamily="34" charset="0"/>
              </a:rPr>
              <a:t>‘Genie’</a:t>
            </a:r>
          </a:p>
          <a:p>
            <a:pPr>
              <a:defRPr/>
            </a:pPr>
            <a:r>
              <a:rPr lang="en-GB" altLang="cy-GB" dirty="0">
                <a:solidFill>
                  <a:srgbClr val="0000FF"/>
                </a:solidFill>
                <a:latin typeface="Lucida Sans" pitchFamily="34" charset="0"/>
              </a:rPr>
              <a:t>Found in 1970 – 13 years</a:t>
            </a:r>
          </a:p>
          <a:p>
            <a:pPr>
              <a:defRPr/>
            </a:pPr>
            <a:r>
              <a:rPr lang="en-GB" altLang="cy-GB" dirty="0">
                <a:solidFill>
                  <a:srgbClr val="0000FF"/>
                </a:solidFill>
                <a:latin typeface="Lucida Sans" pitchFamily="34" charset="0"/>
              </a:rPr>
              <a:t>Abused daily</a:t>
            </a:r>
          </a:p>
          <a:p>
            <a:pPr>
              <a:defRPr/>
            </a:pPr>
            <a:r>
              <a:rPr lang="en-GB" altLang="cy-GB" dirty="0">
                <a:solidFill>
                  <a:srgbClr val="0000FF"/>
                </a:solidFill>
                <a:latin typeface="Lucida Sans" pitchFamily="34" charset="0"/>
              </a:rPr>
              <a:t>Unable to chew solid food</a:t>
            </a:r>
          </a:p>
          <a:p>
            <a:pPr>
              <a:defRPr/>
            </a:pPr>
            <a:r>
              <a:rPr lang="en-GB" altLang="cy-GB" dirty="0">
                <a:solidFill>
                  <a:srgbClr val="0000FF"/>
                </a:solidFill>
                <a:latin typeface="Lucida Sans" pitchFamily="34" charset="0"/>
              </a:rPr>
              <a:t>Mute</a:t>
            </a:r>
          </a:p>
          <a:p>
            <a:pPr marL="0" indent="0">
              <a:buFontTx/>
              <a:buNone/>
              <a:defRPr/>
            </a:pPr>
            <a:endParaRPr lang="en-GB" altLang="cy-GB" dirty="0">
              <a:solidFill>
                <a:srgbClr val="0000FF"/>
              </a:solidFill>
              <a:latin typeface="Lucida Sans" pitchFamily="34" charset="0"/>
            </a:endParaRPr>
          </a:p>
          <a:p>
            <a:pPr marL="0" indent="0" algn="r">
              <a:buFontTx/>
              <a:buNone/>
              <a:defRPr/>
            </a:pPr>
            <a:r>
              <a:rPr lang="en-GB" altLang="cy-GB" sz="1800" dirty="0">
                <a:latin typeface="Lucida Sans" pitchFamily="34" charset="0"/>
              </a:rPr>
              <a:t>(Curtiss et al., 1974)</a:t>
            </a:r>
            <a:endParaRPr lang="cy-GB" altLang="cy-GB" sz="1800" dirty="0">
              <a:latin typeface="Lucida Sans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8390070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59618"/>
          </a:xfrm>
        </p:spPr>
        <p:txBody>
          <a:bodyPr>
            <a:normAutofit fontScale="90000"/>
          </a:bodyPr>
          <a:lstStyle/>
          <a:p>
            <a:pPr algn="l"/>
            <a:r>
              <a:rPr lang="en-GB" altLang="cy-GB" sz="3200" dirty="0">
                <a:latin typeface="Lucida Sans" panose="020B0602030504020204" pitchFamily="34" charset="0"/>
              </a:rPr>
              <a:t>Astudiaeth </a:t>
            </a:r>
            <a:r>
              <a:rPr lang="en-GB" altLang="cy-GB" sz="3200" dirty="0" err="1">
                <a:latin typeface="Lucida Sans" panose="020B0602030504020204" pitchFamily="34" charset="0"/>
              </a:rPr>
              <a:t>achos</a:t>
            </a:r>
            <a:r>
              <a:rPr lang="en-GB" altLang="cy-GB" sz="3200" dirty="0">
                <a:latin typeface="Lucida Sans" panose="020B0602030504020204" pitchFamily="34" charset="0"/>
              </a:rPr>
              <a:t> 2</a:t>
            </a:r>
            <a:br>
              <a:rPr lang="en-GB" altLang="cy-GB" sz="3200" dirty="0">
                <a:latin typeface="Lucida Sans" panose="020B0602030504020204" pitchFamily="34" charset="0"/>
              </a:rPr>
            </a:br>
            <a:r>
              <a:rPr lang="en-GB" altLang="cy-GB" sz="3200" dirty="0">
                <a:solidFill>
                  <a:srgbClr val="0000FF"/>
                </a:solidFill>
                <a:latin typeface="Lucida Sans" panose="020B0602030504020204" pitchFamily="34" charset="0"/>
              </a:rPr>
              <a:t>Case study 2</a:t>
            </a:r>
            <a:endParaRPr lang="cy-GB" altLang="cy-GB" sz="3200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13315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268760"/>
            <a:ext cx="4263330" cy="4908203"/>
          </a:xfrm>
        </p:spPr>
        <p:txBody>
          <a:bodyPr/>
          <a:lstStyle/>
          <a:p>
            <a:r>
              <a:rPr lang="cy-GB" altLang="cy-GB" sz="2600" dirty="0">
                <a:latin typeface="Lucida Sans" panose="020B0602030504020204" pitchFamily="34" charset="0"/>
              </a:rPr>
              <a:t>‘</a:t>
            </a:r>
            <a:r>
              <a:rPr lang="cy-GB" altLang="cy-GB" sz="2600" dirty="0" err="1">
                <a:latin typeface="Lucida Sans" panose="020B0602030504020204" pitchFamily="34" charset="0"/>
              </a:rPr>
              <a:t>Baby</a:t>
            </a:r>
            <a:r>
              <a:rPr lang="cy-GB" altLang="cy-GB" sz="2600" dirty="0">
                <a:latin typeface="Lucida Sans" panose="020B0602030504020204" pitchFamily="34" charset="0"/>
              </a:rPr>
              <a:t> </a:t>
            </a:r>
            <a:r>
              <a:rPr lang="cy-GB" altLang="cy-GB" sz="2600" dirty="0" err="1">
                <a:latin typeface="Lucida Sans" panose="020B0602030504020204" pitchFamily="34" charset="0"/>
              </a:rPr>
              <a:t>Hospital</a:t>
            </a:r>
            <a:r>
              <a:rPr lang="cy-GB" altLang="cy-GB" sz="2600" dirty="0">
                <a:latin typeface="Lucida Sans" panose="020B0602030504020204" pitchFamily="34" charset="0"/>
              </a:rPr>
              <a:t>’</a:t>
            </a:r>
          </a:p>
          <a:p>
            <a:r>
              <a:rPr lang="cy-GB" altLang="cy-GB" sz="2600" dirty="0">
                <a:latin typeface="Lucida Sans" panose="020B0602030504020204" pitchFamily="34" charset="0"/>
              </a:rPr>
              <a:t>‘the </a:t>
            </a:r>
            <a:r>
              <a:rPr lang="cy-GB" altLang="cy-GB" sz="2600" dirty="0" err="1">
                <a:latin typeface="Lucida Sans" panose="020B0602030504020204" pitchFamily="34" charset="0"/>
              </a:rPr>
              <a:t>monkey</a:t>
            </a:r>
            <a:r>
              <a:rPr lang="cy-GB" altLang="cy-GB" sz="2600" dirty="0">
                <a:latin typeface="Lucida Sans" panose="020B0602030504020204" pitchFamily="34" charset="0"/>
              </a:rPr>
              <a:t> </a:t>
            </a:r>
            <a:r>
              <a:rPr lang="cy-GB" altLang="cy-GB" sz="2600" dirty="0" err="1">
                <a:latin typeface="Lucida Sans" panose="020B0602030504020204" pitchFamily="34" charset="0"/>
              </a:rPr>
              <a:t>girl</a:t>
            </a:r>
            <a:r>
              <a:rPr lang="cy-GB" altLang="cy-GB" sz="2600" dirty="0">
                <a:latin typeface="Lucida Sans" panose="020B0602030504020204" pitchFamily="34" charset="0"/>
              </a:rPr>
              <a:t> </a:t>
            </a:r>
            <a:r>
              <a:rPr lang="cy-GB" altLang="cy-GB" sz="2600" dirty="0" err="1">
                <a:latin typeface="Lucida Sans" panose="020B0602030504020204" pitchFamily="34" charset="0"/>
              </a:rPr>
              <a:t>from</a:t>
            </a:r>
            <a:r>
              <a:rPr lang="cy-GB" altLang="cy-GB" sz="2600" dirty="0">
                <a:latin typeface="Lucida Sans" panose="020B0602030504020204" pitchFamily="34" charset="0"/>
              </a:rPr>
              <a:t> Sierra Leone’</a:t>
            </a:r>
          </a:p>
          <a:p>
            <a:r>
              <a:rPr lang="en-GB" altLang="cy-GB" sz="2600" dirty="0" err="1">
                <a:latin typeface="Lucida Sans" panose="020B0602030504020204" pitchFamily="34" charset="0"/>
              </a:rPr>
              <a:t>Cafodd</a:t>
            </a:r>
            <a:r>
              <a:rPr lang="en-GB" altLang="cy-GB" sz="2600" dirty="0">
                <a:latin typeface="Lucida Sans" panose="020B0602030504020204" pitchFamily="34" charset="0"/>
              </a:rPr>
              <a:t> </a:t>
            </a:r>
            <a:r>
              <a:rPr lang="en-GB" altLang="cy-GB" sz="2600" dirty="0" err="1">
                <a:latin typeface="Lucida Sans" panose="020B0602030504020204" pitchFamily="34" charset="0"/>
              </a:rPr>
              <a:t>ei</a:t>
            </a:r>
            <a:r>
              <a:rPr lang="en-GB" altLang="cy-GB" sz="2600" dirty="0">
                <a:latin typeface="Lucida Sans" panose="020B0602030504020204" pitchFamily="34" charset="0"/>
              </a:rPr>
              <a:t> </a:t>
            </a:r>
            <a:r>
              <a:rPr lang="en-GB" altLang="cy-GB" sz="2600" dirty="0" err="1">
                <a:latin typeface="Lucida Sans" panose="020B0602030504020204" pitchFamily="34" charset="0"/>
              </a:rPr>
              <a:t>ddarganfod</a:t>
            </a:r>
            <a:r>
              <a:rPr lang="en-GB" altLang="cy-GB" sz="2600" dirty="0">
                <a:latin typeface="Lucida Sans" panose="020B0602030504020204" pitchFamily="34" charset="0"/>
              </a:rPr>
              <a:t> </a:t>
            </a:r>
            <a:r>
              <a:rPr lang="en-GB" altLang="cy-GB" sz="2600" dirty="0" err="1">
                <a:latin typeface="Lucida Sans" panose="020B0602030504020204" pitchFamily="34" charset="0"/>
              </a:rPr>
              <a:t>yn</a:t>
            </a:r>
            <a:r>
              <a:rPr lang="en-GB" altLang="cy-GB" sz="2600" dirty="0">
                <a:latin typeface="Lucida Sans" panose="020B0602030504020204" pitchFamily="34" charset="0"/>
              </a:rPr>
              <a:t> 1984 – 7 </a:t>
            </a:r>
            <a:r>
              <a:rPr lang="en-GB" altLang="cy-GB" sz="2600" dirty="0" err="1">
                <a:latin typeface="Lucida Sans" panose="020B0602030504020204" pitchFamily="34" charset="0"/>
              </a:rPr>
              <a:t>oed</a:t>
            </a:r>
            <a:endParaRPr lang="cy-GB" altLang="cy-GB" sz="2600" dirty="0">
              <a:latin typeface="Lucida Sans" panose="020B0602030504020204" pitchFamily="34" charset="0"/>
            </a:endParaRPr>
          </a:p>
          <a:p>
            <a:r>
              <a:rPr lang="cy-GB" altLang="cy-GB" sz="2600" dirty="0">
                <a:latin typeface="Lucida Sans" panose="020B0602030504020204" pitchFamily="34" charset="0"/>
              </a:rPr>
              <a:t>Magwyd gan fwncïod</a:t>
            </a:r>
          </a:p>
          <a:p>
            <a:r>
              <a:rPr lang="cy-GB" altLang="cy-GB" sz="2600" dirty="0">
                <a:latin typeface="Lucida Sans" panose="020B0602030504020204" pitchFamily="34" charset="0"/>
              </a:rPr>
              <a:t>Methu siarad</a:t>
            </a:r>
          </a:p>
          <a:p>
            <a:r>
              <a:rPr lang="cy-GB" altLang="cy-GB" sz="2600" dirty="0">
                <a:latin typeface="Lucida Sans" panose="020B0602030504020204" pitchFamily="34" charset="0"/>
              </a:rPr>
              <a:t>Gwneud synau fel mwncïod</a:t>
            </a:r>
          </a:p>
          <a:p>
            <a:endParaRPr lang="cy-GB" altLang="cy-GB" dirty="0"/>
          </a:p>
        </p:txBody>
      </p:sp>
      <p:sp>
        <p:nvSpPr>
          <p:cNvPr id="13316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268760"/>
            <a:ext cx="4263330" cy="4908203"/>
          </a:xfrm>
        </p:spPr>
        <p:txBody>
          <a:bodyPr/>
          <a:lstStyle/>
          <a:p>
            <a:r>
              <a:rPr lang="en-GB" altLang="cy-GB" sz="2600" dirty="0">
                <a:solidFill>
                  <a:srgbClr val="0000FF"/>
                </a:solidFill>
                <a:latin typeface="Lucida Sans" panose="020B0602030504020204" pitchFamily="34" charset="0"/>
              </a:rPr>
              <a:t>‘Baby Hospital’</a:t>
            </a:r>
          </a:p>
          <a:p>
            <a:r>
              <a:rPr lang="en-GB" altLang="cy-GB" sz="2600" dirty="0">
                <a:solidFill>
                  <a:srgbClr val="0000FF"/>
                </a:solidFill>
                <a:latin typeface="Lucida Sans" panose="020B0602030504020204" pitchFamily="34" charset="0"/>
              </a:rPr>
              <a:t>‘the monkey girl from Sierra Leone’</a:t>
            </a:r>
          </a:p>
          <a:p>
            <a:r>
              <a:rPr lang="en-GB" altLang="cy-GB" sz="2600" dirty="0">
                <a:solidFill>
                  <a:srgbClr val="0000FF"/>
                </a:solidFill>
                <a:latin typeface="Lucida Sans" panose="020B0602030504020204" pitchFamily="34" charset="0"/>
              </a:rPr>
              <a:t>Found in 1984 – 7 years</a:t>
            </a:r>
          </a:p>
          <a:p>
            <a:r>
              <a:rPr lang="en-GB" altLang="cy-GB" sz="2600" dirty="0">
                <a:solidFill>
                  <a:srgbClr val="0000FF"/>
                </a:solidFill>
                <a:latin typeface="Lucida Sans" panose="020B0602030504020204" pitchFamily="34" charset="0"/>
              </a:rPr>
              <a:t>Brought up by apes/monkeys</a:t>
            </a:r>
          </a:p>
          <a:p>
            <a:r>
              <a:rPr lang="en-GB" altLang="cy-GB" sz="2600" dirty="0">
                <a:solidFill>
                  <a:srgbClr val="0000FF"/>
                </a:solidFill>
                <a:latin typeface="Lucida Sans" panose="020B0602030504020204" pitchFamily="34" charset="0"/>
              </a:rPr>
              <a:t>Unable to talk</a:t>
            </a:r>
          </a:p>
          <a:p>
            <a:r>
              <a:rPr lang="en-GB" altLang="cy-GB" sz="2600" dirty="0">
                <a:solidFill>
                  <a:srgbClr val="0000FF"/>
                </a:solidFill>
                <a:latin typeface="Lucida Sans" panose="020B0602030504020204" pitchFamily="34" charset="0"/>
              </a:rPr>
              <a:t>Made chattering noises </a:t>
            </a:r>
            <a:endParaRPr lang="cy-GB" altLang="cy-GB" sz="2600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708696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y-GB" altLang="cy-GB" sz="3200" dirty="0">
                <a:latin typeface="Lucida Sans" panose="020B0602030504020204" pitchFamily="34" charset="0"/>
              </a:rPr>
              <a:t>Astudiaeth achos 3</a:t>
            </a:r>
            <a:r>
              <a:rPr lang="en-GB" altLang="cy-GB" sz="3200" dirty="0">
                <a:latin typeface="Lucida Sans" panose="020B0602030504020204" pitchFamily="34" charset="0"/>
              </a:rPr>
              <a:t/>
            </a:r>
            <a:br>
              <a:rPr lang="en-GB" altLang="cy-GB" sz="3200" dirty="0">
                <a:latin typeface="Lucida Sans" panose="020B0602030504020204" pitchFamily="34" charset="0"/>
              </a:rPr>
            </a:br>
            <a:r>
              <a:rPr lang="en-GB" altLang="cy-GB" sz="3200" dirty="0">
                <a:solidFill>
                  <a:srgbClr val="0000FF"/>
                </a:solidFill>
                <a:latin typeface="Lucida Sans" panose="020B0602030504020204" pitchFamily="34" charset="0"/>
              </a:rPr>
              <a:t>Case study 3</a:t>
            </a:r>
            <a:endParaRPr lang="cy-GB" altLang="cy-GB" sz="3200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205288"/>
          </a:xfrm>
        </p:spPr>
        <p:txBody>
          <a:bodyPr>
            <a:normAutofit lnSpcReduction="10000"/>
          </a:bodyPr>
          <a:lstStyle/>
          <a:p>
            <a:pPr>
              <a:defRPr/>
            </a:pPr>
            <a:r>
              <a:rPr lang="cy-GB" sz="2400" dirty="0">
                <a:latin typeface="Lucida Sans" panose="020B0602040502020204" pitchFamily="34" charset="0"/>
              </a:rPr>
              <a:t>Danielle </a:t>
            </a:r>
            <a:r>
              <a:rPr lang="cy-GB" sz="2400" dirty="0" err="1">
                <a:latin typeface="Lucida Sans" panose="020B0602040502020204" pitchFamily="34" charset="0"/>
              </a:rPr>
              <a:t>Crockett</a:t>
            </a:r>
            <a:endParaRPr lang="cy-GB" sz="2400" dirty="0">
              <a:latin typeface="Lucida Sans" panose="020B0602040502020204" pitchFamily="34" charset="0"/>
            </a:endParaRPr>
          </a:p>
          <a:p>
            <a:pPr>
              <a:defRPr/>
            </a:pPr>
            <a:r>
              <a:rPr lang="cy-GB" sz="2400" dirty="0">
                <a:latin typeface="Lucida Sans" panose="020B0602040502020204" pitchFamily="34" charset="0"/>
              </a:rPr>
              <a:t>‘y ferch yn y ffenest’</a:t>
            </a:r>
          </a:p>
          <a:p>
            <a:pPr>
              <a:defRPr/>
            </a:pPr>
            <a:r>
              <a:rPr lang="cy-GB" sz="2400" dirty="0">
                <a:latin typeface="Lucida Sans" panose="020B0602040502020204" pitchFamily="34" charset="0"/>
              </a:rPr>
              <a:t>Cafodd ei ddarganfod yn 2005 – 6 oed</a:t>
            </a:r>
          </a:p>
          <a:p>
            <a:pPr>
              <a:defRPr/>
            </a:pPr>
            <a:r>
              <a:rPr lang="cy-GB" sz="2400" dirty="0">
                <a:latin typeface="Lucida Sans" panose="020B0602040502020204" pitchFamily="34" charset="0"/>
              </a:rPr>
              <a:t>Methu cnoi na llyncu bwyd solid</a:t>
            </a:r>
          </a:p>
          <a:p>
            <a:pPr>
              <a:defRPr/>
            </a:pPr>
            <a:r>
              <a:rPr lang="cy-GB" sz="2400" dirty="0">
                <a:latin typeface="Lucida Sans" panose="020B0602040502020204" pitchFamily="34" charset="0"/>
              </a:rPr>
              <a:t>Methu siarad</a:t>
            </a:r>
          </a:p>
          <a:p>
            <a:pPr>
              <a:defRPr/>
            </a:pPr>
            <a:r>
              <a:rPr lang="cy-GB" sz="2400" dirty="0">
                <a:latin typeface="Lucida Sans" panose="020B0602040502020204" pitchFamily="34" charset="0"/>
              </a:rPr>
              <a:t>Methu cyfathrebu</a:t>
            </a:r>
          </a:p>
          <a:p>
            <a:pPr>
              <a:defRPr/>
            </a:pPr>
            <a:r>
              <a:rPr lang="cy-GB" sz="2400" dirty="0">
                <a:latin typeface="Lucida Sans" panose="020B0602040502020204" pitchFamily="34" charset="0"/>
              </a:rPr>
              <a:t>Mwy na thebyg, heb gael cofleidiad (cwtsh)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244280" cy="4925144"/>
          </a:xfrm>
        </p:spPr>
        <p:txBody>
          <a:bodyPr>
            <a:normAutofit lnSpcReduction="10000"/>
          </a:bodyPr>
          <a:lstStyle/>
          <a:p>
            <a:pPr>
              <a:defRPr/>
            </a:pPr>
            <a:r>
              <a:rPr lang="en-GB" sz="2400" dirty="0">
                <a:solidFill>
                  <a:srgbClr val="0000FF"/>
                </a:solidFill>
                <a:latin typeface="Lucida Sans" panose="020B0602040502020204" pitchFamily="34" charset="0"/>
              </a:rPr>
              <a:t>Danielle Crockett</a:t>
            </a:r>
          </a:p>
          <a:p>
            <a:pPr>
              <a:defRPr/>
            </a:pPr>
            <a:r>
              <a:rPr lang="en-GB" sz="2400" dirty="0">
                <a:solidFill>
                  <a:srgbClr val="0000FF"/>
                </a:solidFill>
                <a:latin typeface="Lucida Sans" panose="020B0602040502020204" pitchFamily="34" charset="0"/>
              </a:rPr>
              <a:t>‘the girl in the window’</a:t>
            </a:r>
          </a:p>
          <a:p>
            <a:pPr>
              <a:defRPr/>
            </a:pPr>
            <a:r>
              <a:rPr lang="en-GB" sz="2400" dirty="0">
                <a:solidFill>
                  <a:srgbClr val="0000FF"/>
                </a:solidFill>
                <a:latin typeface="Lucida Sans" panose="020B0602040502020204" pitchFamily="34" charset="0"/>
              </a:rPr>
              <a:t>Found in 2005 – 6 years</a:t>
            </a:r>
          </a:p>
          <a:p>
            <a:pPr>
              <a:defRPr/>
            </a:pPr>
            <a:r>
              <a:rPr lang="en-GB" sz="2400" dirty="0">
                <a:solidFill>
                  <a:srgbClr val="0000FF"/>
                </a:solidFill>
                <a:latin typeface="Lucida Sans" panose="020B0602040502020204" pitchFamily="34" charset="0"/>
              </a:rPr>
              <a:t>Unable to chew or swallow solid food</a:t>
            </a:r>
          </a:p>
          <a:p>
            <a:pPr>
              <a:defRPr/>
            </a:pPr>
            <a:r>
              <a:rPr lang="en-GB" sz="2400" dirty="0">
                <a:solidFill>
                  <a:srgbClr val="0000FF"/>
                </a:solidFill>
                <a:latin typeface="Lucida Sans" panose="020B0602040502020204" pitchFamily="34" charset="0"/>
              </a:rPr>
              <a:t>Unable to talk</a:t>
            </a:r>
          </a:p>
          <a:p>
            <a:pPr>
              <a:defRPr/>
            </a:pPr>
            <a:r>
              <a:rPr lang="en-GB" sz="2400" dirty="0">
                <a:solidFill>
                  <a:srgbClr val="0000FF"/>
                </a:solidFill>
                <a:latin typeface="Lucida Sans" panose="020B0602040502020204" pitchFamily="34" charset="0"/>
              </a:rPr>
              <a:t>Unable to communicate</a:t>
            </a:r>
          </a:p>
          <a:p>
            <a:pPr>
              <a:defRPr/>
            </a:pPr>
            <a:r>
              <a:rPr lang="en-GB" sz="2400" dirty="0">
                <a:solidFill>
                  <a:srgbClr val="0000FF"/>
                </a:solidFill>
                <a:latin typeface="Lucida Sans" panose="020B0602040502020204" pitchFamily="34" charset="0"/>
              </a:rPr>
              <a:t>Probably never hugged</a:t>
            </a:r>
          </a:p>
          <a:p>
            <a:pPr marL="0" indent="0">
              <a:buFontTx/>
              <a:buNone/>
              <a:defRPr/>
            </a:pPr>
            <a:endParaRPr lang="en-GB" sz="2400" dirty="0">
              <a:solidFill>
                <a:srgbClr val="0000FF"/>
              </a:solidFill>
              <a:latin typeface="Lucida Sans" panose="020B0602040502020204" pitchFamily="34" charset="0"/>
            </a:endParaRPr>
          </a:p>
          <a:p>
            <a:pPr marL="0" indent="0" algn="r">
              <a:buFontTx/>
              <a:buNone/>
              <a:defRPr/>
            </a:pPr>
            <a:r>
              <a:rPr lang="en-GB" sz="1800" dirty="0">
                <a:latin typeface="Lucida Sans" panose="020B0602040502020204" pitchFamily="34" charset="0"/>
              </a:rPr>
              <a:t>(Schmitt, 2009)</a:t>
            </a:r>
          </a:p>
          <a:p>
            <a:pPr marL="0" indent="0" algn="r">
              <a:buFontTx/>
              <a:buNone/>
              <a:defRPr/>
            </a:pPr>
            <a:r>
              <a:rPr lang="cy-GB" sz="1800" dirty="0">
                <a:latin typeface="Lucida Sans" panose="020B0602040502020204" pitchFamily="34" charset="0"/>
                <a:hlinkClick r:id="rId3"/>
              </a:rPr>
              <a:t>https://www.youtube.com/watch?v=RuDTcD81vwE</a:t>
            </a:r>
            <a:r>
              <a:rPr lang="cy-GB" sz="1800" dirty="0">
                <a:latin typeface="Lucida Sans" panose="020B06020405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72818024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Title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 eaLnBrk="1" hangingPunct="1"/>
            <a:r>
              <a:rPr lang="en-GB" altLang="cy-GB" sz="3200" dirty="0">
                <a:latin typeface="Lucida Sans" panose="020B0602030504020204" pitchFamily="34" charset="0"/>
              </a:rPr>
              <a:t>Cyfeiriadau</a:t>
            </a:r>
            <a:br>
              <a:rPr lang="en-GB" altLang="cy-GB" sz="3200" dirty="0">
                <a:latin typeface="Lucida Sans" panose="020B0602030504020204" pitchFamily="34" charset="0"/>
              </a:rPr>
            </a:br>
            <a:r>
              <a:rPr lang="en-GB" altLang="cy-GB" sz="3200" dirty="0">
                <a:solidFill>
                  <a:srgbClr val="0000FF"/>
                </a:solidFill>
                <a:latin typeface="Lucida Sans" panose="020B0602030504020204" pitchFamily="34" charset="0"/>
              </a:rPr>
              <a:t>References</a:t>
            </a:r>
            <a:endParaRPr lang="cy-GB" altLang="cy-GB" sz="3200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46083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altLang="cy-GB" sz="2000" dirty="0" err="1" smtClean="0">
                <a:solidFill>
                  <a:srgbClr val="000000"/>
                </a:solidFill>
                <a:latin typeface="Lucida Sans" panose="020B0602030504020204" pitchFamily="34" charset="0"/>
              </a:rPr>
              <a:t>itsKlife</a:t>
            </a:r>
            <a:r>
              <a:rPr lang="en-GB" altLang="cy-GB" sz="2000" dirty="0">
                <a:solidFill>
                  <a:srgbClr val="000000"/>
                </a:solidFill>
                <a:latin typeface="Lucida Sans" panose="020B0602030504020204" pitchFamily="34" charset="0"/>
              </a:rPr>
              <a:t> (2016) </a:t>
            </a:r>
            <a:r>
              <a:rPr lang="en-GB" altLang="cy-GB" sz="2000" i="1" dirty="0">
                <a:solidFill>
                  <a:srgbClr val="000000"/>
                </a:solidFill>
                <a:latin typeface="Lucida Sans" panose="020B0602030504020204" pitchFamily="34" charset="0"/>
              </a:rPr>
              <a:t>Toddler Asking why for 3 minutes </a:t>
            </a:r>
            <a:r>
              <a:rPr lang="en-GB" altLang="cy-GB" sz="2000" i="1" dirty="0" smtClean="0">
                <a:solidFill>
                  <a:srgbClr val="000000"/>
                </a:solidFill>
                <a:latin typeface="Lucida Sans" panose="020B0602030504020204" pitchFamily="34" charset="0"/>
              </a:rPr>
              <a:t>straight! </a:t>
            </a:r>
            <a:r>
              <a:rPr lang="en-GB" altLang="cy-GB" sz="2000" dirty="0">
                <a:solidFill>
                  <a:srgbClr val="000000"/>
                </a:solidFill>
                <a:latin typeface="Lucida Sans" panose="020B0602030504020204" pitchFamily="34" charset="0"/>
              </a:rPr>
              <a:t>Available at: </a:t>
            </a:r>
            <a:r>
              <a:rPr lang="en-GB" altLang="cy-GB" sz="2000" dirty="0">
                <a:solidFill>
                  <a:srgbClr val="000000"/>
                </a:solidFill>
                <a:latin typeface="Lucida Sans" panose="020B0602030504020204" pitchFamily="34" charset="0"/>
                <a:hlinkClick r:id="rId2"/>
              </a:rPr>
              <a:t>https://</a:t>
            </a:r>
            <a:r>
              <a:rPr lang="en-GB" altLang="cy-GB" sz="2000" dirty="0" smtClean="0">
                <a:solidFill>
                  <a:srgbClr val="000000"/>
                </a:solidFill>
                <a:latin typeface="Lucida Sans" panose="020B0602030504020204" pitchFamily="34" charset="0"/>
                <a:hlinkClick r:id="rId2"/>
              </a:rPr>
              <a:t>www.youtube.com/watch?v=tThS05TdK3M</a:t>
            </a:r>
            <a:r>
              <a:rPr lang="en-GB" altLang="cy-GB" sz="2000" dirty="0" smtClean="0">
                <a:solidFill>
                  <a:srgbClr val="000000"/>
                </a:solidFill>
                <a:latin typeface="Lucida Sans" panose="020B0602030504020204" pitchFamily="34" charset="0"/>
              </a:rPr>
              <a:t> [Accessed: October 23 2020].</a:t>
            </a:r>
            <a:endParaRPr lang="en-GB" altLang="cy-GB" sz="2000" i="1" dirty="0">
              <a:solidFill>
                <a:srgbClr val="000000"/>
              </a:solidFill>
              <a:latin typeface="Lucida Sans" panose="020B0602030504020204" pitchFamily="34" charset="0"/>
            </a:endParaRPr>
          </a:p>
          <a:p>
            <a:pPr marL="0" indent="0" eaLnBrk="1" hangingPunct="1">
              <a:buFontTx/>
              <a:buNone/>
            </a:pPr>
            <a:r>
              <a:rPr lang="en-GB" altLang="cy-GB" sz="2000" dirty="0" err="1" smtClean="0">
                <a:solidFill>
                  <a:srgbClr val="000000"/>
                </a:solidFill>
                <a:latin typeface="Lucida Sans" panose="020B0602030504020204" pitchFamily="34" charset="0"/>
              </a:rPr>
              <a:t>Neaum</a:t>
            </a:r>
            <a:r>
              <a:rPr lang="en-GB" altLang="cy-GB" sz="2000" dirty="0">
                <a:solidFill>
                  <a:srgbClr val="000000"/>
                </a:solidFill>
                <a:latin typeface="Lucida Sans" panose="020B0602030504020204" pitchFamily="34" charset="0"/>
              </a:rPr>
              <a:t>, S. (2012) </a:t>
            </a:r>
            <a:r>
              <a:rPr lang="en-GB" altLang="cy-GB" sz="2000" i="1" dirty="0">
                <a:solidFill>
                  <a:srgbClr val="000000"/>
                </a:solidFill>
                <a:latin typeface="Lucida Sans" panose="020B0602030504020204" pitchFamily="34" charset="0"/>
              </a:rPr>
              <a:t>Language and literacy for the early years. </a:t>
            </a:r>
            <a:r>
              <a:rPr lang="en-GB" altLang="cy-GB" sz="2000" dirty="0">
                <a:solidFill>
                  <a:srgbClr val="000000"/>
                </a:solidFill>
                <a:latin typeface="Lucida Sans" panose="020B0602030504020204" pitchFamily="34" charset="0"/>
              </a:rPr>
              <a:t>London: Sage Publications Ltd.</a:t>
            </a:r>
          </a:p>
          <a:p>
            <a:pPr marL="0" indent="0" eaLnBrk="1" hangingPunct="1">
              <a:buFontTx/>
              <a:buNone/>
            </a:pPr>
            <a:r>
              <a:rPr lang="en-GB" altLang="cy-GB" sz="2000" dirty="0">
                <a:solidFill>
                  <a:srgbClr val="000000"/>
                </a:solidFill>
                <a:latin typeface="Lucida Sans" panose="020B0602030504020204" pitchFamily="34" charset="0"/>
              </a:rPr>
              <a:t>Oates, J. </a:t>
            </a:r>
            <a:r>
              <a:rPr lang="en-GB" altLang="cy-GB" sz="2000" dirty="0" smtClean="0">
                <a:solidFill>
                  <a:srgbClr val="000000"/>
                </a:solidFill>
                <a:latin typeface="Lucida Sans" panose="020B0602030504020204" pitchFamily="34" charset="0"/>
              </a:rPr>
              <a:t>and </a:t>
            </a:r>
            <a:r>
              <a:rPr lang="en-GB" altLang="cy-GB" sz="2000" dirty="0">
                <a:solidFill>
                  <a:srgbClr val="000000"/>
                </a:solidFill>
                <a:latin typeface="Lucida Sans" panose="020B0602030504020204" pitchFamily="34" charset="0"/>
              </a:rPr>
              <a:t>Grayson, A. (2004) </a:t>
            </a:r>
            <a:r>
              <a:rPr lang="en-GB" altLang="cy-GB" sz="2000" i="1" dirty="0">
                <a:solidFill>
                  <a:srgbClr val="000000"/>
                </a:solidFill>
                <a:latin typeface="Lucida Sans" panose="020B0602030504020204" pitchFamily="34" charset="0"/>
              </a:rPr>
              <a:t>Cognitive and language development in children. </a:t>
            </a:r>
            <a:r>
              <a:rPr lang="en-GB" altLang="cy-GB" sz="2000" dirty="0">
                <a:solidFill>
                  <a:srgbClr val="000000"/>
                </a:solidFill>
                <a:latin typeface="Lucida Sans" panose="020B0602030504020204" pitchFamily="34" charset="0"/>
              </a:rPr>
              <a:t>Oxford: The Open University.</a:t>
            </a:r>
          </a:p>
          <a:p>
            <a:pPr marL="0" indent="0" eaLnBrk="1" hangingPunct="1">
              <a:buFontTx/>
              <a:buNone/>
            </a:pPr>
            <a:r>
              <a:rPr lang="en-GB" altLang="cy-GB" sz="2000" dirty="0">
                <a:latin typeface="Lucida Sans" panose="020B0602030504020204" pitchFamily="34" charset="0"/>
              </a:rPr>
              <a:t>Petrie, P. (2011) </a:t>
            </a:r>
            <a:r>
              <a:rPr lang="en-GB" altLang="cy-GB" sz="2000" i="1" dirty="0">
                <a:latin typeface="Lucida Sans" panose="020B0602030504020204" pitchFamily="34" charset="0"/>
              </a:rPr>
              <a:t>Communication skills for working with children and young people: Introducing social pedagogy (3</a:t>
            </a:r>
            <a:r>
              <a:rPr lang="en-GB" altLang="cy-GB" sz="2000" i="1" baseline="30000" dirty="0">
                <a:latin typeface="Lucida Sans" panose="020B0602030504020204" pitchFamily="34" charset="0"/>
              </a:rPr>
              <a:t>rd</a:t>
            </a:r>
            <a:r>
              <a:rPr lang="en-GB" altLang="cy-GB" sz="2000" i="1" dirty="0">
                <a:latin typeface="Lucida Sans" panose="020B0602030504020204" pitchFamily="34" charset="0"/>
              </a:rPr>
              <a:t> ed.). </a:t>
            </a:r>
            <a:r>
              <a:rPr lang="en-GB" altLang="cy-GB" sz="2000" dirty="0">
                <a:latin typeface="Lucida Sans" panose="020B0602030504020204" pitchFamily="34" charset="0"/>
              </a:rPr>
              <a:t>London: Jessica Kingsley Publishers.</a:t>
            </a:r>
            <a:endParaRPr lang="cy-GB" altLang="cy-GB" sz="2000" dirty="0"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6591900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5649</TotalTime>
  <Words>1174</Words>
  <Application>Microsoft Office PowerPoint</Application>
  <PresentationFormat>On-screen Show (4:3)</PresentationFormat>
  <Paragraphs>251</Paragraphs>
  <Slides>23</Slides>
  <Notes>22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31" baseType="lpstr">
      <vt:lpstr>ＭＳ Ｐゴシック</vt:lpstr>
      <vt:lpstr>Arial</vt:lpstr>
      <vt:lpstr>Calibri</vt:lpstr>
      <vt:lpstr>Calibri Light</vt:lpstr>
      <vt:lpstr>Lucida Sans</vt:lpstr>
      <vt:lpstr>Myriad Pro</vt:lpstr>
      <vt:lpstr>Times</vt:lpstr>
      <vt:lpstr>Office Theme</vt:lpstr>
      <vt:lpstr>EAEE5004 EAEE5004 </vt:lpstr>
      <vt:lpstr>Cynnwys Contents</vt:lpstr>
      <vt:lpstr>Sgiliau Cyflogadwyedd/Trosglwyddadwy Employability/Transferable Skills</vt:lpstr>
      <vt:lpstr>Adnoddau Resources</vt:lpstr>
      <vt:lpstr>Rhaglen Ymarferydd Blynyddoedd Cynnar Early Years Practitioner programme</vt:lpstr>
      <vt:lpstr>Camau cwestiynu Stages of questioning  (Neaum, 2012)</vt:lpstr>
      <vt:lpstr>“Why?”</vt:lpstr>
      <vt:lpstr>Beth sy’n digwydd os nad ydynt yn ymateb? What happens if we do not respond?</vt:lpstr>
      <vt:lpstr>Goslef Intonation</vt:lpstr>
      <vt:lpstr>Prawf A test</vt:lpstr>
      <vt:lpstr>Gwallau? Errors?</vt:lpstr>
      <vt:lpstr>Dadansoddi Sgwrs Discourse Analysis</vt:lpstr>
      <vt:lpstr> Nodweddion sgwrs Conversational features </vt:lpstr>
      <vt:lpstr> Sgiliau sgyrsiau - cymdeithasol Conversational social skills </vt:lpstr>
      <vt:lpstr>Torri rheolau: Troseddau sgyrsiol cyffredin Rule breakers: common conversational violations </vt:lpstr>
      <vt:lpstr> Plant ifanc Young children </vt:lpstr>
      <vt:lpstr>Tlodi’r symbyliad Poverty of the stimulus</vt:lpstr>
      <vt:lpstr>Dadl Chomsky Chomsky’s argument</vt:lpstr>
      <vt:lpstr>Plant gwyllt (feral) Feral children</vt:lpstr>
      <vt:lpstr>Astudiaeth achos 1 Case study 1</vt:lpstr>
      <vt:lpstr>Astudiaeth achos 2 Case study 2</vt:lpstr>
      <vt:lpstr>Astudiaeth achos 3 Case study 3</vt:lpstr>
      <vt:lpstr>Cyfeiriadau References</vt:lpstr>
    </vt:vector>
  </TitlesOfParts>
  <Company>CYD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EY502 – W Caffael Iaith  Language Acquisition</dc:title>
  <dc:creator>IT</dc:creator>
  <cp:lastModifiedBy>Alison Rees-Edwards</cp:lastModifiedBy>
  <cp:revision>64</cp:revision>
  <cp:lastPrinted>2019-11-18T15:31:35Z</cp:lastPrinted>
  <dcterms:created xsi:type="dcterms:W3CDTF">2006-02-01T18:49:32Z</dcterms:created>
  <dcterms:modified xsi:type="dcterms:W3CDTF">2020-10-23T11:36:42Z</dcterms:modified>
</cp:coreProperties>
</file>