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72" r:id="rId1"/>
  </p:sldMasterIdLst>
  <p:sldIdLst>
    <p:sldId id="271" r:id="rId2"/>
    <p:sldId id="256" r:id="rId3"/>
    <p:sldId id="266" r:id="rId4"/>
    <p:sldId id="272" r:id="rId5"/>
    <p:sldId id="273" r:id="rId6"/>
    <p:sldId id="265" r:id="rId7"/>
    <p:sldId id="257" r:id="rId8"/>
    <p:sldId id="274" r:id="rId9"/>
    <p:sldId id="275" r:id="rId10"/>
    <p:sldId id="276" r:id="rId11"/>
    <p:sldId id="260" r:id="rId12"/>
    <p:sldId id="269"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0" d="100"/>
          <a:sy n="80" d="100"/>
        </p:scale>
        <p:origin x="112" y="3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altLang="zh-CN">
                <a:solidFill>
                  <a:schemeClr val="accent6">
                    <a:lumMod val="50000"/>
                  </a:schemeClr>
                </a:solidFill>
              </a:rPr>
              <a:t>Preference classification and users</a:t>
            </a:r>
            <a:endParaRPr lang="zh-CN" altLang="en-US">
              <a:solidFill>
                <a:schemeClr val="accent6">
                  <a:lumMod val="50000"/>
                </a:schemeClr>
              </a:solidFill>
            </a:endParaRP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zh-CN"/>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Sheet1!$B$1</c:f>
              <c:strCache>
                <c:ptCount val="1"/>
                <c:pt idx="0">
                  <c:v>Overall utilization</c:v>
                </c:pt>
              </c:strCache>
            </c:strRef>
          </c:tx>
          <c:spPr>
            <a:solidFill>
              <a:schemeClr val="accent1"/>
            </a:solidFill>
            <a:ln>
              <a:noFill/>
            </a:ln>
            <a:effectLst/>
            <a:sp3d/>
          </c:spPr>
          <c:invertIfNegative val="0"/>
          <c:cat>
            <c:strRef>
              <c:f>Sheet1!$A$2:$A$8</c:f>
              <c:strCache>
                <c:ptCount val="7"/>
                <c:pt idx="0">
                  <c:v>news and informaton</c:v>
                </c:pt>
                <c:pt idx="1">
                  <c:v>social friends</c:v>
                </c:pt>
                <c:pt idx="2">
                  <c:v>shopping spree</c:v>
                </c:pt>
                <c:pt idx="3">
                  <c:v>professional technology</c:v>
                </c:pt>
                <c:pt idx="4">
                  <c:v>video and audio</c:v>
                </c:pt>
                <c:pt idx="5">
                  <c:v>work study</c:v>
                </c:pt>
                <c:pt idx="6">
                  <c:v>knowledge community</c:v>
                </c:pt>
              </c:strCache>
            </c:strRef>
          </c:cat>
          <c:val>
            <c:numRef>
              <c:f>Sheet1!$B$2:$B$8</c:f>
              <c:numCache>
                <c:formatCode>0.00%</c:formatCode>
                <c:ptCount val="7"/>
                <c:pt idx="0">
                  <c:v>0.48480000000000001</c:v>
                </c:pt>
                <c:pt idx="1">
                  <c:v>0.84089999999999998</c:v>
                </c:pt>
                <c:pt idx="2">
                  <c:v>0.78029999999999999</c:v>
                </c:pt>
                <c:pt idx="3">
                  <c:v>0.62119999999999997</c:v>
                </c:pt>
                <c:pt idx="4">
                  <c:v>0.73480000000000001</c:v>
                </c:pt>
                <c:pt idx="5">
                  <c:v>0.90910000000000002</c:v>
                </c:pt>
                <c:pt idx="6">
                  <c:v>0.21210000000000001</c:v>
                </c:pt>
              </c:numCache>
            </c:numRef>
          </c:val>
          <c:extLst>
            <c:ext xmlns:c16="http://schemas.microsoft.com/office/drawing/2014/chart" uri="{C3380CC4-5D6E-409C-BE32-E72D297353CC}">
              <c16:uniqueId val="{00000000-8044-406D-8543-22A387788A4B}"/>
            </c:ext>
          </c:extLst>
        </c:ser>
        <c:ser>
          <c:idx val="1"/>
          <c:order val="1"/>
          <c:tx>
            <c:strRef>
              <c:f>Sheet1!$C$1</c:f>
              <c:strCache>
                <c:ptCount val="1"/>
                <c:pt idx="0">
                  <c:v>Coverage of male to female ratio</c:v>
                </c:pt>
              </c:strCache>
            </c:strRef>
          </c:tx>
          <c:spPr>
            <a:solidFill>
              <a:schemeClr val="accent2"/>
            </a:solidFill>
            <a:ln>
              <a:noFill/>
            </a:ln>
            <a:effectLst/>
            <a:sp3d/>
          </c:spPr>
          <c:invertIfNegative val="0"/>
          <c:cat>
            <c:strRef>
              <c:f>Sheet1!$A$2:$A$8</c:f>
              <c:strCache>
                <c:ptCount val="7"/>
                <c:pt idx="0">
                  <c:v>news and informaton</c:v>
                </c:pt>
                <c:pt idx="1">
                  <c:v>social friends</c:v>
                </c:pt>
                <c:pt idx="2">
                  <c:v>shopping spree</c:v>
                </c:pt>
                <c:pt idx="3">
                  <c:v>professional technology</c:v>
                </c:pt>
                <c:pt idx="4">
                  <c:v>video and audio</c:v>
                </c:pt>
                <c:pt idx="5">
                  <c:v>work study</c:v>
                </c:pt>
                <c:pt idx="6">
                  <c:v>knowledge community</c:v>
                </c:pt>
              </c:strCache>
            </c:strRef>
          </c:cat>
          <c:val>
            <c:numRef>
              <c:f>Sheet1!$C$2:$C$8</c:f>
              <c:numCache>
                <c:formatCode>0.00%</c:formatCode>
                <c:ptCount val="7"/>
                <c:pt idx="0">
                  <c:v>0.76600000000000001</c:v>
                </c:pt>
                <c:pt idx="1">
                  <c:v>0.39600000000000002</c:v>
                </c:pt>
                <c:pt idx="2">
                  <c:v>0.184</c:v>
                </c:pt>
                <c:pt idx="3">
                  <c:v>0.5</c:v>
                </c:pt>
                <c:pt idx="4">
                  <c:v>0.51500000000000001</c:v>
                </c:pt>
                <c:pt idx="5">
                  <c:v>0.308</c:v>
                </c:pt>
                <c:pt idx="6">
                  <c:v>0.71399999999999997</c:v>
                </c:pt>
              </c:numCache>
            </c:numRef>
          </c:val>
          <c:extLst>
            <c:ext xmlns:c16="http://schemas.microsoft.com/office/drawing/2014/chart" uri="{C3380CC4-5D6E-409C-BE32-E72D297353CC}">
              <c16:uniqueId val="{00000001-8044-406D-8543-22A387788A4B}"/>
            </c:ext>
          </c:extLst>
        </c:ser>
        <c:dLbls>
          <c:showLegendKey val="0"/>
          <c:showVal val="0"/>
          <c:showCatName val="0"/>
          <c:showSerName val="0"/>
          <c:showPercent val="0"/>
          <c:showBubbleSize val="0"/>
        </c:dLbls>
        <c:gapWidth val="150"/>
        <c:shape val="box"/>
        <c:axId val="877454576"/>
        <c:axId val="877457528"/>
        <c:axId val="0"/>
      </c:bar3DChart>
      <c:catAx>
        <c:axId val="877454576"/>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zh-CN"/>
          </a:p>
        </c:txPr>
        <c:crossAx val="877457528"/>
        <c:crosses val="autoZero"/>
        <c:auto val="1"/>
        <c:lblAlgn val="ctr"/>
        <c:lblOffset val="100"/>
        <c:noMultiLvlLbl val="0"/>
      </c:catAx>
      <c:valAx>
        <c:axId val="877457528"/>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zh-CN"/>
          </a:p>
        </c:txPr>
        <c:crossAx val="8774545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zh-C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zh-CN"/>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zh-CN" altLang="en-US"/>
              <a:t>单击此处编辑母版标题样式</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0D5DF35F-29BD-4C70-8780-4522B5B38231}" type="datetimeFigureOut">
              <a:rPr lang="en-GB" smtClean="0"/>
              <a:t>02/06/2021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33B121-24E8-49D6-BEB5-98010C14D7E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9048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0D5DF35F-29BD-4C70-8780-4522B5B38231}" type="datetimeFigureOut">
              <a:rPr lang="en-GB" smtClean="0"/>
              <a:t>02/06/2021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33B121-24E8-49D6-BEB5-98010C14D7E4}" type="slidenum">
              <a:rPr lang="en-GB" smtClean="0"/>
              <a:t>‹#›</a:t>
            </a:fld>
            <a:endParaRPr lang="en-GB"/>
          </a:p>
        </p:txBody>
      </p:sp>
    </p:spTree>
    <p:extLst>
      <p:ext uri="{BB962C8B-B14F-4D97-AF65-F5344CB8AC3E}">
        <p14:creationId xmlns:p14="http://schemas.microsoft.com/office/powerpoint/2010/main" val="746515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节标题">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zh-CN" altLang="en-US"/>
              <a:t>单击此处编辑母版标题样式</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fld id="{0D5DF35F-29BD-4C70-8780-4522B5B38231}" type="datetimeFigureOut">
              <a:rPr lang="en-GB" smtClean="0"/>
              <a:t>02/06/2021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33B121-24E8-49D6-BEB5-98010C14D7E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4288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Date Placeholder 4"/>
          <p:cNvSpPr>
            <a:spLocks noGrp="1"/>
          </p:cNvSpPr>
          <p:nvPr>
            <p:ph type="dt" sz="half" idx="10"/>
          </p:nvPr>
        </p:nvSpPr>
        <p:spPr/>
        <p:txBody>
          <a:bodyPr/>
          <a:lstStyle/>
          <a:p>
            <a:fld id="{0D5DF35F-29BD-4C70-8780-4522B5B38231}" type="datetimeFigureOut">
              <a:rPr lang="en-GB" smtClean="0"/>
              <a:t>02/06/2021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33B121-24E8-49D6-BEB5-98010C14D7E4}" type="slidenum">
              <a:rPr lang="en-GB" smtClean="0"/>
              <a:t>‹#›</a:t>
            </a:fld>
            <a:endParaRPr lang="en-GB"/>
          </a:p>
        </p:txBody>
      </p:sp>
    </p:spTree>
    <p:extLst>
      <p:ext uri="{BB962C8B-B14F-4D97-AF65-F5344CB8AC3E}">
        <p14:creationId xmlns:p14="http://schemas.microsoft.com/office/powerpoint/2010/main" val="2157170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Content Placeholder 3"/>
          <p:cNvSpPr>
            <a:spLocks noGrp="1"/>
          </p:cNvSpPr>
          <p:nvPr>
            <p:ph sz="half" idx="2"/>
          </p:nvPr>
        </p:nvSpPr>
        <p:spPr>
          <a:xfrm>
            <a:off x="1097280" y="2582334"/>
            <a:ext cx="4937760" cy="3378200"/>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Content Placeholder 5"/>
          <p:cNvSpPr>
            <a:spLocks noGrp="1"/>
          </p:cNvSpPr>
          <p:nvPr>
            <p:ph sz="quarter" idx="4"/>
          </p:nvPr>
        </p:nvSpPr>
        <p:spPr>
          <a:xfrm>
            <a:off x="6217920" y="2582334"/>
            <a:ext cx="4937760" cy="3378200"/>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p:txBody>
          <a:bodyPr/>
          <a:lstStyle/>
          <a:p>
            <a:fld id="{0D5DF35F-29BD-4C70-8780-4522B5B38231}" type="datetimeFigureOut">
              <a:rPr lang="en-GB" smtClean="0"/>
              <a:t>02/06/2021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33B121-24E8-49D6-BEB5-98010C14D7E4}" type="slidenum">
              <a:rPr lang="en-GB" smtClean="0"/>
              <a:t>‹#›</a:t>
            </a:fld>
            <a:endParaRPr lang="en-GB"/>
          </a:p>
        </p:txBody>
      </p:sp>
    </p:spTree>
    <p:extLst>
      <p:ext uri="{BB962C8B-B14F-4D97-AF65-F5344CB8AC3E}">
        <p14:creationId xmlns:p14="http://schemas.microsoft.com/office/powerpoint/2010/main" val="3152462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0D5DF35F-29BD-4C70-8780-4522B5B38231}" type="datetimeFigureOut">
              <a:rPr lang="en-GB" smtClean="0"/>
              <a:t>02/06/2021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33B121-24E8-49D6-BEB5-98010C14D7E4}" type="slidenum">
              <a:rPr lang="en-GB" smtClean="0"/>
              <a:t>‹#›</a:t>
            </a:fld>
            <a:endParaRPr lang="en-GB"/>
          </a:p>
        </p:txBody>
      </p:sp>
    </p:spTree>
    <p:extLst>
      <p:ext uri="{BB962C8B-B14F-4D97-AF65-F5344CB8AC3E}">
        <p14:creationId xmlns:p14="http://schemas.microsoft.com/office/powerpoint/2010/main" val="3275228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空白">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D5DF35F-29BD-4C70-8780-4522B5B38231}" type="datetimeFigureOut">
              <a:rPr lang="en-GB" smtClean="0"/>
              <a:t>02/06/2021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F133B121-24E8-49D6-BEB5-98010C14D7E4}" type="slidenum">
              <a:rPr lang="en-GB" smtClean="0"/>
              <a:t>‹#›</a:t>
            </a:fld>
            <a:endParaRPr lang="en-GB"/>
          </a:p>
        </p:txBody>
      </p:sp>
    </p:spTree>
    <p:extLst>
      <p:ext uri="{BB962C8B-B14F-4D97-AF65-F5344CB8AC3E}">
        <p14:creationId xmlns:p14="http://schemas.microsoft.com/office/powerpoint/2010/main" val="3594791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内容与标题">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zh-CN" altLang="en-US"/>
              <a:t>单击此处编辑母版标题样式</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0D5DF35F-29BD-4C70-8780-4522B5B38231}" type="datetimeFigureOut">
              <a:rPr lang="en-GB" smtClean="0"/>
              <a:t>02/06/2021</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F133B121-24E8-49D6-BEB5-98010C14D7E4}" type="slidenum">
              <a:rPr lang="en-GB" smtClean="0"/>
              <a:t>‹#›</a:t>
            </a:fld>
            <a:endParaRPr lang="en-GB"/>
          </a:p>
        </p:txBody>
      </p:sp>
    </p:spTree>
    <p:extLst>
      <p:ext uri="{BB962C8B-B14F-4D97-AF65-F5344CB8AC3E}">
        <p14:creationId xmlns:p14="http://schemas.microsoft.com/office/powerpoint/2010/main" val="2244404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图片与标题">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5" name="Date Placeholder 4"/>
          <p:cNvSpPr>
            <a:spLocks noGrp="1"/>
          </p:cNvSpPr>
          <p:nvPr>
            <p:ph type="dt" sz="half" idx="10"/>
          </p:nvPr>
        </p:nvSpPr>
        <p:spPr/>
        <p:txBody>
          <a:bodyPr/>
          <a:lstStyle/>
          <a:p>
            <a:fld id="{0D5DF35F-29BD-4C70-8780-4522B5B38231}" type="datetimeFigureOut">
              <a:rPr lang="en-GB" smtClean="0"/>
              <a:t>02/06/2021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33B121-24E8-49D6-BEB5-98010C14D7E4}" type="slidenum">
              <a:rPr lang="en-GB" smtClean="0"/>
              <a:t>‹#›</a:t>
            </a:fld>
            <a:endParaRPr lang="en-GB"/>
          </a:p>
        </p:txBody>
      </p:sp>
    </p:spTree>
    <p:extLst>
      <p:ext uri="{BB962C8B-B14F-4D97-AF65-F5344CB8AC3E}">
        <p14:creationId xmlns:p14="http://schemas.microsoft.com/office/powerpoint/2010/main" val="426785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0D5DF35F-29BD-4C70-8780-4522B5B38231}" type="datetimeFigureOut">
              <a:rPr lang="en-GB" smtClean="0"/>
              <a:t>02/06/2021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33B121-24E8-49D6-BEB5-98010C14D7E4}" type="slidenum">
              <a:rPr lang="en-GB" smtClean="0"/>
              <a:t>‹#›</a:t>
            </a:fld>
            <a:endParaRPr lang="en-GB"/>
          </a:p>
        </p:txBody>
      </p:sp>
    </p:spTree>
    <p:extLst>
      <p:ext uri="{BB962C8B-B14F-4D97-AF65-F5344CB8AC3E}">
        <p14:creationId xmlns:p14="http://schemas.microsoft.com/office/powerpoint/2010/main" val="3587007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竖排标题与文本">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0D5DF35F-29BD-4C70-8780-4522B5B38231}" type="datetimeFigureOut">
              <a:rPr lang="en-GB" smtClean="0"/>
              <a:t>02/06/2021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33B121-24E8-49D6-BEB5-98010C14D7E4}" type="slidenum">
              <a:rPr lang="en-GB" smtClean="0"/>
              <a:t>‹#›</a:t>
            </a:fld>
            <a:endParaRPr lang="en-GB"/>
          </a:p>
        </p:txBody>
      </p:sp>
    </p:spTree>
    <p:extLst>
      <p:ext uri="{BB962C8B-B14F-4D97-AF65-F5344CB8AC3E}">
        <p14:creationId xmlns:p14="http://schemas.microsoft.com/office/powerpoint/2010/main" val="3707099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0D5DF35F-29BD-4C70-8780-4522B5B38231}" type="datetimeFigureOut">
              <a:rPr lang="en-GB" smtClean="0"/>
              <a:t>02/06/2021</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F133B121-24E8-49D6-BEB5-98010C14D7E4}"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518617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4FD7468-7EF4-4862-9383-B9D6AC41475D}"/>
              </a:ext>
            </a:extLst>
          </p:cNvPr>
          <p:cNvSpPr>
            <a:spLocks noGrp="1"/>
          </p:cNvSpPr>
          <p:nvPr>
            <p:ph type="ctrTitle"/>
          </p:nvPr>
        </p:nvSpPr>
        <p:spPr>
          <a:xfrm>
            <a:off x="1352801" y="1326908"/>
            <a:ext cx="9247188" cy="2262781"/>
          </a:xfrm>
        </p:spPr>
        <p:txBody>
          <a:bodyPr>
            <a:normAutofit/>
          </a:bodyPr>
          <a:lstStyle/>
          <a:p>
            <a:pPr algn="ctr"/>
            <a:r>
              <a:rPr lang="en-US" altLang="zh-CN" sz="6600" b="1" dirty="0"/>
              <a:t>The exploration of smart phone</a:t>
            </a:r>
            <a:endParaRPr lang="zh-CN" altLang="en-US" sz="6600" b="1" dirty="0"/>
          </a:p>
        </p:txBody>
      </p:sp>
      <p:sp>
        <p:nvSpPr>
          <p:cNvPr id="3" name="副标题 2">
            <a:extLst>
              <a:ext uri="{FF2B5EF4-FFF2-40B4-BE49-F238E27FC236}">
                <a16:creationId xmlns:a16="http://schemas.microsoft.com/office/drawing/2014/main" id="{098D6DC5-4028-4E3E-BEFB-96875073A1BF}"/>
              </a:ext>
            </a:extLst>
          </p:cNvPr>
          <p:cNvSpPr>
            <a:spLocks noGrp="1"/>
          </p:cNvSpPr>
          <p:nvPr>
            <p:ph type="subTitle" idx="1"/>
          </p:nvPr>
        </p:nvSpPr>
        <p:spPr>
          <a:xfrm>
            <a:off x="7501269" y="4529470"/>
            <a:ext cx="4545419" cy="1658457"/>
          </a:xfrm>
        </p:spPr>
        <p:txBody>
          <a:bodyPr>
            <a:normAutofit/>
          </a:bodyPr>
          <a:lstStyle/>
          <a:p>
            <a:r>
              <a:rPr lang="en-GB" altLang="zh-CN" b="1" cap="none" dirty="0"/>
              <a:t>Group Members </a:t>
            </a:r>
            <a:r>
              <a:rPr lang="en-GB" altLang="zh-CN" b="1" dirty="0"/>
              <a:t>: </a:t>
            </a:r>
            <a:r>
              <a:rPr lang="en-GB" altLang="zh-CN" b="1" cap="none" dirty="0" err="1"/>
              <a:t>Biyu</a:t>
            </a:r>
            <a:r>
              <a:rPr lang="en-GB" altLang="zh-CN" b="1" cap="none" dirty="0"/>
              <a:t> Li, </a:t>
            </a:r>
            <a:r>
              <a:rPr lang="en-GB" altLang="zh-CN" b="1" cap="none" dirty="0" err="1"/>
              <a:t>Chaosong</a:t>
            </a:r>
            <a:r>
              <a:rPr lang="en-GB" altLang="zh-CN" b="1" cap="none" dirty="0"/>
              <a:t> Li, </a:t>
            </a:r>
            <a:r>
              <a:rPr lang="en-GB" altLang="zh-CN" b="1" cap="none" dirty="0" err="1"/>
              <a:t>Huihui</a:t>
            </a:r>
            <a:r>
              <a:rPr lang="en-GB" altLang="zh-CN" b="1" cap="none" dirty="0"/>
              <a:t> Liang, </a:t>
            </a:r>
            <a:r>
              <a:rPr lang="en-GB" altLang="zh-CN" b="1" cap="none" dirty="0" err="1"/>
              <a:t>Anhao</a:t>
            </a:r>
            <a:r>
              <a:rPr lang="en-GB" altLang="zh-CN" b="1" cap="none" dirty="0"/>
              <a:t> Liu, Di Liu, </a:t>
            </a:r>
            <a:r>
              <a:rPr lang="en-GB" altLang="zh-CN" b="1" cap="none" dirty="0" err="1"/>
              <a:t>Yongtao</a:t>
            </a:r>
            <a:r>
              <a:rPr lang="en-GB" altLang="zh-CN" b="1" cap="none" dirty="0"/>
              <a:t> Liu</a:t>
            </a:r>
          </a:p>
          <a:p>
            <a:r>
              <a:rPr lang="en-GB" altLang="zh-CN" b="1" cap="none" dirty="0"/>
              <a:t>Date: June</a:t>
            </a:r>
            <a:r>
              <a:rPr lang="en-GB" altLang="zh-CN" b="1" dirty="0"/>
              <a:t> 1, 2021</a:t>
            </a:r>
            <a:endParaRPr lang="zh-CN" altLang="en-US" b="1" dirty="0"/>
          </a:p>
        </p:txBody>
      </p:sp>
    </p:spTree>
    <p:extLst>
      <p:ext uri="{BB962C8B-B14F-4D97-AF65-F5344CB8AC3E}">
        <p14:creationId xmlns:p14="http://schemas.microsoft.com/office/powerpoint/2010/main" val="8650492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descr="屏幕截图 2021-06-02 082736"/>
          <p:cNvPicPr>
            <a:picLocks noChangeAspect="1"/>
          </p:cNvPicPr>
          <p:nvPr/>
        </p:nvPicPr>
        <p:blipFill>
          <a:blip r:embed="rId2"/>
          <a:stretch>
            <a:fillRect/>
          </a:stretch>
        </p:blipFill>
        <p:spPr>
          <a:xfrm>
            <a:off x="352824" y="286607"/>
            <a:ext cx="3971925" cy="5969000"/>
          </a:xfrm>
          <a:prstGeom prst="rect">
            <a:avLst/>
          </a:prstGeom>
        </p:spPr>
      </p:pic>
      <p:sp>
        <p:nvSpPr>
          <p:cNvPr id="6" name="文本框 5"/>
          <p:cNvSpPr txBox="1"/>
          <p:nvPr/>
        </p:nvSpPr>
        <p:spPr>
          <a:xfrm>
            <a:off x="4184015" y="1002030"/>
            <a:ext cx="6985000" cy="1106805"/>
          </a:xfrm>
          <a:prstGeom prst="rect">
            <a:avLst/>
          </a:prstGeom>
          <a:noFill/>
        </p:spPr>
        <p:txBody>
          <a:bodyPr wrap="square" rtlCol="0">
            <a:spAutoFit/>
          </a:bodyPr>
          <a:lstStyle/>
          <a:p>
            <a:pPr algn="l">
              <a:buClrTx/>
              <a:buSzTx/>
              <a:buFontTx/>
            </a:pPr>
            <a:r>
              <a:rPr lang="zh-CN" altLang="en-US" sz="2400" dirty="0"/>
              <a:t>This is a mobile phone released by</a:t>
            </a:r>
            <a:r>
              <a:rPr lang="en-US" altLang="zh-CN" sz="2400" dirty="0"/>
              <a:t> </a:t>
            </a:r>
            <a:r>
              <a:rPr lang="zh-CN" altLang="en-US" sz="2400" dirty="0"/>
              <a:t>Huawei.</a:t>
            </a:r>
            <a:r>
              <a:rPr lang="zh-CN" altLang="en-US" sz="2400" dirty="0">
                <a:sym typeface="+mn-ea"/>
              </a:rPr>
              <a:t>The functions of the</a:t>
            </a:r>
            <a:r>
              <a:rPr lang="en-US" altLang="zh-CN" sz="2400" dirty="0">
                <a:sym typeface="+mn-ea"/>
              </a:rPr>
              <a:t> </a:t>
            </a:r>
            <a:r>
              <a:rPr lang="zh-CN" altLang="en-US" sz="2400" dirty="0">
                <a:sym typeface="+mn-ea"/>
              </a:rPr>
              <a:t>mobile phone:</a:t>
            </a:r>
            <a:endParaRPr lang="zh-CN" altLang="en-US" sz="2400" dirty="0"/>
          </a:p>
          <a:p>
            <a:endParaRPr lang="en-US" altLang="zh-CN" dirty="0"/>
          </a:p>
        </p:txBody>
      </p:sp>
      <p:sp>
        <p:nvSpPr>
          <p:cNvPr id="8" name="文本框 7"/>
          <p:cNvSpPr txBox="1"/>
          <p:nvPr/>
        </p:nvSpPr>
        <p:spPr>
          <a:xfrm>
            <a:off x="6416040" y="2108835"/>
            <a:ext cx="3832225" cy="2953385"/>
          </a:xfrm>
          <a:prstGeom prst="rect">
            <a:avLst/>
          </a:prstGeom>
          <a:noFill/>
        </p:spPr>
        <p:txBody>
          <a:bodyPr wrap="square" rtlCol="0">
            <a:spAutoFit/>
          </a:bodyPr>
          <a:lstStyle/>
          <a:p>
            <a:pPr marL="342900" indent="-342900" algn="l">
              <a:buClrTx/>
              <a:buSzTx/>
              <a:buFont typeface="Wingdings" panose="05000000000000000000" charset="0"/>
              <a:buChar char="Ø"/>
            </a:pPr>
            <a:r>
              <a:rPr lang="zh-CN" altLang="en-US" sz="2400">
                <a:sym typeface="+mn-ea"/>
              </a:rPr>
              <a:t>Photograph</a:t>
            </a:r>
            <a:endParaRPr lang="zh-CN" altLang="en-US" sz="2400"/>
          </a:p>
          <a:p>
            <a:pPr marL="342900" indent="-342900" algn="l">
              <a:buClrTx/>
              <a:buSzTx/>
              <a:buFont typeface="Wingdings" panose="05000000000000000000" charset="0"/>
              <a:buChar char="Ø"/>
            </a:pPr>
            <a:r>
              <a:rPr lang="zh-CN" altLang="en-US" sz="2400">
                <a:sym typeface="+mn-ea"/>
              </a:rPr>
              <a:t>navigation</a:t>
            </a:r>
            <a:endParaRPr lang="zh-CN" altLang="en-US" sz="2400"/>
          </a:p>
          <a:p>
            <a:pPr marL="342900" indent="-342900" algn="l">
              <a:buClrTx/>
              <a:buSzTx/>
              <a:buFont typeface="Wingdings" panose="05000000000000000000" charset="0"/>
              <a:buChar char="Ø"/>
            </a:pPr>
            <a:r>
              <a:rPr lang="zh-CN" altLang="en-US" sz="2400">
                <a:sym typeface="+mn-ea"/>
              </a:rPr>
              <a:t>Go online</a:t>
            </a:r>
            <a:endParaRPr lang="zh-CN" altLang="en-US" sz="2400"/>
          </a:p>
          <a:p>
            <a:pPr marL="342900" indent="-342900" algn="l">
              <a:buClrTx/>
              <a:buSzTx/>
              <a:buFont typeface="Wingdings" panose="05000000000000000000" charset="0"/>
              <a:buChar char="Ø"/>
            </a:pPr>
            <a:r>
              <a:rPr lang="zh-CN" altLang="en-US" sz="2400">
                <a:sym typeface="+mn-ea"/>
              </a:rPr>
              <a:t>Make a call</a:t>
            </a:r>
            <a:endParaRPr lang="zh-CN" altLang="en-US" sz="2400"/>
          </a:p>
          <a:p>
            <a:pPr marL="342900" indent="-342900" algn="l">
              <a:buClrTx/>
              <a:buSzTx/>
              <a:buFont typeface="Wingdings" panose="05000000000000000000" charset="0"/>
              <a:buChar char="Ø"/>
            </a:pPr>
            <a:r>
              <a:rPr lang="zh-CN" altLang="en-US" sz="2400">
                <a:sym typeface="+mn-ea"/>
              </a:rPr>
              <a:t>calendar</a:t>
            </a:r>
            <a:endParaRPr lang="zh-CN" altLang="en-US" sz="2400"/>
          </a:p>
          <a:p>
            <a:pPr marL="342900" indent="-342900" algn="l">
              <a:buClrTx/>
              <a:buSzTx/>
              <a:buFont typeface="Wingdings" panose="05000000000000000000" charset="0"/>
              <a:buChar char="Ø"/>
            </a:pPr>
            <a:r>
              <a:rPr lang="zh-CN" altLang="en-US" sz="2400">
                <a:sym typeface="+mn-ea"/>
              </a:rPr>
              <a:t>Wi-Fi function</a:t>
            </a:r>
            <a:endParaRPr lang="zh-CN" altLang="en-US" sz="2400"/>
          </a:p>
          <a:p>
            <a:pPr marL="342900" indent="-342900" algn="l">
              <a:buClrTx/>
              <a:buSzTx/>
              <a:buFont typeface="Wingdings" panose="05000000000000000000" charset="0"/>
              <a:buChar char="Ø"/>
            </a:pPr>
            <a:r>
              <a:rPr lang="zh-CN" altLang="en-US" sz="2400">
                <a:sym typeface="+mn-ea"/>
              </a:rPr>
              <a:t>Send and receive mail</a:t>
            </a:r>
            <a:endParaRPr lang="zh-CN" altLang="en-US" sz="2400"/>
          </a:p>
          <a:p>
            <a:endParaRPr lang="zh-CN" altLang="en-US"/>
          </a:p>
        </p:txBody>
      </p:sp>
      <p:sp>
        <p:nvSpPr>
          <p:cNvPr id="2" name="文本框 1">
            <a:extLst>
              <a:ext uri="{FF2B5EF4-FFF2-40B4-BE49-F238E27FC236}">
                <a16:creationId xmlns:a16="http://schemas.microsoft.com/office/drawing/2014/main" id="{DF0F6F8A-6CD2-4F5F-AB91-30396902FBBA}"/>
              </a:ext>
            </a:extLst>
          </p:cNvPr>
          <p:cNvSpPr txBox="1"/>
          <p:nvPr/>
        </p:nvSpPr>
        <p:spPr>
          <a:xfrm>
            <a:off x="10508417" y="6430128"/>
            <a:ext cx="1321196" cy="369332"/>
          </a:xfrm>
          <a:prstGeom prst="rect">
            <a:avLst/>
          </a:prstGeom>
          <a:noFill/>
        </p:spPr>
        <p:txBody>
          <a:bodyPr wrap="none" rtlCol="0">
            <a:spAutoFit/>
          </a:bodyPr>
          <a:lstStyle/>
          <a:p>
            <a:r>
              <a:rPr lang="en-GB" altLang="zh-CN" b="1" dirty="0" err="1"/>
              <a:t>Chaosong</a:t>
            </a:r>
            <a:r>
              <a:rPr lang="en-GB" altLang="zh-CN" b="1" dirty="0"/>
              <a:t> Li</a:t>
            </a:r>
            <a:endParaRPr lang="zh-CN"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4494530" y="857250"/>
            <a:ext cx="4166235" cy="460375"/>
          </a:xfrm>
          <a:prstGeom prst="rect">
            <a:avLst/>
          </a:prstGeom>
          <a:noFill/>
        </p:spPr>
        <p:txBody>
          <a:bodyPr wrap="square" rtlCol="0" anchor="t">
            <a:spAutoFit/>
          </a:bodyPr>
          <a:lstStyle/>
          <a:p>
            <a:pPr algn="l">
              <a:buClrTx/>
              <a:buSzTx/>
              <a:buFontTx/>
            </a:pPr>
            <a:r>
              <a:rPr lang="zh-CN" altLang="en-US" sz="2400"/>
              <a:t>Advantages of mobile phones</a:t>
            </a:r>
            <a:r>
              <a:rPr lang="en-US" altLang="zh-CN" sz="2400"/>
              <a:t>:</a:t>
            </a:r>
          </a:p>
        </p:txBody>
      </p:sp>
      <p:sp>
        <p:nvSpPr>
          <p:cNvPr id="3" name="文本框 2"/>
          <p:cNvSpPr txBox="1"/>
          <p:nvPr/>
        </p:nvSpPr>
        <p:spPr>
          <a:xfrm>
            <a:off x="4494530" y="1447800"/>
            <a:ext cx="7055485" cy="3233420"/>
          </a:xfrm>
          <a:prstGeom prst="rect">
            <a:avLst/>
          </a:prstGeom>
          <a:noFill/>
        </p:spPr>
        <p:txBody>
          <a:bodyPr wrap="square" rtlCol="0">
            <a:spAutoFit/>
          </a:bodyPr>
          <a:lstStyle/>
          <a:p>
            <a:pPr algn="dist" fontAlgn="auto">
              <a:lnSpc>
                <a:spcPts val="3500"/>
              </a:lnSpc>
              <a:buClrTx/>
              <a:buSzTx/>
              <a:buFontTx/>
            </a:pPr>
            <a:r>
              <a:rPr lang="zh-CN" altLang="en-US" sz="2400"/>
              <a:t>The functions of mobile phones are getting closer and closer to computers, and even surpass computers in some respects.For example, the camera function of mobile phones can even be compared with some professional cameras.The navigation function of the mobile phone has made some car owners abandon the use of car navigation, which should be simpler.</a:t>
            </a:r>
          </a:p>
        </p:txBody>
      </p:sp>
      <p:sp>
        <p:nvSpPr>
          <p:cNvPr id="4" name="文本框 3"/>
          <p:cNvSpPr txBox="1"/>
          <p:nvPr/>
        </p:nvSpPr>
        <p:spPr>
          <a:xfrm>
            <a:off x="4584700" y="4811395"/>
            <a:ext cx="6965315" cy="988695"/>
          </a:xfrm>
          <a:prstGeom prst="rect">
            <a:avLst/>
          </a:prstGeom>
          <a:noFill/>
        </p:spPr>
        <p:txBody>
          <a:bodyPr wrap="square" rtlCol="0">
            <a:spAutoFit/>
          </a:bodyPr>
          <a:lstStyle/>
          <a:p>
            <a:pPr algn="dist" fontAlgn="auto">
              <a:lnSpc>
                <a:spcPts val="3500"/>
              </a:lnSpc>
              <a:buClrTx/>
              <a:buSzTx/>
              <a:buFontTx/>
            </a:pPr>
            <a:r>
              <a:rPr lang="zh-CN" altLang="en-US" sz="2400"/>
              <a:t>With the continuous development of mobile phone functions, it makes our lives more convenient</a:t>
            </a:r>
            <a:r>
              <a:rPr lang="en-US" altLang="zh-CN" sz="2400"/>
              <a:t>.</a:t>
            </a:r>
          </a:p>
        </p:txBody>
      </p:sp>
      <p:pic>
        <p:nvPicPr>
          <p:cNvPr id="5" name="图片 4" descr="屏幕截图 2021-06-02 090704"/>
          <p:cNvPicPr>
            <a:picLocks noChangeAspect="1"/>
          </p:cNvPicPr>
          <p:nvPr>
            <p:custDataLst>
              <p:tags r:id="rId1"/>
            </p:custDataLst>
          </p:nvPr>
        </p:nvPicPr>
        <p:blipFill>
          <a:blip r:embed="rId3"/>
          <a:stretch>
            <a:fillRect/>
          </a:stretch>
        </p:blipFill>
        <p:spPr>
          <a:xfrm>
            <a:off x="572607" y="265814"/>
            <a:ext cx="3590319" cy="6054785"/>
          </a:xfrm>
          <a:prstGeom prst="rect">
            <a:avLst/>
          </a:prstGeom>
        </p:spPr>
      </p:pic>
      <p:sp>
        <p:nvSpPr>
          <p:cNvPr id="6" name="文本框 5">
            <a:extLst>
              <a:ext uri="{FF2B5EF4-FFF2-40B4-BE49-F238E27FC236}">
                <a16:creationId xmlns:a16="http://schemas.microsoft.com/office/drawing/2014/main" id="{C06B5FA2-9312-4545-9136-A009F3AEAF16}"/>
              </a:ext>
            </a:extLst>
          </p:cNvPr>
          <p:cNvSpPr txBox="1"/>
          <p:nvPr/>
        </p:nvSpPr>
        <p:spPr>
          <a:xfrm>
            <a:off x="10539246" y="6429732"/>
            <a:ext cx="1321196" cy="369332"/>
          </a:xfrm>
          <a:prstGeom prst="rect">
            <a:avLst/>
          </a:prstGeom>
          <a:noFill/>
        </p:spPr>
        <p:txBody>
          <a:bodyPr wrap="none" rtlCol="0">
            <a:spAutoFit/>
          </a:bodyPr>
          <a:lstStyle/>
          <a:p>
            <a:r>
              <a:rPr lang="en-GB" altLang="zh-CN" b="1" dirty="0" err="1"/>
              <a:t>Chaosong</a:t>
            </a:r>
            <a:r>
              <a:rPr lang="en-GB" altLang="zh-CN" b="1" dirty="0"/>
              <a:t> Li</a:t>
            </a:r>
            <a:endParaRPr lang="zh-CN"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梯形 3">
            <a:extLst>
              <a:ext uri="{FF2B5EF4-FFF2-40B4-BE49-F238E27FC236}">
                <a16:creationId xmlns:a16="http://schemas.microsoft.com/office/drawing/2014/main" id="{488B6EF2-4718-49BB-833E-727D54D527CB}"/>
              </a:ext>
            </a:extLst>
          </p:cNvPr>
          <p:cNvSpPr/>
          <p:nvPr/>
        </p:nvSpPr>
        <p:spPr>
          <a:xfrm>
            <a:off x="4824166" y="2974312"/>
            <a:ext cx="2090057" cy="3883688"/>
          </a:xfrm>
          <a:prstGeom prst="trapezoid">
            <a:avLst>
              <a:gd name="adj" fmla="val 38462"/>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p>
        </p:txBody>
      </p:sp>
      <p:sp>
        <p:nvSpPr>
          <p:cNvPr id="5" name="箭头: 上 4">
            <a:extLst>
              <a:ext uri="{FF2B5EF4-FFF2-40B4-BE49-F238E27FC236}">
                <a16:creationId xmlns:a16="http://schemas.microsoft.com/office/drawing/2014/main" id="{38217482-14D4-4D3C-A017-E7F616A7E218}"/>
              </a:ext>
            </a:extLst>
          </p:cNvPr>
          <p:cNvSpPr/>
          <p:nvPr/>
        </p:nvSpPr>
        <p:spPr>
          <a:xfrm rot="4099605">
            <a:off x="7516522" y="4944733"/>
            <a:ext cx="361875" cy="2069960"/>
          </a:xfrm>
          <a:prstGeom prst="upArrow">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p>
        </p:txBody>
      </p:sp>
      <p:sp>
        <p:nvSpPr>
          <p:cNvPr id="6" name="箭头: 上 5">
            <a:extLst>
              <a:ext uri="{FF2B5EF4-FFF2-40B4-BE49-F238E27FC236}">
                <a16:creationId xmlns:a16="http://schemas.microsoft.com/office/drawing/2014/main" id="{A15025C4-0D8C-498E-AF78-3782CD9DC862}"/>
              </a:ext>
            </a:extLst>
          </p:cNvPr>
          <p:cNvSpPr/>
          <p:nvPr/>
        </p:nvSpPr>
        <p:spPr>
          <a:xfrm rot="3887087">
            <a:off x="6995343" y="3480927"/>
            <a:ext cx="361875" cy="1849658"/>
          </a:xfrm>
          <a:prstGeom prst="upArrow">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p>
        </p:txBody>
      </p:sp>
      <p:sp>
        <p:nvSpPr>
          <p:cNvPr id="7" name="箭头: 上 6">
            <a:extLst>
              <a:ext uri="{FF2B5EF4-FFF2-40B4-BE49-F238E27FC236}">
                <a16:creationId xmlns:a16="http://schemas.microsoft.com/office/drawing/2014/main" id="{E8693DE6-CAC5-4B20-97BD-78C8199390B2}"/>
              </a:ext>
            </a:extLst>
          </p:cNvPr>
          <p:cNvSpPr/>
          <p:nvPr/>
        </p:nvSpPr>
        <p:spPr>
          <a:xfrm rot="3381006">
            <a:off x="6336856" y="1961291"/>
            <a:ext cx="361875" cy="1443415"/>
          </a:xfrm>
          <a:prstGeom prst="upArrow">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p>
        </p:txBody>
      </p:sp>
      <p:sp>
        <p:nvSpPr>
          <p:cNvPr id="8" name="箭头: 上 7">
            <a:extLst>
              <a:ext uri="{FF2B5EF4-FFF2-40B4-BE49-F238E27FC236}">
                <a16:creationId xmlns:a16="http://schemas.microsoft.com/office/drawing/2014/main" id="{D4474071-3640-411C-9557-DC219CC9A5A2}"/>
              </a:ext>
            </a:extLst>
          </p:cNvPr>
          <p:cNvSpPr/>
          <p:nvPr/>
        </p:nvSpPr>
        <p:spPr>
          <a:xfrm>
            <a:off x="5674465" y="1837463"/>
            <a:ext cx="361875" cy="1270637"/>
          </a:xfrm>
          <a:prstGeom prst="upArrow">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p>
        </p:txBody>
      </p:sp>
      <p:sp>
        <p:nvSpPr>
          <p:cNvPr id="9" name="箭头: 上 8">
            <a:extLst>
              <a:ext uri="{FF2B5EF4-FFF2-40B4-BE49-F238E27FC236}">
                <a16:creationId xmlns:a16="http://schemas.microsoft.com/office/drawing/2014/main" id="{54BDAB4E-4364-4280-8E33-951950876891}"/>
              </a:ext>
            </a:extLst>
          </p:cNvPr>
          <p:cNvSpPr/>
          <p:nvPr/>
        </p:nvSpPr>
        <p:spPr>
          <a:xfrm rot="17378273">
            <a:off x="3893577" y="4926797"/>
            <a:ext cx="361875" cy="2069960"/>
          </a:xfrm>
          <a:prstGeom prst="upArrow">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p>
        </p:txBody>
      </p:sp>
      <p:sp>
        <p:nvSpPr>
          <p:cNvPr id="10" name="箭头: 上 9">
            <a:extLst>
              <a:ext uri="{FF2B5EF4-FFF2-40B4-BE49-F238E27FC236}">
                <a16:creationId xmlns:a16="http://schemas.microsoft.com/office/drawing/2014/main" id="{3D3A5DE1-0060-435C-8E51-0B154691CD80}"/>
              </a:ext>
            </a:extLst>
          </p:cNvPr>
          <p:cNvSpPr/>
          <p:nvPr/>
        </p:nvSpPr>
        <p:spPr>
          <a:xfrm rot="17672871">
            <a:off x="4384443" y="3317699"/>
            <a:ext cx="361875" cy="2069960"/>
          </a:xfrm>
          <a:prstGeom prst="upArrow">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p>
        </p:txBody>
      </p:sp>
      <p:sp>
        <p:nvSpPr>
          <p:cNvPr id="11" name="箭头: 上 10">
            <a:extLst>
              <a:ext uri="{FF2B5EF4-FFF2-40B4-BE49-F238E27FC236}">
                <a16:creationId xmlns:a16="http://schemas.microsoft.com/office/drawing/2014/main" id="{74978E8B-9E6C-443F-BE37-4979FD1A48FD}"/>
              </a:ext>
            </a:extLst>
          </p:cNvPr>
          <p:cNvSpPr/>
          <p:nvPr/>
        </p:nvSpPr>
        <p:spPr>
          <a:xfrm rot="18064488">
            <a:off x="5148596" y="2010821"/>
            <a:ext cx="361875" cy="1573932"/>
          </a:xfrm>
          <a:prstGeom prst="upArrow">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p>
        </p:txBody>
      </p:sp>
      <p:sp>
        <p:nvSpPr>
          <p:cNvPr id="12" name="椭圆 11">
            <a:extLst>
              <a:ext uri="{FF2B5EF4-FFF2-40B4-BE49-F238E27FC236}">
                <a16:creationId xmlns:a16="http://schemas.microsoft.com/office/drawing/2014/main" id="{A7DBC8DF-CF98-4A3A-9470-C3CA3062957F}"/>
              </a:ext>
            </a:extLst>
          </p:cNvPr>
          <p:cNvSpPr/>
          <p:nvPr/>
        </p:nvSpPr>
        <p:spPr>
          <a:xfrm>
            <a:off x="1311852" y="4497560"/>
            <a:ext cx="1751221" cy="1751221"/>
          </a:xfrm>
          <a:prstGeom prst="ellips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p>
        </p:txBody>
      </p:sp>
      <p:sp>
        <p:nvSpPr>
          <p:cNvPr id="13" name="椭圆 12">
            <a:extLst>
              <a:ext uri="{FF2B5EF4-FFF2-40B4-BE49-F238E27FC236}">
                <a16:creationId xmlns:a16="http://schemas.microsoft.com/office/drawing/2014/main" id="{33A162D9-3B89-47D8-BB92-9D620883926C}"/>
              </a:ext>
            </a:extLst>
          </p:cNvPr>
          <p:cNvSpPr/>
          <p:nvPr/>
        </p:nvSpPr>
        <p:spPr>
          <a:xfrm>
            <a:off x="1621941" y="2624675"/>
            <a:ext cx="1751221" cy="1751221"/>
          </a:xfrm>
          <a:prstGeom prst="ellips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a:solidFill>
                  <a:schemeClr val="accent4">
                    <a:lumMod val="50000"/>
                  </a:schemeClr>
                </a:solidFill>
              </a:rPr>
              <a:t>Social friends</a:t>
            </a:r>
            <a:endParaRPr lang="zh-CN" altLang="en-US" b="1">
              <a:solidFill>
                <a:schemeClr val="accent4">
                  <a:lumMod val="50000"/>
                </a:schemeClr>
              </a:solidFill>
            </a:endParaRPr>
          </a:p>
        </p:txBody>
      </p:sp>
      <p:sp>
        <p:nvSpPr>
          <p:cNvPr id="15" name="椭圆 14">
            <a:extLst>
              <a:ext uri="{FF2B5EF4-FFF2-40B4-BE49-F238E27FC236}">
                <a16:creationId xmlns:a16="http://schemas.microsoft.com/office/drawing/2014/main" id="{0BBE881C-F60D-47B0-9A2C-F9D9A3C9F532}"/>
              </a:ext>
            </a:extLst>
          </p:cNvPr>
          <p:cNvSpPr/>
          <p:nvPr/>
        </p:nvSpPr>
        <p:spPr>
          <a:xfrm>
            <a:off x="2694821" y="1007207"/>
            <a:ext cx="1751221" cy="1751221"/>
          </a:xfrm>
          <a:prstGeom prst="ellips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a:solidFill>
                  <a:schemeClr val="accent4">
                    <a:lumMod val="50000"/>
                  </a:schemeClr>
                </a:solidFill>
              </a:rPr>
              <a:t>Shopping spree</a:t>
            </a:r>
            <a:endParaRPr lang="zh-CN" altLang="en-US" b="1">
              <a:solidFill>
                <a:schemeClr val="accent4">
                  <a:lumMod val="50000"/>
                </a:schemeClr>
              </a:solidFill>
            </a:endParaRPr>
          </a:p>
        </p:txBody>
      </p:sp>
      <p:sp>
        <p:nvSpPr>
          <p:cNvPr id="16" name="椭圆 15">
            <a:extLst>
              <a:ext uri="{FF2B5EF4-FFF2-40B4-BE49-F238E27FC236}">
                <a16:creationId xmlns:a16="http://schemas.microsoft.com/office/drawing/2014/main" id="{AEE27B01-4EA2-4283-86DB-F1369CCFB782}"/>
              </a:ext>
            </a:extLst>
          </p:cNvPr>
          <p:cNvSpPr/>
          <p:nvPr/>
        </p:nvSpPr>
        <p:spPr>
          <a:xfrm>
            <a:off x="4941147" y="107417"/>
            <a:ext cx="1751221" cy="1751221"/>
          </a:xfrm>
          <a:prstGeom prst="ellips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椭圆 16">
            <a:extLst>
              <a:ext uri="{FF2B5EF4-FFF2-40B4-BE49-F238E27FC236}">
                <a16:creationId xmlns:a16="http://schemas.microsoft.com/office/drawing/2014/main" id="{866BA201-173E-4476-93AB-9B90CDE9A5F2}"/>
              </a:ext>
            </a:extLst>
          </p:cNvPr>
          <p:cNvSpPr/>
          <p:nvPr/>
        </p:nvSpPr>
        <p:spPr>
          <a:xfrm>
            <a:off x="7028929" y="931777"/>
            <a:ext cx="1751221" cy="1751221"/>
          </a:xfrm>
          <a:prstGeom prst="ellips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p>
        </p:txBody>
      </p:sp>
      <p:sp>
        <p:nvSpPr>
          <p:cNvPr id="18" name="椭圆 17">
            <a:extLst>
              <a:ext uri="{FF2B5EF4-FFF2-40B4-BE49-F238E27FC236}">
                <a16:creationId xmlns:a16="http://schemas.microsoft.com/office/drawing/2014/main" id="{C7CDFCDE-DDDC-469A-AEC2-3162A85F2807}"/>
              </a:ext>
            </a:extLst>
          </p:cNvPr>
          <p:cNvSpPr/>
          <p:nvPr/>
        </p:nvSpPr>
        <p:spPr>
          <a:xfrm>
            <a:off x="8090070" y="2767145"/>
            <a:ext cx="1751221" cy="1751221"/>
          </a:xfrm>
          <a:prstGeom prst="ellips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a:solidFill>
                  <a:schemeClr val="accent4">
                    <a:lumMod val="50000"/>
                  </a:schemeClr>
                </a:solidFill>
              </a:rPr>
              <a:t>work study</a:t>
            </a:r>
            <a:endParaRPr lang="zh-CN" altLang="en-US" b="1">
              <a:solidFill>
                <a:schemeClr val="accent4">
                  <a:lumMod val="50000"/>
                </a:schemeClr>
              </a:solidFill>
            </a:endParaRPr>
          </a:p>
        </p:txBody>
      </p:sp>
      <p:sp>
        <p:nvSpPr>
          <p:cNvPr id="19" name="椭圆 18">
            <a:extLst>
              <a:ext uri="{FF2B5EF4-FFF2-40B4-BE49-F238E27FC236}">
                <a16:creationId xmlns:a16="http://schemas.microsoft.com/office/drawing/2014/main" id="{2A6188EB-53B2-4A09-B4B1-8E792B9BCDCC}"/>
              </a:ext>
            </a:extLst>
          </p:cNvPr>
          <p:cNvSpPr/>
          <p:nvPr/>
        </p:nvSpPr>
        <p:spPr>
          <a:xfrm>
            <a:off x="8681895" y="4504935"/>
            <a:ext cx="1751221" cy="1751221"/>
          </a:xfrm>
          <a:prstGeom prst="ellips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p>
        </p:txBody>
      </p:sp>
      <p:sp>
        <p:nvSpPr>
          <p:cNvPr id="21" name="文本框 20">
            <a:extLst>
              <a:ext uri="{FF2B5EF4-FFF2-40B4-BE49-F238E27FC236}">
                <a16:creationId xmlns:a16="http://schemas.microsoft.com/office/drawing/2014/main" id="{0705EE0D-FEF7-4836-A83A-17DBDC0177D9}"/>
              </a:ext>
            </a:extLst>
          </p:cNvPr>
          <p:cNvSpPr txBox="1"/>
          <p:nvPr/>
        </p:nvSpPr>
        <p:spPr>
          <a:xfrm>
            <a:off x="1452205" y="5050004"/>
            <a:ext cx="1470514" cy="646331"/>
          </a:xfrm>
          <a:prstGeom prst="rect">
            <a:avLst/>
          </a:prstGeom>
          <a:noFill/>
        </p:spPr>
        <p:txBody>
          <a:bodyPr wrap="square">
            <a:spAutoFit/>
          </a:bodyPr>
          <a:lstStyle/>
          <a:p>
            <a:pPr algn="ctr"/>
            <a:r>
              <a:rPr lang="en-US" altLang="zh-CN" b="1">
                <a:solidFill>
                  <a:schemeClr val="accent4">
                    <a:lumMod val="50000"/>
                  </a:schemeClr>
                </a:solidFill>
              </a:rPr>
              <a:t>News and information</a:t>
            </a:r>
            <a:endParaRPr lang="zh-CN" altLang="en-US" b="1">
              <a:solidFill>
                <a:schemeClr val="accent4">
                  <a:lumMod val="50000"/>
                </a:schemeClr>
              </a:solidFill>
            </a:endParaRPr>
          </a:p>
        </p:txBody>
      </p:sp>
      <p:sp>
        <p:nvSpPr>
          <p:cNvPr id="23" name="文本框 22">
            <a:extLst>
              <a:ext uri="{FF2B5EF4-FFF2-40B4-BE49-F238E27FC236}">
                <a16:creationId xmlns:a16="http://schemas.microsoft.com/office/drawing/2014/main" id="{3BBD667C-7E18-4126-9A83-0B803D2DA521}"/>
              </a:ext>
            </a:extLst>
          </p:cNvPr>
          <p:cNvSpPr txBox="1"/>
          <p:nvPr/>
        </p:nvSpPr>
        <p:spPr>
          <a:xfrm>
            <a:off x="5127069" y="659861"/>
            <a:ext cx="1601389" cy="646331"/>
          </a:xfrm>
          <a:prstGeom prst="rect">
            <a:avLst/>
          </a:prstGeom>
          <a:noFill/>
        </p:spPr>
        <p:txBody>
          <a:bodyPr wrap="square">
            <a:spAutoFit/>
          </a:bodyPr>
          <a:lstStyle/>
          <a:p>
            <a:r>
              <a:rPr lang="zh-CN" altLang="en-US" b="1">
                <a:solidFill>
                  <a:schemeClr val="accent4">
                    <a:lumMod val="50000"/>
                  </a:schemeClr>
                </a:solidFill>
              </a:rPr>
              <a:t>Professional technology</a:t>
            </a:r>
          </a:p>
        </p:txBody>
      </p:sp>
      <p:sp>
        <p:nvSpPr>
          <p:cNvPr id="25" name="文本框 24">
            <a:extLst>
              <a:ext uri="{FF2B5EF4-FFF2-40B4-BE49-F238E27FC236}">
                <a16:creationId xmlns:a16="http://schemas.microsoft.com/office/drawing/2014/main" id="{02BD18A5-0FAC-48DB-B627-D1C1492320E7}"/>
              </a:ext>
            </a:extLst>
          </p:cNvPr>
          <p:cNvSpPr txBox="1"/>
          <p:nvPr/>
        </p:nvSpPr>
        <p:spPr>
          <a:xfrm>
            <a:off x="6973799" y="1630614"/>
            <a:ext cx="1893984" cy="369332"/>
          </a:xfrm>
          <a:prstGeom prst="rect">
            <a:avLst/>
          </a:prstGeom>
          <a:noFill/>
        </p:spPr>
        <p:txBody>
          <a:bodyPr wrap="square">
            <a:spAutoFit/>
          </a:bodyPr>
          <a:lstStyle/>
          <a:p>
            <a:r>
              <a:rPr lang="en-US" altLang="zh-CN" b="1">
                <a:solidFill>
                  <a:schemeClr val="accent4">
                    <a:lumMod val="50000"/>
                  </a:schemeClr>
                </a:solidFill>
              </a:rPr>
              <a:t>Video and audio</a:t>
            </a:r>
            <a:endParaRPr lang="zh-CN" altLang="en-US" b="1">
              <a:solidFill>
                <a:schemeClr val="accent4">
                  <a:lumMod val="50000"/>
                </a:schemeClr>
              </a:solidFill>
            </a:endParaRPr>
          </a:p>
        </p:txBody>
      </p:sp>
      <p:sp>
        <p:nvSpPr>
          <p:cNvPr id="27" name="文本框 26">
            <a:extLst>
              <a:ext uri="{FF2B5EF4-FFF2-40B4-BE49-F238E27FC236}">
                <a16:creationId xmlns:a16="http://schemas.microsoft.com/office/drawing/2014/main" id="{BD46BAE8-454E-446B-A680-2C9B3EF37531}"/>
              </a:ext>
            </a:extLst>
          </p:cNvPr>
          <p:cNvSpPr txBox="1"/>
          <p:nvPr/>
        </p:nvSpPr>
        <p:spPr>
          <a:xfrm>
            <a:off x="8867783" y="5050004"/>
            <a:ext cx="1466251" cy="646331"/>
          </a:xfrm>
          <a:prstGeom prst="rect">
            <a:avLst/>
          </a:prstGeom>
          <a:noFill/>
        </p:spPr>
        <p:txBody>
          <a:bodyPr wrap="square">
            <a:spAutoFit/>
          </a:bodyPr>
          <a:lstStyle/>
          <a:p>
            <a:r>
              <a:rPr lang="en-US" altLang="zh-CN" b="1">
                <a:solidFill>
                  <a:schemeClr val="accent4">
                    <a:lumMod val="50000"/>
                  </a:schemeClr>
                </a:solidFill>
              </a:rPr>
              <a:t>Knowledge community</a:t>
            </a:r>
            <a:endParaRPr lang="zh-CN" altLang="en-US" b="1">
              <a:solidFill>
                <a:schemeClr val="accent4">
                  <a:lumMod val="50000"/>
                </a:schemeClr>
              </a:solidFill>
            </a:endParaRPr>
          </a:p>
        </p:txBody>
      </p:sp>
      <p:sp>
        <p:nvSpPr>
          <p:cNvPr id="29" name="文本框 28">
            <a:extLst>
              <a:ext uri="{FF2B5EF4-FFF2-40B4-BE49-F238E27FC236}">
                <a16:creationId xmlns:a16="http://schemas.microsoft.com/office/drawing/2014/main" id="{E6633337-29E4-4E2D-A2C9-0F9129D7ED18}"/>
              </a:ext>
            </a:extLst>
          </p:cNvPr>
          <p:cNvSpPr txBox="1"/>
          <p:nvPr/>
        </p:nvSpPr>
        <p:spPr>
          <a:xfrm>
            <a:off x="4805411" y="5211886"/>
            <a:ext cx="2156050" cy="646331"/>
          </a:xfrm>
          <a:prstGeom prst="rect">
            <a:avLst/>
          </a:prstGeom>
          <a:noFill/>
        </p:spPr>
        <p:txBody>
          <a:bodyPr wrap="square">
            <a:spAutoFit/>
          </a:bodyPr>
          <a:lstStyle/>
          <a:p>
            <a:pPr algn="ctr"/>
            <a:r>
              <a:rPr lang="en-US" altLang="zh-CN" b="1">
                <a:solidFill>
                  <a:schemeClr val="accent2">
                    <a:lumMod val="50000"/>
                  </a:schemeClr>
                </a:solidFill>
              </a:rPr>
              <a:t>Functional classification</a:t>
            </a:r>
            <a:endParaRPr lang="zh-CN" altLang="en-US" b="1">
              <a:solidFill>
                <a:schemeClr val="accent2">
                  <a:lumMod val="50000"/>
                </a:schemeClr>
              </a:solidFill>
            </a:endParaRPr>
          </a:p>
        </p:txBody>
      </p:sp>
      <p:sp>
        <p:nvSpPr>
          <p:cNvPr id="2" name="文本框 1">
            <a:extLst>
              <a:ext uri="{FF2B5EF4-FFF2-40B4-BE49-F238E27FC236}">
                <a16:creationId xmlns:a16="http://schemas.microsoft.com/office/drawing/2014/main" id="{29AB97D0-E87E-44E4-A2EE-D4C6B593FE1D}"/>
              </a:ext>
            </a:extLst>
          </p:cNvPr>
          <p:cNvSpPr txBox="1"/>
          <p:nvPr/>
        </p:nvSpPr>
        <p:spPr>
          <a:xfrm>
            <a:off x="10570753" y="6437659"/>
            <a:ext cx="1285865" cy="369332"/>
          </a:xfrm>
          <a:prstGeom prst="rect">
            <a:avLst/>
          </a:prstGeom>
          <a:noFill/>
        </p:spPr>
        <p:txBody>
          <a:bodyPr wrap="none" rtlCol="0">
            <a:spAutoFit/>
          </a:bodyPr>
          <a:lstStyle/>
          <a:p>
            <a:r>
              <a:rPr lang="en-GB" altLang="zh-CN" b="1" dirty="0" err="1"/>
              <a:t>Yongtao</a:t>
            </a:r>
            <a:r>
              <a:rPr lang="en-GB" altLang="zh-CN" b="1" dirty="0"/>
              <a:t> Liu</a:t>
            </a:r>
            <a:endParaRPr lang="zh-CN" altLang="en-US" dirty="0"/>
          </a:p>
        </p:txBody>
      </p:sp>
    </p:spTree>
    <p:extLst>
      <p:ext uri="{BB962C8B-B14F-4D97-AF65-F5344CB8AC3E}">
        <p14:creationId xmlns:p14="http://schemas.microsoft.com/office/powerpoint/2010/main" val="38334930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图表 5">
            <a:extLst>
              <a:ext uri="{FF2B5EF4-FFF2-40B4-BE49-F238E27FC236}">
                <a16:creationId xmlns:a16="http://schemas.microsoft.com/office/drawing/2014/main" id="{955175DE-0411-452C-9BFB-0B35CB28A55C}"/>
              </a:ext>
            </a:extLst>
          </p:cNvPr>
          <p:cNvGraphicFramePr/>
          <p:nvPr>
            <p:extLst/>
          </p:nvPr>
        </p:nvGraphicFramePr>
        <p:xfrm>
          <a:off x="2032000" y="719666"/>
          <a:ext cx="8128000" cy="5418667"/>
        </p:xfrm>
        <a:graphic>
          <a:graphicData uri="http://schemas.openxmlformats.org/drawingml/2006/chart">
            <c:chart xmlns:c="http://schemas.openxmlformats.org/drawingml/2006/chart" xmlns:r="http://schemas.openxmlformats.org/officeDocument/2006/relationships" r:id="rId2"/>
          </a:graphicData>
        </a:graphic>
      </p:graphicFrame>
      <p:sp>
        <p:nvSpPr>
          <p:cNvPr id="3" name="文本框 2">
            <a:extLst>
              <a:ext uri="{FF2B5EF4-FFF2-40B4-BE49-F238E27FC236}">
                <a16:creationId xmlns:a16="http://schemas.microsoft.com/office/drawing/2014/main" id="{D2EFA23F-B8E8-4D98-8014-282DC9119B34}"/>
              </a:ext>
            </a:extLst>
          </p:cNvPr>
          <p:cNvSpPr txBox="1"/>
          <p:nvPr/>
        </p:nvSpPr>
        <p:spPr>
          <a:xfrm>
            <a:off x="10664455" y="6437658"/>
            <a:ext cx="1285865" cy="369332"/>
          </a:xfrm>
          <a:prstGeom prst="rect">
            <a:avLst/>
          </a:prstGeom>
          <a:noFill/>
        </p:spPr>
        <p:txBody>
          <a:bodyPr wrap="none" rtlCol="0">
            <a:spAutoFit/>
          </a:bodyPr>
          <a:lstStyle/>
          <a:p>
            <a:r>
              <a:rPr lang="en-GB" altLang="zh-CN" b="1" dirty="0" err="1"/>
              <a:t>Yongtao</a:t>
            </a:r>
            <a:r>
              <a:rPr lang="en-GB" altLang="zh-CN" b="1" dirty="0"/>
              <a:t> Liu</a:t>
            </a:r>
            <a:endParaRPr lang="zh-CN" altLang="en-US" dirty="0"/>
          </a:p>
        </p:txBody>
      </p:sp>
    </p:spTree>
    <p:extLst>
      <p:ext uri="{BB962C8B-B14F-4D97-AF65-F5344CB8AC3E}">
        <p14:creationId xmlns:p14="http://schemas.microsoft.com/office/powerpoint/2010/main" val="4172044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文本框 7">
            <a:extLst>
              <a:ext uri="{FF2B5EF4-FFF2-40B4-BE49-F238E27FC236}">
                <a16:creationId xmlns:a16="http://schemas.microsoft.com/office/drawing/2014/main" id="{74597CE3-CE06-49E1-86FD-1DFE6E016E0C}"/>
              </a:ext>
            </a:extLst>
          </p:cNvPr>
          <p:cNvSpPr txBox="1"/>
          <p:nvPr/>
        </p:nvSpPr>
        <p:spPr>
          <a:xfrm>
            <a:off x="643247" y="622857"/>
            <a:ext cx="3242953" cy="400110"/>
          </a:xfrm>
          <a:prstGeom prst="rect">
            <a:avLst/>
          </a:prstGeom>
          <a:noFill/>
        </p:spPr>
        <p:txBody>
          <a:bodyPr wrap="square">
            <a:spAutoFit/>
          </a:bodyPr>
          <a:lstStyle/>
          <a:p>
            <a:pPr marL="342900" indent="-342900">
              <a:buFont typeface="Wingdings" panose="05000000000000000000" pitchFamily="2" charset="2"/>
              <a:buChar char="Ø"/>
            </a:pPr>
            <a:r>
              <a:rPr lang="en-US" altLang="zh-CN" sz="2000" b="1" dirty="0">
                <a:solidFill>
                  <a:schemeClr val="accent6">
                    <a:lumMod val="75000"/>
                  </a:schemeClr>
                </a:solidFill>
              </a:rPr>
              <a:t>News and information</a:t>
            </a:r>
          </a:p>
        </p:txBody>
      </p:sp>
      <p:sp>
        <p:nvSpPr>
          <p:cNvPr id="10" name="文本框 9">
            <a:extLst>
              <a:ext uri="{FF2B5EF4-FFF2-40B4-BE49-F238E27FC236}">
                <a16:creationId xmlns:a16="http://schemas.microsoft.com/office/drawing/2014/main" id="{E76CD0E4-56FF-4377-91DC-CB87BC621843}"/>
              </a:ext>
            </a:extLst>
          </p:cNvPr>
          <p:cNvSpPr txBox="1"/>
          <p:nvPr/>
        </p:nvSpPr>
        <p:spPr>
          <a:xfrm>
            <a:off x="643247" y="1496683"/>
            <a:ext cx="2369518" cy="400110"/>
          </a:xfrm>
          <a:prstGeom prst="rect">
            <a:avLst/>
          </a:prstGeom>
          <a:noFill/>
        </p:spPr>
        <p:txBody>
          <a:bodyPr wrap="square">
            <a:spAutoFit/>
          </a:bodyPr>
          <a:lstStyle/>
          <a:p>
            <a:pPr marL="342900" indent="-342900">
              <a:buFont typeface="Wingdings" panose="05000000000000000000" pitchFamily="2" charset="2"/>
              <a:buChar char="Ø"/>
            </a:pPr>
            <a:r>
              <a:rPr lang="en-US" altLang="zh-CN" sz="2000" b="1">
                <a:solidFill>
                  <a:schemeClr val="accent6">
                    <a:lumMod val="75000"/>
                  </a:schemeClr>
                </a:solidFill>
              </a:rPr>
              <a:t>Social friends</a:t>
            </a:r>
          </a:p>
        </p:txBody>
      </p:sp>
      <p:sp>
        <p:nvSpPr>
          <p:cNvPr id="12" name="文本框 11">
            <a:extLst>
              <a:ext uri="{FF2B5EF4-FFF2-40B4-BE49-F238E27FC236}">
                <a16:creationId xmlns:a16="http://schemas.microsoft.com/office/drawing/2014/main" id="{239AD87D-D244-4F87-8424-E02876EF16B6}"/>
              </a:ext>
            </a:extLst>
          </p:cNvPr>
          <p:cNvSpPr txBox="1"/>
          <p:nvPr/>
        </p:nvSpPr>
        <p:spPr>
          <a:xfrm>
            <a:off x="643247" y="2370509"/>
            <a:ext cx="2369519" cy="400110"/>
          </a:xfrm>
          <a:prstGeom prst="rect">
            <a:avLst/>
          </a:prstGeom>
          <a:noFill/>
        </p:spPr>
        <p:txBody>
          <a:bodyPr wrap="square">
            <a:spAutoFit/>
          </a:bodyPr>
          <a:lstStyle/>
          <a:p>
            <a:pPr marL="342900" indent="-342900">
              <a:buFont typeface="Wingdings" panose="05000000000000000000" pitchFamily="2" charset="2"/>
              <a:buChar char="Ø"/>
            </a:pPr>
            <a:r>
              <a:rPr lang="en-US" altLang="zh-CN" sz="2000" b="1">
                <a:solidFill>
                  <a:schemeClr val="accent6">
                    <a:lumMod val="75000"/>
                  </a:schemeClr>
                </a:solidFill>
              </a:rPr>
              <a:t>Shopping spree</a:t>
            </a:r>
          </a:p>
        </p:txBody>
      </p:sp>
      <p:sp>
        <p:nvSpPr>
          <p:cNvPr id="14" name="文本框 13">
            <a:extLst>
              <a:ext uri="{FF2B5EF4-FFF2-40B4-BE49-F238E27FC236}">
                <a16:creationId xmlns:a16="http://schemas.microsoft.com/office/drawing/2014/main" id="{261B1378-4FFE-4C76-8775-2D6C12564FD8}"/>
              </a:ext>
            </a:extLst>
          </p:cNvPr>
          <p:cNvSpPr txBox="1"/>
          <p:nvPr/>
        </p:nvSpPr>
        <p:spPr>
          <a:xfrm>
            <a:off x="643247" y="3244335"/>
            <a:ext cx="3499287" cy="400110"/>
          </a:xfrm>
          <a:prstGeom prst="rect">
            <a:avLst/>
          </a:prstGeom>
          <a:noFill/>
        </p:spPr>
        <p:txBody>
          <a:bodyPr wrap="square">
            <a:spAutoFit/>
          </a:bodyPr>
          <a:lstStyle/>
          <a:p>
            <a:pPr marL="342900" indent="-342900">
              <a:buFont typeface="Wingdings" panose="05000000000000000000" pitchFamily="2" charset="2"/>
              <a:buChar char="Ø"/>
            </a:pPr>
            <a:r>
              <a:rPr lang="en-US" altLang="zh-CN" sz="2000" b="1">
                <a:solidFill>
                  <a:schemeClr val="accent6">
                    <a:lumMod val="75000"/>
                  </a:schemeClr>
                </a:solidFill>
              </a:rPr>
              <a:t>Professional technology</a:t>
            </a:r>
          </a:p>
        </p:txBody>
      </p:sp>
      <p:sp>
        <p:nvSpPr>
          <p:cNvPr id="16" name="文本框 15">
            <a:extLst>
              <a:ext uri="{FF2B5EF4-FFF2-40B4-BE49-F238E27FC236}">
                <a16:creationId xmlns:a16="http://schemas.microsoft.com/office/drawing/2014/main" id="{807EE9B5-9C35-4143-9F0C-3AF236125D64}"/>
              </a:ext>
            </a:extLst>
          </p:cNvPr>
          <p:cNvSpPr txBox="1"/>
          <p:nvPr/>
        </p:nvSpPr>
        <p:spPr>
          <a:xfrm>
            <a:off x="643247" y="4118161"/>
            <a:ext cx="2492939" cy="400110"/>
          </a:xfrm>
          <a:prstGeom prst="rect">
            <a:avLst/>
          </a:prstGeom>
          <a:noFill/>
        </p:spPr>
        <p:txBody>
          <a:bodyPr wrap="square">
            <a:spAutoFit/>
          </a:bodyPr>
          <a:lstStyle/>
          <a:p>
            <a:pPr marL="342900" indent="-342900">
              <a:buFont typeface="Wingdings" panose="05000000000000000000" pitchFamily="2" charset="2"/>
              <a:buChar char="Ø"/>
            </a:pPr>
            <a:r>
              <a:rPr lang="en-US" altLang="zh-CN" sz="2000" b="1">
                <a:solidFill>
                  <a:schemeClr val="accent6">
                    <a:lumMod val="75000"/>
                  </a:schemeClr>
                </a:solidFill>
              </a:rPr>
              <a:t>Video and audio</a:t>
            </a:r>
          </a:p>
        </p:txBody>
      </p:sp>
      <p:sp>
        <p:nvSpPr>
          <p:cNvPr id="18" name="文本框 17">
            <a:extLst>
              <a:ext uri="{FF2B5EF4-FFF2-40B4-BE49-F238E27FC236}">
                <a16:creationId xmlns:a16="http://schemas.microsoft.com/office/drawing/2014/main" id="{371F55D5-8D27-4E9D-A77A-3085934045FF}"/>
              </a:ext>
            </a:extLst>
          </p:cNvPr>
          <p:cNvSpPr txBox="1"/>
          <p:nvPr/>
        </p:nvSpPr>
        <p:spPr>
          <a:xfrm>
            <a:off x="643246" y="4991987"/>
            <a:ext cx="2369519" cy="400110"/>
          </a:xfrm>
          <a:prstGeom prst="rect">
            <a:avLst/>
          </a:prstGeom>
          <a:noFill/>
        </p:spPr>
        <p:txBody>
          <a:bodyPr wrap="square">
            <a:spAutoFit/>
          </a:bodyPr>
          <a:lstStyle/>
          <a:p>
            <a:pPr marL="342900" indent="-342900">
              <a:buFont typeface="Wingdings" panose="05000000000000000000" pitchFamily="2" charset="2"/>
              <a:buChar char="Ø"/>
            </a:pPr>
            <a:r>
              <a:rPr lang="en-US" altLang="zh-CN" sz="2000" b="1">
                <a:solidFill>
                  <a:schemeClr val="accent6">
                    <a:lumMod val="75000"/>
                  </a:schemeClr>
                </a:solidFill>
              </a:rPr>
              <a:t>work study</a:t>
            </a:r>
          </a:p>
        </p:txBody>
      </p:sp>
      <p:sp>
        <p:nvSpPr>
          <p:cNvPr id="20" name="文本框 19">
            <a:extLst>
              <a:ext uri="{FF2B5EF4-FFF2-40B4-BE49-F238E27FC236}">
                <a16:creationId xmlns:a16="http://schemas.microsoft.com/office/drawing/2014/main" id="{16F649D9-9420-403E-887A-7B91D78DA7AB}"/>
              </a:ext>
            </a:extLst>
          </p:cNvPr>
          <p:cNvSpPr txBox="1"/>
          <p:nvPr/>
        </p:nvSpPr>
        <p:spPr>
          <a:xfrm>
            <a:off x="643247" y="5781451"/>
            <a:ext cx="3375867" cy="400110"/>
          </a:xfrm>
          <a:prstGeom prst="rect">
            <a:avLst/>
          </a:prstGeom>
          <a:noFill/>
        </p:spPr>
        <p:txBody>
          <a:bodyPr wrap="square">
            <a:spAutoFit/>
          </a:bodyPr>
          <a:lstStyle/>
          <a:p>
            <a:pPr marL="342900" indent="-342900">
              <a:buFont typeface="Wingdings" panose="05000000000000000000" pitchFamily="2" charset="2"/>
              <a:buChar char="Ø"/>
            </a:pPr>
            <a:r>
              <a:rPr lang="en-US" altLang="zh-CN" sz="2000" b="1" dirty="0">
                <a:solidFill>
                  <a:schemeClr val="accent6">
                    <a:lumMod val="75000"/>
                  </a:schemeClr>
                </a:solidFill>
              </a:rPr>
              <a:t>Knowledge community</a:t>
            </a:r>
          </a:p>
        </p:txBody>
      </p:sp>
      <p:sp>
        <p:nvSpPr>
          <p:cNvPr id="22" name="文本框 21">
            <a:extLst>
              <a:ext uri="{FF2B5EF4-FFF2-40B4-BE49-F238E27FC236}">
                <a16:creationId xmlns:a16="http://schemas.microsoft.com/office/drawing/2014/main" id="{6186A3EC-81A7-4F69-89CF-F259A032399D}"/>
              </a:ext>
            </a:extLst>
          </p:cNvPr>
          <p:cNvSpPr txBox="1"/>
          <p:nvPr/>
        </p:nvSpPr>
        <p:spPr>
          <a:xfrm>
            <a:off x="5477373" y="622857"/>
            <a:ext cx="6097978" cy="400110"/>
          </a:xfrm>
          <a:prstGeom prst="rect">
            <a:avLst/>
          </a:prstGeom>
          <a:solidFill>
            <a:schemeClr val="accent4">
              <a:lumMod val="50000"/>
            </a:schemeClr>
          </a:solidFill>
          <a:ln w="38100">
            <a:noFill/>
          </a:ln>
        </p:spPr>
        <p:txBody>
          <a:bodyPr wrap="square">
            <a:spAutoFit/>
          </a:bodyPr>
          <a:lstStyle/>
          <a:p>
            <a:r>
              <a:rPr lang="en-US" altLang="zh-CN" sz="2000" b="1">
                <a:solidFill>
                  <a:schemeClr val="bg1"/>
                </a:solidFill>
              </a:rPr>
              <a:t>Middle level and leaders or people with high status</a:t>
            </a:r>
            <a:endParaRPr lang="zh-CN" altLang="en-US" sz="2000" b="1">
              <a:solidFill>
                <a:schemeClr val="bg1"/>
              </a:solidFill>
            </a:endParaRPr>
          </a:p>
        </p:txBody>
      </p:sp>
      <p:sp>
        <p:nvSpPr>
          <p:cNvPr id="24" name="文本框 23">
            <a:extLst>
              <a:ext uri="{FF2B5EF4-FFF2-40B4-BE49-F238E27FC236}">
                <a16:creationId xmlns:a16="http://schemas.microsoft.com/office/drawing/2014/main" id="{2502982A-9BDB-43A0-8C43-B999C55C1B74}"/>
              </a:ext>
            </a:extLst>
          </p:cNvPr>
          <p:cNvSpPr txBox="1"/>
          <p:nvPr/>
        </p:nvSpPr>
        <p:spPr>
          <a:xfrm>
            <a:off x="5477373" y="1496682"/>
            <a:ext cx="6097978" cy="400110"/>
          </a:xfrm>
          <a:prstGeom prst="rect">
            <a:avLst/>
          </a:prstGeom>
          <a:solidFill>
            <a:schemeClr val="accent4">
              <a:lumMod val="50000"/>
            </a:schemeClr>
          </a:solidFill>
        </p:spPr>
        <p:txBody>
          <a:bodyPr wrap="square">
            <a:spAutoFit/>
          </a:bodyPr>
          <a:lstStyle/>
          <a:p>
            <a:r>
              <a:rPr lang="en-US" altLang="zh-CN" sz="2000" b="1">
                <a:solidFill>
                  <a:schemeClr val="bg1"/>
                </a:solidFill>
              </a:rPr>
              <a:t>Leadership or high status in the majority</a:t>
            </a:r>
            <a:endParaRPr lang="zh-CN" altLang="en-US" sz="2000" b="1">
              <a:solidFill>
                <a:schemeClr val="bg1"/>
              </a:solidFill>
            </a:endParaRPr>
          </a:p>
        </p:txBody>
      </p:sp>
      <p:sp>
        <p:nvSpPr>
          <p:cNvPr id="26" name="文本框 25">
            <a:extLst>
              <a:ext uri="{FF2B5EF4-FFF2-40B4-BE49-F238E27FC236}">
                <a16:creationId xmlns:a16="http://schemas.microsoft.com/office/drawing/2014/main" id="{BCD93B65-12AB-4C5A-ACDB-A352E4BC0CAD}"/>
              </a:ext>
            </a:extLst>
          </p:cNvPr>
          <p:cNvSpPr txBox="1"/>
          <p:nvPr/>
        </p:nvSpPr>
        <p:spPr>
          <a:xfrm>
            <a:off x="5477373" y="2366906"/>
            <a:ext cx="6097978" cy="400110"/>
          </a:xfrm>
          <a:prstGeom prst="rect">
            <a:avLst/>
          </a:prstGeom>
          <a:solidFill>
            <a:schemeClr val="accent4">
              <a:lumMod val="50000"/>
            </a:schemeClr>
          </a:solidFill>
        </p:spPr>
        <p:txBody>
          <a:bodyPr wrap="square">
            <a:spAutoFit/>
          </a:bodyPr>
          <a:lstStyle/>
          <a:p>
            <a:r>
              <a:rPr lang="en-US" altLang="zh-CN" sz="2000" b="1">
                <a:solidFill>
                  <a:schemeClr val="bg1"/>
                </a:solidFill>
              </a:rPr>
              <a:t>General staff account for a large proportion</a:t>
            </a:r>
            <a:endParaRPr lang="zh-CN" altLang="en-US" sz="2000" b="1">
              <a:solidFill>
                <a:schemeClr val="bg1"/>
              </a:solidFill>
            </a:endParaRPr>
          </a:p>
        </p:txBody>
      </p:sp>
      <p:sp>
        <p:nvSpPr>
          <p:cNvPr id="28" name="文本框 27">
            <a:extLst>
              <a:ext uri="{FF2B5EF4-FFF2-40B4-BE49-F238E27FC236}">
                <a16:creationId xmlns:a16="http://schemas.microsoft.com/office/drawing/2014/main" id="{73B1BC50-F3CC-4655-B126-9AAD8EC78143}"/>
              </a:ext>
            </a:extLst>
          </p:cNvPr>
          <p:cNvSpPr txBox="1"/>
          <p:nvPr/>
        </p:nvSpPr>
        <p:spPr>
          <a:xfrm>
            <a:off x="5477373" y="3241060"/>
            <a:ext cx="6097978" cy="400110"/>
          </a:xfrm>
          <a:prstGeom prst="rect">
            <a:avLst/>
          </a:prstGeom>
          <a:solidFill>
            <a:schemeClr val="accent4">
              <a:lumMod val="50000"/>
            </a:schemeClr>
          </a:solidFill>
        </p:spPr>
        <p:txBody>
          <a:bodyPr wrap="square">
            <a:spAutoFit/>
          </a:bodyPr>
          <a:lstStyle/>
          <a:p>
            <a:r>
              <a:rPr lang="en-US" altLang="zh-CN" sz="2000" b="1">
                <a:solidFill>
                  <a:schemeClr val="bg1"/>
                </a:solidFill>
              </a:rPr>
              <a:t>Low social status or high proportion of staff</a:t>
            </a:r>
            <a:endParaRPr lang="zh-CN" altLang="en-US" sz="2000" b="1">
              <a:solidFill>
                <a:schemeClr val="bg1"/>
              </a:solidFill>
            </a:endParaRPr>
          </a:p>
        </p:txBody>
      </p:sp>
      <p:sp>
        <p:nvSpPr>
          <p:cNvPr id="30" name="文本框 29">
            <a:extLst>
              <a:ext uri="{FF2B5EF4-FFF2-40B4-BE49-F238E27FC236}">
                <a16:creationId xmlns:a16="http://schemas.microsoft.com/office/drawing/2014/main" id="{3A1A49A7-60BC-4E95-9EE5-CB57658CEF03}"/>
              </a:ext>
            </a:extLst>
          </p:cNvPr>
          <p:cNvSpPr txBox="1"/>
          <p:nvPr/>
        </p:nvSpPr>
        <p:spPr>
          <a:xfrm>
            <a:off x="5477373" y="3964272"/>
            <a:ext cx="6097978" cy="707886"/>
          </a:xfrm>
          <a:prstGeom prst="rect">
            <a:avLst/>
          </a:prstGeom>
          <a:solidFill>
            <a:schemeClr val="accent4">
              <a:lumMod val="50000"/>
            </a:schemeClr>
          </a:solidFill>
        </p:spPr>
        <p:txBody>
          <a:bodyPr wrap="square">
            <a:spAutoFit/>
          </a:bodyPr>
          <a:lstStyle/>
          <a:p>
            <a:r>
              <a:rPr lang="en-US" altLang="zh-CN" sz="2000" b="1">
                <a:solidFill>
                  <a:schemeClr val="bg1"/>
                </a:solidFill>
              </a:rPr>
              <a:t>Up to senior cadres and down to staff, with higher status or a little more leaders</a:t>
            </a:r>
            <a:endParaRPr lang="zh-CN" altLang="en-US" sz="2000" b="1">
              <a:solidFill>
                <a:schemeClr val="bg1"/>
              </a:solidFill>
            </a:endParaRPr>
          </a:p>
        </p:txBody>
      </p:sp>
      <p:sp>
        <p:nvSpPr>
          <p:cNvPr id="32" name="文本框 31">
            <a:extLst>
              <a:ext uri="{FF2B5EF4-FFF2-40B4-BE49-F238E27FC236}">
                <a16:creationId xmlns:a16="http://schemas.microsoft.com/office/drawing/2014/main" id="{92ECC4F6-32BA-4559-B689-0D6B7106800A}"/>
              </a:ext>
            </a:extLst>
          </p:cNvPr>
          <p:cNvSpPr txBox="1"/>
          <p:nvPr/>
        </p:nvSpPr>
        <p:spPr>
          <a:xfrm>
            <a:off x="5477373" y="4991986"/>
            <a:ext cx="6097978" cy="400110"/>
          </a:xfrm>
          <a:prstGeom prst="rect">
            <a:avLst/>
          </a:prstGeom>
          <a:solidFill>
            <a:schemeClr val="accent4">
              <a:lumMod val="50000"/>
            </a:schemeClr>
          </a:solidFill>
        </p:spPr>
        <p:txBody>
          <a:bodyPr wrap="square">
            <a:spAutoFit/>
          </a:bodyPr>
          <a:lstStyle/>
          <a:p>
            <a:r>
              <a:rPr lang="en-US" altLang="zh-CN" sz="2000" b="1">
                <a:solidFill>
                  <a:schemeClr val="bg1"/>
                </a:solidFill>
              </a:rPr>
              <a:t>Most people</a:t>
            </a:r>
            <a:endParaRPr lang="zh-CN" altLang="en-US" sz="2000" b="1">
              <a:solidFill>
                <a:schemeClr val="bg1"/>
              </a:solidFill>
            </a:endParaRPr>
          </a:p>
        </p:txBody>
      </p:sp>
      <p:sp>
        <p:nvSpPr>
          <p:cNvPr id="34" name="文本框 33">
            <a:extLst>
              <a:ext uri="{FF2B5EF4-FFF2-40B4-BE49-F238E27FC236}">
                <a16:creationId xmlns:a16="http://schemas.microsoft.com/office/drawing/2014/main" id="{7808CF99-8E3D-40E6-9ACE-3E45D085D544}"/>
              </a:ext>
            </a:extLst>
          </p:cNvPr>
          <p:cNvSpPr txBox="1"/>
          <p:nvPr/>
        </p:nvSpPr>
        <p:spPr>
          <a:xfrm>
            <a:off x="5477373" y="5781451"/>
            <a:ext cx="6097978" cy="400110"/>
          </a:xfrm>
          <a:prstGeom prst="rect">
            <a:avLst/>
          </a:prstGeom>
          <a:solidFill>
            <a:schemeClr val="accent4">
              <a:lumMod val="50000"/>
            </a:schemeClr>
          </a:solidFill>
        </p:spPr>
        <p:txBody>
          <a:bodyPr wrap="square">
            <a:spAutoFit/>
          </a:bodyPr>
          <a:lstStyle/>
          <a:p>
            <a:r>
              <a:rPr lang="en-US" altLang="zh-CN" sz="2000" b="1" dirty="0">
                <a:solidFill>
                  <a:schemeClr val="bg1"/>
                </a:solidFill>
              </a:rPr>
              <a:t>Basically a technical person</a:t>
            </a:r>
            <a:endParaRPr lang="zh-CN" altLang="en-US" sz="2000" b="1" dirty="0">
              <a:solidFill>
                <a:schemeClr val="bg1"/>
              </a:solidFill>
            </a:endParaRPr>
          </a:p>
        </p:txBody>
      </p:sp>
      <p:sp>
        <p:nvSpPr>
          <p:cNvPr id="35" name="箭头: 右 34">
            <a:extLst>
              <a:ext uri="{FF2B5EF4-FFF2-40B4-BE49-F238E27FC236}">
                <a16:creationId xmlns:a16="http://schemas.microsoft.com/office/drawing/2014/main" id="{548BF320-2D4B-4286-AA2B-028172D5D0FE}"/>
              </a:ext>
            </a:extLst>
          </p:cNvPr>
          <p:cNvSpPr/>
          <p:nvPr/>
        </p:nvSpPr>
        <p:spPr>
          <a:xfrm>
            <a:off x="3886200" y="707218"/>
            <a:ext cx="1265340" cy="231387"/>
          </a:xfrm>
          <a:prstGeom prst="rightArrow">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6" name="箭头: 右 35">
            <a:extLst>
              <a:ext uri="{FF2B5EF4-FFF2-40B4-BE49-F238E27FC236}">
                <a16:creationId xmlns:a16="http://schemas.microsoft.com/office/drawing/2014/main" id="{2DC3CB34-0E2E-4D3C-9CBC-08C315EB5107}"/>
              </a:ext>
            </a:extLst>
          </p:cNvPr>
          <p:cNvSpPr/>
          <p:nvPr/>
        </p:nvSpPr>
        <p:spPr>
          <a:xfrm>
            <a:off x="3886200" y="1581044"/>
            <a:ext cx="1265340" cy="231387"/>
          </a:xfrm>
          <a:prstGeom prst="rightArrow">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7" name="箭头: 右 36">
            <a:extLst>
              <a:ext uri="{FF2B5EF4-FFF2-40B4-BE49-F238E27FC236}">
                <a16:creationId xmlns:a16="http://schemas.microsoft.com/office/drawing/2014/main" id="{411D94CF-3937-4281-93A2-54A47C215D4E}"/>
              </a:ext>
            </a:extLst>
          </p:cNvPr>
          <p:cNvSpPr/>
          <p:nvPr/>
        </p:nvSpPr>
        <p:spPr>
          <a:xfrm>
            <a:off x="3886200" y="2454870"/>
            <a:ext cx="1265340" cy="231387"/>
          </a:xfrm>
          <a:prstGeom prst="rightArrow">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8" name="箭头: 右 37">
            <a:extLst>
              <a:ext uri="{FF2B5EF4-FFF2-40B4-BE49-F238E27FC236}">
                <a16:creationId xmlns:a16="http://schemas.microsoft.com/office/drawing/2014/main" id="{EF244062-6A46-4E1B-95AD-F9514DBE9279}"/>
              </a:ext>
            </a:extLst>
          </p:cNvPr>
          <p:cNvSpPr/>
          <p:nvPr/>
        </p:nvSpPr>
        <p:spPr>
          <a:xfrm>
            <a:off x="3886200" y="3328696"/>
            <a:ext cx="1265340" cy="231387"/>
          </a:xfrm>
          <a:prstGeom prst="rightArrow">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9" name="箭头: 右 38">
            <a:extLst>
              <a:ext uri="{FF2B5EF4-FFF2-40B4-BE49-F238E27FC236}">
                <a16:creationId xmlns:a16="http://schemas.microsoft.com/office/drawing/2014/main" id="{5DE19DC4-47D7-4264-BB6A-BCFE2CB78182}"/>
              </a:ext>
            </a:extLst>
          </p:cNvPr>
          <p:cNvSpPr/>
          <p:nvPr/>
        </p:nvSpPr>
        <p:spPr>
          <a:xfrm>
            <a:off x="3886200" y="4202522"/>
            <a:ext cx="1265340" cy="231387"/>
          </a:xfrm>
          <a:prstGeom prst="rightArrow">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0" name="箭头: 右 39">
            <a:extLst>
              <a:ext uri="{FF2B5EF4-FFF2-40B4-BE49-F238E27FC236}">
                <a16:creationId xmlns:a16="http://schemas.microsoft.com/office/drawing/2014/main" id="{3348D39C-E1C6-49B8-BD33-FBB5DAD6F244}"/>
              </a:ext>
            </a:extLst>
          </p:cNvPr>
          <p:cNvSpPr/>
          <p:nvPr/>
        </p:nvSpPr>
        <p:spPr>
          <a:xfrm>
            <a:off x="3886200" y="5076348"/>
            <a:ext cx="1265340" cy="231387"/>
          </a:xfrm>
          <a:prstGeom prst="rightArrow">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1" name="箭头: 右 40">
            <a:extLst>
              <a:ext uri="{FF2B5EF4-FFF2-40B4-BE49-F238E27FC236}">
                <a16:creationId xmlns:a16="http://schemas.microsoft.com/office/drawing/2014/main" id="{E8193291-96A4-4466-A9A7-883B7C4C8CAB}"/>
              </a:ext>
            </a:extLst>
          </p:cNvPr>
          <p:cNvSpPr/>
          <p:nvPr/>
        </p:nvSpPr>
        <p:spPr>
          <a:xfrm>
            <a:off x="3886200" y="5865812"/>
            <a:ext cx="1265340" cy="231387"/>
          </a:xfrm>
          <a:prstGeom prst="rightArrow">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文本框 22">
            <a:extLst>
              <a:ext uri="{FF2B5EF4-FFF2-40B4-BE49-F238E27FC236}">
                <a16:creationId xmlns:a16="http://schemas.microsoft.com/office/drawing/2014/main" id="{B50DC9CB-DA83-4482-A8D1-EC451A72D0CD}"/>
              </a:ext>
            </a:extLst>
          </p:cNvPr>
          <p:cNvSpPr txBox="1"/>
          <p:nvPr/>
        </p:nvSpPr>
        <p:spPr>
          <a:xfrm>
            <a:off x="10504968" y="6442975"/>
            <a:ext cx="1285865" cy="369332"/>
          </a:xfrm>
          <a:prstGeom prst="rect">
            <a:avLst/>
          </a:prstGeom>
          <a:noFill/>
        </p:spPr>
        <p:txBody>
          <a:bodyPr wrap="none" rtlCol="0">
            <a:spAutoFit/>
          </a:bodyPr>
          <a:lstStyle/>
          <a:p>
            <a:r>
              <a:rPr lang="en-GB" altLang="zh-CN" b="1" dirty="0" err="1"/>
              <a:t>Yongtao</a:t>
            </a:r>
            <a:r>
              <a:rPr lang="en-GB" altLang="zh-CN" b="1" dirty="0"/>
              <a:t> Liu</a:t>
            </a:r>
            <a:endParaRPr lang="zh-CN" altLang="en-US" dirty="0"/>
          </a:p>
        </p:txBody>
      </p:sp>
    </p:spTree>
    <p:extLst>
      <p:ext uri="{BB962C8B-B14F-4D97-AF65-F5344CB8AC3E}">
        <p14:creationId xmlns:p14="http://schemas.microsoft.com/office/powerpoint/2010/main" val="17161820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a:extLst>
              <a:ext uri="{FF2B5EF4-FFF2-40B4-BE49-F238E27FC236}">
                <a16:creationId xmlns:a16="http://schemas.microsoft.com/office/drawing/2014/main" id="{0C77D6E5-971C-4924-860F-9DFD3B8FBD7A}"/>
              </a:ext>
            </a:extLst>
          </p:cNvPr>
          <p:cNvPicPr>
            <a:picLocks noChangeAspect="1"/>
          </p:cNvPicPr>
          <p:nvPr/>
        </p:nvPicPr>
        <p:blipFill>
          <a:blip r:embed="rId2"/>
          <a:stretch>
            <a:fillRect/>
          </a:stretch>
        </p:blipFill>
        <p:spPr>
          <a:xfrm>
            <a:off x="6894322" y="1550124"/>
            <a:ext cx="4887086" cy="4041836"/>
          </a:xfrm>
          <a:prstGeom prst="rect">
            <a:avLst/>
          </a:prstGeom>
        </p:spPr>
      </p:pic>
      <p:sp>
        <p:nvSpPr>
          <p:cNvPr id="7" name="文本框 6">
            <a:extLst>
              <a:ext uri="{FF2B5EF4-FFF2-40B4-BE49-F238E27FC236}">
                <a16:creationId xmlns:a16="http://schemas.microsoft.com/office/drawing/2014/main" id="{A93410E9-3095-496D-880B-E8A59F1E4141}"/>
              </a:ext>
            </a:extLst>
          </p:cNvPr>
          <p:cNvSpPr txBox="1"/>
          <p:nvPr/>
        </p:nvSpPr>
        <p:spPr>
          <a:xfrm>
            <a:off x="540834" y="381802"/>
            <a:ext cx="6094520" cy="461665"/>
          </a:xfrm>
          <a:prstGeom prst="rect">
            <a:avLst/>
          </a:prstGeom>
          <a:noFill/>
        </p:spPr>
        <p:txBody>
          <a:bodyPr wrap="square">
            <a:spAutoFit/>
          </a:bodyPr>
          <a:lstStyle/>
          <a:p>
            <a:r>
              <a:rPr lang="en-GB" altLang="zh-CN" sz="2400" b="1" dirty="0"/>
              <a:t>demographics</a:t>
            </a:r>
            <a:endParaRPr lang="zh-CN" altLang="en-US" sz="2400" b="1" dirty="0"/>
          </a:p>
        </p:txBody>
      </p:sp>
      <p:sp>
        <p:nvSpPr>
          <p:cNvPr id="9" name="文本框 8">
            <a:extLst>
              <a:ext uri="{FF2B5EF4-FFF2-40B4-BE49-F238E27FC236}">
                <a16:creationId xmlns:a16="http://schemas.microsoft.com/office/drawing/2014/main" id="{941343CA-7F61-457B-8D53-64794CA99E1D}"/>
              </a:ext>
            </a:extLst>
          </p:cNvPr>
          <p:cNvSpPr txBox="1"/>
          <p:nvPr/>
        </p:nvSpPr>
        <p:spPr>
          <a:xfrm>
            <a:off x="304060" y="1550124"/>
            <a:ext cx="6094520" cy="646331"/>
          </a:xfrm>
          <a:prstGeom prst="rect">
            <a:avLst/>
          </a:prstGeom>
          <a:noFill/>
        </p:spPr>
        <p:txBody>
          <a:bodyPr wrap="square">
            <a:spAutoFit/>
          </a:bodyPr>
          <a:lstStyle/>
          <a:p>
            <a:r>
              <a:rPr lang="zh-CN" altLang="en-US" dirty="0"/>
              <a:t>The number of users of smart phones is increasing year by year</a:t>
            </a:r>
            <a:r>
              <a:rPr lang="en-US" altLang="zh-CN" dirty="0"/>
              <a:t>.</a:t>
            </a:r>
            <a:endParaRPr lang="zh-CN" altLang="en-US" dirty="0"/>
          </a:p>
        </p:txBody>
      </p:sp>
      <p:sp>
        <p:nvSpPr>
          <p:cNvPr id="11" name="文本框 10">
            <a:extLst>
              <a:ext uri="{FF2B5EF4-FFF2-40B4-BE49-F238E27FC236}">
                <a16:creationId xmlns:a16="http://schemas.microsoft.com/office/drawing/2014/main" id="{93EB57F1-C4FB-46B5-B563-94DB8E4C4F92}"/>
              </a:ext>
            </a:extLst>
          </p:cNvPr>
          <p:cNvSpPr txBox="1"/>
          <p:nvPr/>
        </p:nvSpPr>
        <p:spPr>
          <a:xfrm>
            <a:off x="304060" y="2339755"/>
            <a:ext cx="6094520" cy="646331"/>
          </a:xfrm>
          <a:prstGeom prst="rect">
            <a:avLst/>
          </a:prstGeom>
          <a:noFill/>
        </p:spPr>
        <p:txBody>
          <a:bodyPr wrap="square">
            <a:spAutoFit/>
          </a:bodyPr>
          <a:lstStyle/>
          <a:p>
            <a:r>
              <a:rPr lang="zh-CN" altLang="en-US" dirty="0"/>
              <a:t>The proportion of using smart phones in the whole Internet is also growing rapidly</a:t>
            </a:r>
            <a:r>
              <a:rPr lang="en-US" altLang="zh-CN" dirty="0"/>
              <a:t>.</a:t>
            </a:r>
            <a:endParaRPr lang="zh-CN" altLang="en-US" dirty="0"/>
          </a:p>
        </p:txBody>
      </p:sp>
      <p:sp>
        <p:nvSpPr>
          <p:cNvPr id="13" name="文本框 12">
            <a:extLst>
              <a:ext uri="{FF2B5EF4-FFF2-40B4-BE49-F238E27FC236}">
                <a16:creationId xmlns:a16="http://schemas.microsoft.com/office/drawing/2014/main" id="{31B08674-B7FB-4375-A539-51B52E6DA875}"/>
              </a:ext>
            </a:extLst>
          </p:cNvPr>
          <p:cNvSpPr txBox="1"/>
          <p:nvPr/>
        </p:nvSpPr>
        <p:spPr>
          <a:xfrm>
            <a:off x="304060" y="4518355"/>
            <a:ext cx="6094520" cy="646331"/>
          </a:xfrm>
          <a:prstGeom prst="rect">
            <a:avLst/>
          </a:prstGeom>
          <a:noFill/>
        </p:spPr>
        <p:txBody>
          <a:bodyPr wrap="square">
            <a:spAutoFit/>
          </a:bodyPr>
          <a:lstStyle/>
          <a:p>
            <a:r>
              <a:rPr lang="zh-CN" altLang="en-US" dirty="0"/>
              <a:t>People's dependence on smart phones will become more obvious in the future</a:t>
            </a:r>
            <a:r>
              <a:rPr lang="en-US" altLang="zh-CN" dirty="0"/>
              <a:t>.</a:t>
            </a:r>
            <a:endParaRPr lang="zh-CN" altLang="en-US" dirty="0"/>
          </a:p>
        </p:txBody>
      </p:sp>
      <p:sp>
        <p:nvSpPr>
          <p:cNvPr id="15" name="文本框 14">
            <a:extLst>
              <a:ext uri="{FF2B5EF4-FFF2-40B4-BE49-F238E27FC236}">
                <a16:creationId xmlns:a16="http://schemas.microsoft.com/office/drawing/2014/main" id="{7848AA8F-EC64-49D8-96E2-38BC967A8E59}"/>
              </a:ext>
            </a:extLst>
          </p:cNvPr>
          <p:cNvSpPr txBox="1"/>
          <p:nvPr/>
        </p:nvSpPr>
        <p:spPr>
          <a:xfrm>
            <a:off x="304060" y="3290555"/>
            <a:ext cx="6094520" cy="923330"/>
          </a:xfrm>
          <a:prstGeom prst="rect">
            <a:avLst/>
          </a:prstGeom>
          <a:noFill/>
        </p:spPr>
        <p:txBody>
          <a:bodyPr wrap="square">
            <a:spAutoFit/>
          </a:bodyPr>
          <a:lstStyle/>
          <a:p>
            <a:r>
              <a:rPr lang="zh-CN" altLang="en-US" dirty="0"/>
              <a:t>It is estimated that the number of smart phone users in China will reach 841.8 million in 2022 and 868.2 million in 2023</a:t>
            </a:r>
            <a:r>
              <a:rPr lang="en-US" altLang="zh-CN" dirty="0"/>
              <a:t>.</a:t>
            </a:r>
            <a:endParaRPr lang="zh-CN" altLang="en-US" dirty="0"/>
          </a:p>
        </p:txBody>
      </p:sp>
      <p:sp>
        <p:nvSpPr>
          <p:cNvPr id="2" name="文本框 1">
            <a:extLst>
              <a:ext uri="{FF2B5EF4-FFF2-40B4-BE49-F238E27FC236}">
                <a16:creationId xmlns:a16="http://schemas.microsoft.com/office/drawing/2014/main" id="{F5AB878B-915D-4674-B823-2BF5052FA633}"/>
              </a:ext>
            </a:extLst>
          </p:cNvPr>
          <p:cNvSpPr txBox="1"/>
          <p:nvPr/>
        </p:nvSpPr>
        <p:spPr>
          <a:xfrm>
            <a:off x="10680405" y="6422065"/>
            <a:ext cx="1138453" cy="369332"/>
          </a:xfrm>
          <a:prstGeom prst="rect">
            <a:avLst/>
          </a:prstGeom>
          <a:noFill/>
        </p:spPr>
        <p:txBody>
          <a:bodyPr wrap="none" rtlCol="0">
            <a:spAutoFit/>
          </a:bodyPr>
          <a:lstStyle/>
          <a:p>
            <a:r>
              <a:rPr lang="en-GB" altLang="zh-CN" b="1" dirty="0" err="1"/>
              <a:t>Anhao</a:t>
            </a:r>
            <a:r>
              <a:rPr lang="en-GB" altLang="zh-CN" b="1" dirty="0"/>
              <a:t> Liu</a:t>
            </a:r>
            <a:endParaRPr lang="zh-CN" altLang="en-US" dirty="0"/>
          </a:p>
        </p:txBody>
      </p:sp>
    </p:spTree>
    <p:extLst>
      <p:ext uri="{BB962C8B-B14F-4D97-AF65-F5344CB8AC3E}">
        <p14:creationId xmlns:p14="http://schemas.microsoft.com/office/powerpoint/2010/main" val="31106228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8C073FB0-2128-4045-85D5-B39399E3B7EF}"/>
              </a:ext>
            </a:extLst>
          </p:cNvPr>
          <p:cNvSpPr txBox="1"/>
          <p:nvPr/>
        </p:nvSpPr>
        <p:spPr>
          <a:xfrm>
            <a:off x="568171" y="390618"/>
            <a:ext cx="1693092" cy="461665"/>
          </a:xfrm>
          <a:prstGeom prst="rect">
            <a:avLst/>
          </a:prstGeom>
          <a:noFill/>
        </p:spPr>
        <p:txBody>
          <a:bodyPr wrap="none" rtlCol="0">
            <a:spAutoFit/>
          </a:bodyPr>
          <a:lstStyle/>
          <a:p>
            <a:r>
              <a:rPr lang="en-GB" altLang="zh-CN" sz="2400" b="1" dirty="0"/>
              <a:t>age profile</a:t>
            </a:r>
            <a:endParaRPr lang="zh-CN" altLang="en-US" sz="2400" b="1" dirty="0"/>
          </a:p>
        </p:txBody>
      </p:sp>
      <p:pic>
        <p:nvPicPr>
          <p:cNvPr id="8" name="图片 7">
            <a:extLst>
              <a:ext uri="{FF2B5EF4-FFF2-40B4-BE49-F238E27FC236}">
                <a16:creationId xmlns:a16="http://schemas.microsoft.com/office/drawing/2014/main" id="{3DF01C06-6D38-43D3-8371-0497AB1C3158}"/>
              </a:ext>
            </a:extLst>
          </p:cNvPr>
          <p:cNvPicPr>
            <a:picLocks noChangeAspect="1"/>
          </p:cNvPicPr>
          <p:nvPr/>
        </p:nvPicPr>
        <p:blipFill>
          <a:blip r:embed="rId2"/>
          <a:stretch>
            <a:fillRect/>
          </a:stretch>
        </p:blipFill>
        <p:spPr>
          <a:xfrm>
            <a:off x="5740842" y="1232457"/>
            <a:ext cx="6451158" cy="3956566"/>
          </a:xfrm>
          <a:prstGeom prst="rect">
            <a:avLst/>
          </a:prstGeom>
        </p:spPr>
      </p:pic>
      <p:sp>
        <p:nvSpPr>
          <p:cNvPr id="9" name="文本框 8">
            <a:extLst>
              <a:ext uri="{FF2B5EF4-FFF2-40B4-BE49-F238E27FC236}">
                <a16:creationId xmlns:a16="http://schemas.microsoft.com/office/drawing/2014/main" id="{2A6C6ABA-9326-4147-89CB-B4AF6D191F00}"/>
              </a:ext>
            </a:extLst>
          </p:cNvPr>
          <p:cNvSpPr txBox="1"/>
          <p:nvPr/>
        </p:nvSpPr>
        <p:spPr>
          <a:xfrm>
            <a:off x="355107" y="1450717"/>
            <a:ext cx="4634141" cy="707886"/>
          </a:xfrm>
          <a:prstGeom prst="rect">
            <a:avLst/>
          </a:prstGeom>
          <a:noFill/>
        </p:spPr>
        <p:txBody>
          <a:bodyPr wrap="square" rtlCol="0">
            <a:spAutoFit/>
          </a:bodyPr>
          <a:lstStyle/>
          <a:p>
            <a:pPr algn="just"/>
            <a:r>
              <a:rPr lang="en-US" altLang="zh-CN" sz="2000" dirty="0"/>
              <a:t>The age of mobile phone users mainly concentrated in 10 to 40 years old.</a:t>
            </a:r>
            <a:endParaRPr lang="zh-CN" altLang="en-US" sz="2000" dirty="0"/>
          </a:p>
        </p:txBody>
      </p:sp>
      <p:sp>
        <p:nvSpPr>
          <p:cNvPr id="11" name="文本框 10">
            <a:extLst>
              <a:ext uri="{FF2B5EF4-FFF2-40B4-BE49-F238E27FC236}">
                <a16:creationId xmlns:a16="http://schemas.microsoft.com/office/drawing/2014/main" id="{3D585C48-D54A-4A1D-8AB6-C949755FE602}"/>
              </a:ext>
            </a:extLst>
          </p:cNvPr>
          <p:cNvSpPr txBox="1"/>
          <p:nvPr/>
        </p:nvSpPr>
        <p:spPr>
          <a:xfrm>
            <a:off x="355106" y="2385002"/>
            <a:ext cx="4634142" cy="1323439"/>
          </a:xfrm>
          <a:prstGeom prst="rect">
            <a:avLst/>
          </a:prstGeom>
          <a:noFill/>
        </p:spPr>
        <p:txBody>
          <a:bodyPr wrap="square">
            <a:spAutoFit/>
          </a:bodyPr>
          <a:lstStyle/>
          <a:p>
            <a:pPr algn="just"/>
            <a:r>
              <a:rPr lang="en-US" altLang="zh-CN" sz="2000" dirty="0"/>
              <a:t>The age group with the largest number of smartphone users was 20-29 years old, accounting for 29.9%, and the least was under 10 years old, accounting for 2.7%.</a:t>
            </a:r>
            <a:endParaRPr lang="zh-CN" altLang="en-US" sz="2000" dirty="0"/>
          </a:p>
        </p:txBody>
      </p:sp>
      <p:sp>
        <p:nvSpPr>
          <p:cNvPr id="13" name="文本框 12">
            <a:extLst>
              <a:ext uri="{FF2B5EF4-FFF2-40B4-BE49-F238E27FC236}">
                <a16:creationId xmlns:a16="http://schemas.microsoft.com/office/drawing/2014/main" id="{6121B917-E10B-4820-941E-E9C1B52835AD}"/>
              </a:ext>
            </a:extLst>
          </p:cNvPr>
          <p:cNvSpPr txBox="1"/>
          <p:nvPr/>
        </p:nvSpPr>
        <p:spPr>
          <a:xfrm>
            <a:off x="426130" y="3873285"/>
            <a:ext cx="4634142" cy="1323439"/>
          </a:xfrm>
          <a:prstGeom prst="rect">
            <a:avLst/>
          </a:prstGeom>
          <a:noFill/>
        </p:spPr>
        <p:txBody>
          <a:bodyPr wrap="square">
            <a:spAutoFit/>
          </a:bodyPr>
          <a:lstStyle/>
          <a:p>
            <a:r>
              <a:rPr lang="zh-CN" altLang="en-US" sz="2000" dirty="0"/>
              <a:t>Most people use mobile phones to send messages, search for information, watch videos, listen to music, shop and play games, etc</a:t>
            </a:r>
            <a:r>
              <a:rPr lang="en-US" altLang="zh-CN" sz="2000" dirty="0"/>
              <a:t>.</a:t>
            </a:r>
            <a:endParaRPr lang="zh-CN" altLang="en-US" sz="2000" dirty="0"/>
          </a:p>
        </p:txBody>
      </p:sp>
      <p:sp>
        <p:nvSpPr>
          <p:cNvPr id="7" name="文本框 6">
            <a:extLst>
              <a:ext uri="{FF2B5EF4-FFF2-40B4-BE49-F238E27FC236}">
                <a16:creationId xmlns:a16="http://schemas.microsoft.com/office/drawing/2014/main" id="{363EC36F-377E-445F-9E0D-DFB6FE0FAE08}"/>
              </a:ext>
            </a:extLst>
          </p:cNvPr>
          <p:cNvSpPr txBox="1"/>
          <p:nvPr/>
        </p:nvSpPr>
        <p:spPr>
          <a:xfrm>
            <a:off x="10680405" y="6422065"/>
            <a:ext cx="1138453" cy="369332"/>
          </a:xfrm>
          <a:prstGeom prst="rect">
            <a:avLst/>
          </a:prstGeom>
          <a:noFill/>
        </p:spPr>
        <p:txBody>
          <a:bodyPr wrap="none" rtlCol="0">
            <a:spAutoFit/>
          </a:bodyPr>
          <a:lstStyle/>
          <a:p>
            <a:r>
              <a:rPr lang="en-GB" altLang="zh-CN" b="1" dirty="0" err="1"/>
              <a:t>Anhao</a:t>
            </a:r>
            <a:r>
              <a:rPr lang="en-GB" altLang="zh-CN" b="1" dirty="0"/>
              <a:t> Liu</a:t>
            </a:r>
            <a:endParaRPr lang="zh-CN" altLang="en-US" dirty="0"/>
          </a:p>
        </p:txBody>
      </p:sp>
    </p:spTree>
    <p:extLst>
      <p:ext uri="{BB962C8B-B14F-4D97-AF65-F5344CB8AC3E}">
        <p14:creationId xmlns:p14="http://schemas.microsoft.com/office/powerpoint/2010/main" val="23465032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047" y="60058"/>
            <a:ext cx="5190665" cy="32519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矩形 4"/>
          <p:cNvSpPr/>
          <p:nvPr/>
        </p:nvSpPr>
        <p:spPr>
          <a:xfrm>
            <a:off x="5837274" y="2469649"/>
            <a:ext cx="6230679" cy="3785652"/>
          </a:xfrm>
          <a:prstGeom prst="rect">
            <a:avLst/>
          </a:prstGeom>
        </p:spPr>
        <p:txBody>
          <a:bodyPr wrap="square">
            <a:spAutoFit/>
          </a:bodyPr>
          <a:lstStyle/>
          <a:p>
            <a:r>
              <a:rPr lang="en-US" altLang="zh-CN" sz="2400" dirty="0"/>
              <a:t>The company is the first to put forward the concept of "super factory" and "mobile phone customization" for the industry's attention;</a:t>
            </a:r>
          </a:p>
          <a:p>
            <a:r>
              <a:rPr lang="en-US" altLang="zh-CN" sz="2400" dirty="0"/>
              <a:t> Its concept of "mobile customization" is a subversive innovation concept based on the content of mobile personalized customization service.This kind of people-oriented product production and marketing concept will be regarded as the mainstream of future commercial form.</a:t>
            </a:r>
            <a:endParaRPr lang="zh-CN" altLang="en-US" sz="2400" dirty="0"/>
          </a:p>
        </p:txBody>
      </p:sp>
      <p:sp>
        <p:nvSpPr>
          <p:cNvPr id="2" name="文本框 1">
            <a:extLst>
              <a:ext uri="{FF2B5EF4-FFF2-40B4-BE49-F238E27FC236}">
                <a16:creationId xmlns:a16="http://schemas.microsoft.com/office/drawing/2014/main" id="{1413A397-697C-4609-931F-B22871201106}"/>
              </a:ext>
            </a:extLst>
          </p:cNvPr>
          <p:cNvSpPr txBox="1"/>
          <p:nvPr/>
        </p:nvSpPr>
        <p:spPr>
          <a:xfrm>
            <a:off x="10526232" y="6432698"/>
            <a:ext cx="1366080" cy="369332"/>
          </a:xfrm>
          <a:prstGeom prst="rect">
            <a:avLst/>
          </a:prstGeom>
          <a:noFill/>
        </p:spPr>
        <p:txBody>
          <a:bodyPr wrap="none" rtlCol="0">
            <a:spAutoFit/>
          </a:bodyPr>
          <a:lstStyle/>
          <a:p>
            <a:r>
              <a:rPr lang="en-GB" altLang="zh-CN" b="1" dirty="0" err="1"/>
              <a:t>Huihui</a:t>
            </a:r>
            <a:r>
              <a:rPr lang="en-GB" altLang="zh-CN" b="1" dirty="0"/>
              <a:t> Liang</a:t>
            </a:r>
            <a:endParaRPr lang="zh-CN" altLang="en-US" dirty="0"/>
          </a:p>
        </p:txBody>
      </p:sp>
    </p:spTree>
    <p:extLst>
      <p:ext uri="{BB962C8B-B14F-4D97-AF65-F5344CB8AC3E}">
        <p14:creationId xmlns:p14="http://schemas.microsoft.com/office/powerpoint/2010/main" val="1797642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2869645" y="1607535"/>
            <a:ext cx="6336704" cy="3539430"/>
          </a:xfrm>
          <a:prstGeom prst="rect">
            <a:avLst/>
          </a:prstGeom>
        </p:spPr>
        <p:txBody>
          <a:bodyPr wrap="square">
            <a:spAutoFit/>
          </a:bodyPr>
          <a:lstStyle/>
          <a:p>
            <a:r>
              <a:rPr lang="en-US" altLang="zh-CN" sz="3200" b="1" dirty="0">
                <a:solidFill>
                  <a:srgbClr val="FF0000"/>
                </a:solidFill>
              </a:rPr>
              <a:t>Analysis of incentive mechanism</a:t>
            </a:r>
          </a:p>
          <a:p>
            <a:r>
              <a:rPr lang="en-US" altLang="zh-CN" sz="3200" b="1" dirty="0"/>
              <a:t>   </a:t>
            </a:r>
            <a:r>
              <a:rPr lang="en-US" altLang="zh-CN" sz="3200" b="1" dirty="0">
                <a:solidFill>
                  <a:schemeClr val="tx2"/>
                </a:solidFill>
              </a:rPr>
              <a:t>Material incentive mechanism</a:t>
            </a:r>
          </a:p>
          <a:p>
            <a:r>
              <a:rPr lang="en-US" altLang="zh-CN" sz="3200" b="1" dirty="0"/>
              <a:t>       </a:t>
            </a:r>
            <a:r>
              <a:rPr lang="en-US" altLang="zh-CN" sz="3200" b="1" dirty="0">
                <a:solidFill>
                  <a:schemeClr val="accent1"/>
                </a:solidFill>
              </a:rPr>
              <a:t>Salary incentive mechanism</a:t>
            </a:r>
          </a:p>
          <a:p>
            <a:r>
              <a:rPr lang="en-US" altLang="zh-CN" sz="3200" b="1" dirty="0"/>
              <a:t>         </a:t>
            </a:r>
            <a:r>
              <a:rPr lang="en-US" altLang="zh-CN" sz="3200" b="1" dirty="0">
                <a:solidFill>
                  <a:schemeClr val="accent2"/>
                </a:solidFill>
              </a:rPr>
              <a:t>Stock incentive mechanism</a:t>
            </a:r>
          </a:p>
          <a:p>
            <a:r>
              <a:rPr lang="en-US" altLang="zh-CN" sz="3200" b="1" dirty="0"/>
              <a:t>           </a:t>
            </a:r>
            <a:r>
              <a:rPr lang="en-US" altLang="zh-CN" sz="3200" b="1" dirty="0">
                <a:solidFill>
                  <a:schemeClr val="accent3"/>
                </a:solidFill>
              </a:rPr>
              <a:t>Spiritual incentive mechanism</a:t>
            </a:r>
          </a:p>
          <a:p>
            <a:r>
              <a:rPr lang="en-US" altLang="zh-CN" sz="3200" b="1" dirty="0"/>
              <a:t>             </a:t>
            </a:r>
            <a:r>
              <a:rPr lang="en-US" altLang="zh-CN" sz="3200" b="1" dirty="0">
                <a:solidFill>
                  <a:schemeClr val="accent4"/>
                </a:solidFill>
              </a:rPr>
              <a:t>Honor incentive</a:t>
            </a:r>
          </a:p>
          <a:p>
            <a:r>
              <a:rPr lang="en-US" altLang="zh-CN" sz="3200" b="1" dirty="0"/>
              <a:t>                </a:t>
            </a:r>
            <a:r>
              <a:rPr lang="en-US" altLang="zh-CN" sz="3200" b="1" dirty="0">
                <a:solidFill>
                  <a:schemeClr val="accent6"/>
                </a:solidFill>
              </a:rPr>
              <a:t>Power incentive</a:t>
            </a:r>
            <a:endParaRPr lang="zh-CN" altLang="en-US" sz="3200" b="1" dirty="0">
              <a:solidFill>
                <a:schemeClr val="accent6"/>
              </a:solidFill>
            </a:endParaRPr>
          </a:p>
        </p:txBody>
      </p:sp>
      <p:sp>
        <p:nvSpPr>
          <p:cNvPr id="5" name="矩形 4"/>
          <p:cNvSpPr/>
          <p:nvPr/>
        </p:nvSpPr>
        <p:spPr>
          <a:xfrm>
            <a:off x="2060615" y="452647"/>
            <a:ext cx="7645363" cy="830997"/>
          </a:xfrm>
          <a:prstGeom prst="rect">
            <a:avLst/>
          </a:prstGeom>
        </p:spPr>
        <p:txBody>
          <a:bodyPr wrap="none">
            <a:spAutoFit/>
          </a:bodyPr>
          <a:lstStyle/>
          <a:p>
            <a:r>
              <a:rPr lang="en-US" altLang="zh-CN" sz="4800" b="1" dirty="0"/>
              <a:t>Functional team involvement</a:t>
            </a:r>
            <a:endParaRPr lang="zh-CN" altLang="en-US" sz="4800" b="1" dirty="0"/>
          </a:p>
        </p:txBody>
      </p:sp>
      <p:sp>
        <p:nvSpPr>
          <p:cNvPr id="6" name="文本框 5">
            <a:extLst>
              <a:ext uri="{FF2B5EF4-FFF2-40B4-BE49-F238E27FC236}">
                <a16:creationId xmlns:a16="http://schemas.microsoft.com/office/drawing/2014/main" id="{174CBE49-4644-43A3-8856-12F101A3A96E}"/>
              </a:ext>
            </a:extLst>
          </p:cNvPr>
          <p:cNvSpPr txBox="1"/>
          <p:nvPr/>
        </p:nvSpPr>
        <p:spPr>
          <a:xfrm>
            <a:off x="10435855" y="6432698"/>
            <a:ext cx="1366080" cy="369332"/>
          </a:xfrm>
          <a:prstGeom prst="rect">
            <a:avLst/>
          </a:prstGeom>
          <a:noFill/>
        </p:spPr>
        <p:txBody>
          <a:bodyPr wrap="none" rtlCol="0">
            <a:spAutoFit/>
          </a:bodyPr>
          <a:lstStyle/>
          <a:p>
            <a:r>
              <a:rPr lang="en-GB" altLang="zh-CN" b="1" dirty="0" err="1"/>
              <a:t>Huihui</a:t>
            </a:r>
            <a:r>
              <a:rPr lang="en-GB" altLang="zh-CN" b="1" dirty="0"/>
              <a:t> Liang</a:t>
            </a:r>
            <a:endParaRPr lang="zh-CN" altLang="en-US" dirty="0"/>
          </a:p>
        </p:txBody>
      </p:sp>
    </p:spTree>
    <p:extLst>
      <p:ext uri="{BB962C8B-B14F-4D97-AF65-F5344CB8AC3E}">
        <p14:creationId xmlns:p14="http://schemas.microsoft.com/office/powerpoint/2010/main" val="9120441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2D1ECD4-94D9-4726-AB05-3FA1517A883B}"/>
              </a:ext>
            </a:extLst>
          </p:cNvPr>
          <p:cNvSpPr>
            <a:spLocks noGrp="1"/>
          </p:cNvSpPr>
          <p:nvPr>
            <p:ph type="title"/>
          </p:nvPr>
        </p:nvSpPr>
        <p:spPr>
          <a:xfrm>
            <a:off x="1097280" y="887819"/>
            <a:ext cx="10058400" cy="849541"/>
          </a:xfrm>
        </p:spPr>
        <p:txBody>
          <a:bodyPr>
            <a:normAutofit/>
          </a:bodyPr>
          <a:lstStyle/>
          <a:p>
            <a:r>
              <a:rPr lang="en-US" altLang="zh-CN" b="1" dirty="0"/>
              <a:t>Improvement method</a:t>
            </a:r>
            <a:endParaRPr lang="zh-CN" altLang="en-US" b="1" dirty="0"/>
          </a:p>
        </p:txBody>
      </p:sp>
      <p:sp>
        <p:nvSpPr>
          <p:cNvPr id="3" name="内容占位符 2">
            <a:extLst>
              <a:ext uri="{FF2B5EF4-FFF2-40B4-BE49-F238E27FC236}">
                <a16:creationId xmlns:a16="http://schemas.microsoft.com/office/drawing/2014/main" id="{E6827C5B-ACC7-49CE-88B9-8C053DA73CFB}"/>
              </a:ext>
            </a:extLst>
          </p:cNvPr>
          <p:cNvSpPr>
            <a:spLocks noGrp="1"/>
          </p:cNvSpPr>
          <p:nvPr>
            <p:ph idx="1"/>
          </p:nvPr>
        </p:nvSpPr>
        <p:spPr>
          <a:xfrm>
            <a:off x="1097280" y="1845734"/>
            <a:ext cx="10058400" cy="4815564"/>
          </a:xfrm>
        </p:spPr>
        <p:txBody>
          <a:bodyPr>
            <a:noAutofit/>
          </a:bodyPr>
          <a:lstStyle/>
          <a:p>
            <a:r>
              <a:rPr lang="en-US" altLang="zh-CN" sz="2800" dirty="0"/>
              <a:t>1. Reduce the weight of mobile devices, make it more convenient for people to carry</a:t>
            </a:r>
          </a:p>
          <a:p>
            <a:endParaRPr lang="en-US" altLang="zh-CN" sz="2800" dirty="0"/>
          </a:p>
          <a:p>
            <a:r>
              <a:rPr lang="en-US" altLang="zh-CN" sz="2800" dirty="0"/>
              <a:t>2. Improve the endurance of mobile devices, so that customers no longer charge mobile devices frequently</a:t>
            </a:r>
          </a:p>
          <a:p>
            <a:endParaRPr lang="en-US" altLang="zh-CN" sz="2800" dirty="0"/>
          </a:p>
          <a:p>
            <a:r>
              <a:rPr lang="en-US" altLang="zh-CN" sz="2800" dirty="0"/>
              <a:t>3. Simplify the use of mobile devices, so that more users can easily use</a:t>
            </a:r>
          </a:p>
          <a:p>
            <a:pPr marL="0" indent="0">
              <a:buNone/>
            </a:pPr>
            <a:endParaRPr lang="en-US" altLang="zh-CN" sz="2800" dirty="0"/>
          </a:p>
        </p:txBody>
      </p:sp>
      <p:sp>
        <p:nvSpPr>
          <p:cNvPr id="4" name="文本框 3">
            <a:extLst>
              <a:ext uri="{FF2B5EF4-FFF2-40B4-BE49-F238E27FC236}">
                <a16:creationId xmlns:a16="http://schemas.microsoft.com/office/drawing/2014/main" id="{A9991855-A017-45BD-9EB7-C95FBB92EC26}"/>
              </a:ext>
            </a:extLst>
          </p:cNvPr>
          <p:cNvSpPr txBox="1"/>
          <p:nvPr/>
        </p:nvSpPr>
        <p:spPr>
          <a:xfrm>
            <a:off x="10994065" y="6438014"/>
            <a:ext cx="809837" cy="369332"/>
          </a:xfrm>
          <a:prstGeom prst="rect">
            <a:avLst/>
          </a:prstGeom>
          <a:noFill/>
        </p:spPr>
        <p:txBody>
          <a:bodyPr wrap="none" rtlCol="0">
            <a:spAutoFit/>
          </a:bodyPr>
          <a:lstStyle/>
          <a:p>
            <a:r>
              <a:rPr lang="en-GB" altLang="zh-CN" b="1" dirty="0" err="1"/>
              <a:t>Biyu</a:t>
            </a:r>
            <a:r>
              <a:rPr lang="en-GB" altLang="zh-CN" b="1" dirty="0"/>
              <a:t> Li</a:t>
            </a:r>
            <a:endParaRPr lang="zh-CN" altLang="en-US" dirty="0"/>
          </a:p>
        </p:txBody>
      </p:sp>
    </p:spTree>
    <p:extLst>
      <p:ext uri="{BB962C8B-B14F-4D97-AF65-F5344CB8AC3E}">
        <p14:creationId xmlns:p14="http://schemas.microsoft.com/office/powerpoint/2010/main" val="32777613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a:extLst>
              <a:ext uri="{FF2B5EF4-FFF2-40B4-BE49-F238E27FC236}">
                <a16:creationId xmlns:a16="http://schemas.microsoft.com/office/drawing/2014/main" id="{5625C75A-1FE3-4915-8A6C-72C7366B5E4C}"/>
              </a:ext>
            </a:extLst>
          </p:cNvPr>
          <p:cNvSpPr txBox="1"/>
          <p:nvPr/>
        </p:nvSpPr>
        <p:spPr>
          <a:xfrm>
            <a:off x="1031359" y="797443"/>
            <a:ext cx="8261497" cy="4659737"/>
          </a:xfrm>
          <a:prstGeom prst="rect">
            <a:avLst/>
          </a:prstGeom>
          <a:noFill/>
        </p:spPr>
        <p:txBody>
          <a:bodyPr wrap="square" rtlCol="0">
            <a:spAutoFit/>
          </a:bodyPr>
          <a:lstStyle/>
          <a:p>
            <a:pPr marL="91440" indent="-91440" defTabSz="914400">
              <a:lnSpc>
                <a:spcPct val="90000"/>
              </a:lnSpc>
              <a:spcBef>
                <a:spcPts val="1200"/>
              </a:spcBef>
              <a:spcAft>
                <a:spcPts val="200"/>
              </a:spcAft>
              <a:buClr>
                <a:schemeClr val="accent1"/>
              </a:buClr>
              <a:buSzPct val="100000"/>
              <a:buFont typeface="Calibri" panose="020F0502020204030204" pitchFamily="34" charset="0"/>
              <a:buChar char=" "/>
            </a:pPr>
            <a:r>
              <a:rPr lang="en-US" altLang="zh-CN" sz="2800" dirty="0"/>
              <a:t>4. Improve the waterproof and fall resistance of mobile equipment</a:t>
            </a:r>
            <a:endParaRPr lang="zh-CN" altLang="en-US" sz="2800" dirty="0"/>
          </a:p>
          <a:p>
            <a:pPr marL="91440" indent="-91440" defTabSz="914400">
              <a:lnSpc>
                <a:spcPct val="90000"/>
              </a:lnSpc>
              <a:spcBef>
                <a:spcPts val="1200"/>
              </a:spcBef>
              <a:spcAft>
                <a:spcPts val="200"/>
              </a:spcAft>
              <a:buClr>
                <a:schemeClr val="accent1"/>
              </a:buClr>
              <a:buSzPct val="100000"/>
              <a:buFont typeface="Calibri" panose="020F0502020204030204" pitchFamily="34" charset="0"/>
              <a:buChar char=" "/>
            </a:pPr>
            <a:endParaRPr lang="en-US" altLang="zh-CN" sz="2800" dirty="0">
              <a:solidFill>
                <a:schemeClr val="tx1">
                  <a:lumMod val="75000"/>
                  <a:lumOff val="25000"/>
                </a:schemeClr>
              </a:solidFill>
            </a:endParaRPr>
          </a:p>
          <a:p>
            <a:pPr marL="91440" indent="-91440" defTabSz="914400">
              <a:lnSpc>
                <a:spcPct val="90000"/>
              </a:lnSpc>
              <a:spcBef>
                <a:spcPts val="1200"/>
              </a:spcBef>
              <a:spcAft>
                <a:spcPts val="200"/>
              </a:spcAft>
              <a:buClr>
                <a:schemeClr val="accent1"/>
              </a:buClr>
              <a:buSzPct val="100000"/>
              <a:buFont typeface="Calibri" panose="020F0502020204030204" pitchFamily="34" charset="0"/>
              <a:buChar char=" "/>
            </a:pPr>
            <a:endParaRPr lang="en-US" altLang="zh-CN" sz="2800" dirty="0">
              <a:solidFill>
                <a:schemeClr val="tx1">
                  <a:lumMod val="75000"/>
                  <a:lumOff val="25000"/>
                </a:schemeClr>
              </a:solidFill>
            </a:endParaRPr>
          </a:p>
          <a:p>
            <a:pPr marL="91440" indent="-91440" defTabSz="914400">
              <a:lnSpc>
                <a:spcPct val="90000"/>
              </a:lnSpc>
              <a:spcBef>
                <a:spcPts val="1200"/>
              </a:spcBef>
              <a:spcAft>
                <a:spcPts val="200"/>
              </a:spcAft>
              <a:buClr>
                <a:schemeClr val="accent1"/>
              </a:buClr>
              <a:buSzPct val="100000"/>
              <a:buFont typeface="Calibri" panose="020F0502020204030204" pitchFamily="34" charset="0"/>
              <a:buChar char=" "/>
            </a:pPr>
            <a:r>
              <a:rPr lang="en-US" altLang="zh-CN" sz="2800" dirty="0">
                <a:solidFill>
                  <a:schemeClr val="tx1">
                    <a:lumMod val="75000"/>
                    <a:lumOff val="25000"/>
                  </a:schemeClr>
                </a:solidFill>
              </a:rPr>
              <a:t>5.Support faster network communication</a:t>
            </a:r>
          </a:p>
          <a:p>
            <a:pPr marL="91440" indent="-91440" defTabSz="914400">
              <a:lnSpc>
                <a:spcPct val="90000"/>
              </a:lnSpc>
              <a:spcBef>
                <a:spcPts val="1200"/>
              </a:spcBef>
              <a:spcAft>
                <a:spcPts val="200"/>
              </a:spcAft>
              <a:buClr>
                <a:schemeClr val="accent1"/>
              </a:buClr>
              <a:buSzPct val="100000"/>
              <a:buFont typeface="Calibri" panose="020F0502020204030204" pitchFamily="34" charset="0"/>
              <a:buChar char=" "/>
            </a:pPr>
            <a:endParaRPr lang="en-US" altLang="zh-CN" sz="2800" dirty="0">
              <a:solidFill>
                <a:schemeClr val="tx1">
                  <a:lumMod val="75000"/>
                  <a:lumOff val="25000"/>
                </a:schemeClr>
              </a:solidFill>
            </a:endParaRPr>
          </a:p>
          <a:p>
            <a:pPr marL="91440" indent="-91440" defTabSz="914400">
              <a:lnSpc>
                <a:spcPct val="90000"/>
              </a:lnSpc>
              <a:spcBef>
                <a:spcPts val="1200"/>
              </a:spcBef>
              <a:spcAft>
                <a:spcPts val="200"/>
              </a:spcAft>
              <a:buClr>
                <a:schemeClr val="accent1"/>
              </a:buClr>
              <a:buSzPct val="100000"/>
              <a:buFont typeface="Calibri" panose="020F0502020204030204" pitchFamily="34" charset="0"/>
              <a:buChar char=" "/>
            </a:pPr>
            <a:endParaRPr lang="en-US" altLang="zh-CN" sz="2800" dirty="0">
              <a:solidFill>
                <a:schemeClr val="tx1">
                  <a:lumMod val="75000"/>
                  <a:lumOff val="25000"/>
                </a:schemeClr>
              </a:solidFill>
            </a:endParaRPr>
          </a:p>
          <a:p>
            <a:pPr marL="91440" indent="-91440" defTabSz="914400">
              <a:lnSpc>
                <a:spcPct val="90000"/>
              </a:lnSpc>
              <a:spcBef>
                <a:spcPts val="1200"/>
              </a:spcBef>
              <a:spcAft>
                <a:spcPts val="200"/>
              </a:spcAft>
              <a:buClr>
                <a:schemeClr val="accent1"/>
              </a:buClr>
              <a:buSzPct val="100000"/>
              <a:buFont typeface="Calibri" panose="020F0502020204030204" pitchFamily="34" charset="0"/>
              <a:buChar char=" "/>
            </a:pPr>
            <a:r>
              <a:rPr lang="en-US" altLang="zh-CN" sz="2800" dirty="0">
                <a:solidFill>
                  <a:schemeClr val="tx1">
                    <a:lumMod val="75000"/>
                    <a:lumOff val="25000"/>
                  </a:schemeClr>
                </a:solidFill>
              </a:rPr>
              <a:t>6. Improve the security of mobile devices, so that the files and data in mobile devices are not leaked</a:t>
            </a:r>
            <a:endParaRPr lang="zh-CN" altLang="en-US" sz="2800" dirty="0">
              <a:solidFill>
                <a:schemeClr val="tx1">
                  <a:lumMod val="75000"/>
                  <a:lumOff val="25000"/>
                </a:schemeClr>
              </a:solidFill>
            </a:endParaRPr>
          </a:p>
        </p:txBody>
      </p:sp>
      <p:sp>
        <p:nvSpPr>
          <p:cNvPr id="3" name="文本框 2">
            <a:extLst>
              <a:ext uri="{FF2B5EF4-FFF2-40B4-BE49-F238E27FC236}">
                <a16:creationId xmlns:a16="http://schemas.microsoft.com/office/drawing/2014/main" id="{F7EB4D80-1CEC-4235-A38E-878AD65D49D8}"/>
              </a:ext>
            </a:extLst>
          </p:cNvPr>
          <p:cNvSpPr txBox="1"/>
          <p:nvPr/>
        </p:nvSpPr>
        <p:spPr>
          <a:xfrm>
            <a:off x="10994065" y="6438014"/>
            <a:ext cx="809837" cy="369332"/>
          </a:xfrm>
          <a:prstGeom prst="rect">
            <a:avLst/>
          </a:prstGeom>
          <a:noFill/>
        </p:spPr>
        <p:txBody>
          <a:bodyPr wrap="none" rtlCol="0">
            <a:spAutoFit/>
          </a:bodyPr>
          <a:lstStyle/>
          <a:p>
            <a:r>
              <a:rPr lang="en-GB" altLang="zh-CN" b="1" dirty="0" err="1"/>
              <a:t>Biyu</a:t>
            </a:r>
            <a:r>
              <a:rPr lang="en-GB" altLang="zh-CN" b="1" dirty="0"/>
              <a:t> Li</a:t>
            </a:r>
            <a:endParaRPr lang="zh-CN" altLang="en-US" dirty="0"/>
          </a:p>
        </p:txBody>
      </p:sp>
    </p:spTree>
    <p:extLst>
      <p:ext uri="{BB962C8B-B14F-4D97-AF65-F5344CB8AC3E}">
        <p14:creationId xmlns:p14="http://schemas.microsoft.com/office/powerpoint/2010/main" val="33160621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132907" y="3188718"/>
            <a:ext cx="5906681" cy="2757165"/>
          </a:xfrm>
          <a:prstGeom prst="rect">
            <a:avLst/>
          </a:prstGeom>
          <a:noFill/>
        </p:spPr>
        <p:txBody>
          <a:bodyPr wrap="square" rtlCol="0">
            <a:spAutoFit/>
          </a:bodyPr>
          <a:lstStyle/>
          <a:p>
            <a:pPr fontAlgn="base"/>
            <a:r>
              <a:rPr lang="en-US" altLang="zh-CN" sz="2400" dirty="0"/>
              <a:t>  Through the use of smart phones, it can also be used as an indicator of the country's development status. The median value of smartphone ownership in rich countries is 76%, while the median value in less developed countries is only 45%.</a:t>
            </a:r>
            <a:r>
              <a:rPr lang="zh-CN" altLang="en-US" sz="2400" dirty="0"/>
              <a:t> </a:t>
            </a:r>
            <a:endParaRPr lang="en-US" altLang="zh-CN" sz="2400" dirty="0"/>
          </a:p>
          <a:p>
            <a:pPr fontAlgn="auto">
              <a:lnSpc>
                <a:spcPts val="3500"/>
              </a:lnSpc>
              <a:buClrTx/>
              <a:buSzTx/>
              <a:buFontTx/>
            </a:pPr>
            <a:endParaRPr lang="en-US" altLang="zh-CN" sz="24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667153" cy="31887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descr="https://img.36krcdn.com/20210512/v2_e2f57fb3676b4ff0badc62b29d033d92_img_00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8577" y="26376"/>
            <a:ext cx="5993424" cy="505845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132907" y="5366986"/>
            <a:ext cx="5776546" cy="1292662"/>
          </a:xfrm>
          <a:prstGeom prst="rect">
            <a:avLst/>
          </a:prstGeom>
          <a:noFill/>
        </p:spPr>
        <p:txBody>
          <a:bodyPr wrap="square" rtlCol="0">
            <a:spAutoFit/>
          </a:bodyPr>
          <a:lstStyle/>
          <a:p>
            <a:pPr fontAlgn="base"/>
            <a:r>
              <a:rPr lang="en-US" altLang="zh-CN" sz="2000" dirty="0"/>
              <a:t>Percentage of smartphones in the age group</a:t>
            </a:r>
          </a:p>
          <a:p>
            <a:pPr fontAlgn="base"/>
            <a:r>
              <a:rPr lang="en-US" altLang="zh-CN" sz="2000" dirty="0"/>
              <a:t>18-29 years old—96%     50-64years old—79%</a:t>
            </a:r>
          </a:p>
          <a:p>
            <a:pPr fontAlgn="base"/>
            <a:r>
              <a:rPr lang="en-US" altLang="zh-CN" sz="2000" dirty="0"/>
              <a:t>30-49years old—92%      65 more than years old—53%</a:t>
            </a:r>
          </a:p>
          <a:p>
            <a:endParaRPr lang="zh-CN" altLang="en-US" dirty="0"/>
          </a:p>
        </p:txBody>
      </p:sp>
      <p:sp>
        <p:nvSpPr>
          <p:cNvPr id="2" name="文本框 1">
            <a:extLst>
              <a:ext uri="{FF2B5EF4-FFF2-40B4-BE49-F238E27FC236}">
                <a16:creationId xmlns:a16="http://schemas.microsoft.com/office/drawing/2014/main" id="{4BB6FBDF-56B9-4033-9575-6CAEAE26B5A5}"/>
              </a:ext>
            </a:extLst>
          </p:cNvPr>
          <p:cNvSpPr txBox="1"/>
          <p:nvPr/>
        </p:nvSpPr>
        <p:spPr>
          <a:xfrm>
            <a:off x="11041911" y="6462292"/>
            <a:ext cx="716863" cy="369332"/>
          </a:xfrm>
          <a:prstGeom prst="rect">
            <a:avLst/>
          </a:prstGeom>
          <a:noFill/>
        </p:spPr>
        <p:txBody>
          <a:bodyPr wrap="none" rtlCol="0">
            <a:spAutoFit/>
          </a:bodyPr>
          <a:lstStyle/>
          <a:p>
            <a:r>
              <a:rPr lang="en-GB" altLang="zh-CN" b="1" dirty="0"/>
              <a:t>Di Liu</a:t>
            </a:r>
            <a:endParaRPr lang="zh-CN" altLang="en-US" dirty="0"/>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10245,&quot;width&quot;:6075}"/>
</p:tagLst>
</file>

<file path=ppt/theme/theme1.xml><?xml version="1.0" encoding="utf-8"?>
<a:theme xmlns:a="http://schemas.openxmlformats.org/drawingml/2006/main" name="回顾">
  <a:themeElements>
    <a:clrScheme name="回顾">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回顾">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回顾">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docProps/app.xml><?xml version="1.0" encoding="utf-8"?>
<Properties xmlns="http://schemas.openxmlformats.org/officeDocument/2006/extended-properties" xmlns:vt="http://schemas.openxmlformats.org/officeDocument/2006/docPropsVTypes">
  <Template>Retrospect</Template>
  <TotalTime>67</TotalTime>
  <Words>677</Words>
  <Application>Microsoft Office PowerPoint</Application>
  <PresentationFormat>宽屏</PresentationFormat>
  <Paragraphs>85</Paragraphs>
  <Slides>13</Slides>
  <Notes>0</Notes>
  <HiddenSlides>0</HiddenSlides>
  <MMClips>0</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13</vt:i4>
      </vt:variant>
    </vt:vector>
  </HeadingPairs>
  <TitlesOfParts>
    <vt:vector size="18" baseType="lpstr">
      <vt:lpstr>宋体</vt:lpstr>
      <vt:lpstr>Calibri</vt:lpstr>
      <vt:lpstr>Calibri Light</vt:lpstr>
      <vt:lpstr>Wingdings</vt:lpstr>
      <vt:lpstr>回顾</vt:lpstr>
      <vt:lpstr>The exploration of smart phone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Improvement method</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dc:title>
  <dc:creator>Stuart Milligan</dc:creator>
  <cp:lastModifiedBy>李碧雨</cp:lastModifiedBy>
  <cp:revision>21</cp:revision>
  <dcterms:created xsi:type="dcterms:W3CDTF">2021-05-31T06:31:00Z</dcterms:created>
  <dcterms:modified xsi:type="dcterms:W3CDTF">2021-06-02T06:42:43Z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0x0101003E8437BEC135AE4E8773C88F6ADD7989</vt:lpwstr>
  </property>
  <property fmtid="{D5CDD505-2E9C-101B-9397-08002B2CF9AE}" pid="3" name="KSOProductBuildVer">
    <vt:lpwstr>2052-11.1.0.10495</vt:lpwstr>
  </property>
  <property fmtid="{D5CDD505-2E9C-101B-9397-08002B2CF9AE}" pid="4" name="ICV">
    <vt:lpwstr>6D0D331426C84B5082E73A7F4E789827</vt:lpwstr>
  </property>
</Properties>
</file>