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1562" autoAdjust="0"/>
  </p:normalViewPr>
  <p:slideViewPr>
    <p:cSldViewPr snapToGrid="0">
      <p:cViewPr>
        <p:scale>
          <a:sx n="58" d="100"/>
          <a:sy n="58" d="100"/>
        </p:scale>
        <p:origin x="521" y="-134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065BB-7F40-4382-9C9D-A19569B7BC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2DA4F3D-2105-4FA0-B44A-46BB209DD3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34F60D8-BF1B-4DF7-B2D2-10222C6522A8}"/>
              </a:ext>
            </a:extLst>
          </p:cNvPr>
          <p:cNvSpPr>
            <a:spLocks noGrp="1"/>
          </p:cNvSpPr>
          <p:nvPr>
            <p:ph type="dt" sz="half" idx="10"/>
          </p:nvPr>
        </p:nvSpPr>
        <p:spPr/>
        <p:txBody>
          <a:bodyPr/>
          <a:lstStyle/>
          <a:p>
            <a:fld id="{EB11024E-932F-445C-83B5-8C10BD522AB2}" type="datetimeFigureOut">
              <a:rPr lang="en-GB" smtClean="0"/>
              <a:t>13/03/2022</a:t>
            </a:fld>
            <a:endParaRPr lang="en-GB" dirty="0"/>
          </a:p>
        </p:txBody>
      </p:sp>
      <p:sp>
        <p:nvSpPr>
          <p:cNvPr id="5" name="Footer Placeholder 4">
            <a:extLst>
              <a:ext uri="{FF2B5EF4-FFF2-40B4-BE49-F238E27FC236}">
                <a16:creationId xmlns:a16="http://schemas.microsoft.com/office/drawing/2014/main" id="{BB39149E-EC02-4F25-ADE0-EA449F57E1B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D11156E-5EA7-4053-8C23-3CD87B1DE5C7}"/>
              </a:ext>
            </a:extLst>
          </p:cNvPr>
          <p:cNvSpPr>
            <a:spLocks noGrp="1"/>
          </p:cNvSpPr>
          <p:nvPr>
            <p:ph type="sldNum" sz="quarter" idx="12"/>
          </p:nvPr>
        </p:nvSpPr>
        <p:spPr/>
        <p:txBody>
          <a:bodyPr/>
          <a:lstStyle/>
          <a:p>
            <a:fld id="{0F530092-069B-44F2-9CA3-C3F4B259C57E}" type="slidenum">
              <a:rPr lang="en-GB" smtClean="0"/>
              <a:t>‹#›</a:t>
            </a:fld>
            <a:endParaRPr lang="en-GB" dirty="0"/>
          </a:p>
        </p:txBody>
      </p:sp>
    </p:spTree>
    <p:extLst>
      <p:ext uri="{BB962C8B-B14F-4D97-AF65-F5344CB8AC3E}">
        <p14:creationId xmlns:p14="http://schemas.microsoft.com/office/powerpoint/2010/main" val="1517172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AF914-AFE9-4E00-9E8D-AB136350EF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260BA7-BF88-42EF-9AA8-0E72D10542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6FFB5F-4E8E-4C86-A673-A72708F21A64}"/>
              </a:ext>
            </a:extLst>
          </p:cNvPr>
          <p:cNvSpPr>
            <a:spLocks noGrp="1"/>
          </p:cNvSpPr>
          <p:nvPr>
            <p:ph type="dt" sz="half" idx="10"/>
          </p:nvPr>
        </p:nvSpPr>
        <p:spPr/>
        <p:txBody>
          <a:bodyPr/>
          <a:lstStyle/>
          <a:p>
            <a:fld id="{EB11024E-932F-445C-83B5-8C10BD522AB2}" type="datetimeFigureOut">
              <a:rPr lang="en-GB" smtClean="0"/>
              <a:t>13/03/2022</a:t>
            </a:fld>
            <a:endParaRPr lang="en-GB" dirty="0"/>
          </a:p>
        </p:txBody>
      </p:sp>
      <p:sp>
        <p:nvSpPr>
          <p:cNvPr id="5" name="Footer Placeholder 4">
            <a:extLst>
              <a:ext uri="{FF2B5EF4-FFF2-40B4-BE49-F238E27FC236}">
                <a16:creationId xmlns:a16="http://schemas.microsoft.com/office/drawing/2014/main" id="{51F080C2-1E5D-4DA2-82CF-7989BD66596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D7FA838-5FAF-434A-AAE0-F5FAB6173309}"/>
              </a:ext>
            </a:extLst>
          </p:cNvPr>
          <p:cNvSpPr>
            <a:spLocks noGrp="1"/>
          </p:cNvSpPr>
          <p:nvPr>
            <p:ph type="sldNum" sz="quarter" idx="12"/>
          </p:nvPr>
        </p:nvSpPr>
        <p:spPr/>
        <p:txBody>
          <a:bodyPr/>
          <a:lstStyle/>
          <a:p>
            <a:fld id="{0F530092-069B-44F2-9CA3-C3F4B259C57E}" type="slidenum">
              <a:rPr lang="en-GB" smtClean="0"/>
              <a:t>‹#›</a:t>
            </a:fld>
            <a:endParaRPr lang="en-GB" dirty="0"/>
          </a:p>
        </p:txBody>
      </p:sp>
    </p:spTree>
    <p:extLst>
      <p:ext uri="{BB962C8B-B14F-4D97-AF65-F5344CB8AC3E}">
        <p14:creationId xmlns:p14="http://schemas.microsoft.com/office/powerpoint/2010/main" val="37828108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8FBF3-C239-4D0B-A34C-249E872F51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02FB37B-95BF-4851-B6B2-71763DDD96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6C9D842-008D-4E5D-8574-00B64B087A3C}"/>
              </a:ext>
            </a:extLst>
          </p:cNvPr>
          <p:cNvSpPr>
            <a:spLocks noGrp="1"/>
          </p:cNvSpPr>
          <p:nvPr>
            <p:ph type="dt" sz="half" idx="10"/>
          </p:nvPr>
        </p:nvSpPr>
        <p:spPr/>
        <p:txBody>
          <a:bodyPr/>
          <a:lstStyle/>
          <a:p>
            <a:fld id="{EB11024E-932F-445C-83B5-8C10BD522AB2}" type="datetimeFigureOut">
              <a:rPr lang="en-GB" smtClean="0"/>
              <a:t>13/03/2022</a:t>
            </a:fld>
            <a:endParaRPr lang="en-GB" dirty="0"/>
          </a:p>
        </p:txBody>
      </p:sp>
      <p:sp>
        <p:nvSpPr>
          <p:cNvPr id="5" name="Footer Placeholder 4">
            <a:extLst>
              <a:ext uri="{FF2B5EF4-FFF2-40B4-BE49-F238E27FC236}">
                <a16:creationId xmlns:a16="http://schemas.microsoft.com/office/drawing/2014/main" id="{CA0AC33D-EF1D-4BC8-9D0A-BA8F6C0C68A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5BC76DA-8E95-4F23-BC4A-67F4FC723034}"/>
              </a:ext>
            </a:extLst>
          </p:cNvPr>
          <p:cNvSpPr>
            <a:spLocks noGrp="1"/>
          </p:cNvSpPr>
          <p:nvPr>
            <p:ph type="sldNum" sz="quarter" idx="12"/>
          </p:nvPr>
        </p:nvSpPr>
        <p:spPr/>
        <p:txBody>
          <a:bodyPr/>
          <a:lstStyle/>
          <a:p>
            <a:fld id="{0F530092-069B-44F2-9CA3-C3F4B259C57E}" type="slidenum">
              <a:rPr lang="en-GB" smtClean="0"/>
              <a:t>‹#›</a:t>
            </a:fld>
            <a:endParaRPr lang="en-GB" dirty="0"/>
          </a:p>
        </p:txBody>
      </p:sp>
    </p:spTree>
    <p:extLst>
      <p:ext uri="{BB962C8B-B14F-4D97-AF65-F5344CB8AC3E}">
        <p14:creationId xmlns:p14="http://schemas.microsoft.com/office/powerpoint/2010/main" val="8974992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19B9E-86F7-4F95-8639-8AB2918F99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AE3782-29DB-4718-A8ED-18FD07F677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B10B2B4-1D1C-4B50-8215-BE33DBAEF84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5B39DE-81D0-44AC-99AA-88F32964250C}"/>
              </a:ext>
            </a:extLst>
          </p:cNvPr>
          <p:cNvSpPr>
            <a:spLocks noGrp="1"/>
          </p:cNvSpPr>
          <p:nvPr>
            <p:ph type="dt" sz="half" idx="10"/>
          </p:nvPr>
        </p:nvSpPr>
        <p:spPr/>
        <p:txBody>
          <a:bodyPr/>
          <a:lstStyle/>
          <a:p>
            <a:fld id="{EB11024E-932F-445C-83B5-8C10BD522AB2}" type="datetimeFigureOut">
              <a:rPr lang="en-GB" smtClean="0"/>
              <a:t>13/03/2022</a:t>
            </a:fld>
            <a:endParaRPr lang="en-GB" dirty="0"/>
          </a:p>
        </p:txBody>
      </p:sp>
      <p:sp>
        <p:nvSpPr>
          <p:cNvPr id="6" name="Footer Placeholder 5">
            <a:extLst>
              <a:ext uri="{FF2B5EF4-FFF2-40B4-BE49-F238E27FC236}">
                <a16:creationId xmlns:a16="http://schemas.microsoft.com/office/drawing/2014/main" id="{5727D4FA-333B-4BA3-933D-6D21323928F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39038A9-4B23-4081-BF7B-14F0093B73D8}"/>
              </a:ext>
            </a:extLst>
          </p:cNvPr>
          <p:cNvSpPr>
            <a:spLocks noGrp="1"/>
          </p:cNvSpPr>
          <p:nvPr>
            <p:ph type="sldNum" sz="quarter" idx="12"/>
          </p:nvPr>
        </p:nvSpPr>
        <p:spPr/>
        <p:txBody>
          <a:bodyPr/>
          <a:lstStyle/>
          <a:p>
            <a:fld id="{0F530092-069B-44F2-9CA3-C3F4B259C57E}" type="slidenum">
              <a:rPr lang="en-GB" smtClean="0"/>
              <a:t>‹#›</a:t>
            </a:fld>
            <a:endParaRPr lang="en-GB" dirty="0"/>
          </a:p>
        </p:txBody>
      </p:sp>
    </p:spTree>
    <p:extLst>
      <p:ext uri="{BB962C8B-B14F-4D97-AF65-F5344CB8AC3E}">
        <p14:creationId xmlns:p14="http://schemas.microsoft.com/office/powerpoint/2010/main" val="3682494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3DC1A-F1A3-4F9B-84F0-020B49AA578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68444B-9EDC-4F43-A3CB-3016CACA39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1B93199-7E48-4E42-B650-CF36A87563D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4927087-BA9E-4E19-8AE8-B022250646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DB34353-09DF-4AE4-BA34-5B5D430673E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DFA95CB-B62C-4A39-9062-37D678B96DB8}"/>
              </a:ext>
            </a:extLst>
          </p:cNvPr>
          <p:cNvSpPr>
            <a:spLocks noGrp="1"/>
          </p:cNvSpPr>
          <p:nvPr>
            <p:ph type="dt" sz="half" idx="10"/>
          </p:nvPr>
        </p:nvSpPr>
        <p:spPr/>
        <p:txBody>
          <a:bodyPr/>
          <a:lstStyle/>
          <a:p>
            <a:fld id="{EB11024E-932F-445C-83B5-8C10BD522AB2}" type="datetimeFigureOut">
              <a:rPr lang="en-GB" smtClean="0"/>
              <a:t>13/03/2022</a:t>
            </a:fld>
            <a:endParaRPr lang="en-GB" dirty="0"/>
          </a:p>
        </p:txBody>
      </p:sp>
      <p:sp>
        <p:nvSpPr>
          <p:cNvPr id="8" name="Footer Placeholder 7">
            <a:extLst>
              <a:ext uri="{FF2B5EF4-FFF2-40B4-BE49-F238E27FC236}">
                <a16:creationId xmlns:a16="http://schemas.microsoft.com/office/drawing/2014/main" id="{A0EB740E-79B8-4CA3-A2E0-31E8C30D4C05}"/>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303DE1DD-CE10-47A2-A480-E32E32E07086}"/>
              </a:ext>
            </a:extLst>
          </p:cNvPr>
          <p:cNvSpPr>
            <a:spLocks noGrp="1"/>
          </p:cNvSpPr>
          <p:nvPr>
            <p:ph type="sldNum" sz="quarter" idx="12"/>
          </p:nvPr>
        </p:nvSpPr>
        <p:spPr/>
        <p:txBody>
          <a:bodyPr/>
          <a:lstStyle/>
          <a:p>
            <a:fld id="{0F530092-069B-44F2-9CA3-C3F4B259C57E}" type="slidenum">
              <a:rPr lang="en-GB" smtClean="0"/>
              <a:t>‹#›</a:t>
            </a:fld>
            <a:endParaRPr lang="en-GB" dirty="0"/>
          </a:p>
        </p:txBody>
      </p:sp>
    </p:spTree>
    <p:extLst>
      <p:ext uri="{BB962C8B-B14F-4D97-AF65-F5344CB8AC3E}">
        <p14:creationId xmlns:p14="http://schemas.microsoft.com/office/powerpoint/2010/main" val="1119802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AD1A2-27A9-42E4-A6AC-EF048570FFB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0FBEA93-197C-43B8-A0D7-7F16E8D773F0}"/>
              </a:ext>
            </a:extLst>
          </p:cNvPr>
          <p:cNvSpPr>
            <a:spLocks noGrp="1"/>
          </p:cNvSpPr>
          <p:nvPr>
            <p:ph type="dt" sz="half" idx="10"/>
          </p:nvPr>
        </p:nvSpPr>
        <p:spPr/>
        <p:txBody>
          <a:bodyPr/>
          <a:lstStyle/>
          <a:p>
            <a:fld id="{EB11024E-932F-445C-83B5-8C10BD522AB2}" type="datetimeFigureOut">
              <a:rPr lang="en-GB" smtClean="0"/>
              <a:t>13/03/2022</a:t>
            </a:fld>
            <a:endParaRPr lang="en-GB" dirty="0"/>
          </a:p>
        </p:txBody>
      </p:sp>
      <p:sp>
        <p:nvSpPr>
          <p:cNvPr id="4" name="Footer Placeholder 3">
            <a:extLst>
              <a:ext uri="{FF2B5EF4-FFF2-40B4-BE49-F238E27FC236}">
                <a16:creationId xmlns:a16="http://schemas.microsoft.com/office/drawing/2014/main" id="{6A2A2B98-7A83-443C-8122-E3B32231A6CB}"/>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31719A1-DE44-4E1E-B79E-859506B334B5}"/>
              </a:ext>
            </a:extLst>
          </p:cNvPr>
          <p:cNvSpPr>
            <a:spLocks noGrp="1"/>
          </p:cNvSpPr>
          <p:nvPr>
            <p:ph type="sldNum" sz="quarter" idx="12"/>
          </p:nvPr>
        </p:nvSpPr>
        <p:spPr/>
        <p:txBody>
          <a:bodyPr/>
          <a:lstStyle/>
          <a:p>
            <a:fld id="{0F530092-069B-44F2-9CA3-C3F4B259C57E}" type="slidenum">
              <a:rPr lang="en-GB" smtClean="0"/>
              <a:t>‹#›</a:t>
            </a:fld>
            <a:endParaRPr lang="en-GB" dirty="0"/>
          </a:p>
        </p:txBody>
      </p:sp>
    </p:spTree>
    <p:extLst>
      <p:ext uri="{BB962C8B-B14F-4D97-AF65-F5344CB8AC3E}">
        <p14:creationId xmlns:p14="http://schemas.microsoft.com/office/powerpoint/2010/main" val="694782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5DB8C9-CD71-44A6-A11F-4A416E2DF064}"/>
              </a:ext>
            </a:extLst>
          </p:cNvPr>
          <p:cNvSpPr>
            <a:spLocks noGrp="1"/>
          </p:cNvSpPr>
          <p:nvPr>
            <p:ph type="dt" sz="half" idx="10"/>
          </p:nvPr>
        </p:nvSpPr>
        <p:spPr/>
        <p:txBody>
          <a:bodyPr/>
          <a:lstStyle/>
          <a:p>
            <a:fld id="{EB11024E-932F-445C-83B5-8C10BD522AB2}" type="datetimeFigureOut">
              <a:rPr lang="en-GB" smtClean="0"/>
              <a:t>13/03/2022</a:t>
            </a:fld>
            <a:endParaRPr lang="en-GB" dirty="0"/>
          </a:p>
        </p:txBody>
      </p:sp>
      <p:sp>
        <p:nvSpPr>
          <p:cNvPr id="3" name="Footer Placeholder 2">
            <a:extLst>
              <a:ext uri="{FF2B5EF4-FFF2-40B4-BE49-F238E27FC236}">
                <a16:creationId xmlns:a16="http://schemas.microsoft.com/office/drawing/2014/main" id="{2AB8346B-D0B7-40E7-95D6-6ED0AD9C2106}"/>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473DD500-3561-4875-9943-6516EC514C09}"/>
              </a:ext>
            </a:extLst>
          </p:cNvPr>
          <p:cNvSpPr>
            <a:spLocks noGrp="1"/>
          </p:cNvSpPr>
          <p:nvPr>
            <p:ph type="sldNum" sz="quarter" idx="12"/>
          </p:nvPr>
        </p:nvSpPr>
        <p:spPr/>
        <p:txBody>
          <a:bodyPr/>
          <a:lstStyle/>
          <a:p>
            <a:fld id="{0F530092-069B-44F2-9CA3-C3F4B259C57E}" type="slidenum">
              <a:rPr lang="en-GB" smtClean="0"/>
              <a:t>‹#›</a:t>
            </a:fld>
            <a:endParaRPr lang="en-GB" dirty="0"/>
          </a:p>
        </p:txBody>
      </p:sp>
    </p:spTree>
    <p:extLst>
      <p:ext uri="{BB962C8B-B14F-4D97-AF65-F5344CB8AC3E}">
        <p14:creationId xmlns:p14="http://schemas.microsoft.com/office/powerpoint/2010/main" val="2230041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2DBB0-F7A6-4088-8425-3C72AD359E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1B3BCFC-113C-4116-B953-C71FDEBDF0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D7F71CB-B4B4-422B-8625-8CFEFA791C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EAE916-A4B8-4168-8E5F-76DA8976AE79}"/>
              </a:ext>
            </a:extLst>
          </p:cNvPr>
          <p:cNvSpPr>
            <a:spLocks noGrp="1"/>
          </p:cNvSpPr>
          <p:nvPr>
            <p:ph type="dt" sz="half" idx="10"/>
          </p:nvPr>
        </p:nvSpPr>
        <p:spPr/>
        <p:txBody>
          <a:bodyPr/>
          <a:lstStyle/>
          <a:p>
            <a:fld id="{EB11024E-932F-445C-83B5-8C10BD522AB2}" type="datetimeFigureOut">
              <a:rPr lang="en-GB" smtClean="0"/>
              <a:t>13/03/2022</a:t>
            </a:fld>
            <a:endParaRPr lang="en-GB" dirty="0"/>
          </a:p>
        </p:txBody>
      </p:sp>
      <p:sp>
        <p:nvSpPr>
          <p:cNvPr id="6" name="Footer Placeholder 5">
            <a:extLst>
              <a:ext uri="{FF2B5EF4-FFF2-40B4-BE49-F238E27FC236}">
                <a16:creationId xmlns:a16="http://schemas.microsoft.com/office/drawing/2014/main" id="{25CC116C-A937-4842-A53B-F264AB0AD68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16CA981-CEB3-409D-87A6-E2E372A5F1B8}"/>
              </a:ext>
            </a:extLst>
          </p:cNvPr>
          <p:cNvSpPr>
            <a:spLocks noGrp="1"/>
          </p:cNvSpPr>
          <p:nvPr>
            <p:ph type="sldNum" sz="quarter" idx="12"/>
          </p:nvPr>
        </p:nvSpPr>
        <p:spPr/>
        <p:txBody>
          <a:bodyPr/>
          <a:lstStyle/>
          <a:p>
            <a:fld id="{0F530092-069B-44F2-9CA3-C3F4B259C57E}" type="slidenum">
              <a:rPr lang="en-GB" smtClean="0"/>
              <a:t>‹#›</a:t>
            </a:fld>
            <a:endParaRPr lang="en-GB" dirty="0"/>
          </a:p>
        </p:txBody>
      </p:sp>
    </p:spTree>
    <p:extLst>
      <p:ext uri="{BB962C8B-B14F-4D97-AF65-F5344CB8AC3E}">
        <p14:creationId xmlns:p14="http://schemas.microsoft.com/office/powerpoint/2010/main" val="3750842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09D3-348B-4D78-83B6-9383EC825B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7736BA4-F9A8-451F-B8B3-8E7D04780C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0D075068-E51C-4734-892A-416A26EB9E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7A83E-1A19-4C77-A6E3-A4F503CAA351}"/>
              </a:ext>
            </a:extLst>
          </p:cNvPr>
          <p:cNvSpPr>
            <a:spLocks noGrp="1"/>
          </p:cNvSpPr>
          <p:nvPr>
            <p:ph type="dt" sz="half" idx="10"/>
          </p:nvPr>
        </p:nvSpPr>
        <p:spPr/>
        <p:txBody>
          <a:bodyPr/>
          <a:lstStyle/>
          <a:p>
            <a:fld id="{EB11024E-932F-445C-83B5-8C10BD522AB2}" type="datetimeFigureOut">
              <a:rPr lang="en-GB" smtClean="0"/>
              <a:t>13/03/2022</a:t>
            </a:fld>
            <a:endParaRPr lang="en-GB" dirty="0"/>
          </a:p>
        </p:txBody>
      </p:sp>
      <p:sp>
        <p:nvSpPr>
          <p:cNvPr id="6" name="Footer Placeholder 5">
            <a:extLst>
              <a:ext uri="{FF2B5EF4-FFF2-40B4-BE49-F238E27FC236}">
                <a16:creationId xmlns:a16="http://schemas.microsoft.com/office/drawing/2014/main" id="{C8CDC26E-BEDF-4943-AB00-5FC1B38B73E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5734307-2A88-4A5A-B369-572B4B7BB9FD}"/>
              </a:ext>
            </a:extLst>
          </p:cNvPr>
          <p:cNvSpPr>
            <a:spLocks noGrp="1"/>
          </p:cNvSpPr>
          <p:nvPr>
            <p:ph type="sldNum" sz="quarter" idx="12"/>
          </p:nvPr>
        </p:nvSpPr>
        <p:spPr/>
        <p:txBody>
          <a:bodyPr/>
          <a:lstStyle/>
          <a:p>
            <a:fld id="{0F530092-069B-44F2-9CA3-C3F4B259C57E}" type="slidenum">
              <a:rPr lang="en-GB" smtClean="0"/>
              <a:t>‹#›</a:t>
            </a:fld>
            <a:endParaRPr lang="en-GB" dirty="0"/>
          </a:p>
        </p:txBody>
      </p:sp>
    </p:spTree>
    <p:extLst>
      <p:ext uri="{BB962C8B-B14F-4D97-AF65-F5344CB8AC3E}">
        <p14:creationId xmlns:p14="http://schemas.microsoft.com/office/powerpoint/2010/main" val="1360439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B8DF4-A7AF-4B3C-B1F2-6B33978892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1F9175-803A-440C-8535-FB281B4C28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BDB383-9E1C-43AE-8A53-23FA0A259EAC}"/>
              </a:ext>
            </a:extLst>
          </p:cNvPr>
          <p:cNvSpPr>
            <a:spLocks noGrp="1"/>
          </p:cNvSpPr>
          <p:nvPr>
            <p:ph type="dt" sz="half" idx="10"/>
          </p:nvPr>
        </p:nvSpPr>
        <p:spPr/>
        <p:txBody>
          <a:bodyPr/>
          <a:lstStyle/>
          <a:p>
            <a:fld id="{EB11024E-932F-445C-83B5-8C10BD522AB2}" type="datetimeFigureOut">
              <a:rPr lang="en-GB" smtClean="0"/>
              <a:t>13/03/2022</a:t>
            </a:fld>
            <a:endParaRPr lang="en-GB" dirty="0"/>
          </a:p>
        </p:txBody>
      </p:sp>
      <p:sp>
        <p:nvSpPr>
          <p:cNvPr id="5" name="Footer Placeholder 4">
            <a:extLst>
              <a:ext uri="{FF2B5EF4-FFF2-40B4-BE49-F238E27FC236}">
                <a16:creationId xmlns:a16="http://schemas.microsoft.com/office/drawing/2014/main" id="{BC7F58E4-6B4D-448D-B682-6198A7C9A0C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FD681DE-29BE-4710-AC1C-A3AFBEBA890E}"/>
              </a:ext>
            </a:extLst>
          </p:cNvPr>
          <p:cNvSpPr>
            <a:spLocks noGrp="1"/>
          </p:cNvSpPr>
          <p:nvPr>
            <p:ph type="sldNum" sz="quarter" idx="12"/>
          </p:nvPr>
        </p:nvSpPr>
        <p:spPr/>
        <p:txBody>
          <a:bodyPr/>
          <a:lstStyle/>
          <a:p>
            <a:fld id="{0F530092-069B-44F2-9CA3-C3F4B259C57E}" type="slidenum">
              <a:rPr lang="en-GB" smtClean="0"/>
              <a:t>‹#›</a:t>
            </a:fld>
            <a:endParaRPr lang="en-GB" dirty="0"/>
          </a:p>
        </p:txBody>
      </p:sp>
    </p:spTree>
    <p:extLst>
      <p:ext uri="{BB962C8B-B14F-4D97-AF65-F5344CB8AC3E}">
        <p14:creationId xmlns:p14="http://schemas.microsoft.com/office/powerpoint/2010/main" val="4250980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84BF49-02F4-4B60-870B-10814960AD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56A836-9A0C-4DBF-8123-0CDE5F839A4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E1EFC8-130C-40FD-BB5C-635240A0F004}"/>
              </a:ext>
            </a:extLst>
          </p:cNvPr>
          <p:cNvSpPr>
            <a:spLocks noGrp="1"/>
          </p:cNvSpPr>
          <p:nvPr>
            <p:ph type="dt" sz="half" idx="10"/>
          </p:nvPr>
        </p:nvSpPr>
        <p:spPr/>
        <p:txBody>
          <a:bodyPr/>
          <a:lstStyle/>
          <a:p>
            <a:fld id="{EB11024E-932F-445C-83B5-8C10BD522AB2}" type="datetimeFigureOut">
              <a:rPr lang="en-GB" smtClean="0"/>
              <a:t>13/03/2022</a:t>
            </a:fld>
            <a:endParaRPr lang="en-GB" dirty="0"/>
          </a:p>
        </p:txBody>
      </p:sp>
      <p:sp>
        <p:nvSpPr>
          <p:cNvPr id="5" name="Footer Placeholder 4">
            <a:extLst>
              <a:ext uri="{FF2B5EF4-FFF2-40B4-BE49-F238E27FC236}">
                <a16:creationId xmlns:a16="http://schemas.microsoft.com/office/drawing/2014/main" id="{6BBB630B-557E-4E9E-9622-4B2F4E80EBA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28799AC-89CB-4E06-9B4F-C0CD9AAC95EF}"/>
              </a:ext>
            </a:extLst>
          </p:cNvPr>
          <p:cNvSpPr>
            <a:spLocks noGrp="1"/>
          </p:cNvSpPr>
          <p:nvPr>
            <p:ph type="sldNum" sz="quarter" idx="12"/>
          </p:nvPr>
        </p:nvSpPr>
        <p:spPr/>
        <p:txBody>
          <a:bodyPr/>
          <a:lstStyle/>
          <a:p>
            <a:fld id="{0F530092-069B-44F2-9CA3-C3F4B259C57E}" type="slidenum">
              <a:rPr lang="en-GB" smtClean="0"/>
              <a:t>‹#›</a:t>
            </a:fld>
            <a:endParaRPr lang="en-GB" dirty="0"/>
          </a:p>
        </p:txBody>
      </p:sp>
    </p:spTree>
    <p:extLst>
      <p:ext uri="{BB962C8B-B14F-4D97-AF65-F5344CB8AC3E}">
        <p14:creationId xmlns:p14="http://schemas.microsoft.com/office/powerpoint/2010/main" val="1601696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073940-7B2F-4507-B925-E3672B734F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5C90F4-C14B-44EB-BEB2-FA96E76393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FF6D4-233B-42FB-B3CC-53A26A23841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1024E-932F-445C-83B5-8C10BD522AB2}" type="datetimeFigureOut">
              <a:rPr lang="en-GB" smtClean="0"/>
              <a:t>13/03/2022</a:t>
            </a:fld>
            <a:endParaRPr lang="en-GB" dirty="0"/>
          </a:p>
        </p:txBody>
      </p:sp>
      <p:sp>
        <p:nvSpPr>
          <p:cNvPr id="5" name="Footer Placeholder 4">
            <a:extLst>
              <a:ext uri="{FF2B5EF4-FFF2-40B4-BE49-F238E27FC236}">
                <a16:creationId xmlns:a16="http://schemas.microsoft.com/office/drawing/2014/main" id="{9044E9BB-1AC3-4702-B5CC-FBB34A708C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5143A5FA-9326-4BE9-BBBC-2A1742468A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530092-069B-44F2-9CA3-C3F4B259C57E}" type="slidenum">
              <a:rPr lang="en-GB" smtClean="0"/>
              <a:t>‹#›</a:t>
            </a:fld>
            <a:endParaRPr lang="en-GB" dirty="0"/>
          </a:p>
        </p:txBody>
      </p:sp>
    </p:spTree>
    <p:extLst>
      <p:ext uri="{BB962C8B-B14F-4D97-AF65-F5344CB8AC3E}">
        <p14:creationId xmlns:p14="http://schemas.microsoft.com/office/powerpoint/2010/main" val="21947782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DBBD4E1-4677-4090-9838-2AB6A2DCE70F}"/>
              </a:ext>
            </a:extLst>
          </p:cNvPr>
          <p:cNvSpPr/>
          <p:nvPr/>
        </p:nvSpPr>
        <p:spPr>
          <a:xfrm>
            <a:off x="3078411" y="335647"/>
            <a:ext cx="6035178" cy="52322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800" b="1" cap="none" spc="0" dirty="0">
                <a:ln/>
                <a:solidFill>
                  <a:schemeClr val="accent4"/>
                </a:solidFill>
                <a:effectLst/>
              </a:rPr>
              <a:t>JOB INTERVEIW FOR A WAITRESS ROLE </a:t>
            </a:r>
          </a:p>
        </p:txBody>
      </p:sp>
      <p:sp>
        <p:nvSpPr>
          <p:cNvPr id="5" name="TextBox 4">
            <a:extLst>
              <a:ext uri="{FF2B5EF4-FFF2-40B4-BE49-F238E27FC236}">
                <a16:creationId xmlns:a16="http://schemas.microsoft.com/office/drawing/2014/main" id="{C13C4B05-0598-4B4C-A15B-7B4DFD6F5EE8}"/>
              </a:ext>
            </a:extLst>
          </p:cNvPr>
          <p:cNvSpPr txBox="1"/>
          <p:nvPr/>
        </p:nvSpPr>
        <p:spPr>
          <a:xfrm>
            <a:off x="202580" y="1460810"/>
            <a:ext cx="11786839" cy="7509748"/>
          </a:xfrm>
          <a:prstGeom prst="rect">
            <a:avLst/>
          </a:prstGeom>
          <a:noFill/>
        </p:spPr>
        <p:txBody>
          <a:bodyPr wrap="square" rtlCol="0">
            <a:spAutoFit/>
          </a:bodyPr>
          <a:lstStyle/>
          <a:p>
            <a:r>
              <a:rPr lang="en-GB" sz="2000" dirty="0"/>
              <a:t>ROLE- waitress</a:t>
            </a:r>
          </a:p>
          <a:p>
            <a:endParaRPr lang="en-GB" sz="2000" dirty="0"/>
          </a:p>
          <a:p>
            <a:r>
              <a:rPr lang="en-GB" sz="2000" dirty="0"/>
              <a:t>JOB DISCRIPTION- waitress is some one that serves customers that their tables this can be in a restaurant ,café or any other place that serves food and drinks. That role of a waitress is to answer questions and offer menus in order for the customer to make a decision on what to order. This can also be  working on different orders processing and delivering food and drinks and handling bill payments for the customers. </a:t>
            </a:r>
          </a:p>
          <a:p>
            <a:endParaRPr lang="en-GB" sz="2000" dirty="0"/>
          </a:p>
          <a:p>
            <a:r>
              <a:rPr lang="en-GB" sz="2000" dirty="0"/>
              <a:t>A waitress will also do other things as part of the role such as introducing customers, to the menu and pointing out any special offers or popular dishes etc.. A day to day duties for a waitress is to wait for customers to make any orders that they like and answering questions they may have at the time, writing the order down and passing this on to certain kitchen staff. A waitress may also have to work in delivery orders when it is necessary, they will be expected to deliver food and drinks to tables and to see if the customer is satisfied with the order. </a:t>
            </a:r>
          </a:p>
          <a:p>
            <a:endParaRPr lang="en-GB" sz="2000" dirty="0"/>
          </a:p>
          <a:p>
            <a:r>
              <a:rPr lang="en-GB" sz="2000" dirty="0"/>
              <a:t>A waitress will clean up tables after customers and set them up for the next customer to use, they will regularly be expected  to work in shifts with possible changes during weekdays and weekends this all depends on the restaurant management and how they manage their staff working hours and shifts</a:t>
            </a:r>
          </a:p>
          <a:p>
            <a:endParaRPr lang="en-GB" dirty="0"/>
          </a:p>
          <a:p>
            <a:r>
              <a:rPr lang="en-GB" dirty="0"/>
              <a:t> </a:t>
            </a:r>
          </a:p>
          <a:p>
            <a:r>
              <a:rPr lang="en-GB" dirty="0"/>
              <a:t>                        </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35534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anim calcmode="lin" valueType="num">
                                      <p:cBhvr additive="base">
                                        <p:cTn id="1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anim calcmode="lin" valueType="num">
                                      <p:cBhvr additive="base">
                                        <p:cTn id="1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anim calcmode="lin" valueType="num">
                                      <p:cBhvr additive="base">
                                        <p:cTn id="19"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7" presetClass="emph" presetSubtype="0" fill="remove" grpId="0" nodeType="clickEffect">
                                  <p:stCondLst>
                                    <p:cond delay="0"/>
                                  </p:stCondLst>
                                  <p:childTnLst>
                                    <p:animClr clrSpc="rgb" dir="cw">
                                      <p:cBhvr override="childStyle">
                                        <p:cTn id="24" dur="250" autoRev="1" fill="remove"/>
                                        <p:tgtEl>
                                          <p:spTgt spid="4"/>
                                        </p:tgtEl>
                                        <p:attrNameLst>
                                          <p:attrName>style.color</p:attrName>
                                        </p:attrNameLst>
                                      </p:cBhvr>
                                      <p:to>
                                        <a:schemeClr val="bg1"/>
                                      </p:to>
                                    </p:animClr>
                                    <p:animClr clrSpc="rgb" dir="cw">
                                      <p:cBhvr>
                                        <p:cTn id="25" dur="250" autoRev="1" fill="remove"/>
                                        <p:tgtEl>
                                          <p:spTgt spid="4"/>
                                        </p:tgtEl>
                                        <p:attrNameLst>
                                          <p:attrName>fillcolor</p:attrName>
                                        </p:attrNameLst>
                                      </p:cBhvr>
                                      <p:to>
                                        <a:schemeClr val="bg1"/>
                                      </p:to>
                                    </p:animClr>
                                    <p:set>
                                      <p:cBhvr>
                                        <p:cTn id="26" dur="250" autoRev="1" fill="remove"/>
                                        <p:tgtEl>
                                          <p:spTgt spid="4"/>
                                        </p:tgtEl>
                                        <p:attrNameLst>
                                          <p:attrName>fill.type</p:attrName>
                                        </p:attrNameLst>
                                      </p:cBhvr>
                                      <p:to>
                                        <p:strVal val="solid"/>
                                      </p:to>
                                    </p:set>
                                    <p:set>
                                      <p:cBhvr>
                                        <p:cTn id="27" dur="250" autoRev="1" fill="remove"/>
                                        <p:tgtEl>
                                          <p:spTgt spid="4"/>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38D0971-1BF2-43D1-AF20-50177C84309F}"/>
              </a:ext>
            </a:extLst>
          </p:cNvPr>
          <p:cNvSpPr txBox="1"/>
          <p:nvPr/>
        </p:nvSpPr>
        <p:spPr>
          <a:xfrm>
            <a:off x="702787" y="492210"/>
            <a:ext cx="6094140" cy="523220"/>
          </a:xfrm>
          <a:prstGeom prst="rect">
            <a:avLst/>
          </a:prstGeom>
          <a:noFill/>
        </p:spPr>
        <p:txBody>
          <a:bodyPr wrap="square">
            <a:spAutoFit/>
          </a:bodyPr>
          <a:lstStyle/>
          <a:p>
            <a:r>
              <a:rPr lang="en-GB" sz="2800" dirty="0">
                <a:solidFill>
                  <a:srgbClr val="FFC000"/>
                </a:solidFill>
              </a:rPr>
              <a:t>PERSON SPECIPIFICATION-   </a:t>
            </a:r>
          </a:p>
        </p:txBody>
      </p:sp>
      <p:sp>
        <p:nvSpPr>
          <p:cNvPr id="7" name="TextBox 6">
            <a:extLst>
              <a:ext uri="{FF2B5EF4-FFF2-40B4-BE49-F238E27FC236}">
                <a16:creationId xmlns:a16="http://schemas.microsoft.com/office/drawing/2014/main" id="{08E041BB-DDB1-42BF-AA04-D32A8188C172}"/>
              </a:ext>
            </a:extLst>
          </p:cNvPr>
          <p:cNvSpPr txBox="1"/>
          <p:nvPr/>
        </p:nvSpPr>
        <p:spPr>
          <a:xfrm>
            <a:off x="0" y="1015430"/>
            <a:ext cx="11797990" cy="7109639"/>
          </a:xfrm>
          <a:prstGeom prst="rect">
            <a:avLst/>
          </a:prstGeom>
          <a:noFill/>
        </p:spPr>
        <p:txBody>
          <a:bodyPr wrap="square" rtlCol="0">
            <a:spAutoFit/>
          </a:bodyPr>
          <a:lstStyle/>
          <a:p>
            <a:r>
              <a:rPr lang="en-GB" sz="2400" dirty="0"/>
              <a:t> a waitress will frequently need a variety of different skills and abilities in order to work in a fast pace environment that is required of a waitress to have. This should be things like having good physical strength, stamina, and the ability to work under constant pressure in order deal with the environment of  work. This should be some one that is of good work nature, well mannered and that preform good customer service skills. A waitress needs things like the ability to work fast under constant pressure, good multitasker. </a:t>
            </a:r>
          </a:p>
          <a:p>
            <a:endParaRPr lang="en-GB" sz="2400" dirty="0"/>
          </a:p>
          <a:p>
            <a:r>
              <a:rPr lang="en-GB" sz="2400" dirty="0"/>
              <a:t>A role of a waitress means they should have good verbal and written communication skills which will provide a good level of customer service skills. a waitress is required to be able to handle the responsibly of cash transactions and general basic mathematics skills, another thing that is a must is the ability to maintain cleanliness and the correct sanitation and must also be of legal age and familiar with alcohol restrictions and laws.  </a:t>
            </a:r>
          </a:p>
          <a:p>
            <a:endParaRPr lang="en-GB" sz="2400" dirty="0"/>
          </a:p>
          <a:p>
            <a:r>
              <a:rPr lang="en-GB" sz="2400" dirty="0"/>
              <a:t>A waitress is also required to have some </a:t>
            </a:r>
            <a:r>
              <a:rPr lang="en-GB" sz="2400" dirty="0" err="1"/>
              <a:t>previuse</a:t>
            </a:r>
            <a:r>
              <a:rPr lang="en-GB" sz="2400" dirty="0"/>
              <a:t> </a:t>
            </a:r>
            <a:r>
              <a:rPr lang="en-GB" sz="2400" dirty="0" err="1"/>
              <a:t>esperince</a:t>
            </a:r>
            <a:r>
              <a:rPr lang="en-GB" sz="2400" dirty="0"/>
              <a:t> if </a:t>
            </a:r>
            <a:r>
              <a:rPr lang="en-GB" sz="2400" dirty="0" err="1"/>
              <a:t>nesessery</a:t>
            </a:r>
            <a:r>
              <a:rPr lang="en-GB" sz="2400" dirty="0"/>
              <a:t>, they </a:t>
            </a:r>
            <a:r>
              <a:rPr lang="en-GB" sz="2400" dirty="0" err="1"/>
              <a:t>soukd</a:t>
            </a:r>
            <a:r>
              <a:rPr lang="en-GB" sz="2400" dirty="0"/>
              <a:t> also some experience in working at a cash </a:t>
            </a:r>
            <a:r>
              <a:rPr lang="en-GB" sz="2400" dirty="0" err="1"/>
              <a:t>regaster</a:t>
            </a:r>
            <a:r>
              <a:rPr lang="en-GB" sz="2400" dirty="0"/>
              <a:t> and being able to mange and </a:t>
            </a:r>
            <a:r>
              <a:rPr lang="en-GB" sz="2400" dirty="0" err="1"/>
              <a:t>handel</a:t>
            </a:r>
            <a:r>
              <a:rPr lang="en-GB" sz="2400" dirty="0"/>
              <a:t> money. There is no minimum education requirement to become a </a:t>
            </a:r>
            <a:r>
              <a:rPr lang="en-GB" sz="2400" dirty="0" err="1"/>
              <a:t>watriss</a:t>
            </a:r>
            <a:r>
              <a:rPr lang="en-GB" sz="2400" dirty="0"/>
              <a:t> and in some cases </a:t>
            </a:r>
            <a:r>
              <a:rPr lang="en-GB" sz="2400" dirty="0" err="1"/>
              <a:t>employersrs</a:t>
            </a:r>
            <a:r>
              <a:rPr lang="en-GB" sz="2400" dirty="0"/>
              <a:t> don’t really look at the qualifications that you have rather they will be more interested in what skills experience that you have to offer, some </a:t>
            </a:r>
            <a:r>
              <a:rPr lang="en-GB" sz="2400" dirty="0" err="1"/>
              <a:t>restareants</a:t>
            </a:r>
            <a:r>
              <a:rPr lang="en-GB" sz="2400" dirty="0"/>
              <a:t> will ask for you to have licences and </a:t>
            </a:r>
            <a:r>
              <a:rPr lang="en-GB" sz="2400" dirty="0" err="1"/>
              <a:t>certificits</a:t>
            </a:r>
            <a:r>
              <a:rPr lang="en-GB" sz="2400" dirty="0"/>
              <a:t> from a relevant health and safety </a:t>
            </a:r>
            <a:r>
              <a:rPr lang="en-GB" sz="2400" dirty="0" err="1"/>
              <a:t>depetment</a:t>
            </a:r>
            <a:r>
              <a:rPr lang="en-GB" sz="2400" dirty="0"/>
              <a:t>.</a:t>
            </a:r>
          </a:p>
        </p:txBody>
      </p:sp>
    </p:spTree>
    <p:extLst>
      <p:ext uri="{BB962C8B-B14F-4D97-AF65-F5344CB8AC3E}">
        <p14:creationId xmlns:p14="http://schemas.microsoft.com/office/powerpoint/2010/main" val="2397908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anim calcmode="lin" valueType="num">
                                      <p:cBhvr>
                                        <p:cTn id="8" dur="2000" fill="hold"/>
                                        <p:tgtEl>
                                          <p:spTgt spid="7"/>
                                        </p:tgtEl>
                                        <p:attrNameLst>
                                          <p:attrName>ppt_w</p:attrName>
                                        </p:attrNameLst>
                                      </p:cBhvr>
                                      <p:tavLst>
                                        <p:tav tm="0" fmla="#ppt_w*sin(2.5*pi*$)">
                                          <p:val>
                                            <p:fltVal val="0"/>
                                          </p:val>
                                        </p:tav>
                                        <p:tav tm="100000">
                                          <p:val>
                                            <p:fltVal val="1"/>
                                          </p:val>
                                        </p:tav>
                                      </p:tavLst>
                                    </p:anim>
                                    <p:anim calcmode="lin" valueType="num">
                                      <p:cBhvr>
                                        <p:cTn id="9" dur="20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C43CAAB-B9CC-40FC-995C-D69F7438FE41}"/>
              </a:ext>
            </a:extLst>
          </p:cNvPr>
          <p:cNvSpPr txBox="1"/>
          <p:nvPr/>
        </p:nvSpPr>
        <p:spPr>
          <a:xfrm>
            <a:off x="2442702" y="95553"/>
            <a:ext cx="6094770" cy="954107"/>
          </a:xfrm>
          <a:prstGeom prst="rect">
            <a:avLst/>
          </a:prstGeom>
          <a:noFill/>
        </p:spPr>
        <p:txBody>
          <a:bodyPr wrap="square">
            <a:spAutoFit/>
          </a:bodyPr>
          <a:lstStyle/>
          <a:p>
            <a:r>
              <a:rPr lang="en-GB" sz="2800" b="1" u="sng" dirty="0">
                <a:solidFill>
                  <a:srgbClr val="FFC000"/>
                </a:solidFill>
                <a:effectLst/>
                <a:latin typeface="Calibri" panose="020F0502020204030204" pitchFamily="34" charset="0"/>
                <a:ea typeface="Times New Roman" panose="02020603050405020304" pitchFamily="18" charset="0"/>
              </a:rPr>
              <a:t>What are your strengths and weaknesses in relation to this role</a:t>
            </a:r>
            <a:endParaRPr lang="en-GB" sz="2800" b="1" u="sng" dirty="0">
              <a:solidFill>
                <a:srgbClr val="FFC000"/>
              </a:solidFill>
            </a:endParaRPr>
          </a:p>
        </p:txBody>
      </p:sp>
      <p:sp>
        <p:nvSpPr>
          <p:cNvPr id="6" name="TextBox 5">
            <a:extLst>
              <a:ext uri="{FF2B5EF4-FFF2-40B4-BE49-F238E27FC236}">
                <a16:creationId xmlns:a16="http://schemas.microsoft.com/office/drawing/2014/main" id="{75B8E0C6-5445-45FE-92BC-7971598DA30F}"/>
              </a:ext>
            </a:extLst>
          </p:cNvPr>
          <p:cNvSpPr txBox="1"/>
          <p:nvPr/>
        </p:nvSpPr>
        <p:spPr>
          <a:xfrm>
            <a:off x="523982" y="1695236"/>
            <a:ext cx="11311847" cy="4828854"/>
          </a:xfrm>
          <a:prstGeom prst="rect">
            <a:avLst/>
          </a:prstGeom>
          <a:noFill/>
        </p:spPr>
        <p:txBody>
          <a:bodyPr wrap="square" rtlCol="0">
            <a:spAutoFit/>
          </a:bodyPr>
          <a:lstStyle/>
          <a:p>
            <a:endParaRPr lang="en-GB"/>
          </a:p>
        </p:txBody>
      </p:sp>
      <p:sp>
        <p:nvSpPr>
          <p:cNvPr id="2" name="TextBox 1">
            <a:extLst>
              <a:ext uri="{FF2B5EF4-FFF2-40B4-BE49-F238E27FC236}">
                <a16:creationId xmlns:a16="http://schemas.microsoft.com/office/drawing/2014/main" id="{E050BABE-7179-4F8B-91EF-E4308F15EDA5}"/>
              </a:ext>
            </a:extLst>
          </p:cNvPr>
          <p:cNvSpPr txBox="1"/>
          <p:nvPr/>
        </p:nvSpPr>
        <p:spPr>
          <a:xfrm>
            <a:off x="0" y="2196790"/>
            <a:ext cx="12110224" cy="3046988"/>
          </a:xfrm>
          <a:prstGeom prst="rect">
            <a:avLst/>
          </a:prstGeom>
          <a:noFill/>
        </p:spPr>
        <p:txBody>
          <a:bodyPr wrap="square" rtlCol="0">
            <a:spAutoFit/>
          </a:bodyPr>
          <a:lstStyle/>
          <a:p>
            <a:r>
              <a:rPr lang="en-GB" sz="2400" dirty="0"/>
              <a:t>I have many different strengths for example I am responsible and punctual I am also very organised and  work well in a team with makes me trustworthy in many different situations. I am good at using my own initiative and always make sure to get things done along with having precise good digital, literacy and problem solving skills. I wouldn’t say I have any weaknesses apart from being a perfectionist which some times may be a little bit to much for other people around me.</a:t>
            </a:r>
          </a:p>
          <a:p>
            <a:endParaRPr lang="en-GB" sz="2400" dirty="0">
              <a:effectLst/>
              <a:ea typeface="Calibri" panose="020F0502020204030204" pitchFamily="34" charset="0"/>
              <a:cs typeface="Times New Roman" panose="02020603050405020304" pitchFamily="18" charset="0"/>
            </a:endParaRPr>
          </a:p>
          <a:p>
            <a:endParaRPr lang="en-GB" sz="2400" dirty="0"/>
          </a:p>
        </p:txBody>
      </p:sp>
    </p:spTree>
    <p:extLst>
      <p:ext uri="{BB962C8B-B14F-4D97-AF65-F5344CB8AC3E}">
        <p14:creationId xmlns:p14="http://schemas.microsoft.com/office/powerpoint/2010/main" val="1751837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80">
                                          <p:stCondLst>
                                            <p:cond delay="0"/>
                                          </p:stCondLst>
                                        </p:cTn>
                                        <p:tgtEl>
                                          <p:spTgt spid="5">
                                            <p:txEl>
                                              <p:pRg st="0" end="0"/>
                                            </p:txEl>
                                          </p:spTgt>
                                        </p:tgtEl>
                                      </p:cBhvr>
                                    </p:animEffect>
                                    <p:anim calcmode="lin" valueType="num">
                                      <p:cBhvr>
                                        <p:cTn id="8" dur="1822" tmFilter="0,0; 0.14,0.36; 0.43,0.73; 0.71,0.91; 1.0,1.0">
                                          <p:stCondLst>
                                            <p:cond delay="0"/>
                                          </p:stCondLst>
                                        </p:cTn>
                                        <p:tgtEl>
                                          <p:spTgt spid="5">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xEl>
                                              <p:pRg st="0" end="0"/>
                                            </p:txEl>
                                          </p:spTgt>
                                        </p:tgtEl>
                                      </p:cBhvr>
                                      <p:to x="100000" y="60000"/>
                                    </p:animScale>
                                    <p:animScale>
                                      <p:cBhvr>
                                        <p:cTn id="14" dur="166" decel="50000">
                                          <p:stCondLst>
                                            <p:cond delay="676"/>
                                          </p:stCondLst>
                                        </p:cTn>
                                        <p:tgtEl>
                                          <p:spTgt spid="5">
                                            <p:txEl>
                                              <p:pRg st="0" end="0"/>
                                            </p:txEl>
                                          </p:spTgt>
                                        </p:tgtEl>
                                      </p:cBhvr>
                                      <p:to x="100000" y="100000"/>
                                    </p:animScale>
                                    <p:animScale>
                                      <p:cBhvr>
                                        <p:cTn id="15" dur="26">
                                          <p:stCondLst>
                                            <p:cond delay="1312"/>
                                          </p:stCondLst>
                                        </p:cTn>
                                        <p:tgtEl>
                                          <p:spTgt spid="5">
                                            <p:txEl>
                                              <p:pRg st="0" end="0"/>
                                            </p:txEl>
                                          </p:spTgt>
                                        </p:tgtEl>
                                      </p:cBhvr>
                                      <p:to x="100000" y="80000"/>
                                    </p:animScale>
                                    <p:animScale>
                                      <p:cBhvr>
                                        <p:cTn id="16" dur="166" decel="50000">
                                          <p:stCondLst>
                                            <p:cond delay="1338"/>
                                          </p:stCondLst>
                                        </p:cTn>
                                        <p:tgtEl>
                                          <p:spTgt spid="5">
                                            <p:txEl>
                                              <p:pRg st="0" end="0"/>
                                            </p:txEl>
                                          </p:spTgt>
                                        </p:tgtEl>
                                      </p:cBhvr>
                                      <p:to x="100000" y="100000"/>
                                    </p:animScale>
                                    <p:animScale>
                                      <p:cBhvr>
                                        <p:cTn id="17" dur="26">
                                          <p:stCondLst>
                                            <p:cond delay="1642"/>
                                          </p:stCondLst>
                                        </p:cTn>
                                        <p:tgtEl>
                                          <p:spTgt spid="5">
                                            <p:txEl>
                                              <p:pRg st="0" end="0"/>
                                            </p:txEl>
                                          </p:spTgt>
                                        </p:tgtEl>
                                      </p:cBhvr>
                                      <p:to x="100000" y="90000"/>
                                    </p:animScale>
                                    <p:animScale>
                                      <p:cBhvr>
                                        <p:cTn id="18" dur="166" decel="50000">
                                          <p:stCondLst>
                                            <p:cond delay="1668"/>
                                          </p:stCondLst>
                                        </p:cTn>
                                        <p:tgtEl>
                                          <p:spTgt spid="5">
                                            <p:txEl>
                                              <p:pRg st="0" end="0"/>
                                            </p:txEl>
                                          </p:spTgt>
                                        </p:tgtEl>
                                      </p:cBhvr>
                                      <p:to x="100000" y="100000"/>
                                    </p:animScale>
                                    <p:animScale>
                                      <p:cBhvr>
                                        <p:cTn id="19" dur="26">
                                          <p:stCondLst>
                                            <p:cond delay="1808"/>
                                          </p:stCondLst>
                                        </p:cTn>
                                        <p:tgtEl>
                                          <p:spTgt spid="5">
                                            <p:txEl>
                                              <p:pRg st="0" end="0"/>
                                            </p:txEl>
                                          </p:spTgt>
                                        </p:tgtEl>
                                      </p:cBhvr>
                                      <p:to x="100000" y="95000"/>
                                    </p:animScale>
                                    <p:animScale>
                                      <p:cBhvr>
                                        <p:cTn id="20" dur="166" decel="50000">
                                          <p:stCondLst>
                                            <p:cond delay="1834"/>
                                          </p:stCondLst>
                                        </p:cTn>
                                        <p:tgtEl>
                                          <p:spTgt spid="5">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FFA9BBF-3A17-402D-B95C-414E506B46BE}"/>
              </a:ext>
            </a:extLst>
          </p:cNvPr>
          <p:cNvSpPr txBox="1"/>
          <p:nvPr/>
        </p:nvSpPr>
        <p:spPr>
          <a:xfrm>
            <a:off x="2975467" y="361269"/>
            <a:ext cx="6094770" cy="4668586"/>
          </a:xfrm>
          <a:prstGeom prst="rect">
            <a:avLst/>
          </a:prstGeom>
          <a:noFill/>
        </p:spPr>
        <p:txBody>
          <a:bodyPr wrap="square">
            <a:spAutoFit/>
          </a:bodyPr>
          <a:lstStyle/>
          <a:p>
            <a:pPr lvl="0" algn="just">
              <a:lnSpc>
                <a:spcPct val="115000"/>
              </a:lnSpc>
              <a:spcAft>
                <a:spcPts val="1000"/>
              </a:spcAft>
            </a:pPr>
            <a:r>
              <a:rPr lang="en-GB" sz="2800" b="1" u="sng" dirty="0">
                <a:solidFill>
                  <a:srgbClr val="FFC000"/>
                </a:solidFill>
                <a:effectLst/>
                <a:latin typeface="Calibri" panose="020F0502020204030204" pitchFamily="34" charset="0"/>
                <a:ea typeface="Times New Roman" panose="02020603050405020304" pitchFamily="18" charset="0"/>
                <a:cs typeface="Calibri" panose="020F0502020204030204" pitchFamily="34" charset="0"/>
              </a:rPr>
              <a:t>What specific skills, knowledge, and experience do you have that equips you for this role?</a:t>
            </a:r>
          </a:p>
          <a:p>
            <a:pPr lvl="0" algn="just">
              <a:lnSpc>
                <a:spcPct val="115000"/>
              </a:lnSpc>
              <a:spcAft>
                <a:spcPts val="1000"/>
              </a:spcAft>
            </a:pPr>
            <a:endParaRPr lang="en-GB" sz="2800" b="1" u="sng" dirty="0">
              <a:solidFill>
                <a:srgbClr val="FFC000"/>
              </a:solidFill>
              <a:latin typeface="Calibri" panose="020F0502020204030204" pitchFamily="34" charset="0"/>
              <a:ea typeface="Calibri" panose="020F0502020204030204" pitchFamily="34" charset="0"/>
              <a:cs typeface="Calibri" panose="020F0502020204030204" pitchFamily="34" charset="0"/>
            </a:endParaRPr>
          </a:p>
          <a:p>
            <a:pPr lvl="0" algn="just">
              <a:lnSpc>
                <a:spcPct val="115000"/>
              </a:lnSpc>
              <a:spcAft>
                <a:spcPts val="1000"/>
              </a:spcAft>
            </a:pPr>
            <a:endParaRPr lang="en-GB" sz="2800" u="sng" dirty="0">
              <a:solidFill>
                <a:srgbClr val="FFC000"/>
              </a:solidFill>
              <a:effectLst/>
              <a:latin typeface="Calibri" panose="020F0502020204030204" pitchFamily="34" charset="0"/>
              <a:ea typeface="Calibri" panose="020F0502020204030204" pitchFamily="34" charset="0"/>
              <a:cs typeface="Calibri" panose="020F0502020204030204" pitchFamily="34" charset="0"/>
            </a:endParaRPr>
          </a:p>
          <a:p>
            <a:pPr lvl="0" algn="just">
              <a:lnSpc>
                <a:spcPct val="115000"/>
              </a:lnSpc>
              <a:spcAft>
                <a:spcPts val="1000"/>
              </a:spcAft>
            </a:pPr>
            <a:endParaRPr lang="en-GB" sz="2800" b="1" u="sng" dirty="0">
              <a:solidFill>
                <a:srgbClr val="FFC000"/>
              </a:solidFill>
              <a:latin typeface="Calibri" panose="020F0502020204030204" pitchFamily="34" charset="0"/>
              <a:ea typeface="Calibri" panose="020F0502020204030204" pitchFamily="34" charset="0"/>
              <a:cs typeface="Calibri" panose="020F0502020204030204" pitchFamily="34" charset="0"/>
            </a:endParaRPr>
          </a:p>
          <a:p>
            <a:pPr lvl="0" algn="just">
              <a:lnSpc>
                <a:spcPct val="115000"/>
              </a:lnSpc>
              <a:spcAft>
                <a:spcPts val="1000"/>
              </a:spcAft>
            </a:pPr>
            <a:endParaRPr lang="en-GB" sz="2800" b="1" u="sng" dirty="0">
              <a:solidFill>
                <a:srgbClr val="FFC000"/>
              </a:solidFill>
              <a:effectLst/>
              <a:latin typeface="Calibri" panose="020F0502020204030204" pitchFamily="34" charset="0"/>
              <a:ea typeface="Calibri" panose="020F0502020204030204" pitchFamily="34" charset="0"/>
              <a:cs typeface="Calibri" panose="020F0502020204030204" pitchFamily="34" charset="0"/>
            </a:endParaRPr>
          </a:p>
          <a:p>
            <a:pPr lvl="0" algn="just">
              <a:lnSpc>
                <a:spcPct val="115000"/>
              </a:lnSpc>
              <a:spcAft>
                <a:spcPts val="1000"/>
              </a:spcAft>
            </a:pPr>
            <a:endParaRPr lang="en-GB" sz="2800" b="1" u="sng" dirty="0">
              <a:solidFill>
                <a:srgbClr val="FFC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E58D2A00-315D-4B16-8364-960DBAA25B60}"/>
              </a:ext>
            </a:extLst>
          </p:cNvPr>
          <p:cNvSpPr txBox="1"/>
          <p:nvPr/>
        </p:nvSpPr>
        <p:spPr>
          <a:xfrm>
            <a:off x="386381" y="2383231"/>
            <a:ext cx="9244361" cy="5078313"/>
          </a:xfrm>
          <a:prstGeom prst="rect">
            <a:avLst/>
          </a:prstGeom>
          <a:noFill/>
        </p:spPr>
        <p:txBody>
          <a:bodyPr wrap="square" rtlCol="0">
            <a:spAutoFit/>
          </a:bodyPr>
          <a:lstStyle/>
          <a:p>
            <a:r>
              <a:rPr lang="en-GB" dirty="0"/>
              <a:t>I have many different skills, knowledge and experience this equips me for this role I can prove this because I am a waitress my self and have been working in the hospitality industry for over five years,  throughout these years I have learned and gained subsequently different skills which has now given me the experience that I have today. </a:t>
            </a:r>
          </a:p>
          <a:p>
            <a:endParaRPr lang="en-GB" dirty="0"/>
          </a:p>
          <a:p>
            <a:endParaRPr lang="en-GB" dirty="0"/>
          </a:p>
          <a:p>
            <a:endParaRPr lang="en-GB" sz="1800" dirty="0">
              <a:effectLst/>
              <a:ea typeface="Calibri" panose="020F0502020204030204" pitchFamily="34" charset="0"/>
              <a:cs typeface="Times New Roman" panose="02020603050405020304" pitchFamily="18" charset="0"/>
            </a:endParaRPr>
          </a:p>
          <a:p>
            <a:r>
              <a:rPr lang="en-GB" dirty="0" err="1">
                <a:ea typeface="Calibri" panose="020F0502020204030204" pitchFamily="34" charset="0"/>
                <a:cs typeface="Times New Roman" panose="02020603050405020304" pitchFamily="18" charset="0"/>
              </a:rPr>
              <a:t>i</a:t>
            </a:r>
            <a:r>
              <a:rPr lang="en-GB" sz="1800" dirty="0">
                <a:effectLst/>
                <a:ea typeface="Calibri" panose="020F0502020204030204" pitchFamily="34" charset="0"/>
                <a:cs typeface="Times New Roman" panose="02020603050405020304" pitchFamily="18" charset="0"/>
              </a:rPr>
              <a:t> have worked for three years in a family restaurant called </a:t>
            </a:r>
            <a:r>
              <a:rPr lang="en-GB" sz="1800" dirty="0" err="1">
                <a:effectLst/>
                <a:ea typeface="Calibri" panose="020F0502020204030204" pitchFamily="34" charset="0"/>
                <a:cs typeface="Times New Roman" panose="02020603050405020304" pitchFamily="18" charset="0"/>
              </a:rPr>
              <a:t>Albasha</a:t>
            </a:r>
            <a:r>
              <a:rPr lang="en-GB" sz="1800" dirty="0">
                <a:effectLst/>
                <a:ea typeface="Calibri" panose="020F0502020204030204" pitchFamily="34" charset="0"/>
                <a:cs typeface="Times New Roman" panose="02020603050405020304" pitchFamily="18" charset="0"/>
              </a:rPr>
              <a:t> Family House where I was a waitress. I had a lot of different roles and responsibilities, which included setting and cleaning tables to prepare for customers. Then, I took orders and served customers their food. The business also delivered food for take-out, which I helped prepare. I am a team worker and will also work using my initiative.</a:t>
            </a:r>
          </a:p>
          <a:p>
            <a:endParaRPr lang="en-GB" sz="1800" dirty="0">
              <a:effectLst/>
              <a:ea typeface="Calibri" panose="020F0502020204030204" pitchFamily="34" charset="0"/>
              <a:cs typeface="Times New Roman" panose="02020603050405020304" pitchFamily="18" charset="0"/>
            </a:endParaRPr>
          </a:p>
          <a:p>
            <a:r>
              <a:rPr lang="en-GB" dirty="0">
                <a:effectLst/>
                <a:ea typeface="Calibri" panose="020F0502020204030204" pitchFamily="34" charset="0"/>
                <a:cs typeface="Times New Roman" panose="02020603050405020304" pitchFamily="18" charset="0"/>
              </a:rPr>
              <a:t>I assisted with serving the customers in both of these shops as a volunteer. I also made sure there was enough stock for the shop. Part of my duties was to organise a fund-raising event known as Swansea’s Got Talent, cash up money, set sweets and snacks in the tuck shop I also sold the snacks and did general house duties to. </a:t>
            </a:r>
          </a:p>
          <a:p>
            <a:endParaRPr lang="en-GB" dirty="0"/>
          </a:p>
        </p:txBody>
      </p:sp>
    </p:spTree>
    <p:extLst>
      <p:ext uri="{BB962C8B-B14F-4D97-AF65-F5344CB8AC3E}">
        <p14:creationId xmlns:p14="http://schemas.microsoft.com/office/powerpoint/2010/main" val="2389267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p:cTn id="7" dur="1000" fill="hold"/>
                                        <p:tgtEl>
                                          <p:spTgt spid="6">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6">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6">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222040E-A451-48D3-9FC0-2DF7E7ACC093}"/>
              </a:ext>
            </a:extLst>
          </p:cNvPr>
          <p:cNvSpPr txBox="1"/>
          <p:nvPr/>
        </p:nvSpPr>
        <p:spPr>
          <a:xfrm>
            <a:off x="787998" y="685167"/>
            <a:ext cx="9575201" cy="4237057"/>
          </a:xfrm>
          <a:prstGeom prst="rect">
            <a:avLst/>
          </a:prstGeom>
          <a:noFill/>
        </p:spPr>
        <p:txBody>
          <a:bodyPr wrap="square">
            <a:spAutoFit/>
          </a:bodyPr>
          <a:lstStyle/>
          <a:p>
            <a:pPr marL="342900" lvl="0" indent="-342900">
              <a:spcAft>
                <a:spcPts val="800"/>
              </a:spcAft>
              <a:buFont typeface="Wingdings" panose="05000000000000000000" pitchFamily="2"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Responsible</a:t>
            </a:r>
            <a:endParaRPr lang="en-GB" sz="2400" dirty="0">
              <a:effectLst/>
              <a:latin typeface="Symbol" panose="05050102010706020507" pitchFamily="18" charset="2"/>
              <a:ea typeface="Calibri" panose="020F0502020204030204" pitchFamily="34" charset="0"/>
              <a:cs typeface="Times New Roman" panose="02020603050405020304" pitchFamily="18" charset="0"/>
            </a:endParaRPr>
          </a:p>
          <a:p>
            <a:pPr marL="342900" lvl="0" indent="-342900">
              <a:spcAft>
                <a:spcPts val="800"/>
              </a:spcAft>
              <a:buFont typeface="Wingdings" panose="05000000000000000000" pitchFamily="2"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Punctual</a:t>
            </a:r>
            <a:endParaRPr lang="en-GB" sz="2400" dirty="0">
              <a:effectLst/>
              <a:latin typeface="Symbol" panose="05050102010706020507" pitchFamily="18" charset="2"/>
              <a:ea typeface="Calibri" panose="020F0502020204030204" pitchFamily="34" charset="0"/>
              <a:cs typeface="Times New Roman" panose="02020603050405020304" pitchFamily="18" charset="0"/>
            </a:endParaRPr>
          </a:p>
          <a:p>
            <a:pPr marL="342900" lvl="0" indent="-342900">
              <a:spcAft>
                <a:spcPts val="800"/>
              </a:spcAft>
              <a:buFont typeface="Wingdings" panose="05000000000000000000" pitchFamily="2"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Organised</a:t>
            </a:r>
            <a:endParaRPr lang="en-GB" sz="2400" dirty="0">
              <a:effectLst/>
              <a:latin typeface="Symbol" panose="05050102010706020507" pitchFamily="18" charset="2"/>
              <a:ea typeface="Calibri" panose="020F0502020204030204" pitchFamily="34" charset="0"/>
              <a:cs typeface="Times New Roman" panose="02020603050405020304" pitchFamily="18" charset="0"/>
            </a:endParaRPr>
          </a:p>
          <a:p>
            <a:pPr marL="342900" lvl="0" indent="-342900">
              <a:spcAft>
                <a:spcPts val="800"/>
              </a:spcAft>
              <a:buFont typeface="Wingdings" panose="05000000000000000000" pitchFamily="2"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Team worker</a:t>
            </a:r>
            <a:endParaRPr lang="en-GB" sz="2400" dirty="0">
              <a:effectLst/>
              <a:latin typeface="Symbol" panose="05050102010706020507" pitchFamily="18" charset="2"/>
              <a:ea typeface="Calibri" panose="020F0502020204030204" pitchFamily="34" charset="0"/>
              <a:cs typeface="Times New Roman" panose="02020603050405020304" pitchFamily="18" charset="0"/>
            </a:endParaRPr>
          </a:p>
          <a:p>
            <a:pPr marL="342900" lvl="0" indent="-342900">
              <a:spcAft>
                <a:spcPts val="800"/>
              </a:spcAft>
              <a:buFont typeface="Wingdings" panose="05000000000000000000" pitchFamily="2"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Trust worthy</a:t>
            </a:r>
            <a:endParaRPr lang="en-GB" sz="2400" dirty="0">
              <a:effectLst/>
              <a:latin typeface="Symbol" panose="05050102010706020507" pitchFamily="18" charset="2"/>
              <a:ea typeface="Calibri" panose="020F0502020204030204" pitchFamily="34" charset="0"/>
              <a:cs typeface="Times New Roman" panose="02020603050405020304" pitchFamily="18" charset="0"/>
            </a:endParaRPr>
          </a:p>
          <a:p>
            <a:pPr marL="342900" lvl="0" indent="-342900">
              <a:spcAft>
                <a:spcPts val="800"/>
              </a:spcAft>
              <a:buFont typeface="Wingdings" panose="05000000000000000000" pitchFamily="2"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Own initiative</a:t>
            </a:r>
            <a:endParaRPr lang="en-GB" sz="2400" dirty="0">
              <a:effectLst/>
              <a:latin typeface="Symbol" panose="05050102010706020507" pitchFamily="18" charset="2"/>
              <a:ea typeface="Calibri" panose="020F0502020204030204" pitchFamily="34" charset="0"/>
              <a:cs typeface="Times New Roman" panose="02020603050405020304" pitchFamily="18" charset="0"/>
            </a:endParaRPr>
          </a:p>
          <a:p>
            <a:pPr marL="342900" lvl="0" indent="-342900">
              <a:spcAft>
                <a:spcPts val="800"/>
              </a:spcAft>
              <a:buFont typeface="Wingdings" panose="05000000000000000000" pitchFamily="2"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Digital skills</a:t>
            </a:r>
            <a:endParaRPr lang="en-GB" sz="2400" dirty="0">
              <a:effectLst/>
              <a:latin typeface="Symbol" panose="05050102010706020507" pitchFamily="18" charset="2"/>
              <a:ea typeface="Calibri" panose="020F0502020204030204" pitchFamily="34" charset="0"/>
              <a:cs typeface="Times New Roman" panose="02020603050405020304" pitchFamily="18" charset="0"/>
            </a:endParaRPr>
          </a:p>
          <a:p>
            <a:pPr marL="342900" lvl="0" indent="-342900">
              <a:spcAft>
                <a:spcPts val="800"/>
              </a:spcAft>
              <a:buFont typeface="Wingdings" panose="05000000000000000000" pitchFamily="2"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Literacy Skills</a:t>
            </a:r>
            <a:endParaRPr lang="en-GB" sz="2400" dirty="0">
              <a:effectLst/>
              <a:latin typeface="Symbol" panose="05050102010706020507" pitchFamily="18" charset="2"/>
              <a:ea typeface="Calibri" panose="020F0502020204030204" pitchFamily="34" charset="0"/>
              <a:cs typeface="Times New Roman" panose="02020603050405020304" pitchFamily="18" charset="0"/>
            </a:endParaRPr>
          </a:p>
          <a:p>
            <a:pPr marL="342900" lvl="0" indent="-342900">
              <a:spcAft>
                <a:spcPts val="800"/>
              </a:spcAft>
              <a:buFont typeface="Wingdings" panose="05000000000000000000" pitchFamily="2"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Problem solver</a:t>
            </a:r>
            <a:endParaRPr lang="en-GB" sz="2400" dirty="0">
              <a:effectLst/>
              <a:latin typeface="Symbol" panose="05050102010706020507" pitchFamily="18" charset="2"/>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8540B211-376B-45DD-A984-DE004309DF46}"/>
              </a:ext>
            </a:extLst>
          </p:cNvPr>
          <p:cNvSpPr txBox="1"/>
          <p:nvPr/>
        </p:nvSpPr>
        <p:spPr>
          <a:xfrm>
            <a:off x="623455" y="161947"/>
            <a:ext cx="6449291" cy="523220"/>
          </a:xfrm>
          <a:prstGeom prst="rect">
            <a:avLst/>
          </a:prstGeom>
          <a:noFill/>
        </p:spPr>
        <p:txBody>
          <a:bodyPr wrap="square" rtlCol="0">
            <a:spAutoFit/>
          </a:bodyPr>
          <a:lstStyle/>
          <a:p>
            <a:r>
              <a:rPr lang="en-GB" sz="2800" b="1" u="sng" dirty="0">
                <a:solidFill>
                  <a:srgbClr val="FFC000"/>
                </a:solidFill>
              </a:rPr>
              <a:t>Skills and qualities  </a:t>
            </a:r>
          </a:p>
        </p:txBody>
      </p:sp>
    </p:spTree>
    <p:extLst>
      <p:ext uri="{BB962C8B-B14F-4D97-AF65-F5344CB8AC3E}">
        <p14:creationId xmlns:p14="http://schemas.microsoft.com/office/powerpoint/2010/main" val="3322739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p:cTn id="7" dur="1000" fill="hold"/>
                                        <p:tgtEl>
                                          <p:spTgt spid="6">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6">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6">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AF91572-7494-417C-A9C6-A67D3CEB2704}"/>
              </a:ext>
            </a:extLst>
          </p:cNvPr>
          <p:cNvSpPr txBox="1"/>
          <p:nvPr/>
        </p:nvSpPr>
        <p:spPr>
          <a:xfrm>
            <a:off x="129168" y="792008"/>
            <a:ext cx="12062832" cy="8873391"/>
          </a:xfrm>
          <a:prstGeom prst="rect">
            <a:avLst/>
          </a:prstGeom>
          <a:noFill/>
        </p:spPr>
        <p:txBody>
          <a:bodyPr wrap="square">
            <a:spAutoFit/>
          </a:bodyPr>
          <a:lstStyle/>
          <a:p>
            <a:pPr marL="457200" indent="-457200">
              <a:lnSpc>
                <a:spcPct val="200000"/>
              </a:lnSpc>
              <a:spcAft>
                <a:spcPts val="800"/>
              </a:spcAft>
            </a:pPr>
            <a:r>
              <a:rPr lang="en-GB" dirty="0">
                <a:effectLst/>
                <a:ea typeface="Calibri" panose="020F0502020204030204" pitchFamily="34" charset="0"/>
                <a:cs typeface="Times New Roman" panose="02020603050405020304" pitchFamily="18" charset="0"/>
              </a:rPr>
              <a:t>Andrew </a:t>
            </a:r>
            <a:r>
              <a:rPr lang="en-GB" dirty="0" err="1">
                <a:effectLst/>
                <a:ea typeface="Calibri" panose="020F0502020204030204" pitchFamily="34" charset="0"/>
                <a:cs typeface="Times New Roman" panose="02020603050405020304" pitchFamily="18" charset="0"/>
              </a:rPr>
              <a:t>maund</a:t>
            </a:r>
            <a:r>
              <a:rPr lang="en-GB" dirty="0">
                <a:effectLst/>
                <a:ea typeface="Calibri" panose="020F0502020204030204" pitchFamily="34" charset="0"/>
                <a:cs typeface="Times New Roman" panose="02020603050405020304" pitchFamily="18" charset="0"/>
              </a:rPr>
              <a:t>, 2018, Ba in </a:t>
            </a:r>
            <a:r>
              <a:rPr lang="en-GB" dirty="0" err="1">
                <a:effectLst/>
                <a:ea typeface="Calibri" panose="020F0502020204030204" pitchFamily="34" charset="0"/>
                <a:cs typeface="Times New Roman" panose="02020603050405020304" pitchFamily="18" charset="0"/>
              </a:rPr>
              <a:t>ledership</a:t>
            </a:r>
            <a:r>
              <a:rPr lang="en-GB" dirty="0">
                <a:effectLst/>
                <a:ea typeface="Calibri" panose="020F0502020204030204" pitchFamily="34" charset="0"/>
                <a:cs typeface="Times New Roman" panose="02020603050405020304" pitchFamily="18" charset="0"/>
              </a:rPr>
              <a:t> and management, skills for the workplace student yearbook 1</a:t>
            </a:r>
            <a:r>
              <a:rPr lang="en-GB" baseline="30000" dirty="0">
                <a:effectLst/>
                <a:ea typeface="Calibri" panose="020F0502020204030204" pitchFamily="34" charset="0"/>
                <a:cs typeface="Times New Roman" panose="02020603050405020304" pitchFamily="18" charset="0"/>
              </a:rPr>
              <a:t>st</a:t>
            </a:r>
            <a:r>
              <a:rPr lang="en-GB" dirty="0">
                <a:effectLst/>
                <a:ea typeface="Calibri" panose="020F0502020204030204" pitchFamily="34" charset="0"/>
                <a:cs typeface="Times New Roman" panose="02020603050405020304" pitchFamily="18" charset="0"/>
              </a:rPr>
              <a:t> year</a:t>
            </a:r>
          </a:p>
          <a:p>
            <a:pPr marL="457200" indent="-457200">
              <a:lnSpc>
                <a:spcPct val="200000"/>
              </a:lnSpc>
              <a:spcAft>
                <a:spcPts val="800"/>
              </a:spcAft>
            </a:pPr>
            <a:r>
              <a:rPr lang="en-GB" dirty="0" err="1">
                <a:effectLst/>
                <a:ea typeface="Calibri" panose="020F0502020204030204" pitchFamily="34" charset="0"/>
                <a:cs typeface="Times New Roman" panose="02020603050405020304" pitchFamily="18" charset="0"/>
              </a:rPr>
              <a:t>Helyer</a:t>
            </a:r>
            <a:r>
              <a:rPr lang="en-GB" dirty="0">
                <a:effectLst/>
                <a:ea typeface="Calibri" panose="020F0502020204030204" pitchFamily="34" charset="0"/>
                <a:cs typeface="Times New Roman" panose="02020603050405020304" pitchFamily="18" charset="0"/>
              </a:rPr>
              <a:t>, R. and Lee, D., 2014. The role of work experience in the future employability of higher education graduates. Higher Education Quarterly, 68(3), pp.348-372.</a:t>
            </a:r>
          </a:p>
          <a:p>
            <a:pPr marL="457200" indent="-457200">
              <a:lnSpc>
                <a:spcPct val="200000"/>
              </a:lnSpc>
              <a:spcAft>
                <a:spcPts val="800"/>
              </a:spcAft>
            </a:pPr>
            <a:r>
              <a:rPr lang="en-GB" dirty="0">
                <a:effectLst/>
                <a:ea typeface="Calibri" panose="020F0502020204030204" pitchFamily="34" charset="0"/>
                <a:cs typeface="Times New Roman" panose="02020603050405020304" pitchFamily="18" charset="0"/>
              </a:rPr>
              <a:t> indeed for employers </a:t>
            </a:r>
            <a:r>
              <a:rPr lang="en-GB" dirty="0" err="1">
                <a:effectLst/>
                <a:ea typeface="Calibri" panose="020F0502020204030204" pitchFamily="34" charset="0"/>
                <a:cs typeface="Times New Roman" panose="02020603050405020304" pitchFamily="18" charset="0"/>
              </a:rPr>
              <a:t>watrisss</a:t>
            </a:r>
            <a:r>
              <a:rPr lang="en-GB" dirty="0">
                <a:effectLst/>
                <a:ea typeface="Calibri" panose="020F0502020204030204" pitchFamily="34" charset="0"/>
                <a:cs typeface="Times New Roman" panose="02020603050405020304" pitchFamily="18" charset="0"/>
              </a:rPr>
              <a:t> job </a:t>
            </a:r>
            <a:r>
              <a:rPr lang="en-GB" dirty="0" err="1">
                <a:effectLst/>
                <a:ea typeface="Calibri" panose="020F0502020204030204" pitchFamily="34" charset="0"/>
                <a:cs typeface="Times New Roman" panose="02020603050405020304" pitchFamily="18" charset="0"/>
              </a:rPr>
              <a:t>discription</a:t>
            </a:r>
            <a:r>
              <a:rPr lang="en-GB" dirty="0">
                <a:effectLst/>
                <a:ea typeface="Calibri" panose="020F0502020204030204" pitchFamily="34" charset="0"/>
                <a:cs typeface="Times New Roman" panose="02020603050405020304" pitchFamily="18" charset="0"/>
              </a:rPr>
              <a:t>  https://uk.indeed.com/hire/job-description/waitress?gclid=EAIaIQobChMIxdvJy6vD9gIVqe_tCh23IwhqEAAYASAAEgLKLvD_BwE&amp;aceid=</a:t>
            </a:r>
          </a:p>
          <a:p>
            <a:pPr>
              <a:spcAft>
                <a:spcPts val="800"/>
              </a:spcAft>
              <a:tabLst>
                <a:tab pos="1515110" algn="l"/>
              </a:tabLst>
            </a:pPr>
            <a:endParaRPr lang="en-GB" dirty="0">
              <a:ea typeface="Calibri" panose="020F0502020204030204" pitchFamily="34" charset="0"/>
              <a:cs typeface="Times New Roman" panose="02020603050405020304" pitchFamily="18" charset="0"/>
            </a:endParaRPr>
          </a:p>
          <a:p>
            <a:pPr>
              <a:spcAft>
                <a:spcPts val="800"/>
              </a:spcAft>
              <a:tabLst>
                <a:tab pos="1515110" algn="l"/>
              </a:tabLst>
            </a:pPr>
            <a:r>
              <a:rPr lang="en-GB" dirty="0">
                <a:effectLst/>
                <a:ea typeface="Calibri" panose="020F0502020204030204" pitchFamily="34" charset="0"/>
                <a:cs typeface="Times New Roman" panose="02020603050405020304" pitchFamily="18" charset="0"/>
              </a:rPr>
              <a:t>Mrs Kirstin West-Fisher, Tutor, Gower College Swansea, </a:t>
            </a:r>
            <a:r>
              <a:rPr lang="en-GB" dirty="0" err="1">
                <a:effectLst/>
                <a:ea typeface="Calibri" panose="020F0502020204030204" pitchFamily="34" charset="0"/>
                <a:cs typeface="Times New Roman" panose="02020603050405020304" pitchFamily="18" charset="0"/>
              </a:rPr>
              <a:t>Tycoch</a:t>
            </a:r>
            <a:r>
              <a:rPr lang="en-GB" dirty="0">
                <a:effectLst/>
                <a:ea typeface="Calibri" panose="020F0502020204030204" pitchFamily="34" charset="0"/>
                <a:cs typeface="Times New Roman" panose="02020603050405020304" pitchFamily="18" charset="0"/>
              </a:rPr>
              <a:t> road, Swansea SA2 9EB</a:t>
            </a:r>
          </a:p>
          <a:p>
            <a:pPr>
              <a:spcAft>
                <a:spcPts val="800"/>
              </a:spcAft>
              <a:tabLst>
                <a:tab pos="1515110" algn="l"/>
              </a:tabLst>
            </a:pPr>
            <a:endParaRPr lang="en-GB" dirty="0">
              <a:effectLst/>
              <a:ea typeface="Calibri" panose="020F0502020204030204" pitchFamily="34" charset="0"/>
              <a:cs typeface="Times New Roman" panose="02020603050405020304" pitchFamily="18" charset="0"/>
            </a:endParaRPr>
          </a:p>
          <a:p>
            <a:pPr>
              <a:spcAft>
                <a:spcPts val="800"/>
              </a:spcAft>
              <a:tabLst>
                <a:tab pos="1515110" algn="l"/>
              </a:tabLst>
            </a:pPr>
            <a:r>
              <a:rPr lang="en-GB" dirty="0">
                <a:effectLst/>
                <a:ea typeface="Calibri" panose="020F0502020204030204" pitchFamily="34" charset="0"/>
                <a:cs typeface="Times New Roman" panose="02020603050405020304" pitchFamily="18" charset="0"/>
              </a:rPr>
              <a:t>Mr Anthony Evans, Tutor, Gower College Swansea, </a:t>
            </a:r>
            <a:r>
              <a:rPr lang="en-GB" dirty="0" err="1">
                <a:effectLst/>
                <a:ea typeface="Calibri" panose="020F0502020204030204" pitchFamily="34" charset="0"/>
                <a:cs typeface="Times New Roman" panose="02020603050405020304" pitchFamily="18" charset="0"/>
              </a:rPr>
              <a:t>Tycoch</a:t>
            </a:r>
            <a:r>
              <a:rPr lang="en-GB" dirty="0">
                <a:effectLst/>
                <a:ea typeface="Calibri" panose="020F0502020204030204" pitchFamily="34" charset="0"/>
                <a:cs typeface="Times New Roman" panose="02020603050405020304" pitchFamily="18" charset="0"/>
              </a:rPr>
              <a:t> Road, Swansea SA2 9EB</a:t>
            </a:r>
          </a:p>
          <a:p>
            <a:pPr>
              <a:spcAft>
                <a:spcPts val="800"/>
              </a:spcAft>
              <a:tabLst>
                <a:tab pos="1515110" algn="l"/>
              </a:tabLst>
            </a:pPr>
            <a:endParaRPr lang="en-GB" dirty="0">
              <a:effectLst/>
              <a:ea typeface="Calibri" panose="020F0502020204030204" pitchFamily="34" charset="0"/>
              <a:cs typeface="Times New Roman" panose="02020603050405020304" pitchFamily="18" charset="0"/>
            </a:endParaRPr>
          </a:p>
          <a:p>
            <a:pPr>
              <a:spcAft>
                <a:spcPts val="800"/>
              </a:spcAft>
              <a:tabLst>
                <a:tab pos="1515110" algn="l"/>
              </a:tabLst>
            </a:pPr>
            <a:r>
              <a:rPr lang="en-GB" dirty="0">
                <a:effectLst/>
                <a:ea typeface="Calibri" panose="020F0502020204030204" pitchFamily="34" charset="0"/>
                <a:cs typeface="Times New Roman" panose="02020603050405020304" pitchFamily="18" charset="0"/>
              </a:rPr>
              <a:t>MRS Jo Martin, </a:t>
            </a:r>
            <a:r>
              <a:rPr lang="en-GB" dirty="0" err="1">
                <a:effectLst/>
                <a:ea typeface="Calibri" panose="020F0502020204030204" pitchFamily="34" charset="0"/>
                <a:cs typeface="Times New Roman" panose="02020603050405020304" pitchFamily="18" charset="0"/>
              </a:rPr>
              <a:t>Emlas</a:t>
            </a:r>
            <a:r>
              <a:rPr lang="en-GB" dirty="0">
                <a:effectLst/>
                <a:ea typeface="Calibri" panose="020F0502020204030204" pitchFamily="34" charset="0"/>
                <a:cs typeface="Times New Roman" panose="02020603050405020304" pitchFamily="18" charset="0"/>
              </a:rPr>
              <a:t> Service, Pentre </a:t>
            </a:r>
            <a:r>
              <a:rPr lang="en-GB" dirty="0" err="1">
                <a:effectLst/>
                <a:ea typeface="Calibri" panose="020F0502020204030204" pitchFamily="34" charset="0"/>
                <a:cs typeface="Times New Roman" panose="02020603050405020304" pitchFamily="18" charset="0"/>
              </a:rPr>
              <a:t>Mawr</a:t>
            </a:r>
            <a:r>
              <a:rPr lang="en-GB" dirty="0">
                <a:effectLst/>
                <a:ea typeface="Calibri" panose="020F0502020204030204" pitchFamily="34" charset="0"/>
                <a:cs typeface="Times New Roman" panose="02020603050405020304" pitchFamily="18" charset="0"/>
              </a:rPr>
              <a:t> Road, Swansea, SA1 2NN</a:t>
            </a:r>
          </a:p>
          <a:p>
            <a:pPr>
              <a:spcAft>
                <a:spcPts val="800"/>
              </a:spcAft>
              <a:tabLst>
                <a:tab pos="1515110" algn="l"/>
              </a:tabLst>
            </a:pPr>
            <a:endParaRPr lang="en-GB" dirty="0">
              <a:effectLst/>
              <a:ea typeface="Calibri" panose="020F0502020204030204" pitchFamily="34" charset="0"/>
              <a:cs typeface="Times New Roman" panose="02020603050405020304" pitchFamily="18" charset="0"/>
            </a:endParaRPr>
          </a:p>
          <a:p>
            <a:pPr>
              <a:spcAft>
                <a:spcPts val="800"/>
              </a:spcAft>
              <a:tabLst>
                <a:tab pos="1515110" algn="l"/>
              </a:tabLst>
            </a:pPr>
            <a:r>
              <a:rPr lang="en-GB" dirty="0">
                <a:effectLst/>
                <a:ea typeface="Calibri" panose="020F0502020204030204" pitchFamily="34" charset="0"/>
                <a:cs typeface="Times New Roman" panose="02020603050405020304" pitchFamily="18" charset="0"/>
              </a:rPr>
              <a:t>MRS Julia </a:t>
            </a:r>
            <a:r>
              <a:rPr lang="en-GB" dirty="0" err="1">
                <a:effectLst/>
                <a:ea typeface="Calibri" panose="020F0502020204030204" pitchFamily="34" charset="0"/>
                <a:cs typeface="Times New Roman" panose="02020603050405020304" pitchFamily="18" charset="0"/>
              </a:rPr>
              <a:t>Pya</a:t>
            </a:r>
            <a:r>
              <a:rPr lang="en-GB" dirty="0">
                <a:effectLst/>
                <a:ea typeface="Calibri" panose="020F0502020204030204" pitchFamily="34" charset="0"/>
                <a:cs typeface="Times New Roman" panose="02020603050405020304" pitchFamily="18" charset="0"/>
              </a:rPr>
              <a:t>, Support Assistant, Gower College Swansea, </a:t>
            </a:r>
            <a:r>
              <a:rPr lang="en-GB" dirty="0" err="1">
                <a:effectLst/>
                <a:ea typeface="Calibri" panose="020F0502020204030204" pitchFamily="34" charset="0"/>
                <a:cs typeface="Times New Roman" panose="02020603050405020304" pitchFamily="18" charset="0"/>
              </a:rPr>
              <a:t>Tycoch</a:t>
            </a:r>
            <a:r>
              <a:rPr lang="en-GB" dirty="0">
                <a:effectLst/>
                <a:ea typeface="Calibri" panose="020F0502020204030204" pitchFamily="34" charset="0"/>
                <a:cs typeface="Times New Roman" panose="02020603050405020304" pitchFamily="18" charset="0"/>
              </a:rPr>
              <a:t> Swansea SA2 9EB</a:t>
            </a:r>
          </a:p>
          <a:p>
            <a:pPr>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pPr marL="457200" indent="-457200">
              <a:lnSpc>
                <a:spcPct val="200000"/>
              </a:lnSpc>
              <a:spcAft>
                <a:spcPts val="800"/>
              </a:spcAft>
            </a:pP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nSpc>
                <a:spcPct val="200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200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09BD05A1-96C9-4805-924F-01AD6C286437}"/>
              </a:ext>
            </a:extLst>
          </p:cNvPr>
          <p:cNvSpPr txBox="1"/>
          <p:nvPr/>
        </p:nvSpPr>
        <p:spPr>
          <a:xfrm>
            <a:off x="1585332" y="0"/>
            <a:ext cx="9021336" cy="584775"/>
          </a:xfrm>
          <a:prstGeom prst="rect">
            <a:avLst/>
          </a:prstGeom>
          <a:noFill/>
        </p:spPr>
        <p:txBody>
          <a:bodyPr wrap="square" rtlCol="0">
            <a:spAutoFit/>
          </a:bodyPr>
          <a:lstStyle/>
          <a:p>
            <a:r>
              <a:rPr lang="en-GB" sz="3200" u="sng" dirty="0"/>
              <a:t>References </a:t>
            </a:r>
          </a:p>
        </p:txBody>
      </p:sp>
    </p:spTree>
    <p:extLst>
      <p:ext uri="{BB962C8B-B14F-4D97-AF65-F5344CB8AC3E}">
        <p14:creationId xmlns:p14="http://schemas.microsoft.com/office/powerpoint/2010/main" val="2245580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p:cTn id="7" dur="500" fill="hold"/>
                                        <p:tgtEl>
                                          <p:spTgt spid="6">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6">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1655</TotalTime>
  <Words>1014</Words>
  <Application>Microsoft Office PowerPoint</Application>
  <PresentationFormat>Widescreen</PresentationFormat>
  <Paragraphs>58</Paragraphs>
  <Slides>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Arial</vt:lpstr>
      <vt:lpstr>Calibri</vt:lpstr>
      <vt:lpstr>Calibri Light</vt:lpstr>
      <vt:lpstr>Symbol</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homaida boukhirane</dc:creator>
  <cp:lastModifiedBy>homaida boukhirane</cp:lastModifiedBy>
  <cp:revision>22</cp:revision>
  <dcterms:created xsi:type="dcterms:W3CDTF">2022-03-05T01:31:07Z</dcterms:created>
  <dcterms:modified xsi:type="dcterms:W3CDTF">2022-03-13T15:09:52Z</dcterms:modified>
</cp:coreProperties>
</file>