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8"/>
  </p:notesMasterIdLst>
  <p:handoutMasterIdLst>
    <p:handoutMasterId r:id="rId19"/>
  </p:handoutMasterIdLst>
  <p:sldIdLst>
    <p:sldId id="277" r:id="rId2"/>
    <p:sldId id="284" r:id="rId3"/>
    <p:sldId id="283" r:id="rId4"/>
    <p:sldId id="278" r:id="rId5"/>
    <p:sldId id="279" r:id="rId6"/>
    <p:sldId id="298" r:id="rId7"/>
    <p:sldId id="299" r:id="rId8"/>
    <p:sldId id="300" r:id="rId9"/>
    <p:sldId id="302" r:id="rId10"/>
    <p:sldId id="303" r:id="rId11"/>
    <p:sldId id="304" r:id="rId12"/>
    <p:sldId id="305" r:id="rId13"/>
    <p:sldId id="306" r:id="rId14"/>
    <p:sldId id="307" r:id="rId15"/>
    <p:sldId id="297" r:id="rId16"/>
    <p:sldId id="282" r:id="rId17"/>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40" autoAdjust="0"/>
    <p:restoredTop sz="93374" autoAdjust="0"/>
  </p:normalViewPr>
  <p:slideViewPr>
    <p:cSldViewPr>
      <p:cViewPr varScale="1">
        <p:scale>
          <a:sx n="106" d="100"/>
          <a:sy n="106" d="100"/>
        </p:scale>
        <p:origin x="630" y="114"/>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2</a:t>
            </a:fld>
            <a:endParaRPr lang="en-GB" altLang="en-US"/>
          </a:p>
        </p:txBody>
      </p:sp>
    </p:spTree>
    <p:extLst>
      <p:ext uri="{BB962C8B-B14F-4D97-AF65-F5344CB8AC3E}">
        <p14:creationId xmlns:p14="http://schemas.microsoft.com/office/powerpoint/2010/main" val="17065364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1B164FB-C17E-44B0-8405-045844A6C61F}" type="slidenum">
              <a:rPr lang="en-GB" altLang="en-US" smtClean="0"/>
              <a:pPr>
                <a:defRPr/>
              </a:pPr>
              <a:t>15</a:t>
            </a:fld>
            <a:endParaRPr lang="en-GB" altLang="en-US"/>
          </a:p>
        </p:txBody>
      </p:sp>
    </p:spTree>
    <p:extLst>
      <p:ext uri="{BB962C8B-B14F-4D97-AF65-F5344CB8AC3E}">
        <p14:creationId xmlns:p14="http://schemas.microsoft.com/office/powerpoint/2010/main" val="35094604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8EFCBBD8-CF39-48F7-8656-50407EDD0B37}" type="datetime1">
              <a:rPr lang="en-GB" altLang="en-US"/>
              <a:pPr>
                <a:defRPr/>
              </a:pPr>
              <a:t>21/07/2022</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21/07/2022</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21/07/2022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21/07/2022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21/07/2022</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21/07/2022</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21/07/2022</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21/07/2022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21/07/2022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21/07/2022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21/07/2022</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21/07/2022</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08213" y="908050"/>
            <a:ext cx="7772400" cy="1235066"/>
          </a:xfrm>
        </p:spPr>
        <p:txBody>
          <a:bodyPr/>
          <a:lstStyle/>
          <a:p>
            <a:pPr eaLnBrk="1" hangingPunct="1"/>
            <a:r>
              <a:rPr lang="en-GB" altLang="en-US" b="1" dirty="0">
                <a:solidFill>
                  <a:schemeClr val="accent2"/>
                </a:solidFill>
              </a:rPr>
              <a:t>LCBB5001</a:t>
            </a:r>
          </a:p>
        </p:txBody>
      </p:sp>
      <p:sp>
        <p:nvSpPr>
          <p:cNvPr id="6147" name="Subtitle 4"/>
          <p:cNvSpPr>
            <a:spLocks noGrp="1"/>
          </p:cNvSpPr>
          <p:nvPr>
            <p:ph type="subTitle" idx="1"/>
          </p:nvPr>
        </p:nvSpPr>
        <p:spPr>
          <a:xfrm>
            <a:off x="2095472" y="1928802"/>
            <a:ext cx="8681048" cy="3732445"/>
          </a:xfrm>
        </p:spPr>
        <p:txBody>
          <a:bodyPr/>
          <a:lstStyle/>
          <a:p>
            <a:pPr eaLnBrk="1" hangingPunct="1"/>
            <a:r>
              <a:rPr lang="en-GB" altLang="en-US" sz="3600" b="1" dirty="0">
                <a:solidFill>
                  <a:schemeClr val="accent2"/>
                </a:solidFill>
              </a:rPr>
              <a:t>Entrepreneurship</a:t>
            </a:r>
          </a:p>
          <a:p>
            <a:pPr eaLnBrk="1" hangingPunct="1"/>
            <a:endParaRPr lang="en-GB" altLang="en-US" dirty="0">
              <a:solidFill>
                <a:schemeClr val="accent2"/>
              </a:solidFill>
            </a:endParaRPr>
          </a:p>
          <a:p>
            <a:pPr eaLnBrk="1" hangingPunct="1"/>
            <a:r>
              <a:rPr lang="en-GB" altLang="en-US" sz="4800" b="1" dirty="0">
                <a:solidFill>
                  <a:schemeClr val="accent2"/>
                </a:solidFill>
              </a:rPr>
              <a:t>Assessment 1 Support</a:t>
            </a:r>
          </a:p>
        </p:txBody>
      </p:sp>
      <p:sp>
        <p:nvSpPr>
          <p:cNvPr id="6149" name="Slide Number Placeholder 5"/>
          <p:cNvSpPr>
            <a:spLocks noGrp="1" noChangeArrowheads="1"/>
          </p:cNvSpPr>
          <p:nvPr>
            <p:ph type="sldNum" sz="quarter" idx="12"/>
          </p:nvPr>
        </p:nvSpPr>
        <p:spPr bwMode="auto">
          <a:xfrm>
            <a:off x="9768408" y="6453337"/>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69559DF-EB22-F041-9E92-E64014C264F8}"/>
              </a:ext>
            </a:extLst>
          </p:cNvPr>
          <p:cNvSpPr>
            <a:spLocks noGrp="1"/>
          </p:cNvSpPr>
          <p:nvPr>
            <p:ph idx="1"/>
          </p:nvPr>
        </p:nvSpPr>
        <p:spPr>
          <a:xfrm>
            <a:off x="911424" y="1124744"/>
            <a:ext cx="10670976" cy="4464496"/>
          </a:xfrm>
        </p:spPr>
        <p:txBody>
          <a:bodyPr/>
          <a:lstStyle/>
          <a:p>
            <a:r>
              <a:rPr lang="en-GB" sz="2800" dirty="0"/>
              <a:t>Upon the successful completion of this assessment, the student should be able to demonstrate the ability to: </a:t>
            </a:r>
          </a:p>
          <a:p>
            <a:pPr marL="0" indent="0">
              <a:buNone/>
            </a:pPr>
            <a:endParaRPr lang="en-GB" sz="2800" dirty="0"/>
          </a:p>
          <a:p>
            <a:pPr lvl="0">
              <a:buFont typeface="Wingdings" pitchFamily="2" charset="2"/>
              <a:buChar char="Ø"/>
            </a:pPr>
            <a:r>
              <a:rPr lang="en-GB" sz="2800" dirty="0"/>
              <a:t>Evaluate the theoretical knowledge of entrepreneurship</a:t>
            </a:r>
          </a:p>
          <a:p>
            <a:pPr lvl="0">
              <a:buFont typeface="Wingdings" pitchFamily="2" charset="2"/>
              <a:buChar char="Ø"/>
            </a:pPr>
            <a:r>
              <a:rPr lang="en-GB" sz="2800" dirty="0"/>
              <a:t>Explain entrepreneurship and enterprise with focus on their importance to the economy.</a:t>
            </a:r>
          </a:p>
          <a:p>
            <a:endParaRPr lang="en-US" dirty="0"/>
          </a:p>
        </p:txBody>
      </p:sp>
      <p:sp>
        <p:nvSpPr>
          <p:cNvPr id="4" name="Date Placeholder 3">
            <a:extLst>
              <a:ext uri="{FF2B5EF4-FFF2-40B4-BE49-F238E27FC236}">
                <a16:creationId xmlns:a16="http://schemas.microsoft.com/office/drawing/2014/main" id="{BD19EB6B-8581-404A-8C26-14BD2EC9004D}"/>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F442ECF2-D37A-8641-A347-8B60072EDB87}"/>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
        <p:nvSpPr>
          <p:cNvPr id="7" name="TextBox 6">
            <a:extLst>
              <a:ext uri="{FF2B5EF4-FFF2-40B4-BE49-F238E27FC236}">
                <a16:creationId xmlns:a16="http://schemas.microsoft.com/office/drawing/2014/main" id="{E80D1FEE-904D-004D-B911-F8F4835DB452}"/>
              </a:ext>
            </a:extLst>
          </p:cNvPr>
          <p:cNvSpPr txBox="1"/>
          <p:nvPr/>
        </p:nvSpPr>
        <p:spPr>
          <a:xfrm>
            <a:off x="2945868" y="449577"/>
            <a:ext cx="4111767" cy="861774"/>
          </a:xfrm>
          <a:prstGeom prst="rect">
            <a:avLst/>
          </a:prstGeom>
          <a:noFill/>
        </p:spPr>
        <p:txBody>
          <a:bodyPr wrap="none" rtlCol="0">
            <a:spAutoFit/>
          </a:bodyPr>
          <a:lstStyle/>
          <a:p>
            <a:pPr algn="ctr"/>
            <a:r>
              <a:rPr lang="en-GB" sz="3200" b="1" dirty="0">
                <a:latin typeface="+mj-lt"/>
              </a:rPr>
              <a:t>LEARNING OUTCOMES </a:t>
            </a:r>
            <a:endParaRPr lang="en-GB" sz="3200" dirty="0">
              <a:latin typeface="+mj-lt"/>
            </a:endParaRPr>
          </a:p>
          <a:p>
            <a:pPr algn="ctr"/>
            <a:endParaRPr lang="en-US" dirty="0"/>
          </a:p>
        </p:txBody>
      </p:sp>
    </p:spTree>
    <p:extLst>
      <p:ext uri="{BB962C8B-B14F-4D97-AF65-F5344CB8AC3E}">
        <p14:creationId xmlns:p14="http://schemas.microsoft.com/office/powerpoint/2010/main" val="831550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9DE97-CB07-9348-92CD-8EB466B7CB32}"/>
              </a:ext>
            </a:extLst>
          </p:cNvPr>
          <p:cNvSpPr>
            <a:spLocks noGrp="1"/>
          </p:cNvSpPr>
          <p:nvPr>
            <p:ph type="title"/>
          </p:nvPr>
        </p:nvSpPr>
        <p:spPr/>
        <p:txBody>
          <a:bodyPr/>
          <a:lstStyle/>
          <a:p>
            <a:r>
              <a:rPr lang="en-US" dirty="0"/>
              <a:t>Requirements</a:t>
            </a:r>
          </a:p>
        </p:txBody>
      </p:sp>
      <p:sp>
        <p:nvSpPr>
          <p:cNvPr id="3" name="Content Placeholder 2">
            <a:extLst>
              <a:ext uri="{FF2B5EF4-FFF2-40B4-BE49-F238E27FC236}">
                <a16:creationId xmlns:a16="http://schemas.microsoft.com/office/drawing/2014/main" id="{7AF87F48-AAFE-9E49-9B3E-2D7F923CB8E5}"/>
              </a:ext>
            </a:extLst>
          </p:cNvPr>
          <p:cNvSpPr>
            <a:spLocks noGrp="1"/>
          </p:cNvSpPr>
          <p:nvPr>
            <p:ph idx="1"/>
          </p:nvPr>
        </p:nvSpPr>
        <p:spPr>
          <a:xfrm>
            <a:off x="609600" y="1196752"/>
            <a:ext cx="10972800" cy="4320481"/>
          </a:xfrm>
        </p:spPr>
        <p:txBody>
          <a:bodyPr/>
          <a:lstStyle/>
          <a:p>
            <a:r>
              <a:rPr lang="en-US" dirty="0"/>
              <a:t>50% of the final Grade</a:t>
            </a:r>
          </a:p>
          <a:p>
            <a:r>
              <a:rPr lang="en-US" dirty="0"/>
              <a:t>2000 words</a:t>
            </a:r>
          </a:p>
          <a:p>
            <a:r>
              <a:rPr lang="en-US" dirty="0"/>
              <a:t>Cover page</a:t>
            </a:r>
          </a:p>
          <a:p>
            <a:r>
              <a:rPr lang="en-US" dirty="0"/>
              <a:t>Introduction</a:t>
            </a:r>
          </a:p>
          <a:p>
            <a:r>
              <a:rPr lang="en-US" dirty="0"/>
              <a:t>Main body</a:t>
            </a:r>
          </a:p>
          <a:p>
            <a:r>
              <a:rPr lang="en-US" dirty="0"/>
              <a:t>Conclusion</a:t>
            </a:r>
          </a:p>
          <a:p>
            <a:r>
              <a:rPr lang="en-US" dirty="0"/>
              <a:t>Reference list</a:t>
            </a:r>
          </a:p>
        </p:txBody>
      </p:sp>
      <p:sp>
        <p:nvSpPr>
          <p:cNvPr id="4" name="Date Placeholder 3">
            <a:extLst>
              <a:ext uri="{FF2B5EF4-FFF2-40B4-BE49-F238E27FC236}">
                <a16:creationId xmlns:a16="http://schemas.microsoft.com/office/drawing/2014/main" id="{510A52CB-71C3-5C48-8F64-6A7D196370CB}"/>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38B8235C-DA48-7B40-A643-B4EE2799760B}"/>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30928553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490066"/>
          </a:xfrm>
        </p:spPr>
        <p:txBody>
          <a:bodyPr/>
          <a:lstStyle/>
          <a:p>
            <a:r>
              <a:rPr lang="en-GB" sz="4000" b="1" dirty="0"/>
              <a:t>Question</a:t>
            </a:r>
          </a:p>
        </p:txBody>
      </p:sp>
      <p:sp>
        <p:nvSpPr>
          <p:cNvPr id="3" name="Content Placeholder 2"/>
          <p:cNvSpPr>
            <a:spLocks noGrp="1"/>
          </p:cNvSpPr>
          <p:nvPr>
            <p:ph idx="1"/>
          </p:nvPr>
        </p:nvSpPr>
        <p:spPr>
          <a:xfrm>
            <a:off x="609600" y="908720"/>
            <a:ext cx="10972800" cy="4680520"/>
          </a:xfrm>
        </p:spPr>
        <p:txBody>
          <a:bodyPr>
            <a:normAutofit fontScale="62500" lnSpcReduction="20000"/>
          </a:bodyPr>
          <a:lstStyle/>
          <a:p>
            <a:r>
              <a:rPr lang="en-GB" sz="4400" dirty="0"/>
              <a:t>Write an essay that evaluates an idea you have that then address the needs and problems of ourselves, others, and the broader community and world. What led you to choose this idea? Take into consideration  your initial market research findings and make a case why you have decided to progress this solution in Assessment 2. (1,000 words)</a:t>
            </a:r>
          </a:p>
          <a:p>
            <a:endParaRPr lang="en-GB" sz="4400" dirty="0"/>
          </a:p>
          <a:p>
            <a:r>
              <a:rPr lang="en-GB" sz="4400" dirty="0"/>
              <a:t>You are expected to reflect on your personal development in your participation in this module by demonstrating the how the entrepreneurial skills and knowledge you have gained will ensure that your idea will create solutions to people’s problems and address people’s needs. (1,000 words)</a:t>
            </a:r>
            <a:endParaRPr lang="en-GB" sz="4200" dirty="0"/>
          </a:p>
        </p:txBody>
      </p:sp>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spTree>
    <p:extLst>
      <p:ext uri="{BB962C8B-B14F-4D97-AF65-F5344CB8AC3E}">
        <p14:creationId xmlns:p14="http://schemas.microsoft.com/office/powerpoint/2010/main" val="807687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0EC34-E32E-7845-BFD6-1FD83FB18B8E}"/>
              </a:ext>
            </a:extLst>
          </p:cNvPr>
          <p:cNvSpPr>
            <a:spLocks noGrp="1"/>
          </p:cNvSpPr>
          <p:nvPr>
            <p:ph type="title"/>
          </p:nvPr>
        </p:nvSpPr>
        <p:spPr/>
        <p:txBody>
          <a:bodyPr/>
          <a:lstStyle/>
          <a:p>
            <a:r>
              <a:rPr lang="en-US" dirty="0"/>
              <a:t>Task 1</a:t>
            </a:r>
          </a:p>
        </p:txBody>
      </p:sp>
      <p:sp>
        <p:nvSpPr>
          <p:cNvPr id="3" name="Content Placeholder 2">
            <a:extLst>
              <a:ext uri="{FF2B5EF4-FFF2-40B4-BE49-F238E27FC236}">
                <a16:creationId xmlns:a16="http://schemas.microsoft.com/office/drawing/2014/main" id="{7C02B336-15CF-014F-B72D-6038F44697D2}"/>
              </a:ext>
            </a:extLst>
          </p:cNvPr>
          <p:cNvSpPr>
            <a:spLocks noGrp="1"/>
          </p:cNvSpPr>
          <p:nvPr>
            <p:ph idx="1"/>
          </p:nvPr>
        </p:nvSpPr>
        <p:spPr>
          <a:xfrm>
            <a:off x="609600" y="1417638"/>
            <a:ext cx="10972800" cy="4099595"/>
          </a:xfrm>
        </p:spPr>
        <p:txBody>
          <a:bodyPr/>
          <a:lstStyle/>
          <a:p>
            <a:pPr marL="0" indent="0" algn="just">
              <a:buNone/>
            </a:pPr>
            <a:r>
              <a:rPr lang="en-GB" sz="3200" dirty="0"/>
              <a:t>Write an essay that evaluates an idea you have that then address the needs and problems of ourselves, others, and the broader community and world. </a:t>
            </a:r>
          </a:p>
          <a:p>
            <a:pPr marL="0" indent="0" algn="just">
              <a:buNone/>
            </a:pPr>
            <a:r>
              <a:rPr lang="en-GB" sz="3200" dirty="0"/>
              <a:t>What led you to choose this idea? </a:t>
            </a:r>
          </a:p>
          <a:p>
            <a:pPr marL="0" indent="0" algn="just">
              <a:buNone/>
            </a:pPr>
            <a:r>
              <a:rPr lang="en-GB" sz="3200" dirty="0"/>
              <a:t>Take into consideration your initial market research findings and make a case why you have decided to progress this solution in Assessment 2. (1,000 words)</a:t>
            </a:r>
          </a:p>
          <a:p>
            <a:pPr marL="0" indent="0" algn="just">
              <a:buNone/>
            </a:pPr>
            <a:endParaRPr lang="en-US" dirty="0"/>
          </a:p>
        </p:txBody>
      </p:sp>
      <p:sp>
        <p:nvSpPr>
          <p:cNvPr id="4" name="Date Placeholder 3">
            <a:extLst>
              <a:ext uri="{FF2B5EF4-FFF2-40B4-BE49-F238E27FC236}">
                <a16:creationId xmlns:a16="http://schemas.microsoft.com/office/drawing/2014/main" id="{EC7F1468-A7E2-1E4C-A3D2-15C5CF8FD637}"/>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53E3DB5A-A236-4E45-82B5-8DEA2BF00834}"/>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3636250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68E93-B745-5147-A1AC-7078D5837D11}"/>
              </a:ext>
            </a:extLst>
          </p:cNvPr>
          <p:cNvSpPr>
            <a:spLocks noGrp="1"/>
          </p:cNvSpPr>
          <p:nvPr>
            <p:ph type="title"/>
          </p:nvPr>
        </p:nvSpPr>
        <p:spPr/>
        <p:txBody>
          <a:bodyPr/>
          <a:lstStyle/>
          <a:p>
            <a:r>
              <a:rPr lang="en-US" dirty="0"/>
              <a:t>Essay Plan 1</a:t>
            </a:r>
          </a:p>
        </p:txBody>
      </p:sp>
      <p:sp>
        <p:nvSpPr>
          <p:cNvPr id="3" name="Content Placeholder 2">
            <a:extLst>
              <a:ext uri="{FF2B5EF4-FFF2-40B4-BE49-F238E27FC236}">
                <a16:creationId xmlns:a16="http://schemas.microsoft.com/office/drawing/2014/main" id="{CFAD5765-7A06-6B49-ABF1-28906BA847B5}"/>
              </a:ext>
            </a:extLst>
          </p:cNvPr>
          <p:cNvSpPr>
            <a:spLocks noGrp="1"/>
          </p:cNvSpPr>
          <p:nvPr>
            <p:ph idx="1"/>
          </p:nvPr>
        </p:nvSpPr>
        <p:spPr/>
        <p:txBody>
          <a:bodyPr/>
          <a:lstStyle/>
          <a:p>
            <a:r>
              <a:rPr lang="en-US" sz="2800" dirty="0"/>
              <a:t>Introduction – </a:t>
            </a:r>
            <a:r>
              <a:rPr lang="en-GB" sz="2800" dirty="0"/>
              <a:t>evaluates an idea you have that then address the needs and problems of ourselves, others, and the broader community and world. </a:t>
            </a:r>
            <a:r>
              <a:rPr lang="en-US" sz="2800" dirty="0"/>
              <a:t>250 words</a:t>
            </a:r>
          </a:p>
          <a:p>
            <a:r>
              <a:rPr lang="en-US" sz="2800" dirty="0"/>
              <a:t>Main body: </a:t>
            </a:r>
          </a:p>
          <a:p>
            <a:r>
              <a:rPr lang="en-GB" sz="2800" dirty="0"/>
              <a:t>What led you to choose this idea</a:t>
            </a:r>
            <a:r>
              <a:rPr lang="en-US" sz="2800" dirty="0"/>
              <a:t> – 200 words</a:t>
            </a:r>
          </a:p>
          <a:p>
            <a:r>
              <a:rPr lang="en-GB" sz="2800" dirty="0"/>
              <a:t>Using evidence your initial market research findings – 400 words</a:t>
            </a:r>
          </a:p>
          <a:p>
            <a:r>
              <a:rPr lang="en-GB" sz="2800" dirty="0"/>
              <a:t>Conclusion- Why you have decided to progress this solution in Assessment 2</a:t>
            </a:r>
            <a:r>
              <a:rPr lang="en-US" sz="2800" dirty="0"/>
              <a:t>– 150 words</a:t>
            </a:r>
          </a:p>
          <a:p>
            <a:endParaRPr lang="en-US" dirty="0"/>
          </a:p>
        </p:txBody>
      </p:sp>
      <p:sp>
        <p:nvSpPr>
          <p:cNvPr id="4" name="Date Placeholder 3">
            <a:extLst>
              <a:ext uri="{FF2B5EF4-FFF2-40B4-BE49-F238E27FC236}">
                <a16:creationId xmlns:a16="http://schemas.microsoft.com/office/drawing/2014/main" id="{E3E55379-C067-8046-A4ED-DDF886E7C63F}"/>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705EA886-1DA8-4943-9D73-0843872255E4}"/>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1573577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F0EC34-E32E-7845-BFD6-1FD83FB18B8E}"/>
              </a:ext>
            </a:extLst>
          </p:cNvPr>
          <p:cNvSpPr>
            <a:spLocks noGrp="1"/>
          </p:cNvSpPr>
          <p:nvPr>
            <p:ph type="title"/>
          </p:nvPr>
        </p:nvSpPr>
        <p:spPr/>
        <p:txBody>
          <a:bodyPr/>
          <a:lstStyle/>
          <a:p>
            <a:r>
              <a:rPr lang="en-US" dirty="0"/>
              <a:t>Task 2</a:t>
            </a:r>
          </a:p>
        </p:txBody>
      </p:sp>
      <p:sp>
        <p:nvSpPr>
          <p:cNvPr id="3" name="Content Placeholder 2">
            <a:extLst>
              <a:ext uri="{FF2B5EF4-FFF2-40B4-BE49-F238E27FC236}">
                <a16:creationId xmlns:a16="http://schemas.microsoft.com/office/drawing/2014/main" id="{7C02B336-15CF-014F-B72D-6038F44697D2}"/>
              </a:ext>
            </a:extLst>
          </p:cNvPr>
          <p:cNvSpPr>
            <a:spLocks noGrp="1"/>
          </p:cNvSpPr>
          <p:nvPr>
            <p:ph idx="1"/>
          </p:nvPr>
        </p:nvSpPr>
        <p:spPr>
          <a:xfrm>
            <a:off x="609600" y="1417638"/>
            <a:ext cx="10972800" cy="4099595"/>
          </a:xfrm>
        </p:spPr>
        <p:txBody>
          <a:bodyPr/>
          <a:lstStyle/>
          <a:p>
            <a:r>
              <a:rPr lang="en-GB" sz="3200" dirty="0"/>
              <a:t>Reflection on Module undertaken. You can use a reflective model.</a:t>
            </a:r>
          </a:p>
          <a:p>
            <a:r>
              <a:rPr lang="en-GB" sz="3200" dirty="0"/>
              <a:t>You are expected to reflect on your personal development in your participation in this module by demonstrating the how the entrepreneurial skills and knowledge you have gained will ensure that your idea will create solutions to people’s problems and address people’s needs. (1,000 words)</a:t>
            </a:r>
          </a:p>
          <a:p>
            <a:pPr marL="0" indent="0" algn="just">
              <a:buNone/>
            </a:pPr>
            <a:endParaRPr lang="en-US" dirty="0"/>
          </a:p>
        </p:txBody>
      </p:sp>
      <p:sp>
        <p:nvSpPr>
          <p:cNvPr id="4" name="Date Placeholder 3">
            <a:extLst>
              <a:ext uri="{FF2B5EF4-FFF2-40B4-BE49-F238E27FC236}">
                <a16:creationId xmlns:a16="http://schemas.microsoft.com/office/drawing/2014/main" id="{EC7F1468-A7E2-1E4C-A3D2-15C5CF8FD637}"/>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53E3DB5A-A236-4E45-82B5-8DEA2BF00834}"/>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Tree>
    <p:extLst>
      <p:ext uri="{BB962C8B-B14F-4D97-AF65-F5344CB8AC3E}">
        <p14:creationId xmlns:p14="http://schemas.microsoft.com/office/powerpoint/2010/main" val="1944643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68E93-B745-5147-A1AC-7078D5837D11}"/>
              </a:ext>
            </a:extLst>
          </p:cNvPr>
          <p:cNvSpPr>
            <a:spLocks noGrp="1"/>
          </p:cNvSpPr>
          <p:nvPr>
            <p:ph type="title"/>
          </p:nvPr>
        </p:nvSpPr>
        <p:spPr/>
        <p:txBody>
          <a:bodyPr/>
          <a:lstStyle/>
          <a:p>
            <a:r>
              <a:rPr lang="en-US" dirty="0"/>
              <a:t>Essay Plan - </a:t>
            </a:r>
            <a:r>
              <a:rPr lang="en-GB" b="0" i="0" dirty="0">
                <a:solidFill>
                  <a:srgbClr val="333333"/>
                </a:solidFill>
                <a:effectLst/>
                <a:latin typeface="Source Sans Pro" panose="020B0604020202020204" pitchFamily="34" charset="0"/>
              </a:rPr>
              <a:t>Gibbs' Reflective Cycle</a:t>
            </a:r>
            <a:br>
              <a:rPr lang="en-GB" b="0" i="0" dirty="0">
                <a:solidFill>
                  <a:srgbClr val="333333"/>
                </a:solidFill>
                <a:effectLst/>
                <a:latin typeface="Source Sans Pro" panose="020B0604020202020204" pitchFamily="34" charset="0"/>
              </a:rPr>
            </a:br>
            <a:endParaRPr lang="en-US" dirty="0"/>
          </a:p>
        </p:txBody>
      </p:sp>
      <p:sp>
        <p:nvSpPr>
          <p:cNvPr id="4" name="Date Placeholder 3">
            <a:extLst>
              <a:ext uri="{FF2B5EF4-FFF2-40B4-BE49-F238E27FC236}">
                <a16:creationId xmlns:a16="http://schemas.microsoft.com/office/drawing/2014/main" id="{E3E55379-C067-8046-A4ED-DDF886E7C63F}"/>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705EA886-1DA8-4943-9D73-0843872255E4}"/>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pic>
        <p:nvPicPr>
          <p:cNvPr id="1026" name="Picture 2" descr="A circular diagram showing the 6 stages of Gibbs' Reflective cycle">
            <a:extLst>
              <a:ext uri="{FF2B5EF4-FFF2-40B4-BE49-F238E27FC236}">
                <a16:creationId xmlns:a16="http://schemas.microsoft.com/office/drawing/2014/main" id="{E14B0C74-CAF0-FEA0-2245-B87C1C9171A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07568" y="1600200"/>
            <a:ext cx="7704856" cy="3916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43020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68E93-B745-5147-A1AC-7078D5837D11}"/>
              </a:ext>
            </a:extLst>
          </p:cNvPr>
          <p:cNvSpPr>
            <a:spLocks noGrp="1"/>
          </p:cNvSpPr>
          <p:nvPr>
            <p:ph type="title"/>
          </p:nvPr>
        </p:nvSpPr>
        <p:spPr/>
        <p:txBody>
          <a:bodyPr/>
          <a:lstStyle/>
          <a:p>
            <a:r>
              <a:rPr lang="en-US" dirty="0"/>
              <a:t>Essay Plan - 1</a:t>
            </a:r>
          </a:p>
        </p:txBody>
      </p:sp>
      <p:sp>
        <p:nvSpPr>
          <p:cNvPr id="3" name="Content Placeholder 2">
            <a:extLst>
              <a:ext uri="{FF2B5EF4-FFF2-40B4-BE49-F238E27FC236}">
                <a16:creationId xmlns:a16="http://schemas.microsoft.com/office/drawing/2014/main" id="{CFAD5765-7A06-6B49-ABF1-28906BA847B5}"/>
              </a:ext>
            </a:extLst>
          </p:cNvPr>
          <p:cNvSpPr>
            <a:spLocks noGrp="1"/>
          </p:cNvSpPr>
          <p:nvPr>
            <p:ph idx="1"/>
          </p:nvPr>
        </p:nvSpPr>
        <p:spPr>
          <a:xfrm>
            <a:off x="609600" y="1417638"/>
            <a:ext cx="10972800" cy="4099595"/>
          </a:xfrm>
        </p:spPr>
        <p:txBody>
          <a:bodyPr/>
          <a:lstStyle/>
          <a:p>
            <a:pPr marL="0" indent="0">
              <a:buNone/>
            </a:pPr>
            <a:r>
              <a:rPr lang="en-GB" sz="2400" b="1" dirty="0"/>
              <a:t>Description</a:t>
            </a:r>
          </a:p>
          <a:p>
            <a:r>
              <a:rPr lang="en-GB" sz="1800" dirty="0"/>
              <a:t>Here you have a chance to describe the situation in detail. The main points to include here concern what happened. </a:t>
            </a:r>
            <a:r>
              <a:rPr lang="en-GB" sz="1800" dirty="0">
                <a:highlight>
                  <a:srgbClr val="FFFF00"/>
                </a:highlight>
              </a:rPr>
              <a:t>This situation is the Module you have undertaken.</a:t>
            </a:r>
          </a:p>
          <a:p>
            <a:endParaRPr lang="en-GB" sz="1800" dirty="0"/>
          </a:p>
          <a:p>
            <a:r>
              <a:rPr lang="en-GB" sz="1800" dirty="0"/>
              <a:t>Helpful questions:</a:t>
            </a:r>
          </a:p>
          <a:p>
            <a:r>
              <a:rPr lang="en-GB" sz="1800" dirty="0"/>
              <a:t>What happened?</a:t>
            </a:r>
          </a:p>
          <a:p>
            <a:r>
              <a:rPr lang="en-GB" sz="1800" dirty="0"/>
              <a:t>When and where did it happen?</a:t>
            </a:r>
          </a:p>
          <a:p>
            <a:r>
              <a:rPr lang="en-GB" sz="1800" dirty="0"/>
              <a:t>Who was present?</a:t>
            </a:r>
          </a:p>
          <a:p>
            <a:r>
              <a:rPr lang="en-GB" sz="1800" dirty="0"/>
              <a:t>What did you and the other people do?</a:t>
            </a:r>
          </a:p>
          <a:p>
            <a:r>
              <a:rPr lang="en-GB" sz="1800" dirty="0"/>
              <a:t>What was the outcome of the situation?</a:t>
            </a:r>
          </a:p>
          <a:p>
            <a:r>
              <a:rPr lang="en-GB" sz="1800" dirty="0"/>
              <a:t>Why were you there?</a:t>
            </a:r>
          </a:p>
          <a:p>
            <a:r>
              <a:rPr lang="en-GB" sz="1800" dirty="0"/>
              <a:t>What did you want to happen?</a:t>
            </a:r>
            <a:endParaRPr lang="en-US" sz="1800" dirty="0"/>
          </a:p>
        </p:txBody>
      </p:sp>
      <p:sp>
        <p:nvSpPr>
          <p:cNvPr id="4" name="Date Placeholder 3">
            <a:extLst>
              <a:ext uri="{FF2B5EF4-FFF2-40B4-BE49-F238E27FC236}">
                <a16:creationId xmlns:a16="http://schemas.microsoft.com/office/drawing/2014/main" id="{E3E55379-C067-8046-A4ED-DDF886E7C63F}"/>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705EA886-1DA8-4943-9D73-0843872255E4}"/>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26961444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68E93-B745-5147-A1AC-7078D5837D11}"/>
              </a:ext>
            </a:extLst>
          </p:cNvPr>
          <p:cNvSpPr>
            <a:spLocks noGrp="1"/>
          </p:cNvSpPr>
          <p:nvPr>
            <p:ph type="title"/>
          </p:nvPr>
        </p:nvSpPr>
        <p:spPr/>
        <p:txBody>
          <a:bodyPr/>
          <a:lstStyle/>
          <a:p>
            <a:r>
              <a:rPr lang="en-US" dirty="0"/>
              <a:t>Essay Plan - 2</a:t>
            </a:r>
          </a:p>
        </p:txBody>
      </p:sp>
      <p:sp>
        <p:nvSpPr>
          <p:cNvPr id="3" name="Content Placeholder 2">
            <a:extLst>
              <a:ext uri="{FF2B5EF4-FFF2-40B4-BE49-F238E27FC236}">
                <a16:creationId xmlns:a16="http://schemas.microsoft.com/office/drawing/2014/main" id="{CFAD5765-7A06-6B49-ABF1-28906BA847B5}"/>
              </a:ext>
            </a:extLst>
          </p:cNvPr>
          <p:cNvSpPr>
            <a:spLocks noGrp="1"/>
          </p:cNvSpPr>
          <p:nvPr>
            <p:ph idx="1"/>
          </p:nvPr>
        </p:nvSpPr>
        <p:spPr/>
        <p:txBody>
          <a:bodyPr/>
          <a:lstStyle/>
          <a:p>
            <a:pPr marL="0" indent="0" algn="l">
              <a:buNone/>
            </a:pPr>
            <a:r>
              <a:rPr lang="en-GB" sz="2400" b="1" i="0" dirty="0">
                <a:effectLst/>
                <a:latin typeface="Source Sans Pro" panose="020B0503030403020204" pitchFamily="34" charset="0"/>
              </a:rPr>
              <a:t>Feelings</a:t>
            </a:r>
          </a:p>
          <a:p>
            <a:pPr algn="l"/>
            <a:r>
              <a:rPr lang="en-GB" sz="1600" b="0" i="0" dirty="0">
                <a:effectLst/>
                <a:latin typeface="Source Sans Pro" panose="020B0503030403020204" pitchFamily="34" charset="0"/>
              </a:rPr>
              <a:t>Here you can explore any feelings or thoughts that you had during the experience and how they may have impacted the experience.</a:t>
            </a:r>
          </a:p>
          <a:p>
            <a:pPr algn="l"/>
            <a:r>
              <a:rPr lang="en-GB" sz="1600" b="0" i="0" dirty="0">
                <a:effectLst/>
                <a:latin typeface="Source Sans Pro" panose="020B0503030403020204" pitchFamily="34" charset="0"/>
              </a:rPr>
              <a:t>Helpful questions:</a:t>
            </a:r>
          </a:p>
          <a:p>
            <a:pPr algn="l">
              <a:buFont typeface="Arial" panose="020B0604020202020204" pitchFamily="34" charset="0"/>
              <a:buChar char="•"/>
            </a:pPr>
            <a:r>
              <a:rPr lang="en-GB" sz="1600" b="0" i="0" dirty="0">
                <a:effectLst/>
                <a:latin typeface="Source Sans Pro" panose="020B0503030403020204" pitchFamily="34" charset="0"/>
              </a:rPr>
              <a:t>What were you feeling during the situation? </a:t>
            </a:r>
            <a:r>
              <a:rPr lang="en-GB" sz="1600" b="0" i="0" dirty="0">
                <a:effectLst/>
                <a:highlight>
                  <a:srgbClr val="FFFF00"/>
                </a:highlight>
                <a:latin typeface="Source Sans Pro" panose="020B0503030403020204" pitchFamily="34" charset="0"/>
              </a:rPr>
              <a:t>In undertaking this module</a:t>
            </a:r>
          </a:p>
          <a:p>
            <a:pPr algn="l">
              <a:buFont typeface="Arial" panose="020B0604020202020204" pitchFamily="34" charset="0"/>
              <a:buChar char="•"/>
            </a:pPr>
            <a:r>
              <a:rPr lang="en-GB" sz="1600" b="0" i="0" dirty="0">
                <a:effectLst/>
                <a:latin typeface="Source Sans Pro" panose="020B0503030403020204" pitchFamily="34" charset="0"/>
              </a:rPr>
              <a:t>What were you feeling before and after the situation?</a:t>
            </a:r>
          </a:p>
          <a:p>
            <a:pPr algn="l">
              <a:buFont typeface="Arial" panose="020B0604020202020204" pitchFamily="34" charset="0"/>
              <a:buChar char="•"/>
            </a:pPr>
            <a:r>
              <a:rPr lang="en-GB" sz="1600" b="0" i="0" dirty="0">
                <a:effectLst/>
                <a:latin typeface="Source Sans Pro" panose="020B0503030403020204" pitchFamily="34" charset="0"/>
              </a:rPr>
              <a:t>What do you think other people were feeling about the situation?</a:t>
            </a:r>
          </a:p>
          <a:p>
            <a:pPr algn="l">
              <a:buFont typeface="Arial" panose="020B0604020202020204" pitchFamily="34" charset="0"/>
              <a:buChar char="•"/>
            </a:pPr>
            <a:r>
              <a:rPr lang="en-GB" sz="1600" b="0" i="0" dirty="0">
                <a:effectLst/>
                <a:latin typeface="Source Sans Pro" panose="020B0503030403020204" pitchFamily="34" charset="0"/>
              </a:rPr>
              <a:t>What do you think other people feel about the situation now?</a:t>
            </a:r>
          </a:p>
          <a:p>
            <a:pPr algn="l">
              <a:buFont typeface="Arial" panose="020B0604020202020204" pitchFamily="34" charset="0"/>
              <a:buChar char="•"/>
            </a:pPr>
            <a:r>
              <a:rPr lang="en-GB" sz="1600" b="0" i="0" dirty="0">
                <a:effectLst/>
                <a:latin typeface="Source Sans Pro" panose="020B0503030403020204" pitchFamily="34" charset="0"/>
              </a:rPr>
              <a:t>What were you thinking during the situation?</a:t>
            </a:r>
          </a:p>
          <a:p>
            <a:pPr algn="l">
              <a:buFont typeface="Arial" panose="020B0604020202020204" pitchFamily="34" charset="0"/>
              <a:buChar char="•"/>
            </a:pPr>
            <a:r>
              <a:rPr lang="en-GB" sz="1600" b="0" i="0" dirty="0">
                <a:effectLst/>
                <a:latin typeface="Source Sans Pro" panose="020B0503030403020204" pitchFamily="34" charset="0"/>
              </a:rPr>
              <a:t>What do you think about the situation now?</a:t>
            </a:r>
          </a:p>
        </p:txBody>
      </p:sp>
      <p:sp>
        <p:nvSpPr>
          <p:cNvPr id="4" name="Date Placeholder 3">
            <a:extLst>
              <a:ext uri="{FF2B5EF4-FFF2-40B4-BE49-F238E27FC236}">
                <a16:creationId xmlns:a16="http://schemas.microsoft.com/office/drawing/2014/main" id="{E3E55379-C067-8046-A4ED-DDF886E7C63F}"/>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705EA886-1DA8-4943-9D73-0843872255E4}"/>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10227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68E93-B745-5147-A1AC-7078D5837D11}"/>
              </a:ext>
            </a:extLst>
          </p:cNvPr>
          <p:cNvSpPr>
            <a:spLocks noGrp="1"/>
          </p:cNvSpPr>
          <p:nvPr>
            <p:ph type="title"/>
          </p:nvPr>
        </p:nvSpPr>
        <p:spPr/>
        <p:txBody>
          <a:bodyPr/>
          <a:lstStyle/>
          <a:p>
            <a:r>
              <a:rPr lang="en-US" dirty="0"/>
              <a:t>Essay Plan - 3</a:t>
            </a:r>
          </a:p>
        </p:txBody>
      </p:sp>
      <p:sp>
        <p:nvSpPr>
          <p:cNvPr id="3" name="Content Placeholder 2">
            <a:extLst>
              <a:ext uri="{FF2B5EF4-FFF2-40B4-BE49-F238E27FC236}">
                <a16:creationId xmlns:a16="http://schemas.microsoft.com/office/drawing/2014/main" id="{CFAD5765-7A06-6B49-ABF1-28906BA847B5}"/>
              </a:ext>
            </a:extLst>
          </p:cNvPr>
          <p:cNvSpPr>
            <a:spLocks noGrp="1"/>
          </p:cNvSpPr>
          <p:nvPr>
            <p:ph idx="1"/>
          </p:nvPr>
        </p:nvSpPr>
        <p:spPr/>
        <p:txBody>
          <a:bodyPr/>
          <a:lstStyle/>
          <a:p>
            <a:pPr algn="l"/>
            <a:r>
              <a:rPr lang="en-GB" sz="2000" b="1" i="0" dirty="0">
                <a:effectLst/>
                <a:latin typeface="Source Sans Pro" panose="020B0503030403020204" pitchFamily="34" charset="0"/>
              </a:rPr>
              <a:t>Evaluation</a:t>
            </a:r>
          </a:p>
          <a:p>
            <a:pPr algn="l"/>
            <a:r>
              <a:rPr lang="en-GB" sz="1600" b="0" i="0" dirty="0">
                <a:effectLst/>
                <a:latin typeface="Source Sans Pro" panose="020B0503030403020204" pitchFamily="34" charset="0"/>
              </a:rPr>
              <a:t>Here you have a chance to evaluate what worked and what didn’t work in the situation. Try to be as objective and honest as possible. To get the most out of your reflection focus on both the positive and the negative aspects of the situation, even if it was primarily one or the other.</a:t>
            </a:r>
          </a:p>
          <a:p>
            <a:pPr algn="l"/>
            <a:endParaRPr lang="en-GB" sz="1600" b="0" i="0" dirty="0">
              <a:effectLst/>
              <a:latin typeface="Source Sans Pro" panose="020B0503030403020204" pitchFamily="34" charset="0"/>
            </a:endParaRPr>
          </a:p>
          <a:p>
            <a:pPr algn="l"/>
            <a:r>
              <a:rPr lang="en-GB" sz="1600" b="0" i="0" dirty="0">
                <a:effectLst/>
                <a:latin typeface="Source Sans Pro" panose="020B0503030403020204" pitchFamily="34" charset="0"/>
              </a:rPr>
              <a:t>Helpful questions:</a:t>
            </a:r>
          </a:p>
          <a:p>
            <a:pPr algn="l"/>
            <a:endParaRPr lang="en-GB" sz="1600" b="0" i="0" dirty="0">
              <a:effectLst/>
              <a:latin typeface="Source Sans Pro" panose="020B0503030403020204" pitchFamily="34" charset="0"/>
            </a:endParaRPr>
          </a:p>
          <a:p>
            <a:pPr algn="l"/>
            <a:r>
              <a:rPr lang="en-GB" sz="1600" b="0" i="0" dirty="0">
                <a:effectLst/>
                <a:latin typeface="Source Sans Pro" panose="020B0503030403020204" pitchFamily="34" charset="0"/>
              </a:rPr>
              <a:t>What was good and bad about the experience?</a:t>
            </a:r>
          </a:p>
          <a:p>
            <a:pPr algn="l"/>
            <a:r>
              <a:rPr lang="en-GB" sz="1600" b="0" i="0" dirty="0">
                <a:effectLst/>
                <a:latin typeface="Source Sans Pro" panose="020B0503030403020204" pitchFamily="34" charset="0"/>
              </a:rPr>
              <a:t>What went well?</a:t>
            </a:r>
          </a:p>
          <a:p>
            <a:pPr algn="l"/>
            <a:r>
              <a:rPr lang="en-GB" sz="1600" b="0" i="0" dirty="0">
                <a:effectLst/>
                <a:latin typeface="Source Sans Pro" panose="020B0503030403020204" pitchFamily="34" charset="0"/>
              </a:rPr>
              <a:t>What didn’t go so well?</a:t>
            </a:r>
          </a:p>
          <a:p>
            <a:pPr algn="l"/>
            <a:r>
              <a:rPr lang="en-GB" sz="1600" b="0" i="0" dirty="0">
                <a:effectLst/>
                <a:latin typeface="Source Sans Pro" panose="020B0503030403020204" pitchFamily="34" charset="0"/>
              </a:rPr>
              <a:t>What did you and other people contribute to the situation (positively or negatively</a:t>
            </a:r>
            <a:r>
              <a:rPr lang="en-GB" sz="1600" b="0" i="0" dirty="0">
                <a:solidFill>
                  <a:srgbClr val="333333"/>
                </a:solidFill>
                <a:effectLst/>
                <a:latin typeface="Source Sans Pro" panose="020B0503030403020204" pitchFamily="34" charset="0"/>
              </a:rPr>
              <a:t>)?</a:t>
            </a:r>
          </a:p>
        </p:txBody>
      </p:sp>
      <p:sp>
        <p:nvSpPr>
          <p:cNvPr id="4" name="Date Placeholder 3">
            <a:extLst>
              <a:ext uri="{FF2B5EF4-FFF2-40B4-BE49-F238E27FC236}">
                <a16:creationId xmlns:a16="http://schemas.microsoft.com/office/drawing/2014/main" id="{E3E55379-C067-8046-A4ED-DDF886E7C63F}"/>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705EA886-1DA8-4943-9D73-0843872255E4}"/>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16009190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68E93-B745-5147-A1AC-7078D5837D11}"/>
              </a:ext>
            </a:extLst>
          </p:cNvPr>
          <p:cNvSpPr>
            <a:spLocks noGrp="1"/>
          </p:cNvSpPr>
          <p:nvPr>
            <p:ph type="title"/>
          </p:nvPr>
        </p:nvSpPr>
        <p:spPr/>
        <p:txBody>
          <a:bodyPr/>
          <a:lstStyle/>
          <a:p>
            <a:r>
              <a:rPr lang="en-US" dirty="0"/>
              <a:t>Essay Plan - 4</a:t>
            </a:r>
          </a:p>
        </p:txBody>
      </p:sp>
      <p:sp>
        <p:nvSpPr>
          <p:cNvPr id="3" name="Content Placeholder 2">
            <a:extLst>
              <a:ext uri="{FF2B5EF4-FFF2-40B4-BE49-F238E27FC236}">
                <a16:creationId xmlns:a16="http://schemas.microsoft.com/office/drawing/2014/main" id="{CFAD5765-7A06-6B49-ABF1-28906BA847B5}"/>
              </a:ext>
            </a:extLst>
          </p:cNvPr>
          <p:cNvSpPr>
            <a:spLocks noGrp="1"/>
          </p:cNvSpPr>
          <p:nvPr>
            <p:ph idx="1"/>
          </p:nvPr>
        </p:nvSpPr>
        <p:spPr/>
        <p:txBody>
          <a:bodyPr/>
          <a:lstStyle/>
          <a:p>
            <a:pPr marL="0" indent="0" algn="l">
              <a:buNone/>
            </a:pPr>
            <a:r>
              <a:rPr lang="en-GB" sz="2000" b="1" i="0" dirty="0">
                <a:effectLst/>
                <a:latin typeface="Source Sans Pro" panose="020B0503030403020204" pitchFamily="34" charset="0"/>
              </a:rPr>
              <a:t>Analysis</a:t>
            </a:r>
          </a:p>
          <a:p>
            <a:pPr algn="l"/>
            <a:r>
              <a:rPr lang="en-GB" sz="1600" b="0" i="0" dirty="0">
                <a:effectLst/>
                <a:latin typeface="Source Sans Pro" panose="020B0503030403020204" pitchFamily="34" charset="0"/>
              </a:rPr>
              <a:t>The analysis step is where you have a chance to make sense of what happened. Up until now you have focused on details around what happened in the situation. Now you have a chance to extract meaning from it. You want to target the different aspects that went well or poorly and ask yourself why. If you are looking to include academic literature, this is the natural place to include it.</a:t>
            </a:r>
          </a:p>
          <a:p>
            <a:pPr algn="l"/>
            <a:endParaRPr lang="en-GB" sz="1600" b="0" i="0" dirty="0">
              <a:effectLst/>
              <a:latin typeface="Source Sans Pro" panose="020B0503030403020204" pitchFamily="34" charset="0"/>
            </a:endParaRPr>
          </a:p>
          <a:p>
            <a:pPr algn="l"/>
            <a:r>
              <a:rPr lang="en-GB" sz="1600" b="0" i="0" dirty="0">
                <a:effectLst/>
                <a:latin typeface="Source Sans Pro" panose="020B0503030403020204" pitchFamily="34" charset="0"/>
              </a:rPr>
              <a:t>Helpful questions:</a:t>
            </a:r>
          </a:p>
          <a:p>
            <a:pPr algn="l"/>
            <a:endParaRPr lang="en-GB" sz="1600" b="0" i="0" dirty="0">
              <a:effectLst/>
              <a:latin typeface="Source Sans Pro" panose="020B0503030403020204" pitchFamily="34" charset="0"/>
            </a:endParaRPr>
          </a:p>
          <a:p>
            <a:pPr algn="l"/>
            <a:r>
              <a:rPr lang="en-GB" sz="1600" b="0" i="0" dirty="0">
                <a:effectLst/>
                <a:latin typeface="Source Sans Pro" panose="020B0503030403020204" pitchFamily="34" charset="0"/>
              </a:rPr>
              <a:t>Why did things go well?</a:t>
            </a:r>
          </a:p>
          <a:p>
            <a:pPr algn="l"/>
            <a:r>
              <a:rPr lang="en-GB" sz="1600" b="0" i="0" dirty="0">
                <a:effectLst/>
                <a:latin typeface="Source Sans Pro" panose="020B0503030403020204" pitchFamily="34" charset="0"/>
              </a:rPr>
              <a:t>Why didn’t it go well?</a:t>
            </a:r>
          </a:p>
          <a:p>
            <a:pPr algn="l"/>
            <a:r>
              <a:rPr lang="en-GB" sz="1600" b="0" i="0" dirty="0">
                <a:effectLst/>
                <a:latin typeface="Source Sans Pro" panose="020B0503030403020204" pitchFamily="34" charset="0"/>
              </a:rPr>
              <a:t>What sense can I make of the situation?</a:t>
            </a:r>
          </a:p>
          <a:p>
            <a:pPr algn="l"/>
            <a:r>
              <a:rPr lang="en-GB" sz="1600" b="0" i="0" dirty="0">
                <a:effectLst/>
                <a:latin typeface="Source Sans Pro" panose="020B0503030403020204" pitchFamily="34" charset="0"/>
              </a:rPr>
              <a:t>What knowledge – my own or others (for example academic literature) can help me understand the situation</a:t>
            </a:r>
            <a:r>
              <a:rPr lang="en-GB" sz="1600" b="0" i="0" dirty="0">
                <a:solidFill>
                  <a:srgbClr val="333333"/>
                </a:solidFill>
                <a:effectLst/>
                <a:latin typeface="Source Sans Pro" panose="020B0503030403020204" pitchFamily="34" charset="0"/>
              </a:rPr>
              <a:t>?</a:t>
            </a:r>
          </a:p>
        </p:txBody>
      </p:sp>
      <p:sp>
        <p:nvSpPr>
          <p:cNvPr id="4" name="Date Placeholder 3">
            <a:extLst>
              <a:ext uri="{FF2B5EF4-FFF2-40B4-BE49-F238E27FC236}">
                <a16:creationId xmlns:a16="http://schemas.microsoft.com/office/drawing/2014/main" id="{E3E55379-C067-8046-A4ED-DDF886E7C63F}"/>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705EA886-1DA8-4943-9D73-0843872255E4}"/>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spTree>
    <p:extLst>
      <p:ext uri="{BB962C8B-B14F-4D97-AF65-F5344CB8AC3E}">
        <p14:creationId xmlns:p14="http://schemas.microsoft.com/office/powerpoint/2010/main" val="3408950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68E93-B745-5147-A1AC-7078D5837D11}"/>
              </a:ext>
            </a:extLst>
          </p:cNvPr>
          <p:cNvSpPr>
            <a:spLocks noGrp="1"/>
          </p:cNvSpPr>
          <p:nvPr>
            <p:ph type="title"/>
          </p:nvPr>
        </p:nvSpPr>
        <p:spPr/>
        <p:txBody>
          <a:bodyPr/>
          <a:lstStyle/>
          <a:p>
            <a:r>
              <a:rPr lang="en-US" dirty="0"/>
              <a:t>Essay Plan - 5</a:t>
            </a:r>
          </a:p>
        </p:txBody>
      </p:sp>
      <p:sp>
        <p:nvSpPr>
          <p:cNvPr id="3" name="Content Placeholder 2">
            <a:extLst>
              <a:ext uri="{FF2B5EF4-FFF2-40B4-BE49-F238E27FC236}">
                <a16:creationId xmlns:a16="http://schemas.microsoft.com/office/drawing/2014/main" id="{CFAD5765-7A06-6B49-ABF1-28906BA847B5}"/>
              </a:ext>
            </a:extLst>
          </p:cNvPr>
          <p:cNvSpPr>
            <a:spLocks noGrp="1"/>
          </p:cNvSpPr>
          <p:nvPr>
            <p:ph idx="1"/>
          </p:nvPr>
        </p:nvSpPr>
        <p:spPr/>
        <p:txBody>
          <a:bodyPr/>
          <a:lstStyle/>
          <a:p>
            <a:pPr marL="0" indent="0" algn="l">
              <a:buNone/>
            </a:pPr>
            <a:r>
              <a:rPr lang="en-GB" sz="2000" b="1" i="0" dirty="0">
                <a:effectLst/>
                <a:latin typeface="Source Sans Pro" panose="020B0503030403020204" pitchFamily="34" charset="0"/>
              </a:rPr>
              <a:t>Conclusions</a:t>
            </a:r>
          </a:p>
          <a:p>
            <a:pPr algn="l"/>
            <a:r>
              <a:rPr lang="en-GB" sz="1600" b="0" i="0" dirty="0">
                <a:effectLst/>
                <a:latin typeface="Source Sans Pro" panose="020B0503030403020204" pitchFamily="34" charset="0"/>
              </a:rPr>
              <a:t>In this section you can make conclusions about what happened. This is where you summarise your learning and highlight what changes to your actions could improve the outcome in the future. It should be a natural response to the previous sections.</a:t>
            </a:r>
          </a:p>
          <a:p>
            <a:pPr algn="l"/>
            <a:endParaRPr lang="en-GB" sz="1600" b="0" i="0" dirty="0">
              <a:effectLst/>
              <a:latin typeface="Source Sans Pro" panose="020B0503030403020204" pitchFamily="34" charset="0"/>
            </a:endParaRPr>
          </a:p>
          <a:p>
            <a:pPr algn="l"/>
            <a:r>
              <a:rPr lang="en-GB" sz="1600" b="0" i="0" dirty="0">
                <a:effectLst/>
                <a:latin typeface="Source Sans Pro" panose="020B0503030403020204" pitchFamily="34" charset="0"/>
              </a:rPr>
              <a:t>Helpful questions:</a:t>
            </a:r>
          </a:p>
          <a:p>
            <a:pPr algn="l"/>
            <a:endParaRPr lang="en-GB" sz="1600" b="0" i="0" dirty="0">
              <a:effectLst/>
              <a:latin typeface="Source Sans Pro" panose="020B0503030403020204" pitchFamily="34" charset="0"/>
            </a:endParaRPr>
          </a:p>
          <a:p>
            <a:pPr algn="l"/>
            <a:r>
              <a:rPr lang="en-GB" sz="1600" b="0" i="0" dirty="0">
                <a:effectLst/>
                <a:latin typeface="Source Sans Pro" panose="020B0503030403020204" pitchFamily="34" charset="0"/>
              </a:rPr>
              <a:t>What did I learn from this situation?</a:t>
            </a:r>
          </a:p>
          <a:p>
            <a:pPr algn="l"/>
            <a:r>
              <a:rPr lang="en-GB" sz="1600" b="0" i="0" dirty="0">
                <a:effectLst/>
                <a:latin typeface="Source Sans Pro" panose="020B0503030403020204" pitchFamily="34" charset="0"/>
              </a:rPr>
              <a:t>How could this have been a more positive situation for everyone involved?</a:t>
            </a:r>
          </a:p>
          <a:p>
            <a:pPr algn="l"/>
            <a:r>
              <a:rPr lang="en-GB" sz="1600" b="0" i="0" dirty="0">
                <a:effectLst/>
                <a:latin typeface="Source Sans Pro" panose="020B0503030403020204" pitchFamily="34" charset="0"/>
              </a:rPr>
              <a:t>What skills do I need to develop for me to handle a situation like this better?</a:t>
            </a:r>
          </a:p>
          <a:p>
            <a:pPr algn="l"/>
            <a:r>
              <a:rPr lang="en-GB" sz="1600" b="0" i="0" dirty="0">
                <a:effectLst/>
                <a:latin typeface="Source Sans Pro" panose="020B0503030403020204" pitchFamily="34" charset="0"/>
              </a:rPr>
              <a:t>What else could I have done?</a:t>
            </a:r>
          </a:p>
        </p:txBody>
      </p:sp>
      <p:sp>
        <p:nvSpPr>
          <p:cNvPr id="4" name="Date Placeholder 3">
            <a:extLst>
              <a:ext uri="{FF2B5EF4-FFF2-40B4-BE49-F238E27FC236}">
                <a16:creationId xmlns:a16="http://schemas.microsoft.com/office/drawing/2014/main" id="{E3E55379-C067-8046-A4ED-DDF886E7C63F}"/>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705EA886-1DA8-4943-9D73-0843872255E4}"/>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36563375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668E93-B745-5147-A1AC-7078D5837D11}"/>
              </a:ext>
            </a:extLst>
          </p:cNvPr>
          <p:cNvSpPr>
            <a:spLocks noGrp="1"/>
          </p:cNvSpPr>
          <p:nvPr>
            <p:ph type="title"/>
          </p:nvPr>
        </p:nvSpPr>
        <p:spPr/>
        <p:txBody>
          <a:bodyPr/>
          <a:lstStyle/>
          <a:p>
            <a:r>
              <a:rPr lang="en-US" dirty="0"/>
              <a:t>Essay Plan -6 </a:t>
            </a:r>
          </a:p>
        </p:txBody>
      </p:sp>
      <p:sp>
        <p:nvSpPr>
          <p:cNvPr id="3" name="Content Placeholder 2">
            <a:extLst>
              <a:ext uri="{FF2B5EF4-FFF2-40B4-BE49-F238E27FC236}">
                <a16:creationId xmlns:a16="http://schemas.microsoft.com/office/drawing/2014/main" id="{CFAD5765-7A06-6B49-ABF1-28906BA847B5}"/>
              </a:ext>
            </a:extLst>
          </p:cNvPr>
          <p:cNvSpPr>
            <a:spLocks noGrp="1"/>
          </p:cNvSpPr>
          <p:nvPr>
            <p:ph idx="1"/>
          </p:nvPr>
        </p:nvSpPr>
        <p:spPr/>
        <p:txBody>
          <a:bodyPr/>
          <a:lstStyle/>
          <a:p>
            <a:pPr marL="0" indent="0" algn="l">
              <a:buNone/>
            </a:pPr>
            <a:r>
              <a:rPr lang="en-GB" sz="2000" b="1" i="0" dirty="0">
                <a:solidFill>
                  <a:srgbClr val="333333"/>
                </a:solidFill>
                <a:effectLst/>
                <a:latin typeface="Source Sans Pro" panose="020B0503030403020204" pitchFamily="34" charset="0"/>
              </a:rPr>
              <a:t>Action plan</a:t>
            </a:r>
          </a:p>
          <a:p>
            <a:pPr algn="l"/>
            <a:r>
              <a:rPr lang="en-GB" sz="1600" b="0" i="0" dirty="0">
                <a:effectLst/>
                <a:latin typeface="Source Sans Pro" panose="020B0503030403020204" pitchFamily="34" charset="0"/>
              </a:rPr>
              <a:t>At this step you plan for what you would do differently in a similar or related situation in the future. It can also be extremely helpful to think about how you will help yourself to act differently – such that you don’t only plan what you will do differently, but also how you will make sure it happens. Sometimes just the realisation is enough, but other times reminders might be helpful.</a:t>
            </a:r>
          </a:p>
          <a:p>
            <a:pPr algn="l"/>
            <a:endParaRPr lang="en-GB" sz="1600" b="0" i="0" dirty="0">
              <a:effectLst/>
              <a:latin typeface="Source Sans Pro" panose="020B0503030403020204" pitchFamily="34" charset="0"/>
            </a:endParaRPr>
          </a:p>
          <a:p>
            <a:pPr algn="l"/>
            <a:r>
              <a:rPr lang="en-GB" sz="1600" b="0" i="0" dirty="0">
                <a:effectLst/>
                <a:latin typeface="Source Sans Pro" panose="020B0503030403020204" pitchFamily="34" charset="0"/>
              </a:rPr>
              <a:t>Helpful questions:</a:t>
            </a:r>
          </a:p>
          <a:p>
            <a:pPr algn="l"/>
            <a:endParaRPr lang="en-GB" sz="1600" b="0" i="0" dirty="0">
              <a:effectLst/>
              <a:latin typeface="Source Sans Pro" panose="020B0503030403020204" pitchFamily="34" charset="0"/>
            </a:endParaRPr>
          </a:p>
          <a:p>
            <a:pPr algn="l"/>
            <a:r>
              <a:rPr lang="en-GB" sz="1600" b="0" i="0" dirty="0">
                <a:effectLst/>
                <a:latin typeface="Source Sans Pro" panose="020B0503030403020204" pitchFamily="34" charset="0"/>
              </a:rPr>
              <a:t>If I had to do the same thing again, what would I do differently?</a:t>
            </a:r>
          </a:p>
          <a:p>
            <a:pPr algn="l"/>
            <a:r>
              <a:rPr lang="en-GB" sz="1600" b="0" i="0" dirty="0">
                <a:effectLst/>
                <a:latin typeface="Source Sans Pro" panose="020B0503030403020204" pitchFamily="34" charset="0"/>
              </a:rPr>
              <a:t>How will I develop the required skills I need?</a:t>
            </a:r>
          </a:p>
          <a:p>
            <a:pPr algn="l"/>
            <a:r>
              <a:rPr lang="en-GB" sz="1600" b="0" i="0" dirty="0">
                <a:effectLst/>
                <a:latin typeface="Source Sans Pro" panose="020B0503030403020204" pitchFamily="34" charset="0"/>
              </a:rPr>
              <a:t>How can I make sure that I can act differently next time?</a:t>
            </a:r>
          </a:p>
        </p:txBody>
      </p:sp>
      <p:sp>
        <p:nvSpPr>
          <p:cNvPr id="4" name="Date Placeholder 3">
            <a:extLst>
              <a:ext uri="{FF2B5EF4-FFF2-40B4-BE49-F238E27FC236}">
                <a16:creationId xmlns:a16="http://schemas.microsoft.com/office/drawing/2014/main" id="{E3E55379-C067-8046-A4ED-DDF886E7C63F}"/>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705EA886-1DA8-4943-9D73-0843872255E4}"/>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3676318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Text Box 5">
            <a:extLst>
              <a:ext uri="{FF2B5EF4-FFF2-40B4-BE49-F238E27FC236}">
                <a16:creationId xmlns:a16="http://schemas.microsoft.com/office/drawing/2014/main" id="{31888EED-82D2-894C-A2FB-325AA476D077}"/>
              </a:ext>
            </a:extLst>
          </p:cNvPr>
          <p:cNvSpPr txBox="1">
            <a:spLocks noChangeArrowheads="1"/>
          </p:cNvSpPr>
          <p:nvPr/>
        </p:nvSpPr>
        <p:spPr bwMode="auto">
          <a:xfrm>
            <a:off x="4191000" y="1371601"/>
            <a:ext cx="327660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eaLnBrk="1" hangingPunct="1">
              <a:spcBef>
                <a:spcPct val="50000"/>
              </a:spcBef>
            </a:pPr>
            <a:endParaRPr lang="ms-MY" altLang="en-US"/>
          </a:p>
        </p:txBody>
      </p:sp>
      <p:sp>
        <p:nvSpPr>
          <p:cNvPr id="26630" name="Rectangle 13">
            <a:extLst>
              <a:ext uri="{FF2B5EF4-FFF2-40B4-BE49-F238E27FC236}">
                <a16:creationId xmlns:a16="http://schemas.microsoft.com/office/drawing/2014/main" id="{0B2AD240-9E1D-A145-95B7-E6C320C62AD3}"/>
              </a:ext>
            </a:extLst>
          </p:cNvPr>
          <p:cNvSpPr>
            <a:spLocks noChangeArrowheads="1"/>
          </p:cNvSpPr>
          <p:nvPr/>
        </p:nvSpPr>
        <p:spPr bwMode="auto">
          <a:xfrm>
            <a:off x="1487488" y="1215189"/>
            <a:ext cx="3505200" cy="4114800"/>
          </a:xfrm>
          <a:prstGeom prst="rect">
            <a:avLst/>
          </a:prstGeom>
          <a:solidFill>
            <a:srgbClr val="FFFFCC"/>
          </a:solidFill>
          <a:ln w="9525">
            <a:solidFill>
              <a:schemeClr val="tx1"/>
            </a:solidFill>
            <a:miter lim="800000"/>
            <a:headEnd/>
            <a:tailEnd/>
          </a:ln>
        </p:spPr>
        <p:txBody>
          <a:bodyPr wrap="none" anchor="ct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algn="ctr" eaLnBrk="1" hangingPunct="1"/>
            <a:endParaRPr lang="ms-MY" altLang="en-US" sz="2400"/>
          </a:p>
        </p:txBody>
      </p:sp>
      <p:sp>
        <p:nvSpPr>
          <p:cNvPr id="26631" name="Rectangle 17">
            <a:extLst>
              <a:ext uri="{FF2B5EF4-FFF2-40B4-BE49-F238E27FC236}">
                <a16:creationId xmlns:a16="http://schemas.microsoft.com/office/drawing/2014/main" id="{E8466977-4AA1-4341-BA19-B4E7A05E92B8}"/>
              </a:ext>
            </a:extLst>
          </p:cNvPr>
          <p:cNvSpPr>
            <a:spLocks noChangeArrowheads="1"/>
          </p:cNvSpPr>
          <p:nvPr/>
        </p:nvSpPr>
        <p:spPr bwMode="auto">
          <a:xfrm>
            <a:off x="7638490" y="1133460"/>
            <a:ext cx="3505200" cy="4114800"/>
          </a:xfrm>
          <a:prstGeom prst="rect">
            <a:avLst/>
          </a:prstGeom>
          <a:solidFill>
            <a:srgbClr val="FFFFCC"/>
          </a:solidFill>
          <a:ln w="9525">
            <a:solidFill>
              <a:schemeClr val="tx1"/>
            </a:solidFill>
            <a:miter lim="800000"/>
            <a:headEnd/>
            <a:tailEnd/>
          </a:ln>
        </p:spPr>
        <p:txBody>
          <a:bodyPr wrap="none" anchor="ct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algn="ctr" eaLnBrk="1" hangingPunct="1"/>
            <a:endParaRPr lang="ms-MY" altLang="en-US" sz="2400"/>
          </a:p>
        </p:txBody>
      </p:sp>
      <p:sp>
        <p:nvSpPr>
          <p:cNvPr id="26632" name="Text Box 18">
            <a:extLst>
              <a:ext uri="{FF2B5EF4-FFF2-40B4-BE49-F238E27FC236}">
                <a16:creationId xmlns:a16="http://schemas.microsoft.com/office/drawing/2014/main" id="{364D7054-0EB7-3F47-A870-A038E26BB39C}"/>
              </a:ext>
            </a:extLst>
          </p:cNvPr>
          <p:cNvSpPr txBox="1">
            <a:spLocks noChangeArrowheads="1"/>
          </p:cNvSpPr>
          <p:nvPr/>
        </p:nvSpPr>
        <p:spPr bwMode="auto">
          <a:xfrm>
            <a:off x="1487488" y="1215189"/>
            <a:ext cx="3352800" cy="4191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eaLnBrk="1" hangingPunct="1">
              <a:lnSpc>
                <a:spcPct val="150000"/>
              </a:lnSpc>
              <a:spcBef>
                <a:spcPct val="50000"/>
              </a:spcBef>
              <a:buFontTx/>
              <a:buChar char="•"/>
            </a:pPr>
            <a:r>
              <a:rPr lang="en-US" altLang="en-US" sz="2000" b="1" dirty="0"/>
              <a:t>Traits</a:t>
            </a:r>
            <a:r>
              <a:rPr lang="en-US" altLang="en-US" sz="2000" dirty="0"/>
              <a:t>: Creative </a:t>
            </a:r>
          </a:p>
          <a:p>
            <a:pPr marL="342900" lvl="0" indent="-342900">
              <a:lnSpc>
                <a:spcPct val="150000"/>
              </a:lnSpc>
              <a:buFont typeface="Arial" panose="020B0604020202020204" pitchFamily="34" charset="0"/>
              <a:buChar char="•"/>
            </a:pPr>
            <a:r>
              <a:rPr lang="en-GB" sz="2000" dirty="0"/>
              <a:t>Need for achievement </a:t>
            </a:r>
          </a:p>
          <a:p>
            <a:pPr marL="342900" lvl="0" indent="-342900">
              <a:lnSpc>
                <a:spcPct val="150000"/>
              </a:lnSpc>
              <a:buFont typeface="Arial" panose="020B0604020202020204" pitchFamily="34" charset="0"/>
              <a:buChar char="•"/>
            </a:pPr>
            <a:r>
              <a:rPr lang="en-GB" sz="2000" dirty="0"/>
              <a:t>Self-confidence </a:t>
            </a:r>
          </a:p>
          <a:p>
            <a:pPr marL="342900" lvl="0" indent="-342900">
              <a:lnSpc>
                <a:spcPct val="150000"/>
              </a:lnSpc>
              <a:buFont typeface="Arial" panose="020B0604020202020204" pitchFamily="34" charset="0"/>
              <a:buChar char="•"/>
            </a:pPr>
            <a:r>
              <a:rPr lang="en-GB" sz="2000" dirty="0"/>
              <a:t>Innovativeness </a:t>
            </a:r>
          </a:p>
          <a:p>
            <a:pPr marL="342900" lvl="0" indent="-342900">
              <a:lnSpc>
                <a:spcPct val="150000"/>
              </a:lnSpc>
              <a:buFont typeface="Arial" panose="020B0604020202020204" pitchFamily="34" charset="0"/>
              <a:buChar char="•"/>
            </a:pPr>
            <a:r>
              <a:rPr lang="en-GB" sz="2000" dirty="0"/>
              <a:t>Stress tolerance </a:t>
            </a:r>
          </a:p>
          <a:p>
            <a:pPr marL="342900" lvl="0" indent="-342900">
              <a:lnSpc>
                <a:spcPct val="150000"/>
              </a:lnSpc>
              <a:buFont typeface="Arial" panose="020B0604020202020204" pitchFamily="34" charset="0"/>
              <a:buChar char="•"/>
            </a:pPr>
            <a:r>
              <a:rPr lang="en-GB" sz="2000" dirty="0"/>
              <a:t>Need for autonomy</a:t>
            </a:r>
          </a:p>
          <a:p>
            <a:pPr marL="342900" lvl="0" indent="-342900">
              <a:lnSpc>
                <a:spcPct val="150000"/>
              </a:lnSpc>
              <a:buFont typeface="Arial" panose="020B0604020202020204" pitchFamily="34" charset="0"/>
              <a:buChar char="•"/>
            </a:pPr>
            <a:r>
              <a:rPr lang="en-GB" sz="2000" dirty="0"/>
              <a:t>Proactive personality </a:t>
            </a:r>
          </a:p>
          <a:p>
            <a:pPr marL="342900" indent="-342900">
              <a:lnSpc>
                <a:spcPct val="150000"/>
              </a:lnSpc>
              <a:buFont typeface="Arial" panose="020B0604020202020204" pitchFamily="34" charset="0"/>
              <a:buChar char="•"/>
            </a:pPr>
            <a:r>
              <a:rPr lang="en-US" altLang="en-US" sz="2000" dirty="0"/>
              <a:t>Persuasive</a:t>
            </a:r>
          </a:p>
          <a:p>
            <a:pPr marL="342900" indent="-342900">
              <a:lnSpc>
                <a:spcPct val="150000"/>
              </a:lnSpc>
              <a:buFont typeface="Arial" panose="020B0604020202020204" pitchFamily="34" charset="0"/>
              <a:buChar char="•"/>
            </a:pPr>
            <a:r>
              <a:rPr lang="en-US" altLang="en-US" sz="2000" dirty="0"/>
              <a:t>Perseverance </a:t>
            </a:r>
          </a:p>
        </p:txBody>
      </p:sp>
      <p:sp>
        <p:nvSpPr>
          <p:cNvPr id="26633" name="Text Box 19">
            <a:extLst>
              <a:ext uri="{FF2B5EF4-FFF2-40B4-BE49-F238E27FC236}">
                <a16:creationId xmlns:a16="http://schemas.microsoft.com/office/drawing/2014/main" id="{167E7A14-2475-E24D-B715-2D6B87417CF4}"/>
              </a:ext>
            </a:extLst>
          </p:cNvPr>
          <p:cNvSpPr txBox="1">
            <a:spLocks noChangeArrowheads="1"/>
          </p:cNvSpPr>
          <p:nvPr/>
        </p:nvSpPr>
        <p:spPr bwMode="auto">
          <a:xfrm>
            <a:off x="7725159" y="1106949"/>
            <a:ext cx="3429000" cy="5278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eaLnBrk="1" hangingPunct="1">
              <a:spcBef>
                <a:spcPct val="50000"/>
              </a:spcBef>
              <a:buFontTx/>
              <a:buChar char="•"/>
            </a:pPr>
            <a:r>
              <a:rPr lang="en-US" altLang="en-US" sz="1900" b="1" dirty="0"/>
              <a:t>Skills: </a:t>
            </a:r>
            <a:r>
              <a:rPr lang="en-US" altLang="en-US" sz="1900" dirty="0"/>
              <a:t>Promoter and  networker</a:t>
            </a:r>
          </a:p>
          <a:p>
            <a:pPr eaLnBrk="1" hangingPunct="1">
              <a:spcBef>
                <a:spcPct val="50000"/>
              </a:spcBef>
              <a:buFontTx/>
              <a:buChar char="•"/>
            </a:pPr>
            <a:r>
              <a:rPr lang="en-US" altLang="en-US" sz="1900" dirty="0"/>
              <a:t> Resource assembler/</a:t>
            </a:r>
            <a:r>
              <a:rPr lang="en-US" altLang="en-US" sz="1900" dirty="0" err="1"/>
              <a:t>leverager</a:t>
            </a:r>
            <a:endParaRPr lang="en-US" altLang="en-US" sz="1900" dirty="0"/>
          </a:p>
          <a:p>
            <a:pPr marL="342900" indent="-342900" eaLnBrk="1" hangingPunct="1">
              <a:spcBef>
                <a:spcPct val="50000"/>
              </a:spcBef>
              <a:buFont typeface="Arial" panose="020B0604020202020204" pitchFamily="34" charset="0"/>
              <a:buChar char="•"/>
            </a:pPr>
            <a:r>
              <a:rPr lang="en-US" altLang="en-US" sz="1900" dirty="0"/>
              <a:t>Self-starter</a:t>
            </a:r>
          </a:p>
          <a:p>
            <a:pPr marL="342900" indent="-342900" eaLnBrk="1" hangingPunct="1">
              <a:spcBef>
                <a:spcPct val="50000"/>
              </a:spcBef>
              <a:buFont typeface="Arial" panose="020B0604020202020204" pitchFamily="34" charset="0"/>
              <a:buChar char="•"/>
            </a:pPr>
            <a:r>
              <a:rPr lang="en-GB" sz="1900" dirty="0"/>
              <a:t>Decision making, </a:t>
            </a:r>
          </a:p>
          <a:p>
            <a:pPr marL="342900" lvl="0" indent="-342900">
              <a:lnSpc>
                <a:spcPct val="150000"/>
              </a:lnSpc>
              <a:buFont typeface="Arial" panose="020B0604020202020204" pitchFamily="34" charset="0"/>
              <a:buChar char="•"/>
            </a:pPr>
            <a:r>
              <a:rPr lang="en-GB" sz="1900" dirty="0"/>
              <a:t>HR management, </a:t>
            </a:r>
          </a:p>
          <a:p>
            <a:pPr marL="342900" lvl="0" indent="-342900">
              <a:lnSpc>
                <a:spcPct val="150000"/>
              </a:lnSpc>
              <a:buFont typeface="Arial" panose="020B0604020202020204" pitchFamily="34" charset="0"/>
              <a:buChar char="•"/>
            </a:pPr>
            <a:r>
              <a:rPr lang="en-GB" sz="1900" dirty="0"/>
              <a:t>Marketing, </a:t>
            </a:r>
          </a:p>
          <a:p>
            <a:pPr marL="342900" indent="-342900">
              <a:lnSpc>
                <a:spcPct val="150000"/>
              </a:lnSpc>
              <a:buFont typeface="Arial" panose="020B0604020202020204" pitchFamily="34" charset="0"/>
              <a:buChar char="•"/>
            </a:pPr>
            <a:r>
              <a:rPr lang="en-GB" sz="1900" dirty="0"/>
              <a:t>Finance </a:t>
            </a:r>
            <a:endParaRPr lang="en-US" altLang="en-US" sz="1900" dirty="0"/>
          </a:p>
          <a:p>
            <a:pPr eaLnBrk="1" hangingPunct="1">
              <a:spcBef>
                <a:spcPct val="50000"/>
              </a:spcBef>
              <a:buFontTx/>
              <a:buChar char="•"/>
            </a:pPr>
            <a:r>
              <a:rPr lang="en-US" altLang="en-US" sz="1900" dirty="0"/>
              <a:t> Tenacious and Visionary</a:t>
            </a:r>
          </a:p>
          <a:p>
            <a:pPr eaLnBrk="1" hangingPunct="1">
              <a:spcBef>
                <a:spcPct val="50000"/>
              </a:spcBef>
              <a:buFontTx/>
              <a:buChar char="•"/>
            </a:pPr>
            <a:r>
              <a:rPr lang="en-US" altLang="en-US" sz="1900" dirty="0">
                <a:highlight>
                  <a:srgbClr val="FFFF00"/>
                </a:highlight>
              </a:rPr>
              <a:t>Market research</a:t>
            </a:r>
          </a:p>
          <a:p>
            <a:pPr eaLnBrk="1" hangingPunct="1">
              <a:spcBef>
                <a:spcPct val="50000"/>
              </a:spcBef>
              <a:buFontTx/>
              <a:buChar char="•"/>
            </a:pPr>
            <a:endParaRPr lang="en-US" altLang="en-US" sz="2000" dirty="0"/>
          </a:p>
          <a:p>
            <a:pPr eaLnBrk="1" hangingPunct="1">
              <a:spcBef>
                <a:spcPct val="50000"/>
              </a:spcBef>
            </a:pPr>
            <a:endParaRPr lang="en-US" altLang="en-US" sz="2000" dirty="0"/>
          </a:p>
          <a:p>
            <a:pPr eaLnBrk="1" hangingPunct="1">
              <a:spcBef>
                <a:spcPct val="50000"/>
              </a:spcBef>
              <a:buFontTx/>
              <a:buChar char="•"/>
            </a:pPr>
            <a:endParaRPr lang="en-US" altLang="en-US" sz="2000" dirty="0"/>
          </a:p>
        </p:txBody>
      </p:sp>
      <p:sp>
        <p:nvSpPr>
          <p:cNvPr id="13" name="Slide Number Placeholder 12">
            <a:extLst>
              <a:ext uri="{FF2B5EF4-FFF2-40B4-BE49-F238E27FC236}">
                <a16:creationId xmlns:a16="http://schemas.microsoft.com/office/drawing/2014/main" id="{6EB21EFC-F94C-EC4D-B8CA-DEC133A3E5AC}"/>
              </a:ext>
            </a:extLst>
          </p:cNvPr>
          <p:cNvSpPr>
            <a:spLocks noGrp="1"/>
          </p:cNvSpPr>
          <p:nvPr>
            <p:ph type="sldNum" sz="quarter" idx="12"/>
          </p:nvPr>
        </p:nvSpPr>
        <p:spPr/>
        <p:txBody>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eaLnBrk="1" hangingPunct="1"/>
            <a:r>
              <a:rPr lang="en-US" altLang="en-US" sz="1400">
                <a:latin typeface="Arial" panose="020B0604020202020204" pitchFamily="34" charset="0"/>
              </a:rPr>
              <a:t>1-</a:t>
            </a:r>
            <a:fld id="{544FF18E-4450-2B44-9BAC-69F82BDFD184}" type="slidenum">
              <a:rPr lang="en-US" altLang="en-US" sz="1400">
                <a:latin typeface="Arial" panose="020B0604020202020204" pitchFamily="34" charset="0"/>
              </a:rPr>
              <a:pPr eaLnBrk="1" hangingPunct="1"/>
              <a:t>15</a:t>
            </a:fld>
            <a:endParaRPr lang="en-US" altLang="en-US" sz="1400">
              <a:latin typeface="Arial" panose="020B0604020202020204" pitchFamily="34" charset="0"/>
            </a:endParaRPr>
          </a:p>
        </p:txBody>
      </p:sp>
      <p:sp>
        <p:nvSpPr>
          <p:cNvPr id="2" name="Title 1">
            <a:extLst>
              <a:ext uri="{FF2B5EF4-FFF2-40B4-BE49-F238E27FC236}">
                <a16:creationId xmlns:a16="http://schemas.microsoft.com/office/drawing/2014/main" id="{CC8AA275-10EE-F446-9B56-EE0431D22E81}"/>
              </a:ext>
            </a:extLst>
          </p:cNvPr>
          <p:cNvSpPr>
            <a:spLocks noGrp="1"/>
          </p:cNvSpPr>
          <p:nvPr>
            <p:ph type="title"/>
          </p:nvPr>
        </p:nvSpPr>
        <p:spPr>
          <a:xfrm>
            <a:off x="609600" y="274638"/>
            <a:ext cx="10972800" cy="499754"/>
          </a:xfrm>
        </p:spPr>
        <p:txBody>
          <a:bodyPr/>
          <a:lstStyle/>
          <a:p>
            <a:r>
              <a:rPr lang="en-US" dirty="0"/>
              <a:t>Entrepreneurial traits and skills </a:t>
            </a:r>
          </a:p>
        </p:txBody>
      </p:sp>
      <p:sp>
        <p:nvSpPr>
          <p:cNvPr id="4" name="TextBox 3">
            <a:extLst>
              <a:ext uri="{FF2B5EF4-FFF2-40B4-BE49-F238E27FC236}">
                <a16:creationId xmlns:a16="http://schemas.microsoft.com/office/drawing/2014/main" id="{5871C2A2-DBB9-0546-B493-24B8D2A80C02}"/>
              </a:ext>
            </a:extLst>
          </p:cNvPr>
          <p:cNvSpPr txBox="1"/>
          <p:nvPr/>
        </p:nvSpPr>
        <p:spPr>
          <a:xfrm>
            <a:off x="7913508" y="5162242"/>
            <a:ext cx="3428999" cy="646331"/>
          </a:xfrm>
          <a:prstGeom prst="rect">
            <a:avLst/>
          </a:prstGeom>
          <a:noFill/>
        </p:spPr>
        <p:txBody>
          <a:bodyPr wrap="square" rtlCol="0">
            <a:spAutoFit/>
          </a:bodyPr>
          <a:lstStyle/>
          <a:p>
            <a:r>
              <a:rPr lang="en-US" dirty="0"/>
              <a:t>Source: Barringer and Ireland (2019)</a:t>
            </a:r>
          </a:p>
        </p:txBody>
      </p:sp>
    </p:spTree>
    <p:extLst>
      <p:ext uri="{BB962C8B-B14F-4D97-AF65-F5344CB8AC3E}">
        <p14:creationId xmlns:p14="http://schemas.microsoft.com/office/powerpoint/2010/main" val="2784851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52B52-BE27-4847-BB17-DDFCAC02D643}"/>
              </a:ext>
            </a:extLst>
          </p:cNvPr>
          <p:cNvSpPr>
            <a:spLocks noGrp="1"/>
          </p:cNvSpPr>
          <p:nvPr>
            <p:ph type="title"/>
          </p:nvPr>
        </p:nvSpPr>
        <p:spPr/>
        <p:txBody>
          <a:bodyPr/>
          <a:lstStyle/>
          <a:p>
            <a:r>
              <a:rPr lang="en-US" dirty="0"/>
              <a:t>Materials to use</a:t>
            </a:r>
          </a:p>
        </p:txBody>
      </p:sp>
      <p:sp>
        <p:nvSpPr>
          <p:cNvPr id="3" name="Content Placeholder 2">
            <a:extLst>
              <a:ext uri="{FF2B5EF4-FFF2-40B4-BE49-F238E27FC236}">
                <a16:creationId xmlns:a16="http://schemas.microsoft.com/office/drawing/2014/main" id="{309C9413-D464-094F-B4E2-E62B0A011A39}"/>
              </a:ext>
            </a:extLst>
          </p:cNvPr>
          <p:cNvSpPr>
            <a:spLocks noGrp="1"/>
          </p:cNvSpPr>
          <p:nvPr>
            <p:ph idx="1"/>
          </p:nvPr>
        </p:nvSpPr>
        <p:spPr/>
        <p:txBody>
          <a:bodyPr/>
          <a:lstStyle/>
          <a:p>
            <a:r>
              <a:rPr lang="en-US" dirty="0"/>
              <a:t>Textbooks for basic understanding</a:t>
            </a:r>
          </a:p>
          <a:p>
            <a:r>
              <a:rPr lang="en-US" dirty="0"/>
              <a:t>Research Articles</a:t>
            </a:r>
          </a:p>
          <a:p>
            <a:r>
              <a:rPr lang="en-US" dirty="0"/>
              <a:t>Business/ entrepreneurship news from credible sources e.g., </a:t>
            </a:r>
            <a:r>
              <a:rPr lang="en-US" dirty="0" err="1"/>
              <a:t>Beehurst</a:t>
            </a:r>
            <a:r>
              <a:rPr lang="en-US" dirty="0"/>
              <a:t>, BBC, Forbes</a:t>
            </a:r>
          </a:p>
          <a:p>
            <a:r>
              <a:rPr lang="en-GB" b="0" i="0" dirty="0">
                <a:solidFill>
                  <a:srgbClr val="333333"/>
                </a:solidFill>
                <a:effectLst/>
                <a:latin typeface="Source Sans Pro" panose="020B0503030403020204" pitchFamily="34" charset="0"/>
              </a:rPr>
              <a:t>Gibbs G (1988). Learning by Doing: A guide to teaching and learning methods. Further Education Unit. Oxford Polytechnic: Oxford.</a:t>
            </a:r>
            <a:endParaRPr lang="en-US" dirty="0"/>
          </a:p>
        </p:txBody>
      </p:sp>
      <p:sp>
        <p:nvSpPr>
          <p:cNvPr id="4" name="Date Placeholder 3">
            <a:extLst>
              <a:ext uri="{FF2B5EF4-FFF2-40B4-BE49-F238E27FC236}">
                <a16:creationId xmlns:a16="http://schemas.microsoft.com/office/drawing/2014/main" id="{9021B4E9-367D-9E4E-A056-B6ACAA2569F6}"/>
              </a:ext>
            </a:extLst>
          </p:cNvPr>
          <p:cNvSpPr>
            <a:spLocks noGrp="1"/>
          </p:cNvSpPr>
          <p:nvPr>
            <p:ph type="dt" sz="half" idx="10"/>
          </p:nvPr>
        </p:nvSpPr>
        <p:spPr/>
        <p:txBody>
          <a:bodyPr/>
          <a:lstStyle/>
          <a:p>
            <a:pPr>
              <a:defRPr/>
            </a:pPr>
            <a:fld id="{2303D31F-598B-47EE-BA37-93F097A3D676}" type="datetime1">
              <a:rPr lang="en-GB" altLang="en-US" smtClean="0"/>
              <a:pPr>
                <a:defRPr/>
              </a:pPr>
              <a:t>21/07/2022</a:t>
            </a:fld>
            <a:endParaRPr lang="en-GB" altLang="en-US"/>
          </a:p>
        </p:txBody>
      </p:sp>
      <p:sp>
        <p:nvSpPr>
          <p:cNvPr id="5" name="Slide Number Placeholder 4">
            <a:extLst>
              <a:ext uri="{FF2B5EF4-FFF2-40B4-BE49-F238E27FC236}">
                <a16:creationId xmlns:a16="http://schemas.microsoft.com/office/drawing/2014/main" id="{96A92538-D4AF-9D4A-AE46-623ED0E121E8}"/>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122191315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3569</TotalTime>
  <Words>1139</Words>
  <Application>Microsoft Office PowerPoint</Application>
  <PresentationFormat>Widescreen</PresentationFormat>
  <Paragraphs>154</Paragraphs>
  <Slides>16</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Myriad Pro</vt:lpstr>
      <vt:lpstr>Arial</vt:lpstr>
      <vt:lpstr>Source Sans Pro</vt:lpstr>
      <vt:lpstr>Times New Roman</vt:lpstr>
      <vt:lpstr>Verdana</vt:lpstr>
      <vt:lpstr>Wingdings</vt:lpstr>
      <vt:lpstr>20140311PresentationUWTSDTemplate</vt:lpstr>
      <vt:lpstr>LCBB5001</vt:lpstr>
      <vt:lpstr>PowerPoint Presentation</vt:lpstr>
      <vt:lpstr>Requirements</vt:lpstr>
      <vt:lpstr>Question</vt:lpstr>
      <vt:lpstr>Task 1</vt:lpstr>
      <vt:lpstr>Essay Plan 1</vt:lpstr>
      <vt:lpstr>Task 2</vt:lpstr>
      <vt:lpstr>Essay Plan - Gibbs' Reflective Cycle </vt:lpstr>
      <vt:lpstr>Essay Plan - 1</vt:lpstr>
      <vt:lpstr>Essay Plan - 2</vt:lpstr>
      <vt:lpstr>Essay Plan - 3</vt:lpstr>
      <vt:lpstr>Essay Plan - 4</vt:lpstr>
      <vt:lpstr>Essay Plan - 5</vt:lpstr>
      <vt:lpstr>Essay Plan -6 </vt:lpstr>
      <vt:lpstr>Entrepreneurial traits and skills </vt:lpstr>
      <vt:lpstr>Materials to use</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John-Paul Okeke</cp:lastModifiedBy>
  <cp:revision>169</cp:revision>
  <cp:lastPrinted>2018-07-09T15:27:01Z</cp:lastPrinted>
  <dcterms:created xsi:type="dcterms:W3CDTF">2002-10-07T19:43:58Z</dcterms:created>
  <dcterms:modified xsi:type="dcterms:W3CDTF">2022-07-21T12:27:20Z</dcterms:modified>
</cp:coreProperties>
</file>