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650" r:id="rId1"/>
  </p:sldMasterIdLst>
  <p:notesMasterIdLst>
    <p:notesMasterId r:id="rId49"/>
  </p:notesMasterIdLst>
  <p:handoutMasterIdLst>
    <p:handoutMasterId r:id="rId50"/>
  </p:handoutMasterIdLst>
  <p:sldIdLst>
    <p:sldId id="320" r:id="rId2"/>
    <p:sldId id="262" r:id="rId3"/>
    <p:sldId id="325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326" r:id="rId12"/>
    <p:sldId id="271" r:id="rId13"/>
    <p:sldId id="272" r:id="rId14"/>
    <p:sldId id="273" r:id="rId15"/>
    <p:sldId id="274" r:id="rId16"/>
    <p:sldId id="323" r:id="rId17"/>
    <p:sldId id="276" r:id="rId18"/>
    <p:sldId id="277" r:id="rId19"/>
    <p:sldId id="278" r:id="rId20"/>
    <p:sldId id="280" r:id="rId21"/>
    <p:sldId id="281" r:id="rId22"/>
    <p:sldId id="282" r:id="rId23"/>
    <p:sldId id="283" r:id="rId24"/>
    <p:sldId id="284" r:id="rId25"/>
    <p:sldId id="315" r:id="rId26"/>
    <p:sldId id="286" r:id="rId27"/>
    <p:sldId id="287" r:id="rId28"/>
    <p:sldId id="288" r:id="rId29"/>
    <p:sldId id="324" r:id="rId30"/>
    <p:sldId id="291" r:id="rId31"/>
    <p:sldId id="292" r:id="rId32"/>
    <p:sldId id="293" r:id="rId33"/>
    <p:sldId id="297" r:id="rId34"/>
    <p:sldId id="298" r:id="rId35"/>
    <p:sldId id="299" r:id="rId36"/>
    <p:sldId id="302" r:id="rId37"/>
    <p:sldId id="303" r:id="rId38"/>
    <p:sldId id="304" r:id="rId39"/>
    <p:sldId id="305" r:id="rId40"/>
    <p:sldId id="307" r:id="rId41"/>
    <p:sldId id="308" r:id="rId42"/>
    <p:sldId id="309" r:id="rId43"/>
    <p:sldId id="310" r:id="rId44"/>
    <p:sldId id="311" r:id="rId45"/>
    <p:sldId id="312" r:id="rId46"/>
    <p:sldId id="313" r:id="rId47"/>
    <p:sldId id="322" r:id="rId4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41" autoAdjust="0"/>
    <p:restoredTop sz="94711" autoAdjust="0"/>
  </p:normalViewPr>
  <p:slideViewPr>
    <p:cSldViewPr snapToGrid="0">
      <p:cViewPr varScale="1">
        <p:scale>
          <a:sx n="98" d="100"/>
          <a:sy n="98" d="100"/>
        </p:scale>
        <p:origin x="123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6EA880C9-57BA-437F-12C9-DAB9D3658D6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97CE7AF0-F71C-98E4-B574-D753E163E9C0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C9C4D28D-CB65-6D07-93B5-258CF8DF3F1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3DE2108E-3F9F-B022-4FFF-A93D2EF17AA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fld id="{E5F51DC6-E3F8-1647-B4AC-DBD608574DE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668A94C-4763-145C-C20B-EE8C34A1A66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C7C2E48-520C-5134-20D7-A08070B1CA6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8E3D323E-69F7-696A-2F10-11D0B8D6336F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79157BC8-E21F-2387-5EAB-6EC36DABC6A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58BE6091-CAAF-026E-6540-6B83CBF6EF5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69F39C46-78F2-D897-F6B8-A3BF6648B6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fld id="{1A5CF13C-BEDD-3B4F-AFBD-98F80A268FB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ＭＳ Ｐゴシック" pitchFamily="-6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>
            <a:extLst>
              <a:ext uri="{FF2B5EF4-FFF2-40B4-BE49-F238E27FC236}">
                <a16:creationId xmlns:a16="http://schemas.microsoft.com/office/drawing/2014/main" id="{73976EF5-411E-B01D-C6F8-3398191B6A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1803811-C9B0-2D4A-8FE6-B23499907E26}" type="slidenum">
              <a:rPr lang="en-US" altLang="en-US" sz="1200" baseline="0"/>
              <a:pPr/>
              <a:t>1</a:t>
            </a:fld>
            <a:endParaRPr lang="en-US" altLang="en-US" sz="1200" baseline="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4BC2D46C-EB26-F8EE-59DF-6419F8CEC63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5D353771-FA05-6BA8-8C46-8EE94CEC21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3EF29580-208A-0227-CC59-9827C1035F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01357C3-9021-CA4D-A665-643204CBEEF5}" type="slidenum">
              <a:rPr lang="en-US" altLang="en-US" sz="1200" baseline="0"/>
              <a:pPr/>
              <a:t>2</a:t>
            </a:fld>
            <a:endParaRPr lang="en-US" altLang="en-US" sz="1200" baseline="0"/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5E1EF805-1FA6-1004-0A63-B737BFD96E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55C935B5-42FA-AA0C-EEC4-5E6597854A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0DD4680-F871-55AA-9448-EB243BEB04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D55E8B5-8222-4E4B-AEEC-05DDA8AC7656}" type="slidenum">
              <a:rPr lang="en-US" altLang="en-US" sz="1200" baseline="0"/>
              <a:pPr/>
              <a:t>3</a:t>
            </a:fld>
            <a:endParaRPr lang="en-US" altLang="en-US" sz="1200" baseline="0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A9BE98FB-9C78-FFC4-A198-C3E5FC705DB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FBEE71C7-B248-819A-EE17-F00C99D622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02DFCC75-2A32-2C44-5537-CDF5F4ECDF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E6F83FD-2047-AB48-A4BC-093564F96818}" type="slidenum">
              <a:rPr lang="en-US" altLang="en-US" sz="1200" baseline="0"/>
              <a:pPr/>
              <a:t>4</a:t>
            </a:fld>
            <a:endParaRPr lang="en-US" altLang="en-US" sz="1200" baseline="0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C8B82504-4343-C286-43C2-01D539FFA91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01ECE51B-EBB2-BAEB-4930-7A3EC12174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7D44A9A1-4B4D-4ECF-7F19-8D4CC686B1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79686F8-FCC0-4544-A20F-225D700B3A3C}" type="slidenum">
              <a:rPr lang="en-US" altLang="en-US" sz="1200" baseline="0"/>
              <a:pPr/>
              <a:t>5</a:t>
            </a:fld>
            <a:endParaRPr lang="en-US" altLang="en-US" sz="1200" baseline="0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92A31FF3-16EA-4274-90ED-2B57B1789AD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1EB0BBAD-2861-293A-BD2D-0737649634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E7456424-31A4-5767-3F79-9198E3BFD4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11E6665-716D-9A44-B850-9C388990140E}" type="slidenum">
              <a:rPr lang="en-US" altLang="en-US" sz="1200" baseline="0"/>
              <a:pPr/>
              <a:t>6</a:t>
            </a:fld>
            <a:endParaRPr lang="en-US" altLang="en-US" sz="1200" baseline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9EF7ABD4-9171-8570-3E0D-FE013D35D9D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01F14B98-5CA0-0C46-6BF6-1CCC8CD2A1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50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E046441F-A1DF-A920-22B6-02774FB68B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8019D40-F883-344B-8887-8CD913D7E3FD}" type="slidenum">
              <a:rPr lang="en-US" altLang="en-US" sz="1200" baseline="0"/>
              <a:pPr/>
              <a:t>7</a:t>
            </a:fld>
            <a:endParaRPr lang="en-US" altLang="en-US" sz="1200" baseline="0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77146548-D63D-2D3F-855E-4473F431352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217ECB1B-275F-30D1-13F9-6BB9E76EEE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746FFB6D-ECE5-9FB1-5ACB-1DE911B811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97C6D34-7242-DF4E-952C-3A0DF400F27B}" type="slidenum">
              <a:rPr lang="en-US" altLang="en-US" sz="1200" baseline="0"/>
              <a:pPr/>
              <a:t>8</a:t>
            </a:fld>
            <a:endParaRPr lang="en-US" altLang="en-US" sz="1200" baseline="0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D25FF43C-99A2-3A5C-7533-5684F86F7D9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A4AE5A0B-5CA3-ACFA-8F50-F1C009D3A4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E2EFF2D9-0093-721E-203C-00061B648D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9B6500F-E5E0-BE42-82B6-A301C61E7745}" type="slidenum">
              <a:rPr lang="en-US" altLang="en-US" sz="1200" baseline="0"/>
              <a:pPr/>
              <a:t>9</a:t>
            </a:fld>
            <a:endParaRPr lang="en-US" altLang="en-US" sz="1200" baseline="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9D6DB2E2-3B08-3608-AAFA-A1D89C7F22A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AFFFE71B-E2B4-5B40-103E-BB611B2593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6D32CE73-6B80-B20A-C0AE-165DE29D38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1738A37-63E4-2F49-96BC-5FB4AB0F1DB2}" type="slidenum">
              <a:rPr lang="en-US" altLang="en-US" sz="1200" baseline="0"/>
              <a:pPr/>
              <a:t>10</a:t>
            </a:fld>
            <a:endParaRPr lang="en-US" altLang="en-US" sz="1200" baseline="0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15BAFF52-4867-9327-6615-B1844F5B37E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8DEE7C0F-1E89-0575-4576-00C359AD03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1CAB0A7B-4B6D-067F-B623-AD78CD8051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A123CA8-76F3-784C-91FE-35DB07FF587B}" type="slidenum">
              <a:rPr lang="en-US" altLang="en-US" sz="1200" baseline="0"/>
              <a:pPr/>
              <a:t>11</a:t>
            </a:fld>
            <a:endParaRPr lang="en-US" altLang="en-US" sz="1200" baseline="0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72EC3F10-8634-4C05-E446-4A3045F65C2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FCE15B45-34D2-D59E-C590-616092744A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693E0B9B-2942-2580-87A2-E9A09CA8D5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A3758E7-2B78-6946-89DC-08C4F345F98F}" type="slidenum">
              <a:rPr lang="en-US" altLang="en-US" sz="1200" baseline="0"/>
              <a:pPr/>
              <a:t>12</a:t>
            </a:fld>
            <a:endParaRPr lang="en-US" altLang="en-US" sz="1200" baseline="0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160D99A0-4DC6-9E16-679B-3FA0C131349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029FBE04-A3F4-871B-8EA5-A82F75D96B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4FE4BF04-98CF-A2BF-0AC2-BD63AC19B9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3D7E708-1BC1-D847-9C82-A9AE482FC159}" type="slidenum">
              <a:rPr lang="en-US" altLang="en-US" sz="1200" baseline="0"/>
              <a:pPr/>
              <a:t>13</a:t>
            </a:fld>
            <a:endParaRPr lang="en-US" altLang="en-US" sz="1200" baseline="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23346F18-59FA-F58D-ADD3-2C9F9015569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D790B403-3949-C83C-AC07-298921AB2C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FBEA35ED-71D2-6D46-026C-617098E11B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3D7338-8737-2E41-9DE7-4FA2E66BD2D9}" type="slidenum">
              <a:rPr lang="en-US" altLang="en-US" sz="1200" baseline="0"/>
              <a:pPr/>
              <a:t>14</a:t>
            </a:fld>
            <a:endParaRPr lang="en-US" altLang="en-US" sz="1200" baseline="0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115C4D3-4E68-7EF4-05C1-391D9FA6FB1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69B8795-857F-646D-8AE8-930294AB33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ED564B9C-2A82-58D3-130E-5C3250DA6A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44E918-58F1-014E-B0BE-B3C169CF7E30}" type="slidenum">
              <a:rPr lang="en-US" altLang="en-US" sz="1200" baseline="0"/>
              <a:pPr/>
              <a:t>15</a:t>
            </a:fld>
            <a:endParaRPr lang="en-US" altLang="en-US" sz="1200" baseline="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CFD1F045-4E3C-EA94-CE08-0F25EEE8959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479ABD23-19DB-A2FF-3B87-5CC4802B20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55F6E67D-34C3-835A-EF15-0CE4B75ABE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2685545-8A9B-C146-BEDA-4C083F6989DB}" type="slidenum">
              <a:rPr lang="en-US" altLang="en-US" sz="1200" baseline="0"/>
              <a:pPr/>
              <a:t>17</a:t>
            </a:fld>
            <a:endParaRPr lang="en-US" altLang="en-US" sz="1200" baseline="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F2DF57F6-42C9-E3C2-95E5-482714AE7FE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7E7BA22C-4496-21C2-1D49-BBD42E04F0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FFF5C622-71FC-2A8A-C235-1BB7226326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42A555-EADA-7049-8037-3E604B12484C}" type="slidenum">
              <a:rPr lang="en-US" altLang="en-US" sz="1200" baseline="0"/>
              <a:pPr/>
              <a:t>18</a:t>
            </a:fld>
            <a:endParaRPr lang="en-US" altLang="en-US" sz="1200" baseline="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C40E798-E504-7348-04FB-99802803F11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98F09ADB-4DA6-6AA9-8A0F-BA7AD17EEA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8273C912-F154-13E9-425A-D2C69F0EC8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CB80C59-A6C7-3345-A799-F09474A3180B}" type="slidenum">
              <a:rPr lang="en-US" altLang="en-US" sz="1200" baseline="0"/>
              <a:pPr/>
              <a:t>19</a:t>
            </a:fld>
            <a:endParaRPr lang="en-US" altLang="en-US" sz="1200" baseline="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A3C8A91D-2199-A0BF-2EB9-24B47FC74FC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7CEBB7F-A767-4C5C-DA7F-695FE97462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2B6CF41A-129A-28AE-7BFD-B91748F238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488007-C3E0-6842-A3C4-4639222E044C}" type="slidenum">
              <a:rPr lang="en-US" altLang="en-US" sz="1200" baseline="0"/>
              <a:pPr/>
              <a:t>20</a:t>
            </a:fld>
            <a:endParaRPr lang="en-US" altLang="en-US" sz="1200" baseline="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407CEF49-A84E-BCEE-4A6B-3B54FC52B9F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B159BDB7-69A6-A976-7B32-122EF40A3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14B5F926-F013-862E-AA25-34795421EC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8447367-32ED-5C4C-93F3-9D3660D64DFB}" type="slidenum">
              <a:rPr lang="en-US" altLang="en-US" sz="1200" baseline="0"/>
              <a:pPr/>
              <a:t>21</a:t>
            </a:fld>
            <a:endParaRPr lang="en-US" altLang="en-US" sz="1200" baseline="0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D2DA7860-E01C-AC3A-C3C4-B60C938160F5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E3865BD3-F038-2AF7-42C7-9FC939A205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9724AEBD-AE17-4C85-3457-03929F375A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A334661-0F10-A844-9B7F-5C39D3A18E7E}" type="slidenum">
              <a:rPr lang="en-US" altLang="en-US" sz="1200" baseline="0"/>
              <a:pPr/>
              <a:t>22</a:t>
            </a:fld>
            <a:endParaRPr lang="en-US" altLang="en-US" sz="1200" baseline="0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409630DE-E1A7-2C57-4AC8-73E4B1B969B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49889392-89ED-03A4-C7BC-E3652733DC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481D7139-DD66-AF85-6C6E-07AD74A285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A60C75E-D8D3-E546-961F-633D2662A078}" type="slidenum">
              <a:rPr lang="en-US" altLang="en-US" sz="1200" baseline="0"/>
              <a:pPr/>
              <a:t>23</a:t>
            </a:fld>
            <a:endParaRPr lang="en-US" altLang="en-US" sz="1200" baseline="0"/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85979F72-22CB-01B5-0E3B-FADE43215E8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F53B500D-C76C-1436-4DA8-C5A5F18617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DC6421B2-0DEA-8C3F-B30C-EB041BE907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CC5042-4F00-DE4D-B120-2177DE43E171}" type="slidenum">
              <a:rPr lang="en-US" altLang="en-US" sz="1200" baseline="0"/>
              <a:pPr/>
              <a:t>24</a:t>
            </a:fld>
            <a:endParaRPr lang="en-US" altLang="en-US" sz="1200" baseline="0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FAD1048-71C2-475D-79F0-2D4339DB59C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86E44146-7EE8-3142-3E0E-9704AAAB98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E64E4F44-CFC4-39A6-E17A-ABAAC8462F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C1A651-3ABA-534A-BDF6-D22904333610}" type="slidenum">
              <a:rPr lang="en-US" altLang="en-US" sz="1200" baseline="0"/>
              <a:pPr/>
              <a:t>25</a:t>
            </a:fld>
            <a:endParaRPr lang="en-US" altLang="en-US" sz="1200" baseline="0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099DCDA0-C647-6A00-DB8A-FB2850333AA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9A276974-4F64-1C38-37BA-4DB53154AC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74D81E4A-BBDD-DADB-30F6-E15C5030CF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30DA73-0EE6-A049-AC5B-F2BA17AE093C}" type="slidenum">
              <a:rPr lang="en-US" altLang="en-US" sz="1200" baseline="0"/>
              <a:pPr/>
              <a:t>26</a:t>
            </a:fld>
            <a:endParaRPr lang="en-US" altLang="en-US" sz="1200" baseline="0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6407E779-A372-B520-55E2-593A8A731EA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D8ADB663-272C-67F1-AF10-24A90F1802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EDCF74C0-F2AF-0AB1-8A47-FBCE519ABA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FFCB5EE-CF38-854A-BEAE-1FF44D797FCE}" type="slidenum">
              <a:rPr lang="en-US" altLang="en-US" sz="1200" baseline="0"/>
              <a:pPr/>
              <a:t>27</a:t>
            </a:fld>
            <a:endParaRPr lang="en-US" altLang="en-US" sz="1200" baseline="0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12DB0EF2-5010-23FC-1641-CE7071931FD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0F70DE45-D539-3756-09A2-88F42AEE24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53EF7A6F-EBF2-B599-EB3E-3F106F5055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62BBD72-1472-C141-93C0-4F8776F53843}" type="slidenum">
              <a:rPr lang="en-US" altLang="en-US" sz="1200" baseline="0"/>
              <a:pPr/>
              <a:t>28</a:t>
            </a:fld>
            <a:endParaRPr lang="en-US" altLang="en-US" sz="1200" baseline="0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6C7AEC08-1AE2-5E6F-9B6A-02CB20C3845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C9B323A9-92D9-4FD3-7878-387886DBB1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F9AB1321-CDEB-2D3B-3B32-9EBD0581DA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19CBB7F-CCE9-BE4C-A49F-D4C90939DE70}" type="slidenum">
              <a:rPr lang="en-US" altLang="en-US" sz="1200" baseline="0"/>
              <a:pPr/>
              <a:t>29</a:t>
            </a:fld>
            <a:endParaRPr lang="en-US" altLang="en-US" sz="1200" baseline="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70A70F7C-2B32-0C1B-8398-852E6ABAF1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92355836-2803-F0D8-E302-FE45FFB3E8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>
            <a:extLst>
              <a:ext uri="{FF2B5EF4-FFF2-40B4-BE49-F238E27FC236}">
                <a16:creationId xmlns:a16="http://schemas.microsoft.com/office/drawing/2014/main" id="{08835D8A-E8C4-9122-60F9-DB7AB9208E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A61D3E6-6832-E94F-B8BA-D638FE84ABC0}" type="slidenum">
              <a:rPr lang="en-US" altLang="en-US" sz="1200" baseline="0"/>
              <a:pPr/>
              <a:t>30</a:t>
            </a:fld>
            <a:endParaRPr lang="en-US" altLang="en-US" sz="1200" baseline="0"/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2FC979C1-B97B-861C-92A1-F6393E8824C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BB262DEC-68EB-8E14-9C80-A93CB368FC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:a16="http://schemas.microsoft.com/office/drawing/2014/main" id="{B51D51D2-CBC8-C036-425B-864D9D019D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267DC06-C730-5643-BC88-90974990C50F}" type="slidenum">
              <a:rPr lang="en-US" altLang="en-US" sz="1200" baseline="0"/>
              <a:pPr/>
              <a:t>31</a:t>
            </a:fld>
            <a:endParaRPr lang="en-US" altLang="en-US" sz="1200" baseline="0"/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1B226A24-90E6-C1E3-5C0C-CE3738C3AE5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85838957-3014-D448-28A0-31D12A6322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>
            <a:extLst>
              <a:ext uri="{FF2B5EF4-FFF2-40B4-BE49-F238E27FC236}">
                <a16:creationId xmlns:a16="http://schemas.microsoft.com/office/drawing/2014/main" id="{A878287A-354A-64D2-785B-1DEE5938CD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19C6DF2-D44F-D641-B6E1-9C6FC27DF962}" type="slidenum">
              <a:rPr lang="en-US" altLang="en-US" sz="1200" baseline="0"/>
              <a:pPr/>
              <a:t>32</a:t>
            </a:fld>
            <a:endParaRPr lang="en-US" altLang="en-US" sz="1200" baseline="0"/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066F8C51-14A4-EE5B-CFFC-74C6DED1254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>
            <a:extLst>
              <a:ext uri="{FF2B5EF4-FFF2-40B4-BE49-F238E27FC236}">
                <a16:creationId xmlns:a16="http://schemas.microsoft.com/office/drawing/2014/main" id="{BDBFE978-AC85-A0E3-B286-C628D2EA0A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>
            <a:extLst>
              <a:ext uri="{FF2B5EF4-FFF2-40B4-BE49-F238E27FC236}">
                <a16:creationId xmlns:a16="http://schemas.microsoft.com/office/drawing/2014/main" id="{692EEAB0-5645-2212-3D9D-741FF659C7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3DCCAC-114E-8544-8784-2E77585E8461}" type="slidenum">
              <a:rPr lang="en-US" altLang="en-US" sz="1200" baseline="0"/>
              <a:pPr/>
              <a:t>33</a:t>
            </a:fld>
            <a:endParaRPr lang="en-US" altLang="en-US" sz="1200" baseline="0"/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E7773A35-01FA-745D-D798-FCEF8EF1423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>
            <a:extLst>
              <a:ext uri="{FF2B5EF4-FFF2-40B4-BE49-F238E27FC236}">
                <a16:creationId xmlns:a16="http://schemas.microsoft.com/office/drawing/2014/main" id="{9D143372-2E01-9921-44C2-6AFC7D3B73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099C33E9-B587-1C11-CF24-5B1CED8C39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0DAB15F-F2D4-C44A-82B0-45705004D765}" type="slidenum">
              <a:rPr lang="en-US" altLang="en-US" sz="1200" baseline="0"/>
              <a:pPr/>
              <a:t>34</a:t>
            </a:fld>
            <a:endParaRPr lang="en-US" altLang="en-US" sz="1200" baseline="0"/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DC47419C-0613-4CA7-4DDE-2FA453B1FAB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2EB245B0-C19B-FA81-2B09-0E16F4E8D9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>
            <a:extLst>
              <a:ext uri="{FF2B5EF4-FFF2-40B4-BE49-F238E27FC236}">
                <a16:creationId xmlns:a16="http://schemas.microsoft.com/office/drawing/2014/main" id="{1C20F9B2-4F6F-7B7E-862A-F7EF957FCC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157EABC-A21A-7D4D-A19B-E24D415E92BA}" type="slidenum">
              <a:rPr lang="en-US" altLang="en-US" sz="1200" baseline="0"/>
              <a:pPr/>
              <a:t>35</a:t>
            </a:fld>
            <a:endParaRPr lang="en-US" altLang="en-US" sz="1200" baseline="0"/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021EAD4F-7948-EC39-B402-524F5C415B9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>
            <a:extLst>
              <a:ext uri="{FF2B5EF4-FFF2-40B4-BE49-F238E27FC236}">
                <a16:creationId xmlns:a16="http://schemas.microsoft.com/office/drawing/2014/main" id="{091EE764-FBEE-8AEC-4536-D219B65663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>
            <a:extLst>
              <a:ext uri="{FF2B5EF4-FFF2-40B4-BE49-F238E27FC236}">
                <a16:creationId xmlns:a16="http://schemas.microsoft.com/office/drawing/2014/main" id="{00D450CA-9251-D0B7-C255-DAFCC0E9FC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A6B217B-E1E0-C841-9760-77578F4038BA}" type="slidenum">
              <a:rPr lang="en-US" altLang="en-US" sz="1200" baseline="0"/>
              <a:pPr/>
              <a:t>36</a:t>
            </a:fld>
            <a:endParaRPr lang="en-US" altLang="en-US" sz="1200" baseline="0"/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D5B17BDD-909A-45CB-C2B0-D06B3FDA40D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>
            <a:extLst>
              <a:ext uri="{FF2B5EF4-FFF2-40B4-BE49-F238E27FC236}">
                <a16:creationId xmlns:a16="http://schemas.microsoft.com/office/drawing/2014/main" id="{1DE19394-F529-71F0-5D25-FCCB30D243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>
            <a:extLst>
              <a:ext uri="{FF2B5EF4-FFF2-40B4-BE49-F238E27FC236}">
                <a16:creationId xmlns:a16="http://schemas.microsoft.com/office/drawing/2014/main" id="{78D710E9-7F8D-D53C-69D4-9CB599B628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3099000-FCFF-F844-90BC-68B5EAEE3499}" type="slidenum">
              <a:rPr lang="en-US" altLang="en-US" sz="1200" baseline="0"/>
              <a:pPr/>
              <a:t>37</a:t>
            </a:fld>
            <a:endParaRPr lang="en-US" altLang="en-US" sz="1200" baseline="0"/>
          </a:p>
        </p:txBody>
      </p:sp>
      <p:sp>
        <p:nvSpPr>
          <p:cNvPr id="77827" name="Rectangle 2">
            <a:extLst>
              <a:ext uri="{FF2B5EF4-FFF2-40B4-BE49-F238E27FC236}">
                <a16:creationId xmlns:a16="http://schemas.microsoft.com/office/drawing/2014/main" id="{7AD0C8A2-1DC2-6BBB-C6E5-C936E66604A4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>
            <a:extLst>
              <a:ext uri="{FF2B5EF4-FFF2-40B4-BE49-F238E27FC236}">
                <a16:creationId xmlns:a16="http://schemas.microsoft.com/office/drawing/2014/main" id="{9BA7CB97-692E-F51A-8CD5-B9A2C27217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>
            <a:extLst>
              <a:ext uri="{FF2B5EF4-FFF2-40B4-BE49-F238E27FC236}">
                <a16:creationId xmlns:a16="http://schemas.microsoft.com/office/drawing/2014/main" id="{9756B8C5-0F36-3634-D979-56D9AEF03A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43317C7-A6FB-0741-9B95-F5FCB24A92FA}" type="slidenum">
              <a:rPr lang="en-US" altLang="en-US" sz="1200" baseline="0"/>
              <a:pPr/>
              <a:t>38</a:t>
            </a:fld>
            <a:endParaRPr lang="en-US" altLang="en-US" sz="1200" baseline="0"/>
          </a:p>
        </p:txBody>
      </p:sp>
      <p:sp>
        <p:nvSpPr>
          <p:cNvPr id="79875" name="Rectangle 2">
            <a:extLst>
              <a:ext uri="{FF2B5EF4-FFF2-40B4-BE49-F238E27FC236}">
                <a16:creationId xmlns:a16="http://schemas.microsoft.com/office/drawing/2014/main" id="{2CF46808-7127-C1BF-0869-E5C3A498ABB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>
            <a:extLst>
              <a:ext uri="{FF2B5EF4-FFF2-40B4-BE49-F238E27FC236}">
                <a16:creationId xmlns:a16="http://schemas.microsoft.com/office/drawing/2014/main" id="{18695D48-2ED7-CEDD-E32F-4D7876B6BA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>
            <a:extLst>
              <a:ext uri="{FF2B5EF4-FFF2-40B4-BE49-F238E27FC236}">
                <a16:creationId xmlns:a16="http://schemas.microsoft.com/office/drawing/2014/main" id="{4D9F2DDB-B89A-A4FE-815F-D08F9AD0DC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6A80FBF-C977-7E49-B42C-8E52A11846D8}" type="slidenum">
              <a:rPr lang="en-US" altLang="en-US" sz="1200" baseline="0"/>
              <a:pPr/>
              <a:t>39</a:t>
            </a:fld>
            <a:endParaRPr lang="en-US" altLang="en-US" sz="1200" baseline="0"/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185D14C0-040F-FFBA-CB42-0739126BA691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>
            <a:extLst>
              <a:ext uri="{FF2B5EF4-FFF2-40B4-BE49-F238E27FC236}">
                <a16:creationId xmlns:a16="http://schemas.microsoft.com/office/drawing/2014/main" id="{F83C06B9-D9E2-FC73-B86B-C9C0FDC54A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>
            <a:extLst>
              <a:ext uri="{FF2B5EF4-FFF2-40B4-BE49-F238E27FC236}">
                <a16:creationId xmlns:a16="http://schemas.microsoft.com/office/drawing/2014/main" id="{F4CD40A4-0D6D-FB73-E700-9A674418B7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E8EC00-21EE-5444-BF75-292794B5CDFC}" type="slidenum">
              <a:rPr lang="en-US" altLang="en-US" sz="1200" baseline="0"/>
              <a:pPr/>
              <a:t>40</a:t>
            </a:fld>
            <a:endParaRPr lang="en-US" altLang="en-US" sz="1200" baseline="0"/>
          </a:p>
        </p:txBody>
      </p:sp>
      <p:sp>
        <p:nvSpPr>
          <p:cNvPr id="83971" name="Rectangle 2">
            <a:extLst>
              <a:ext uri="{FF2B5EF4-FFF2-40B4-BE49-F238E27FC236}">
                <a16:creationId xmlns:a16="http://schemas.microsoft.com/office/drawing/2014/main" id="{B82C7E85-81CB-23D0-59CE-DB1E63DE167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>
            <a:extLst>
              <a:ext uri="{FF2B5EF4-FFF2-40B4-BE49-F238E27FC236}">
                <a16:creationId xmlns:a16="http://schemas.microsoft.com/office/drawing/2014/main" id="{9B3CA196-3291-E2F4-8BFF-4BAD8AD11A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>
            <a:extLst>
              <a:ext uri="{FF2B5EF4-FFF2-40B4-BE49-F238E27FC236}">
                <a16:creationId xmlns:a16="http://schemas.microsoft.com/office/drawing/2014/main" id="{6838C524-94B4-E241-E5E5-AD336F8650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F42D2F2-5057-E24F-9F79-D914AFC6E891}" type="slidenum">
              <a:rPr lang="en-US" altLang="en-US" sz="1200" baseline="0"/>
              <a:pPr/>
              <a:t>41</a:t>
            </a:fld>
            <a:endParaRPr lang="en-US" altLang="en-US" sz="1200" baseline="0"/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FB34C075-EA53-7655-E178-C7948BDE7BA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>
            <a:extLst>
              <a:ext uri="{FF2B5EF4-FFF2-40B4-BE49-F238E27FC236}">
                <a16:creationId xmlns:a16="http://schemas.microsoft.com/office/drawing/2014/main" id="{26C23F33-977B-49FB-D78A-5B81BCC9FD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>
            <a:extLst>
              <a:ext uri="{FF2B5EF4-FFF2-40B4-BE49-F238E27FC236}">
                <a16:creationId xmlns:a16="http://schemas.microsoft.com/office/drawing/2014/main" id="{A1F2EFA8-A607-F4C3-F45D-F0AB878BB3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8E20FA8-E706-0540-AADB-9AC686126811}" type="slidenum">
              <a:rPr lang="en-US" altLang="en-US" sz="1200" baseline="0"/>
              <a:pPr/>
              <a:t>42</a:t>
            </a:fld>
            <a:endParaRPr lang="en-US" altLang="en-US" sz="1200" baseline="0"/>
          </a:p>
        </p:txBody>
      </p:sp>
      <p:sp>
        <p:nvSpPr>
          <p:cNvPr id="88067" name="Rectangle 2">
            <a:extLst>
              <a:ext uri="{FF2B5EF4-FFF2-40B4-BE49-F238E27FC236}">
                <a16:creationId xmlns:a16="http://schemas.microsoft.com/office/drawing/2014/main" id="{C7B22277-BCC3-36E3-F165-3AECBE91093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>
            <a:extLst>
              <a:ext uri="{FF2B5EF4-FFF2-40B4-BE49-F238E27FC236}">
                <a16:creationId xmlns:a16="http://schemas.microsoft.com/office/drawing/2014/main" id="{6E1C2E01-EF9F-D69F-A195-30CC6E4A92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>
            <a:extLst>
              <a:ext uri="{FF2B5EF4-FFF2-40B4-BE49-F238E27FC236}">
                <a16:creationId xmlns:a16="http://schemas.microsoft.com/office/drawing/2014/main" id="{8496D8D3-6A3E-5B87-12E6-03314B231C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DE5D060-4A87-EB49-8D52-844B5540070B}" type="slidenum">
              <a:rPr lang="en-US" altLang="en-US" sz="1200" baseline="0"/>
              <a:pPr/>
              <a:t>43</a:t>
            </a:fld>
            <a:endParaRPr lang="en-US" altLang="en-US" sz="1200" baseline="0"/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F860B44F-C770-4568-D619-383A42F07BB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>
            <a:extLst>
              <a:ext uri="{FF2B5EF4-FFF2-40B4-BE49-F238E27FC236}">
                <a16:creationId xmlns:a16="http://schemas.microsoft.com/office/drawing/2014/main" id="{52D00239-15FA-41B4-3FF2-31749752B2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>
            <a:extLst>
              <a:ext uri="{FF2B5EF4-FFF2-40B4-BE49-F238E27FC236}">
                <a16:creationId xmlns:a16="http://schemas.microsoft.com/office/drawing/2014/main" id="{9CB6BDE7-82BE-FE18-46DD-BB558CE2E7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6C8D880-4661-4941-AE62-7B79334445AB}" type="slidenum">
              <a:rPr lang="en-US" altLang="en-US" sz="1200" baseline="0"/>
              <a:pPr/>
              <a:t>44</a:t>
            </a:fld>
            <a:endParaRPr lang="en-US" altLang="en-US" sz="1200" baseline="0"/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C93D6FA2-B65C-D27D-C90B-4505B461C5B2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>
            <a:extLst>
              <a:ext uri="{FF2B5EF4-FFF2-40B4-BE49-F238E27FC236}">
                <a16:creationId xmlns:a16="http://schemas.microsoft.com/office/drawing/2014/main" id="{6416BB86-305C-0FD9-9417-9ECCE990B5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:a16="http://schemas.microsoft.com/office/drawing/2014/main" id="{0BE66D4C-F881-4DB7-B7CE-8BEEFC70C1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6017770-E4A5-D145-B985-8541B0AEE279}" type="slidenum">
              <a:rPr lang="en-US" altLang="en-US" sz="1200" baseline="0"/>
              <a:pPr/>
              <a:t>45</a:t>
            </a:fld>
            <a:endParaRPr lang="en-US" altLang="en-US" sz="1200" baseline="0"/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16BAD87C-B8F7-90F7-65A0-643AAA78AEC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>
            <a:extLst>
              <a:ext uri="{FF2B5EF4-FFF2-40B4-BE49-F238E27FC236}">
                <a16:creationId xmlns:a16="http://schemas.microsoft.com/office/drawing/2014/main" id="{78120B56-089A-6CFD-15FB-8CEDACAF4D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>
            <a:extLst>
              <a:ext uri="{FF2B5EF4-FFF2-40B4-BE49-F238E27FC236}">
                <a16:creationId xmlns:a16="http://schemas.microsoft.com/office/drawing/2014/main" id="{11898D5D-966D-F897-CB0B-BF5685DCE8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9A7F7F1-0BDC-2343-B8E6-69EA79CAA38A}" type="slidenum">
              <a:rPr lang="en-US" altLang="en-US" sz="1200" baseline="0"/>
              <a:pPr/>
              <a:t>46</a:t>
            </a:fld>
            <a:endParaRPr lang="en-US" altLang="en-US" sz="1200" baseline="0"/>
          </a:p>
        </p:txBody>
      </p:sp>
      <p:sp>
        <p:nvSpPr>
          <p:cNvPr id="96259" name="Rectangle 2">
            <a:extLst>
              <a:ext uri="{FF2B5EF4-FFF2-40B4-BE49-F238E27FC236}">
                <a16:creationId xmlns:a16="http://schemas.microsoft.com/office/drawing/2014/main" id="{ABEF1EA0-1417-2F2B-5E85-27D8E7758D7C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DC4AEEE8-29A8-605E-B272-B9318DABD4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7340992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36879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527998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981200"/>
            <a:ext cx="3949700" cy="4318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3600" y="1981200"/>
            <a:ext cx="3949700" cy="4318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2731417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4717279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52838865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1936524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6842436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2988094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3737786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5600" y="495300"/>
            <a:ext cx="2133600" cy="5803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495300"/>
            <a:ext cx="6248400" cy="5803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81496444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2D002C6-F69A-D90B-E608-5126BADD18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495300"/>
            <a:ext cx="8534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D79717C-754C-D52E-9C12-128D2D0284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71500" y="1981200"/>
            <a:ext cx="8051800" cy="431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pic>
        <p:nvPicPr>
          <p:cNvPr id="1028" name="Picture 4" descr="MasterborderTOP">
            <a:extLst>
              <a:ext uri="{FF2B5EF4-FFF2-40B4-BE49-F238E27FC236}">
                <a16:creationId xmlns:a16="http://schemas.microsoft.com/office/drawing/2014/main" id="{CA9632CA-AC24-923B-F141-E1FE01790A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5588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MasterborderBOTTOM">
            <a:extLst>
              <a:ext uri="{FF2B5EF4-FFF2-40B4-BE49-F238E27FC236}">
                <a16:creationId xmlns:a16="http://schemas.microsoft.com/office/drawing/2014/main" id="{F77395A9-EB42-DED5-6B94-8C8752626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67475"/>
            <a:ext cx="9145588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ransition>
    <p:wipe dir="d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+mj-lt"/>
          <a:ea typeface="ＭＳ Ｐゴシック" pitchFamily="-65" charset="-128"/>
          <a:cs typeface="ＭＳ Ｐゴシック" pitchFamily="-65" charset="-128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  <a:ea typeface="ＭＳ Ｐゴシック" pitchFamily="-65" charset="-128"/>
          <a:cs typeface="ＭＳ Ｐゴシック" pitchFamily="-65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pitchFamily="-65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chemeClr val="tx1"/>
          </a:solidFill>
          <a:latin typeface="+mn-lt"/>
          <a:ea typeface="ＭＳ Ｐゴシック" pitchFamily="-65" charset="-128"/>
          <a:cs typeface="ＭＳ Ｐゴシック" pitchFamily="-65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ＭＳ Ｐゴシック" pitchFamily="-65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65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ＭＳ Ｐゴシック" pitchFamily="-65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ＭＳ Ｐゴシック" pitchFamily="-65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ＭＳ Ｐゴシック" pitchFamily="-65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ＭＳ Ｐゴシック" pitchFamily="-65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ＭＳ Ｐゴシック" pitchFamily="-65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ＭＳ Ｐゴシック" pitchFamily="-65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788511D5-D01E-1510-D7A7-0A6D5541D4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  <a:ea typeface="ＭＳ Ｐゴシック" panose="020B0600070205080204" pitchFamily="34" charset="-128"/>
              </a:rPr>
              <a:t>Plyometric Training</a:t>
            </a:r>
            <a:r>
              <a:rPr lang="en-US" altLang="en-US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46035CE-D5CA-0B6E-A916-283BDDFF7C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4100" name="Picture 4" descr="nscaCOcomp">
            <a:extLst>
              <a:ext uri="{FF2B5EF4-FFF2-40B4-BE49-F238E27FC236}">
                <a16:creationId xmlns:a16="http://schemas.microsoft.com/office/drawing/2014/main" id="{05782F89-EAD6-E9F8-9159-016E3D922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558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MasterborderTOP">
            <a:extLst>
              <a:ext uri="{FF2B5EF4-FFF2-40B4-BE49-F238E27FC236}">
                <a16:creationId xmlns:a16="http://schemas.microsoft.com/office/drawing/2014/main" id="{20894E02-C4A6-B41A-9484-85CC6D2B8E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2338"/>
            <a:ext cx="9145588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8598" name="Text Box 6">
            <a:extLst>
              <a:ext uri="{FF2B5EF4-FFF2-40B4-BE49-F238E27FC236}">
                <a16:creationId xmlns:a16="http://schemas.microsoft.com/office/drawing/2014/main" id="{1E3972EA-5F5C-AD09-6A4F-631006A06A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2100" y="5918200"/>
            <a:ext cx="5992813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US" altLang="en-US" sz="1800" baseline="0">
                <a:solidFill>
                  <a:srgbClr val="FFFF66"/>
                </a:solidFill>
              </a:rPr>
              <a:t>David H. Potach, PT, and Donald A. Chu, PhD, PT</a:t>
            </a:r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328BC280-03C1-04FF-C770-A66F28FCA8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463" y="766763"/>
            <a:ext cx="15589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145000"/>
              </a:lnSpc>
              <a:spcBef>
                <a:spcPct val="0"/>
              </a:spcBef>
              <a:buFontTx/>
              <a:buNone/>
            </a:pPr>
            <a:r>
              <a:rPr lang="en-US" altLang="en-US" baseline="0">
                <a:solidFill>
                  <a:schemeClr val="hlink"/>
                </a:solidFill>
              </a:rPr>
              <a:t>chapter</a:t>
            </a:r>
            <a:r>
              <a:rPr lang="en-US" altLang="en-US" sz="3600" baseline="0">
                <a:solidFill>
                  <a:schemeClr val="accent2"/>
                </a:solidFill>
              </a:rPr>
              <a:t> </a:t>
            </a:r>
            <a:r>
              <a:rPr lang="en-US" altLang="en-US" sz="6800" baseline="0">
                <a:solidFill>
                  <a:srgbClr val="FFFF66"/>
                </a:solidFill>
              </a:rPr>
              <a:t>18</a:t>
            </a:r>
          </a:p>
        </p:txBody>
      </p:sp>
      <p:sp>
        <p:nvSpPr>
          <p:cNvPr id="238600" name="Rectangle 8">
            <a:extLst>
              <a:ext uri="{FF2B5EF4-FFF2-40B4-BE49-F238E27FC236}">
                <a16:creationId xmlns:a16="http://schemas.microsoft.com/office/drawing/2014/main" id="{79DF6FF1-3CAB-72AA-5E92-9D0C7CF40E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6975" y="2165350"/>
            <a:ext cx="6184900" cy="308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ct val="20000"/>
              </a:spcBef>
              <a:defRPr/>
            </a:pPr>
            <a:r>
              <a:rPr lang="en-US" altLang="en-US" sz="4800" b="1" baseline="0" dirty="0">
                <a:solidFill>
                  <a:schemeClr val="bg1"/>
                </a:solidFill>
                <a:latin typeface="Arial" panose="020B0604020202020204" pitchFamily="34" charset="0"/>
              </a:rPr>
              <a:t>	</a:t>
            </a:r>
            <a:r>
              <a:rPr lang="en-US" altLang="en-US" sz="4000" b="1" baseline="0" dirty="0">
                <a:solidFill>
                  <a:schemeClr val="bg1"/>
                </a:solidFill>
                <a:latin typeface="Arial" panose="020B0604020202020204" pitchFamily="34" charset="0"/>
              </a:rPr>
              <a:t>Program Design </a:t>
            </a:r>
          </a:p>
          <a:p>
            <a:pPr indent="1588" eaLnBrk="1" hangingPunct="1">
              <a:lnSpc>
                <a:spcPct val="85000"/>
              </a:lnSpc>
              <a:spcBef>
                <a:spcPts val="0"/>
              </a:spcBef>
              <a:defRPr/>
            </a:pPr>
            <a:r>
              <a:rPr lang="en-US" altLang="en-US" sz="4000" b="1" baseline="0" dirty="0">
                <a:solidFill>
                  <a:schemeClr val="bg1"/>
                </a:solidFill>
                <a:latin typeface="Arial" panose="020B0604020202020204" pitchFamily="34" charset="0"/>
              </a:rPr>
              <a:t>and Technique </a:t>
            </a:r>
          </a:p>
          <a:p>
            <a:pPr indent="1588" eaLnBrk="1" hangingPunct="1">
              <a:lnSpc>
                <a:spcPct val="85000"/>
              </a:lnSpc>
              <a:spcBef>
                <a:spcPts val="0"/>
              </a:spcBef>
              <a:defRPr/>
            </a:pPr>
            <a:r>
              <a:rPr lang="en-US" altLang="en-US" sz="4000" b="1" baseline="0" dirty="0">
                <a:solidFill>
                  <a:schemeClr val="bg1"/>
                </a:solidFill>
                <a:latin typeface="Arial" panose="020B0604020202020204" pitchFamily="34" charset="0"/>
              </a:rPr>
              <a:t>for Plyometric Training</a:t>
            </a:r>
            <a:endParaRPr lang="en-US" altLang="en-US" sz="2800" b="1" baseline="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8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8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86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86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" dur="500"/>
                                        <p:tgtEl>
                                          <p:spTgt spid="238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8" grpId="0" autoUpdateAnimBg="0"/>
      <p:bldP spid="238600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>
            <a:extLst>
              <a:ext uri="{FF2B5EF4-FFF2-40B4-BE49-F238E27FC236}">
                <a16:creationId xmlns:a16="http://schemas.microsoft.com/office/drawing/2014/main" id="{7C36373A-87ED-49F7-12E3-C599BB4731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Chapter Objectives </a:t>
            </a:r>
          </a:p>
        </p:txBody>
      </p:sp>
      <p:sp>
        <p:nvSpPr>
          <p:cNvPr id="6147" name="Rectangle 7">
            <a:extLst>
              <a:ext uri="{FF2B5EF4-FFF2-40B4-BE49-F238E27FC236}">
                <a16:creationId xmlns:a16="http://schemas.microsoft.com/office/drawing/2014/main" id="{2D3F8278-F513-CE72-0D68-6BC223C7A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00685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Explain the physiology of plyometric exercise</a:t>
            </a: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Identify the phases of the stretch–shortening cycle</a:t>
            </a: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Identify components of a plyometric training program</a:t>
            </a: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r" eaLnBrk="1" hangingPunct="1">
              <a:buFontTx/>
              <a:buNone/>
              <a:defRPr/>
            </a:pPr>
            <a:endParaRPr lang="en-US" altLang="en-US" sz="1400" b="0" i="1" dirty="0">
              <a:ea typeface="ＭＳ Ｐゴシック" panose="020B0600070205080204" pitchFamily="34" charset="-128"/>
            </a:endParaRPr>
          </a:p>
          <a:p>
            <a:pPr marL="0" indent="0" algn="r" eaLnBrk="1" hangingPunct="1">
              <a:buFontTx/>
              <a:buNone/>
              <a:defRPr/>
            </a:pPr>
            <a:endParaRPr lang="en-US" altLang="en-US" sz="1400" b="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0B98F9-79DC-F63E-A002-EA153FE0EA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6">
            <a:extLst>
              <a:ext uri="{FF2B5EF4-FFF2-40B4-BE49-F238E27FC236}">
                <a16:creationId xmlns:a16="http://schemas.microsoft.com/office/drawing/2014/main" id="{0B2D34F6-6D58-E2AE-8E11-E22C680CDF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Chapter Objectives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r>
              <a:rPr lang="en-US" altLang="en-US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8195" name="Rectangle 7">
            <a:extLst>
              <a:ext uri="{FF2B5EF4-FFF2-40B4-BE49-F238E27FC236}">
                <a16:creationId xmlns:a16="http://schemas.microsoft.com/office/drawing/2014/main" id="{1C6FC11F-3E52-C0FD-DC1B-27996B91A8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a safe and effective plyometric training program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Recommend proper equipment for plyometric exercise</a:t>
            </a: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Teach correct technique for plyometric exercises</a:t>
            </a:r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>
            <a:extLst>
              <a:ext uri="{FF2B5EF4-FFF2-40B4-BE49-F238E27FC236}">
                <a16:creationId xmlns:a16="http://schemas.microsoft.com/office/drawing/2014/main" id="{A0904184-1063-64B0-6E90-24ACF01E67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 Mechanics and Physiology </a:t>
            </a:r>
          </a:p>
        </p:txBody>
      </p:sp>
      <p:sp>
        <p:nvSpPr>
          <p:cNvPr id="10243" name="Rectangle 5">
            <a:extLst>
              <a:ext uri="{FF2B5EF4-FFF2-40B4-BE49-F238E27FC236}">
                <a16:creationId xmlns:a16="http://schemas.microsoft.com/office/drawing/2014/main" id="{9192362D-0C21-BE83-CAAF-B3DD320D07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Mechanical model of plyometric exercise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Elastic energy in the musculotendinous components is increased with a rapid stretch and then stored.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If a concentric muscle action follows immediately, the stored energy is released, increasing the total force production.</a:t>
            </a:r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>
            <a:extLst>
              <a:ext uri="{FF2B5EF4-FFF2-40B4-BE49-F238E27FC236}">
                <a16:creationId xmlns:a16="http://schemas.microsoft.com/office/drawing/2014/main" id="{D9F32E92-2699-A8B6-ACB2-B67040354A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Mechanical Model </a:t>
            </a:r>
          </a:p>
        </p:txBody>
      </p:sp>
      <p:sp>
        <p:nvSpPr>
          <p:cNvPr id="12291" name="Rectangle 5">
            <a:extLst>
              <a:ext uri="{FF2B5EF4-FFF2-40B4-BE49-F238E27FC236}">
                <a16:creationId xmlns:a16="http://schemas.microsoft.com/office/drawing/2014/main" id="{005DAD26-F15D-EFF0-CF6D-B88FDF4428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Figure 18.1 (next slide)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Mechanical model of skeletal muscle function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series elastic component (SEC), when stretched, stores elastic energy that increases the force produced.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contractile component (CC) (i.e., actin, myosin, and crossbridges) is the primary source of muscle force during concentric muscle action.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parallel elastic component (PEC) (i.e., epimysium, perimysium, endomysium, and sarcolemma) exerts a passive force with unstimulated muscle stretch.</a:t>
            </a: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6">
            <a:extLst>
              <a:ext uri="{FF2B5EF4-FFF2-40B4-BE49-F238E27FC236}">
                <a16:creationId xmlns:a16="http://schemas.microsoft.com/office/drawing/2014/main" id="{48C8848E-B38C-D7B0-6D97-7A25A4ACD8C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18.1</a:t>
            </a:r>
          </a:p>
        </p:txBody>
      </p:sp>
      <p:pic>
        <p:nvPicPr>
          <p:cNvPr id="14339" name="Picture 1">
            <a:extLst>
              <a:ext uri="{FF2B5EF4-FFF2-40B4-BE49-F238E27FC236}">
                <a16:creationId xmlns:a16="http://schemas.microsoft.com/office/drawing/2014/main" id="{44FC3986-6C68-E35D-D374-6F09AB5FA0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1550988"/>
            <a:ext cx="6711950" cy="484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2C5105D-CA08-1527-0D51-4520C4D778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 Mechanics and Physiology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AD1AEBB9-82D6-C2AC-4DFF-50B6C307C3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Neurophysiological model of plyometric exercise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This model involves </a:t>
            </a:r>
            <a:r>
              <a:rPr lang="en-US" altLang="en-US" i="1">
                <a:ea typeface="ＭＳ Ｐゴシック" panose="020B0600070205080204" pitchFamily="34" charset="-128"/>
              </a:rPr>
              <a:t>potentiation</a:t>
            </a:r>
            <a:r>
              <a:rPr lang="en-US" altLang="en-US">
                <a:ea typeface="ＭＳ Ｐゴシック" panose="020B0600070205080204" pitchFamily="34" charset="-128"/>
              </a:rPr>
              <a:t> (change in the force–velocity characteristics of the muscle’s contractile components caused by stretch) of the concentric muscle action by use of the stretch reflex.</a:t>
            </a:r>
          </a:p>
          <a:p>
            <a:pPr lvl="1" eaLnBrk="1" hangingPunct="1"/>
            <a:r>
              <a:rPr lang="en-US" altLang="en-US" i="1">
                <a:ea typeface="ＭＳ Ｐゴシック" panose="020B0600070205080204" pitchFamily="34" charset="-128"/>
              </a:rPr>
              <a:t>Stretch reflex</a:t>
            </a:r>
            <a:r>
              <a:rPr lang="en-US" altLang="en-US">
                <a:ea typeface="ＭＳ Ｐゴシック" panose="020B0600070205080204" pitchFamily="34" charset="-128"/>
              </a:rPr>
              <a:t> is the body’s involuntary response to an external stimulus that stretches the muscles.</a:t>
            </a:r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A4869B61-4751-ED8E-110D-5DB889D80E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Stretch Reflex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8B1EA71-C3A1-AC7D-1029-64EF7CFD54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Figure 18.2 (next slide)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Illustration of the stretch reflex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When muscle spindles are stimulated, the stretch reflex is stimulated, sending input to the spinal cord via Type Ia nerve fibers.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After synapsing with the alpha motor neurons in the spinal cord, impulses travel to the agonist extrafusal fibers, causing a reflexive muscle action.</a:t>
            </a:r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>
            <a:extLst>
              <a:ext uri="{FF2B5EF4-FFF2-40B4-BE49-F238E27FC236}">
                <a16:creationId xmlns:a16="http://schemas.microsoft.com/office/drawing/2014/main" id="{2568407E-3690-3610-C2CD-DAC41CD2E20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18.2</a:t>
            </a:r>
          </a:p>
        </p:txBody>
      </p:sp>
      <p:pic>
        <p:nvPicPr>
          <p:cNvPr id="20483" name="Picture 1">
            <a:extLst>
              <a:ext uri="{FF2B5EF4-FFF2-40B4-BE49-F238E27FC236}">
                <a16:creationId xmlns:a16="http://schemas.microsoft.com/office/drawing/2014/main" id="{73313691-4B8E-DDC1-0B6D-A7142EFACE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8" y="1644650"/>
            <a:ext cx="8996362" cy="459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5B42227-D05E-BA22-1B63-762951CD2B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 Mechanics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Physiology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E2534999-1193-D237-78DC-4FC5DF145A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1243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Stretch–shortening cycle (SSC)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Employs both the energy storage of the SEC and stimulation of the stretch reflex to facilitate maximal increase in muscle recruitment over a minimal amount of time</a:t>
            </a:r>
          </a:p>
          <a:p>
            <a:pPr lvl="1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AC7B31-C39E-2874-F8BB-4E6D01FDAA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82235C3-C76E-44B6-BF4A-BCEFE5182D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 Mechanics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Physiology</a:t>
            </a:r>
            <a:r>
              <a:rPr lang="en-US" altLang="en-US" i="1">
                <a:ea typeface="ＭＳ Ｐゴシック" panose="020B0600070205080204" pitchFamily="34" charset="-128"/>
              </a:rPr>
              <a:t>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FEF16CD-3FF0-D13C-8107-126C7E6AE9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Stretch–shortening cycle (SSC)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A fast rate of musculotendinous stretch is vital to muscle recruitment and activity resulting from the SSC.</a:t>
            </a:r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>
            <a:extLst>
              <a:ext uri="{FF2B5EF4-FFF2-40B4-BE49-F238E27FC236}">
                <a16:creationId xmlns:a16="http://schemas.microsoft.com/office/drawing/2014/main" id="{87301D4F-6E48-053B-5681-C8CE9258D5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18.1</a:t>
            </a:r>
          </a:p>
        </p:txBody>
      </p:sp>
      <p:pic>
        <p:nvPicPr>
          <p:cNvPr id="26627" name="Picture 1">
            <a:extLst>
              <a:ext uri="{FF2B5EF4-FFF2-40B4-BE49-F238E27FC236}">
                <a16:creationId xmlns:a16="http://schemas.microsoft.com/office/drawing/2014/main" id="{FAFBBF42-E1E9-20C7-D6EE-689DAD4BC9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2600325"/>
            <a:ext cx="62960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A8480CC-13A7-F4C7-32AA-0D7BE29B27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Stretch–Shortening Cycle 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5769EC0-EF0E-DB75-5AC9-8D86CAF9F8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Figure 18.3 (next slide)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long jump and stretch–shortening cycle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 i="1">
                <a:ea typeface="ＭＳ Ｐゴシック" panose="020B0600070205080204" pitchFamily="34" charset="-128"/>
              </a:rPr>
              <a:t>(a)</a:t>
            </a:r>
            <a:r>
              <a:rPr lang="en-US" altLang="en-US">
                <a:ea typeface="ＭＳ Ｐゴシック" panose="020B0600070205080204" pitchFamily="34" charset="-128"/>
              </a:rPr>
              <a:t> The eccentric phase begins at touchdown and continues until the movement ends.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 i="1">
                <a:ea typeface="ＭＳ Ｐゴシック" panose="020B0600070205080204" pitchFamily="34" charset="-128"/>
              </a:rPr>
              <a:t>(b)</a:t>
            </a:r>
            <a:r>
              <a:rPr lang="en-US" altLang="en-US">
                <a:ea typeface="ＭＳ Ｐゴシック" panose="020B0600070205080204" pitchFamily="34" charset="-128"/>
              </a:rPr>
              <a:t> The amortization phase is the transition from eccentric to concentric phases; it is quick and without movement.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 i="1">
                <a:ea typeface="ＭＳ Ｐゴシック" panose="020B0600070205080204" pitchFamily="34" charset="-128"/>
              </a:rPr>
              <a:t>(c) </a:t>
            </a:r>
            <a:r>
              <a:rPr lang="en-US" altLang="en-US">
                <a:ea typeface="ＭＳ Ｐゴシック" panose="020B0600070205080204" pitchFamily="34" charset="-128"/>
              </a:rPr>
              <a:t>The concentric phase follows the amortization phase and composes the entire push-off time, until the athlete’s foot leaves the surface.</a:t>
            </a:r>
          </a:p>
        </p:txBody>
      </p:sp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5">
            <a:extLst>
              <a:ext uri="{FF2B5EF4-FFF2-40B4-BE49-F238E27FC236}">
                <a16:creationId xmlns:a16="http://schemas.microsoft.com/office/drawing/2014/main" id="{57EA0118-E9EA-4FEF-69C9-2A94352D2FB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18.3</a:t>
            </a:r>
          </a:p>
        </p:txBody>
      </p:sp>
      <p:pic>
        <p:nvPicPr>
          <p:cNvPr id="30723" name="Picture 1">
            <a:extLst>
              <a:ext uri="{FF2B5EF4-FFF2-40B4-BE49-F238E27FC236}">
                <a16:creationId xmlns:a16="http://schemas.microsoft.com/office/drawing/2014/main" id="{B071D782-DC40-EC24-4E46-B0C147F367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75" y="1465263"/>
            <a:ext cx="8229600" cy="490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>
            <a:extLst>
              <a:ext uri="{FF2B5EF4-FFF2-40B4-BE49-F238E27FC236}">
                <a16:creationId xmlns:a16="http://schemas.microsoft.com/office/drawing/2014/main" id="{0081744F-E49C-041F-2E32-B4C5ED223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32771" name="Rectangle 5">
            <a:extLst>
              <a:ext uri="{FF2B5EF4-FFF2-40B4-BE49-F238E27FC236}">
                <a16:creationId xmlns:a16="http://schemas.microsoft.com/office/drawing/2014/main" id="{1E26AC68-3690-307D-78AB-FB8EF7DE6A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stretch–shortening cycle combines mechanical and neurophysiological mechanisms and is the basis of plyometric exercise. A rapid eccentric muscle action stimulates the stretch reflex and storage of elastic energy, which increases the force produced during the subsequent concentric action.</a:t>
            </a:r>
          </a:p>
        </p:txBody>
      </p:sp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0424367D-1EFA-3F83-7005-E4D8B16DD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Design of Plyometric Training Programs</a:t>
            </a:r>
            <a:endParaRPr lang="en-AU" altLang="en-US">
              <a:ea typeface="ＭＳ Ｐゴシック" panose="020B0600070205080204" pitchFamily="34" charset="-128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1CAEAADA-DEA1-A4E8-42B1-BDE802253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912938"/>
            <a:ext cx="8051800" cy="4065587"/>
          </a:xfrm>
        </p:spPr>
        <p:txBody>
          <a:bodyPr/>
          <a:lstStyle/>
          <a:p>
            <a:r>
              <a:rPr lang="en-AU" altLang="en-US">
                <a:ea typeface="ＭＳ Ｐゴシック" panose="020B0600070205080204" pitchFamily="34" charset="-128"/>
              </a:rPr>
              <a:t>Needs analysis</a:t>
            </a:r>
          </a:p>
          <a:p>
            <a:pPr lvl="1"/>
            <a:r>
              <a:rPr lang="en-AU" altLang="en-US">
                <a:ea typeface="ＭＳ Ｐゴシック" panose="020B0600070205080204" pitchFamily="34" charset="-128"/>
              </a:rPr>
              <a:t>Athletes must be evaluated for their </a:t>
            </a:r>
          </a:p>
          <a:p>
            <a:pPr lvl="2"/>
            <a:r>
              <a:rPr lang="en-AU" altLang="en-US">
                <a:ea typeface="ＭＳ Ｐゴシック" panose="020B0600070205080204" pitchFamily="34" charset="-128"/>
              </a:rPr>
              <a:t>Sport</a:t>
            </a:r>
          </a:p>
          <a:p>
            <a:pPr lvl="2"/>
            <a:r>
              <a:rPr lang="en-AU" altLang="en-US">
                <a:ea typeface="ＭＳ Ｐゴシック" panose="020B0600070205080204" pitchFamily="34" charset="-128"/>
              </a:rPr>
              <a:t>Sport position </a:t>
            </a:r>
          </a:p>
          <a:p>
            <a:pPr lvl="2"/>
            <a:r>
              <a:rPr lang="en-AU" altLang="en-US">
                <a:ea typeface="ＭＳ Ｐゴシック" panose="020B0600070205080204" pitchFamily="34" charset="-128"/>
              </a:rPr>
              <a:t>Training status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By understanding each sport’s individual requirements, the positions within the sport, and the needs of each athlete</a:t>
            </a:r>
            <a:r>
              <a:rPr lang="en-AU" altLang="en-US">
                <a:ea typeface="ＭＳ Ｐゴシック" panose="020B0600070205080204" pitchFamily="34" charset="-128"/>
              </a:rPr>
              <a:t>, the strength and conditioning professional can design a safe, effective plyometric training program.</a:t>
            </a:r>
          </a:p>
          <a:p>
            <a:pPr lvl="1">
              <a:buFontTx/>
              <a:buNone/>
            </a:pPr>
            <a:r>
              <a:rPr lang="en-AU" altLang="en-US">
                <a:ea typeface="ＭＳ Ｐゴシック" panose="020B0600070205080204" pitchFamily="34" charset="-128"/>
              </a:rPr>
              <a:t>								</a:t>
            </a:r>
            <a:endParaRPr lang="en-AU" altLang="en-US" sz="14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A7B325-CF00-5D43-016A-AB97924EB1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>
            <a:extLst>
              <a:ext uri="{FF2B5EF4-FFF2-40B4-BE49-F238E27FC236}">
                <a16:creationId xmlns:a16="http://schemas.microsoft.com/office/drawing/2014/main" id="{917C562B-BFE0-FB91-BB46-F30BAE5D2B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</a:p>
        </p:txBody>
      </p:sp>
      <p:sp>
        <p:nvSpPr>
          <p:cNvPr id="31747" name="Rectangle 5">
            <a:extLst>
              <a:ext uri="{FF2B5EF4-FFF2-40B4-BE49-F238E27FC236}">
                <a16:creationId xmlns:a16="http://schemas.microsoft.com/office/drawing/2014/main" id="{C3BB14D7-EFE4-8A03-2319-29D709613B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4811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Mode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Lower body plyometrics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These are appropriate for virtually any athlete and any sport.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Direction of movement varies by sport, but many sports require athletes to produce maximal vertical or lateral movement in a short amount of time.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There is a wide variety of lower body drills with various intensity levels and directional movements.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>
            <a:extLst>
              <a:ext uri="{FF2B5EF4-FFF2-40B4-BE49-F238E27FC236}">
                <a16:creationId xmlns:a16="http://schemas.microsoft.com/office/drawing/2014/main" id="{963DE084-F4FB-4E69-95C8-0177F864E07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18.2</a:t>
            </a:r>
          </a:p>
        </p:txBody>
      </p:sp>
      <p:pic>
        <p:nvPicPr>
          <p:cNvPr id="37891" name="Picture 1">
            <a:extLst>
              <a:ext uri="{FF2B5EF4-FFF2-40B4-BE49-F238E27FC236}">
                <a16:creationId xmlns:a16="http://schemas.microsoft.com/office/drawing/2014/main" id="{D4C66A84-B133-D6A3-7C01-780C17BAEA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1955800"/>
            <a:ext cx="6296025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4">
            <a:extLst>
              <a:ext uri="{FF2B5EF4-FFF2-40B4-BE49-F238E27FC236}">
                <a16:creationId xmlns:a16="http://schemas.microsoft.com/office/drawing/2014/main" id="{46A65EFF-32E4-47E9-E94A-57547E13C0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39939" name="Rectangle 5">
            <a:extLst>
              <a:ext uri="{FF2B5EF4-FFF2-40B4-BE49-F238E27FC236}">
                <a16:creationId xmlns:a16="http://schemas.microsoft.com/office/drawing/2014/main" id="{0014F031-0A2A-F041-F8C1-86DA0DE073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57638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Mode 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Upper body plyometrics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Medicine ball throws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Catches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Several types of push-ups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Trunk plyometrics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Exercises for the trunk may be performed “plyometrically,” provided that movement modifications are made.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Specifically, the exercise movements must be shorter and quicker to allow stimulation and use of the stretch reflex.</a:t>
            </a:r>
          </a:p>
          <a:p>
            <a:pPr lvl="2" eaLnBrk="1" hangingPunct="1">
              <a:buFontTx/>
              <a:buNone/>
            </a:pPr>
            <a:r>
              <a:rPr lang="en-US" altLang="en-US" sz="1400" i="1">
                <a:ea typeface="ＭＳ Ｐゴシック" panose="020B0600070205080204" pitchFamily="34" charset="-128"/>
              </a:rPr>
              <a:t>							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388A18-1C1B-C5EA-1834-F0B636C29B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6F9DB1E2-7A5F-BEE9-597D-1E3B14DC22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97DC5C7-A337-2BD1-5AAF-F31C4F0FB2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8893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Intensity 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Plyometric intensity is the amount of stress placed on muscles, connective tissues, and joints.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It is controlled primarily by the type of plyometric drill.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Generally, as intensity increases, volume should decrease.</a:t>
            </a:r>
          </a:p>
          <a:p>
            <a:pPr lvl="1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>
            <a:extLst>
              <a:ext uri="{FF2B5EF4-FFF2-40B4-BE49-F238E27FC236}">
                <a16:creationId xmlns:a16="http://schemas.microsoft.com/office/drawing/2014/main" id="{78FDE5A5-94AD-457B-4B26-9FD6C943E3D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18.3</a:t>
            </a:r>
          </a:p>
        </p:txBody>
      </p:sp>
      <p:pic>
        <p:nvPicPr>
          <p:cNvPr id="44035" name="Picture 1">
            <a:extLst>
              <a:ext uri="{FF2B5EF4-FFF2-40B4-BE49-F238E27FC236}">
                <a16:creationId xmlns:a16="http://schemas.microsoft.com/office/drawing/2014/main" id="{7C370C84-EB2C-3679-4DA6-0C33F034FF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988" y="2524125"/>
            <a:ext cx="629602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4">
            <a:extLst>
              <a:ext uri="{FF2B5EF4-FFF2-40B4-BE49-F238E27FC236}">
                <a16:creationId xmlns:a16="http://schemas.microsoft.com/office/drawing/2014/main" id="{FD831842-4DD4-9EAF-93E5-B4EF22D784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</a:p>
        </p:txBody>
      </p:sp>
      <p:sp>
        <p:nvSpPr>
          <p:cNvPr id="41987" name="Rectangle 5">
            <a:extLst>
              <a:ext uri="{FF2B5EF4-FFF2-40B4-BE49-F238E27FC236}">
                <a16:creationId xmlns:a16="http://schemas.microsoft.com/office/drawing/2014/main" id="{AC206CE7-C2E1-C244-8F97-BB5606A2FD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04653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Frequency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Typical recovery time guideline: 42 to 72 hours between plyometric sessions.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Using these typical recovery times, athletes commonly perform two or three plyometric sessions per week.</a:t>
            </a:r>
          </a:p>
          <a:p>
            <a:pPr lvl="1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D4D0F28-2D74-A8B5-506B-F7ADF3C1D2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4">
            <a:extLst>
              <a:ext uri="{FF2B5EF4-FFF2-40B4-BE49-F238E27FC236}">
                <a16:creationId xmlns:a16="http://schemas.microsoft.com/office/drawing/2014/main" id="{8B5C298A-79F4-84F6-12F0-AF7802BDA2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1" name="Rectangle 5">
            <a:extLst>
              <a:ext uri="{FF2B5EF4-FFF2-40B4-BE49-F238E27FC236}">
                <a16:creationId xmlns:a16="http://schemas.microsoft.com/office/drawing/2014/main" id="{A7CE4D51-1962-BC01-BE67-F43600B990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Recovery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Recovery for depth jumps may consist of 5 to 10 seconds of rest between repetitions and 2 to 3 minutes between sets.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The time between sets is determined by a proper work-to-rest ratio (i.e., 1:5 to 1:10) and is specific to the volume and type of drill being performed.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Drills should not be thought of as cardiorespiratory conditioning exercises but as power training.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Drills for a given body area should not be performed two days in succession.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60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CBE2B6-6DCA-7910-C99A-96B62945C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64FA9A6D-6AB3-FC9A-58BD-2F22A23C4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65AFD02-684F-1B64-AEF9-111CBDF09D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898900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Volume 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For lower body drills, plyometric volume is ex-pressed as foot contacts per workout (or in distance for bounding drills).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For upper body drills, plyometric volume is ex-pressed as the number of throws or catches per workout.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Recommended lower body volumes vary for athletes with different levels of experience.</a:t>
            </a:r>
          </a:p>
          <a:p>
            <a:pPr lvl="1"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4">
            <a:extLst>
              <a:ext uri="{FF2B5EF4-FFF2-40B4-BE49-F238E27FC236}">
                <a16:creationId xmlns:a16="http://schemas.microsoft.com/office/drawing/2014/main" id="{57BEC3A9-CEF3-140F-F775-0F474327971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18.4</a:t>
            </a:r>
          </a:p>
        </p:txBody>
      </p:sp>
      <p:pic>
        <p:nvPicPr>
          <p:cNvPr id="52227" name="Picture 1">
            <a:extLst>
              <a:ext uri="{FF2B5EF4-FFF2-40B4-BE49-F238E27FC236}">
                <a16:creationId xmlns:a16="http://schemas.microsoft.com/office/drawing/2014/main" id="{5B942608-98D7-CF5D-1911-89524C006E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088" y="2676525"/>
            <a:ext cx="3171825" cy="150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014B3C7B-E515-4970-0CD1-2D11FB2854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FC99314-50A3-27D7-E2D2-A979AA35BF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7668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Program length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Currently, most programs range from 6 to 10 weeks; however, vertical jump height improves as soon as 4 weeks after the start of a plyometric training program.</a:t>
            </a:r>
          </a:p>
          <a:p>
            <a:pPr lvl="1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D88418-D324-6005-F89D-1540857B1D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7965B3FD-1BB6-9150-6F8A-14FB5244A8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AE04E08A-E6D9-24B1-01CD-3067B28D19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8782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Progression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Plyometrics is a form of resistance training and thus must follow the principles of </a:t>
            </a:r>
            <a:r>
              <a:rPr lang="en-US" altLang="en-US" i="1" dirty="0">
                <a:ea typeface="ＭＳ Ｐゴシック" panose="020B0600070205080204" pitchFamily="34" charset="-128"/>
              </a:rPr>
              <a:t>progressive overload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(the systematic increase in training frequency, volume, and intensity in various combinations).</a:t>
            </a:r>
          </a:p>
          <a:p>
            <a:pPr lvl="1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582BED-F21B-6D7E-9628-91C10F3F5B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D9484B8C-3E2B-C88B-00B4-48D720C203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Design of Plyometric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5C6AD71-D7E8-0B13-F139-8274C4764B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Warm-up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Plyometric exercise sessions must include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(1) A general warm-up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(2) Stretching</a:t>
            </a:r>
          </a:p>
          <a:p>
            <a:pPr marL="914400" lvl="2" indent="0" eaLnBrk="1" hangingPunct="1">
              <a:buFontTx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(3) A specific warm-up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specific warm-up should consist of low-intensity, dynamic movements.</a:t>
            </a:r>
          </a:p>
        </p:txBody>
      </p:sp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E14D62B6-1B92-BF84-3593-9D4BAC2A1A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7332B2F4-FBA4-408B-2BED-4A1A9F04B8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Effective plyometric programs include the same variables that are essential to any training program design: mode, intensity, frequency, recovery, volume, program length, progression, and warm-up. </a:t>
            </a:r>
          </a:p>
        </p:txBody>
      </p:sp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64F30411-151A-D0DD-9858-969A9A21F3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Age Considerations</a:t>
            </a: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F7FD65B4-6780-5BF8-EDD5-B343594E6D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046538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Adolescents 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Consider both physical and emotional maturity.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primary goal is to develop neuromuscular control and anaerobic skills that will carry over into adult athletic participation.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Gradually progress from simple to complex.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recovery time between workouts should be a minimum of two or three days.</a:t>
            </a:r>
          </a:p>
          <a:p>
            <a:pPr lvl="1"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6C810DF8-AB27-E1FA-9B5B-E3FF9F06BD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Key Point 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E325B233-0744-2D05-D9EB-1087003A45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Under proper supervision and with an appropriate program, prepubescent and adolescent children may perform plyometric exercises. Depth jumps and high-intensity lower body plyometrics are contraindicated for this population. </a:t>
            </a:r>
          </a:p>
        </p:txBody>
      </p:sp>
    </p:spTree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26A606D6-627A-3F5C-6D69-A372ED7112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Age Considerations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8C5DA9CC-41D7-71E8-E11E-74E55CB9EA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Masters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plyometric program should include no more than 5 low- to moderate-intensity exercises.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The volume should be lower—should include fewer total foot contacts than a standard plyometric training program.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recovery time between plyometric workouts should be 3 or 4 days.</a:t>
            </a:r>
          </a:p>
        </p:txBody>
      </p:sp>
    </p:spTree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C79C9431-0DF7-73E8-38CD-9B849FAE7C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Plyometrics and Other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Forms of Exercise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3D37C846-1648-15FC-52B0-8494E4EF20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8782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Plyometric exercise and resistance training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Combine lower body resistance training with upper body plyometrics, and upper body resistance training with lower body plyometrics.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Do not perform heavy resistance training and plyo-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metric exercises on the same day.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Some advanced athletes may benefit from complex training, which involves intense resistance training followed by plyometric exercises.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4">
            <a:extLst>
              <a:ext uri="{FF2B5EF4-FFF2-40B4-BE49-F238E27FC236}">
                <a16:creationId xmlns:a16="http://schemas.microsoft.com/office/drawing/2014/main" id="{DD65093C-E381-D562-F274-D17173EFF3B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18.6</a:t>
            </a:r>
          </a:p>
        </p:txBody>
      </p:sp>
      <p:pic>
        <p:nvPicPr>
          <p:cNvPr id="70659" name="Picture 1">
            <a:extLst>
              <a:ext uri="{FF2B5EF4-FFF2-40B4-BE49-F238E27FC236}">
                <a16:creationId xmlns:a16="http://schemas.microsoft.com/office/drawing/2014/main" id="{CAB71F3E-1412-2CAC-CB3D-48B13B0C02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088" y="2319338"/>
            <a:ext cx="317182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8FD78196-3F0F-341A-B8FA-5A13783CCF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Plyometrics and Other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Forms of Exercise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9FAA6209-38B0-7951-044D-28E737D9B6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Plyometric and aerobic exercise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Because aerobic exercise may have a negative effect on power production, it is advisable to perform plyometric exercise before aerobic endurance training.</a:t>
            </a:r>
          </a:p>
        </p:txBody>
      </p:sp>
    </p:spTree>
  </p:cSld>
  <p:clrMapOvr>
    <a:masterClrMapping/>
  </p:clrMapOvr>
  <p:transition>
    <p:wipe dir="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090B35B7-3A0D-571D-830A-E648F00CFE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C019BEE0-D28A-02B0-83DD-B45CD670EE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Pretraining evaluation of the athlete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Technique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Before adding any drill, the strength and conditioning professional must demonstrate proper technique to the athlete.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Proper landing technique is essential to prevent injury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improve performance in lower body plyometrics.</a:t>
            </a:r>
            <a:endParaRPr lang="en-US" altLang="en-US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9063A432-846A-01F5-C505-CA95FDFA54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Proper Plyometric Landing Position 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F9E22A23-EA5F-F4CB-3713-C37A73D35A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Figure 18.4 (next slide)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shoulders are in line with the knees, which helps to place the center of gravity over the body’s base of support. 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The knees are over the toes; excessive inward (valgus) movement increases the athlete’s risk of lower extremity injury.</a:t>
            </a:r>
          </a:p>
        </p:txBody>
      </p:sp>
    </p:spTree>
  </p:cSld>
  <p:clrMapOvr>
    <a:masterClrMapping/>
  </p:clrMapOvr>
  <p:transition>
    <p:wipe dir="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4">
            <a:extLst>
              <a:ext uri="{FF2B5EF4-FFF2-40B4-BE49-F238E27FC236}">
                <a16:creationId xmlns:a16="http://schemas.microsoft.com/office/drawing/2014/main" id="{8EE72733-1737-9730-A388-22184DE6D76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Figure 18.4</a:t>
            </a:r>
          </a:p>
        </p:txBody>
      </p:sp>
      <p:pic>
        <p:nvPicPr>
          <p:cNvPr id="78851" name="Picture 1">
            <a:extLst>
              <a:ext uri="{FF2B5EF4-FFF2-40B4-BE49-F238E27FC236}">
                <a16:creationId xmlns:a16="http://schemas.microsoft.com/office/drawing/2014/main" id="{9A2FB984-526F-60C6-1CD6-E33D50AE45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620838"/>
            <a:ext cx="40767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2" name="Picture 2">
            <a:extLst>
              <a:ext uri="{FF2B5EF4-FFF2-40B4-BE49-F238E27FC236}">
                <a16:creationId xmlns:a16="http://schemas.microsoft.com/office/drawing/2014/main" id="{0A57D1F4-ADE4-FD14-DEE3-69F7F3757C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913" y="1628775"/>
            <a:ext cx="40767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4">
            <a:extLst>
              <a:ext uri="{FF2B5EF4-FFF2-40B4-BE49-F238E27FC236}">
                <a16:creationId xmlns:a16="http://schemas.microsoft.com/office/drawing/2014/main" id="{C359EC61-5A06-F533-18F0-7EFF5E2BA1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</a:p>
        </p:txBody>
      </p:sp>
      <p:sp>
        <p:nvSpPr>
          <p:cNvPr id="76803" name="Rectangle 5">
            <a:extLst>
              <a:ext uri="{FF2B5EF4-FFF2-40B4-BE49-F238E27FC236}">
                <a16:creationId xmlns:a16="http://schemas.microsoft.com/office/drawing/2014/main" id="{F92B6B5E-ECD9-6574-E6D9-F71DD67B1C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8989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Pretraining evaluation of the athlete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Strength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For lower body plyometrics, it was previously thought that the athlete’s 1RM squat should be at least 1.5 times his or her body weight. A more important consideration may be technique.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D4A4ED-40C4-9C82-1438-177BF37B3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99EEDDC1-BD89-272D-39A5-00A69A4C91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C41CEDAE-7F0A-8AB7-8F39-712D9D5DD4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4016375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Pretraining evaluation of the athlete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Balance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Three balance tests are provided in table 18.7, listed in order of difficulty.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Each test position must be held for 30 seconds. Tests should be performed on the same surface used for drills.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An athlete beginning plyometric training for the first time must stand on one leg for 30 seconds without falling.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An athlete beginning an advanced plyometric program must maintain a single-leg half squat for 30 seconds without falling.</a:t>
            </a:r>
          </a:p>
          <a:p>
            <a:pPr lvl="2" eaLnBrk="1" hangingPunct="1"/>
            <a:endParaRPr lang="en-US" altLang="en-US" sz="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4">
            <a:extLst>
              <a:ext uri="{FF2B5EF4-FFF2-40B4-BE49-F238E27FC236}">
                <a16:creationId xmlns:a16="http://schemas.microsoft.com/office/drawing/2014/main" id="{C704E627-16C6-0BF6-80C6-A6813240667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18.7</a:t>
            </a:r>
          </a:p>
        </p:txBody>
      </p:sp>
      <p:pic>
        <p:nvPicPr>
          <p:cNvPr id="84995" name="Picture 1">
            <a:extLst>
              <a:ext uri="{FF2B5EF4-FFF2-40B4-BE49-F238E27FC236}">
                <a16:creationId xmlns:a16="http://schemas.microsoft.com/office/drawing/2014/main" id="{022E40E2-95C5-5EE5-19C4-1DB992F380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088" y="2486025"/>
            <a:ext cx="3171825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36054AF6-EBDC-2434-6687-3CB740F1FC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83857615-A3B8-D94A-9DA4-6A1E5EE513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274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Pretraining evaluation of the athlete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Physical characteristics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Athletes who weigh more than 220 pounds (100 kg) may be at an increased risk for injury when performing plyometric exercises.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Further, athletes weighing over 220 pounds should not perform depth jumps from heights greater than 18 inches (46 cm).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8D6A7B-639D-F71D-932C-51D87B9880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5C73187E-40D9-86A3-6855-55A3171DEB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4538A598-1EBD-6BA6-1C63-2C2CA29429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1795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 and facilities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Landing surface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To prevent injuries, the landing surface used for lower body plyometrics must possess adequate shock-absorbing properties.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 grass field, suspended floor, or rubber mat is a good surface choice.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BF0621-7499-584D-029B-B12286B5A3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2182135C-CB5C-31F7-7046-83F16CA074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4EE25DB-9603-A8E2-DD06-EA0404A3DC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3858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 and facilities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area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amount of space needed depends on the drill.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Most bounding and running drills require at least 30 m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(33 yards) of straightaway, though some drills may require a straightaway of 100 m (109 yards).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For most standing, box, and depth jumps, only a minimal surface area is needed, but the ceiling height must be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3 to 4 m (9.8-13.1 feet) in order to be adequate.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7468C0-740C-34C4-7A74-0EA0E67CDE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B6CB0C46-A50F-4CD1-E467-EA99AC2A6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5B884D15-6EEE-423B-D469-3B3CED9EF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084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 and facilities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Boxes used for box jumps and depth jumps must be sturdy and should have a nonslip top.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Boxes should range in height from 6 to 42 inches (15 to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107 cm).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Boxes should have landing surfaces of at least 18 by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24 inches (46 by 61 cm).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D2BBF8-3D09-066F-B760-5D7B0717A1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866E8572-2DC8-B0AE-EA4C-21580DA882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A8333AA7-E38E-BE80-2ACC-9E13BF86CA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981200"/>
            <a:ext cx="8051800" cy="397668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 and facilities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Proper footwear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Ankle and foot support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Lateral stability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 wide, nonslip sole</a:t>
            </a:r>
          </a:p>
          <a:p>
            <a:pPr lvl="1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Supervision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Closely monitor athletes to ensure proper technique.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29096-97A1-3DB9-0209-11DBEC46F2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16818AAB-763F-A633-F77F-9485F3F284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Safety Considerations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5333D843-F315-E90E-4870-B748E6D369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Equipment and facilities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Depth jumping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recommended height for depth jumps ranges from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16 to 42 inches (41 to 107 cm), with 30 to 32 inches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(76 to 81 cm) being the norm.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Depth jumps for athletes who weigh over 220 pounds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(100 kg) should be 18 inches (46 cm) or less.</a:t>
            </a:r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NSCAPPpres--FINALv2-TEMPLATE">
  <a:themeElements>
    <a:clrScheme name="NSCAPPpres--FINALv2-TEMPLATE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NSCAPPpres--FINALv2-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-25000">
            <a:ln>
              <a:noFill/>
            </a:ln>
            <a:solidFill>
              <a:schemeClr val="tx1"/>
            </a:solidFill>
            <a:effectLst/>
            <a:latin typeface="Times New Roman" pitchFamily="-65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-25000">
            <a:ln>
              <a:noFill/>
            </a:ln>
            <a:solidFill>
              <a:schemeClr val="tx1"/>
            </a:solidFill>
            <a:effectLst/>
            <a:latin typeface="Times New Roman" pitchFamily="-65" charset="0"/>
          </a:defRPr>
        </a:defPPr>
      </a:lstStyle>
    </a:lnDef>
  </a:objectDefaults>
  <a:extraClrSchemeLst>
    <a:extraClrScheme>
      <a:clrScheme name="NSCAPPpres--FINALv2-TEMPLATE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SCAPPpres--FINALv2-TEMPLATE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SCAPPpres--FINALv2-TEMPLAT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SCAPPpres--FINALv2-TEMPLATE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SCAPPpres--FINALv2-TEMPLAT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SCAPPpres--FINALv2-TEMPLAT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SCAPPpres--FINALv2-TEMPLAT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NSCAPPpres--FINALv2-TEMPLATE</Template>
  <TotalTime>2014</TotalTime>
  <Words>2056</Words>
  <Application>Microsoft Macintosh PowerPoint</Application>
  <PresentationFormat>On-screen Show (4:3)</PresentationFormat>
  <Paragraphs>275</Paragraphs>
  <Slides>47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Times New Roman</vt:lpstr>
      <vt:lpstr>ＭＳ Ｐゴシック</vt:lpstr>
      <vt:lpstr>Arial</vt:lpstr>
      <vt:lpstr>NSCAPPpres--FINALv2-TEMPLATE</vt:lpstr>
      <vt:lpstr>Plyometric Training </vt:lpstr>
      <vt:lpstr>Chapter Objectives </vt:lpstr>
      <vt:lpstr>Chapter Objectives (continued) </vt:lpstr>
      <vt:lpstr>Plyometric Mechanics and Physiology </vt:lpstr>
      <vt:lpstr>Mechanical Model </vt:lpstr>
      <vt:lpstr>Figure 18.1</vt:lpstr>
      <vt:lpstr>Plyometric Mechanics and Physiology</vt:lpstr>
      <vt:lpstr>Stretch Reflex </vt:lpstr>
      <vt:lpstr>Figure 18.2</vt:lpstr>
      <vt:lpstr>Plyometric Mechanics  and Physiology</vt:lpstr>
      <vt:lpstr>Plyometric Mechanics  and Physiology (continued)</vt:lpstr>
      <vt:lpstr>Table 18.1</vt:lpstr>
      <vt:lpstr>Stretch–Shortening Cycle </vt:lpstr>
      <vt:lpstr>Figure 18.3</vt:lpstr>
      <vt:lpstr>Key Point </vt:lpstr>
      <vt:lpstr>Design of Plyometric Training Programs</vt:lpstr>
      <vt:lpstr>Design of Plyometric  Training Programs (continued)</vt:lpstr>
      <vt:lpstr>Table 18.2</vt:lpstr>
      <vt:lpstr>Design of Plyometric  Training Programs</vt:lpstr>
      <vt:lpstr>Design of Plyometric  Training Programs (continued)</vt:lpstr>
      <vt:lpstr>Table 18.3</vt:lpstr>
      <vt:lpstr>Design of Plyometric  Training Programs</vt:lpstr>
      <vt:lpstr>Design of Plyometric  Training Programs (continued)</vt:lpstr>
      <vt:lpstr>Design of Plyometric  Training Programs (continued)</vt:lpstr>
      <vt:lpstr>Table 18.4</vt:lpstr>
      <vt:lpstr>Design of Plyometric  Training Programs</vt:lpstr>
      <vt:lpstr>Design of Plyometric  Training Programs (continued)</vt:lpstr>
      <vt:lpstr>Design of Plyometric  Training Programs (continued)</vt:lpstr>
      <vt:lpstr>Key Point </vt:lpstr>
      <vt:lpstr>Age Considerations</vt:lpstr>
      <vt:lpstr>Key Point </vt:lpstr>
      <vt:lpstr>Age Considerations</vt:lpstr>
      <vt:lpstr>Plyometrics and Other Forms of Exercise</vt:lpstr>
      <vt:lpstr>Table 18.6</vt:lpstr>
      <vt:lpstr>Plyometrics and Other Forms of Exercise</vt:lpstr>
      <vt:lpstr>Safety Considerations</vt:lpstr>
      <vt:lpstr>Proper Plyometric Landing Position </vt:lpstr>
      <vt:lpstr>Figure 18.4</vt:lpstr>
      <vt:lpstr>Safety Considerations</vt:lpstr>
      <vt:lpstr>Safety Considerations (continued)</vt:lpstr>
      <vt:lpstr>Table 18.7</vt:lpstr>
      <vt:lpstr>Safety Considerations</vt:lpstr>
      <vt:lpstr>Safety Considerations (continued)</vt:lpstr>
      <vt:lpstr>Safety Considerations (continued)</vt:lpstr>
      <vt:lpstr>Safety Considerations (continued)</vt:lpstr>
      <vt:lpstr>Safety Considerations (continued)</vt:lpstr>
      <vt:lpstr>Safety Considerations (continued)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Package</dc:title>
  <dc:creator>Courtney GOODMAN</dc:creator>
  <cp:lastModifiedBy>Geraint Forster</cp:lastModifiedBy>
  <cp:revision>105</cp:revision>
  <dcterms:created xsi:type="dcterms:W3CDTF">2008-05-22T15:26:30Z</dcterms:created>
  <dcterms:modified xsi:type="dcterms:W3CDTF">2025-03-19T11:11:55Z</dcterms:modified>
</cp:coreProperties>
</file>