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56" r:id="rId2"/>
    <p:sldId id="270" r:id="rId3"/>
    <p:sldId id="272" r:id="rId4"/>
    <p:sldId id="273" r:id="rId5"/>
    <p:sldId id="274" r:id="rId6"/>
    <p:sldId id="280" r:id="rId7"/>
    <p:sldId id="275" r:id="rId8"/>
    <p:sldId id="276" r:id="rId9"/>
    <p:sldId id="257" r:id="rId10"/>
    <p:sldId id="261" r:id="rId11"/>
    <p:sldId id="259" r:id="rId12"/>
    <p:sldId id="292" r:id="rId13"/>
    <p:sldId id="293" r:id="rId14"/>
    <p:sldId id="262" r:id="rId15"/>
    <p:sldId id="264" r:id="rId16"/>
    <p:sldId id="263" r:id="rId17"/>
    <p:sldId id="294" r:id="rId18"/>
    <p:sldId id="288" r:id="rId19"/>
    <p:sldId id="290" r:id="rId20"/>
    <p:sldId id="300" r:id="rId21"/>
    <p:sldId id="295" r:id="rId22"/>
    <p:sldId id="296" r:id="rId23"/>
    <p:sldId id="298" r:id="rId24"/>
    <p:sldId id="299" r:id="rId25"/>
    <p:sldId id="286" r:id="rId26"/>
    <p:sldId id="281" r:id="rId27"/>
    <p:sldId id="268" r:id="rId28"/>
    <p:sldId id="260" r:id="rId29"/>
    <p:sldId id="291" r:id="rId30"/>
    <p:sldId id="278" r:id="rId31"/>
    <p:sldId id="279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108" y="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2B2709-8939-499B-9DA5-710C2C969BD6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40F30B-72F9-4422-8122-5667463202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185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Do fear appeals actually influence attitudes and behaviour in the desired manner?</a:t>
            </a:r>
          </a:p>
          <a:p>
            <a:r>
              <a:rPr lang="en-GB" dirty="0" smtClean="0"/>
              <a:t>Yale Programme of Research on Communication and Attitude Change (</a:t>
            </a:r>
            <a:r>
              <a:rPr lang="en-GB" dirty="0" err="1" smtClean="0"/>
              <a:t>Hovland</a:t>
            </a:r>
            <a:r>
              <a:rPr lang="en-GB" dirty="0" smtClean="0"/>
              <a:t> et al., 1953) </a:t>
            </a:r>
          </a:p>
          <a:p>
            <a:pPr lvl="1"/>
            <a:r>
              <a:rPr lang="en-GB" dirty="0" smtClean="0"/>
              <a:t>Explored the conditions necessary for fear appeals to be effective </a:t>
            </a:r>
          </a:p>
          <a:p>
            <a:pPr lvl="1"/>
            <a:r>
              <a:rPr lang="en-GB" dirty="0" smtClean="0"/>
              <a:t>Based on “fear-drive” model – fear will motivate people to try out different behaviours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40F30B-72F9-4422-8122-56674632022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662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BDA6-7BA6-4A26-B0A6-6D9F921F010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A9DC-E4C6-451D-9D7A-0F5F3C65C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856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BDA6-7BA6-4A26-B0A6-6D9F921F010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A9DC-E4C6-451D-9D7A-0F5F3C65C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703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BDA6-7BA6-4A26-B0A6-6D9F921F010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A9DC-E4C6-451D-9D7A-0F5F3C65C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151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BDA6-7BA6-4A26-B0A6-6D9F921F010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A9DC-E4C6-451D-9D7A-0F5F3C65C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577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BDA6-7BA6-4A26-B0A6-6D9F921F010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A9DC-E4C6-451D-9D7A-0F5F3C65C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920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BDA6-7BA6-4A26-B0A6-6D9F921F010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A9DC-E4C6-451D-9D7A-0F5F3C65C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635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BDA6-7BA6-4A26-B0A6-6D9F921F010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A9DC-E4C6-451D-9D7A-0F5F3C65C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990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BDA6-7BA6-4A26-B0A6-6D9F921F010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A9DC-E4C6-451D-9D7A-0F5F3C65C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974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BDA6-7BA6-4A26-B0A6-6D9F921F010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A9DC-E4C6-451D-9D7A-0F5F3C65C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152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BDA6-7BA6-4A26-B0A6-6D9F921F010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A9DC-E4C6-451D-9D7A-0F5F3C65C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414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BDA6-7BA6-4A26-B0A6-6D9F921F010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A9DC-E4C6-451D-9D7A-0F5F3C65C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131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ABDA6-7BA6-4A26-B0A6-6D9F921F0109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73A9DC-E4C6-451D-9D7A-0F5F3C65C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297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Psychology, Health &amp; Medicine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Four:  Predicting and changing health behaviours 2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26579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Understanding health </a:t>
            </a:r>
          </a:p>
          <a:p>
            <a:endParaRPr lang="en-GB" dirty="0"/>
          </a:p>
          <a:p>
            <a:r>
              <a:rPr lang="en-GB" dirty="0" smtClean="0"/>
              <a:t>Biopsychosocial model of health </a:t>
            </a:r>
          </a:p>
          <a:p>
            <a:endParaRPr lang="en-GB" dirty="0" smtClean="0"/>
          </a:p>
          <a:p>
            <a:r>
              <a:rPr lang="en-GB" dirty="0" smtClean="0"/>
              <a:t>Research &amp; interventions in health psychology </a:t>
            </a:r>
          </a:p>
          <a:p>
            <a:endParaRPr lang="en-GB" dirty="0"/>
          </a:p>
          <a:p>
            <a:r>
              <a:rPr lang="en-GB" dirty="0" smtClean="0"/>
              <a:t>Motivation, emotion and health </a:t>
            </a:r>
          </a:p>
          <a:p>
            <a:endParaRPr lang="en-GB" dirty="0"/>
          </a:p>
          <a:p>
            <a:r>
              <a:rPr lang="en-GB" dirty="0" smtClean="0"/>
              <a:t>Social cognition models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6785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 smtClean="0"/>
              <a:t>Predicting and changing health behaviour: recap  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of the risk factors for disease and illness are behavioural e.g.</a:t>
            </a:r>
          </a:p>
          <a:p>
            <a:pPr lvl="1"/>
            <a:r>
              <a:rPr lang="en-GB" dirty="0"/>
              <a:t> </a:t>
            </a:r>
            <a:r>
              <a:rPr lang="en-GB" dirty="0" smtClean="0"/>
              <a:t> eating behaviour</a:t>
            </a:r>
          </a:p>
          <a:p>
            <a:pPr lvl="1"/>
            <a:r>
              <a:rPr lang="en-GB" dirty="0"/>
              <a:t>  </a:t>
            </a:r>
            <a:r>
              <a:rPr lang="en-GB" dirty="0" smtClean="0"/>
              <a:t>smoking </a:t>
            </a:r>
          </a:p>
          <a:p>
            <a:pPr lvl="1"/>
            <a:r>
              <a:rPr lang="en-GB" dirty="0" smtClean="0"/>
              <a:t> lack of exercise </a:t>
            </a:r>
          </a:p>
          <a:p>
            <a:pPr lvl="1"/>
            <a:endParaRPr lang="en-GB" dirty="0"/>
          </a:p>
          <a:p>
            <a:r>
              <a:rPr lang="en-GB" dirty="0"/>
              <a:t>Ability to change behaviour key to tackling many of the health issues in society today 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9441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Predicting and changing health behaviour 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Behaviours that affect our health can be categorised into: </a:t>
            </a:r>
          </a:p>
          <a:p>
            <a:pPr lvl="1"/>
            <a:r>
              <a:rPr lang="en-GB" dirty="0" smtClean="0"/>
              <a:t>Health protective behaviours (exercise, good diet) 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Health risk behaviours (alcohol abuse, smoking, unsafe sex)</a:t>
            </a:r>
          </a:p>
          <a:p>
            <a:pPr lvl="1"/>
            <a:endParaRPr lang="en-GB" dirty="0"/>
          </a:p>
          <a:p>
            <a:r>
              <a:rPr lang="en-GB" dirty="0" smtClean="0"/>
              <a:t>Need to understand </a:t>
            </a:r>
            <a:r>
              <a:rPr lang="en-GB" b="1" i="1" dirty="0" smtClean="0"/>
              <a:t>why </a:t>
            </a:r>
            <a:r>
              <a:rPr lang="en-GB" dirty="0" smtClean="0"/>
              <a:t>people </a:t>
            </a:r>
            <a:r>
              <a:rPr lang="en-GB" b="1" i="1" dirty="0" smtClean="0"/>
              <a:t>choose</a:t>
            </a:r>
            <a:r>
              <a:rPr lang="en-GB" dirty="0" smtClean="0"/>
              <a:t> to behave in ways that will harm their health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909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Predicting and changing health behaviour 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Behaviour is determined by multiple factors that we can understand through the framework of the biopsychosocial model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smtClean="0"/>
              <a:t>Role of individual differences also key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9415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Predicting and changing health behaviour 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What are some of the factors that can influence health behaviours?</a:t>
            </a:r>
            <a:endParaRPr lang="en-GB" dirty="0"/>
          </a:p>
        </p:txBody>
      </p:sp>
      <p:pic>
        <p:nvPicPr>
          <p:cNvPr id="1026" name="Picture 2" descr="C:\Users\Advent\AppData\Local\Microsoft\Windows\Temporary Internet Files\Content.IE5\4AP5ASZR\large-red-question-mark-in-a-triangle-0-13284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852936"/>
            <a:ext cx="3132328" cy="3257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5814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Predicting and changing health behaviour 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Biological factors</a:t>
            </a:r>
          </a:p>
          <a:p>
            <a:pPr lvl="1"/>
            <a:r>
              <a:rPr lang="en-GB" dirty="0" smtClean="0"/>
              <a:t>Genetics, gender, age</a:t>
            </a:r>
          </a:p>
          <a:p>
            <a:r>
              <a:rPr lang="en-GB" dirty="0" smtClean="0"/>
              <a:t>Psychological factors </a:t>
            </a:r>
          </a:p>
          <a:p>
            <a:pPr lvl="1"/>
            <a:r>
              <a:rPr lang="en-GB" dirty="0" smtClean="0"/>
              <a:t>Cognitions, attitudes and beliefs</a:t>
            </a:r>
          </a:p>
          <a:p>
            <a:pPr lvl="1"/>
            <a:r>
              <a:rPr lang="en-GB" dirty="0" smtClean="0"/>
              <a:t>Emotions</a:t>
            </a:r>
          </a:p>
          <a:p>
            <a:pPr lvl="1"/>
            <a:r>
              <a:rPr lang="en-GB" dirty="0" smtClean="0"/>
              <a:t>Modelling, conditioning </a:t>
            </a:r>
          </a:p>
          <a:p>
            <a:r>
              <a:rPr lang="en-GB" dirty="0" smtClean="0"/>
              <a:t>Social factors</a:t>
            </a:r>
          </a:p>
          <a:p>
            <a:pPr lvl="1"/>
            <a:r>
              <a:rPr lang="en-GB" dirty="0" smtClean="0"/>
              <a:t>Demographics, SES, employment </a:t>
            </a:r>
            <a:endParaRPr lang="en-GB" dirty="0"/>
          </a:p>
          <a:p>
            <a:r>
              <a:rPr lang="en-GB" dirty="0" smtClean="0"/>
              <a:t>Cultural factors </a:t>
            </a:r>
          </a:p>
          <a:p>
            <a:pPr lvl="1"/>
            <a:r>
              <a:rPr lang="en-GB" dirty="0" smtClean="0"/>
              <a:t>Healthcare systems, cultural norms </a:t>
            </a:r>
          </a:p>
        </p:txBody>
      </p:sp>
    </p:spTree>
    <p:extLst>
      <p:ext uri="{BB962C8B-B14F-4D97-AF65-F5344CB8AC3E}">
        <p14:creationId xmlns:p14="http://schemas.microsoft.com/office/powerpoint/2010/main" val="31996422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Theories of Health Behaviour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Social Cognition Models</a:t>
            </a:r>
          </a:p>
          <a:p>
            <a:pPr lvl="1"/>
            <a:r>
              <a:rPr lang="en-GB" dirty="0" smtClean="0"/>
              <a:t>Health Belief Model (</a:t>
            </a:r>
            <a:r>
              <a:rPr lang="en-GB" dirty="0" err="1" smtClean="0"/>
              <a:t>Rosenstock</a:t>
            </a:r>
            <a:r>
              <a:rPr lang="en-GB" dirty="0" smtClean="0"/>
              <a:t>, 1966) </a:t>
            </a:r>
          </a:p>
          <a:p>
            <a:pPr lvl="1"/>
            <a:r>
              <a:rPr lang="en-GB" dirty="0" smtClean="0"/>
              <a:t>Theory of Planned Behaviour (</a:t>
            </a:r>
            <a:r>
              <a:rPr lang="en-GB" dirty="0" err="1" smtClean="0"/>
              <a:t>Ajzen</a:t>
            </a:r>
            <a:r>
              <a:rPr lang="en-GB" dirty="0" smtClean="0"/>
              <a:t>, 1991)</a:t>
            </a:r>
          </a:p>
          <a:p>
            <a:pPr lvl="1"/>
            <a:endParaRPr lang="en-GB" dirty="0"/>
          </a:p>
          <a:p>
            <a:r>
              <a:rPr lang="en-GB" dirty="0" smtClean="0"/>
              <a:t>Stage theories</a:t>
            </a:r>
          </a:p>
          <a:p>
            <a:pPr lvl="1"/>
            <a:r>
              <a:rPr lang="en-GB" dirty="0" err="1" smtClean="0"/>
              <a:t>Transtheoretical</a:t>
            </a:r>
            <a:r>
              <a:rPr lang="en-GB" dirty="0" smtClean="0"/>
              <a:t> Model (Prochaska &amp; </a:t>
            </a:r>
            <a:r>
              <a:rPr lang="en-GB" dirty="0" err="1" smtClean="0"/>
              <a:t>DiClemente</a:t>
            </a:r>
            <a:r>
              <a:rPr lang="en-GB" dirty="0" smtClean="0"/>
              <a:t>, 1984)</a:t>
            </a:r>
          </a:p>
          <a:p>
            <a:endParaRPr lang="en-GB" dirty="0"/>
          </a:p>
          <a:p>
            <a:r>
              <a:rPr lang="en-GB" dirty="0" smtClean="0"/>
              <a:t>Models of motivation </a:t>
            </a:r>
          </a:p>
          <a:p>
            <a:pPr lvl="1"/>
            <a:r>
              <a:rPr lang="en-GB" dirty="0" smtClean="0"/>
              <a:t>Protection motivation theory (Rogers, 1975)</a:t>
            </a:r>
          </a:p>
          <a:p>
            <a:pPr lvl="1"/>
            <a:r>
              <a:rPr lang="en-GB" dirty="0" smtClean="0"/>
              <a:t>PRIME theory (West, 2006)</a:t>
            </a:r>
          </a:p>
        </p:txBody>
      </p:sp>
    </p:spTree>
    <p:extLst>
      <p:ext uri="{BB962C8B-B14F-4D97-AF65-F5344CB8AC3E}">
        <p14:creationId xmlns:p14="http://schemas.microsoft.com/office/powerpoint/2010/main" val="8783484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Protection Motivation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Rogers (1975; 1983) </a:t>
            </a:r>
          </a:p>
          <a:p>
            <a:r>
              <a:rPr lang="en-GB" dirty="0" smtClean="0"/>
              <a:t>Developed as a framework for understanding fear appeals </a:t>
            </a:r>
          </a:p>
          <a:p>
            <a:r>
              <a:rPr lang="en-GB" dirty="0" smtClean="0"/>
              <a:t>Extended to include general persuasive communication </a:t>
            </a:r>
          </a:p>
          <a:p>
            <a:r>
              <a:rPr lang="en-GB" dirty="0" smtClean="0"/>
              <a:t>Strong focus on cognitive processes that mediate behaviour change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5354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Protection Motivation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Janis (1967): Fear will </a:t>
            </a:r>
          </a:p>
          <a:p>
            <a:r>
              <a:rPr lang="en-GB" dirty="0" smtClean="0"/>
              <a:t>Motivate an individual to find ways to reduce the danger (facilitation) </a:t>
            </a:r>
          </a:p>
          <a:p>
            <a:r>
              <a:rPr lang="en-GB" dirty="0" smtClean="0"/>
              <a:t>Lead to a critical evaluation of recommended advice (interference) </a:t>
            </a:r>
          </a:p>
          <a:p>
            <a:r>
              <a:rPr lang="en-GB" dirty="0" smtClean="0"/>
              <a:t>Interference more likely to prevent behaviour change if fear appeals are extreme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72862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Protection Motivation Theory </a:t>
            </a:r>
            <a:endParaRPr lang="en-GB" dirty="0"/>
          </a:p>
        </p:txBody>
      </p:sp>
      <p:pic>
        <p:nvPicPr>
          <p:cNvPr id="3074" name="Picture 2" descr="C:\Users\Advent\Documents\2015-16 prep\pm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32856"/>
            <a:ext cx="896182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51635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Protection Motivation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Milne, Sheeran &amp; Orbell (2000) Meta-analysis </a:t>
            </a:r>
          </a:p>
          <a:p>
            <a:pPr lvl="1"/>
            <a:r>
              <a:rPr lang="en-GB" dirty="0"/>
              <a:t>Threat- and coping-appraisal components of PMT </a:t>
            </a:r>
            <a:r>
              <a:rPr lang="en-GB" dirty="0" smtClean="0"/>
              <a:t>were useful </a:t>
            </a:r>
            <a:r>
              <a:rPr lang="en-GB" dirty="0"/>
              <a:t>in the prediction of health-related intentions. </a:t>
            </a:r>
            <a:endParaRPr lang="en-GB" dirty="0" smtClean="0"/>
          </a:p>
          <a:p>
            <a:pPr lvl="1"/>
            <a:r>
              <a:rPr lang="en-GB" dirty="0" smtClean="0"/>
              <a:t>Better at predicting </a:t>
            </a:r>
            <a:r>
              <a:rPr lang="en-GB" dirty="0"/>
              <a:t>concurrent </a:t>
            </a:r>
            <a:r>
              <a:rPr lang="en-GB" dirty="0" smtClean="0"/>
              <a:t>behaviour than future behaviour. 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coping-appraisal component of the model was found to have greater </a:t>
            </a:r>
            <a:r>
              <a:rPr lang="en-GB" dirty="0" smtClean="0"/>
              <a:t>predictive validity </a:t>
            </a:r>
            <a:r>
              <a:rPr lang="en-GB" dirty="0"/>
              <a:t>than was the threat-appraisal component</a:t>
            </a:r>
          </a:p>
        </p:txBody>
      </p:sp>
    </p:spTree>
    <p:extLst>
      <p:ext uri="{BB962C8B-B14F-4D97-AF65-F5344CB8AC3E}">
        <p14:creationId xmlns:p14="http://schemas.microsoft.com/office/powerpoint/2010/main" val="27630659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Protection Motivation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4000" dirty="0" smtClean="0"/>
              <a:t>Milne, Sheeran &amp; Orbell (2000) Meta-analysis </a:t>
            </a:r>
          </a:p>
          <a:p>
            <a:endParaRPr lang="en-GB" dirty="0"/>
          </a:p>
          <a:p>
            <a:r>
              <a:rPr lang="en-GB" sz="3600" dirty="0" smtClean="0"/>
              <a:t>The </a:t>
            </a:r>
            <a:r>
              <a:rPr lang="en-GB" sz="3600" dirty="0"/>
              <a:t>model is still useful </a:t>
            </a:r>
            <a:r>
              <a:rPr lang="en-GB" sz="3600" dirty="0" smtClean="0"/>
              <a:t>aiding understanding of the </a:t>
            </a:r>
            <a:r>
              <a:rPr lang="en-GB" sz="3600" dirty="0"/>
              <a:t>arguments that should be contained in persuasive communications designed </a:t>
            </a:r>
            <a:r>
              <a:rPr lang="en-GB" sz="3600" dirty="0" smtClean="0"/>
              <a:t>to produce </a:t>
            </a:r>
            <a:r>
              <a:rPr lang="en-GB" sz="3600" dirty="0"/>
              <a:t>belief change and subsequent changes in intentions and, perhaps, </a:t>
            </a:r>
            <a:r>
              <a:rPr lang="en-GB" sz="3600" dirty="0" smtClean="0"/>
              <a:t>behaviour.</a:t>
            </a:r>
          </a:p>
          <a:p>
            <a:endParaRPr lang="en-GB" sz="3600" dirty="0"/>
          </a:p>
          <a:p>
            <a:r>
              <a:rPr lang="en-GB" sz="3600" dirty="0"/>
              <a:t>Experimental PMT studies have demonstrated that information can be </a:t>
            </a:r>
            <a:r>
              <a:rPr lang="en-GB" sz="3600" dirty="0" smtClean="0"/>
              <a:t>manipulated so </a:t>
            </a:r>
            <a:r>
              <a:rPr lang="en-GB" sz="3600" dirty="0"/>
              <a:t>as to successfully change beliefs. </a:t>
            </a:r>
            <a:endParaRPr lang="en-GB" sz="3600" dirty="0" smtClean="0"/>
          </a:p>
          <a:p>
            <a:endParaRPr lang="en-GB" sz="3600" dirty="0" smtClean="0"/>
          </a:p>
          <a:p>
            <a:r>
              <a:rPr lang="en-GB" sz="3600" dirty="0" smtClean="0"/>
              <a:t>Role within public-health </a:t>
            </a:r>
            <a:r>
              <a:rPr lang="en-GB" sz="3600" dirty="0"/>
              <a:t>intervention </a:t>
            </a:r>
            <a:r>
              <a:rPr lang="en-GB" sz="3600" dirty="0" smtClean="0"/>
              <a:t>programs? </a:t>
            </a:r>
          </a:p>
        </p:txBody>
      </p:sp>
    </p:spTree>
    <p:extLst>
      <p:ext uri="{BB962C8B-B14F-4D97-AF65-F5344CB8AC3E}">
        <p14:creationId xmlns:p14="http://schemas.microsoft.com/office/powerpoint/2010/main" val="10464876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Stages theories of health behaviour change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Stage theories assume that different factors are important at different stages </a:t>
            </a:r>
          </a:p>
          <a:p>
            <a:endParaRPr lang="en-GB" dirty="0" smtClean="0"/>
          </a:p>
          <a:p>
            <a:r>
              <a:rPr lang="en-GB" dirty="0" smtClean="0"/>
              <a:t>Certain factors influence the individual’s ability to move from one stage to the next, and these will vary from one stage to another</a:t>
            </a:r>
          </a:p>
          <a:p>
            <a:endParaRPr lang="en-GB" dirty="0"/>
          </a:p>
          <a:p>
            <a:r>
              <a:rPr lang="en-GB" dirty="0" smtClean="0"/>
              <a:t>Not a continuum but qualitatively different stages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58675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Stages theories of health behaviour change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Stage theories of health behaviour change have been the focus of huge research interest over recent years </a:t>
            </a:r>
          </a:p>
          <a:p>
            <a:r>
              <a:rPr lang="en-GB" dirty="0" smtClean="0"/>
              <a:t>Stage theories include: </a:t>
            </a:r>
          </a:p>
          <a:p>
            <a:pPr lvl="1"/>
            <a:r>
              <a:rPr lang="en-GB" dirty="0" err="1" smtClean="0"/>
              <a:t>Transtheoretical</a:t>
            </a:r>
            <a:r>
              <a:rPr lang="en-GB" dirty="0" smtClean="0"/>
              <a:t> Model (Prochaska &amp; </a:t>
            </a:r>
            <a:r>
              <a:rPr lang="en-GB" dirty="0" err="1" smtClean="0"/>
              <a:t>DiClemente</a:t>
            </a:r>
            <a:r>
              <a:rPr lang="en-GB" dirty="0" smtClean="0"/>
              <a:t>, 1983) </a:t>
            </a:r>
          </a:p>
          <a:p>
            <a:pPr lvl="1"/>
            <a:r>
              <a:rPr lang="en-GB" dirty="0" smtClean="0"/>
              <a:t>Precaution adoption process model (Weinstein &amp; Sandman, 1992) </a:t>
            </a:r>
          </a:p>
          <a:p>
            <a:pPr lvl="1"/>
            <a:r>
              <a:rPr lang="en-GB" dirty="0" smtClean="0"/>
              <a:t>Health Action Process Approach (</a:t>
            </a:r>
            <a:r>
              <a:rPr lang="en-GB" dirty="0" err="1" smtClean="0"/>
              <a:t>Schwarzer</a:t>
            </a:r>
            <a:r>
              <a:rPr lang="en-GB" dirty="0" smtClean="0"/>
              <a:t>, 1992)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56273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23209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Recap: </a:t>
            </a:r>
            <a:r>
              <a:rPr lang="en-GB" dirty="0" err="1" smtClean="0"/>
              <a:t>Trantheoretical</a:t>
            </a:r>
            <a:r>
              <a:rPr lang="en-GB" dirty="0" smtClean="0"/>
              <a:t> Model (TTM)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556792"/>
            <a:ext cx="8229600" cy="4525963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4098" name="Picture 2" descr="C:\Users\Advent\Documents\2015-16 prep\transtheoretical-change-mode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02806"/>
            <a:ext cx="8352928" cy="5088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19518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232097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err="1" smtClean="0"/>
              <a:t>Trantheoretical</a:t>
            </a:r>
            <a:r>
              <a:rPr lang="en-GB" dirty="0" smtClean="0"/>
              <a:t> Model (TTM)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West (2005) </a:t>
            </a:r>
          </a:p>
          <a:p>
            <a:r>
              <a:rPr lang="en-GB" dirty="0" smtClean="0"/>
              <a:t>the </a:t>
            </a:r>
            <a:r>
              <a:rPr lang="en-GB" dirty="0"/>
              <a:t>model is flawed even in its most basic </a:t>
            </a:r>
            <a:r>
              <a:rPr lang="en-GB" dirty="0" smtClean="0"/>
              <a:t>tenet, the </a:t>
            </a:r>
            <a:r>
              <a:rPr lang="en-GB" dirty="0"/>
              <a:t>concept of the ‘stage’. </a:t>
            </a:r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/>
              <a:t>approach to classifying </a:t>
            </a:r>
            <a:r>
              <a:rPr lang="en-GB" dirty="0" smtClean="0"/>
              <a:t>individuals assumes </a:t>
            </a:r>
            <a:r>
              <a:rPr lang="en-GB" dirty="0"/>
              <a:t>that individuals typically make coherent </a:t>
            </a:r>
            <a:r>
              <a:rPr lang="en-GB" dirty="0" smtClean="0"/>
              <a:t>and stable </a:t>
            </a:r>
            <a:r>
              <a:rPr lang="en-GB" dirty="0"/>
              <a:t>plans. </a:t>
            </a:r>
            <a:endParaRPr lang="en-GB" dirty="0" smtClean="0"/>
          </a:p>
          <a:p>
            <a:r>
              <a:rPr lang="en-GB" dirty="0"/>
              <a:t>stage definitions represent a mixture of different types of construct that do not fit together </a:t>
            </a:r>
            <a:r>
              <a:rPr lang="en-GB" dirty="0" smtClean="0"/>
              <a:t>coherently</a:t>
            </a:r>
          </a:p>
          <a:p>
            <a:r>
              <a:rPr lang="en-GB" dirty="0" smtClean="0"/>
              <a:t>Focuses </a:t>
            </a:r>
            <a:r>
              <a:rPr lang="en-GB" dirty="0"/>
              <a:t>on conscious </a:t>
            </a:r>
            <a:r>
              <a:rPr lang="en-GB" dirty="0" smtClean="0"/>
              <a:t>decision-making and </a:t>
            </a:r>
            <a:r>
              <a:rPr lang="en-GB" dirty="0"/>
              <a:t>planning processes and draws </a:t>
            </a:r>
            <a:r>
              <a:rPr lang="en-GB" dirty="0" smtClean="0"/>
              <a:t>attention away </a:t>
            </a:r>
            <a:r>
              <a:rPr lang="en-GB" dirty="0"/>
              <a:t>from what are known to be important </a:t>
            </a:r>
            <a:r>
              <a:rPr lang="en-GB" dirty="0" smtClean="0"/>
              <a:t>underpinnings of </a:t>
            </a:r>
            <a:r>
              <a:rPr lang="en-GB" dirty="0"/>
              <a:t>human </a:t>
            </a:r>
            <a:r>
              <a:rPr lang="en-GB" dirty="0" smtClean="0"/>
              <a:t>motivation</a:t>
            </a:r>
            <a:r>
              <a:rPr lang="en-GB" dirty="0"/>
              <a:t> </a:t>
            </a:r>
            <a:r>
              <a:rPr lang="en-GB" dirty="0" smtClean="0"/>
              <a:t>– does not take into account motives or “want”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24097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PRIME theory (West &amp; Brown)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PRIME theory is an attempt to acknowledge the importance of emotions in health-behaviour decision-making by incorporating</a:t>
            </a:r>
          </a:p>
          <a:p>
            <a:pPr lvl="1"/>
            <a:r>
              <a:rPr lang="en-GB" dirty="0" smtClean="0"/>
              <a:t>Motivation</a:t>
            </a:r>
          </a:p>
          <a:p>
            <a:pPr lvl="1"/>
            <a:r>
              <a:rPr lang="en-GB" dirty="0" smtClean="0"/>
              <a:t>Emotions</a:t>
            </a:r>
          </a:p>
          <a:p>
            <a:pPr lvl="1"/>
            <a:r>
              <a:rPr lang="en-GB" dirty="0" smtClean="0"/>
              <a:t>Impulses</a:t>
            </a:r>
          </a:p>
          <a:p>
            <a:pPr lvl="1"/>
            <a:r>
              <a:rPr lang="en-GB" dirty="0" smtClean="0"/>
              <a:t>Cognitions</a:t>
            </a:r>
          </a:p>
          <a:p>
            <a:pPr marL="457200" lvl="1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575287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PRIME Theory </a:t>
            </a:r>
            <a:endParaRPr lang="en-GB" dirty="0"/>
          </a:p>
        </p:txBody>
      </p:sp>
      <p:pic>
        <p:nvPicPr>
          <p:cNvPr id="2050" name="Picture 2" descr="C:\Users\Advent\Documents\2015-16 prep\Prime_theory_diagra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44751"/>
            <a:ext cx="8532440" cy="4248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97126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PRIME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https://www.youtube.com/watch?v=68Pisr8Bc2Q</a:t>
            </a:r>
          </a:p>
        </p:txBody>
      </p:sp>
    </p:spTree>
    <p:extLst>
      <p:ext uri="{BB962C8B-B14F-4D97-AF65-F5344CB8AC3E}">
        <p14:creationId xmlns:p14="http://schemas.microsoft.com/office/powerpoint/2010/main" val="32352085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PRIME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Brown et al. (2012) </a:t>
            </a:r>
          </a:p>
          <a:p>
            <a:r>
              <a:rPr lang="en-GB" dirty="0"/>
              <a:t>pilot study </a:t>
            </a:r>
            <a:r>
              <a:rPr lang="en-GB" dirty="0" smtClean="0"/>
              <a:t>of smoking </a:t>
            </a:r>
            <a:r>
              <a:rPr lang="en-GB" dirty="0"/>
              <a:t>cessation website (‘</a:t>
            </a:r>
            <a:r>
              <a:rPr lang="en-GB" dirty="0" err="1"/>
              <a:t>StopAdvisor</a:t>
            </a:r>
            <a:r>
              <a:rPr lang="en-GB" dirty="0" smtClean="0"/>
              <a:t>’) based on PRIME theory</a:t>
            </a:r>
          </a:p>
          <a:p>
            <a:r>
              <a:rPr lang="en-GB" dirty="0" smtClean="0"/>
              <a:t>204 adult </a:t>
            </a:r>
            <a:r>
              <a:rPr lang="en-GB" dirty="0"/>
              <a:t>daily smokers willing to make a serious quit attempt were included. </a:t>
            </a:r>
            <a:r>
              <a:rPr lang="en-GB" dirty="0" smtClean="0"/>
              <a:t> All </a:t>
            </a:r>
            <a:r>
              <a:rPr lang="en-GB" dirty="0"/>
              <a:t>participants received support from ‘</a:t>
            </a:r>
            <a:r>
              <a:rPr lang="en-GB" dirty="0" err="1"/>
              <a:t>StopAdvisor</a:t>
            </a:r>
            <a:r>
              <a:rPr lang="en-GB" dirty="0"/>
              <a:t>’, which recommends a structured quit plan and a variety of evidence-based behaviour change techniques for smoking cessation. </a:t>
            </a:r>
          </a:p>
        </p:txBody>
      </p:sp>
    </p:spTree>
    <p:extLst>
      <p:ext uri="{BB962C8B-B14F-4D97-AF65-F5344CB8AC3E}">
        <p14:creationId xmlns:p14="http://schemas.microsoft.com/office/powerpoint/2010/main" val="25198785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PRIME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Primary </a:t>
            </a:r>
            <a:r>
              <a:rPr lang="en-GB" dirty="0"/>
              <a:t>outcome was self-report of at least 1 month of continuous abstinence collected at 2 months </a:t>
            </a:r>
            <a:r>
              <a:rPr lang="en-GB" dirty="0" err="1"/>
              <a:t>postenrolment</a:t>
            </a:r>
            <a:endParaRPr lang="en-GB" dirty="0"/>
          </a:p>
          <a:p>
            <a:r>
              <a:rPr lang="en-GB" dirty="0" smtClean="0"/>
              <a:t>Usage </a:t>
            </a:r>
            <a:r>
              <a:rPr lang="en-GB" dirty="0"/>
              <a:t>was indexed by log-ins and page views. </a:t>
            </a:r>
            <a:endParaRPr lang="en-GB" dirty="0" smtClean="0"/>
          </a:p>
          <a:p>
            <a:r>
              <a:rPr lang="en-GB" dirty="0" err="1" smtClean="0"/>
              <a:t>Satisfactionwas</a:t>
            </a:r>
            <a:r>
              <a:rPr lang="en-GB" dirty="0" smtClean="0"/>
              <a:t> </a:t>
            </a:r>
            <a:r>
              <a:rPr lang="en-GB" dirty="0"/>
              <a:t>assessed </a:t>
            </a:r>
            <a:r>
              <a:rPr lang="en-GB" dirty="0" smtClean="0"/>
              <a:t>by </a:t>
            </a:r>
            <a:r>
              <a:rPr lang="en-GB" dirty="0"/>
              <a:t>ratings of helpfulness, personal relevance, likelihood of recommendation </a:t>
            </a:r>
            <a:r>
              <a:rPr lang="en-GB" dirty="0" smtClean="0"/>
              <a:t>and future use</a:t>
            </a:r>
            <a:endParaRPr lang="en-GB" dirty="0"/>
          </a:p>
          <a:p>
            <a:r>
              <a:rPr lang="en-GB" dirty="0" smtClean="0"/>
              <a:t> Outcomes according to </a:t>
            </a:r>
            <a:r>
              <a:rPr lang="en-GB" dirty="0"/>
              <a:t>socio-economic status were assessed.</a:t>
            </a:r>
          </a:p>
        </p:txBody>
      </p:sp>
    </p:spTree>
    <p:extLst>
      <p:ext uri="{BB962C8B-B14F-4D97-AF65-F5344CB8AC3E}">
        <p14:creationId xmlns:p14="http://schemas.microsoft.com/office/powerpoint/2010/main" val="13658070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PRIME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At 8 weeks post-enrolment, 19.6% (40/204) of participants were abstinent according to the primary </a:t>
            </a:r>
            <a:r>
              <a:rPr lang="en-GB" dirty="0" smtClean="0"/>
              <a:t>outcome criteria </a:t>
            </a:r>
            <a:r>
              <a:rPr lang="en-GB" dirty="0"/>
              <a:t>(95% C.I.= 14.1% to 25.1%). </a:t>
            </a:r>
            <a:endParaRPr lang="en-GB" dirty="0" smtClean="0"/>
          </a:p>
          <a:p>
            <a:r>
              <a:rPr lang="en-GB" dirty="0"/>
              <a:t>R</a:t>
            </a:r>
            <a:r>
              <a:rPr lang="en-GB" dirty="0" smtClean="0"/>
              <a:t>espondents </a:t>
            </a:r>
            <a:r>
              <a:rPr lang="en-GB" dirty="0"/>
              <a:t>rated the website positively on each of the four </a:t>
            </a:r>
            <a:r>
              <a:rPr lang="en-GB" dirty="0" smtClean="0"/>
              <a:t>satisfaction ratings </a:t>
            </a:r>
            <a:r>
              <a:rPr lang="en-GB" dirty="0"/>
              <a:t>(range=66.7% to 75.3%).</a:t>
            </a:r>
          </a:p>
        </p:txBody>
      </p:sp>
    </p:spTree>
    <p:extLst>
      <p:ext uri="{BB962C8B-B14F-4D97-AF65-F5344CB8AC3E}">
        <p14:creationId xmlns:p14="http://schemas.microsoft.com/office/powerpoint/2010/main" val="11720321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PRIME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“Conclusions</a:t>
            </a:r>
            <a:r>
              <a:rPr lang="en-GB" dirty="0"/>
              <a:t>: The systematic application of theory, evidence, web-design expertise, and user-testing has </a:t>
            </a:r>
            <a:r>
              <a:rPr lang="en-GB" dirty="0" smtClean="0"/>
              <a:t>resulted in </a:t>
            </a:r>
            <a:r>
              <a:rPr lang="en-GB" dirty="0"/>
              <a:t>a website that shows sufficiently promising efficacy and usability to warrant evaluation in a RCT. The </a:t>
            </a:r>
            <a:r>
              <a:rPr lang="en-GB" dirty="0" smtClean="0"/>
              <a:t>website appears </a:t>
            </a:r>
            <a:r>
              <a:rPr lang="en-GB" dirty="0"/>
              <a:t>to be similarly effective and acceptable to users across the social </a:t>
            </a:r>
            <a:r>
              <a:rPr lang="en-GB" dirty="0" smtClean="0"/>
              <a:t>spectrum”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38664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 smtClean="0"/>
              <a:t>Your task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16832"/>
            <a:ext cx="8229600" cy="5256584"/>
          </a:xfrm>
        </p:spPr>
        <p:txBody>
          <a:bodyPr>
            <a:normAutofit/>
          </a:bodyPr>
          <a:lstStyle/>
          <a:p>
            <a:r>
              <a:rPr lang="en-GB" dirty="0" smtClean="0"/>
              <a:t>Discuss and identify which factors within each of the health behaviour models you have learned about appear to tap into the same construct</a:t>
            </a:r>
          </a:p>
          <a:p>
            <a:endParaRPr lang="en-GB" i="1" dirty="0"/>
          </a:p>
          <a:p>
            <a:r>
              <a:rPr lang="en-GB" dirty="0" smtClean="0"/>
              <a:t>Do any appear to be unique to a particular model?</a:t>
            </a:r>
          </a:p>
          <a:p>
            <a:endParaRPr lang="en-GB" dirty="0"/>
          </a:p>
        </p:txBody>
      </p:sp>
      <p:pic>
        <p:nvPicPr>
          <p:cNvPr id="4" name="Picture 2" descr="C:\Users\Advent\AppData\Local\Microsoft\Windows\Temporary Internet Files\Content.IE5\4AP5ASZR\thinking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648"/>
            <a:ext cx="1691680" cy="1726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47444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Integration between models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Considerable overlap between constructs exists across models </a:t>
            </a:r>
          </a:p>
          <a:p>
            <a:endParaRPr lang="en-GB" dirty="0"/>
          </a:p>
          <a:p>
            <a:r>
              <a:rPr lang="en-GB" dirty="0" smtClean="0"/>
              <a:t>Researchers are starting to explore more integrated models of health behaviour – requires strong empirical testing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397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 smtClean="0"/>
              <a:t>Your task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12776"/>
            <a:ext cx="8229600" cy="525658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If you wanted to help a friend stop binge-drinking how you use these models?</a:t>
            </a:r>
          </a:p>
          <a:p>
            <a:endParaRPr lang="en-GB" dirty="0"/>
          </a:p>
          <a:p>
            <a:r>
              <a:rPr lang="en-GB" dirty="0" smtClean="0"/>
              <a:t>What four elements do you think would be most useful to focus upon?</a:t>
            </a:r>
          </a:p>
          <a:p>
            <a:endParaRPr lang="en-GB" dirty="0"/>
          </a:p>
          <a:p>
            <a:r>
              <a:rPr lang="en-GB" dirty="0" smtClean="0"/>
              <a:t>How would you incorporate this into a behaviour change intervention?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(see Activity 5.4, page 115, </a:t>
            </a:r>
            <a:r>
              <a:rPr lang="en-GB" i="1" dirty="0" err="1" smtClean="0"/>
              <a:t>Ch</a:t>
            </a:r>
            <a:r>
              <a:rPr lang="en-GB" i="1" dirty="0" smtClean="0"/>
              <a:t> 5 of core text)</a:t>
            </a:r>
            <a:endParaRPr lang="en-GB" i="1" dirty="0"/>
          </a:p>
        </p:txBody>
      </p:sp>
      <p:pic>
        <p:nvPicPr>
          <p:cNvPr id="6146" name="Picture 2" descr="C:\Users\Advent\AppData\Local\Microsoft\Windows\Temporary Internet Files\Content.IE5\4AP5ASZR\thinking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16632"/>
            <a:ext cx="1691680" cy="1726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3165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Conclusions: theories of behaviour change 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Different models have different strengths and weaknesses</a:t>
            </a:r>
          </a:p>
          <a:p>
            <a:r>
              <a:rPr lang="en-GB" dirty="0" smtClean="0"/>
              <a:t>Strong empirical evidence for TPB and HBM but also limitations (see references on Moodle)</a:t>
            </a:r>
          </a:p>
          <a:p>
            <a:r>
              <a:rPr lang="en-GB" dirty="0" smtClean="0"/>
              <a:t>Newer models attempt to integrate motivation processes with social cognition models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0914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 smtClean="0"/>
              <a:t>Your task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16832"/>
            <a:ext cx="8229600" cy="5256584"/>
          </a:xfrm>
        </p:spPr>
        <p:txBody>
          <a:bodyPr>
            <a:normAutofit/>
          </a:bodyPr>
          <a:lstStyle/>
          <a:p>
            <a:r>
              <a:rPr lang="en-GB" dirty="0" smtClean="0"/>
              <a:t>How you would demonstrate which model is the most effective for encouraging behaviour change in a specific context?</a:t>
            </a:r>
          </a:p>
          <a:p>
            <a:endParaRPr lang="en-GB" dirty="0"/>
          </a:p>
          <a:p>
            <a:r>
              <a:rPr lang="en-GB" dirty="0" smtClean="0"/>
              <a:t>What factors would you need to consider?</a:t>
            </a:r>
            <a:endParaRPr lang="en-GB" dirty="0"/>
          </a:p>
        </p:txBody>
      </p:sp>
      <p:pic>
        <p:nvPicPr>
          <p:cNvPr id="4" name="Picture 2" descr="C:\Users\Advent\AppData\Local\Microsoft\Windows\Temporary Internet Files\Content.IE5\4AP5ASZR\thinking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648"/>
            <a:ext cx="1691680" cy="1726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97675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Conclusions: theories of behaviour change 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Need to understand the beliefs and reasons underpinning each individual’s behaviour to know how best to encourage behaviour change </a:t>
            </a:r>
          </a:p>
          <a:p>
            <a:endParaRPr lang="en-GB" dirty="0" smtClean="0"/>
          </a:p>
          <a:p>
            <a:r>
              <a:rPr lang="en-GB" dirty="0" smtClean="0"/>
              <a:t>In clinical practice it may be best to “mix and match” the most appropriate elements of different models to enable effective behaviour change </a:t>
            </a:r>
          </a:p>
          <a:p>
            <a:endParaRPr lang="en-GB" dirty="0"/>
          </a:p>
          <a:p>
            <a:r>
              <a:rPr lang="en-GB" dirty="0" smtClean="0"/>
              <a:t>Interventions focused upon these models need to be able to demonstrate the active component of that intervention to demonstrate empirical evidence for its effectiveness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34393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Essential Reading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Chapter 5 of Ayers &amp; </a:t>
            </a:r>
            <a:r>
              <a:rPr lang="en-GB" dirty="0" err="1" smtClean="0"/>
              <a:t>deVisser</a:t>
            </a:r>
            <a:r>
              <a:rPr lang="en-GB" dirty="0" smtClean="0"/>
              <a:t>: Health and Behaviour (pages 97-118)</a:t>
            </a:r>
          </a:p>
          <a:p>
            <a:endParaRPr lang="en-GB" smtClean="0"/>
          </a:p>
          <a:p>
            <a:endParaRPr lang="en-GB" dirty="0"/>
          </a:p>
          <a:p>
            <a:r>
              <a:rPr lang="en-GB" dirty="0" smtClean="0"/>
              <a:t>Chapter 1 of Connor &amp; Norman (2009): Predicting health behaviour.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9367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1268</Words>
  <Application>Microsoft Office PowerPoint</Application>
  <PresentationFormat>On-screen Show (4:3)</PresentationFormat>
  <Paragraphs>161</Paragraphs>
  <Slides>31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4" baseType="lpstr">
      <vt:lpstr>Arial</vt:lpstr>
      <vt:lpstr>Calibri</vt:lpstr>
      <vt:lpstr>Office Theme</vt:lpstr>
      <vt:lpstr>Psychology, Health &amp; Medicine </vt:lpstr>
      <vt:lpstr>Module recap</vt:lpstr>
      <vt:lpstr>Predicting and changing health behaviour: recap  </vt:lpstr>
      <vt:lpstr>Predicting and changing health behaviour </vt:lpstr>
      <vt:lpstr>Predicting and changing health behaviour </vt:lpstr>
      <vt:lpstr>Predicting and changing health behaviour </vt:lpstr>
      <vt:lpstr>Predicting and changing health behaviour </vt:lpstr>
      <vt:lpstr>Theories of Health Behaviour </vt:lpstr>
      <vt:lpstr>Protection Motivation Theory </vt:lpstr>
      <vt:lpstr>Protection Motivation Theory </vt:lpstr>
      <vt:lpstr>Protection Motivation Theory </vt:lpstr>
      <vt:lpstr>Protection Motivation Theory </vt:lpstr>
      <vt:lpstr>Protection Motivation Theory </vt:lpstr>
      <vt:lpstr>Stages theories of health behaviour change </vt:lpstr>
      <vt:lpstr>Stages theories of health behaviour change </vt:lpstr>
      <vt:lpstr>Recap: Trantheoretical Model (TTM)</vt:lpstr>
      <vt:lpstr>Trantheoretical Model (TTM)</vt:lpstr>
      <vt:lpstr>PRIME theory (West &amp; Brown)  </vt:lpstr>
      <vt:lpstr>PRIME Theory </vt:lpstr>
      <vt:lpstr>PRIME Theory </vt:lpstr>
      <vt:lpstr>PRIME Theory </vt:lpstr>
      <vt:lpstr>PRIME Theory </vt:lpstr>
      <vt:lpstr>PRIME Theory </vt:lpstr>
      <vt:lpstr>PRIME Theory </vt:lpstr>
      <vt:lpstr>Your task </vt:lpstr>
      <vt:lpstr>Integration between models </vt:lpstr>
      <vt:lpstr>Your task </vt:lpstr>
      <vt:lpstr>Conclusions: theories of behaviour change </vt:lpstr>
      <vt:lpstr>Your task </vt:lpstr>
      <vt:lpstr>Conclusions: theories of behaviour change </vt:lpstr>
      <vt:lpstr>Essential Reading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Cez</dc:creator>
  <cp:lastModifiedBy>Zoe Cooke</cp:lastModifiedBy>
  <cp:revision>40</cp:revision>
  <dcterms:created xsi:type="dcterms:W3CDTF">2016-03-05T17:23:33Z</dcterms:created>
  <dcterms:modified xsi:type="dcterms:W3CDTF">2017-09-11T11:43:27Z</dcterms:modified>
</cp:coreProperties>
</file>