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9" r:id="rId4"/>
    <p:sldId id="260" r:id="rId5"/>
    <p:sldId id="261" r:id="rId6"/>
    <p:sldId id="258"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9" autoAdjust="0"/>
    <p:restoredTop sz="94660"/>
  </p:normalViewPr>
  <p:slideViewPr>
    <p:cSldViewPr snapToGrid="0">
      <p:cViewPr varScale="1">
        <p:scale>
          <a:sx n="74" d="100"/>
          <a:sy n="74" d="100"/>
        </p:scale>
        <p:origin x="91"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4.xml.rels><?xml version="1.0" encoding="UTF-8" standalone="yes"?>
<Relationships xmlns="http://schemas.openxmlformats.org/package/2006/relationships"><Relationship Id="rId3" Type="http://schemas.openxmlformats.org/officeDocument/2006/relationships/hyperlink" Target="https://www.mytenders.co.uk/carbon-reduction-plans" TargetMode="External"/><Relationship Id="rId2" Type="http://schemas.openxmlformats.org/officeDocument/2006/relationships/hyperlink" Target="https://ukgbc.org/wp-content/uploads/2021/11/UKGBC-Whole-Life-Carbon-Roadmap-Technical-Report.pdf" TargetMode="External"/><Relationship Id="rId1" Type="http://schemas.openxmlformats.org/officeDocument/2006/relationships/hyperlink" Target="https://www.gov.uk/government/news/uk-becomes-first-major-economy-to-pass-net-zero-emissions-law" TargetMode="External"/><Relationship Id="rId5" Type="http://schemas.openxmlformats.org/officeDocument/2006/relationships/hyperlink" Target="https://worldgbc.org/article/reducing-embodied-carbon-together/" TargetMode="External"/><Relationship Id="rId4" Type="http://schemas.openxmlformats.org/officeDocument/2006/relationships/hyperlink" Target="file:///C:\Users\Jordan%20Jones\Downloads\rics-sustainability-report-2023-final%20(1).pdf" TargetMode="External"/></Relationships>
</file>

<file path=ppt/diagrams/_rels/drawing4.xml.rels><?xml version="1.0" encoding="UTF-8" standalone="yes"?>
<Relationships xmlns="http://schemas.openxmlformats.org/package/2006/relationships"><Relationship Id="rId3" Type="http://schemas.openxmlformats.org/officeDocument/2006/relationships/hyperlink" Target="https://www.mytenders.co.uk/carbon-reduction-plans" TargetMode="External"/><Relationship Id="rId2" Type="http://schemas.openxmlformats.org/officeDocument/2006/relationships/hyperlink" Target="https://ukgbc.org/wp-content/uploads/2021/11/UKGBC-Whole-Life-Carbon-Roadmap-Technical-Report.pdf" TargetMode="External"/><Relationship Id="rId1" Type="http://schemas.openxmlformats.org/officeDocument/2006/relationships/hyperlink" Target="https://www.gov.uk/government/news/uk-becomes-first-major-economy-to-pass-net-zero-emissions-law" TargetMode="External"/><Relationship Id="rId5" Type="http://schemas.openxmlformats.org/officeDocument/2006/relationships/hyperlink" Target="https://worldgbc.org/article/reducing-embodied-carbon-together/" TargetMode="External"/><Relationship Id="rId4" Type="http://schemas.openxmlformats.org/officeDocument/2006/relationships/hyperlink" Target="file:///C:\Users\Jordan%20Jones\Downloads\rics-sustainability-report-2023-final%20(1).pdf" TargetMode="Externa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7067A5-8526-4EED-8301-49890E587E30}" type="doc">
      <dgm:prSet loTypeId="urn:microsoft.com/office/officeart/2005/8/layout/vList2" loCatId="list" qsTypeId="urn:microsoft.com/office/officeart/2005/8/quickstyle/simple2" qsCatId="simple" csTypeId="urn:microsoft.com/office/officeart/2005/8/colors/accent3_2" csCatId="accent3"/>
      <dgm:spPr/>
      <dgm:t>
        <a:bodyPr/>
        <a:lstStyle/>
        <a:p>
          <a:endParaRPr lang="en-US"/>
        </a:p>
      </dgm:t>
    </dgm:pt>
    <dgm:pt modelId="{E20DEC9E-32C0-47D7-907F-6BDB1A0B8FC8}">
      <dgm:prSet/>
      <dgm:spPr/>
      <dgm:t>
        <a:bodyPr/>
        <a:lstStyle/>
        <a:p>
          <a:r>
            <a:rPr lang="en-GB" dirty="0"/>
            <a:t>The purpose of this aim is to gain an understanding of the current issues surrounding Plant and machinery moving from diesel powered to electric following the UK government’s drive to achieve net zero. </a:t>
          </a:r>
          <a:endParaRPr lang="en-US" dirty="0"/>
        </a:p>
      </dgm:t>
    </dgm:pt>
    <dgm:pt modelId="{1B5AF1CC-8DCF-4CA1-A414-203C7D05667A}" type="parTrans" cxnId="{CCA706D1-2D9B-42DB-8DB3-1E619AD5A23E}">
      <dgm:prSet/>
      <dgm:spPr/>
      <dgm:t>
        <a:bodyPr/>
        <a:lstStyle/>
        <a:p>
          <a:endParaRPr lang="en-US"/>
        </a:p>
      </dgm:t>
    </dgm:pt>
    <dgm:pt modelId="{990BF0B8-80AE-4732-99FC-D348D63CE2AB}" type="sibTrans" cxnId="{CCA706D1-2D9B-42DB-8DB3-1E619AD5A23E}">
      <dgm:prSet/>
      <dgm:spPr/>
      <dgm:t>
        <a:bodyPr/>
        <a:lstStyle/>
        <a:p>
          <a:endParaRPr lang="en-US"/>
        </a:p>
      </dgm:t>
    </dgm:pt>
    <dgm:pt modelId="{A7F2D723-C4B0-4068-A39E-8B6EFA0F4966}" type="pres">
      <dgm:prSet presAssocID="{E97067A5-8526-4EED-8301-49890E587E30}" presName="linear" presStyleCnt="0">
        <dgm:presLayoutVars>
          <dgm:animLvl val="lvl"/>
          <dgm:resizeHandles val="exact"/>
        </dgm:presLayoutVars>
      </dgm:prSet>
      <dgm:spPr/>
    </dgm:pt>
    <dgm:pt modelId="{A188F59B-535C-4E0C-BFAA-3EE4747962C5}" type="pres">
      <dgm:prSet presAssocID="{E20DEC9E-32C0-47D7-907F-6BDB1A0B8FC8}" presName="parentText" presStyleLbl="node1" presStyleIdx="0" presStyleCnt="1">
        <dgm:presLayoutVars>
          <dgm:chMax val="0"/>
          <dgm:bulletEnabled val="1"/>
        </dgm:presLayoutVars>
      </dgm:prSet>
      <dgm:spPr/>
    </dgm:pt>
  </dgm:ptLst>
  <dgm:cxnLst>
    <dgm:cxn modelId="{2AB3CA8F-9DCC-4EC8-A682-6068F6B466A2}" type="presOf" srcId="{E20DEC9E-32C0-47D7-907F-6BDB1A0B8FC8}" destId="{A188F59B-535C-4E0C-BFAA-3EE4747962C5}" srcOrd="0" destOrd="0" presId="urn:microsoft.com/office/officeart/2005/8/layout/vList2"/>
    <dgm:cxn modelId="{BDFADFA7-F48B-4C0E-A775-949CCB2EA7CE}" type="presOf" srcId="{E97067A5-8526-4EED-8301-49890E587E30}" destId="{A7F2D723-C4B0-4068-A39E-8B6EFA0F4966}" srcOrd="0" destOrd="0" presId="urn:microsoft.com/office/officeart/2005/8/layout/vList2"/>
    <dgm:cxn modelId="{CCA706D1-2D9B-42DB-8DB3-1E619AD5A23E}" srcId="{E97067A5-8526-4EED-8301-49890E587E30}" destId="{E20DEC9E-32C0-47D7-907F-6BDB1A0B8FC8}" srcOrd="0" destOrd="0" parTransId="{1B5AF1CC-8DCF-4CA1-A414-203C7D05667A}" sibTransId="{990BF0B8-80AE-4732-99FC-D348D63CE2AB}"/>
    <dgm:cxn modelId="{B9835FA0-89FD-4DCF-83E4-0C3FB4D7EFF2}" type="presParOf" srcId="{A7F2D723-C4B0-4068-A39E-8B6EFA0F4966}" destId="{A188F59B-535C-4E0C-BFAA-3EE4747962C5}"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7C5402-04C7-4A85-ACE7-CF100E0C0B2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C98A612-431D-4204-A9B6-5439573E5480}">
      <dgm:prSet/>
      <dgm:spPr/>
      <dgm:t>
        <a:bodyPr/>
        <a:lstStyle/>
        <a:p>
          <a:r>
            <a:rPr lang="en-GB" dirty="0"/>
            <a:t>The UK Construction sector is governed to achieve net zero by 2050 (HM Government, 2019). </a:t>
          </a:r>
          <a:endParaRPr lang="en-US" dirty="0"/>
        </a:p>
      </dgm:t>
    </dgm:pt>
    <dgm:pt modelId="{8FD27B9F-4602-4E34-A596-B0A300901949}" type="parTrans" cxnId="{08F59C6E-E83D-4A0A-879B-528A7A6EF5CF}">
      <dgm:prSet/>
      <dgm:spPr/>
      <dgm:t>
        <a:bodyPr/>
        <a:lstStyle/>
        <a:p>
          <a:endParaRPr lang="en-US"/>
        </a:p>
      </dgm:t>
    </dgm:pt>
    <dgm:pt modelId="{C39A6AE0-CFE4-4F5F-B0DF-28C89375A6F4}" type="sibTrans" cxnId="{08F59C6E-E83D-4A0A-879B-528A7A6EF5CF}">
      <dgm:prSet/>
      <dgm:spPr/>
      <dgm:t>
        <a:bodyPr/>
        <a:lstStyle/>
        <a:p>
          <a:endParaRPr lang="en-US"/>
        </a:p>
      </dgm:t>
    </dgm:pt>
    <dgm:pt modelId="{F8EA9908-60CA-4981-BC7D-22E3E288A4B3}">
      <dgm:prSet/>
      <dgm:spPr/>
      <dgm:t>
        <a:bodyPr/>
        <a:lstStyle/>
        <a:p>
          <a:r>
            <a:rPr lang="en-GB"/>
            <a:t>Emergence of “Carbon-costing” reflects the acceptance of carbon as a measurable in procurement (UK Green Building Council, 2021). </a:t>
          </a:r>
          <a:endParaRPr lang="en-US"/>
        </a:p>
      </dgm:t>
    </dgm:pt>
    <dgm:pt modelId="{071307E6-7B44-499D-BCBD-380DDB5942E7}" type="parTrans" cxnId="{ECDDEA5B-81C6-421A-8F2D-4A9A57138474}">
      <dgm:prSet/>
      <dgm:spPr/>
      <dgm:t>
        <a:bodyPr/>
        <a:lstStyle/>
        <a:p>
          <a:endParaRPr lang="en-US"/>
        </a:p>
      </dgm:t>
    </dgm:pt>
    <dgm:pt modelId="{D152C04D-B44E-499E-AB8E-6EFCDACC3FCA}" type="sibTrans" cxnId="{ECDDEA5B-81C6-421A-8F2D-4A9A57138474}">
      <dgm:prSet/>
      <dgm:spPr/>
      <dgm:t>
        <a:bodyPr/>
        <a:lstStyle/>
        <a:p>
          <a:endParaRPr lang="en-US"/>
        </a:p>
      </dgm:t>
    </dgm:pt>
    <dgm:pt modelId="{9AE2DDF8-D154-46B7-AE0E-6E829EA26E04}">
      <dgm:prSet/>
      <dgm:spPr/>
      <dgm:t>
        <a:bodyPr/>
        <a:lstStyle/>
        <a:p>
          <a:r>
            <a:rPr lang="en-GB" dirty="0"/>
            <a:t>Fewer than 20% of contractors apply net zero criteria within tenders (RICS, 2023).</a:t>
          </a:r>
          <a:endParaRPr lang="en-US" dirty="0"/>
        </a:p>
      </dgm:t>
    </dgm:pt>
    <dgm:pt modelId="{EAD559FD-3BD9-4C99-8800-8B310639FDA3}" type="parTrans" cxnId="{AAE3E04B-342E-436D-AEA7-99762FF08F1A}">
      <dgm:prSet/>
      <dgm:spPr/>
      <dgm:t>
        <a:bodyPr/>
        <a:lstStyle/>
        <a:p>
          <a:endParaRPr lang="en-US"/>
        </a:p>
      </dgm:t>
    </dgm:pt>
    <dgm:pt modelId="{DAB2E576-87E1-4149-A6E0-48F1FEBA08EE}" type="sibTrans" cxnId="{AAE3E04B-342E-436D-AEA7-99762FF08F1A}">
      <dgm:prSet/>
      <dgm:spPr/>
      <dgm:t>
        <a:bodyPr/>
        <a:lstStyle/>
        <a:p>
          <a:endParaRPr lang="en-US"/>
        </a:p>
      </dgm:t>
    </dgm:pt>
    <dgm:pt modelId="{A659FBFA-1575-4223-A799-B6A9F61FEE00}">
      <dgm:prSet/>
      <dgm:spPr/>
      <dgm:t>
        <a:bodyPr/>
        <a:lstStyle/>
        <a:p>
          <a:r>
            <a:rPr lang="en-GB" dirty="0"/>
            <a:t>Contractors with carbon management systems are more likely to achieve higher scores in tenders (</a:t>
          </a:r>
          <a:r>
            <a:rPr lang="en-GB" dirty="0" err="1"/>
            <a:t>MyTender</a:t>
          </a:r>
          <a:r>
            <a:rPr lang="en-GB" dirty="0"/>
            <a:t>, 2023).</a:t>
          </a:r>
          <a:endParaRPr lang="en-US" dirty="0"/>
        </a:p>
      </dgm:t>
    </dgm:pt>
    <dgm:pt modelId="{51351635-12A7-44F2-A984-5BF98B3DF402}" type="parTrans" cxnId="{A6294E79-06C9-4498-88DF-F37CF18F666F}">
      <dgm:prSet/>
      <dgm:spPr/>
      <dgm:t>
        <a:bodyPr/>
        <a:lstStyle/>
        <a:p>
          <a:endParaRPr lang="en-US"/>
        </a:p>
      </dgm:t>
    </dgm:pt>
    <dgm:pt modelId="{B505ECFF-5B0A-4E9F-B1F2-2728416C432D}" type="sibTrans" cxnId="{A6294E79-06C9-4498-88DF-F37CF18F666F}">
      <dgm:prSet/>
      <dgm:spPr/>
      <dgm:t>
        <a:bodyPr/>
        <a:lstStyle/>
        <a:p>
          <a:endParaRPr lang="en-US"/>
        </a:p>
      </dgm:t>
    </dgm:pt>
    <dgm:pt modelId="{B2F50BB1-5810-4B83-A0E6-69606D1BF21B}">
      <dgm:prSet/>
      <dgm:spPr/>
      <dgm:t>
        <a:bodyPr/>
        <a:lstStyle/>
        <a:p>
          <a:r>
            <a:rPr lang="en-GB" dirty="0"/>
            <a:t>70% of construction related emissions arise from embodied carbon within the supply chain (</a:t>
          </a:r>
          <a:r>
            <a:rPr lang="en-GB" dirty="0" err="1"/>
            <a:t>WorldGBC</a:t>
          </a:r>
          <a:r>
            <a:rPr lang="en-GB" dirty="0"/>
            <a:t>, 2021). </a:t>
          </a:r>
          <a:endParaRPr lang="en-US" dirty="0"/>
        </a:p>
      </dgm:t>
    </dgm:pt>
    <dgm:pt modelId="{AD6D19EC-2AC6-49A5-B3C8-D662FFE2EAE7}" type="parTrans" cxnId="{0869BFB6-694C-4580-8482-7423570EE188}">
      <dgm:prSet/>
      <dgm:spPr/>
      <dgm:t>
        <a:bodyPr/>
        <a:lstStyle/>
        <a:p>
          <a:endParaRPr lang="en-US"/>
        </a:p>
      </dgm:t>
    </dgm:pt>
    <dgm:pt modelId="{24C21FE0-B50F-415A-AB42-5AC2DAC57862}" type="sibTrans" cxnId="{0869BFB6-694C-4580-8482-7423570EE188}">
      <dgm:prSet/>
      <dgm:spPr/>
      <dgm:t>
        <a:bodyPr/>
        <a:lstStyle/>
        <a:p>
          <a:endParaRPr lang="en-US"/>
        </a:p>
      </dgm:t>
    </dgm:pt>
    <dgm:pt modelId="{27F30E83-1345-49B0-8B4D-FB5EA7B3419A}" type="pres">
      <dgm:prSet presAssocID="{8D7C5402-04C7-4A85-ACE7-CF100E0C0B2C}" presName="outerComposite" presStyleCnt="0">
        <dgm:presLayoutVars>
          <dgm:chMax val="5"/>
          <dgm:dir/>
          <dgm:resizeHandles val="exact"/>
        </dgm:presLayoutVars>
      </dgm:prSet>
      <dgm:spPr/>
    </dgm:pt>
    <dgm:pt modelId="{5995504A-961F-42D8-8DB3-2949B8D80E72}" type="pres">
      <dgm:prSet presAssocID="{8D7C5402-04C7-4A85-ACE7-CF100E0C0B2C}" presName="dummyMaxCanvas" presStyleCnt="0">
        <dgm:presLayoutVars/>
      </dgm:prSet>
      <dgm:spPr/>
    </dgm:pt>
    <dgm:pt modelId="{0A7FF23C-F369-4582-A2BD-961202F275D4}" type="pres">
      <dgm:prSet presAssocID="{8D7C5402-04C7-4A85-ACE7-CF100E0C0B2C}" presName="FiveNodes_1" presStyleLbl="node1" presStyleIdx="0" presStyleCnt="5">
        <dgm:presLayoutVars>
          <dgm:bulletEnabled val="1"/>
        </dgm:presLayoutVars>
      </dgm:prSet>
      <dgm:spPr/>
    </dgm:pt>
    <dgm:pt modelId="{869CEF37-85D2-426A-ABB8-8B3EB3333B04}" type="pres">
      <dgm:prSet presAssocID="{8D7C5402-04C7-4A85-ACE7-CF100E0C0B2C}" presName="FiveNodes_2" presStyleLbl="node1" presStyleIdx="1" presStyleCnt="5">
        <dgm:presLayoutVars>
          <dgm:bulletEnabled val="1"/>
        </dgm:presLayoutVars>
      </dgm:prSet>
      <dgm:spPr/>
    </dgm:pt>
    <dgm:pt modelId="{DB7DCE33-15AC-4A48-AC48-0AFF1C2540F7}" type="pres">
      <dgm:prSet presAssocID="{8D7C5402-04C7-4A85-ACE7-CF100E0C0B2C}" presName="FiveNodes_3" presStyleLbl="node1" presStyleIdx="2" presStyleCnt="5">
        <dgm:presLayoutVars>
          <dgm:bulletEnabled val="1"/>
        </dgm:presLayoutVars>
      </dgm:prSet>
      <dgm:spPr/>
    </dgm:pt>
    <dgm:pt modelId="{1C9F31E0-D375-45E7-902F-59FE6CF8D346}" type="pres">
      <dgm:prSet presAssocID="{8D7C5402-04C7-4A85-ACE7-CF100E0C0B2C}" presName="FiveNodes_4" presStyleLbl="node1" presStyleIdx="3" presStyleCnt="5">
        <dgm:presLayoutVars>
          <dgm:bulletEnabled val="1"/>
        </dgm:presLayoutVars>
      </dgm:prSet>
      <dgm:spPr/>
    </dgm:pt>
    <dgm:pt modelId="{9CFBC831-B4D2-4D12-821D-36783F01E24C}" type="pres">
      <dgm:prSet presAssocID="{8D7C5402-04C7-4A85-ACE7-CF100E0C0B2C}" presName="FiveNodes_5" presStyleLbl="node1" presStyleIdx="4" presStyleCnt="5">
        <dgm:presLayoutVars>
          <dgm:bulletEnabled val="1"/>
        </dgm:presLayoutVars>
      </dgm:prSet>
      <dgm:spPr/>
    </dgm:pt>
    <dgm:pt modelId="{A3E21F5B-4F90-4200-BE90-CB1670229EE1}" type="pres">
      <dgm:prSet presAssocID="{8D7C5402-04C7-4A85-ACE7-CF100E0C0B2C}" presName="FiveConn_1-2" presStyleLbl="fgAccFollowNode1" presStyleIdx="0" presStyleCnt="4">
        <dgm:presLayoutVars>
          <dgm:bulletEnabled val="1"/>
        </dgm:presLayoutVars>
      </dgm:prSet>
      <dgm:spPr/>
    </dgm:pt>
    <dgm:pt modelId="{F8CD1BF1-E2EF-44BF-8E45-35FF3B0B2BEA}" type="pres">
      <dgm:prSet presAssocID="{8D7C5402-04C7-4A85-ACE7-CF100E0C0B2C}" presName="FiveConn_2-3" presStyleLbl="fgAccFollowNode1" presStyleIdx="1" presStyleCnt="4">
        <dgm:presLayoutVars>
          <dgm:bulletEnabled val="1"/>
        </dgm:presLayoutVars>
      </dgm:prSet>
      <dgm:spPr/>
    </dgm:pt>
    <dgm:pt modelId="{52EECFEF-05D3-478A-8ED9-98B95FE6FAD5}" type="pres">
      <dgm:prSet presAssocID="{8D7C5402-04C7-4A85-ACE7-CF100E0C0B2C}" presName="FiveConn_3-4" presStyleLbl="fgAccFollowNode1" presStyleIdx="2" presStyleCnt="4">
        <dgm:presLayoutVars>
          <dgm:bulletEnabled val="1"/>
        </dgm:presLayoutVars>
      </dgm:prSet>
      <dgm:spPr/>
    </dgm:pt>
    <dgm:pt modelId="{2632D628-657F-4518-A1BC-2DC732DF2755}" type="pres">
      <dgm:prSet presAssocID="{8D7C5402-04C7-4A85-ACE7-CF100E0C0B2C}" presName="FiveConn_4-5" presStyleLbl="fgAccFollowNode1" presStyleIdx="3" presStyleCnt="4">
        <dgm:presLayoutVars>
          <dgm:bulletEnabled val="1"/>
        </dgm:presLayoutVars>
      </dgm:prSet>
      <dgm:spPr/>
    </dgm:pt>
    <dgm:pt modelId="{1CCBBB48-52DD-45F0-A809-E756A1C1DBDC}" type="pres">
      <dgm:prSet presAssocID="{8D7C5402-04C7-4A85-ACE7-CF100E0C0B2C}" presName="FiveNodes_1_text" presStyleLbl="node1" presStyleIdx="4" presStyleCnt="5">
        <dgm:presLayoutVars>
          <dgm:bulletEnabled val="1"/>
        </dgm:presLayoutVars>
      </dgm:prSet>
      <dgm:spPr/>
    </dgm:pt>
    <dgm:pt modelId="{5BC437A0-1255-40A8-BFED-44D788FE48C3}" type="pres">
      <dgm:prSet presAssocID="{8D7C5402-04C7-4A85-ACE7-CF100E0C0B2C}" presName="FiveNodes_2_text" presStyleLbl="node1" presStyleIdx="4" presStyleCnt="5">
        <dgm:presLayoutVars>
          <dgm:bulletEnabled val="1"/>
        </dgm:presLayoutVars>
      </dgm:prSet>
      <dgm:spPr/>
    </dgm:pt>
    <dgm:pt modelId="{97FE6CA5-E1C9-4494-906E-25CBF2CF7018}" type="pres">
      <dgm:prSet presAssocID="{8D7C5402-04C7-4A85-ACE7-CF100E0C0B2C}" presName="FiveNodes_3_text" presStyleLbl="node1" presStyleIdx="4" presStyleCnt="5">
        <dgm:presLayoutVars>
          <dgm:bulletEnabled val="1"/>
        </dgm:presLayoutVars>
      </dgm:prSet>
      <dgm:spPr/>
    </dgm:pt>
    <dgm:pt modelId="{6E0B69B7-A1DB-4235-B12C-6082534350B0}" type="pres">
      <dgm:prSet presAssocID="{8D7C5402-04C7-4A85-ACE7-CF100E0C0B2C}" presName="FiveNodes_4_text" presStyleLbl="node1" presStyleIdx="4" presStyleCnt="5">
        <dgm:presLayoutVars>
          <dgm:bulletEnabled val="1"/>
        </dgm:presLayoutVars>
      </dgm:prSet>
      <dgm:spPr/>
    </dgm:pt>
    <dgm:pt modelId="{333CFE6B-0091-4325-AAA4-18E7ED30569D}" type="pres">
      <dgm:prSet presAssocID="{8D7C5402-04C7-4A85-ACE7-CF100E0C0B2C}" presName="FiveNodes_5_text" presStyleLbl="node1" presStyleIdx="4" presStyleCnt="5">
        <dgm:presLayoutVars>
          <dgm:bulletEnabled val="1"/>
        </dgm:presLayoutVars>
      </dgm:prSet>
      <dgm:spPr/>
    </dgm:pt>
  </dgm:ptLst>
  <dgm:cxnLst>
    <dgm:cxn modelId="{0C34BE15-AFED-4724-A0B2-3F58EEC7234E}" type="presOf" srcId="{9AE2DDF8-D154-46B7-AE0E-6E829EA26E04}" destId="{97FE6CA5-E1C9-4494-906E-25CBF2CF7018}" srcOrd="1" destOrd="0" presId="urn:microsoft.com/office/officeart/2005/8/layout/vProcess5"/>
    <dgm:cxn modelId="{7F81ED21-A604-478F-A867-BC5C34E6C0D5}" type="presOf" srcId="{B505ECFF-5B0A-4E9F-B1F2-2728416C432D}" destId="{2632D628-657F-4518-A1BC-2DC732DF2755}" srcOrd="0" destOrd="0" presId="urn:microsoft.com/office/officeart/2005/8/layout/vProcess5"/>
    <dgm:cxn modelId="{B85D4E27-A9C6-4586-B48C-0B7101DC1427}" type="presOf" srcId="{DAB2E576-87E1-4149-A6E0-48F1FEBA08EE}" destId="{52EECFEF-05D3-478A-8ED9-98B95FE6FAD5}" srcOrd="0" destOrd="0" presId="urn:microsoft.com/office/officeart/2005/8/layout/vProcess5"/>
    <dgm:cxn modelId="{7A43AA3D-549C-4F35-B189-8991B86F8B30}" type="presOf" srcId="{A659FBFA-1575-4223-A799-B6A9F61FEE00}" destId="{1C9F31E0-D375-45E7-902F-59FE6CF8D346}" srcOrd="0" destOrd="0" presId="urn:microsoft.com/office/officeart/2005/8/layout/vProcess5"/>
    <dgm:cxn modelId="{ECDDEA5B-81C6-421A-8F2D-4A9A57138474}" srcId="{8D7C5402-04C7-4A85-ACE7-CF100E0C0B2C}" destId="{F8EA9908-60CA-4981-BC7D-22E3E288A4B3}" srcOrd="1" destOrd="0" parTransId="{071307E6-7B44-499D-BCBD-380DDB5942E7}" sibTransId="{D152C04D-B44E-499E-AB8E-6EFCDACC3FCA}"/>
    <dgm:cxn modelId="{B30AFC46-5842-442B-B9F2-6F6D98266627}" type="presOf" srcId="{7C98A612-431D-4204-A9B6-5439573E5480}" destId="{1CCBBB48-52DD-45F0-A809-E756A1C1DBDC}" srcOrd="1" destOrd="0" presId="urn:microsoft.com/office/officeart/2005/8/layout/vProcess5"/>
    <dgm:cxn modelId="{AAE3E04B-342E-436D-AEA7-99762FF08F1A}" srcId="{8D7C5402-04C7-4A85-ACE7-CF100E0C0B2C}" destId="{9AE2DDF8-D154-46B7-AE0E-6E829EA26E04}" srcOrd="2" destOrd="0" parTransId="{EAD559FD-3BD9-4C99-8800-8B310639FDA3}" sibTransId="{DAB2E576-87E1-4149-A6E0-48F1FEBA08EE}"/>
    <dgm:cxn modelId="{4ED3CC4C-DAC8-4B48-B078-A8EAA56D57FD}" type="presOf" srcId="{C39A6AE0-CFE4-4F5F-B0DF-28C89375A6F4}" destId="{A3E21F5B-4F90-4200-BE90-CB1670229EE1}" srcOrd="0" destOrd="0" presId="urn:microsoft.com/office/officeart/2005/8/layout/vProcess5"/>
    <dgm:cxn modelId="{08F59C6E-E83D-4A0A-879B-528A7A6EF5CF}" srcId="{8D7C5402-04C7-4A85-ACE7-CF100E0C0B2C}" destId="{7C98A612-431D-4204-A9B6-5439573E5480}" srcOrd="0" destOrd="0" parTransId="{8FD27B9F-4602-4E34-A596-B0A300901949}" sibTransId="{C39A6AE0-CFE4-4F5F-B0DF-28C89375A6F4}"/>
    <dgm:cxn modelId="{A6294E79-06C9-4498-88DF-F37CF18F666F}" srcId="{8D7C5402-04C7-4A85-ACE7-CF100E0C0B2C}" destId="{A659FBFA-1575-4223-A799-B6A9F61FEE00}" srcOrd="3" destOrd="0" parTransId="{51351635-12A7-44F2-A984-5BF98B3DF402}" sibTransId="{B505ECFF-5B0A-4E9F-B1F2-2728416C432D}"/>
    <dgm:cxn modelId="{9D1A7D85-02AF-4009-B383-D2411D094144}" type="presOf" srcId="{8D7C5402-04C7-4A85-ACE7-CF100E0C0B2C}" destId="{27F30E83-1345-49B0-8B4D-FB5EA7B3419A}" srcOrd="0" destOrd="0" presId="urn:microsoft.com/office/officeart/2005/8/layout/vProcess5"/>
    <dgm:cxn modelId="{AD478F91-F07B-46C4-82FB-F38A06E16000}" type="presOf" srcId="{B2F50BB1-5810-4B83-A0E6-69606D1BF21B}" destId="{333CFE6B-0091-4325-AAA4-18E7ED30569D}" srcOrd="1" destOrd="0" presId="urn:microsoft.com/office/officeart/2005/8/layout/vProcess5"/>
    <dgm:cxn modelId="{F84DF8A7-8751-49B1-8F9B-2922D56E4996}" type="presOf" srcId="{F8EA9908-60CA-4981-BC7D-22E3E288A4B3}" destId="{869CEF37-85D2-426A-ABB8-8B3EB3333B04}" srcOrd="0" destOrd="0" presId="urn:microsoft.com/office/officeart/2005/8/layout/vProcess5"/>
    <dgm:cxn modelId="{C11A80AF-2222-4676-AE9D-F6B1A88F3354}" type="presOf" srcId="{A659FBFA-1575-4223-A799-B6A9F61FEE00}" destId="{6E0B69B7-A1DB-4235-B12C-6082534350B0}" srcOrd="1" destOrd="0" presId="urn:microsoft.com/office/officeart/2005/8/layout/vProcess5"/>
    <dgm:cxn modelId="{8A94EDB0-8441-4D9A-A35F-63252AFD0F51}" type="presOf" srcId="{B2F50BB1-5810-4B83-A0E6-69606D1BF21B}" destId="{9CFBC831-B4D2-4D12-821D-36783F01E24C}" srcOrd="0" destOrd="0" presId="urn:microsoft.com/office/officeart/2005/8/layout/vProcess5"/>
    <dgm:cxn modelId="{0869BFB6-694C-4580-8482-7423570EE188}" srcId="{8D7C5402-04C7-4A85-ACE7-CF100E0C0B2C}" destId="{B2F50BB1-5810-4B83-A0E6-69606D1BF21B}" srcOrd="4" destOrd="0" parTransId="{AD6D19EC-2AC6-49A5-B3C8-D662FFE2EAE7}" sibTransId="{24C21FE0-B50F-415A-AB42-5AC2DAC57862}"/>
    <dgm:cxn modelId="{F3A323B7-7615-4E5B-A584-9A578C017F8D}" type="presOf" srcId="{7C98A612-431D-4204-A9B6-5439573E5480}" destId="{0A7FF23C-F369-4582-A2BD-961202F275D4}" srcOrd="0" destOrd="0" presId="urn:microsoft.com/office/officeart/2005/8/layout/vProcess5"/>
    <dgm:cxn modelId="{C50875D8-4DF8-48C1-9525-1DB3A06FD628}" type="presOf" srcId="{9AE2DDF8-D154-46B7-AE0E-6E829EA26E04}" destId="{DB7DCE33-15AC-4A48-AC48-0AFF1C2540F7}" srcOrd="0" destOrd="0" presId="urn:microsoft.com/office/officeart/2005/8/layout/vProcess5"/>
    <dgm:cxn modelId="{FEAF98EA-C66C-423D-9135-C8A983214611}" type="presOf" srcId="{D152C04D-B44E-499E-AB8E-6EFCDACC3FCA}" destId="{F8CD1BF1-E2EF-44BF-8E45-35FF3B0B2BEA}" srcOrd="0" destOrd="0" presId="urn:microsoft.com/office/officeart/2005/8/layout/vProcess5"/>
    <dgm:cxn modelId="{3497D5FF-C4BC-4C17-91BF-95C867A73CAE}" type="presOf" srcId="{F8EA9908-60CA-4981-BC7D-22E3E288A4B3}" destId="{5BC437A0-1255-40A8-BFED-44D788FE48C3}" srcOrd="1" destOrd="0" presId="urn:microsoft.com/office/officeart/2005/8/layout/vProcess5"/>
    <dgm:cxn modelId="{5BAB6F6A-4CF9-4C6D-902B-D2F3864D42E1}" type="presParOf" srcId="{27F30E83-1345-49B0-8B4D-FB5EA7B3419A}" destId="{5995504A-961F-42D8-8DB3-2949B8D80E72}" srcOrd="0" destOrd="0" presId="urn:microsoft.com/office/officeart/2005/8/layout/vProcess5"/>
    <dgm:cxn modelId="{D2C81864-B852-4CC8-BE2E-9A31B46BD43F}" type="presParOf" srcId="{27F30E83-1345-49B0-8B4D-FB5EA7B3419A}" destId="{0A7FF23C-F369-4582-A2BD-961202F275D4}" srcOrd="1" destOrd="0" presId="urn:microsoft.com/office/officeart/2005/8/layout/vProcess5"/>
    <dgm:cxn modelId="{F9D3280E-E9FF-499D-8E65-60BC7E917235}" type="presParOf" srcId="{27F30E83-1345-49B0-8B4D-FB5EA7B3419A}" destId="{869CEF37-85D2-426A-ABB8-8B3EB3333B04}" srcOrd="2" destOrd="0" presId="urn:microsoft.com/office/officeart/2005/8/layout/vProcess5"/>
    <dgm:cxn modelId="{3A9DBF52-DAF1-404F-AD33-1E6F64E7410A}" type="presParOf" srcId="{27F30E83-1345-49B0-8B4D-FB5EA7B3419A}" destId="{DB7DCE33-15AC-4A48-AC48-0AFF1C2540F7}" srcOrd="3" destOrd="0" presId="urn:microsoft.com/office/officeart/2005/8/layout/vProcess5"/>
    <dgm:cxn modelId="{E67B19FB-73D6-48D0-A64A-0716F0DCFB1D}" type="presParOf" srcId="{27F30E83-1345-49B0-8B4D-FB5EA7B3419A}" destId="{1C9F31E0-D375-45E7-902F-59FE6CF8D346}" srcOrd="4" destOrd="0" presId="urn:microsoft.com/office/officeart/2005/8/layout/vProcess5"/>
    <dgm:cxn modelId="{CFF22103-F8B3-4399-A957-5BEB8042F57C}" type="presParOf" srcId="{27F30E83-1345-49B0-8B4D-FB5EA7B3419A}" destId="{9CFBC831-B4D2-4D12-821D-36783F01E24C}" srcOrd="5" destOrd="0" presId="urn:microsoft.com/office/officeart/2005/8/layout/vProcess5"/>
    <dgm:cxn modelId="{A3F68F34-AC1B-4ADD-B997-9C736279B519}" type="presParOf" srcId="{27F30E83-1345-49B0-8B4D-FB5EA7B3419A}" destId="{A3E21F5B-4F90-4200-BE90-CB1670229EE1}" srcOrd="6" destOrd="0" presId="urn:microsoft.com/office/officeart/2005/8/layout/vProcess5"/>
    <dgm:cxn modelId="{AE8E7A1D-149A-40E6-B868-2CCF6DED123B}" type="presParOf" srcId="{27F30E83-1345-49B0-8B4D-FB5EA7B3419A}" destId="{F8CD1BF1-E2EF-44BF-8E45-35FF3B0B2BEA}" srcOrd="7" destOrd="0" presId="urn:microsoft.com/office/officeart/2005/8/layout/vProcess5"/>
    <dgm:cxn modelId="{3CECC091-35BB-488F-B389-DD90EB2AB95C}" type="presParOf" srcId="{27F30E83-1345-49B0-8B4D-FB5EA7B3419A}" destId="{52EECFEF-05D3-478A-8ED9-98B95FE6FAD5}" srcOrd="8" destOrd="0" presId="urn:microsoft.com/office/officeart/2005/8/layout/vProcess5"/>
    <dgm:cxn modelId="{2ABEB85F-FF3E-423F-A01B-B1201E608E8D}" type="presParOf" srcId="{27F30E83-1345-49B0-8B4D-FB5EA7B3419A}" destId="{2632D628-657F-4518-A1BC-2DC732DF2755}" srcOrd="9" destOrd="0" presId="urn:microsoft.com/office/officeart/2005/8/layout/vProcess5"/>
    <dgm:cxn modelId="{4806049B-A4AF-470D-93CD-CB3D960BD374}" type="presParOf" srcId="{27F30E83-1345-49B0-8B4D-FB5EA7B3419A}" destId="{1CCBBB48-52DD-45F0-A809-E756A1C1DBDC}" srcOrd="10" destOrd="0" presId="urn:microsoft.com/office/officeart/2005/8/layout/vProcess5"/>
    <dgm:cxn modelId="{727FF021-B96D-40DE-B9A2-A26E6549C755}" type="presParOf" srcId="{27F30E83-1345-49B0-8B4D-FB5EA7B3419A}" destId="{5BC437A0-1255-40A8-BFED-44D788FE48C3}" srcOrd="11" destOrd="0" presId="urn:microsoft.com/office/officeart/2005/8/layout/vProcess5"/>
    <dgm:cxn modelId="{76C4540C-16F1-4CF9-A24C-C210612F64C6}" type="presParOf" srcId="{27F30E83-1345-49B0-8B4D-FB5EA7B3419A}" destId="{97FE6CA5-E1C9-4494-906E-25CBF2CF7018}" srcOrd="12" destOrd="0" presId="urn:microsoft.com/office/officeart/2005/8/layout/vProcess5"/>
    <dgm:cxn modelId="{3906C7B5-6B94-4443-82E2-01DCA3B01688}" type="presParOf" srcId="{27F30E83-1345-49B0-8B4D-FB5EA7B3419A}" destId="{6E0B69B7-A1DB-4235-B12C-6082534350B0}" srcOrd="13" destOrd="0" presId="urn:microsoft.com/office/officeart/2005/8/layout/vProcess5"/>
    <dgm:cxn modelId="{812D6936-BBF7-4F7D-B9F5-0F6EF9EE1E25}" type="presParOf" srcId="{27F30E83-1345-49B0-8B4D-FB5EA7B3419A}" destId="{333CFE6B-0091-4325-AAA4-18E7ED30569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C6D560-9987-417F-B15E-066FECDA4DA0}"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F0451449-2718-4A5B-A76A-DAD68F2278A6}">
      <dgm:prSet/>
      <dgm:spPr/>
      <dgm:t>
        <a:bodyPr/>
        <a:lstStyle/>
        <a:p>
          <a:r>
            <a:rPr lang="en-GB" dirty="0"/>
            <a:t>Data Collection</a:t>
          </a:r>
          <a:endParaRPr lang="en-US" dirty="0"/>
        </a:p>
      </dgm:t>
    </dgm:pt>
    <dgm:pt modelId="{AF85AB5D-B394-4248-8652-D95F615C9B90}" type="parTrans" cxnId="{B5C3D0BD-E922-4089-B558-27CA32434024}">
      <dgm:prSet/>
      <dgm:spPr/>
      <dgm:t>
        <a:bodyPr/>
        <a:lstStyle/>
        <a:p>
          <a:endParaRPr lang="en-US"/>
        </a:p>
      </dgm:t>
    </dgm:pt>
    <dgm:pt modelId="{9D618477-204E-46E5-8E5E-9D613722968A}" type="sibTrans" cxnId="{B5C3D0BD-E922-4089-B558-27CA32434024}">
      <dgm:prSet/>
      <dgm:spPr/>
      <dgm:t>
        <a:bodyPr/>
        <a:lstStyle/>
        <a:p>
          <a:endParaRPr lang="en-US"/>
        </a:p>
      </dgm:t>
    </dgm:pt>
    <dgm:pt modelId="{5FE5F087-E9C9-429D-B345-3418885F51B2}">
      <dgm:prSet/>
      <dgm:spPr/>
      <dgm:t>
        <a:bodyPr/>
        <a:lstStyle/>
        <a:p>
          <a:r>
            <a:rPr lang="en-GB"/>
            <a:t>Secondary data – Internal company documents (e.g. tender data, procurement records, carbon reports).</a:t>
          </a:r>
          <a:endParaRPr lang="en-US"/>
        </a:p>
      </dgm:t>
    </dgm:pt>
    <dgm:pt modelId="{BF307CB8-0751-464D-9501-B386423C0DFC}" type="parTrans" cxnId="{3E064D55-5F60-4B3F-A8E0-9BC9BAA0528B}">
      <dgm:prSet/>
      <dgm:spPr/>
      <dgm:t>
        <a:bodyPr/>
        <a:lstStyle/>
        <a:p>
          <a:endParaRPr lang="en-US"/>
        </a:p>
      </dgm:t>
    </dgm:pt>
    <dgm:pt modelId="{E7064712-046D-4FF2-9AB9-A5B6FD0FBEAD}" type="sibTrans" cxnId="{3E064D55-5F60-4B3F-A8E0-9BC9BAA0528B}">
      <dgm:prSet/>
      <dgm:spPr/>
      <dgm:t>
        <a:bodyPr/>
        <a:lstStyle/>
        <a:p>
          <a:endParaRPr lang="en-US"/>
        </a:p>
      </dgm:t>
    </dgm:pt>
    <dgm:pt modelId="{DBB293AB-1C12-4A29-A857-D6348C930792}">
      <dgm:prSet/>
      <dgm:spPr/>
      <dgm:t>
        <a:bodyPr/>
        <a:lstStyle/>
        <a:p>
          <a:r>
            <a:rPr lang="en-GB"/>
            <a:t>Primary data – Online questionnaire distributed to construction professionals</a:t>
          </a:r>
          <a:endParaRPr lang="en-US"/>
        </a:p>
      </dgm:t>
    </dgm:pt>
    <dgm:pt modelId="{47FB6C47-AE97-4761-AEF2-F0BEC009CF2E}" type="parTrans" cxnId="{6B4C58DB-C7A9-4C38-9226-5ECB037F27D6}">
      <dgm:prSet/>
      <dgm:spPr/>
      <dgm:t>
        <a:bodyPr/>
        <a:lstStyle/>
        <a:p>
          <a:endParaRPr lang="en-US"/>
        </a:p>
      </dgm:t>
    </dgm:pt>
    <dgm:pt modelId="{02EC6E40-6439-463C-8656-62912F4658C3}" type="sibTrans" cxnId="{6B4C58DB-C7A9-4C38-9226-5ECB037F27D6}">
      <dgm:prSet/>
      <dgm:spPr/>
      <dgm:t>
        <a:bodyPr/>
        <a:lstStyle/>
        <a:p>
          <a:endParaRPr lang="en-US"/>
        </a:p>
      </dgm:t>
    </dgm:pt>
    <dgm:pt modelId="{C892880D-98E8-4403-BE4D-57654C7C877C}">
      <dgm:prSet/>
      <dgm:spPr/>
      <dgm:t>
        <a:bodyPr/>
        <a:lstStyle/>
        <a:p>
          <a:r>
            <a:rPr lang="en-GB"/>
            <a:t>Data Analysis</a:t>
          </a:r>
          <a:endParaRPr lang="en-US"/>
        </a:p>
      </dgm:t>
    </dgm:pt>
    <dgm:pt modelId="{7FCC872C-CFC8-4CE8-9285-87954E3EE3A6}" type="parTrans" cxnId="{458CB87F-36CB-4A97-B414-6B9687EDEDD0}">
      <dgm:prSet/>
      <dgm:spPr/>
      <dgm:t>
        <a:bodyPr/>
        <a:lstStyle/>
        <a:p>
          <a:endParaRPr lang="en-US"/>
        </a:p>
      </dgm:t>
    </dgm:pt>
    <dgm:pt modelId="{E7714140-D1DD-4E5C-8873-62B9C598FB70}" type="sibTrans" cxnId="{458CB87F-36CB-4A97-B414-6B9687EDEDD0}">
      <dgm:prSet/>
      <dgm:spPr/>
      <dgm:t>
        <a:bodyPr/>
        <a:lstStyle/>
        <a:p>
          <a:endParaRPr lang="en-US"/>
        </a:p>
      </dgm:t>
    </dgm:pt>
    <dgm:pt modelId="{D8F040EF-36C5-40F2-B142-FC9C999A6770}">
      <dgm:prSet/>
      <dgm:spPr/>
      <dgm:t>
        <a:bodyPr/>
        <a:lstStyle/>
        <a:p>
          <a:r>
            <a:rPr lang="en-GB"/>
            <a:t>Quantitative analysis – descriptive statistics from questionnaire results &amp; carbon reports </a:t>
          </a:r>
          <a:endParaRPr lang="en-US"/>
        </a:p>
      </dgm:t>
    </dgm:pt>
    <dgm:pt modelId="{7D8E83ED-B959-4576-ACB3-7877A4FF5BD3}" type="parTrans" cxnId="{E33993E6-4D14-4D83-BB0D-4A2A8CA9A425}">
      <dgm:prSet/>
      <dgm:spPr/>
      <dgm:t>
        <a:bodyPr/>
        <a:lstStyle/>
        <a:p>
          <a:endParaRPr lang="en-US"/>
        </a:p>
      </dgm:t>
    </dgm:pt>
    <dgm:pt modelId="{31E98D5B-822A-4398-B689-3DDF6263CEDA}" type="sibTrans" cxnId="{E33993E6-4D14-4D83-BB0D-4A2A8CA9A425}">
      <dgm:prSet/>
      <dgm:spPr/>
      <dgm:t>
        <a:bodyPr/>
        <a:lstStyle/>
        <a:p>
          <a:endParaRPr lang="en-US"/>
        </a:p>
      </dgm:t>
    </dgm:pt>
    <dgm:pt modelId="{AB68D9B3-FCF0-42EE-AD6A-E72137426409}">
      <dgm:prSet/>
      <dgm:spPr/>
      <dgm:t>
        <a:bodyPr/>
        <a:lstStyle/>
        <a:p>
          <a:r>
            <a:rPr lang="en-GB"/>
            <a:t>Qualitative analysis – of open-ended responses and internal company data.</a:t>
          </a:r>
          <a:endParaRPr lang="en-US"/>
        </a:p>
      </dgm:t>
    </dgm:pt>
    <dgm:pt modelId="{B9CF404F-81D8-4B77-9ECD-37F419C64923}" type="parTrans" cxnId="{F6BD4890-6C71-43DD-9017-47A44FF571FD}">
      <dgm:prSet/>
      <dgm:spPr/>
      <dgm:t>
        <a:bodyPr/>
        <a:lstStyle/>
        <a:p>
          <a:endParaRPr lang="en-US"/>
        </a:p>
      </dgm:t>
    </dgm:pt>
    <dgm:pt modelId="{63365588-4092-4357-91AA-E7B4E9C7EA0E}" type="sibTrans" cxnId="{F6BD4890-6C71-43DD-9017-47A44FF571FD}">
      <dgm:prSet/>
      <dgm:spPr/>
      <dgm:t>
        <a:bodyPr/>
        <a:lstStyle/>
        <a:p>
          <a:endParaRPr lang="en-US"/>
        </a:p>
      </dgm:t>
    </dgm:pt>
    <dgm:pt modelId="{5871F46D-A81A-46E5-9D25-3F7D7066D73A}">
      <dgm:prSet/>
      <dgm:spPr/>
      <dgm:t>
        <a:bodyPr/>
        <a:lstStyle/>
        <a:p>
          <a:r>
            <a:rPr lang="en-GB"/>
            <a:t>Research Limitations</a:t>
          </a:r>
          <a:endParaRPr lang="en-US"/>
        </a:p>
      </dgm:t>
    </dgm:pt>
    <dgm:pt modelId="{405F264D-B228-47F6-9767-8675FE293C76}" type="parTrans" cxnId="{C6AF7650-D29E-46B9-8304-EFD6840D6F73}">
      <dgm:prSet/>
      <dgm:spPr/>
      <dgm:t>
        <a:bodyPr/>
        <a:lstStyle/>
        <a:p>
          <a:endParaRPr lang="en-US"/>
        </a:p>
      </dgm:t>
    </dgm:pt>
    <dgm:pt modelId="{089DAE71-7975-4082-9703-E316C884DECF}" type="sibTrans" cxnId="{C6AF7650-D29E-46B9-8304-EFD6840D6F73}">
      <dgm:prSet/>
      <dgm:spPr/>
      <dgm:t>
        <a:bodyPr/>
        <a:lstStyle/>
        <a:p>
          <a:endParaRPr lang="en-US"/>
        </a:p>
      </dgm:t>
    </dgm:pt>
    <dgm:pt modelId="{C476112E-99EB-4A74-ADBC-7179CCCAE1BB}">
      <dgm:prSet/>
      <dgm:spPr/>
      <dgm:t>
        <a:bodyPr/>
        <a:lstStyle/>
        <a:p>
          <a:r>
            <a:rPr lang="en-GB"/>
            <a:t>Findings may be influenced by sample size and respondent bias</a:t>
          </a:r>
          <a:endParaRPr lang="en-US"/>
        </a:p>
      </dgm:t>
    </dgm:pt>
    <dgm:pt modelId="{23BD2720-048E-4E8B-9E7C-2BA1FFF8311F}" type="parTrans" cxnId="{46479D61-1376-4AC2-91F0-BAC1F1DDE1AE}">
      <dgm:prSet/>
      <dgm:spPr/>
      <dgm:t>
        <a:bodyPr/>
        <a:lstStyle/>
        <a:p>
          <a:endParaRPr lang="en-US"/>
        </a:p>
      </dgm:t>
    </dgm:pt>
    <dgm:pt modelId="{648D0E62-4EC3-446A-8DB9-99A9BC25DDBE}" type="sibTrans" cxnId="{46479D61-1376-4AC2-91F0-BAC1F1DDE1AE}">
      <dgm:prSet/>
      <dgm:spPr/>
      <dgm:t>
        <a:bodyPr/>
        <a:lstStyle/>
        <a:p>
          <a:endParaRPr lang="en-US"/>
        </a:p>
      </dgm:t>
    </dgm:pt>
    <dgm:pt modelId="{7F52CA42-209C-4ED7-8243-40250F8C9896}">
      <dgm:prSet/>
      <dgm:spPr/>
      <dgm:t>
        <a:bodyPr/>
        <a:lstStyle/>
        <a:p>
          <a:r>
            <a:rPr lang="en-GB"/>
            <a:t>Company data reflects a single organisational context.</a:t>
          </a:r>
          <a:endParaRPr lang="en-US"/>
        </a:p>
      </dgm:t>
    </dgm:pt>
    <dgm:pt modelId="{7D7A1907-A7A1-4D15-9735-1891CF0BA3E1}" type="parTrans" cxnId="{1ABCF409-9FA5-4336-8CF7-BC1078ADEE02}">
      <dgm:prSet/>
      <dgm:spPr/>
      <dgm:t>
        <a:bodyPr/>
        <a:lstStyle/>
        <a:p>
          <a:endParaRPr lang="en-US"/>
        </a:p>
      </dgm:t>
    </dgm:pt>
    <dgm:pt modelId="{2BDB8C53-EC9E-4E7F-AE02-D00B98AB8201}" type="sibTrans" cxnId="{1ABCF409-9FA5-4336-8CF7-BC1078ADEE02}">
      <dgm:prSet/>
      <dgm:spPr/>
      <dgm:t>
        <a:bodyPr/>
        <a:lstStyle/>
        <a:p>
          <a:endParaRPr lang="en-US"/>
        </a:p>
      </dgm:t>
    </dgm:pt>
    <dgm:pt modelId="{9D6B4A5F-B8D8-43EB-A30F-71CC3FBFD0C9}" type="pres">
      <dgm:prSet presAssocID="{49C6D560-9987-417F-B15E-066FECDA4DA0}" presName="Name0" presStyleCnt="0">
        <dgm:presLayoutVars>
          <dgm:dir/>
          <dgm:animLvl val="lvl"/>
          <dgm:resizeHandles val="exact"/>
        </dgm:presLayoutVars>
      </dgm:prSet>
      <dgm:spPr/>
    </dgm:pt>
    <dgm:pt modelId="{6F17DBC7-CC17-4292-A85A-995E49E11DF9}" type="pres">
      <dgm:prSet presAssocID="{F0451449-2718-4A5B-A76A-DAD68F2278A6}" presName="linNode" presStyleCnt="0"/>
      <dgm:spPr/>
    </dgm:pt>
    <dgm:pt modelId="{F9C1396A-1055-4736-A10F-B358C5CE2130}" type="pres">
      <dgm:prSet presAssocID="{F0451449-2718-4A5B-A76A-DAD68F2278A6}" presName="parentText" presStyleLbl="node1" presStyleIdx="0" presStyleCnt="3">
        <dgm:presLayoutVars>
          <dgm:chMax val="1"/>
          <dgm:bulletEnabled val="1"/>
        </dgm:presLayoutVars>
      </dgm:prSet>
      <dgm:spPr/>
    </dgm:pt>
    <dgm:pt modelId="{583F94B2-1312-4622-8743-7E542B7552A0}" type="pres">
      <dgm:prSet presAssocID="{F0451449-2718-4A5B-A76A-DAD68F2278A6}" presName="descendantText" presStyleLbl="alignAccFollowNode1" presStyleIdx="0" presStyleCnt="3">
        <dgm:presLayoutVars>
          <dgm:bulletEnabled val="1"/>
        </dgm:presLayoutVars>
      </dgm:prSet>
      <dgm:spPr/>
    </dgm:pt>
    <dgm:pt modelId="{CEBAC23D-5367-4806-967F-AE3C75EB83F9}" type="pres">
      <dgm:prSet presAssocID="{9D618477-204E-46E5-8E5E-9D613722968A}" presName="sp" presStyleCnt="0"/>
      <dgm:spPr/>
    </dgm:pt>
    <dgm:pt modelId="{28CED3A9-B229-4E7D-A1ED-EF186BEBB338}" type="pres">
      <dgm:prSet presAssocID="{C892880D-98E8-4403-BE4D-57654C7C877C}" presName="linNode" presStyleCnt="0"/>
      <dgm:spPr/>
    </dgm:pt>
    <dgm:pt modelId="{9C3434AF-2DCD-4F51-8303-5F224CA16BEF}" type="pres">
      <dgm:prSet presAssocID="{C892880D-98E8-4403-BE4D-57654C7C877C}" presName="parentText" presStyleLbl="node1" presStyleIdx="1" presStyleCnt="3">
        <dgm:presLayoutVars>
          <dgm:chMax val="1"/>
          <dgm:bulletEnabled val="1"/>
        </dgm:presLayoutVars>
      </dgm:prSet>
      <dgm:spPr/>
    </dgm:pt>
    <dgm:pt modelId="{7123CC9B-B9AF-4910-8D7A-A590C36CEBF5}" type="pres">
      <dgm:prSet presAssocID="{C892880D-98E8-4403-BE4D-57654C7C877C}" presName="descendantText" presStyleLbl="alignAccFollowNode1" presStyleIdx="1" presStyleCnt="3">
        <dgm:presLayoutVars>
          <dgm:bulletEnabled val="1"/>
        </dgm:presLayoutVars>
      </dgm:prSet>
      <dgm:spPr/>
    </dgm:pt>
    <dgm:pt modelId="{4B008AAA-8292-454C-B1C8-02718831E7A9}" type="pres">
      <dgm:prSet presAssocID="{E7714140-D1DD-4E5C-8873-62B9C598FB70}" presName="sp" presStyleCnt="0"/>
      <dgm:spPr/>
    </dgm:pt>
    <dgm:pt modelId="{6932476B-B8CB-4E5F-A1CB-106FF5B078F4}" type="pres">
      <dgm:prSet presAssocID="{5871F46D-A81A-46E5-9D25-3F7D7066D73A}" presName="linNode" presStyleCnt="0"/>
      <dgm:spPr/>
    </dgm:pt>
    <dgm:pt modelId="{D8C23912-5359-45E6-AA1A-8BC002E6A06E}" type="pres">
      <dgm:prSet presAssocID="{5871F46D-A81A-46E5-9D25-3F7D7066D73A}" presName="parentText" presStyleLbl="node1" presStyleIdx="2" presStyleCnt="3">
        <dgm:presLayoutVars>
          <dgm:chMax val="1"/>
          <dgm:bulletEnabled val="1"/>
        </dgm:presLayoutVars>
      </dgm:prSet>
      <dgm:spPr/>
    </dgm:pt>
    <dgm:pt modelId="{12787AE3-FFF5-459D-94B4-24E30CE99636}" type="pres">
      <dgm:prSet presAssocID="{5871F46D-A81A-46E5-9D25-3F7D7066D73A}" presName="descendantText" presStyleLbl="alignAccFollowNode1" presStyleIdx="2" presStyleCnt="3">
        <dgm:presLayoutVars>
          <dgm:bulletEnabled val="1"/>
        </dgm:presLayoutVars>
      </dgm:prSet>
      <dgm:spPr/>
    </dgm:pt>
  </dgm:ptLst>
  <dgm:cxnLst>
    <dgm:cxn modelId="{1ABCF409-9FA5-4336-8CF7-BC1078ADEE02}" srcId="{5871F46D-A81A-46E5-9D25-3F7D7066D73A}" destId="{7F52CA42-209C-4ED7-8243-40250F8C9896}" srcOrd="1" destOrd="0" parTransId="{7D7A1907-A7A1-4D15-9735-1891CF0BA3E1}" sibTransId="{2BDB8C53-EC9E-4E7F-AE02-D00B98AB8201}"/>
    <dgm:cxn modelId="{39F33F0A-62F0-45B2-A78D-B2B384F94522}" type="presOf" srcId="{5FE5F087-E9C9-429D-B345-3418885F51B2}" destId="{583F94B2-1312-4622-8743-7E542B7552A0}" srcOrd="0" destOrd="0" presId="urn:microsoft.com/office/officeart/2005/8/layout/vList5"/>
    <dgm:cxn modelId="{9F1C271B-81B8-4301-9930-195E19240399}" type="presOf" srcId="{5871F46D-A81A-46E5-9D25-3F7D7066D73A}" destId="{D8C23912-5359-45E6-AA1A-8BC002E6A06E}" srcOrd="0" destOrd="0" presId="urn:microsoft.com/office/officeart/2005/8/layout/vList5"/>
    <dgm:cxn modelId="{177C0125-BFD4-4733-AF27-5F3E91A67B48}" type="presOf" srcId="{49C6D560-9987-417F-B15E-066FECDA4DA0}" destId="{9D6B4A5F-B8D8-43EB-A30F-71CC3FBFD0C9}" srcOrd="0" destOrd="0" presId="urn:microsoft.com/office/officeart/2005/8/layout/vList5"/>
    <dgm:cxn modelId="{521CDC31-2E97-4BF2-9043-307B17525385}" type="presOf" srcId="{7F52CA42-209C-4ED7-8243-40250F8C9896}" destId="{12787AE3-FFF5-459D-94B4-24E30CE99636}" srcOrd="0" destOrd="1" presId="urn:microsoft.com/office/officeart/2005/8/layout/vList5"/>
    <dgm:cxn modelId="{F6F3F05E-C3B9-4ACB-B6CA-29488D39F0FD}" type="presOf" srcId="{D8F040EF-36C5-40F2-B142-FC9C999A6770}" destId="{7123CC9B-B9AF-4910-8D7A-A590C36CEBF5}" srcOrd="0" destOrd="0" presId="urn:microsoft.com/office/officeart/2005/8/layout/vList5"/>
    <dgm:cxn modelId="{927CD660-210A-486E-83A2-8D30CCA0840C}" type="presOf" srcId="{C476112E-99EB-4A74-ADBC-7179CCCAE1BB}" destId="{12787AE3-FFF5-459D-94B4-24E30CE99636}" srcOrd="0" destOrd="0" presId="urn:microsoft.com/office/officeart/2005/8/layout/vList5"/>
    <dgm:cxn modelId="{46479D61-1376-4AC2-91F0-BAC1F1DDE1AE}" srcId="{5871F46D-A81A-46E5-9D25-3F7D7066D73A}" destId="{C476112E-99EB-4A74-ADBC-7179CCCAE1BB}" srcOrd="0" destOrd="0" parTransId="{23BD2720-048E-4E8B-9E7C-2BA1FFF8311F}" sibTransId="{648D0E62-4EC3-446A-8DB9-99A9BC25DDBE}"/>
    <dgm:cxn modelId="{0FD5CC46-BA8B-4C21-9DB1-9CA327701D38}" type="presOf" srcId="{AB68D9B3-FCF0-42EE-AD6A-E72137426409}" destId="{7123CC9B-B9AF-4910-8D7A-A590C36CEBF5}" srcOrd="0" destOrd="1" presId="urn:microsoft.com/office/officeart/2005/8/layout/vList5"/>
    <dgm:cxn modelId="{C6AF7650-D29E-46B9-8304-EFD6840D6F73}" srcId="{49C6D560-9987-417F-B15E-066FECDA4DA0}" destId="{5871F46D-A81A-46E5-9D25-3F7D7066D73A}" srcOrd="2" destOrd="0" parTransId="{405F264D-B228-47F6-9767-8675FE293C76}" sibTransId="{089DAE71-7975-4082-9703-E316C884DECF}"/>
    <dgm:cxn modelId="{CFB37D70-DB68-427F-93B4-ED8EF8480AF3}" type="presOf" srcId="{F0451449-2718-4A5B-A76A-DAD68F2278A6}" destId="{F9C1396A-1055-4736-A10F-B358C5CE2130}" srcOrd="0" destOrd="0" presId="urn:microsoft.com/office/officeart/2005/8/layout/vList5"/>
    <dgm:cxn modelId="{3E064D55-5F60-4B3F-A8E0-9BC9BAA0528B}" srcId="{F0451449-2718-4A5B-A76A-DAD68F2278A6}" destId="{5FE5F087-E9C9-429D-B345-3418885F51B2}" srcOrd="0" destOrd="0" parTransId="{BF307CB8-0751-464D-9501-B386423C0DFC}" sibTransId="{E7064712-046D-4FF2-9AB9-A5B6FD0FBEAD}"/>
    <dgm:cxn modelId="{458CB87F-36CB-4A97-B414-6B9687EDEDD0}" srcId="{49C6D560-9987-417F-B15E-066FECDA4DA0}" destId="{C892880D-98E8-4403-BE4D-57654C7C877C}" srcOrd="1" destOrd="0" parTransId="{7FCC872C-CFC8-4CE8-9285-87954E3EE3A6}" sibTransId="{E7714140-D1DD-4E5C-8873-62B9C598FB70}"/>
    <dgm:cxn modelId="{F6BD4890-6C71-43DD-9017-47A44FF571FD}" srcId="{C892880D-98E8-4403-BE4D-57654C7C877C}" destId="{AB68D9B3-FCF0-42EE-AD6A-E72137426409}" srcOrd="1" destOrd="0" parTransId="{B9CF404F-81D8-4B77-9ECD-37F419C64923}" sibTransId="{63365588-4092-4357-91AA-E7B4E9C7EA0E}"/>
    <dgm:cxn modelId="{646444A9-FEE7-4F5C-8BC5-A9332FA17B9B}" type="presOf" srcId="{DBB293AB-1C12-4A29-A857-D6348C930792}" destId="{583F94B2-1312-4622-8743-7E542B7552A0}" srcOrd="0" destOrd="1" presId="urn:microsoft.com/office/officeart/2005/8/layout/vList5"/>
    <dgm:cxn modelId="{A59F17BA-DD7C-436D-BC11-C51DEF8892ED}" type="presOf" srcId="{C892880D-98E8-4403-BE4D-57654C7C877C}" destId="{9C3434AF-2DCD-4F51-8303-5F224CA16BEF}" srcOrd="0" destOrd="0" presId="urn:microsoft.com/office/officeart/2005/8/layout/vList5"/>
    <dgm:cxn modelId="{B5C3D0BD-E922-4089-B558-27CA32434024}" srcId="{49C6D560-9987-417F-B15E-066FECDA4DA0}" destId="{F0451449-2718-4A5B-A76A-DAD68F2278A6}" srcOrd="0" destOrd="0" parTransId="{AF85AB5D-B394-4248-8652-D95F615C9B90}" sibTransId="{9D618477-204E-46E5-8E5E-9D613722968A}"/>
    <dgm:cxn modelId="{6B4C58DB-C7A9-4C38-9226-5ECB037F27D6}" srcId="{F0451449-2718-4A5B-A76A-DAD68F2278A6}" destId="{DBB293AB-1C12-4A29-A857-D6348C930792}" srcOrd="1" destOrd="0" parTransId="{47FB6C47-AE97-4761-AEF2-F0BEC009CF2E}" sibTransId="{02EC6E40-6439-463C-8656-62912F4658C3}"/>
    <dgm:cxn modelId="{E33993E6-4D14-4D83-BB0D-4A2A8CA9A425}" srcId="{C892880D-98E8-4403-BE4D-57654C7C877C}" destId="{D8F040EF-36C5-40F2-B142-FC9C999A6770}" srcOrd="0" destOrd="0" parTransId="{7D8E83ED-B959-4576-ACB3-7877A4FF5BD3}" sibTransId="{31E98D5B-822A-4398-B689-3DDF6263CEDA}"/>
    <dgm:cxn modelId="{E584B664-584F-4364-BE8C-952FF80A79CD}" type="presParOf" srcId="{9D6B4A5F-B8D8-43EB-A30F-71CC3FBFD0C9}" destId="{6F17DBC7-CC17-4292-A85A-995E49E11DF9}" srcOrd="0" destOrd="0" presId="urn:microsoft.com/office/officeart/2005/8/layout/vList5"/>
    <dgm:cxn modelId="{668112C9-C03F-44DE-8A83-01AA883EE197}" type="presParOf" srcId="{6F17DBC7-CC17-4292-A85A-995E49E11DF9}" destId="{F9C1396A-1055-4736-A10F-B358C5CE2130}" srcOrd="0" destOrd="0" presId="urn:microsoft.com/office/officeart/2005/8/layout/vList5"/>
    <dgm:cxn modelId="{3E550531-F216-4B81-8DD1-FCE895B28DB9}" type="presParOf" srcId="{6F17DBC7-CC17-4292-A85A-995E49E11DF9}" destId="{583F94B2-1312-4622-8743-7E542B7552A0}" srcOrd="1" destOrd="0" presId="urn:microsoft.com/office/officeart/2005/8/layout/vList5"/>
    <dgm:cxn modelId="{5506EE96-0E96-4B37-9247-914BE6D0C952}" type="presParOf" srcId="{9D6B4A5F-B8D8-43EB-A30F-71CC3FBFD0C9}" destId="{CEBAC23D-5367-4806-967F-AE3C75EB83F9}" srcOrd="1" destOrd="0" presId="urn:microsoft.com/office/officeart/2005/8/layout/vList5"/>
    <dgm:cxn modelId="{792097C6-82D2-4571-855E-AC52C10C8A4E}" type="presParOf" srcId="{9D6B4A5F-B8D8-43EB-A30F-71CC3FBFD0C9}" destId="{28CED3A9-B229-4E7D-A1ED-EF186BEBB338}" srcOrd="2" destOrd="0" presId="urn:microsoft.com/office/officeart/2005/8/layout/vList5"/>
    <dgm:cxn modelId="{DFA28331-723C-46A9-A6D9-2DC3BBA3767E}" type="presParOf" srcId="{28CED3A9-B229-4E7D-A1ED-EF186BEBB338}" destId="{9C3434AF-2DCD-4F51-8303-5F224CA16BEF}" srcOrd="0" destOrd="0" presId="urn:microsoft.com/office/officeart/2005/8/layout/vList5"/>
    <dgm:cxn modelId="{633EF19B-77D2-4494-8952-E7DED223B044}" type="presParOf" srcId="{28CED3A9-B229-4E7D-A1ED-EF186BEBB338}" destId="{7123CC9B-B9AF-4910-8D7A-A590C36CEBF5}" srcOrd="1" destOrd="0" presId="urn:microsoft.com/office/officeart/2005/8/layout/vList5"/>
    <dgm:cxn modelId="{74003C42-F2C1-4612-90B7-4B6D1E43E0C2}" type="presParOf" srcId="{9D6B4A5F-B8D8-43EB-A30F-71CC3FBFD0C9}" destId="{4B008AAA-8292-454C-B1C8-02718831E7A9}" srcOrd="3" destOrd="0" presId="urn:microsoft.com/office/officeart/2005/8/layout/vList5"/>
    <dgm:cxn modelId="{6749AA41-1812-4235-A532-9B05C2415EFD}" type="presParOf" srcId="{9D6B4A5F-B8D8-43EB-A30F-71CC3FBFD0C9}" destId="{6932476B-B8CB-4E5F-A1CB-106FF5B078F4}" srcOrd="4" destOrd="0" presId="urn:microsoft.com/office/officeart/2005/8/layout/vList5"/>
    <dgm:cxn modelId="{62AA3F0E-E6B6-4956-A49F-4CBE0D5DA371}" type="presParOf" srcId="{6932476B-B8CB-4E5F-A1CB-106FF5B078F4}" destId="{D8C23912-5359-45E6-AA1A-8BC002E6A06E}" srcOrd="0" destOrd="0" presId="urn:microsoft.com/office/officeart/2005/8/layout/vList5"/>
    <dgm:cxn modelId="{147796B4-D805-4287-8DDA-0A6BD18F8353}" type="presParOf" srcId="{6932476B-B8CB-4E5F-A1CB-106FF5B078F4}" destId="{12787AE3-FFF5-459D-94B4-24E30CE99636}"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5DEE00-83B3-465B-9FFA-278C12A0FAC8}"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5136D376-C02B-4AF0-B565-8792A57B07A1}">
      <dgm:prSet/>
      <dgm:spPr/>
      <dgm:t>
        <a:bodyPr/>
        <a:lstStyle/>
        <a:p>
          <a:r>
            <a:rPr lang="en-GB"/>
            <a:t>HM Government (2019) UK becomes first major economy to pass net zero emissions law. London: Department for Business, Energy &amp; Industrial Strategy. </a:t>
          </a:r>
          <a:r>
            <a:rPr lang="en-GB" u="sng">
              <a:hlinkClick xmlns:r="http://schemas.openxmlformats.org/officeDocument/2006/relationships" r:id="rId1"/>
            </a:rPr>
            <a:t>https://www.gov.uk/government/news/uk-becomes-first-major-economy-to-pass-net-zero-emissions-law</a:t>
          </a:r>
          <a:r>
            <a:rPr lang="en-GB"/>
            <a:t> [Accessed 15</a:t>
          </a:r>
          <a:r>
            <a:rPr lang="en-GB" baseline="30000"/>
            <a:t>th</a:t>
          </a:r>
          <a:r>
            <a:rPr lang="en-GB"/>
            <a:t> October 2025]</a:t>
          </a:r>
          <a:endParaRPr lang="en-US"/>
        </a:p>
      </dgm:t>
    </dgm:pt>
    <dgm:pt modelId="{DE37600C-EFD7-44D5-A2C0-CA5FC11EB11F}" type="parTrans" cxnId="{0B64E4F7-893C-4519-8C07-ADED7670908C}">
      <dgm:prSet/>
      <dgm:spPr/>
      <dgm:t>
        <a:bodyPr/>
        <a:lstStyle/>
        <a:p>
          <a:endParaRPr lang="en-US"/>
        </a:p>
      </dgm:t>
    </dgm:pt>
    <dgm:pt modelId="{93945828-B026-4C3E-B9B9-A128DA3C3D18}" type="sibTrans" cxnId="{0B64E4F7-893C-4519-8C07-ADED7670908C}">
      <dgm:prSet phldrT="1" phldr="0"/>
      <dgm:spPr/>
      <dgm:t>
        <a:bodyPr/>
        <a:lstStyle/>
        <a:p>
          <a:r>
            <a:rPr lang="en-US"/>
            <a:t>1</a:t>
          </a:r>
        </a:p>
      </dgm:t>
    </dgm:pt>
    <dgm:pt modelId="{66876184-9A70-4C9E-B143-CEC8BE87904E}">
      <dgm:prSet/>
      <dgm:spPr/>
      <dgm:t>
        <a:bodyPr/>
        <a:lstStyle/>
        <a:p>
          <a:r>
            <a:rPr lang="en-GB"/>
            <a:t>UK Green Building Council (2021) Net Zero Whole Life Carbon Roadmap for the UK Built Environment. London: UKGBC. </a:t>
          </a:r>
          <a:r>
            <a:rPr lang="en-GB" u="sng">
              <a:hlinkClick xmlns:r="http://schemas.openxmlformats.org/officeDocument/2006/relationships" r:id="rId2"/>
            </a:rPr>
            <a:t>UKGBC-Whole-Life-Carbon-Roadmap-Technical-Report.pdf</a:t>
          </a:r>
          <a:r>
            <a:rPr lang="en-GB"/>
            <a:t> [Accessed 15</a:t>
          </a:r>
          <a:r>
            <a:rPr lang="en-GB" baseline="30000"/>
            <a:t>th</a:t>
          </a:r>
          <a:r>
            <a:rPr lang="en-GB"/>
            <a:t> October 2025]</a:t>
          </a:r>
          <a:endParaRPr lang="en-US"/>
        </a:p>
      </dgm:t>
    </dgm:pt>
    <dgm:pt modelId="{E93B4F54-CBBD-4888-B15E-70A05DF48DEE}" type="parTrans" cxnId="{B89F7433-776C-4432-B16B-9A8CF9DD6AD8}">
      <dgm:prSet/>
      <dgm:spPr/>
      <dgm:t>
        <a:bodyPr/>
        <a:lstStyle/>
        <a:p>
          <a:endParaRPr lang="en-US"/>
        </a:p>
      </dgm:t>
    </dgm:pt>
    <dgm:pt modelId="{F68D0856-470B-44CC-9CB9-7FF8FD320412}" type="sibTrans" cxnId="{B89F7433-776C-4432-B16B-9A8CF9DD6AD8}">
      <dgm:prSet phldrT="2" phldr="0"/>
      <dgm:spPr/>
      <dgm:t>
        <a:bodyPr/>
        <a:lstStyle/>
        <a:p>
          <a:r>
            <a:rPr lang="en-US"/>
            <a:t>2</a:t>
          </a:r>
        </a:p>
      </dgm:t>
    </dgm:pt>
    <dgm:pt modelId="{9387621F-6906-49E5-9E51-A12831C676C7}">
      <dgm:prSet/>
      <dgm:spPr/>
      <dgm:t>
        <a:bodyPr/>
        <a:lstStyle/>
        <a:p>
          <a:r>
            <a:rPr lang="en-GB"/>
            <a:t>MyTenders (2023) </a:t>
          </a:r>
          <a:r>
            <a:rPr lang="en-GB" i="1"/>
            <a:t>Carbon Reduction Plans and public sector tendering</a:t>
          </a:r>
          <a:r>
            <a:rPr lang="en-GB"/>
            <a:t>. Available at: </a:t>
          </a:r>
          <a:r>
            <a:rPr lang="en-GB">
              <a:hlinkClick xmlns:r="http://schemas.openxmlformats.org/officeDocument/2006/relationships" r:id="rId3"/>
            </a:rPr>
            <a:t>What is a Carbon Reduction Plan - myTenders </a:t>
          </a:r>
          <a:r>
            <a:rPr lang="en-GB"/>
            <a:t>(Accessed: 19 November 2025).</a:t>
          </a:r>
          <a:endParaRPr lang="en-US"/>
        </a:p>
      </dgm:t>
    </dgm:pt>
    <dgm:pt modelId="{1C204F68-262C-42BA-A2A1-10F9753730FA}" type="parTrans" cxnId="{41120558-F148-4DF7-9823-253BF2892849}">
      <dgm:prSet/>
      <dgm:spPr/>
      <dgm:t>
        <a:bodyPr/>
        <a:lstStyle/>
        <a:p>
          <a:endParaRPr lang="en-US"/>
        </a:p>
      </dgm:t>
    </dgm:pt>
    <dgm:pt modelId="{27C72FAE-E0EE-4D06-8DEF-3862B8718B31}" type="sibTrans" cxnId="{41120558-F148-4DF7-9823-253BF2892849}">
      <dgm:prSet phldrT="3" phldr="0"/>
      <dgm:spPr/>
      <dgm:t>
        <a:bodyPr/>
        <a:lstStyle/>
        <a:p>
          <a:r>
            <a:rPr lang="en-US"/>
            <a:t>3</a:t>
          </a:r>
        </a:p>
      </dgm:t>
    </dgm:pt>
    <dgm:pt modelId="{F6BEB1CB-09DB-45E2-A33D-FEA55B1DF3E5}">
      <dgm:prSet/>
      <dgm:spPr/>
      <dgm:t>
        <a:bodyPr/>
        <a:lstStyle/>
        <a:p>
          <a:r>
            <a:rPr lang="en-GB"/>
            <a:t>Royal Institution of Chartered Surveyors (RICS) (2023) </a:t>
          </a:r>
          <a:r>
            <a:rPr lang="en-GB" i="1"/>
            <a:t>RICS Sustainability Report 2023</a:t>
          </a:r>
          <a:r>
            <a:rPr lang="en-GB"/>
            <a:t>. London: RICS. Available at: </a:t>
          </a:r>
          <a:r>
            <a:rPr lang="en-GB">
              <a:hlinkClick xmlns:r="http://schemas.openxmlformats.org/officeDocument/2006/relationships" r:id="rId4"/>
            </a:rPr>
            <a:t>rics-sustainability-report-2023-final (1).pdf </a:t>
          </a:r>
          <a:r>
            <a:rPr lang="en-GB"/>
            <a:t>(Accessed: 19 November 2025).</a:t>
          </a:r>
          <a:endParaRPr lang="en-US"/>
        </a:p>
      </dgm:t>
    </dgm:pt>
    <dgm:pt modelId="{388B52AA-4D2B-44B9-9E2F-22885894ACF9}" type="parTrans" cxnId="{E8FF23BC-F04B-4F7C-98D2-23762DAC0072}">
      <dgm:prSet/>
      <dgm:spPr/>
      <dgm:t>
        <a:bodyPr/>
        <a:lstStyle/>
        <a:p>
          <a:endParaRPr lang="en-US"/>
        </a:p>
      </dgm:t>
    </dgm:pt>
    <dgm:pt modelId="{BD12F22F-1DE6-4675-8A1B-0B4A37099ADB}" type="sibTrans" cxnId="{E8FF23BC-F04B-4F7C-98D2-23762DAC0072}">
      <dgm:prSet phldrT="4" phldr="0"/>
      <dgm:spPr/>
      <dgm:t>
        <a:bodyPr/>
        <a:lstStyle/>
        <a:p>
          <a:r>
            <a:rPr lang="en-US"/>
            <a:t>4</a:t>
          </a:r>
        </a:p>
      </dgm:t>
    </dgm:pt>
    <dgm:pt modelId="{E2929AED-D7C0-4C43-B63F-A23F3529A79D}">
      <dgm:prSet/>
      <dgm:spPr/>
      <dgm:t>
        <a:bodyPr/>
        <a:lstStyle/>
        <a:p>
          <a:r>
            <a:rPr lang="en-GB"/>
            <a:t>World Green Building Council (WorldGBC) (2021) </a:t>
          </a:r>
          <a:r>
            <a:rPr lang="en-GB" i="1"/>
            <a:t>Reducing embodied carbon together</a:t>
          </a:r>
          <a:r>
            <a:rPr lang="en-GB"/>
            <a:t>. Available at: </a:t>
          </a:r>
          <a:r>
            <a:rPr lang="en-GB">
              <a:hlinkClick xmlns:r="http://schemas.openxmlformats.org/officeDocument/2006/relationships" r:id="rId5"/>
            </a:rPr>
            <a:t>Reducing embodied carbon together - World Green Building Council </a:t>
          </a:r>
          <a:r>
            <a:rPr lang="en-GB"/>
            <a:t>(Accessed: 19 November 2025).</a:t>
          </a:r>
          <a:endParaRPr lang="en-US"/>
        </a:p>
      </dgm:t>
    </dgm:pt>
    <dgm:pt modelId="{A3E74A84-1D21-403B-950E-86683D3544FF}" type="parTrans" cxnId="{F7242F2D-9E30-453C-8234-5EBA4F99C921}">
      <dgm:prSet/>
      <dgm:spPr/>
      <dgm:t>
        <a:bodyPr/>
        <a:lstStyle/>
        <a:p>
          <a:endParaRPr lang="en-US"/>
        </a:p>
      </dgm:t>
    </dgm:pt>
    <dgm:pt modelId="{B6AE8557-1B01-4104-9D3C-AFA1C3315662}" type="sibTrans" cxnId="{F7242F2D-9E30-453C-8234-5EBA4F99C921}">
      <dgm:prSet phldrT="5" phldr="0"/>
      <dgm:spPr/>
      <dgm:t>
        <a:bodyPr/>
        <a:lstStyle/>
        <a:p>
          <a:r>
            <a:rPr lang="en-US"/>
            <a:t>5</a:t>
          </a:r>
        </a:p>
      </dgm:t>
    </dgm:pt>
    <dgm:pt modelId="{300A47C4-C1D7-48E2-B34A-08B0370DDBE9}" type="pres">
      <dgm:prSet presAssocID="{115DEE00-83B3-465B-9FFA-278C12A0FAC8}" presName="linearFlow" presStyleCnt="0">
        <dgm:presLayoutVars>
          <dgm:dir/>
          <dgm:animLvl val="lvl"/>
          <dgm:resizeHandles val="exact"/>
        </dgm:presLayoutVars>
      </dgm:prSet>
      <dgm:spPr/>
    </dgm:pt>
    <dgm:pt modelId="{812A63E6-B249-4DF5-A481-EEFD84AE7ABB}" type="pres">
      <dgm:prSet presAssocID="{5136D376-C02B-4AF0-B565-8792A57B07A1}" presName="compositeNode" presStyleCnt="0"/>
      <dgm:spPr/>
    </dgm:pt>
    <dgm:pt modelId="{1AF41BA5-70B8-4458-848D-004EC7EEBDD1}" type="pres">
      <dgm:prSet presAssocID="{5136D376-C02B-4AF0-B565-8792A57B07A1}" presName="parTx" presStyleLbl="node1" presStyleIdx="0" presStyleCnt="0">
        <dgm:presLayoutVars>
          <dgm:chMax val="0"/>
          <dgm:chPref val="0"/>
          <dgm:bulletEnabled val="1"/>
        </dgm:presLayoutVars>
      </dgm:prSet>
      <dgm:spPr/>
    </dgm:pt>
    <dgm:pt modelId="{E513713C-BF77-4EC9-AC0E-53A5383D8416}" type="pres">
      <dgm:prSet presAssocID="{5136D376-C02B-4AF0-B565-8792A57B07A1}" presName="parSh" presStyleCnt="0"/>
      <dgm:spPr/>
    </dgm:pt>
    <dgm:pt modelId="{50C0DAE9-6A0D-4358-A2C1-813B1C01F654}" type="pres">
      <dgm:prSet presAssocID="{5136D376-C02B-4AF0-B565-8792A57B07A1}" presName="lineNode" presStyleLbl="alignAccFollowNode1" presStyleIdx="0" presStyleCnt="15"/>
      <dgm:spPr/>
    </dgm:pt>
    <dgm:pt modelId="{458540A7-134A-406F-AE97-38932596C911}" type="pres">
      <dgm:prSet presAssocID="{5136D376-C02B-4AF0-B565-8792A57B07A1}" presName="lineArrowNode" presStyleLbl="alignAccFollowNode1" presStyleIdx="1" presStyleCnt="15"/>
      <dgm:spPr/>
    </dgm:pt>
    <dgm:pt modelId="{ACF8BE5B-4A2F-42D8-9D80-FFD0D51D00E6}" type="pres">
      <dgm:prSet presAssocID="{93945828-B026-4C3E-B9B9-A128DA3C3D18}" presName="sibTransNodeCircle" presStyleLbl="alignNode1" presStyleIdx="0" presStyleCnt="5">
        <dgm:presLayoutVars>
          <dgm:chMax val="0"/>
          <dgm:bulletEnabled/>
        </dgm:presLayoutVars>
      </dgm:prSet>
      <dgm:spPr/>
    </dgm:pt>
    <dgm:pt modelId="{61B5E053-E342-42DE-9FBB-058A5A7AD612}" type="pres">
      <dgm:prSet presAssocID="{93945828-B026-4C3E-B9B9-A128DA3C3D18}" presName="spacerBetweenCircleAndCallout" presStyleCnt="0">
        <dgm:presLayoutVars/>
      </dgm:prSet>
      <dgm:spPr/>
    </dgm:pt>
    <dgm:pt modelId="{AE88CCF7-E097-42BF-A91D-9A89F0B88D0C}" type="pres">
      <dgm:prSet presAssocID="{5136D376-C02B-4AF0-B565-8792A57B07A1}" presName="nodeText" presStyleLbl="alignAccFollowNode1" presStyleIdx="2" presStyleCnt="15">
        <dgm:presLayoutVars>
          <dgm:bulletEnabled val="1"/>
        </dgm:presLayoutVars>
      </dgm:prSet>
      <dgm:spPr/>
    </dgm:pt>
    <dgm:pt modelId="{E87022BF-F01F-4B85-9F67-F0968B7B1EFC}" type="pres">
      <dgm:prSet presAssocID="{93945828-B026-4C3E-B9B9-A128DA3C3D18}" presName="sibTransComposite" presStyleCnt="0"/>
      <dgm:spPr/>
    </dgm:pt>
    <dgm:pt modelId="{82F5B145-0E6E-48DC-9F3D-CD7774A36316}" type="pres">
      <dgm:prSet presAssocID="{66876184-9A70-4C9E-B143-CEC8BE87904E}" presName="compositeNode" presStyleCnt="0"/>
      <dgm:spPr/>
    </dgm:pt>
    <dgm:pt modelId="{3E9868F1-0F36-4D4E-85DD-317698B3B5A9}" type="pres">
      <dgm:prSet presAssocID="{66876184-9A70-4C9E-B143-CEC8BE87904E}" presName="parTx" presStyleLbl="node1" presStyleIdx="0" presStyleCnt="0">
        <dgm:presLayoutVars>
          <dgm:chMax val="0"/>
          <dgm:chPref val="0"/>
          <dgm:bulletEnabled val="1"/>
        </dgm:presLayoutVars>
      </dgm:prSet>
      <dgm:spPr/>
    </dgm:pt>
    <dgm:pt modelId="{37199DDF-5BCB-4A37-A410-E8C2EDD08F9B}" type="pres">
      <dgm:prSet presAssocID="{66876184-9A70-4C9E-B143-CEC8BE87904E}" presName="parSh" presStyleCnt="0"/>
      <dgm:spPr/>
    </dgm:pt>
    <dgm:pt modelId="{D3F21365-9A0D-43D0-9198-25E8D2333D5D}" type="pres">
      <dgm:prSet presAssocID="{66876184-9A70-4C9E-B143-CEC8BE87904E}" presName="lineNode" presStyleLbl="alignAccFollowNode1" presStyleIdx="3" presStyleCnt="15"/>
      <dgm:spPr/>
    </dgm:pt>
    <dgm:pt modelId="{015A1269-5881-4C23-A6AB-08267C09E741}" type="pres">
      <dgm:prSet presAssocID="{66876184-9A70-4C9E-B143-CEC8BE87904E}" presName="lineArrowNode" presStyleLbl="alignAccFollowNode1" presStyleIdx="4" presStyleCnt="15"/>
      <dgm:spPr/>
    </dgm:pt>
    <dgm:pt modelId="{BF02EB0F-2952-4FE7-A28B-99E81008A6BF}" type="pres">
      <dgm:prSet presAssocID="{F68D0856-470B-44CC-9CB9-7FF8FD320412}" presName="sibTransNodeCircle" presStyleLbl="alignNode1" presStyleIdx="1" presStyleCnt="5">
        <dgm:presLayoutVars>
          <dgm:chMax val="0"/>
          <dgm:bulletEnabled/>
        </dgm:presLayoutVars>
      </dgm:prSet>
      <dgm:spPr/>
    </dgm:pt>
    <dgm:pt modelId="{83C408E0-E621-4C3A-893C-64EF8DD5ACB9}" type="pres">
      <dgm:prSet presAssocID="{F68D0856-470B-44CC-9CB9-7FF8FD320412}" presName="spacerBetweenCircleAndCallout" presStyleCnt="0">
        <dgm:presLayoutVars/>
      </dgm:prSet>
      <dgm:spPr/>
    </dgm:pt>
    <dgm:pt modelId="{27847B9A-BEF2-4E8B-A359-E90CECA6EB35}" type="pres">
      <dgm:prSet presAssocID="{66876184-9A70-4C9E-B143-CEC8BE87904E}" presName="nodeText" presStyleLbl="alignAccFollowNode1" presStyleIdx="5" presStyleCnt="15">
        <dgm:presLayoutVars>
          <dgm:bulletEnabled val="1"/>
        </dgm:presLayoutVars>
      </dgm:prSet>
      <dgm:spPr/>
    </dgm:pt>
    <dgm:pt modelId="{98A84AC1-0A77-4671-857C-F2F19A9DFD92}" type="pres">
      <dgm:prSet presAssocID="{F68D0856-470B-44CC-9CB9-7FF8FD320412}" presName="sibTransComposite" presStyleCnt="0"/>
      <dgm:spPr/>
    </dgm:pt>
    <dgm:pt modelId="{4CD907C0-8D2D-4148-8261-811096A914FE}" type="pres">
      <dgm:prSet presAssocID="{9387621F-6906-49E5-9E51-A12831C676C7}" presName="compositeNode" presStyleCnt="0"/>
      <dgm:spPr/>
    </dgm:pt>
    <dgm:pt modelId="{84AAC89B-9F3F-44C2-A072-8C31BA5907BC}" type="pres">
      <dgm:prSet presAssocID="{9387621F-6906-49E5-9E51-A12831C676C7}" presName="parTx" presStyleLbl="node1" presStyleIdx="0" presStyleCnt="0">
        <dgm:presLayoutVars>
          <dgm:chMax val="0"/>
          <dgm:chPref val="0"/>
          <dgm:bulletEnabled val="1"/>
        </dgm:presLayoutVars>
      </dgm:prSet>
      <dgm:spPr/>
    </dgm:pt>
    <dgm:pt modelId="{2129ED68-4F5B-4A14-A5D6-BE137AF4507E}" type="pres">
      <dgm:prSet presAssocID="{9387621F-6906-49E5-9E51-A12831C676C7}" presName="parSh" presStyleCnt="0"/>
      <dgm:spPr/>
    </dgm:pt>
    <dgm:pt modelId="{03771D54-C985-4726-8E1C-CB912DD1BDBB}" type="pres">
      <dgm:prSet presAssocID="{9387621F-6906-49E5-9E51-A12831C676C7}" presName="lineNode" presStyleLbl="alignAccFollowNode1" presStyleIdx="6" presStyleCnt="15"/>
      <dgm:spPr/>
    </dgm:pt>
    <dgm:pt modelId="{F6FDD51D-1312-48E6-B9E2-C8B62A9EFBD6}" type="pres">
      <dgm:prSet presAssocID="{9387621F-6906-49E5-9E51-A12831C676C7}" presName="lineArrowNode" presStyleLbl="alignAccFollowNode1" presStyleIdx="7" presStyleCnt="15"/>
      <dgm:spPr/>
    </dgm:pt>
    <dgm:pt modelId="{260CD9D2-9BE0-4F15-A3A4-456AC2EDEF39}" type="pres">
      <dgm:prSet presAssocID="{27C72FAE-E0EE-4D06-8DEF-3862B8718B31}" presName="sibTransNodeCircle" presStyleLbl="alignNode1" presStyleIdx="2" presStyleCnt="5">
        <dgm:presLayoutVars>
          <dgm:chMax val="0"/>
          <dgm:bulletEnabled/>
        </dgm:presLayoutVars>
      </dgm:prSet>
      <dgm:spPr/>
    </dgm:pt>
    <dgm:pt modelId="{B2935DDA-934A-412B-A876-E9C2DA059A74}" type="pres">
      <dgm:prSet presAssocID="{27C72FAE-E0EE-4D06-8DEF-3862B8718B31}" presName="spacerBetweenCircleAndCallout" presStyleCnt="0">
        <dgm:presLayoutVars/>
      </dgm:prSet>
      <dgm:spPr/>
    </dgm:pt>
    <dgm:pt modelId="{2ADF6D25-58FC-435D-8AE2-40FBA23314BC}" type="pres">
      <dgm:prSet presAssocID="{9387621F-6906-49E5-9E51-A12831C676C7}" presName="nodeText" presStyleLbl="alignAccFollowNode1" presStyleIdx="8" presStyleCnt="15">
        <dgm:presLayoutVars>
          <dgm:bulletEnabled val="1"/>
        </dgm:presLayoutVars>
      </dgm:prSet>
      <dgm:spPr/>
    </dgm:pt>
    <dgm:pt modelId="{10FB0F55-3D9F-4009-86C4-55A3D233D6E8}" type="pres">
      <dgm:prSet presAssocID="{27C72FAE-E0EE-4D06-8DEF-3862B8718B31}" presName="sibTransComposite" presStyleCnt="0"/>
      <dgm:spPr/>
    </dgm:pt>
    <dgm:pt modelId="{83E47B6D-7DE9-47B1-8DE0-9F29899F6C6B}" type="pres">
      <dgm:prSet presAssocID="{F6BEB1CB-09DB-45E2-A33D-FEA55B1DF3E5}" presName="compositeNode" presStyleCnt="0"/>
      <dgm:spPr/>
    </dgm:pt>
    <dgm:pt modelId="{AC40B18A-50B8-40FC-B046-F0B7E363999A}" type="pres">
      <dgm:prSet presAssocID="{F6BEB1CB-09DB-45E2-A33D-FEA55B1DF3E5}" presName="parTx" presStyleLbl="node1" presStyleIdx="0" presStyleCnt="0">
        <dgm:presLayoutVars>
          <dgm:chMax val="0"/>
          <dgm:chPref val="0"/>
          <dgm:bulletEnabled val="1"/>
        </dgm:presLayoutVars>
      </dgm:prSet>
      <dgm:spPr/>
    </dgm:pt>
    <dgm:pt modelId="{6044F702-4E54-4091-8CCD-9C6EDA0C173D}" type="pres">
      <dgm:prSet presAssocID="{F6BEB1CB-09DB-45E2-A33D-FEA55B1DF3E5}" presName="parSh" presStyleCnt="0"/>
      <dgm:spPr/>
    </dgm:pt>
    <dgm:pt modelId="{B871ACDB-854F-40E7-90A7-02DC10203B2A}" type="pres">
      <dgm:prSet presAssocID="{F6BEB1CB-09DB-45E2-A33D-FEA55B1DF3E5}" presName="lineNode" presStyleLbl="alignAccFollowNode1" presStyleIdx="9" presStyleCnt="15"/>
      <dgm:spPr/>
    </dgm:pt>
    <dgm:pt modelId="{D4A23BF4-9001-4810-970F-23C20029333A}" type="pres">
      <dgm:prSet presAssocID="{F6BEB1CB-09DB-45E2-A33D-FEA55B1DF3E5}" presName="lineArrowNode" presStyleLbl="alignAccFollowNode1" presStyleIdx="10" presStyleCnt="15"/>
      <dgm:spPr/>
    </dgm:pt>
    <dgm:pt modelId="{38CE1EE2-E7C8-4A0D-B806-405F26EA5515}" type="pres">
      <dgm:prSet presAssocID="{BD12F22F-1DE6-4675-8A1B-0B4A37099ADB}" presName="sibTransNodeCircle" presStyleLbl="alignNode1" presStyleIdx="3" presStyleCnt="5">
        <dgm:presLayoutVars>
          <dgm:chMax val="0"/>
          <dgm:bulletEnabled/>
        </dgm:presLayoutVars>
      </dgm:prSet>
      <dgm:spPr/>
    </dgm:pt>
    <dgm:pt modelId="{A0B63DF2-965F-42AB-A14E-2A3B31FCBE8D}" type="pres">
      <dgm:prSet presAssocID="{BD12F22F-1DE6-4675-8A1B-0B4A37099ADB}" presName="spacerBetweenCircleAndCallout" presStyleCnt="0">
        <dgm:presLayoutVars/>
      </dgm:prSet>
      <dgm:spPr/>
    </dgm:pt>
    <dgm:pt modelId="{D775BF90-AFAA-4F32-A260-A3F440FE67DA}" type="pres">
      <dgm:prSet presAssocID="{F6BEB1CB-09DB-45E2-A33D-FEA55B1DF3E5}" presName="nodeText" presStyleLbl="alignAccFollowNode1" presStyleIdx="11" presStyleCnt="15">
        <dgm:presLayoutVars>
          <dgm:bulletEnabled val="1"/>
        </dgm:presLayoutVars>
      </dgm:prSet>
      <dgm:spPr/>
    </dgm:pt>
    <dgm:pt modelId="{55AB1A3B-AF83-4BD7-8CC6-A81B1DFEFC46}" type="pres">
      <dgm:prSet presAssocID="{BD12F22F-1DE6-4675-8A1B-0B4A37099ADB}" presName="sibTransComposite" presStyleCnt="0"/>
      <dgm:spPr/>
    </dgm:pt>
    <dgm:pt modelId="{0260AF3F-AD0A-4009-9438-544ABA80E602}" type="pres">
      <dgm:prSet presAssocID="{E2929AED-D7C0-4C43-B63F-A23F3529A79D}" presName="compositeNode" presStyleCnt="0"/>
      <dgm:spPr/>
    </dgm:pt>
    <dgm:pt modelId="{ED18F92A-CA24-4A3C-910E-AFE4965A658A}" type="pres">
      <dgm:prSet presAssocID="{E2929AED-D7C0-4C43-B63F-A23F3529A79D}" presName="parTx" presStyleLbl="node1" presStyleIdx="0" presStyleCnt="0">
        <dgm:presLayoutVars>
          <dgm:chMax val="0"/>
          <dgm:chPref val="0"/>
          <dgm:bulletEnabled val="1"/>
        </dgm:presLayoutVars>
      </dgm:prSet>
      <dgm:spPr/>
    </dgm:pt>
    <dgm:pt modelId="{05E1CFCA-D453-4E61-A276-4A8C0F0907AF}" type="pres">
      <dgm:prSet presAssocID="{E2929AED-D7C0-4C43-B63F-A23F3529A79D}" presName="parSh" presStyleCnt="0"/>
      <dgm:spPr/>
    </dgm:pt>
    <dgm:pt modelId="{05ED69AE-6818-4C5D-A954-2B6B5D49B14E}" type="pres">
      <dgm:prSet presAssocID="{E2929AED-D7C0-4C43-B63F-A23F3529A79D}" presName="lineNode" presStyleLbl="alignAccFollowNode1" presStyleIdx="12" presStyleCnt="15"/>
      <dgm:spPr/>
    </dgm:pt>
    <dgm:pt modelId="{E18F910E-9DA9-448D-A247-1DED81E081E1}" type="pres">
      <dgm:prSet presAssocID="{E2929AED-D7C0-4C43-B63F-A23F3529A79D}" presName="lineArrowNode" presStyleLbl="alignAccFollowNode1" presStyleIdx="13" presStyleCnt="15"/>
      <dgm:spPr/>
    </dgm:pt>
    <dgm:pt modelId="{74AD3460-82A8-4474-A073-7EB1792C0407}" type="pres">
      <dgm:prSet presAssocID="{B6AE8557-1B01-4104-9D3C-AFA1C3315662}" presName="sibTransNodeCircle" presStyleLbl="alignNode1" presStyleIdx="4" presStyleCnt="5">
        <dgm:presLayoutVars>
          <dgm:chMax val="0"/>
          <dgm:bulletEnabled/>
        </dgm:presLayoutVars>
      </dgm:prSet>
      <dgm:spPr/>
    </dgm:pt>
    <dgm:pt modelId="{EA49D3A8-EFC9-4D96-BD6C-36D80E530F94}" type="pres">
      <dgm:prSet presAssocID="{B6AE8557-1B01-4104-9D3C-AFA1C3315662}" presName="spacerBetweenCircleAndCallout" presStyleCnt="0">
        <dgm:presLayoutVars/>
      </dgm:prSet>
      <dgm:spPr/>
    </dgm:pt>
    <dgm:pt modelId="{00A86898-9928-477C-9633-223AB8B395FD}" type="pres">
      <dgm:prSet presAssocID="{E2929AED-D7C0-4C43-B63F-A23F3529A79D}" presName="nodeText" presStyleLbl="alignAccFollowNode1" presStyleIdx="14" presStyleCnt="15">
        <dgm:presLayoutVars>
          <dgm:bulletEnabled val="1"/>
        </dgm:presLayoutVars>
      </dgm:prSet>
      <dgm:spPr/>
    </dgm:pt>
  </dgm:ptLst>
  <dgm:cxnLst>
    <dgm:cxn modelId="{61280A16-E0C6-4E40-8DA0-C0C54694EB30}" type="presOf" srcId="{27C72FAE-E0EE-4D06-8DEF-3862B8718B31}" destId="{260CD9D2-9BE0-4F15-A3A4-456AC2EDEF39}" srcOrd="0" destOrd="0" presId="urn:microsoft.com/office/officeart/2016/7/layout/LinearArrowProcessNumbered"/>
    <dgm:cxn modelId="{F7242F2D-9E30-453C-8234-5EBA4F99C921}" srcId="{115DEE00-83B3-465B-9FFA-278C12A0FAC8}" destId="{E2929AED-D7C0-4C43-B63F-A23F3529A79D}" srcOrd="4" destOrd="0" parTransId="{A3E74A84-1D21-403B-950E-86683D3544FF}" sibTransId="{B6AE8557-1B01-4104-9D3C-AFA1C3315662}"/>
    <dgm:cxn modelId="{CA980A33-4CD3-4865-B3DC-A8476C4DAF5A}" type="presOf" srcId="{66876184-9A70-4C9E-B143-CEC8BE87904E}" destId="{27847B9A-BEF2-4E8B-A359-E90CECA6EB35}" srcOrd="0" destOrd="0" presId="urn:microsoft.com/office/officeart/2016/7/layout/LinearArrowProcessNumbered"/>
    <dgm:cxn modelId="{B89F7433-776C-4432-B16B-9A8CF9DD6AD8}" srcId="{115DEE00-83B3-465B-9FFA-278C12A0FAC8}" destId="{66876184-9A70-4C9E-B143-CEC8BE87904E}" srcOrd="1" destOrd="0" parTransId="{E93B4F54-CBBD-4888-B15E-70A05DF48DEE}" sibTransId="{F68D0856-470B-44CC-9CB9-7FF8FD320412}"/>
    <dgm:cxn modelId="{C1DC9134-CD50-4DB5-B603-234952363C54}" type="presOf" srcId="{F6BEB1CB-09DB-45E2-A33D-FEA55B1DF3E5}" destId="{D775BF90-AFAA-4F32-A260-A3F440FE67DA}" srcOrd="0" destOrd="0" presId="urn:microsoft.com/office/officeart/2016/7/layout/LinearArrowProcessNumbered"/>
    <dgm:cxn modelId="{4D7F5D44-2832-47EF-9EFF-8194C8695904}" type="presOf" srcId="{E2929AED-D7C0-4C43-B63F-A23F3529A79D}" destId="{00A86898-9928-477C-9633-223AB8B395FD}" srcOrd="0" destOrd="0" presId="urn:microsoft.com/office/officeart/2016/7/layout/LinearArrowProcessNumbered"/>
    <dgm:cxn modelId="{583F9A6B-F936-4207-96D3-AE2FF4A33977}" type="presOf" srcId="{93945828-B026-4C3E-B9B9-A128DA3C3D18}" destId="{ACF8BE5B-4A2F-42D8-9D80-FFD0D51D00E6}" srcOrd="0" destOrd="0" presId="urn:microsoft.com/office/officeart/2016/7/layout/LinearArrowProcessNumbered"/>
    <dgm:cxn modelId="{7182674D-BFAB-460B-9E2D-BA543FCCDD1F}" type="presOf" srcId="{5136D376-C02B-4AF0-B565-8792A57B07A1}" destId="{AE88CCF7-E097-42BF-A91D-9A89F0B88D0C}" srcOrd="0" destOrd="0" presId="urn:microsoft.com/office/officeart/2016/7/layout/LinearArrowProcessNumbered"/>
    <dgm:cxn modelId="{41120558-F148-4DF7-9823-253BF2892849}" srcId="{115DEE00-83B3-465B-9FFA-278C12A0FAC8}" destId="{9387621F-6906-49E5-9E51-A12831C676C7}" srcOrd="2" destOrd="0" parTransId="{1C204F68-262C-42BA-A2A1-10F9753730FA}" sibTransId="{27C72FAE-E0EE-4D06-8DEF-3862B8718B31}"/>
    <dgm:cxn modelId="{41A97092-767A-482C-AD99-31DF347625F1}" type="presOf" srcId="{BD12F22F-1DE6-4675-8A1B-0B4A37099ADB}" destId="{38CE1EE2-E7C8-4A0D-B806-405F26EA5515}" srcOrd="0" destOrd="0" presId="urn:microsoft.com/office/officeart/2016/7/layout/LinearArrowProcessNumbered"/>
    <dgm:cxn modelId="{E8FF23BC-F04B-4F7C-98D2-23762DAC0072}" srcId="{115DEE00-83B3-465B-9FFA-278C12A0FAC8}" destId="{F6BEB1CB-09DB-45E2-A33D-FEA55B1DF3E5}" srcOrd="3" destOrd="0" parTransId="{388B52AA-4D2B-44B9-9E2F-22885894ACF9}" sibTransId="{BD12F22F-1DE6-4675-8A1B-0B4A37099ADB}"/>
    <dgm:cxn modelId="{28D6D5C0-913D-44E7-A43F-D63A721099BA}" type="presOf" srcId="{115DEE00-83B3-465B-9FFA-278C12A0FAC8}" destId="{300A47C4-C1D7-48E2-B34A-08B0370DDBE9}" srcOrd="0" destOrd="0" presId="urn:microsoft.com/office/officeart/2016/7/layout/LinearArrowProcessNumbered"/>
    <dgm:cxn modelId="{A2898DCB-EC45-443F-B298-B5AA23083F31}" type="presOf" srcId="{F68D0856-470B-44CC-9CB9-7FF8FD320412}" destId="{BF02EB0F-2952-4FE7-A28B-99E81008A6BF}" srcOrd="0" destOrd="0" presId="urn:microsoft.com/office/officeart/2016/7/layout/LinearArrowProcessNumbered"/>
    <dgm:cxn modelId="{2DEAD5E4-EA54-45D7-AFAD-D1F8258E3AC5}" type="presOf" srcId="{9387621F-6906-49E5-9E51-A12831C676C7}" destId="{2ADF6D25-58FC-435D-8AE2-40FBA23314BC}" srcOrd="0" destOrd="0" presId="urn:microsoft.com/office/officeart/2016/7/layout/LinearArrowProcessNumbered"/>
    <dgm:cxn modelId="{D0E046E7-E7EB-43F2-A96D-769118719CA2}" type="presOf" srcId="{B6AE8557-1B01-4104-9D3C-AFA1C3315662}" destId="{74AD3460-82A8-4474-A073-7EB1792C0407}" srcOrd="0" destOrd="0" presId="urn:microsoft.com/office/officeart/2016/7/layout/LinearArrowProcessNumbered"/>
    <dgm:cxn modelId="{0B64E4F7-893C-4519-8C07-ADED7670908C}" srcId="{115DEE00-83B3-465B-9FFA-278C12A0FAC8}" destId="{5136D376-C02B-4AF0-B565-8792A57B07A1}" srcOrd="0" destOrd="0" parTransId="{DE37600C-EFD7-44D5-A2C0-CA5FC11EB11F}" sibTransId="{93945828-B026-4C3E-B9B9-A128DA3C3D18}"/>
    <dgm:cxn modelId="{059EDDD1-4BB0-48E2-A8F9-1339406379C3}" type="presParOf" srcId="{300A47C4-C1D7-48E2-B34A-08B0370DDBE9}" destId="{812A63E6-B249-4DF5-A481-EEFD84AE7ABB}" srcOrd="0" destOrd="0" presId="urn:microsoft.com/office/officeart/2016/7/layout/LinearArrowProcessNumbered"/>
    <dgm:cxn modelId="{72BBE2AF-A64D-43A4-B872-677CE53743C9}" type="presParOf" srcId="{812A63E6-B249-4DF5-A481-EEFD84AE7ABB}" destId="{1AF41BA5-70B8-4458-848D-004EC7EEBDD1}" srcOrd="0" destOrd="0" presId="urn:microsoft.com/office/officeart/2016/7/layout/LinearArrowProcessNumbered"/>
    <dgm:cxn modelId="{0CEF8B13-D3A7-4C29-9710-F79ACBA7BA22}" type="presParOf" srcId="{812A63E6-B249-4DF5-A481-EEFD84AE7ABB}" destId="{E513713C-BF77-4EC9-AC0E-53A5383D8416}" srcOrd="1" destOrd="0" presId="urn:microsoft.com/office/officeart/2016/7/layout/LinearArrowProcessNumbered"/>
    <dgm:cxn modelId="{C38F3BE3-372E-49C2-8A6C-102CB1A1D8D7}" type="presParOf" srcId="{E513713C-BF77-4EC9-AC0E-53A5383D8416}" destId="{50C0DAE9-6A0D-4358-A2C1-813B1C01F654}" srcOrd="0" destOrd="0" presId="urn:microsoft.com/office/officeart/2016/7/layout/LinearArrowProcessNumbered"/>
    <dgm:cxn modelId="{61BFB111-47D8-4C12-85BA-C703EF29E47F}" type="presParOf" srcId="{E513713C-BF77-4EC9-AC0E-53A5383D8416}" destId="{458540A7-134A-406F-AE97-38932596C911}" srcOrd="1" destOrd="0" presId="urn:microsoft.com/office/officeart/2016/7/layout/LinearArrowProcessNumbered"/>
    <dgm:cxn modelId="{C36F6950-ADC0-49BF-A8F0-B0134AF7E03A}" type="presParOf" srcId="{E513713C-BF77-4EC9-AC0E-53A5383D8416}" destId="{ACF8BE5B-4A2F-42D8-9D80-FFD0D51D00E6}" srcOrd="2" destOrd="0" presId="urn:microsoft.com/office/officeart/2016/7/layout/LinearArrowProcessNumbered"/>
    <dgm:cxn modelId="{54C274A1-627A-4269-A336-AA120B26DF5C}" type="presParOf" srcId="{E513713C-BF77-4EC9-AC0E-53A5383D8416}" destId="{61B5E053-E342-42DE-9FBB-058A5A7AD612}" srcOrd="3" destOrd="0" presId="urn:microsoft.com/office/officeart/2016/7/layout/LinearArrowProcessNumbered"/>
    <dgm:cxn modelId="{44F51F0C-0EFE-4F98-AD60-5A2E43B4AEBB}" type="presParOf" srcId="{812A63E6-B249-4DF5-A481-EEFD84AE7ABB}" destId="{AE88CCF7-E097-42BF-A91D-9A89F0B88D0C}" srcOrd="2" destOrd="0" presId="urn:microsoft.com/office/officeart/2016/7/layout/LinearArrowProcessNumbered"/>
    <dgm:cxn modelId="{417E9B4B-9D73-4CA5-9F72-7074F7EFEA90}" type="presParOf" srcId="{300A47C4-C1D7-48E2-B34A-08B0370DDBE9}" destId="{E87022BF-F01F-4B85-9F67-F0968B7B1EFC}" srcOrd="1" destOrd="0" presId="urn:microsoft.com/office/officeart/2016/7/layout/LinearArrowProcessNumbered"/>
    <dgm:cxn modelId="{98499753-1676-48E6-8C48-E178D0CF0A5A}" type="presParOf" srcId="{300A47C4-C1D7-48E2-B34A-08B0370DDBE9}" destId="{82F5B145-0E6E-48DC-9F3D-CD7774A36316}" srcOrd="2" destOrd="0" presId="urn:microsoft.com/office/officeart/2016/7/layout/LinearArrowProcessNumbered"/>
    <dgm:cxn modelId="{48DD3208-2E95-4535-9B45-67144D0C4840}" type="presParOf" srcId="{82F5B145-0E6E-48DC-9F3D-CD7774A36316}" destId="{3E9868F1-0F36-4D4E-85DD-317698B3B5A9}" srcOrd="0" destOrd="0" presId="urn:microsoft.com/office/officeart/2016/7/layout/LinearArrowProcessNumbered"/>
    <dgm:cxn modelId="{7A7CA90A-3BC9-4691-AC9A-C7678FF446A6}" type="presParOf" srcId="{82F5B145-0E6E-48DC-9F3D-CD7774A36316}" destId="{37199DDF-5BCB-4A37-A410-E8C2EDD08F9B}" srcOrd="1" destOrd="0" presId="urn:microsoft.com/office/officeart/2016/7/layout/LinearArrowProcessNumbered"/>
    <dgm:cxn modelId="{1C74A3B3-AD38-49D3-8835-7DAF0C83B10D}" type="presParOf" srcId="{37199DDF-5BCB-4A37-A410-E8C2EDD08F9B}" destId="{D3F21365-9A0D-43D0-9198-25E8D2333D5D}" srcOrd="0" destOrd="0" presId="urn:microsoft.com/office/officeart/2016/7/layout/LinearArrowProcessNumbered"/>
    <dgm:cxn modelId="{23EB9D1B-C6E9-4330-B803-0A3D64231670}" type="presParOf" srcId="{37199DDF-5BCB-4A37-A410-E8C2EDD08F9B}" destId="{015A1269-5881-4C23-A6AB-08267C09E741}" srcOrd="1" destOrd="0" presId="urn:microsoft.com/office/officeart/2016/7/layout/LinearArrowProcessNumbered"/>
    <dgm:cxn modelId="{F8384CCC-C442-4EFE-ABFC-5DD7F84721AC}" type="presParOf" srcId="{37199DDF-5BCB-4A37-A410-E8C2EDD08F9B}" destId="{BF02EB0F-2952-4FE7-A28B-99E81008A6BF}" srcOrd="2" destOrd="0" presId="urn:microsoft.com/office/officeart/2016/7/layout/LinearArrowProcessNumbered"/>
    <dgm:cxn modelId="{89482596-EAD6-4DEA-98D5-9A0F8688017F}" type="presParOf" srcId="{37199DDF-5BCB-4A37-A410-E8C2EDD08F9B}" destId="{83C408E0-E621-4C3A-893C-64EF8DD5ACB9}" srcOrd="3" destOrd="0" presId="urn:microsoft.com/office/officeart/2016/7/layout/LinearArrowProcessNumbered"/>
    <dgm:cxn modelId="{74755833-4BD6-429E-B8FE-4A866A2DC0ED}" type="presParOf" srcId="{82F5B145-0E6E-48DC-9F3D-CD7774A36316}" destId="{27847B9A-BEF2-4E8B-A359-E90CECA6EB35}" srcOrd="2" destOrd="0" presId="urn:microsoft.com/office/officeart/2016/7/layout/LinearArrowProcessNumbered"/>
    <dgm:cxn modelId="{E98E1822-9841-4BF2-BB33-A5E913D5D503}" type="presParOf" srcId="{300A47C4-C1D7-48E2-B34A-08B0370DDBE9}" destId="{98A84AC1-0A77-4671-857C-F2F19A9DFD92}" srcOrd="3" destOrd="0" presId="urn:microsoft.com/office/officeart/2016/7/layout/LinearArrowProcessNumbered"/>
    <dgm:cxn modelId="{72ED9A8F-AB73-4F21-8626-D9F8D9EE05D1}" type="presParOf" srcId="{300A47C4-C1D7-48E2-B34A-08B0370DDBE9}" destId="{4CD907C0-8D2D-4148-8261-811096A914FE}" srcOrd="4" destOrd="0" presId="urn:microsoft.com/office/officeart/2016/7/layout/LinearArrowProcessNumbered"/>
    <dgm:cxn modelId="{533B076C-17CE-4FCC-BA9C-9C960C0C7951}" type="presParOf" srcId="{4CD907C0-8D2D-4148-8261-811096A914FE}" destId="{84AAC89B-9F3F-44C2-A072-8C31BA5907BC}" srcOrd="0" destOrd="0" presId="urn:microsoft.com/office/officeart/2016/7/layout/LinearArrowProcessNumbered"/>
    <dgm:cxn modelId="{BAE6B60A-3F35-481E-9BA8-B4CD7CF0C355}" type="presParOf" srcId="{4CD907C0-8D2D-4148-8261-811096A914FE}" destId="{2129ED68-4F5B-4A14-A5D6-BE137AF4507E}" srcOrd="1" destOrd="0" presId="urn:microsoft.com/office/officeart/2016/7/layout/LinearArrowProcessNumbered"/>
    <dgm:cxn modelId="{2852E614-955F-4537-8C36-168B81B765E4}" type="presParOf" srcId="{2129ED68-4F5B-4A14-A5D6-BE137AF4507E}" destId="{03771D54-C985-4726-8E1C-CB912DD1BDBB}" srcOrd="0" destOrd="0" presId="urn:microsoft.com/office/officeart/2016/7/layout/LinearArrowProcessNumbered"/>
    <dgm:cxn modelId="{7930C625-A714-4E79-9602-DB143F44C24B}" type="presParOf" srcId="{2129ED68-4F5B-4A14-A5D6-BE137AF4507E}" destId="{F6FDD51D-1312-48E6-B9E2-C8B62A9EFBD6}" srcOrd="1" destOrd="0" presId="urn:microsoft.com/office/officeart/2016/7/layout/LinearArrowProcessNumbered"/>
    <dgm:cxn modelId="{DDA25316-3D38-4AB2-A84C-B8BF25935BE1}" type="presParOf" srcId="{2129ED68-4F5B-4A14-A5D6-BE137AF4507E}" destId="{260CD9D2-9BE0-4F15-A3A4-456AC2EDEF39}" srcOrd="2" destOrd="0" presId="urn:microsoft.com/office/officeart/2016/7/layout/LinearArrowProcessNumbered"/>
    <dgm:cxn modelId="{348E4519-FD19-4443-BB98-B861D36CC057}" type="presParOf" srcId="{2129ED68-4F5B-4A14-A5D6-BE137AF4507E}" destId="{B2935DDA-934A-412B-A876-E9C2DA059A74}" srcOrd="3" destOrd="0" presId="urn:microsoft.com/office/officeart/2016/7/layout/LinearArrowProcessNumbered"/>
    <dgm:cxn modelId="{813FED73-8ED9-4C0D-9C98-6AC411E9A06E}" type="presParOf" srcId="{4CD907C0-8D2D-4148-8261-811096A914FE}" destId="{2ADF6D25-58FC-435D-8AE2-40FBA23314BC}" srcOrd="2" destOrd="0" presId="urn:microsoft.com/office/officeart/2016/7/layout/LinearArrowProcessNumbered"/>
    <dgm:cxn modelId="{50CE104F-3722-436C-8E56-2989E276E18E}" type="presParOf" srcId="{300A47C4-C1D7-48E2-B34A-08B0370DDBE9}" destId="{10FB0F55-3D9F-4009-86C4-55A3D233D6E8}" srcOrd="5" destOrd="0" presId="urn:microsoft.com/office/officeart/2016/7/layout/LinearArrowProcessNumbered"/>
    <dgm:cxn modelId="{9C64506B-CEAC-4524-B149-3DDF22915C9C}" type="presParOf" srcId="{300A47C4-C1D7-48E2-B34A-08B0370DDBE9}" destId="{83E47B6D-7DE9-47B1-8DE0-9F29899F6C6B}" srcOrd="6" destOrd="0" presId="urn:microsoft.com/office/officeart/2016/7/layout/LinearArrowProcessNumbered"/>
    <dgm:cxn modelId="{BA293C4B-C917-45EF-A025-66C289751780}" type="presParOf" srcId="{83E47B6D-7DE9-47B1-8DE0-9F29899F6C6B}" destId="{AC40B18A-50B8-40FC-B046-F0B7E363999A}" srcOrd="0" destOrd="0" presId="urn:microsoft.com/office/officeart/2016/7/layout/LinearArrowProcessNumbered"/>
    <dgm:cxn modelId="{33BDBF67-A57C-4641-BF70-EC19E253CAB0}" type="presParOf" srcId="{83E47B6D-7DE9-47B1-8DE0-9F29899F6C6B}" destId="{6044F702-4E54-4091-8CCD-9C6EDA0C173D}" srcOrd="1" destOrd="0" presId="urn:microsoft.com/office/officeart/2016/7/layout/LinearArrowProcessNumbered"/>
    <dgm:cxn modelId="{178B80F2-7006-4454-A51C-C62A56F20462}" type="presParOf" srcId="{6044F702-4E54-4091-8CCD-9C6EDA0C173D}" destId="{B871ACDB-854F-40E7-90A7-02DC10203B2A}" srcOrd="0" destOrd="0" presId="urn:microsoft.com/office/officeart/2016/7/layout/LinearArrowProcessNumbered"/>
    <dgm:cxn modelId="{D5DE3D6B-BA02-4FE0-AABD-F2D335BBCD9F}" type="presParOf" srcId="{6044F702-4E54-4091-8CCD-9C6EDA0C173D}" destId="{D4A23BF4-9001-4810-970F-23C20029333A}" srcOrd="1" destOrd="0" presId="urn:microsoft.com/office/officeart/2016/7/layout/LinearArrowProcessNumbered"/>
    <dgm:cxn modelId="{6A602F74-D0F4-457B-95CE-B9C5B85C6C29}" type="presParOf" srcId="{6044F702-4E54-4091-8CCD-9C6EDA0C173D}" destId="{38CE1EE2-E7C8-4A0D-B806-405F26EA5515}" srcOrd="2" destOrd="0" presId="urn:microsoft.com/office/officeart/2016/7/layout/LinearArrowProcessNumbered"/>
    <dgm:cxn modelId="{12D2316F-B446-4DD5-8737-3D0BBE3C8CC3}" type="presParOf" srcId="{6044F702-4E54-4091-8CCD-9C6EDA0C173D}" destId="{A0B63DF2-965F-42AB-A14E-2A3B31FCBE8D}" srcOrd="3" destOrd="0" presId="urn:microsoft.com/office/officeart/2016/7/layout/LinearArrowProcessNumbered"/>
    <dgm:cxn modelId="{CD05AF96-C104-4B39-AB2A-A787AB474125}" type="presParOf" srcId="{83E47B6D-7DE9-47B1-8DE0-9F29899F6C6B}" destId="{D775BF90-AFAA-4F32-A260-A3F440FE67DA}" srcOrd="2" destOrd="0" presId="urn:microsoft.com/office/officeart/2016/7/layout/LinearArrowProcessNumbered"/>
    <dgm:cxn modelId="{5091DA51-83D3-4409-AC5C-41504EE069E6}" type="presParOf" srcId="{300A47C4-C1D7-48E2-B34A-08B0370DDBE9}" destId="{55AB1A3B-AF83-4BD7-8CC6-A81B1DFEFC46}" srcOrd="7" destOrd="0" presId="urn:microsoft.com/office/officeart/2016/7/layout/LinearArrowProcessNumbered"/>
    <dgm:cxn modelId="{6503CE2E-266A-4DF8-9438-C697D7183C48}" type="presParOf" srcId="{300A47C4-C1D7-48E2-B34A-08B0370DDBE9}" destId="{0260AF3F-AD0A-4009-9438-544ABA80E602}" srcOrd="8" destOrd="0" presId="urn:microsoft.com/office/officeart/2016/7/layout/LinearArrowProcessNumbered"/>
    <dgm:cxn modelId="{F745C053-72AB-4B5F-B893-83E1E7E0EE2A}" type="presParOf" srcId="{0260AF3F-AD0A-4009-9438-544ABA80E602}" destId="{ED18F92A-CA24-4A3C-910E-AFE4965A658A}" srcOrd="0" destOrd="0" presId="urn:microsoft.com/office/officeart/2016/7/layout/LinearArrowProcessNumbered"/>
    <dgm:cxn modelId="{B6331B4F-7E85-443B-9E95-D83652254FA3}" type="presParOf" srcId="{0260AF3F-AD0A-4009-9438-544ABA80E602}" destId="{05E1CFCA-D453-4E61-A276-4A8C0F0907AF}" srcOrd="1" destOrd="0" presId="urn:microsoft.com/office/officeart/2016/7/layout/LinearArrowProcessNumbered"/>
    <dgm:cxn modelId="{78CBB23D-F685-4425-A81D-4EC694873D44}" type="presParOf" srcId="{05E1CFCA-D453-4E61-A276-4A8C0F0907AF}" destId="{05ED69AE-6818-4C5D-A954-2B6B5D49B14E}" srcOrd="0" destOrd="0" presId="urn:microsoft.com/office/officeart/2016/7/layout/LinearArrowProcessNumbered"/>
    <dgm:cxn modelId="{D6F7058C-824D-4B09-9801-601F5189E56D}" type="presParOf" srcId="{05E1CFCA-D453-4E61-A276-4A8C0F0907AF}" destId="{E18F910E-9DA9-448D-A247-1DED81E081E1}" srcOrd="1" destOrd="0" presId="urn:microsoft.com/office/officeart/2016/7/layout/LinearArrowProcessNumbered"/>
    <dgm:cxn modelId="{4453BBE7-AF85-4964-9C94-768F25B853BD}" type="presParOf" srcId="{05E1CFCA-D453-4E61-A276-4A8C0F0907AF}" destId="{74AD3460-82A8-4474-A073-7EB1792C0407}" srcOrd="2" destOrd="0" presId="urn:microsoft.com/office/officeart/2016/7/layout/LinearArrowProcessNumbered"/>
    <dgm:cxn modelId="{4229786F-C0FB-4173-B156-9769A37762F4}" type="presParOf" srcId="{05E1CFCA-D453-4E61-A276-4A8C0F0907AF}" destId="{EA49D3A8-EFC9-4D96-BD6C-36D80E530F94}" srcOrd="3" destOrd="0" presId="urn:microsoft.com/office/officeart/2016/7/layout/LinearArrowProcessNumbered"/>
    <dgm:cxn modelId="{8B2E1E13-0DDC-412D-B08B-73DF71A89B32}" type="presParOf" srcId="{0260AF3F-AD0A-4009-9438-544ABA80E602}" destId="{00A86898-9928-477C-9633-223AB8B395FD}"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8F59B-535C-4E0C-BFAA-3EE4747962C5}">
      <dsp:nvSpPr>
        <dsp:cNvPr id="0" name=""/>
        <dsp:cNvSpPr/>
      </dsp:nvSpPr>
      <dsp:spPr>
        <a:xfrm>
          <a:off x="0" y="8271"/>
          <a:ext cx="4997189" cy="29250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purpose of this aim is to gain an understanding of the current issues surrounding Plant and machinery moving from diesel powered to electric following the UK government’s drive to achieve net zero. </a:t>
          </a:r>
          <a:endParaRPr lang="en-US" sz="2500" kern="1200" dirty="0"/>
        </a:p>
      </dsp:txBody>
      <dsp:txXfrm>
        <a:off x="142787" y="151058"/>
        <a:ext cx="4711615" cy="26394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FF23C-F369-4582-A2BD-961202F275D4}">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UK Construction sector is governed to achieve net zero by 2050 (HM Government, 2019). </a:t>
          </a:r>
          <a:endParaRPr lang="en-US" sz="1700" kern="1200" dirty="0"/>
        </a:p>
      </dsp:txBody>
      <dsp:txXfrm>
        <a:off x="19451" y="19451"/>
        <a:ext cx="7620120" cy="625190"/>
      </dsp:txXfrm>
    </dsp:sp>
    <dsp:sp modelId="{869CEF37-85D2-426A-ABB8-8B3EB3333B04}">
      <dsp:nvSpPr>
        <dsp:cNvPr id="0" name=""/>
        <dsp:cNvSpPr/>
      </dsp:nvSpPr>
      <dsp:spPr>
        <a:xfrm>
          <a:off x="628350" y="756328"/>
          <a:ext cx="8414428" cy="664092"/>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Emergence of “Carbon-costing” reflects the acceptance of carbon as a measurable in procurement (UK Green Building Council, 2021). </a:t>
          </a:r>
          <a:endParaRPr lang="en-US" sz="1700" kern="1200"/>
        </a:p>
      </dsp:txBody>
      <dsp:txXfrm>
        <a:off x="647801" y="775779"/>
        <a:ext cx="7315515" cy="625190"/>
      </dsp:txXfrm>
    </dsp:sp>
    <dsp:sp modelId="{DB7DCE33-15AC-4A48-AC48-0AFF1C2540F7}">
      <dsp:nvSpPr>
        <dsp:cNvPr id="0" name=""/>
        <dsp:cNvSpPr/>
      </dsp:nvSpPr>
      <dsp:spPr>
        <a:xfrm>
          <a:off x="1256700" y="1512656"/>
          <a:ext cx="8414428" cy="664092"/>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Fewer than 20% of contractors apply net zero criteria within tenders (RICS, 2023).</a:t>
          </a:r>
          <a:endParaRPr lang="en-US" sz="1700" kern="1200" dirty="0"/>
        </a:p>
      </dsp:txBody>
      <dsp:txXfrm>
        <a:off x="1276151" y="1532107"/>
        <a:ext cx="7315515" cy="625190"/>
      </dsp:txXfrm>
    </dsp:sp>
    <dsp:sp modelId="{1C9F31E0-D375-45E7-902F-59FE6CF8D346}">
      <dsp:nvSpPr>
        <dsp:cNvPr id="0" name=""/>
        <dsp:cNvSpPr/>
      </dsp:nvSpPr>
      <dsp:spPr>
        <a:xfrm>
          <a:off x="1885050" y="2268984"/>
          <a:ext cx="8414428" cy="664092"/>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Contractors with carbon management systems are more likely to achieve higher scores in tenders (</a:t>
          </a:r>
          <a:r>
            <a:rPr lang="en-GB" sz="1700" kern="1200" dirty="0" err="1"/>
            <a:t>MyTender</a:t>
          </a:r>
          <a:r>
            <a:rPr lang="en-GB" sz="1700" kern="1200" dirty="0"/>
            <a:t>, 2023).</a:t>
          </a:r>
          <a:endParaRPr lang="en-US" sz="1700" kern="1200" dirty="0"/>
        </a:p>
      </dsp:txBody>
      <dsp:txXfrm>
        <a:off x="1904501" y="2288435"/>
        <a:ext cx="7315515" cy="625190"/>
      </dsp:txXfrm>
    </dsp:sp>
    <dsp:sp modelId="{9CFBC831-B4D2-4D12-821D-36783F01E24C}">
      <dsp:nvSpPr>
        <dsp:cNvPr id="0" name=""/>
        <dsp:cNvSpPr/>
      </dsp:nvSpPr>
      <dsp:spPr>
        <a:xfrm>
          <a:off x="2513400" y="3025312"/>
          <a:ext cx="8414428" cy="66409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70% of construction related emissions arise from embodied carbon within the supply chain (</a:t>
          </a:r>
          <a:r>
            <a:rPr lang="en-GB" sz="1700" kern="1200" dirty="0" err="1"/>
            <a:t>WorldGBC</a:t>
          </a:r>
          <a:r>
            <a:rPr lang="en-GB" sz="1700" kern="1200" dirty="0"/>
            <a:t>, 2021). </a:t>
          </a:r>
          <a:endParaRPr lang="en-US" sz="1700" kern="1200" dirty="0"/>
        </a:p>
      </dsp:txBody>
      <dsp:txXfrm>
        <a:off x="2532851" y="3044763"/>
        <a:ext cx="7315515" cy="625190"/>
      </dsp:txXfrm>
    </dsp:sp>
    <dsp:sp modelId="{A3E21F5B-4F90-4200-BE90-CB1670229EE1}">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F8CD1BF1-E2EF-44BF-8E45-35FF3B0B2BEA}">
      <dsp:nvSpPr>
        <dsp:cNvPr id="0" name=""/>
        <dsp:cNvSpPr/>
      </dsp:nvSpPr>
      <dsp:spPr>
        <a:xfrm>
          <a:off x="8611118" y="1241484"/>
          <a:ext cx="431660" cy="431660"/>
        </a:xfrm>
        <a:prstGeom prst="downArrow">
          <a:avLst>
            <a:gd name="adj1" fmla="val 55000"/>
            <a:gd name="adj2" fmla="val 45000"/>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52EECFEF-05D3-478A-8ED9-98B95FE6FAD5}">
      <dsp:nvSpPr>
        <dsp:cNvPr id="0" name=""/>
        <dsp:cNvSpPr/>
      </dsp:nvSpPr>
      <dsp:spPr>
        <a:xfrm>
          <a:off x="9239468" y="1986744"/>
          <a:ext cx="431660" cy="431660"/>
        </a:xfrm>
        <a:prstGeom prst="downArrow">
          <a:avLst>
            <a:gd name="adj1" fmla="val 55000"/>
            <a:gd name="adj2" fmla="val 45000"/>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2632D628-657F-4518-A1BC-2DC732DF2755}">
      <dsp:nvSpPr>
        <dsp:cNvPr id="0" name=""/>
        <dsp:cNvSpPr/>
      </dsp:nvSpPr>
      <dsp:spPr>
        <a:xfrm>
          <a:off x="9867818" y="2750451"/>
          <a:ext cx="431660" cy="431660"/>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F94B2-1312-4622-8743-7E542B7552A0}">
      <dsp:nvSpPr>
        <dsp:cNvPr id="0" name=""/>
        <dsp:cNvSpPr/>
      </dsp:nvSpPr>
      <dsp:spPr>
        <a:xfrm rot="5400000">
          <a:off x="6589693" y="-2661723"/>
          <a:ext cx="1121829" cy="6729984"/>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Secondary data – Internal company documents (e.g. tender data, procurement records, carbon reports).</a:t>
          </a:r>
          <a:endParaRPr lang="en-US" sz="1600" kern="1200"/>
        </a:p>
        <a:p>
          <a:pPr marL="171450" lvl="1" indent="-171450" algn="l" defTabSz="711200">
            <a:lnSpc>
              <a:spcPct val="90000"/>
            </a:lnSpc>
            <a:spcBef>
              <a:spcPct val="0"/>
            </a:spcBef>
            <a:spcAft>
              <a:spcPct val="15000"/>
            </a:spcAft>
            <a:buChar char="•"/>
          </a:pPr>
          <a:r>
            <a:rPr lang="en-GB" sz="1600" kern="1200"/>
            <a:t>Primary data – Online questionnaire distributed to construction professionals</a:t>
          </a:r>
          <a:endParaRPr lang="en-US" sz="1600" kern="1200"/>
        </a:p>
      </dsp:txBody>
      <dsp:txXfrm rot="-5400000">
        <a:off x="3785616" y="197117"/>
        <a:ext cx="6675221" cy="1012303"/>
      </dsp:txXfrm>
    </dsp:sp>
    <dsp:sp modelId="{F9C1396A-1055-4736-A10F-B358C5CE2130}">
      <dsp:nvSpPr>
        <dsp:cNvPr id="0" name=""/>
        <dsp:cNvSpPr/>
      </dsp:nvSpPr>
      <dsp:spPr>
        <a:xfrm>
          <a:off x="0" y="2124"/>
          <a:ext cx="3785616" cy="14022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Data Collection</a:t>
          </a:r>
          <a:endParaRPr lang="en-US" sz="3900" kern="1200" dirty="0"/>
        </a:p>
      </dsp:txBody>
      <dsp:txXfrm>
        <a:off x="68454" y="70578"/>
        <a:ext cx="3648708" cy="1265378"/>
      </dsp:txXfrm>
    </dsp:sp>
    <dsp:sp modelId="{7123CC9B-B9AF-4910-8D7A-A590C36CEBF5}">
      <dsp:nvSpPr>
        <dsp:cNvPr id="0" name=""/>
        <dsp:cNvSpPr/>
      </dsp:nvSpPr>
      <dsp:spPr>
        <a:xfrm rot="5400000">
          <a:off x="6589693" y="-1189323"/>
          <a:ext cx="1121829" cy="6729984"/>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Quantitative analysis – descriptive statistics from questionnaire results &amp; carbon reports </a:t>
          </a:r>
          <a:endParaRPr lang="en-US" sz="1600" kern="1200"/>
        </a:p>
        <a:p>
          <a:pPr marL="171450" lvl="1" indent="-171450" algn="l" defTabSz="711200">
            <a:lnSpc>
              <a:spcPct val="90000"/>
            </a:lnSpc>
            <a:spcBef>
              <a:spcPct val="0"/>
            </a:spcBef>
            <a:spcAft>
              <a:spcPct val="15000"/>
            </a:spcAft>
            <a:buChar char="•"/>
          </a:pPr>
          <a:r>
            <a:rPr lang="en-GB" sz="1600" kern="1200"/>
            <a:t>Qualitative analysis – of open-ended responses and internal company data.</a:t>
          </a:r>
          <a:endParaRPr lang="en-US" sz="1600" kern="1200"/>
        </a:p>
      </dsp:txBody>
      <dsp:txXfrm rot="-5400000">
        <a:off x="3785616" y="1669517"/>
        <a:ext cx="6675221" cy="1012303"/>
      </dsp:txXfrm>
    </dsp:sp>
    <dsp:sp modelId="{9C3434AF-2DCD-4F51-8303-5F224CA16BEF}">
      <dsp:nvSpPr>
        <dsp:cNvPr id="0" name=""/>
        <dsp:cNvSpPr/>
      </dsp:nvSpPr>
      <dsp:spPr>
        <a:xfrm>
          <a:off x="0" y="1474525"/>
          <a:ext cx="3785616" cy="14022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a:t>Data Analysis</a:t>
          </a:r>
          <a:endParaRPr lang="en-US" sz="3900" kern="1200"/>
        </a:p>
      </dsp:txBody>
      <dsp:txXfrm>
        <a:off x="68454" y="1542979"/>
        <a:ext cx="3648708" cy="1265378"/>
      </dsp:txXfrm>
    </dsp:sp>
    <dsp:sp modelId="{12787AE3-FFF5-459D-94B4-24E30CE99636}">
      <dsp:nvSpPr>
        <dsp:cNvPr id="0" name=""/>
        <dsp:cNvSpPr/>
      </dsp:nvSpPr>
      <dsp:spPr>
        <a:xfrm rot="5400000">
          <a:off x="6589693" y="283077"/>
          <a:ext cx="1121829" cy="6729984"/>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Findings may be influenced by sample size and respondent bias</a:t>
          </a:r>
          <a:endParaRPr lang="en-US" sz="1600" kern="1200"/>
        </a:p>
        <a:p>
          <a:pPr marL="171450" lvl="1" indent="-171450" algn="l" defTabSz="711200">
            <a:lnSpc>
              <a:spcPct val="90000"/>
            </a:lnSpc>
            <a:spcBef>
              <a:spcPct val="0"/>
            </a:spcBef>
            <a:spcAft>
              <a:spcPct val="15000"/>
            </a:spcAft>
            <a:buChar char="•"/>
          </a:pPr>
          <a:r>
            <a:rPr lang="en-GB" sz="1600" kern="1200"/>
            <a:t>Company data reflects a single organisational context.</a:t>
          </a:r>
          <a:endParaRPr lang="en-US" sz="1600" kern="1200"/>
        </a:p>
      </dsp:txBody>
      <dsp:txXfrm rot="-5400000">
        <a:off x="3785616" y="3141918"/>
        <a:ext cx="6675221" cy="1012303"/>
      </dsp:txXfrm>
    </dsp:sp>
    <dsp:sp modelId="{D8C23912-5359-45E6-AA1A-8BC002E6A06E}">
      <dsp:nvSpPr>
        <dsp:cNvPr id="0" name=""/>
        <dsp:cNvSpPr/>
      </dsp:nvSpPr>
      <dsp:spPr>
        <a:xfrm>
          <a:off x="0" y="2946926"/>
          <a:ext cx="3785616" cy="14022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a:t>Research Limitations</a:t>
          </a:r>
          <a:endParaRPr lang="en-US" sz="3900" kern="1200"/>
        </a:p>
      </dsp:txBody>
      <dsp:txXfrm>
        <a:off x="68454" y="3015380"/>
        <a:ext cx="3648708" cy="12653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0DAE9-6A0D-4358-A2C1-813B1C01F654}">
      <dsp:nvSpPr>
        <dsp:cNvPr id="0" name=""/>
        <dsp:cNvSpPr/>
      </dsp:nvSpPr>
      <dsp:spPr>
        <a:xfrm>
          <a:off x="1056693" y="649345"/>
          <a:ext cx="840221"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8540A7-134A-406F-AE97-38932596C911}">
      <dsp:nvSpPr>
        <dsp:cNvPr id="0" name=""/>
        <dsp:cNvSpPr/>
      </dsp:nvSpPr>
      <dsp:spPr>
        <a:xfrm>
          <a:off x="1947328" y="578734"/>
          <a:ext cx="96625" cy="181664"/>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F8BE5B-4A2F-42D8-9D80-FFD0D51D00E6}">
      <dsp:nvSpPr>
        <dsp:cNvPr id="0" name=""/>
        <dsp:cNvSpPr/>
      </dsp:nvSpPr>
      <dsp:spPr>
        <a:xfrm>
          <a:off x="529840" y="227556"/>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US" sz="3700" kern="1200"/>
            <a:t>1</a:t>
          </a:r>
        </a:p>
      </dsp:txBody>
      <dsp:txXfrm>
        <a:off x="653390" y="351106"/>
        <a:ext cx="596551" cy="596551"/>
      </dsp:txXfrm>
    </dsp:sp>
    <dsp:sp modelId="{AE88CCF7-E097-42BF-A91D-9A89F0B88D0C}">
      <dsp:nvSpPr>
        <dsp:cNvPr id="0" name=""/>
        <dsp:cNvSpPr/>
      </dsp:nvSpPr>
      <dsp:spPr>
        <a:xfrm>
          <a:off x="6416" y="1236807"/>
          <a:ext cx="1890497"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125" tIns="165100" rIns="149125" bIns="165100" numCol="1" spcCol="1270" anchor="t" anchorCtr="0">
          <a:noAutofit/>
        </a:bodyPr>
        <a:lstStyle/>
        <a:p>
          <a:pPr marL="0" lvl="0" indent="0" algn="l" defTabSz="488950">
            <a:lnSpc>
              <a:spcPct val="90000"/>
            </a:lnSpc>
            <a:spcBef>
              <a:spcPct val="0"/>
            </a:spcBef>
            <a:spcAft>
              <a:spcPct val="35000"/>
            </a:spcAft>
            <a:buNone/>
          </a:pPr>
          <a:r>
            <a:rPr lang="en-GB" sz="1100" kern="1200"/>
            <a:t>HM Government (2019) UK becomes first major economy to pass net zero emissions law. London: Department for Business, Energy &amp; Industrial Strategy. </a:t>
          </a:r>
          <a:r>
            <a:rPr lang="en-GB" sz="1100" u="sng" kern="1200">
              <a:hlinkClick xmlns:r="http://schemas.openxmlformats.org/officeDocument/2006/relationships" r:id="rId1"/>
            </a:rPr>
            <a:t>https://www.gov.uk/government/news/uk-becomes-first-major-economy-to-pass-net-zero-emissions-law</a:t>
          </a:r>
          <a:r>
            <a:rPr lang="en-GB" sz="1100" kern="1200"/>
            <a:t> [Accessed 15</a:t>
          </a:r>
          <a:r>
            <a:rPr lang="en-GB" sz="1100" kern="1200" baseline="30000"/>
            <a:t>th</a:t>
          </a:r>
          <a:r>
            <a:rPr lang="en-GB" sz="1100" kern="1200"/>
            <a:t> October 2025]</a:t>
          </a:r>
          <a:endParaRPr lang="en-US" sz="1100" kern="1200"/>
        </a:p>
      </dsp:txBody>
      <dsp:txXfrm>
        <a:off x="6416" y="1614906"/>
        <a:ext cx="1890497" cy="2508875"/>
      </dsp:txXfrm>
    </dsp:sp>
    <dsp:sp modelId="{D3F21365-9A0D-43D0-9198-25E8D2333D5D}">
      <dsp:nvSpPr>
        <dsp:cNvPr id="0" name=""/>
        <dsp:cNvSpPr/>
      </dsp:nvSpPr>
      <dsp:spPr>
        <a:xfrm>
          <a:off x="2106970" y="649345"/>
          <a:ext cx="189049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5A1269-5881-4C23-A6AB-08267C09E741}">
      <dsp:nvSpPr>
        <dsp:cNvPr id="0" name=""/>
        <dsp:cNvSpPr/>
      </dsp:nvSpPr>
      <dsp:spPr>
        <a:xfrm>
          <a:off x="4047881" y="578733"/>
          <a:ext cx="96625" cy="18166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02EB0F-2952-4FE7-A28B-99E81008A6BF}">
      <dsp:nvSpPr>
        <dsp:cNvPr id="0" name=""/>
        <dsp:cNvSpPr/>
      </dsp:nvSpPr>
      <dsp:spPr>
        <a:xfrm>
          <a:off x="2630393" y="227555"/>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US" sz="3700" kern="1200"/>
            <a:t>2</a:t>
          </a:r>
        </a:p>
      </dsp:txBody>
      <dsp:txXfrm>
        <a:off x="2753943" y="351105"/>
        <a:ext cx="596551" cy="596551"/>
      </dsp:txXfrm>
    </dsp:sp>
    <dsp:sp modelId="{27847B9A-BEF2-4E8B-A359-E90CECA6EB35}">
      <dsp:nvSpPr>
        <dsp:cNvPr id="0" name=""/>
        <dsp:cNvSpPr/>
      </dsp:nvSpPr>
      <dsp:spPr>
        <a:xfrm>
          <a:off x="2106970" y="1236807"/>
          <a:ext cx="1890497"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125" tIns="165100" rIns="149125" bIns="165100" numCol="1" spcCol="1270" anchor="t" anchorCtr="0">
          <a:noAutofit/>
        </a:bodyPr>
        <a:lstStyle/>
        <a:p>
          <a:pPr marL="0" lvl="0" indent="0" algn="l" defTabSz="488950">
            <a:lnSpc>
              <a:spcPct val="90000"/>
            </a:lnSpc>
            <a:spcBef>
              <a:spcPct val="0"/>
            </a:spcBef>
            <a:spcAft>
              <a:spcPct val="35000"/>
            </a:spcAft>
            <a:buNone/>
          </a:pPr>
          <a:r>
            <a:rPr lang="en-GB" sz="1100" kern="1200"/>
            <a:t>UK Green Building Council (2021) Net Zero Whole Life Carbon Roadmap for the UK Built Environment. London: UKGBC. </a:t>
          </a:r>
          <a:r>
            <a:rPr lang="en-GB" sz="1100" u="sng" kern="1200">
              <a:hlinkClick xmlns:r="http://schemas.openxmlformats.org/officeDocument/2006/relationships" r:id="rId2"/>
            </a:rPr>
            <a:t>UKGBC-Whole-Life-Carbon-Roadmap-Technical-Report.pdf</a:t>
          </a:r>
          <a:r>
            <a:rPr lang="en-GB" sz="1100" kern="1200"/>
            <a:t> [Accessed 15</a:t>
          </a:r>
          <a:r>
            <a:rPr lang="en-GB" sz="1100" kern="1200" baseline="30000"/>
            <a:t>th</a:t>
          </a:r>
          <a:r>
            <a:rPr lang="en-GB" sz="1100" kern="1200"/>
            <a:t> October 2025]</a:t>
          </a:r>
          <a:endParaRPr lang="en-US" sz="1100" kern="1200"/>
        </a:p>
      </dsp:txBody>
      <dsp:txXfrm>
        <a:off x="2106970" y="1614906"/>
        <a:ext cx="1890497" cy="2508875"/>
      </dsp:txXfrm>
    </dsp:sp>
    <dsp:sp modelId="{03771D54-C985-4726-8E1C-CB912DD1BDBB}">
      <dsp:nvSpPr>
        <dsp:cNvPr id="0" name=""/>
        <dsp:cNvSpPr/>
      </dsp:nvSpPr>
      <dsp:spPr>
        <a:xfrm>
          <a:off x="4207523" y="649345"/>
          <a:ext cx="189049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FDD51D-1312-48E6-B9E2-C8B62A9EFBD6}">
      <dsp:nvSpPr>
        <dsp:cNvPr id="0" name=""/>
        <dsp:cNvSpPr/>
      </dsp:nvSpPr>
      <dsp:spPr>
        <a:xfrm>
          <a:off x="6148434" y="578733"/>
          <a:ext cx="96625" cy="18166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0CD9D2-9BE0-4F15-A3A4-456AC2EDEF39}">
      <dsp:nvSpPr>
        <dsp:cNvPr id="0" name=""/>
        <dsp:cNvSpPr/>
      </dsp:nvSpPr>
      <dsp:spPr>
        <a:xfrm>
          <a:off x="4730946" y="227555"/>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US" sz="3700" kern="1200"/>
            <a:t>3</a:t>
          </a:r>
        </a:p>
      </dsp:txBody>
      <dsp:txXfrm>
        <a:off x="4854496" y="351105"/>
        <a:ext cx="596551" cy="596551"/>
      </dsp:txXfrm>
    </dsp:sp>
    <dsp:sp modelId="{2ADF6D25-58FC-435D-8AE2-40FBA23314BC}">
      <dsp:nvSpPr>
        <dsp:cNvPr id="0" name=""/>
        <dsp:cNvSpPr/>
      </dsp:nvSpPr>
      <dsp:spPr>
        <a:xfrm>
          <a:off x="4207523" y="1236807"/>
          <a:ext cx="1890497"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125" tIns="165100" rIns="149125" bIns="165100" numCol="1" spcCol="1270" anchor="t" anchorCtr="0">
          <a:noAutofit/>
        </a:bodyPr>
        <a:lstStyle/>
        <a:p>
          <a:pPr marL="0" lvl="0" indent="0" algn="l" defTabSz="488950">
            <a:lnSpc>
              <a:spcPct val="90000"/>
            </a:lnSpc>
            <a:spcBef>
              <a:spcPct val="0"/>
            </a:spcBef>
            <a:spcAft>
              <a:spcPct val="35000"/>
            </a:spcAft>
            <a:buNone/>
          </a:pPr>
          <a:r>
            <a:rPr lang="en-GB" sz="1100" kern="1200"/>
            <a:t>MyTenders (2023) </a:t>
          </a:r>
          <a:r>
            <a:rPr lang="en-GB" sz="1100" i="1" kern="1200"/>
            <a:t>Carbon Reduction Plans and public sector tendering</a:t>
          </a:r>
          <a:r>
            <a:rPr lang="en-GB" sz="1100" kern="1200"/>
            <a:t>. Available at: </a:t>
          </a:r>
          <a:r>
            <a:rPr lang="en-GB" sz="1100" kern="1200">
              <a:hlinkClick xmlns:r="http://schemas.openxmlformats.org/officeDocument/2006/relationships" r:id="rId3"/>
            </a:rPr>
            <a:t>What is a Carbon Reduction Plan - myTenders </a:t>
          </a:r>
          <a:r>
            <a:rPr lang="en-GB" sz="1100" kern="1200"/>
            <a:t>(Accessed: 19 November 2025).</a:t>
          </a:r>
          <a:endParaRPr lang="en-US" sz="1100" kern="1200"/>
        </a:p>
      </dsp:txBody>
      <dsp:txXfrm>
        <a:off x="4207523" y="1614906"/>
        <a:ext cx="1890497" cy="2508875"/>
      </dsp:txXfrm>
    </dsp:sp>
    <dsp:sp modelId="{B871ACDB-854F-40E7-90A7-02DC10203B2A}">
      <dsp:nvSpPr>
        <dsp:cNvPr id="0" name=""/>
        <dsp:cNvSpPr/>
      </dsp:nvSpPr>
      <dsp:spPr>
        <a:xfrm>
          <a:off x="6308076" y="649345"/>
          <a:ext cx="189049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A23BF4-9001-4810-970F-23C20029333A}">
      <dsp:nvSpPr>
        <dsp:cNvPr id="0" name=""/>
        <dsp:cNvSpPr/>
      </dsp:nvSpPr>
      <dsp:spPr>
        <a:xfrm>
          <a:off x="8248987" y="578733"/>
          <a:ext cx="96625" cy="18166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CE1EE2-E7C8-4A0D-B806-405F26EA5515}">
      <dsp:nvSpPr>
        <dsp:cNvPr id="0" name=""/>
        <dsp:cNvSpPr/>
      </dsp:nvSpPr>
      <dsp:spPr>
        <a:xfrm>
          <a:off x="6831499" y="227555"/>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US" sz="3700" kern="1200"/>
            <a:t>4</a:t>
          </a:r>
        </a:p>
      </dsp:txBody>
      <dsp:txXfrm>
        <a:off x="6955049" y="351105"/>
        <a:ext cx="596551" cy="596551"/>
      </dsp:txXfrm>
    </dsp:sp>
    <dsp:sp modelId="{D775BF90-AFAA-4F32-A260-A3F440FE67DA}">
      <dsp:nvSpPr>
        <dsp:cNvPr id="0" name=""/>
        <dsp:cNvSpPr/>
      </dsp:nvSpPr>
      <dsp:spPr>
        <a:xfrm>
          <a:off x="6308076" y="1236807"/>
          <a:ext cx="1890497"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125" tIns="165100" rIns="149125" bIns="165100" numCol="1" spcCol="1270" anchor="t" anchorCtr="0">
          <a:noAutofit/>
        </a:bodyPr>
        <a:lstStyle/>
        <a:p>
          <a:pPr marL="0" lvl="0" indent="0" algn="l" defTabSz="488950">
            <a:lnSpc>
              <a:spcPct val="90000"/>
            </a:lnSpc>
            <a:spcBef>
              <a:spcPct val="0"/>
            </a:spcBef>
            <a:spcAft>
              <a:spcPct val="35000"/>
            </a:spcAft>
            <a:buNone/>
          </a:pPr>
          <a:r>
            <a:rPr lang="en-GB" sz="1100" kern="1200"/>
            <a:t>Royal Institution of Chartered Surveyors (RICS) (2023) </a:t>
          </a:r>
          <a:r>
            <a:rPr lang="en-GB" sz="1100" i="1" kern="1200"/>
            <a:t>RICS Sustainability Report 2023</a:t>
          </a:r>
          <a:r>
            <a:rPr lang="en-GB" sz="1100" kern="1200"/>
            <a:t>. London: RICS. Available at: </a:t>
          </a:r>
          <a:r>
            <a:rPr lang="en-GB" sz="1100" kern="1200">
              <a:hlinkClick xmlns:r="http://schemas.openxmlformats.org/officeDocument/2006/relationships" r:id="rId4"/>
            </a:rPr>
            <a:t>rics-sustainability-report-2023-final (1).pdf </a:t>
          </a:r>
          <a:r>
            <a:rPr lang="en-GB" sz="1100" kern="1200"/>
            <a:t>(Accessed: 19 November 2025).</a:t>
          </a:r>
          <a:endParaRPr lang="en-US" sz="1100" kern="1200"/>
        </a:p>
      </dsp:txBody>
      <dsp:txXfrm>
        <a:off x="6308076" y="1614906"/>
        <a:ext cx="1890497" cy="2508875"/>
      </dsp:txXfrm>
    </dsp:sp>
    <dsp:sp modelId="{05ED69AE-6818-4C5D-A954-2B6B5D49B14E}">
      <dsp:nvSpPr>
        <dsp:cNvPr id="0" name=""/>
        <dsp:cNvSpPr/>
      </dsp:nvSpPr>
      <dsp:spPr>
        <a:xfrm>
          <a:off x="8408629" y="649345"/>
          <a:ext cx="94524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AD3460-82A8-4474-A073-7EB1792C0407}">
      <dsp:nvSpPr>
        <dsp:cNvPr id="0" name=""/>
        <dsp:cNvSpPr/>
      </dsp:nvSpPr>
      <dsp:spPr>
        <a:xfrm>
          <a:off x="8932053" y="227555"/>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US" sz="3700" kern="1200"/>
            <a:t>5</a:t>
          </a:r>
        </a:p>
      </dsp:txBody>
      <dsp:txXfrm>
        <a:off x="9055603" y="351105"/>
        <a:ext cx="596551" cy="596551"/>
      </dsp:txXfrm>
    </dsp:sp>
    <dsp:sp modelId="{00A86898-9928-477C-9633-223AB8B395FD}">
      <dsp:nvSpPr>
        <dsp:cNvPr id="0" name=""/>
        <dsp:cNvSpPr/>
      </dsp:nvSpPr>
      <dsp:spPr>
        <a:xfrm>
          <a:off x="8408629" y="1236807"/>
          <a:ext cx="1890497"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125" tIns="165100" rIns="149125" bIns="165100" numCol="1" spcCol="1270" anchor="t" anchorCtr="0">
          <a:noAutofit/>
        </a:bodyPr>
        <a:lstStyle/>
        <a:p>
          <a:pPr marL="0" lvl="0" indent="0" algn="l" defTabSz="488950">
            <a:lnSpc>
              <a:spcPct val="90000"/>
            </a:lnSpc>
            <a:spcBef>
              <a:spcPct val="0"/>
            </a:spcBef>
            <a:spcAft>
              <a:spcPct val="35000"/>
            </a:spcAft>
            <a:buNone/>
          </a:pPr>
          <a:r>
            <a:rPr lang="en-GB" sz="1100" kern="1200"/>
            <a:t>World Green Building Council (WorldGBC) (2021) </a:t>
          </a:r>
          <a:r>
            <a:rPr lang="en-GB" sz="1100" i="1" kern="1200"/>
            <a:t>Reducing embodied carbon together</a:t>
          </a:r>
          <a:r>
            <a:rPr lang="en-GB" sz="1100" kern="1200"/>
            <a:t>. Available at: </a:t>
          </a:r>
          <a:r>
            <a:rPr lang="en-GB" sz="1100" kern="1200">
              <a:hlinkClick xmlns:r="http://schemas.openxmlformats.org/officeDocument/2006/relationships" r:id="rId5"/>
            </a:rPr>
            <a:t>Reducing embodied carbon together - World Green Building Council </a:t>
          </a:r>
          <a:r>
            <a:rPr lang="en-GB" sz="1100" kern="1200"/>
            <a:t>(Accessed: 19 November 2025).</a:t>
          </a:r>
          <a:endParaRPr lang="en-US" sz="1100" kern="1200"/>
        </a:p>
      </dsp:txBody>
      <dsp:txXfrm>
        <a:off x="8408629" y="1614906"/>
        <a:ext cx="1890497" cy="25088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E5677-FF27-43E1-BAD2-FE2A97B20B14}" type="datetimeFigureOut">
              <a:rPr lang="en-GB" smtClean="0"/>
              <a:t>14/01/2026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9623A5-E08E-4CAF-BC43-FDA092420856}" type="slidenum">
              <a:rPr lang="en-GB" smtClean="0"/>
              <a:t>‹#›</a:t>
            </a:fld>
            <a:endParaRPr lang="en-GB"/>
          </a:p>
        </p:txBody>
      </p:sp>
    </p:spTree>
    <p:extLst>
      <p:ext uri="{BB962C8B-B14F-4D97-AF65-F5344CB8AC3E}">
        <p14:creationId xmlns:p14="http://schemas.microsoft.com/office/powerpoint/2010/main" val="301076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https://www.the7bridges.com/hubfs/Feature%20Images/Detailed%20supply%20chain%20emissions%20data%20for%20net-zero%20goals.png</a:t>
            </a:r>
          </a:p>
        </p:txBody>
      </p:sp>
      <p:sp>
        <p:nvSpPr>
          <p:cNvPr id="4" name="Slide Number Placeholder 3"/>
          <p:cNvSpPr>
            <a:spLocks noGrp="1"/>
          </p:cNvSpPr>
          <p:nvPr>
            <p:ph type="sldNum" sz="quarter" idx="5"/>
          </p:nvPr>
        </p:nvSpPr>
        <p:spPr/>
        <p:txBody>
          <a:bodyPr/>
          <a:lstStyle/>
          <a:p>
            <a:fld id="{3D9623A5-E08E-4CAF-BC43-FDA092420856}" type="slidenum">
              <a:rPr lang="en-GB" smtClean="0"/>
              <a:t>5</a:t>
            </a:fld>
            <a:endParaRPr lang="en-GB"/>
          </a:p>
        </p:txBody>
      </p:sp>
    </p:spTree>
    <p:extLst>
      <p:ext uri="{BB962C8B-B14F-4D97-AF65-F5344CB8AC3E}">
        <p14:creationId xmlns:p14="http://schemas.microsoft.com/office/powerpoint/2010/main" val="328483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Quantity Surveyors role is transitioning to become a Value Manager. </a:t>
            </a:r>
          </a:p>
          <a:p>
            <a:endParaRPr lang="en-GB" dirty="0"/>
          </a:p>
        </p:txBody>
      </p:sp>
      <p:sp>
        <p:nvSpPr>
          <p:cNvPr id="4" name="Slide Number Placeholder 3"/>
          <p:cNvSpPr>
            <a:spLocks noGrp="1"/>
          </p:cNvSpPr>
          <p:nvPr>
            <p:ph type="sldNum" sz="quarter" idx="5"/>
          </p:nvPr>
        </p:nvSpPr>
        <p:spPr/>
        <p:txBody>
          <a:bodyPr/>
          <a:lstStyle/>
          <a:p>
            <a:fld id="{3D9623A5-E08E-4CAF-BC43-FDA092420856}" type="slidenum">
              <a:rPr lang="en-GB" smtClean="0"/>
              <a:t>6</a:t>
            </a:fld>
            <a:endParaRPr lang="en-GB"/>
          </a:p>
        </p:txBody>
      </p:sp>
    </p:spTree>
    <p:extLst>
      <p:ext uri="{BB962C8B-B14F-4D97-AF65-F5344CB8AC3E}">
        <p14:creationId xmlns:p14="http://schemas.microsoft.com/office/powerpoint/2010/main" val="124984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Secondary data – Internal company documents (e.g. tender data, procurement records, carbon reports). – </a:t>
            </a:r>
            <a:r>
              <a:rPr lang="en-GB" u="sng" cap="all" baseline="0" dirty="0"/>
              <a:t>Used to identify trends in net zero adoption and procurement decision making.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Primary data – Online questionnaire distributed to construction professionals – </a:t>
            </a:r>
            <a:r>
              <a:rPr lang="en-GB" u="sng" cap="all" baseline="0" dirty="0"/>
              <a:t>Focused on awareness, implementation and perceived barriers to net zero practices.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Sampling Strategy: Purposive sampling targeting professionals with procurement and cost management responsibilities. Ensures responses are relevant to the research objectives and industry context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buNone/>
            </a:pPr>
            <a:r>
              <a:rPr lang="en-GB" b="1" dirty="0"/>
              <a:t>Methodology</a:t>
            </a:r>
            <a:endParaRPr lang="en-GB" dirty="0"/>
          </a:p>
          <a:p>
            <a:pPr>
              <a:buFont typeface="Arial" panose="020B0604020202020204" pitchFamily="34" charset="0"/>
              <a:buChar char="•"/>
            </a:pPr>
            <a:r>
              <a:rPr lang="en-GB" dirty="0"/>
              <a:t>Mixed-methods research approach</a:t>
            </a:r>
          </a:p>
          <a:p>
            <a:pPr>
              <a:buFont typeface="Arial" panose="020B0604020202020204" pitchFamily="34" charset="0"/>
              <a:buChar char="•"/>
            </a:pPr>
            <a:r>
              <a:rPr lang="en-GB" dirty="0"/>
              <a:t>Secondary analysis of internal company procurement and carbon data</a:t>
            </a:r>
          </a:p>
          <a:p>
            <a:pPr>
              <a:buFont typeface="Arial" panose="020B0604020202020204" pitchFamily="34" charset="0"/>
              <a:buChar char="•"/>
            </a:pPr>
            <a:r>
              <a:rPr lang="en-GB" dirty="0"/>
              <a:t>Primary data collected via questionnaire to construction professionals</a:t>
            </a:r>
          </a:p>
          <a:p>
            <a:pPr>
              <a:buFont typeface="Arial" panose="020B0604020202020204" pitchFamily="34" charset="0"/>
              <a:buChar char="•"/>
            </a:pPr>
            <a:r>
              <a:rPr lang="en-GB" dirty="0"/>
              <a:t>Quantitative and thematic analysis used to identify trends and barriers</a:t>
            </a:r>
          </a:p>
          <a:p>
            <a:pPr>
              <a:buFont typeface="Arial" panose="020B0604020202020204" pitchFamily="34" charset="0"/>
              <a:buChar char="•"/>
            </a:pPr>
            <a:r>
              <a:rPr lang="en-GB" dirty="0"/>
              <a:t>Ethical approval, anonymisation and GDPR compliance applied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p:cNvSpPr>
            <a:spLocks noGrp="1"/>
          </p:cNvSpPr>
          <p:nvPr>
            <p:ph type="sldNum" sz="quarter" idx="5"/>
          </p:nvPr>
        </p:nvSpPr>
        <p:spPr/>
        <p:txBody>
          <a:bodyPr/>
          <a:lstStyle/>
          <a:p>
            <a:fld id="{3D9623A5-E08E-4CAF-BC43-FDA092420856}" type="slidenum">
              <a:rPr lang="en-GB" smtClean="0"/>
              <a:t>7</a:t>
            </a:fld>
            <a:endParaRPr lang="en-GB"/>
          </a:p>
        </p:txBody>
      </p:sp>
    </p:spTree>
    <p:extLst>
      <p:ext uri="{BB962C8B-B14F-4D97-AF65-F5344CB8AC3E}">
        <p14:creationId xmlns:p14="http://schemas.microsoft.com/office/powerpoint/2010/main" val="1084790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C325D-E9AE-E751-8135-6700EAA65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285D9D-2AA3-0C15-8212-C78E603D3D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6432F1-01DF-F9B8-8BF2-6DE32695ED47}"/>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5" name="Footer Placeholder 4">
            <a:extLst>
              <a:ext uri="{FF2B5EF4-FFF2-40B4-BE49-F238E27FC236}">
                <a16:creationId xmlns:a16="http://schemas.microsoft.com/office/drawing/2014/main" id="{AB16B8C3-8974-C3D5-0390-5E62A51E24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70CD4-D6AD-32EF-194D-093311F8CC37}"/>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920982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D1434-BEE3-A93F-23C8-71AE6E6BB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03072-564E-37D3-2DFD-C08F089086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4FB4B7-1B7D-AD7C-72AA-86CFE5065F0E}"/>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5" name="Footer Placeholder 4">
            <a:extLst>
              <a:ext uri="{FF2B5EF4-FFF2-40B4-BE49-F238E27FC236}">
                <a16:creationId xmlns:a16="http://schemas.microsoft.com/office/drawing/2014/main" id="{49A98263-88E7-2846-6FAC-AE41612DA9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E95A38-1B7D-CC4A-61A2-D8C905D1985D}"/>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2605142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4C394-0C42-ABCF-F0BA-78D274DBB3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537C28-9789-FAB5-14B3-C133B9343F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AD2922-3D05-FCD1-BC0E-9B521707EE5A}"/>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5" name="Footer Placeholder 4">
            <a:extLst>
              <a:ext uri="{FF2B5EF4-FFF2-40B4-BE49-F238E27FC236}">
                <a16:creationId xmlns:a16="http://schemas.microsoft.com/office/drawing/2014/main" id="{3E059E81-4181-55B6-977C-41292C529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423F1C-F237-FD3C-27F1-7FDE69BD6B77}"/>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3830889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F825-5078-931E-4049-DDFEDEA05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DBA9F0-11E1-96E1-D3A0-E514581111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D4C70B-9954-DCD9-2C91-1AF6CF94DD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44CA42-73D1-C2F6-690E-D2B7C6753AA8}"/>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6" name="Footer Placeholder 5">
            <a:extLst>
              <a:ext uri="{FF2B5EF4-FFF2-40B4-BE49-F238E27FC236}">
                <a16:creationId xmlns:a16="http://schemas.microsoft.com/office/drawing/2014/main" id="{3FA8EFDF-1328-CB98-CD8C-A47F47E35E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FBEE62-4060-8B07-3C39-95D5E55CC44E}"/>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1382850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56B62-8695-7598-62C5-1426EF5B96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9D2CA9-4C69-C20F-B610-0CD1DE9115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B18626-DCB4-5D41-B59F-C1644C48E6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237FC6-D3C6-7012-7378-16FC0562EF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3B3B49-A8D0-3A06-E2B5-B03A1FD8E7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180795-CE9C-3B2C-1BA8-D85FD0C1DCFF}"/>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8" name="Footer Placeholder 7">
            <a:extLst>
              <a:ext uri="{FF2B5EF4-FFF2-40B4-BE49-F238E27FC236}">
                <a16:creationId xmlns:a16="http://schemas.microsoft.com/office/drawing/2014/main" id="{8ADCE326-3207-E3BE-2AF5-54EBC05AAB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D81DB3-AC25-CE40-6DEB-A248EA3D5BC2}"/>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1923715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1332F-45C4-A494-F801-DC9EC3068C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868B27-AE05-240F-410D-0DD7EE8927C2}"/>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4" name="Footer Placeholder 3">
            <a:extLst>
              <a:ext uri="{FF2B5EF4-FFF2-40B4-BE49-F238E27FC236}">
                <a16:creationId xmlns:a16="http://schemas.microsoft.com/office/drawing/2014/main" id="{90F7FBB8-1361-1CA8-4565-77FA7269EA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4483A7-9B28-DCDD-D71E-AFF24548EC0F}"/>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307187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157442-63FC-B434-25EF-384906D7FC4D}"/>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3" name="Footer Placeholder 2">
            <a:extLst>
              <a:ext uri="{FF2B5EF4-FFF2-40B4-BE49-F238E27FC236}">
                <a16:creationId xmlns:a16="http://schemas.microsoft.com/office/drawing/2014/main" id="{C8077101-689F-BD51-EE34-DDFC2148DD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8A3855-1B53-64B6-FB42-10AF7F52E376}"/>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1691237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B391F-D38D-E42C-4922-FFA876941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40D803-69FB-CE2A-8CAD-CAE9D126AE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64EB3B-D535-A24B-05F1-9918A0641B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D75F97-378A-3182-7745-4ABEAD90B12A}"/>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6" name="Footer Placeholder 5">
            <a:extLst>
              <a:ext uri="{FF2B5EF4-FFF2-40B4-BE49-F238E27FC236}">
                <a16:creationId xmlns:a16="http://schemas.microsoft.com/office/drawing/2014/main" id="{F9678F5D-128C-9023-8A1A-E3A79AE44A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4823FB-206B-A41F-16A0-4AEE83E89C1B}"/>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3689648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862B7-42C8-E88C-74D1-3D7B0CE944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0BFCE1-1F35-D158-2BB6-AB056FDF63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67A678-820C-03DA-C396-5A649E7CEF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3E064D-3CC5-FA43-A828-E17AF09CF085}"/>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6" name="Footer Placeholder 5">
            <a:extLst>
              <a:ext uri="{FF2B5EF4-FFF2-40B4-BE49-F238E27FC236}">
                <a16:creationId xmlns:a16="http://schemas.microsoft.com/office/drawing/2014/main" id="{647E1B32-3207-3D9F-BCF3-C4600C4AD2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55D95D-D5F3-CAF2-DD86-987AF71F2BB2}"/>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932647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4452B-41AD-9D98-77B9-862144D25F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E12BE2-D9B9-2F76-2929-CD5F1A2A40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B7270C-30E1-D79A-0328-8B1DDC2766F3}"/>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5" name="Footer Placeholder 4">
            <a:extLst>
              <a:ext uri="{FF2B5EF4-FFF2-40B4-BE49-F238E27FC236}">
                <a16:creationId xmlns:a16="http://schemas.microsoft.com/office/drawing/2014/main" id="{28719A5E-88D8-F2D2-0C03-ADFF760E00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C081F7-0051-AA5C-FE66-D976C6816846}"/>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719554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63111A-54EB-E76E-C4F0-6801C72439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A2457F-60F7-28BD-74C8-C37088BE59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515AED-863B-91D8-B897-58A218435F30}"/>
              </a:ext>
            </a:extLst>
          </p:cNvPr>
          <p:cNvSpPr>
            <a:spLocks noGrp="1"/>
          </p:cNvSpPr>
          <p:nvPr>
            <p:ph type="dt" sz="half" idx="10"/>
          </p:nvPr>
        </p:nvSpPr>
        <p:spPr/>
        <p:txBody>
          <a:bodyPr/>
          <a:lstStyle/>
          <a:p>
            <a:fld id="{877CA7F0-6087-4C87-ACA8-3AB70850C345}" type="datetimeFigureOut">
              <a:rPr lang="en-GB" smtClean="0"/>
              <a:t>07/01/2026</a:t>
            </a:fld>
            <a:endParaRPr lang="en-GB"/>
          </a:p>
        </p:txBody>
      </p:sp>
      <p:sp>
        <p:nvSpPr>
          <p:cNvPr id="5" name="Footer Placeholder 4">
            <a:extLst>
              <a:ext uri="{FF2B5EF4-FFF2-40B4-BE49-F238E27FC236}">
                <a16:creationId xmlns:a16="http://schemas.microsoft.com/office/drawing/2014/main" id="{E354CAAE-9177-8BCF-FAD4-5AE968F81D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6998E3-5312-CFAF-4914-D9E97E74A6CD}"/>
              </a:ext>
            </a:extLst>
          </p:cNvPr>
          <p:cNvSpPr>
            <a:spLocks noGrp="1"/>
          </p:cNvSpPr>
          <p:nvPr>
            <p:ph type="sldNum" sz="quarter" idx="12"/>
          </p:nvPr>
        </p:nvSpPr>
        <p:spPr/>
        <p:txBody>
          <a:bodyPr/>
          <a:lstStyle/>
          <a:p>
            <a:fld id="{73E5E700-4C9D-4E4E-826D-C28F17ED244B}" type="slidenum">
              <a:rPr lang="en-GB" smtClean="0"/>
              <a:t>‹#›</a:t>
            </a:fld>
            <a:endParaRPr lang="en-GB"/>
          </a:p>
        </p:txBody>
      </p:sp>
    </p:spTree>
    <p:extLst>
      <p:ext uri="{BB962C8B-B14F-4D97-AF65-F5344CB8AC3E}">
        <p14:creationId xmlns:p14="http://schemas.microsoft.com/office/powerpoint/2010/main" val="225486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BDB3-0013-4B35-2806-9B22BB2CE7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93BFC0-88D7-7090-3F39-59C37D06C5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D76A7-DE8C-7036-6EFD-D13A52806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7CA7F0-6087-4C87-ACA8-3AB70850C345}" type="datetimeFigureOut">
              <a:rPr lang="en-GB" smtClean="0"/>
              <a:t>07/01/2026</a:t>
            </a:fld>
            <a:endParaRPr lang="en-GB"/>
          </a:p>
        </p:txBody>
      </p:sp>
      <p:sp>
        <p:nvSpPr>
          <p:cNvPr id="5" name="Footer Placeholder 4">
            <a:extLst>
              <a:ext uri="{FF2B5EF4-FFF2-40B4-BE49-F238E27FC236}">
                <a16:creationId xmlns:a16="http://schemas.microsoft.com/office/drawing/2014/main" id="{DFE67CCD-3681-FE82-C2B5-21A1672422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47597DC-553C-4529-DF96-D95D185B21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3E5E700-4C9D-4E4E-826D-C28F17ED244B}" type="slidenum">
              <a:rPr lang="en-GB" smtClean="0"/>
              <a:t>‹#›</a:t>
            </a:fld>
            <a:endParaRPr lang="en-GB"/>
          </a:p>
        </p:txBody>
      </p:sp>
    </p:spTree>
    <p:extLst>
      <p:ext uri="{BB962C8B-B14F-4D97-AF65-F5344CB8AC3E}">
        <p14:creationId xmlns:p14="http://schemas.microsoft.com/office/powerpoint/2010/main" val="4069959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BBAAEDD-2FF2-736B-4E78-0EBC4B52EDDC}"/>
              </a:ext>
            </a:extLst>
          </p:cNvPr>
          <p:cNvPicPr>
            <a:picLocks noChangeAspect="1"/>
          </p:cNvPicPr>
          <p:nvPr/>
        </p:nvPicPr>
        <p:blipFill>
          <a:blip r:embed="rId2"/>
          <a:srcRect l="4445" r="1" b="1"/>
          <a:stretch>
            <a:fillRect/>
          </a:stretch>
        </p:blipFill>
        <p:spPr>
          <a:xfrm>
            <a:off x="20" y="-22"/>
            <a:ext cx="12191977" cy="6858022"/>
          </a:xfrm>
          <a:prstGeom prst="rect">
            <a:avLst/>
          </a:prstGeom>
        </p:spPr>
      </p:pic>
      <p:sp>
        <p:nvSpPr>
          <p:cNvPr id="18" name="Rectangle 17">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6DEEE-B49C-38E3-EF35-3CA17178160F}"/>
              </a:ext>
            </a:extLst>
          </p:cNvPr>
          <p:cNvSpPr>
            <a:spLocks noGrp="1"/>
          </p:cNvSpPr>
          <p:nvPr>
            <p:ph type="ctrTitle"/>
          </p:nvPr>
        </p:nvSpPr>
        <p:spPr>
          <a:xfrm>
            <a:off x="643466" y="643467"/>
            <a:ext cx="5452529" cy="3569242"/>
          </a:xfrm>
        </p:spPr>
        <p:txBody>
          <a:bodyPr anchor="t">
            <a:normAutofit fontScale="90000"/>
          </a:bodyPr>
          <a:lstStyle/>
          <a:p>
            <a:pPr algn="l"/>
            <a:r>
              <a:rPr lang="en-GB" sz="4800" dirty="0">
                <a:solidFill>
                  <a:srgbClr val="FFFFFF"/>
                </a:solidFill>
              </a:rPr>
              <a:t>The Costs and practical implications associated with achieving net zero in the Construction Industry. A Main Contractors Perspective…</a:t>
            </a:r>
          </a:p>
        </p:txBody>
      </p:sp>
      <p:sp>
        <p:nvSpPr>
          <p:cNvPr id="3" name="Subtitle 2">
            <a:extLst>
              <a:ext uri="{FF2B5EF4-FFF2-40B4-BE49-F238E27FC236}">
                <a16:creationId xmlns:a16="http://schemas.microsoft.com/office/drawing/2014/main" id="{529393EC-DA88-8F47-197E-AA2D5F2170B2}"/>
              </a:ext>
            </a:extLst>
          </p:cNvPr>
          <p:cNvSpPr>
            <a:spLocks noGrp="1"/>
          </p:cNvSpPr>
          <p:nvPr>
            <p:ph type="subTitle" idx="1"/>
          </p:nvPr>
        </p:nvSpPr>
        <p:spPr>
          <a:xfrm>
            <a:off x="643466" y="4551037"/>
            <a:ext cx="5449479" cy="1578054"/>
          </a:xfrm>
        </p:spPr>
        <p:txBody>
          <a:bodyPr anchor="b">
            <a:normAutofit/>
          </a:bodyPr>
          <a:lstStyle/>
          <a:p>
            <a:pPr algn="l"/>
            <a:r>
              <a:rPr lang="en-GB" dirty="0">
                <a:solidFill>
                  <a:srgbClr val="FFFFFF"/>
                </a:solidFill>
              </a:rPr>
              <a:t>ACBA 6015 – Independent Project – Interim Presentation</a:t>
            </a:r>
          </a:p>
          <a:p>
            <a:pPr algn="l"/>
            <a:endParaRPr lang="en-GB" dirty="0">
              <a:solidFill>
                <a:srgbClr val="FFFFFF"/>
              </a:solidFill>
            </a:endParaRPr>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37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B068B58-6F94-4AFF-A8A7-18573884D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 name="Picture 4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43" name="Rectangle 4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BE5B028C-7535-45E5-9D2C-32C50D0E0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F21AC76B-66EF-FB97-5C4C-F37FC2C1A6A4}"/>
              </a:ext>
            </a:extLst>
          </p:cNvPr>
          <p:cNvSpPr>
            <a:spLocks noGrp="1"/>
          </p:cNvSpPr>
          <p:nvPr>
            <p:ph type="title"/>
          </p:nvPr>
        </p:nvSpPr>
        <p:spPr>
          <a:xfrm>
            <a:off x="1191966" y="900622"/>
            <a:ext cx="4997189" cy="1893524"/>
          </a:xfrm>
        </p:spPr>
        <p:txBody>
          <a:bodyPr anchor="b">
            <a:normAutofit/>
          </a:bodyPr>
          <a:lstStyle/>
          <a:p>
            <a:pPr lvl="0"/>
            <a:r>
              <a:rPr lang="en-GB" sz="2600" b="1" i="1" dirty="0"/>
              <a:t>Aim 1: To investigate and evaluate the potential limitations to implementing Electric Plant, Vehicles and Machinery.</a:t>
            </a:r>
            <a:endParaRPr lang="en-US" sz="2600" dirty="0"/>
          </a:p>
        </p:txBody>
      </p:sp>
      <p:pic>
        <p:nvPicPr>
          <p:cNvPr id="19" name="Picture 18">
            <a:extLst>
              <a:ext uri="{FF2B5EF4-FFF2-40B4-BE49-F238E27FC236}">
                <a16:creationId xmlns:a16="http://schemas.microsoft.com/office/drawing/2014/main" id="{748819A2-2FC4-AFA6-D93F-3A37A57E4486}"/>
              </a:ext>
            </a:extLst>
          </p:cNvPr>
          <p:cNvPicPr>
            <a:picLocks noChangeAspect="1"/>
          </p:cNvPicPr>
          <p:nvPr/>
        </p:nvPicPr>
        <p:blipFill>
          <a:blip r:embed="rId3"/>
          <a:srcRect t="8372" r="-4" b="16785"/>
          <a:stretch>
            <a:fillRect/>
          </a:stretch>
        </p:blipFill>
        <p:spPr>
          <a:xfrm>
            <a:off x="6575741" y="895610"/>
            <a:ext cx="4890576" cy="2443150"/>
          </a:xfrm>
          <a:prstGeom prst="rect">
            <a:avLst/>
          </a:prstGeom>
        </p:spPr>
      </p:pic>
      <p:pic>
        <p:nvPicPr>
          <p:cNvPr id="4" name="Picture 3">
            <a:extLst>
              <a:ext uri="{FF2B5EF4-FFF2-40B4-BE49-F238E27FC236}">
                <a16:creationId xmlns:a16="http://schemas.microsoft.com/office/drawing/2014/main" id="{D537A4C7-D6F1-714F-6D70-C87F9FD169C9}"/>
              </a:ext>
            </a:extLst>
          </p:cNvPr>
          <p:cNvPicPr>
            <a:picLocks noChangeAspect="1"/>
          </p:cNvPicPr>
          <p:nvPr/>
        </p:nvPicPr>
        <p:blipFill>
          <a:blip r:embed="rId4"/>
          <a:srcRect t="11189" r="-4" b="-4"/>
          <a:stretch>
            <a:fillRect/>
          </a:stretch>
        </p:blipFill>
        <p:spPr>
          <a:xfrm>
            <a:off x="6575741" y="3504974"/>
            <a:ext cx="4890576" cy="2443150"/>
          </a:xfrm>
          <a:prstGeom prst="rect">
            <a:avLst/>
          </a:prstGeom>
        </p:spPr>
      </p:pic>
      <p:graphicFrame>
        <p:nvGraphicFramePr>
          <p:cNvPr id="14" name="Content Placeholder 2">
            <a:extLst>
              <a:ext uri="{FF2B5EF4-FFF2-40B4-BE49-F238E27FC236}">
                <a16:creationId xmlns:a16="http://schemas.microsoft.com/office/drawing/2014/main" id="{8ED487B7-CF32-697C-25ED-60B1E70D3166}"/>
              </a:ext>
            </a:extLst>
          </p:cNvPr>
          <p:cNvGraphicFramePr>
            <a:graphicFrameLocks noGrp="1"/>
          </p:cNvGraphicFramePr>
          <p:nvPr>
            <p:ph idx="1"/>
            <p:extLst>
              <p:ext uri="{D42A27DB-BD31-4B8C-83A1-F6EECF244321}">
                <p14:modId xmlns:p14="http://schemas.microsoft.com/office/powerpoint/2010/main" val="1035480630"/>
              </p:ext>
            </p:extLst>
          </p:nvPr>
        </p:nvGraphicFramePr>
        <p:xfrm>
          <a:off x="1191966" y="2965593"/>
          <a:ext cx="4997189" cy="2941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1717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1000"/>
                                        <p:tgtEl>
                                          <p:spTgt spid="19"/>
                                        </p:tgtEl>
                                      </p:cBhvr>
                                    </p:animEffect>
                                    <p:anim calcmode="lin" valueType="num">
                                      <p:cBhvr>
                                        <p:cTn id="17" dur="1000" fill="hold"/>
                                        <p:tgtEl>
                                          <p:spTgt spid="19"/>
                                        </p:tgtEl>
                                        <p:attrNameLst>
                                          <p:attrName>ppt_x</p:attrName>
                                        </p:attrNameLst>
                                      </p:cBhvr>
                                      <p:tavLst>
                                        <p:tav tm="0">
                                          <p:val>
                                            <p:strVal val="#ppt_x"/>
                                          </p:val>
                                        </p:tav>
                                        <p:tav tm="100000">
                                          <p:val>
                                            <p:strVal val="#ppt_x"/>
                                          </p:val>
                                        </p:tav>
                                      </p:tavLst>
                                    </p:anim>
                                    <p:anim calcmode="lin" valueType="num">
                                      <p:cBhvr>
                                        <p:cTn id="18"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1000"/>
                                        <p:tgtEl>
                                          <p:spTgt spid="4"/>
                                        </p:tgtEl>
                                      </p:cBhvr>
                                    </p:animEffect>
                                    <p:anim calcmode="lin" valueType="num">
                                      <p:cBhvr>
                                        <p:cTn id="24" dur="1000" fill="hold"/>
                                        <p:tgtEl>
                                          <p:spTgt spid="4"/>
                                        </p:tgtEl>
                                        <p:attrNameLst>
                                          <p:attrName>ppt_x</p:attrName>
                                        </p:attrNameLst>
                                      </p:cBhvr>
                                      <p:tavLst>
                                        <p:tav tm="0">
                                          <p:val>
                                            <p:strVal val="#ppt_x"/>
                                          </p:val>
                                        </p:tav>
                                        <p:tav tm="100000">
                                          <p:val>
                                            <p:strVal val="#ppt_x"/>
                                          </p:val>
                                        </p:tav>
                                      </p:tavLst>
                                    </p:anim>
                                    <p:anim calcmode="lin" valueType="num">
                                      <p:cBhvr>
                                        <p:cTn id="2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7D67282-99E1-4372-A643-7DF4A519F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DA97F-8F66-960F-CEA7-44783F6C216C}"/>
              </a:ext>
            </a:extLst>
          </p:cNvPr>
          <p:cNvSpPr>
            <a:spLocks noGrp="1"/>
          </p:cNvSpPr>
          <p:nvPr>
            <p:ph type="title"/>
          </p:nvPr>
        </p:nvSpPr>
        <p:spPr>
          <a:xfrm>
            <a:off x="581646" y="349664"/>
            <a:ext cx="5845571" cy="1638377"/>
          </a:xfrm>
        </p:spPr>
        <p:txBody>
          <a:bodyPr vert="horz" lIns="91440" tIns="45720" rIns="91440" bIns="45720" rtlCol="0" anchor="b">
            <a:normAutofit/>
          </a:bodyPr>
          <a:lstStyle/>
          <a:p>
            <a:r>
              <a:rPr lang="en-US" sz="1900" b="1" i="1" kern="1200" dirty="0">
                <a:solidFill>
                  <a:schemeClr val="tx1"/>
                </a:solidFill>
                <a:latin typeface="+mj-lt"/>
                <a:ea typeface="+mj-ea"/>
                <a:cs typeface="+mj-cs"/>
              </a:rPr>
              <a:t>Aim 2: Investigate the QS practices around tendering and how its evolving to integrate net zero into the tendering process</a:t>
            </a:r>
            <a:br>
              <a:rPr lang="en-US" sz="1900" kern="1200" dirty="0">
                <a:solidFill>
                  <a:schemeClr val="tx1"/>
                </a:solidFill>
                <a:latin typeface="+mj-lt"/>
                <a:ea typeface="+mj-ea"/>
                <a:cs typeface="+mj-cs"/>
              </a:rPr>
            </a:br>
            <a:br>
              <a:rPr lang="en-US" sz="1900" kern="1200" dirty="0">
                <a:solidFill>
                  <a:schemeClr val="tx1"/>
                </a:solidFill>
                <a:latin typeface="+mj-lt"/>
                <a:ea typeface="+mj-ea"/>
                <a:cs typeface="+mj-cs"/>
              </a:rPr>
            </a:br>
            <a:endParaRPr lang="en-US" sz="19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1A89E0D2-6E67-7FF0-BEE4-FFF35EDBB652}"/>
              </a:ext>
            </a:extLst>
          </p:cNvPr>
          <p:cNvSpPr txBox="1"/>
          <p:nvPr/>
        </p:nvSpPr>
        <p:spPr>
          <a:xfrm>
            <a:off x="587988" y="2620641"/>
            <a:ext cx="5837750" cy="302370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The purpose is to establish whether Quantity Surveying practices for tendering and procurement are integrating net zero into the process.</a:t>
            </a:r>
          </a:p>
        </p:txBody>
      </p:sp>
      <p:sp>
        <p:nvSpPr>
          <p:cNvPr id="35" name="Rectangle 34">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6C1BAD1-B628-D531-B9F7-340EC09EAC89}"/>
              </a:ext>
            </a:extLst>
          </p:cNvPr>
          <p:cNvPicPr>
            <a:picLocks noGrp="1" noChangeAspect="1"/>
          </p:cNvPicPr>
          <p:nvPr>
            <p:ph idx="1"/>
          </p:nvPr>
        </p:nvPicPr>
        <p:blipFill>
          <a:blip r:embed="rId2"/>
          <a:srcRect l="172"/>
          <a:stretch>
            <a:fillRect/>
          </a:stretch>
        </p:blipFill>
        <p:spPr>
          <a:xfrm>
            <a:off x="7421373" y="596271"/>
            <a:ext cx="4235516" cy="2386584"/>
          </a:xfrm>
          <a:prstGeom prst="rect">
            <a:avLst/>
          </a:prstGeom>
        </p:spPr>
      </p:pic>
      <p:sp>
        <p:nvSpPr>
          <p:cNvPr id="23" name="Rectangle 2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BB19363-8354-4E75-A15C-A08F75517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429000"/>
            <a:ext cx="464736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CEFA285-BD4F-FEA3-C3C0-94DDE2DF9E53}"/>
              </a:ext>
            </a:extLst>
          </p:cNvPr>
          <p:cNvPicPr>
            <a:picLocks noChangeAspect="1"/>
          </p:cNvPicPr>
          <p:nvPr/>
        </p:nvPicPr>
        <p:blipFill>
          <a:blip r:embed="rId3"/>
          <a:srcRect l="11264" r="1" b="1"/>
          <a:stretch>
            <a:fillRect/>
          </a:stretch>
        </p:blipFill>
        <p:spPr>
          <a:xfrm>
            <a:off x="7421374" y="3625596"/>
            <a:ext cx="4235516" cy="2386584"/>
          </a:xfrm>
          <a:prstGeom prst="rect">
            <a:avLst/>
          </a:prstGeom>
        </p:spPr>
      </p:pic>
      <p:sp>
        <p:nvSpPr>
          <p:cNvPr id="27" name="Rectangle 26">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9768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1B33A-6D03-C217-8A93-CB6E67A377AD}"/>
              </a:ext>
            </a:extLst>
          </p:cNvPr>
          <p:cNvSpPr>
            <a:spLocks noGrp="1"/>
          </p:cNvSpPr>
          <p:nvPr>
            <p:ph type="title"/>
          </p:nvPr>
        </p:nvSpPr>
        <p:spPr>
          <a:xfrm>
            <a:off x="793662" y="386930"/>
            <a:ext cx="10066122" cy="1298448"/>
          </a:xfrm>
        </p:spPr>
        <p:txBody>
          <a:bodyPr anchor="b">
            <a:normAutofit/>
          </a:bodyPr>
          <a:lstStyle/>
          <a:p>
            <a:r>
              <a:rPr lang="en-GB" sz="2600" b="1" i="1" dirty="0"/>
              <a:t>Aim 3: Does targeting net zero give Main Contractors the edge during the Tender Process. </a:t>
            </a:r>
            <a:br>
              <a:rPr lang="en-GB" sz="2600" dirty="0"/>
            </a:br>
            <a:endParaRPr lang="en-GB" sz="2600" dirty="0"/>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596CAD-266E-BA49-5F2D-DA37027C852E}"/>
              </a:ext>
            </a:extLst>
          </p:cNvPr>
          <p:cNvSpPr>
            <a:spLocks noGrp="1"/>
          </p:cNvSpPr>
          <p:nvPr>
            <p:ph idx="1"/>
          </p:nvPr>
        </p:nvSpPr>
        <p:spPr>
          <a:xfrm>
            <a:off x="793661" y="2599509"/>
            <a:ext cx="4530898" cy="3639450"/>
          </a:xfrm>
        </p:spPr>
        <p:txBody>
          <a:bodyPr anchor="ctr">
            <a:normAutofit/>
          </a:bodyPr>
          <a:lstStyle/>
          <a:p>
            <a:r>
              <a:rPr lang="en-GB" sz="2000" dirty="0"/>
              <a:t>This aim will involve establishing whether Main Contractors believe that targeting net zero within their company policies provides them with an edge over their competitors. </a:t>
            </a:r>
          </a:p>
          <a:p>
            <a:endParaRPr lang="en-GB" sz="2000" dirty="0"/>
          </a:p>
        </p:txBody>
      </p:sp>
      <p:pic>
        <p:nvPicPr>
          <p:cNvPr id="6" name="Picture 5">
            <a:extLst>
              <a:ext uri="{FF2B5EF4-FFF2-40B4-BE49-F238E27FC236}">
                <a16:creationId xmlns:a16="http://schemas.microsoft.com/office/drawing/2014/main" id="{B02DBCBF-EBA1-15F7-8E64-6DF61B66C8D8}"/>
              </a:ext>
            </a:extLst>
          </p:cNvPr>
          <p:cNvPicPr>
            <a:picLocks noChangeAspect="1"/>
          </p:cNvPicPr>
          <p:nvPr/>
        </p:nvPicPr>
        <p:blipFill>
          <a:blip r:embed="rId2"/>
          <a:srcRect r="2242" b="-1"/>
          <a:stretch>
            <a:fillRect/>
          </a:stretch>
        </p:blipFill>
        <p:spPr>
          <a:xfrm>
            <a:off x="5911532" y="2484255"/>
            <a:ext cx="5150277" cy="371424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9192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44E1BA-B2B0-92A7-5466-25A22D378355}"/>
              </a:ext>
            </a:extLst>
          </p:cNvPr>
          <p:cNvSpPr>
            <a:spLocks noGrp="1"/>
          </p:cNvSpPr>
          <p:nvPr>
            <p:ph type="title"/>
          </p:nvPr>
        </p:nvSpPr>
        <p:spPr>
          <a:xfrm>
            <a:off x="645064" y="525982"/>
            <a:ext cx="4282983" cy="1200361"/>
          </a:xfrm>
        </p:spPr>
        <p:txBody>
          <a:bodyPr anchor="b">
            <a:normAutofit/>
          </a:bodyPr>
          <a:lstStyle/>
          <a:p>
            <a:r>
              <a:rPr lang="en-GB" sz="2000" b="1" i="1" dirty="0"/>
              <a:t>Aim 4: How does the supply chain affect a Main Contractors net zero targets. </a:t>
            </a:r>
            <a:br>
              <a:rPr lang="en-GB" sz="2000" dirty="0"/>
            </a:br>
            <a:endParaRPr lang="en-GB" sz="2000" dirty="0"/>
          </a:p>
        </p:txBody>
      </p:sp>
      <p:sp>
        <p:nvSpPr>
          <p:cNvPr id="16"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BBF171-1C6E-F319-CE80-B7789A9329FA}"/>
              </a:ext>
            </a:extLst>
          </p:cNvPr>
          <p:cNvSpPr>
            <a:spLocks noGrp="1"/>
          </p:cNvSpPr>
          <p:nvPr>
            <p:ph idx="1"/>
          </p:nvPr>
        </p:nvSpPr>
        <p:spPr>
          <a:xfrm>
            <a:off x="645066" y="2031101"/>
            <a:ext cx="4282984" cy="3511943"/>
          </a:xfrm>
        </p:spPr>
        <p:txBody>
          <a:bodyPr anchor="ctr">
            <a:normAutofit/>
          </a:bodyPr>
          <a:lstStyle/>
          <a:p>
            <a:r>
              <a:rPr lang="en-GB" sz="1800" dirty="0"/>
              <a:t>This aim will involve a study into how the supply chain affects the opportunities for a Main Contractor to achieve their net zero targets within the construction industry. </a:t>
            </a:r>
          </a:p>
          <a:p>
            <a:endParaRPr lang="en-GB" sz="1800" dirty="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0;">
            <a:extLst>
              <a:ext uri="{FF2B5EF4-FFF2-40B4-BE49-F238E27FC236}">
                <a16:creationId xmlns:a16="http://schemas.microsoft.com/office/drawing/2014/main" id="{07B049BF-488B-A156-D575-A833AEFAD2E5}"/>
              </a:ext>
            </a:extLst>
          </p:cNvPr>
          <p:cNvPicPr>
            <a:picLocks noChangeAspect="1"/>
          </p:cNvPicPr>
          <p:nvPr/>
        </p:nvPicPr>
        <p:blipFill>
          <a:blip r:embed="rId3"/>
          <a:stretch>
            <a:fillRect/>
          </a:stretch>
        </p:blipFill>
        <p:spPr>
          <a:xfrm>
            <a:off x="5984947" y="1729685"/>
            <a:ext cx="5628018" cy="3165759"/>
          </a:xfrm>
          <a:prstGeom prst="rect">
            <a:avLst/>
          </a:prstGeom>
        </p:spPr>
      </p:pic>
    </p:spTree>
    <p:extLst>
      <p:ext uri="{BB962C8B-B14F-4D97-AF65-F5344CB8AC3E}">
        <p14:creationId xmlns:p14="http://schemas.microsoft.com/office/powerpoint/2010/main" val="218649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000" fill="hold"/>
                                        <p:tgtEl>
                                          <p:spTgt spid="4"/>
                                        </p:tgtEl>
                                        <p:attrNameLst>
                                          <p:attrName>ppt_w</p:attrName>
                                        </p:attrNameLst>
                                      </p:cBhvr>
                                      <p:tavLst>
                                        <p:tav tm="0">
                                          <p:val>
                                            <p:fltVal val="0"/>
                                          </p:val>
                                        </p:tav>
                                        <p:tav tm="100000">
                                          <p:val>
                                            <p:strVal val="#ppt_w"/>
                                          </p:val>
                                        </p:tav>
                                      </p:tavLst>
                                    </p:anim>
                                    <p:anim calcmode="lin" valueType="num">
                                      <p:cBhvr>
                                        <p:cTn id="18" dur="1000" fill="hold"/>
                                        <p:tgtEl>
                                          <p:spTgt spid="4"/>
                                        </p:tgtEl>
                                        <p:attrNameLst>
                                          <p:attrName>ppt_h</p:attrName>
                                        </p:attrNameLst>
                                      </p:cBhvr>
                                      <p:tavLst>
                                        <p:tav tm="0">
                                          <p:val>
                                            <p:fltVal val="0"/>
                                          </p:val>
                                        </p:tav>
                                        <p:tav tm="100000">
                                          <p:val>
                                            <p:strVal val="#ppt_h"/>
                                          </p:val>
                                        </p:tav>
                                      </p:tavLst>
                                    </p:anim>
                                    <p:anim calcmode="lin" valueType="num">
                                      <p:cBhvr>
                                        <p:cTn id="19" dur="1000" fill="hold"/>
                                        <p:tgtEl>
                                          <p:spTgt spid="4"/>
                                        </p:tgtEl>
                                        <p:attrNameLst>
                                          <p:attrName>style.rotation</p:attrName>
                                        </p:attrNameLst>
                                      </p:cBhvr>
                                      <p:tavLst>
                                        <p:tav tm="0">
                                          <p:val>
                                            <p:fltVal val="90"/>
                                          </p:val>
                                        </p:tav>
                                        <p:tav tm="100000">
                                          <p:val>
                                            <p:fltVal val="0"/>
                                          </p:val>
                                        </p:tav>
                                      </p:tavLst>
                                    </p:anim>
                                    <p:animEffect transition="in" filter="fade">
                                      <p:cBhvr>
                                        <p:cTn id="2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317515-D702-C662-61AB-8A8E31348A4B}"/>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Literature Review Highlights</a:t>
            </a:r>
          </a:p>
        </p:txBody>
      </p:sp>
      <p:graphicFrame>
        <p:nvGraphicFramePr>
          <p:cNvPr id="5" name="Content Placeholder 2">
            <a:extLst>
              <a:ext uri="{FF2B5EF4-FFF2-40B4-BE49-F238E27FC236}">
                <a16:creationId xmlns:a16="http://schemas.microsoft.com/office/drawing/2014/main" id="{2EC5BF42-2C09-CFA2-831F-93B6F8A2BB2E}"/>
              </a:ext>
            </a:extLst>
          </p:cNvPr>
          <p:cNvGraphicFramePr>
            <a:graphicFrameLocks noGrp="1"/>
          </p:cNvGraphicFramePr>
          <p:nvPr>
            <p:ph idx="1"/>
            <p:extLst>
              <p:ext uri="{D42A27DB-BD31-4B8C-83A1-F6EECF244321}">
                <p14:modId xmlns:p14="http://schemas.microsoft.com/office/powerpoint/2010/main" val="21109845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7932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1B35F3C-26AE-34E0-E204-7EA6EC213907}"/>
              </a:ext>
            </a:extLst>
          </p:cNvPr>
          <p:cNvPicPr>
            <a:picLocks noChangeAspect="1"/>
          </p:cNvPicPr>
          <p:nvPr/>
        </p:nvPicPr>
        <p:blipFill>
          <a:blip r:embed="rId3">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940B61-2BA0-DCD8-D28E-717BFDB63AF0}"/>
              </a:ext>
            </a:extLst>
          </p:cNvPr>
          <p:cNvSpPr>
            <a:spLocks noGrp="1"/>
          </p:cNvSpPr>
          <p:nvPr>
            <p:ph type="title"/>
          </p:nvPr>
        </p:nvSpPr>
        <p:spPr>
          <a:xfrm>
            <a:off x="838200" y="365125"/>
            <a:ext cx="10515600" cy="1325563"/>
          </a:xfrm>
        </p:spPr>
        <p:txBody>
          <a:bodyPr>
            <a:normAutofit/>
          </a:bodyPr>
          <a:lstStyle/>
          <a:p>
            <a:r>
              <a:rPr lang="en-GB" dirty="0"/>
              <a:t>Methodology – Proposed Approach		</a:t>
            </a:r>
          </a:p>
        </p:txBody>
      </p:sp>
      <p:graphicFrame>
        <p:nvGraphicFramePr>
          <p:cNvPr id="5" name="Content Placeholder 2">
            <a:extLst>
              <a:ext uri="{FF2B5EF4-FFF2-40B4-BE49-F238E27FC236}">
                <a16:creationId xmlns:a16="http://schemas.microsoft.com/office/drawing/2014/main" id="{2710CFB9-E650-EE82-9607-6A543F72A2A0}"/>
              </a:ext>
            </a:extLst>
          </p:cNvPr>
          <p:cNvGraphicFramePr>
            <a:graphicFrameLocks noGrp="1"/>
          </p:cNvGraphicFramePr>
          <p:nvPr>
            <p:ph idx="1"/>
            <p:extLst>
              <p:ext uri="{D42A27DB-BD31-4B8C-83A1-F6EECF244321}">
                <p14:modId xmlns:p14="http://schemas.microsoft.com/office/powerpoint/2010/main" val="2738999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4295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5F54C-67CE-D243-8679-164DD352DD2D}"/>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Any Questions?	</a:t>
            </a:r>
          </a:p>
        </p:txBody>
      </p:sp>
      <p:pic>
        <p:nvPicPr>
          <p:cNvPr id="7" name="Graphic 6" descr="Question mark">
            <a:extLst>
              <a:ext uri="{FF2B5EF4-FFF2-40B4-BE49-F238E27FC236}">
                <a16:creationId xmlns:a16="http://schemas.microsoft.com/office/drawing/2014/main" id="{E7B1B795-2969-B31A-ECF3-53FE4AFC3D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999502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E578F-4618-9AE4-6690-7270FE11715D}"/>
              </a:ext>
            </a:extLst>
          </p:cNvPr>
          <p:cNvSpPr>
            <a:spLocks noGrp="1"/>
          </p:cNvSpPr>
          <p:nvPr>
            <p:ph type="title"/>
          </p:nvPr>
        </p:nvSpPr>
        <p:spPr/>
        <p:txBody>
          <a:bodyPr/>
          <a:lstStyle/>
          <a:p>
            <a:r>
              <a:rPr lang="en-GB" dirty="0"/>
              <a:t>Reference List</a:t>
            </a:r>
          </a:p>
        </p:txBody>
      </p:sp>
      <p:graphicFrame>
        <p:nvGraphicFramePr>
          <p:cNvPr id="5" name="Content Placeholder 2">
            <a:extLst>
              <a:ext uri="{FF2B5EF4-FFF2-40B4-BE49-F238E27FC236}">
                <a16:creationId xmlns:a16="http://schemas.microsoft.com/office/drawing/2014/main" id="{DA29265D-7ED1-2074-7CE7-660024F2A65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7912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6C4EA-54DC-11FA-5004-B9C9EA90A621}"/>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a:solidFill>
                  <a:schemeClr val="tx2"/>
                </a:solidFill>
                <a:latin typeface="+mj-lt"/>
                <a:ea typeface="+mj-ea"/>
                <a:cs typeface="+mj-cs"/>
              </a:rPr>
              <a:t>Thank you for listening!</a:t>
            </a:r>
          </a:p>
        </p:txBody>
      </p:sp>
      <p:sp>
        <p:nvSpPr>
          <p:cNvPr id="4" name="TextBox 3">
            <a:extLst>
              <a:ext uri="{FF2B5EF4-FFF2-40B4-BE49-F238E27FC236}">
                <a16:creationId xmlns:a16="http://schemas.microsoft.com/office/drawing/2014/main" id="{EF486B58-290B-DBD9-13FA-C906AB11DBF7}"/>
              </a:ext>
            </a:extLst>
          </p:cNvPr>
          <p:cNvSpPr txBox="1"/>
          <p:nvPr/>
        </p:nvSpPr>
        <p:spPr>
          <a:xfrm>
            <a:off x="804672" y="2421683"/>
            <a:ext cx="4765949" cy="33534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solidFill>
                  <a:schemeClr val="tx2"/>
                </a:solidFill>
              </a:rPr>
              <a:t>Special Thanks to my Supervisor Steve Tindall for his support to date!</a:t>
            </a:r>
          </a:p>
        </p:txBody>
      </p:sp>
      <p:grpSp>
        <p:nvGrpSpPr>
          <p:cNvPr id="27" name="Group 2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8" name="Freeform: Shape 2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miling Face with No Fill">
            <a:extLst>
              <a:ext uri="{FF2B5EF4-FFF2-40B4-BE49-F238E27FC236}">
                <a16:creationId xmlns:a16="http://schemas.microsoft.com/office/drawing/2014/main" id="{6C9C1005-F439-84E3-1DB4-CEBC0AF728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9662840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20052</TotalTime>
  <Words>769</Words>
  <Application>Microsoft Office PowerPoint</Application>
  <PresentationFormat>Widescreen</PresentationFormat>
  <Paragraphs>59</Paragraphs>
  <Slides>10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The Costs and practical implications associated with achieving net zero in the Construction Industry. A Main Contractors Perspective…</vt:lpstr>
      <vt:lpstr>Aim 1: To investigate and evaluate the potential limitations to implementing Electric Plant, Vehicles and Machinery.</vt:lpstr>
      <vt:lpstr>Aim 2: Investigate the QS practices around tendering and how its evolving to integrate net zero into the tendering process  </vt:lpstr>
      <vt:lpstr>Aim 3: Does targeting net zero give Main Contractors the edge during the Tender Process.  </vt:lpstr>
      <vt:lpstr>Aim 4: How does the supply chain affect a Main Contractors net zero targets.  </vt:lpstr>
      <vt:lpstr>Literature Review Highlights</vt:lpstr>
      <vt:lpstr>Methodology – Proposed Approach  </vt:lpstr>
      <vt:lpstr>Any Questions? </vt:lpstr>
      <vt:lpstr>Reference List</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Jordan Jones</dc:creator>
  <cp:lastModifiedBy>Jordan Jones</cp:lastModifiedBy>
  <cp:revision>3</cp:revision>
  <dcterms:created xsi:type="dcterms:W3CDTF">2026-01-07T13:31:34Z</dcterms:created>
  <dcterms:modified xsi:type="dcterms:W3CDTF">2026-01-21T11:44:31Z</dcterms:modified>
</cp:coreProperties>
</file>