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2" r:id="rId1"/>
  </p:sldMasterIdLst>
  <p:notesMasterIdLst>
    <p:notesMasterId r:id="rId15"/>
  </p:notesMasterIdLst>
  <p:sldIdLst>
    <p:sldId id="256" r:id="rId2"/>
    <p:sldId id="261" r:id="rId3"/>
    <p:sldId id="258" r:id="rId4"/>
    <p:sldId id="262" r:id="rId5"/>
    <p:sldId id="263" r:id="rId6"/>
    <p:sldId id="264" r:id="rId7"/>
    <p:sldId id="265" r:id="rId8"/>
    <p:sldId id="266" r:id="rId9"/>
    <p:sldId id="267" r:id="rId10"/>
    <p:sldId id="270" r:id="rId11"/>
    <p:sldId id="268" r:id="rId12"/>
    <p:sldId id="269" r:id="rId13"/>
    <p:sldId id="26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89" d="100"/>
          <a:sy n="89" d="100"/>
        </p:scale>
        <p:origin x="-403" y="-5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D712D61-F170-41F7-B1A8-FBD9BEF4ECF9}" type="datetimeFigureOut">
              <a:rPr lang="en-US" smtClean="0"/>
              <a:t>11/3/2023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5918A4-782F-49F2-9CF3-A14B9BCC2119}" type="slidenum">
              <a:rPr lang="en-US" smtClean="0"/>
              <a:t>‹#›</a:t>
            </a:fld>
            <a:endParaRPr lang="en-US"/>
          </a:p>
        </p:txBody>
      </p:sp>
    </p:spTree>
    <p:extLst>
      <p:ext uri="{BB962C8B-B14F-4D97-AF65-F5344CB8AC3E}">
        <p14:creationId xmlns:p14="http://schemas.microsoft.com/office/powerpoint/2010/main" val="220929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55918A4-782F-49F2-9CF3-A14B9BCC2119}" type="slidenum">
              <a:rPr lang="en-US" smtClean="0"/>
              <a:t>2</a:t>
            </a:fld>
            <a:endParaRPr lang="en-US"/>
          </a:p>
        </p:txBody>
      </p:sp>
    </p:spTree>
    <p:extLst>
      <p:ext uri="{BB962C8B-B14F-4D97-AF65-F5344CB8AC3E}">
        <p14:creationId xmlns:p14="http://schemas.microsoft.com/office/powerpoint/2010/main" val="42003874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Speaker note: This presentation is a basic training presentation for ensuring the best performance and outcome from the housekeeping department of Premier Inn </a:t>
            </a:r>
            <a:r>
              <a:rPr lang="en-US" sz="1200" kern="1200" dirty="0" err="1">
                <a:solidFill>
                  <a:schemeClr val="tx1"/>
                </a:solidFill>
                <a:effectLst/>
                <a:latin typeface="+mn-lt"/>
                <a:ea typeface="+mn-ea"/>
                <a:cs typeface="+mn-cs"/>
              </a:rPr>
              <a:t>Rainham</a:t>
            </a:r>
            <a:r>
              <a:rPr lang="en-US" sz="1200" kern="1200" dirty="0">
                <a:solidFill>
                  <a:schemeClr val="tx1"/>
                </a:solidFill>
                <a:effectLst/>
                <a:latin typeface="+mn-lt"/>
                <a:ea typeface="+mn-ea"/>
                <a:cs typeface="+mn-cs"/>
              </a:rPr>
              <a:t> (Kent) hotel. The major objectives of this presentation is to ensure the brand standards and maintaining the health and safety procedures in the housekeeping activities of the hotel. An effective employee engagement model named “The Gallup Model” will be discussed in this presentation. The focus of this presentation is to improve the skills, knowledge, efficiency and performance of the housekeeping team by offering effective training. </a:t>
            </a:r>
          </a:p>
          <a:p>
            <a:endParaRPr lang="en-US" dirty="0"/>
          </a:p>
        </p:txBody>
      </p:sp>
      <p:sp>
        <p:nvSpPr>
          <p:cNvPr id="4" name="Slide Number Placeholder 3"/>
          <p:cNvSpPr>
            <a:spLocks noGrp="1"/>
          </p:cNvSpPr>
          <p:nvPr>
            <p:ph type="sldNum" sz="quarter" idx="10"/>
          </p:nvPr>
        </p:nvSpPr>
        <p:spPr/>
        <p:txBody>
          <a:bodyPr/>
          <a:lstStyle/>
          <a:p>
            <a:fld id="{B55918A4-782F-49F2-9CF3-A14B9BCC2119}" type="slidenum">
              <a:rPr lang="en-US" smtClean="0"/>
              <a:t>3</a:t>
            </a:fld>
            <a:endParaRPr lang="en-US"/>
          </a:p>
        </p:txBody>
      </p:sp>
    </p:spTree>
    <p:extLst>
      <p:ext uri="{BB962C8B-B14F-4D97-AF65-F5344CB8AC3E}">
        <p14:creationId xmlns:p14="http://schemas.microsoft.com/office/powerpoint/2010/main" val="7090425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Speaker note: the level of emotional investment as well as dedication and commitment among the employees and professionals working for a business organization towards their responsibilities and activities within the workplace is called employee engagement (Rogers, 2008). It is an effective concept which represents the dedication, efforts and enthusiasm of the employees towards the accomplishment of the goals and objectives of the organization and the successful completion of the operational tasks and activities. The enthusiasm and interest among the employees in the strategic decision making process of the organization and ensuring their highest efforts in the workplace are great aspects and signs of effective and high employee engagement. </a:t>
            </a:r>
          </a:p>
          <a:p>
            <a:endParaRPr lang="en-US" dirty="0"/>
          </a:p>
        </p:txBody>
      </p:sp>
      <p:sp>
        <p:nvSpPr>
          <p:cNvPr id="4" name="Slide Number Placeholder 3"/>
          <p:cNvSpPr>
            <a:spLocks noGrp="1"/>
          </p:cNvSpPr>
          <p:nvPr>
            <p:ph type="sldNum" sz="quarter" idx="10"/>
          </p:nvPr>
        </p:nvSpPr>
        <p:spPr/>
        <p:txBody>
          <a:bodyPr/>
          <a:lstStyle/>
          <a:p>
            <a:fld id="{B55918A4-782F-49F2-9CF3-A14B9BCC2119}" type="slidenum">
              <a:rPr lang="en-US" smtClean="0"/>
              <a:t>4</a:t>
            </a:fld>
            <a:endParaRPr lang="en-US"/>
          </a:p>
        </p:txBody>
      </p:sp>
    </p:spTree>
    <p:extLst>
      <p:ext uri="{BB962C8B-B14F-4D97-AF65-F5344CB8AC3E}">
        <p14:creationId xmlns:p14="http://schemas.microsoft.com/office/powerpoint/2010/main" val="30680066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Speaker note: the brand standards maintaining in hospitality business organizations such as Premier Inn </a:t>
            </a:r>
            <a:r>
              <a:rPr lang="en-US" sz="1200" kern="1200" dirty="0" err="1">
                <a:solidFill>
                  <a:schemeClr val="tx1"/>
                </a:solidFill>
                <a:effectLst/>
                <a:latin typeface="+mn-lt"/>
                <a:ea typeface="+mn-ea"/>
                <a:cs typeface="+mn-cs"/>
              </a:rPr>
              <a:t>Rainham</a:t>
            </a:r>
            <a:r>
              <a:rPr lang="en-US" sz="1200" kern="1200" dirty="0">
                <a:solidFill>
                  <a:schemeClr val="tx1"/>
                </a:solidFill>
                <a:effectLst/>
                <a:latin typeface="+mn-lt"/>
                <a:ea typeface="+mn-ea"/>
                <a:cs typeface="+mn-cs"/>
              </a:rPr>
              <a:t> (Kent) hotel requires high level of employee engagement (Sharma, Chaudhary, and Singh, 2019). The housekeeping department employees are responsible for maintaining enthusiasm, sincerity and consistency in their daily tasks and job responsibilities for ensuring the proper cleanliness of the rooms, availability of all requires elements and facilities for the guests, providing all requested services to the guests properly for accomplishing higher customer satisfaction and maintaining the brand image and brand standards of the hotel among the customers. </a:t>
            </a:r>
          </a:p>
          <a:p>
            <a:endParaRPr lang="en-US" dirty="0"/>
          </a:p>
        </p:txBody>
      </p:sp>
      <p:sp>
        <p:nvSpPr>
          <p:cNvPr id="4" name="Slide Number Placeholder 3"/>
          <p:cNvSpPr>
            <a:spLocks noGrp="1"/>
          </p:cNvSpPr>
          <p:nvPr>
            <p:ph type="sldNum" sz="quarter" idx="10"/>
          </p:nvPr>
        </p:nvSpPr>
        <p:spPr/>
        <p:txBody>
          <a:bodyPr/>
          <a:lstStyle/>
          <a:p>
            <a:fld id="{B55918A4-782F-49F2-9CF3-A14B9BCC2119}" type="slidenum">
              <a:rPr lang="en-US" smtClean="0"/>
              <a:t>5</a:t>
            </a:fld>
            <a:endParaRPr lang="en-US"/>
          </a:p>
        </p:txBody>
      </p:sp>
    </p:spTree>
    <p:extLst>
      <p:ext uri="{BB962C8B-B14F-4D97-AF65-F5344CB8AC3E}">
        <p14:creationId xmlns:p14="http://schemas.microsoft.com/office/powerpoint/2010/main" val="37700755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Speaker note: this employee engagement model is developed on 12 specific questions which ensure the effective measurement of the employee engagement level (</a:t>
            </a:r>
            <a:r>
              <a:rPr lang="en-US" sz="1200" kern="1200" dirty="0" err="1">
                <a:solidFill>
                  <a:schemeClr val="tx1"/>
                </a:solidFill>
                <a:effectLst/>
                <a:latin typeface="+mn-lt"/>
                <a:ea typeface="+mn-ea"/>
                <a:cs typeface="+mn-cs"/>
              </a:rPr>
              <a:t>Tesone</a:t>
            </a:r>
            <a:r>
              <a:rPr lang="en-US" sz="1200" kern="1200" dirty="0">
                <a:solidFill>
                  <a:schemeClr val="tx1"/>
                </a:solidFill>
                <a:effectLst/>
                <a:latin typeface="+mn-lt"/>
                <a:ea typeface="+mn-ea"/>
                <a:cs typeface="+mn-cs"/>
              </a:rPr>
              <a:t>, 2010). These questions are focused on the perception of the employees regarding their work, job responsibilities, managers, workplace culture and the whole organization. Employees with positive answers to these 12 questions have high level of engagement in most cases. </a:t>
            </a:r>
          </a:p>
          <a:p>
            <a:endParaRPr lang="en-US" dirty="0"/>
          </a:p>
        </p:txBody>
      </p:sp>
      <p:sp>
        <p:nvSpPr>
          <p:cNvPr id="4" name="Slide Number Placeholder 3"/>
          <p:cNvSpPr>
            <a:spLocks noGrp="1"/>
          </p:cNvSpPr>
          <p:nvPr>
            <p:ph type="sldNum" sz="quarter" idx="10"/>
          </p:nvPr>
        </p:nvSpPr>
        <p:spPr/>
        <p:txBody>
          <a:bodyPr/>
          <a:lstStyle/>
          <a:p>
            <a:fld id="{B55918A4-782F-49F2-9CF3-A14B9BCC2119}" type="slidenum">
              <a:rPr lang="en-US" smtClean="0"/>
              <a:t>6</a:t>
            </a:fld>
            <a:endParaRPr lang="en-US"/>
          </a:p>
        </p:txBody>
      </p:sp>
    </p:spTree>
    <p:extLst>
      <p:ext uri="{BB962C8B-B14F-4D97-AF65-F5344CB8AC3E}">
        <p14:creationId xmlns:p14="http://schemas.microsoft.com/office/powerpoint/2010/main" val="30841123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Speaker note: The employees working in the housekeeping department of Premier Inn </a:t>
            </a:r>
            <a:r>
              <a:rPr lang="en-US" sz="1200" kern="1200" dirty="0" err="1">
                <a:solidFill>
                  <a:schemeClr val="tx1"/>
                </a:solidFill>
                <a:effectLst/>
                <a:latin typeface="+mn-lt"/>
                <a:ea typeface="+mn-ea"/>
                <a:cs typeface="+mn-cs"/>
              </a:rPr>
              <a:t>Rainham</a:t>
            </a:r>
            <a:r>
              <a:rPr lang="en-US" sz="1200" kern="1200" dirty="0">
                <a:solidFill>
                  <a:schemeClr val="tx1"/>
                </a:solidFill>
                <a:effectLst/>
                <a:latin typeface="+mn-lt"/>
                <a:ea typeface="+mn-ea"/>
                <a:cs typeface="+mn-cs"/>
              </a:rPr>
              <a:t> (Kent) hotel are provided with proper training and instructions on how to perform their job roles and responsibilities. Adequate cleaning supplies and proper equipment are provided to them regularly so that they can maintain the brand standards in the cleanliness, health and safety aspects for the customers (Kruse, 2021). Additionally, adequate protective gears are also provided to them for their own safety and maintaining proper health standards as well. </a:t>
            </a:r>
          </a:p>
          <a:p>
            <a:endParaRPr lang="en-US" dirty="0"/>
          </a:p>
        </p:txBody>
      </p:sp>
      <p:sp>
        <p:nvSpPr>
          <p:cNvPr id="4" name="Slide Number Placeholder 3"/>
          <p:cNvSpPr>
            <a:spLocks noGrp="1"/>
          </p:cNvSpPr>
          <p:nvPr>
            <p:ph type="sldNum" sz="quarter" idx="10"/>
          </p:nvPr>
        </p:nvSpPr>
        <p:spPr/>
        <p:txBody>
          <a:bodyPr/>
          <a:lstStyle/>
          <a:p>
            <a:fld id="{B55918A4-782F-49F2-9CF3-A14B9BCC2119}" type="slidenum">
              <a:rPr lang="en-US" smtClean="0"/>
              <a:t>7</a:t>
            </a:fld>
            <a:endParaRPr lang="en-US"/>
          </a:p>
        </p:txBody>
      </p:sp>
    </p:spTree>
    <p:extLst>
      <p:ext uri="{BB962C8B-B14F-4D97-AF65-F5344CB8AC3E}">
        <p14:creationId xmlns:p14="http://schemas.microsoft.com/office/powerpoint/2010/main" val="997774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Speaker note: Effective skills and aptitudes are required for the housekeeping department employees to perform the tasks properly. Premier Inn </a:t>
            </a:r>
            <a:r>
              <a:rPr lang="en-US" sz="1200" kern="1200" dirty="0" err="1">
                <a:solidFill>
                  <a:schemeClr val="tx1"/>
                </a:solidFill>
                <a:effectLst/>
                <a:latin typeface="+mn-lt"/>
                <a:ea typeface="+mn-ea"/>
                <a:cs typeface="+mn-cs"/>
              </a:rPr>
              <a:t>Rainham</a:t>
            </a:r>
            <a:r>
              <a:rPr lang="en-US" sz="1200" kern="1200" dirty="0">
                <a:solidFill>
                  <a:schemeClr val="tx1"/>
                </a:solidFill>
                <a:effectLst/>
                <a:latin typeface="+mn-lt"/>
                <a:ea typeface="+mn-ea"/>
                <a:cs typeface="+mn-cs"/>
              </a:rPr>
              <a:t> (Kent) hotel offers initial training to all the employees at the beginning of their jobs. In addition to that, training, skill development opportunities are offered to the employees regularly to keep them engaged and more efficient (Coyle, 2018). Training and instructions sessions are conducted every time new equipment and operations processes are introduced in the department for increasing the performance. </a:t>
            </a:r>
          </a:p>
          <a:p>
            <a:endParaRPr lang="en-US" dirty="0"/>
          </a:p>
        </p:txBody>
      </p:sp>
      <p:sp>
        <p:nvSpPr>
          <p:cNvPr id="4" name="Slide Number Placeholder 3"/>
          <p:cNvSpPr>
            <a:spLocks noGrp="1"/>
          </p:cNvSpPr>
          <p:nvPr>
            <p:ph type="sldNum" sz="quarter" idx="10"/>
          </p:nvPr>
        </p:nvSpPr>
        <p:spPr/>
        <p:txBody>
          <a:bodyPr/>
          <a:lstStyle/>
          <a:p>
            <a:fld id="{B55918A4-782F-49F2-9CF3-A14B9BCC2119}" type="slidenum">
              <a:rPr lang="en-US" smtClean="0"/>
              <a:t>8</a:t>
            </a:fld>
            <a:endParaRPr lang="en-US"/>
          </a:p>
        </p:txBody>
      </p:sp>
    </p:spTree>
    <p:extLst>
      <p:ext uri="{BB962C8B-B14F-4D97-AF65-F5344CB8AC3E}">
        <p14:creationId xmlns:p14="http://schemas.microsoft.com/office/powerpoint/2010/main" val="22275826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Speaker note: employee empowerment refers to the concept of allowing employees to make decisions on their own and act accordingly at different steps on the operations process and their job responsibilities. Employee empowerment creates a positive impact on the performance of employees by increasing productivity, employee satisfaction and employee engagement level (Brown, 2018). Housekeeping department employees of Premier Inn </a:t>
            </a:r>
            <a:r>
              <a:rPr lang="en-US" sz="1200" kern="1200" dirty="0" err="1">
                <a:solidFill>
                  <a:schemeClr val="tx1"/>
                </a:solidFill>
                <a:effectLst/>
                <a:latin typeface="+mn-lt"/>
                <a:ea typeface="+mn-ea"/>
                <a:cs typeface="+mn-cs"/>
              </a:rPr>
              <a:t>Rainham</a:t>
            </a:r>
            <a:r>
              <a:rPr lang="en-US" sz="1200" kern="1200" dirty="0">
                <a:solidFill>
                  <a:schemeClr val="tx1"/>
                </a:solidFill>
                <a:effectLst/>
                <a:latin typeface="+mn-lt"/>
                <a:ea typeface="+mn-ea"/>
                <a:cs typeface="+mn-cs"/>
              </a:rPr>
              <a:t> (Kent) hotel offered empowerment in taking instant decisions to provide high quality services, resolving any issues and responding to requests from the guests to ensure high quality customer service. </a:t>
            </a:r>
          </a:p>
          <a:p>
            <a:endParaRPr lang="en-US" dirty="0"/>
          </a:p>
        </p:txBody>
      </p:sp>
      <p:sp>
        <p:nvSpPr>
          <p:cNvPr id="4" name="Slide Number Placeholder 3"/>
          <p:cNvSpPr>
            <a:spLocks noGrp="1"/>
          </p:cNvSpPr>
          <p:nvPr>
            <p:ph type="sldNum" sz="quarter" idx="10"/>
          </p:nvPr>
        </p:nvSpPr>
        <p:spPr/>
        <p:txBody>
          <a:bodyPr/>
          <a:lstStyle/>
          <a:p>
            <a:fld id="{B55918A4-782F-49F2-9CF3-A14B9BCC2119}" type="slidenum">
              <a:rPr lang="en-US" smtClean="0"/>
              <a:t>9</a:t>
            </a:fld>
            <a:endParaRPr lang="en-US"/>
          </a:p>
        </p:txBody>
      </p:sp>
    </p:spTree>
    <p:extLst>
      <p:ext uri="{BB962C8B-B14F-4D97-AF65-F5344CB8AC3E}">
        <p14:creationId xmlns:p14="http://schemas.microsoft.com/office/powerpoint/2010/main" val="9951330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Speaker note: It is highly important to ensure the regular and proper communication and information sharing between the management and employees of the housekeeping department. The employees and team members of the department are also responsible for sharing information among themselves regularly to assure desired department performance level and efficiency. </a:t>
            </a:r>
          </a:p>
          <a:p>
            <a:endParaRPr lang="en-US" dirty="0"/>
          </a:p>
        </p:txBody>
      </p:sp>
      <p:sp>
        <p:nvSpPr>
          <p:cNvPr id="4" name="Slide Number Placeholder 3"/>
          <p:cNvSpPr>
            <a:spLocks noGrp="1"/>
          </p:cNvSpPr>
          <p:nvPr>
            <p:ph type="sldNum" sz="quarter" idx="10"/>
          </p:nvPr>
        </p:nvSpPr>
        <p:spPr/>
        <p:txBody>
          <a:bodyPr/>
          <a:lstStyle/>
          <a:p>
            <a:fld id="{B55918A4-782F-49F2-9CF3-A14B9BCC2119}" type="slidenum">
              <a:rPr lang="en-US" smtClean="0"/>
              <a:t>10</a:t>
            </a:fld>
            <a:endParaRPr lang="en-US"/>
          </a:p>
        </p:txBody>
      </p:sp>
    </p:spTree>
    <p:extLst>
      <p:ext uri="{BB962C8B-B14F-4D97-AF65-F5344CB8AC3E}">
        <p14:creationId xmlns:p14="http://schemas.microsoft.com/office/powerpoint/2010/main" val="13792224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Speaker note: Shangri-La The Shard, London has a dedicated learning and skill development team for offering ongoing training to employees to increase their efficiency and skill levels. Individual training needs are identified by the management and personalized training are provided to employees (Sinek, 2019). The Connaught, London offers various training programs on different tasks in the housekeeping department for the employees along with the scope of cross-training with employees from different departments. Claridge's, London offers language training program, skill development program continuously to employees. Lastly, The Ritz London offers skill development program and heritage training program to employees to help them perform better (</a:t>
            </a:r>
            <a:r>
              <a:rPr lang="en-US" sz="1200" kern="1200" dirty="0" err="1">
                <a:solidFill>
                  <a:schemeClr val="tx1"/>
                </a:solidFill>
                <a:effectLst/>
                <a:latin typeface="+mn-lt"/>
                <a:ea typeface="+mn-ea"/>
                <a:cs typeface="+mn-cs"/>
              </a:rPr>
              <a:t>Wickman</a:t>
            </a:r>
            <a:r>
              <a:rPr lang="en-US" sz="1200" kern="1200" dirty="0">
                <a:solidFill>
                  <a:schemeClr val="tx1"/>
                </a:solidFill>
                <a:effectLst/>
                <a:latin typeface="+mn-lt"/>
                <a:ea typeface="+mn-ea"/>
                <a:cs typeface="+mn-cs"/>
              </a:rPr>
              <a:t>, 2012). </a:t>
            </a:r>
          </a:p>
          <a:p>
            <a:endParaRPr lang="en-US" dirty="0"/>
          </a:p>
        </p:txBody>
      </p:sp>
      <p:sp>
        <p:nvSpPr>
          <p:cNvPr id="4" name="Slide Number Placeholder 3"/>
          <p:cNvSpPr>
            <a:spLocks noGrp="1"/>
          </p:cNvSpPr>
          <p:nvPr>
            <p:ph type="sldNum" sz="quarter" idx="10"/>
          </p:nvPr>
        </p:nvSpPr>
        <p:spPr/>
        <p:txBody>
          <a:bodyPr/>
          <a:lstStyle/>
          <a:p>
            <a:fld id="{B55918A4-782F-49F2-9CF3-A14B9BCC2119}" type="slidenum">
              <a:rPr lang="en-US" smtClean="0"/>
              <a:t>11</a:t>
            </a:fld>
            <a:endParaRPr lang="en-US"/>
          </a:p>
        </p:txBody>
      </p:sp>
    </p:spTree>
    <p:extLst>
      <p:ext uri="{BB962C8B-B14F-4D97-AF65-F5344CB8AC3E}">
        <p14:creationId xmlns:p14="http://schemas.microsoft.com/office/powerpoint/2010/main" val="16415634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Speaker note: it is very important for hospitality business organizations to ensure proper training and skill development opportunities for the employees to help them perform better. Effective use of employee engagement models is also important for improving the employee performance as well. It is highly recommended to follow the best practices from significant competitors and businesses in the industry to improve performance and efficiency as well. </a:t>
            </a:r>
          </a:p>
          <a:p>
            <a:endParaRPr lang="en-US" dirty="0"/>
          </a:p>
        </p:txBody>
      </p:sp>
      <p:sp>
        <p:nvSpPr>
          <p:cNvPr id="4" name="Slide Number Placeholder 3"/>
          <p:cNvSpPr>
            <a:spLocks noGrp="1"/>
          </p:cNvSpPr>
          <p:nvPr>
            <p:ph type="sldNum" sz="quarter" idx="10"/>
          </p:nvPr>
        </p:nvSpPr>
        <p:spPr/>
        <p:txBody>
          <a:bodyPr/>
          <a:lstStyle/>
          <a:p>
            <a:fld id="{B55918A4-782F-49F2-9CF3-A14B9BCC2119}" type="slidenum">
              <a:rPr lang="en-US" smtClean="0"/>
              <a:t>12</a:t>
            </a:fld>
            <a:endParaRPr lang="en-US"/>
          </a:p>
        </p:txBody>
      </p:sp>
    </p:spTree>
    <p:extLst>
      <p:ext uri="{BB962C8B-B14F-4D97-AF65-F5344CB8AC3E}">
        <p14:creationId xmlns:p14="http://schemas.microsoft.com/office/powerpoint/2010/main" val="15651951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0" y="-1"/>
            <a:ext cx="12192000" cy="4572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0000"/>
                    <a:lumOff val="10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E7ECCC99-A4F9-44A4-8C1B-805A972FE342}" type="datetime1">
              <a:rPr lang="en-US" smtClean="0"/>
              <a:t>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93C88B2-5746-4B1C-9FFA-D98EF54025B7}" type="slidenum">
              <a:rPr lang="en-US" smtClean="0"/>
              <a:t>‹#›</a:t>
            </a:fld>
            <a:endParaRPr lang="en-US"/>
          </a:p>
        </p:txBody>
      </p:sp>
      <p:cxnSp>
        <p:nvCxnSpPr>
          <p:cNvPr id="8" name="Straight Connector 7"/>
          <p:cNvCxnSpPr/>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79539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A10626-35AD-4349-962A-54E15BBAE055}" type="datetime1">
              <a:rPr lang="en-US" smtClean="0"/>
              <a:t>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93C88B2-5746-4B1C-9FFA-D98EF54025B7}" type="slidenum">
              <a:rPr lang="en-US" smtClean="0"/>
              <a:t>‹#›</a:t>
            </a:fld>
            <a:endParaRPr lang="en-US"/>
          </a:p>
        </p:txBody>
      </p:sp>
    </p:spTree>
    <p:extLst>
      <p:ext uri="{BB962C8B-B14F-4D97-AF65-F5344CB8AC3E}">
        <p14:creationId xmlns:p14="http://schemas.microsoft.com/office/powerpoint/2010/main" val="31231306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0" y="-1"/>
            <a:ext cx="12192000" cy="4572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0000"/>
                    <a:lumOff val="1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B83AD8-69A0-4607-ADBB-C335FCE1FF3F}" type="datetime1">
              <a:rPr lang="en-US" smtClean="0"/>
              <a:t>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93C88B2-5746-4B1C-9FFA-D98EF54025B7}" type="slidenum">
              <a:rPr lang="en-US" smtClean="0"/>
              <a:t>‹#›</a:t>
            </a:fld>
            <a:endParaRPr lang="en-US"/>
          </a:p>
        </p:txBody>
      </p:sp>
      <p:cxnSp>
        <p:nvCxnSpPr>
          <p:cNvPr id="8" name="Straight Connector 7"/>
          <p:cNvCxnSpPr/>
          <p:nvPr/>
        </p:nvCxnSpPr>
        <p:spPr>
          <a:xfrm flipV="1">
            <a:off x="838684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343899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8"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50C3883-31EF-4D85-80AD-27B8062CB34E}" type="datetime1">
              <a:rPr lang="en-US" smtClean="0"/>
              <a:t>11/3/2023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93C88B2-5746-4B1C-9FFA-D98EF54025B7}" type="slidenum">
              <a:rPr lang="en-US" smtClean="0"/>
              <a:t>‹#›</a:t>
            </a:fld>
            <a:endParaRPr lang="en-US"/>
          </a:p>
        </p:txBody>
      </p:sp>
    </p:spTree>
    <p:extLst>
      <p:ext uri="{BB962C8B-B14F-4D97-AF65-F5344CB8AC3E}">
        <p14:creationId xmlns:p14="http://schemas.microsoft.com/office/powerpoint/2010/main" val="23820684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2">
                    <a:lumMod val="75000"/>
                  </a:schemeClr>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lIns="45720" rIns="4572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89320"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2">
                    <a:lumMod val="75000"/>
                  </a:schemeClr>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89320" y="2967788"/>
            <a:ext cx="4754880" cy="3341572"/>
          </a:xfrm>
        </p:spPr>
        <p:txBody>
          <a:bodyPr lIns="45720" rIns="4572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5250E41-B14F-4906-B699-6970E58525BA}" type="datetime1">
              <a:rPr lang="en-US" smtClean="0"/>
              <a:t>11/3/2023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93C88B2-5746-4B1C-9FFA-D98EF54025B7}" type="slidenum">
              <a:rPr lang="en-US" smtClean="0"/>
              <a:t>‹#›</a:t>
            </a:fld>
            <a:endParaRPr lang="en-US"/>
          </a:p>
        </p:txBody>
      </p:sp>
    </p:spTree>
    <p:extLst>
      <p:ext uri="{BB962C8B-B14F-4D97-AF65-F5344CB8AC3E}">
        <p14:creationId xmlns:p14="http://schemas.microsoft.com/office/powerpoint/2010/main" val="9267020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E4C4E5E-2832-430F-AFF5-D1DD6005796B}" type="datetime1">
              <a:rPr lang="en-US" smtClean="0"/>
              <a:t>11/3/2023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93C88B2-5746-4B1C-9FFA-D98EF54025B7}" type="slidenum">
              <a:rPr lang="en-US" smtClean="0"/>
              <a:t>‹#›</a:t>
            </a:fld>
            <a:endParaRPr lang="en-US"/>
          </a:p>
        </p:txBody>
      </p:sp>
    </p:spTree>
    <p:extLst>
      <p:ext uri="{BB962C8B-B14F-4D97-AF65-F5344CB8AC3E}">
        <p14:creationId xmlns:p14="http://schemas.microsoft.com/office/powerpoint/2010/main" val="14327859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F023110-2550-4813-B6A1-0712603FAC60}" type="datetime1">
              <a:rPr lang="en-US" smtClean="0"/>
              <a:t>11/3/2023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93C88B2-5746-4B1C-9FFA-D98EF54025B7}" type="slidenum">
              <a:rPr lang="en-US" smtClean="0"/>
              <a:t>‹#›</a:t>
            </a:fld>
            <a:endParaRPr lang="en-US"/>
          </a:p>
        </p:txBody>
      </p:sp>
    </p:spTree>
    <p:extLst>
      <p:ext uri="{BB962C8B-B14F-4D97-AF65-F5344CB8AC3E}">
        <p14:creationId xmlns:p14="http://schemas.microsoft.com/office/powerpoint/2010/main" val="15802888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75590FA-4978-4AAB-8132-DF90A03E6592}" type="datetime1">
              <a:rPr lang="en-US" smtClean="0"/>
              <a:t>11/3/2023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93C88B2-5746-4B1C-9FFA-D98EF54025B7}" type="slidenum">
              <a:rPr lang="en-US" smtClean="0"/>
              <a:t>‹#›</a:t>
            </a:fld>
            <a:endParaRPr lang="en-US"/>
          </a:p>
        </p:txBody>
      </p:sp>
    </p:spTree>
    <p:extLst>
      <p:ext uri="{BB962C8B-B14F-4D97-AF65-F5344CB8AC3E}">
        <p14:creationId xmlns:p14="http://schemas.microsoft.com/office/powerpoint/2010/main" val="7870443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2">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0000"/>
                    <a:lumOff val="1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C7F93EB-D619-4DEE-8772-A33488F0AEC8}" type="datetime1">
              <a:rPr lang="en-US" smtClean="0"/>
              <a:t>11/3/2023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93C88B2-5746-4B1C-9FFA-D98EF54025B7}" type="slidenum">
              <a:rPr lang="en-US" smtClean="0"/>
              <a:t>‹#›</a:t>
            </a:fld>
            <a:endParaRPr lang="en-US"/>
          </a:p>
        </p:txBody>
      </p:sp>
      <p:cxnSp>
        <p:nvCxnSpPr>
          <p:cNvPr id="9" name="Straight Connector 8"/>
          <p:cNvCxnSpPr/>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62705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332AFD-A294-405D-8F0D-C9543B502DF0}" type="datetime1">
              <a:rPr lang="en-US" smtClean="0"/>
              <a:t>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93C88B2-5746-4B1C-9FFA-D98EF54025B7}" type="slidenum">
              <a:rPr lang="en-US" smtClean="0"/>
              <a:t>‹#›</a:t>
            </a:fld>
            <a:endParaRPr lang="en-US"/>
          </a:p>
        </p:txBody>
      </p:sp>
    </p:spTree>
    <p:extLst>
      <p:ext uri="{BB962C8B-B14F-4D97-AF65-F5344CB8AC3E}">
        <p14:creationId xmlns:p14="http://schemas.microsoft.com/office/powerpoint/2010/main" val="22150042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0"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9945116-4A10-4C3B-82DE-2E9F517799C3}" type="datetime1">
              <a:rPr lang="en-US" smtClean="0"/>
              <a:t>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93C88B2-5746-4B1C-9FFA-D98EF54025B7}" type="slidenum">
              <a:rPr lang="en-US" smtClean="0"/>
              <a:t>‹#›</a:t>
            </a:fld>
            <a:endParaRPr lang="en-US"/>
          </a:p>
        </p:txBody>
      </p:sp>
      <p:cxnSp>
        <p:nvCxnSpPr>
          <p:cNvPr id="7" name="Straight Connector 6"/>
          <p:cNvCxnSpPr/>
          <p:nvPr/>
        </p:nvCxnSpPr>
        <p:spPr>
          <a:xfrm rot="5400000" flipV="1">
            <a:off x="10058400" y="59263"/>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325698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1"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8" y="6470704"/>
            <a:ext cx="2154142" cy="274320"/>
          </a:xfrm>
          <a:prstGeom prst="rect">
            <a:avLst/>
          </a:prstGeom>
        </p:spPr>
        <p:txBody>
          <a:bodyPr vert="horz" lIns="91440" tIns="45720" rIns="91440" bIns="45720" rtlCol="0" anchor="ctr"/>
          <a:lstStyle>
            <a:lvl1pPr algn="l">
              <a:defRPr sz="1000">
                <a:solidFill>
                  <a:schemeClr val="tx1">
                    <a:lumMod val="90000"/>
                    <a:lumOff val="10000"/>
                  </a:schemeClr>
                </a:solidFill>
                <a:latin typeface="+mj-lt"/>
              </a:defRPr>
            </a:lvl1pPr>
          </a:lstStyle>
          <a:p>
            <a:fld id="{0249FE0A-726F-4112-838B-FD372C125F5B}" type="datetime1">
              <a:rPr lang="en-US" smtClean="0"/>
              <a:t>11/3/2023</a:t>
            </a:fld>
            <a:endParaRPr lang="en-US"/>
          </a:p>
        </p:txBody>
      </p:sp>
      <p:sp>
        <p:nvSpPr>
          <p:cNvPr id="5" name="Footer Placeholder 4"/>
          <p:cNvSpPr>
            <a:spLocks noGrp="1"/>
          </p:cNvSpPr>
          <p:nvPr>
            <p:ph type="ftr" sz="quarter" idx="3"/>
          </p:nvPr>
        </p:nvSpPr>
        <p:spPr>
          <a:xfrm>
            <a:off x="4842932" y="6470704"/>
            <a:ext cx="5901458" cy="274320"/>
          </a:xfrm>
          <a:prstGeom prst="rect">
            <a:avLst/>
          </a:prstGeom>
        </p:spPr>
        <p:txBody>
          <a:bodyPr vert="horz" lIns="91440" tIns="45720" rIns="91440" bIns="45720" rtlCol="0" anchor="ctr"/>
          <a:lstStyle>
            <a:lvl1pPr algn="r">
              <a:defRPr sz="1000" cap="all" baseline="0">
                <a:solidFill>
                  <a:schemeClr val="tx1">
                    <a:lumMod val="90000"/>
                    <a:lumOff val="10000"/>
                  </a:schemeClr>
                </a:solidFill>
                <a:latin typeface="+mj-lt"/>
              </a:defRPr>
            </a:lvl1pPr>
          </a:lstStyle>
          <a:p>
            <a:endParaRPr lang="en-US"/>
          </a:p>
        </p:txBody>
      </p:sp>
      <p:sp>
        <p:nvSpPr>
          <p:cNvPr id="6" name="Slide Number Placeholder 5"/>
          <p:cNvSpPr>
            <a:spLocks noGrp="1"/>
          </p:cNvSpPr>
          <p:nvPr>
            <p:ph type="sldNum" sz="quarter" idx="4"/>
          </p:nvPr>
        </p:nvSpPr>
        <p:spPr>
          <a:xfrm>
            <a:off x="10837334" y="6470704"/>
            <a:ext cx="973666" cy="274320"/>
          </a:xfrm>
          <a:prstGeom prst="rect">
            <a:avLst/>
          </a:prstGeom>
        </p:spPr>
        <p:txBody>
          <a:bodyPr vert="horz" lIns="91440" tIns="45720" rIns="91440" bIns="45720" rtlCol="0" anchor="ctr"/>
          <a:lstStyle>
            <a:lvl1pPr algn="l">
              <a:defRPr sz="1000">
                <a:solidFill>
                  <a:schemeClr val="tx1">
                    <a:lumMod val="90000"/>
                    <a:lumOff val="10000"/>
                  </a:schemeClr>
                </a:solidFill>
                <a:latin typeface="+mj-lt"/>
              </a:defRPr>
            </a:lvl1pPr>
          </a:lstStyle>
          <a:p>
            <a:fld id="{493C88B2-5746-4B1C-9FFA-D98EF54025B7}" type="slidenum">
              <a:rPr lang="en-US" smtClean="0"/>
              <a:t>‹#›</a:t>
            </a:fld>
            <a:endParaRPr lang="en-US"/>
          </a:p>
        </p:txBody>
      </p:sp>
      <p:cxnSp>
        <p:nvCxnSpPr>
          <p:cNvPr id="7" name="Straight Connector 6"/>
          <p:cNvCxnSpPr/>
          <p:nvPr/>
        </p:nvCxnSpPr>
        <p:spPr>
          <a:xfrm flipV="1">
            <a:off x="7620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672945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80000"/>
        </a:lnSpc>
        <a:spcBef>
          <a:spcPct val="0"/>
        </a:spcBef>
        <a:buNone/>
        <a:defRPr sz="5000" kern="1200" cap="all" spc="100" baseline="0">
          <a:solidFill>
            <a:schemeClr val="tx1">
              <a:lumMod val="90000"/>
              <a:lumOff val="10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2"/>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_Toc148891555"/><Relationship Id="rId13" Type="http://schemas.openxmlformats.org/officeDocument/2006/relationships/hyperlink" Target="#_Toc148891560"/><Relationship Id="rId3" Type="http://schemas.openxmlformats.org/officeDocument/2006/relationships/hyperlink" Target="#_Toc148891550"/><Relationship Id="rId7" Type="http://schemas.openxmlformats.org/officeDocument/2006/relationships/hyperlink" Target="#_Toc148891554"/><Relationship Id="rId12" Type="http://schemas.openxmlformats.org/officeDocument/2006/relationships/hyperlink" Target="#_Toc148891559"/><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_Toc148891553"/><Relationship Id="rId11" Type="http://schemas.openxmlformats.org/officeDocument/2006/relationships/hyperlink" Target="#_Toc148891558"/><Relationship Id="rId5" Type="http://schemas.openxmlformats.org/officeDocument/2006/relationships/hyperlink" Target="#_Toc148891552"/><Relationship Id="rId10" Type="http://schemas.openxmlformats.org/officeDocument/2006/relationships/hyperlink" Target="#_Toc148891557"/><Relationship Id="rId4" Type="http://schemas.openxmlformats.org/officeDocument/2006/relationships/hyperlink" Target="#_Toc148891551"/><Relationship Id="rId9" Type="http://schemas.openxmlformats.org/officeDocument/2006/relationships/hyperlink" Target="#_Toc148891556"/><Relationship Id="rId1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11.jpeg"/></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12.jpeg"/></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7" Type="http://schemas.openxmlformats.org/officeDocument/2006/relationships/image" Target="../media/image16.jpeg"/><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13.jpeg"/></Relationships>
</file>

<file path=ppt/slides/_rels/slide1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17.jpeg"/></Relationships>
</file>

<file path=ppt/slides/_rels/slide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Operating Hotel Facilities</a:t>
            </a:r>
          </a:p>
        </p:txBody>
      </p:sp>
      <p:sp>
        <p:nvSpPr>
          <p:cNvPr id="3" name="Subtitle 2"/>
          <p:cNvSpPr>
            <a:spLocks noGrp="1"/>
          </p:cNvSpPr>
          <p:nvPr>
            <p:ph type="subTitle" idx="1"/>
          </p:nvPr>
        </p:nvSpPr>
        <p:spPr>
          <a:xfrm>
            <a:off x="8610600" y="4960137"/>
            <a:ext cx="3379150" cy="1463040"/>
          </a:xfrm>
        </p:spPr>
        <p:txBody>
          <a:bodyPr/>
          <a:lstStyle/>
          <a:p>
            <a:r>
              <a:rPr lang="en-US" b="1" dirty="0"/>
              <a:t>Premier Inn </a:t>
            </a:r>
            <a:r>
              <a:rPr lang="en-US" b="1" dirty="0" smtClean="0"/>
              <a:t>Hotel </a:t>
            </a:r>
            <a:r>
              <a:rPr lang="en-US" b="1" dirty="0" err="1" smtClean="0"/>
              <a:t>Rainham</a:t>
            </a:r>
            <a:r>
              <a:rPr lang="en-US" b="1" dirty="0" smtClean="0"/>
              <a:t> </a:t>
            </a:r>
            <a:r>
              <a:rPr lang="en-US" b="1" dirty="0"/>
              <a:t>(Kent</a:t>
            </a:r>
            <a:r>
              <a:rPr lang="en-US" b="1" dirty="0" smtClean="0"/>
              <a:t>)</a:t>
            </a:r>
            <a:endParaRPr lang="en-US" dirty="0"/>
          </a:p>
        </p:txBody>
      </p:sp>
      <p:sp>
        <p:nvSpPr>
          <p:cNvPr id="4" name="Slide Number Placeholder 3"/>
          <p:cNvSpPr>
            <a:spLocks noGrp="1"/>
          </p:cNvSpPr>
          <p:nvPr>
            <p:ph type="sldNum" sz="quarter" idx="12"/>
          </p:nvPr>
        </p:nvSpPr>
        <p:spPr/>
        <p:txBody>
          <a:bodyPr/>
          <a:lstStyle/>
          <a:p>
            <a:fld id="{493C88B2-5746-4B1C-9FFA-D98EF54025B7}" type="slidenum">
              <a:rPr lang="en-US" smtClean="0"/>
              <a:t>1</a:t>
            </a:fld>
            <a:endParaRPr lang="en-US"/>
          </a:p>
        </p:txBody>
      </p:sp>
      <p:pic>
        <p:nvPicPr>
          <p:cNvPr id="1026" name="Picture 2" descr="https://media.istockphoto.com/id/1184938346/vector/restaurant-staff-set.jpg?s=612x612&amp;w=0&amp;k=20&amp;c=lVzDQrihN-4ucKX29oUb3NZtiKxQ4QXm55BwHtdNMkw="/>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244" y="213587"/>
            <a:ext cx="5954922" cy="411913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7" name="Picture 2" descr="May be an image of text that says 'Premier Inn'"/>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a:stretch/>
        </p:blipFill>
        <p:spPr bwMode="auto">
          <a:xfrm>
            <a:off x="10483496" y="213587"/>
            <a:ext cx="1327504" cy="1314553"/>
          </a:xfrm>
          <a:prstGeom prst="round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8485974" y="3204673"/>
            <a:ext cx="3594609" cy="1477328"/>
          </a:xfrm>
          <a:prstGeom prst="rect">
            <a:avLst/>
          </a:prstGeom>
          <a:noFill/>
        </p:spPr>
        <p:txBody>
          <a:bodyPr wrap="square" rtlCol="0">
            <a:spAutoFit/>
          </a:bodyPr>
          <a:lstStyle/>
          <a:p>
            <a:pPr algn="r"/>
            <a:r>
              <a:rPr lang="en-GB" dirty="0"/>
              <a:t>Module </a:t>
            </a:r>
            <a:r>
              <a:rPr lang="en-GB" dirty="0" smtClean="0"/>
              <a:t>ID: BMIH4006</a:t>
            </a:r>
            <a:endParaRPr lang="en-GB" dirty="0"/>
          </a:p>
          <a:p>
            <a:pPr algn="r"/>
            <a:r>
              <a:rPr lang="en-GB" dirty="0"/>
              <a:t>Lecturer: Muhammad </a:t>
            </a:r>
            <a:r>
              <a:rPr lang="en-GB" dirty="0" err="1" smtClean="0"/>
              <a:t>Cassamo</a:t>
            </a:r>
            <a:endParaRPr lang="en-GB" dirty="0"/>
          </a:p>
          <a:p>
            <a:pPr algn="r"/>
            <a:r>
              <a:rPr lang="en-GB" dirty="0"/>
              <a:t>Student Name: Cristian Rogoz</a:t>
            </a:r>
          </a:p>
          <a:p>
            <a:pPr algn="r"/>
            <a:r>
              <a:rPr lang="en-GB" dirty="0"/>
              <a:t>Student ID: 2220458</a:t>
            </a:r>
          </a:p>
          <a:p>
            <a:pPr algn="r"/>
            <a:endParaRPr lang="en-GB" dirty="0"/>
          </a:p>
        </p:txBody>
      </p:sp>
    </p:spTree>
    <p:extLst>
      <p:ext uri="{BB962C8B-B14F-4D97-AF65-F5344CB8AC3E}">
        <p14:creationId xmlns:p14="http://schemas.microsoft.com/office/powerpoint/2010/main" val="8851992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Table of contents </a:t>
            </a:r>
          </a:p>
        </p:txBody>
      </p:sp>
      <p:sp>
        <p:nvSpPr>
          <p:cNvPr id="4" name="Rectangle 1"/>
          <p:cNvSpPr>
            <a:spLocks noGrp="1" noChangeArrowheads="1"/>
          </p:cNvSpPr>
          <p:nvPr>
            <p:ph idx="1"/>
          </p:nvPr>
        </p:nvSpPr>
        <p:spPr bwMode="auto">
          <a:xfrm>
            <a:off x="1024128" y="1925666"/>
            <a:ext cx="10645415" cy="21236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605463" algn="r"/>
              </a:tabLst>
              <a:defRPr>
                <a:solidFill>
                  <a:schemeClr val="tx1"/>
                </a:solidFill>
                <a:latin typeface="Arial" panose="020B0604020202020204" pitchFamily="34" charset="0"/>
              </a:defRPr>
            </a:lvl1pPr>
            <a:lvl2pPr eaLnBrk="0" fontAlgn="base" hangingPunct="0">
              <a:spcBef>
                <a:spcPct val="0"/>
              </a:spcBef>
              <a:spcAft>
                <a:spcPct val="0"/>
              </a:spcAft>
              <a:tabLst>
                <a:tab pos="5605463" algn="r"/>
              </a:tabLst>
              <a:defRPr>
                <a:solidFill>
                  <a:schemeClr val="tx1"/>
                </a:solidFill>
                <a:latin typeface="Arial" panose="020B0604020202020204" pitchFamily="34" charset="0"/>
              </a:defRPr>
            </a:lvl2pPr>
            <a:lvl3pPr eaLnBrk="0" fontAlgn="base" hangingPunct="0">
              <a:spcBef>
                <a:spcPct val="0"/>
              </a:spcBef>
              <a:spcAft>
                <a:spcPct val="0"/>
              </a:spcAft>
              <a:tabLst>
                <a:tab pos="5605463" algn="r"/>
              </a:tabLst>
              <a:defRPr>
                <a:solidFill>
                  <a:schemeClr val="tx1"/>
                </a:solidFill>
                <a:latin typeface="Arial" panose="020B0604020202020204" pitchFamily="34" charset="0"/>
              </a:defRPr>
            </a:lvl3pPr>
            <a:lvl4pPr eaLnBrk="0" fontAlgn="base" hangingPunct="0">
              <a:spcBef>
                <a:spcPct val="0"/>
              </a:spcBef>
              <a:spcAft>
                <a:spcPct val="0"/>
              </a:spcAft>
              <a:tabLst>
                <a:tab pos="5605463" algn="r"/>
              </a:tabLst>
              <a:defRPr>
                <a:solidFill>
                  <a:schemeClr val="tx1"/>
                </a:solidFill>
                <a:latin typeface="Arial" panose="020B0604020202020204" pitchFamily="34" charset="0"/>
              </a:defRPr>
            </a:lvl4pPr>
            <a:lvl5pPr eaLnBrk="0" fontAlgn="base" hangingPunct="0">
              <a:spcBef>
                <a:spcPct val="0"/>
              </a:spcBef>
              <a:spcAft>
                <a:spcPct val="0"/>
              </a:spcAft>
              <a:tabLst>
                <a:tab pos="5605463" algn="r"/>
              </a:tabLst>
              <a:defRPr>
                <a:solidFill>
                  <a:schemeClr val="tx1"/>
                </a:solidFill>
                <a:latin typeface="Arial" panose="020B0604020202020204" pitchFamily="34" charset="0"/>
              </a:defRPr>
            </a:lvl5pPr>
            <a:lvl6pPr eaLnBrk="0" fontAlgn="base" hangingPunct="0">
              <a:spcBef>
                <a:spcPct val="0"/>
              </a:spcBef>
              <a:spcAft>
                <a:spcPct val="0"/>
              </a:spcAft>
              <a:tabLst>
                <a:tab pos="5605463" algn="r"/>
              </a:tabLst>
              <a:defRPr>
                <a:solidFill>
                  <a:schemeClr val="tx1"/>
                </a:solidFill>
                <a:latin typeface="Arial" panose="020B0604020202020204" pitchFamily="34" charset="0"/>
              </a:defRPr>
            </a:lvl6pPr>
            <a:lvl7pPr eaLnBrk="0" fontAlgn="base" hangingPunct="0">
              <a:spcBef>
                <a:spcPct val="0"/>
              </a:spcBef>
              <a:spcAft>
                <a:spcPct val="0"/>
              </a:spcAft>
              <a:tabLst>
                <a:tab pos="5605463" algn="r"/>
              </a:tabLst>
              <a:defRPr>
                <a:solidFill>
                  <a:schemeClr val="tx1"/>
                </a:solidFill>
                <a:latin typeface="Arial" panose="020B0604020202020204" pitchFamily="34" charset="0"/>
              </a:defRPr>
            </a:lvl7pPr>
            <a:lvl8pPr eaLnBrk="0" fontAlgn="base" hangingPunct="0">
              <a:spcBef>
                <a:spcPct val="0"/>
              </a:spcBef>
              <a:spcAft>
                <a:spcPct val="0"/>
              </a:spcAft>
              <a:tabLst>
                <a:tab pos="5605463" algn="r"/>
              </a:tabLst>
              <a:defRPr>
                <a:solidFill>
                  <a:schemeClr val="tx1"/>
                </a:solidFill>
                <a:latin typeface="Arial" panose="020B0604020202020204" pitchFamily="34" charset="0"/>
              </a:defRPr>
            </a:lvl8pPr>
            <a:lvl9pPr eaLnBrk="0" fontAlgn="base" hangingPunct="0">
              <a:spcBef>
                <a:spcPct val="0"/>
              </a:spcBef>
              <a:spcAft>
                <a:spcPct val="0"/>
              </a:spcAft>
              <a:tabLst>
                <a:tab pos="5605463"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5605463" algn="r"/>
              </a:tabLst>
            </a:pPr>
            <a:r>
              <a:rPr kumimoji="0" lang="en-US" altLang="en-US" sz="1200" b="1" i="0" u="sng" strike="noStrike" cap="none" normalizeH="0" baseline="0" dirty="0">
                <a:ln>
                  <a:noFill/>
                </a:ln>
                <a:effectLst/>
                <a:ea typeface="ＭＳ 明朝" panose="02020609040205080304" pitchFamily="17" charset="-128"/>
                <a:cs typeface="Arial" panose="020B0604020202020204" pitchFamily="34" charset="0"/>
                <a:hlinkClick r:id="rId3"/>
              </a:rPr>
              <a:t>Introduction</a:t>
            </a:r>
            <a:endParaRPr kumimoji="0" lang="en-US" altLang="en-US" sz="1200" b="1" i="0" u="sng" strike="noStrike" cap="none" normalizeH="0" baseline="0" dirty="0">
              <a:ln>
                <a:noFill/>
              </a:ln>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605463" algn="r"/>
              </a:tabLst>
            </a:pPr>
            <a:r>
              <a:rPr kumimoji="0" lang="en-US" altLang="en-US" sz="1200" b="1" i="0" u="sng" strike="noStrike" cap="none" normalizeH="0" baseline="0" dirty="0">
                <a:ln>
                  <a:noFill/>
                </a:ln>
                <a:effectLst/>
                <a:ea typeface="ＭＳ 明朝" panose="02020609040205080304" pitchFamily="17" charset="-128"/>
                <a:cs typeface="Arial" panose="020B0604020202020204" pitchFamily="34" charset="0"/>
                <a:hlinkClick r:id="rId4"/>
              </a:rPr>
              <a:t>Employee engagement concepts</a:t>
            </a:r>
            <a:endParaRPr kumimoji="0" lang="en-US" altLang="en-US" sz="1200" b="1" i="0" u="sng" strike="noStrike" cap="none" normalizeH="0" baseline="0" dirty="0">
              <a:ln>
                <a:noFill/>
              </a:ln>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605463" algn="r"/>
              </a:tabLst>
            </a:pPr>
            <a:r>
              <a:rPr kumimoji="0" lang="en-US" altLang="en-US" sz="1200" b="1" i="0" u="sng" strike="noStrike" cap="none" normalizeH="0" baseline="0" dirty="0">
                <a:ln>
                  <a:noFill/>
                </a:ln>
                <a:effectLst/>
                <a:ea typeface="ＭＳ 明朝" panose="02020609040205080304" pitchFamily="17" charset="-128"/>
                <a:cs typeface="Arial" panose="020B0604020202020204" pitchFamily="34" charset="0"/>
                <a:hlinkClick r:id="rId5"/>
              </a:rPr>
              <a:t>Brand standards of Premier Inn </a:t>
            </a:r>
            <a:r>
              <a:rPr kumimoji="0" lang="en-US" altLang="en-US" sz="1200" b="1" i="0" u="sng" strike="noStrike" cap="none" normalizeH="0" baseline="0" dirty="0" err="1">
                <a:ln>
                  <a:noFill/>
                </a:ln>
                <a:effectLst/>
                <a:ea typeface="ＭＳ 明朝" panose="02020609040205080304" pitchFamily="17" charset="-128"/>
                <a:cs typeface="Arial" panose="020B0604020202020204" pitchFamily="34" charset="0"/>
                <a:hlinkClick r:id="rId5"/>
              </a:rPr>
              <a:t>Rainham</a:t>
            </a:r>
            <a:r>
              <a:rPr kumimoji="0" lang="en-US" altLang="en-US" sz="1200" b="1" i="0" u="sng" strike="noStrike" cap="none" normalizeH="0" baseline="0" dirty="0">
                <a:ln>
                  <a:noFill/>
                </a:ln>
                <a:effectLst/>
                <a:ea typeface="ＭＳ 明朝" panose="02020609040205080304" pitchFamily="17" charset="-128"/>
                <a:cs typeface="Arial" panose="020B0604020202020204" pitchFamily="34" charset="0"/>
                <a:hlinkClick r:id="rId5"/>
              </a:rPr>
              <a:t> (Kent) hotel and employee engagement</a:t>
            </a:r>
            <a:endParaRPr kumimoji="0" lang="en-US" altLang="en-US" sz="1200" b="1" i="0" u="sng" strike="noStrike" cap="none" normalizeH="0" baseline="0" dirty="0">
              <a:ln>
                <a:noFill/>
              </a:ln>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605463" algn="r"/>
              </a:tabLst>
            </a:pPr>
            <a:r>
              <a:rPr kumimoji="0" lang="en-US" altLang="en-US" sz="1200" b="1" i="0" u="sng" strike="noStrike" cap="none" normalizeH="0" baseline="0" dirty="0">
                <a:ln>
                  <a:noFill/>
                </a:ln>
                <a:effectLst/>
                <a:ea typeface="ＭＳ 明朝" panose="02020609040205080304" pitchFamily="17" charset="-128"/>
                <a:cs typeface="Arial" panose="020B0604020202020204" pitchFamily="34" charset="0"/>
                <a:hlinkClick r:id="rId6"/>
              </a:rPr>
              <a:t>The Gallup Model of employee engagement</a:t>
            </a:r>
            <a:endParaRPr kumimoji="0" lang="en-US" altLang="en-US" sz="1200" b="1" i="0" u="sng" strike="noStrike" cap="none" normalizeH="0" baseline="0" dirty="0">
              <a:ln>
                <a:noFill/>
              </a:ln>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605463" algn="r"/>
              </a:tabLst>
            </a:pPr>
            <a:r>
              <a:rPr kumimoji="0" lang="en-US" altLang="en-US" sz="1200" b="1" i="0" u="sng" strike="noStrike" cap="none" normalizeH="0" baseline="0" dirty="0">
                <a:ln>
                  <a:noFill/>
                </a:ln>
                <a:effectLst/>
                <a:ea typeface="ＭＳ 明朝" panose="02020609040205080304" pitchFamily="17" charset="-128"/>
                <a:cs typeface="Arial" panose="020B0604020202020204" pitchFamily="34" charset="0"/>
                <a:hlinkClick r:id="rId7"/>
              </a:rPr>
              <a:t>Health and safety procedures in Premier Inn </a:t>
            </a:r>
            <a:r>
              <a:rPr kumimoji="0" lang="en-US" altLang="en-US" sz="1200" b="1" i="0" u="sng" strike="noStrike" cap="none" normalizeH="0" baseline="0" dirty="0" err="1">
                <a:ln>
                  <a:noFill/>
                </a:ln>
                <a:effectLst/>
                <a:ea typeface="ＭＳ 明朝" panose="02020609040205080304" pitchFamily="17" charset="-128"/>
                <a:cs typeface="Arial" panose="020B0604020202020204" pitchFamily="34" charset="0"/>
                <a:hlinkClick r:id="rId7"/>
              </a:rPr>
              <a:t>Rainham</a:t>
            </a:r>
            <a:r>
              <a:rPr kumimoji="0" lang="en-US" altLang="en-US" sz="1200" b="1" i="0" u="sng" strike="noStrike" cap="none" normalizeH="0" baseline="0" dirty="0">
                <a:ln>
                  <a:noFill/>
                </a:ln>
                <a:effectLst/>
                <a:ea typeface="ＭＳ 明朝" panose="02020609040205080304" pitchFamily="17" charset="-128"/>
                <a:cs typeface="Arial" panose="020B0604020202020204" pitchFamily="34" charset="0"/>
                <a:hlinkClick r:id="rId7"/>
              </a:rPr>
              <a:t> (Kent) hotel</a:t>
            </a:r>
            <a:endParaRPr kumimoji="0" lang="en-US" altLang="en-US" sz="1200" b="1" i="0" u="sng" strike="noStrike" cap="none" normalizeH="0" baseline="0" dirty="0">
              <a:ln>
                <a:noFill/>
              </a:ln>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605463" algn="r"/>
              </a:tabLst>
            </a:pPr>
            <a:r>
              <a:rPr kumimoji="0" lang="en-US" altLang="en-US" sz="1200" b="1" i="0" u="sng" strike="noStrike" cap="none" normalizeH="0" baseline="0" dirty="0">
                <a:ln>
                  <a:noFill/>
                </a:ln>
                <a:effectLst/>
                <a:ea typeface="ＭＳ 明朝" panose="02020609040205080304" pitchFamily="17" charset="-128"/>
                <a:cs typeface="Arial" panose="020B0604020202020204" pitchFamily="34" charset="0"/>
                <a:hlinkClick r:id="rId8"/>
              </a:rPr>
              <a:t>Training and skill development opportunities and importance for the housekeeping department employees of Premier Inn </a:t>
            </a:r>
            <a:r>
              <a:rPr kumimoji="0" lang="en-US" altLang="en-US" sz="1200" b="1" i="0" u="sng" strike="noStrike" cap="none" normalizeH="0" baseline="0" dirty="0" err="1">
                <a:ln>
                  <a:noFill/>
                </a:ln>
                <a:effectLst/>
                <a:ea typeface="ＭＳ 明朝" panose="02020609040205080304" pitchFamily="17" charset="-128"/>
                <a:cs typeface="Arial" panose="020B0604020202020204" pitchFamily="34" charset="0"/>
                <a:hlinkClick r:id="rId8"/>
              </a:rPr>
              <a:t>Rainham</a:t>
            </a:r>
            <a:r>
              <a:rPr kumimoji="0" lang="en-US" altLang="en-US" sz="1200" b="1" i="0" u="sng" strike="noStrike" cap="none" normalizeH="0" baseline="0" dirty="0">
                <a:ln>
                  <a:noFill/>
                </a:ln>
                <a:effectLst/>
                <a:ea typeface="ＭＳ 明朝" panose="02020609040205080304" pitchFamily="17" charset="-128"/>
                <a:cs typeface="Arial" panose="020B0604020202020204" pitchFamily="34" charset="0"/>
                <a:hlinkClick r:id="rId8"/>
              </a:rPr>
              <a:t> (Kent) hotel</a:t>
            </a:r>
            <a:endParaRPr kumimoji="0" lang="en-US" altLang="en-US" sz="1200" b="1" i="0" u="sng" strike="noStrike" cap="none" normalizeH="0" baseline="0" dirty="0">
              <a:ln>
                <a:noFill/>
              </a:ln>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605463" algn="r"/>
              </a:tabLst>
            </a:pPr>
            <a:r>
              <a:rPr kumimoji="0" lang="en-US" altLang="en-US" sz="1200" b="1" i="0" u="sng" strike="noStrike" cap="none" normalizeH="0" baseline="0" dirty="0">
                <a:ln>
                  <a:noFill/>
                </a:ln>
                <a:effectLst/>
                <a:ea typeface="ＭＳ 明朝" panose="02020609040205080304" pitchFamily="17" charset="-128"/>
                <a:cs typeface="Arial" panose="020B0604020202020204" pitchFamily="34" charset="0"/>
                <a:hlinkClick r:id="rId9"/>
              </a:rPr>
              <a:t>Employee empowerment</a:t>
            </a:r>
            <a:endParaRPr kumimoji="0" lang="en-US" altLang="en-US" sz="1200" b="1" i="0" u="sng" strike="noStrike" cap="none" normalizeH="0" baseline="0" dirty="0">
              <a:ln>
                <a:noFill/>
              </a:ln>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605463" algn="r"/>
              </a:tabLst>
            </a:pPr>
            <a:r>
              <a:rPr kumimoji="0" lang="en-US" altLang="en-US" sz="1200" b="1" i="0" u="sng" strike="noStrike" cap="none" normalizeH="0" baseline="0" dirty="0">
                <a:ln>
                  <a:noFill/>
                </a:ln>
                <a:effectLst/>
                <a:ea typeface="ＭＳ 明朝" panose="02020609040205080304" pitchFamily="17" charset="-128"/>
                <a:cs typeface="Arial" panose="020B0604020202020204" pitchFamily="34" charset="0"/>
                <a:hlinkClick r:id="rId10"/>
              </a:rPr>
              <a:t>Effective communication</a:t>
            </a:r>
            <a:endParaRPr kumimoji="0" lang="en-US" altLang="en-US" sz="1200" b="1" i="0" u="sng" strike="noStrike" cap="none" normalizeH="0" baseline="0" dirty="0">
              <a:ln>
                <a:noFill/>
              </a:ln>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605463" algn="r"/>
              </a:tabLst>
            </a:pPr>
            <a:r>
              <a:rPr kumimoji="0" lang="en-US" altLang="en-US" sz="1200" b="1" i="0" u="sng" strike="noStrike" cap="none" normalizeH="0" baseline="0" dirty="0">
                <a:ln>
                  <a:noFill/>
                </a:ln>
                <a:effectLst/>
                <a:ea typeface="ＭＳ 明朝" panose="02020609040205080304" pitchFamily="17" charset="-128"/>
                <a:cs typeface="Arial" panose="020B0604020202020204" pitchFamily="34" charset="0"/>
                <a:hlinkClick r:id="rId11"/>
              </a:rPr>
              <a:t>Examples of best industry practices</a:t>
            </a:r>
            <a:endParaRPr kumimoji="0" lang="en-US" altLang="en-US" sz="1200" b="1" i="0" u="sng" strike="noStrike" cap="none" normalizeH="0" baseline="0" dirty="0">
              <a:ln>
                <a:noFill/>
              </a:ln>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605463" algn="r"/>
              </a:tabLst>
            </a:pPr>
            <a:r>
              <a:rPr kumimoji="0" lang="en-US" altLang="en-US" sz="1200" b="1" i="0" u="sng" strike="noStrike" cap="none" normalizeH="0" baseline="0" dirty="0">
                <a:ln>
                  <a:noFill/>
                </a:ln>
                <a:effectLst/>
                <a:ea typeface="ＭＳ 明朝" panose="02020609040205080304" pitchFamily="17" charset="-128"/>
                <a:cs typeface="Arial" panose="020B0604020202020204" pitchFamily="34" charset="0"/>
                <a:hlinkClick r:id="rId12"/>
              </a:rPr>
              <a:t>Conclusion</a:t>
            </a:r>
            <a:endParaRPr kumimoji="0" lang="en-US" altLang="ja-JP" sz="1200" b="1" i="0" u="sng" strike="noStrike" cap="none" normalizeH="0" baseline="0" dirty="0">
              <a:ln>
                <a:noFill/>
              </a:ln>
              <a:effectLst/>
              <a:ea typeface="ＭＳ 明朝" panose="02020609040205080304" pitchFamily="17" charset="-128"/>
              <a:cs typeface="Arial" panose="020B0604020202020204" pitchFamily="34" charset="0"/>
              <a:hlinkClick r:id="rId13"/>
            </a:endParaRPr>
          </a:p>
          <a:p>
            <a:pPr marL="0" marR="0" lvl="0" indent="0" algn="l" defTabSz="914400" rtl="0" eaLnBrk="0" fontAlgn="base" latinLnBrk="0" hangingPunct="0">
              <a:lnSpc>
                <a:spcPct val="100000"/>
              </a:lnSpc>
              <a:spcBef>
                <a:spcPct val="0"/>
              </a:spcBef>
              <a:spcAft>
                <a:spcPct val="0"/>
              </a:spcAft>
              <a:buClrTx/>
              <a:buSzTx/>
              <a:buFontTx/>
              <a:buNone/>
              <a:tabLst>
                <a:tab pos="5605463" algn="r"/>
              </a:tabLst>
            </a:pPr>
            <a:r>
              <a:rPr kumimoji="0" lang="en-US" altLang="ja-JP" sz="1200" b="1" i="0" u="sng" strike="noStrike" cap="none" normalizeH="0" baseline="0" dirty="0">
                <a:ln>
                  <a:noFill/>
                </a:ln>
                <a:effectLst/>
                <a:ea typeface="ＭＳ 明朝" panose="02020609040205080304" pitchFamily="17" charset="-128"/>
                <a:cs typeface="Arial" panose="020B0604020202020204" pitchFamily="34" charset="0"/>
                <a:hlinkClick r:id="rId13"/>
              </a:rPr>
              <a:t>References</a:t>
            </a:r>
            <a:r>
              <a:rPr kumimoji="0" lang="en-US" altLang="ja-JP" sz="1200" b="1" i="0" u="sng" strike="noStrike" cap="none" normalizeH="0" baseline="0" dirty="0">
                <a:ln>
                  <a:noFill/>
                </a:ln>
                <a:effectLst/>
                <a:cs typeface="Arial" panose="020B0604020202020204" pitchFamily="34" charset="0"/>
              </a:rPr>
              <a:t> </a:t>
            </a:r>
          </a:p>
        </p:txBody>
      </p:sp>
      <p:sp>
        <p:nvSpPr>
          <p:cNvPr id="5" name="Slide Number Placeholder 4"/>
          <p:cNvSpPr>
            <a:spLocks noGrp="1"/>
          </p:cNvSpPr>
          <p:nvPr>
            <p:ph type="sldNum" sz="quarter" idx="12"/>
          </p:nvPr>
        </p:nvSpPr>
        <p:spPr/>
        <p:txBody>
          <a:bodyPr/>
          <a:lstStyle/>
          <a:p>
            <a:fld id="{493C88B2-5746-4B1C-9FFA-D98EF54025B7}" type="slidenum">
              <a:rPr lang="en-US" smtClean="0"/>
              <a:t>2</a:t>
            </a:fld>
            <a:endParaRPr lang="en-US"/>
          </a:p>
        </p:txBody>
      </p:sp>
      <p:pic>
        <p:nvPicPr>
          <p:cNvPr id="6" name="Picture 2" descr="May be an image of text that says 'Premier Inn'"/>
          <p:cNvPicPr>
            <a:picLocks noChangeAspect="1" noChangeArrowheads="1"/>
          </p:cNvPicPr>
          <p:nvPr/>
        </p:nvPicPr>
        <p:blipFill rotWithShape="1">
          <a:blip r:embed="rId14" cstate="print">
            <a:extLst>
              <a:ext uri="{28A0092B-C50C-407E-A947-70E740481C1C}">
                <a14:useLocalDpi xmlns:a14="http://schemas.microsoft.com/office/drawing/2010/main" val="0"/>
              </a:ext>
            </a:extLst>
          </a:blip>
          <a:srcRect/>
          <a:stretch/>
        </p:blipFill>
        <p:spPr bwMode="auto">
          <a:xfrm>
            <a:off x="10483496" y="213587"/>
            <a:ext cx="1327504" cy="1314553"/>
          </a:xfrm>
          <a:prstGeom prst="round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79197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a:t>
            </a:r>
          </a:p>
        </p:txBody>
      </p:sp>
      <p:sp>
        <p:nvSpPr>
          <p:cNvPr id="3" name="Content Placeholder 2"/>
          <p:cNvSpPr>
            <a:spLocks noGrp="1"/>
          </p:cNvSpPr>
          <p:nvPr>
            <p:ph sz="half" idx="1"/>
          </p:nvPr>
        </p:nvSpPr>
        <p:spPr/>
        <p:txBody>
          <a:bodyPr>
            <a:normAutofit lnSpcReduction="10000"/>
          </a:bodyPr>
          <a:lstStyle/>
          <a:p>
            <a:r>
              <a:rPr lang="en-US" dirty="0"/>
              <a:t>Basic training presentation for the housekeeping department of Premier Inn </a:t>
            </a:r>
            <a:r>
              <a:rPr lang="en-US" dirty="0" err="1"/>
              <a:t>Rainham</a:t>
            </a:r>
            <a:r>
              <a:rPr lang="en-US" dirty="0"/>
              <a:t> (Kent) hotel</a:t>
            </a:r>
          </a:p>
          <a:p>
            <a:r>
              <a:rPr lang="en-US" dirty="0"/>
              <a:t>Ensuring the brand standards </a:t>
            </a:r>
          </a:p>
          <a:p>
            <a:r>
              <a:rPr lang="en-US" dirty="0"/>
              <a:t>Maintaining the health and safety procedures</a:t>
            </a:r>
          </a:p>
          <a:p>
            <a:r>
              <a:rPr lang="en-US" dirty="0"/>
              <a:t>Employee engagement model: “The Gallup Model”</a:t>
            </a:r>
          </a:p>
          <a:p>
            <a:r>
              <a:rPr lang="en-US" dirty="0"/>
              <a:t>Improving the skills, knowledge, efficiency and performance of the housekeeping team</a:t>
            </a:r>
          </a:p>
          <a:p>
            <a:endParaRPr lang="en-US" dirty="0"/>
          </a:p>
        </p:txBody>
      </p:sp>
      <p:sp>
        <p:nvSpPr>
          <p:cNvPr id="5" name="Slide Number Placeholder 4"/>
          <p:cNvSpPr>
            <a:spLocks noGrp="1"/>
          </p:cNvSpPr>
          <p:nvPr>
            <p:ph type="sldNum" sz="quarter" idx="12"/>
          </p:nvPr>
        </p:nvSpPr>
        <p:spPr/>
        <p:txBody>
          <a:bodyPr/>
          <a:lstStyle/>
          <a:p>
            <a:fld id="{493C88B2-5746-4B1C-9FFA-D98EF54025B7}" type="slidenum">
              <a:rPr lang="en-US" smtClean="0"/>
              <a:t>3</a:t>
            </a:fld>
            <a:endParaRPr lang="en-US"/>
          </a:p>
        </p:txBody>
      </p:sp>
      <p:pic>
        <p:nvPicPr>
          <p:cNvPr id="2050" name="Picture 2" descr="May be an image of text that says 'Premier Inn'"/>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a:stretch/>
        </p:blipFill>
        <p:spPr bwMode="auto">
          <a:xfrm>
            <a:off x="10483496" y="213587"/>
            <a:ext cx="1327504" cy="1314553"/>
          </a:xfrm>
          <a:prstGeom prst="roundRect">
            <a:avLst/>
          </a:prstGeom>
          <a:noFill/>
          <a:extLst>
            <a:ext uri="{909E8E84-426E-40DD-AFC4-6F175D3DCCD1}">
              <a14:hiddenFill xmlns:a14="http://schemas.microsoft.com/office/drawing/2010/main">
                <a:solidFill>
                  <a:srgbClr val="FFFFFF"/>
                </a:solidFill>
              </a14:hiddenFill>
            </a:ext>
          </a:extLst>
        </p:spPr>
      </p:pic>
      <p:pic>
        <p:nvPicPr>
          <p:cNvPr id="2052" name="Picture 4" descr="Which family room premier inn will you choose"/>
          <p:cNvPicPr>
            <a:picLocks noGrp="1" noChangeAspect="1" noChangeArrowheads="1"/>
          </p:cNvPicPr>
          <p:nvPr>
            <p:ph sz="half" idx="2"/>
          </p:nvPr>
        </p:nvPicPr>
        <p:blipFill>
          <a:blip r:embed="rId4" cstate="print">
            <a:extLst>
              <a:ext uri="{28A0092B-C50C-407E-A947-70E740481C1C}">
                <a14:useLocalDpi xmlns:a14="http://schemas.microsoft.com/office/drawing/2010/main" val="0"/>
              </a:ext>
            </a:extLst>
          </a:blip>
          <a:srcRect/>
          <a:stretch>
            <a:fillRect/>
          </a:stretch>
        </p:blipFill>
        <p:spPr bwMode="auto">
          <a:xfrm>
            <a:off x="6107959" y="2456461"/>
            <a:ext cx="5703041" cy="32051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28022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Employee engagement concepts </a:t>
            </a:r>
          </a:p>
        </p:txBody>
      </p:sp>
      <p:sp>
        <p:nvSpPr>
          <p:cNvPr id="3" name="Content Placeholder 2"/>
          <p:cNvSpPr>
            <a:spLocks noGrp="1"/>
          </p:cNvSpPr>
          <p:nvPr>
            <p:ph sz="half" idx="1"/>
          </p:nvPr>
        </p:nvSpPr>
        <p:spPr/>
        <p:txBody>
          <a:bodyPr/>
          <a:lstStyle/>
          <a:p>
            <a:r>
              <a:rPr lang="en-US" dirty="0"/>
              <a:t>Dedication and commitment among the employees</a:t>
            </a:r>
          </a:p>
          <a:p>
            <a:r>
              <a:rPr lang="en-US" dirty="0"/>
              <a:t>Efforts and enthusiasm towards the accomplishment of the goals and objectives </a:t>
            </a:r>
          </a:p>
          <a:p>
            <a:r>
              <a:rPr lang="en-US" dirty="0"/>
              <a:t>Highest efforts in the workplace (Rogers, 2008)</a:t>
            </a:r>
          </a:p>
          <a:p>
            <a:endParaRPr lang="en-US" dirty="0"/>
          </a:p>
        </p:txBody>
      </p:sp>
      <p:sp>
        <p:nvSpPr>
          <p:cNvPr id="5" name="Slide Number Placeholder 4"/>
          <p:cNvSpPr>
            <a:spLocks noGrp="1"/>
          </p:cNvSpPr>
          <p:nvPr>
            <p:ph type="sldNum" sz="quarter" idx="12"/>
          </p:nvPr>
        </p:nvSpPr>
        <p:spPr/>
        <p:txBody>
          <a:bodyPr/>
          <a:lstStyle/>
          <a:p>
            <a:fld id="{493C88B2-5746-4B1C-9FFA-D98EF54025B7}" type="slidenum">
              <a:rPr lang="en-US" smtClean="0"/>
              <a:t>4</a:t>
            </a:fld>
            <a:endParaRPr lang="en-US"/>
          </a:p>
        </p:txBody>
      </p:sp>
      <p:pic>
        <p:nvPicPr>
          <p:cNvPr id="6" name="Picture 2" descr="May be an image of text that says 'Premier Inn'"/>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a:stretch/>
        </p:blipFill>
        <p:spPr bwMode="auto">
          <a:xfrm>
            <a:off x="10483496" y="213587"/>
            <a:ext cx="1327504" cy="1314553"/>
          </a:xfrm>
          <a:prstGeom prst="roundRect">
            <a:avLst/>
          </a:prstGeom>
          <a:noFill/>
          <a:extLst>
            <a:ext uri="{909E8E84-426E-40DD-AFC4-6F175D3DCCD1}">
              <a14:hiddenFill xmlns:a14="http://schemas.microsoft.com/office/drawing/2010/main">
                <a:solidFill>
                  <a:srgbClr val="FFFFFF"/>
                </a:solidFill>
              </a14:hiddenFill>
            </a:ext>
          </a:extLst>
        </p:spPr>
      </p:pic>
      <p:pic>
        <p:nvPicPr>
          <p:cNvPr id="11270" name="Picture 6" descr="1 Guide to Employee Engagement [2023]"/>
          <p:cNvPicPr>
            <a:picLocks noGrp="1" noChangeAspect="1" noChangeArrowheads="1"/>
          </p:cNvPicPr>
          <p:nvPr>
            <p:ph sz="half" idx="2"/>
          </p:nvPr>
        </p:nvPicPr>
        <p:blipFill>
          <a:blip r:embed="rId4" cstate="print">
            <a:extLst>
              <a:ext uri="{28A0092B-C50C-407E-A947-70E740481C1C}">
                <a14:useLocalDpi xmlns:a14="http://schemas.microsoft.com/office/drawing/2010/main" val="0"/>
              </a:ext>
            </a:extLst>
          </a:blip>
          <a:srcRect/>
          <a:stretch>
            <a:fillRect/>
          </a:stretch>
        </p:blipFill>
        <p:spPr bwMode="auto">
          <a:xfrm>
            <a:off x="6084577" y="2286000"/>
            <a:ext cx="5726423" cy="33368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10997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4000" b="1" dirty="0"/>
              <a:t>Brand standards of Premier Inn </a:t>
            </a:r>
            <a:r>
              <a:rPr lang="en-US" sz="4000" b="1" dirty="0" err="1"/>
              <a:t>Rainham</a:t>
            </a:r>
            <a:r>
              <a:rPr lang="en-US" sz="4000" b="1" dirty="0"/>
              <a:t> (Kent) hotel and employee engagement </a:t>
            </a:r>
            <a:endParaRPr lang="en-US" sz="4000" dirty="0"/>
          </a:p>
        </p:txBody>
      </p:sp>
      <p:sp>
        <p:nvSpPr>
          <p:cNvPr id="3" name="Content Placeholder 2"/>
          <p:cNvSpPr>
            <a:spLocks noGrp="1"/>
          </p:cNvSpPr>
          <p:nvPr>
            <p:ph sz="half" idx="1"/>
          </p:nvPr>
        </p:nvSpPr>
        <p:spPr/>
        <p:txBody>
          <a:bodyPr/>
          <a:lstStyle/>
          <a:p>
            <a:r>
              <a:rPr lang="en-US" dirty="0"/>
              <a:t>Ensuring proper cleanliness of the rooms (Sharma, Chaudhary, and Singh, 2019)</a:t>
            </a:r>
          </a:p>
          <a:p>
            <a:r>
              <a:rPr lang="en-US" dirty="0"/>
              <a:t>Adequate availability of all supplies and services </a:t>
            </a:r>
          </a:p>
          <a:p>
            <a:r>
              <a:rPr lang="en-US" dirty="0"/>
              <a:t>Sincere providing of customer service </a:t>
            </a:r>
          </a:p>
          <a:p>
            <a:endParaRPr lang="en-US" dirty="0"/>
          </a:p>
        </p:txBody>
      </p:sp>
      <p:sp>
        <p:nvSpPr>
          <p:cNvPr id="5" name="Slide Number Placeholder 4"/>
          <p:cNvSpPr>
            <a:spLocks noGrp="1"/>
          </p:cNvSpPr>
          <p:nvPr>
            <p:ph type="sldNum" sz="quarter" idx="12"/>
          </p:nvPr>
        </p:nvSpPr>
        <p:spPr/>
        <p:txBody>
          <a:bodyPr/>
          <a:lstStyle/>
          <a:p>
            <a:fld id="{493C88B2-5746-4B1C-9FFA-D98EF54025B7}" type="slidenum">
              <a:rPr lang="en-US" smtClean="0"/>
              <a:t>5</a:t>
            </a:fld>
            <a:endParaRPr lang="en-US"/>
          </a:p>
        </p:txBody>
      </p:sp>
      <p:pic>
        <p:nvPicPr>
          <p:cNvPr id="6" name="Picture 2" descr="May be an image of text that says 'Premier Inn'"/>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a:stretch/>
        </p:blipFill>
        <p:spPr bwMode="auto">
          <a:xfrm>
            <a:off x="10483496" y="213587"/>
            <a:ext cx="1327504" cy="1314553"/>
          </a:xfrm>
          <a:prstGeom prst="roundRect">
            <a:avLst/>
          </a:prstGeom>
          <a:noFill/>
          <a:extLst>
            <a:ext uri="{909E8E84-426E-40DD-AFC4-6F175D3DCCD1}">
              <a14:hiddenFill xmlns:a14="http://schemas.microsoft.com/office/drawing/2010/main">
                <a:solidFill>
                  <a:srgbClr val="FFFFFF"/>
                </a:solidFill>
              </a14:hiddenFill>
            </a:ext>
          </a:extLst>
        </p:spPr>
      </p:pic>
      <p:pic>
        <p:nvPicPr>
          <p:cNvPr id="10242" name="Picture 2" descr="The challenges of pandemic housekeeping requirements | Hotel Management"/>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5973138" y="2286000"/>
            <a:ext cx="5837862" cy="38967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00101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3424" y="612512"/>
            <a:ext cx="9720072" cy="1499616"/>
          </a:xfrm>
        </p:spPr>
        <p:txBody>
          <a:bodyPr/>
          <a:lstStyle/>
          <a:p>
            <a:r>
              <a:rPr lang="en-US" dirty="0"/>
              <a:t>The Gallup Model of employee engagement </a:t>
            </a:r>
          </a:p>
        </p:txBody>
      </p:sp>
      <p:sp>
        <p:nvSpPr>
          <p:cNvPr id="3" name="Content Placeholder 2"/>
          <p:cNvSpPr>
            <a:spLocks noGrp="1"/>
          </p:cNvSpPr>
          <p:nvPr>
            <p:ph sz="half" idx="1"/>
          </p:nvPr>
        </p:nvSpPr>
        <p:spPr/>
        <p:txBody>
          <a:bodyPr/>
          <a:lstStyle/>
          <a:p>
            <a:r>
              <a:rPr lang="en-US" dirty="0"/>
              <a:t>Developed on 12 specific questions (</a:t>
            </a:r>
            <a:r>
              <a:rPr lang="en-US" dirty="0" err="1"/>
              <a:t>Tesone</a:t>
            </a:r>
            <a:r>
              <a:rPr lang="en-US" dirty="0"/>
              <a:t>, 2010)</a:t>
            </a:r>
          </a:p>
          <a:p>
            <a:r>
              <a:rPr lang="en-US" dirty="0"/>
              <a:t>Effective measurement of the employee engagement level</a:t>
            </a:r>
          </a:p>
          <a:p>
            <a:endParaRPr lang="en-US" dirty="0"/>
          </a:p>
        </p:txBody>
      </p:sp>
      <p:pic>
        <p:nvPicPr>
          <p:cNvPr id="5" name="Content Placeholder 4" descr="Simplerwork Blog: Gallup Engagement: Great, But So 1980s"/>
          <p:cNvPicPr>
            <a:picLocks noGrp="1"/>
          </p:cNvPicPr>
          <p:nvPr>
            <p:ph sz="half" idx="2"/>
          </p:nvPr>
        </p:nvPicPr>
        <p:blipFill rotWithShape="1">
          <a:blip r:embed="rId3" cstate="print">
            <a:extLst>
              <a:ext uri="{28A0092B-C50C-407E-A947-70E740481C1C}">
                <a14:useLocalDpi xmlns:a14="http://schemas.microsoft.com/office/drawing/2010/main" val="0"/>
              </a:ext>
            </a:extLst>
          </a:blip>
          <a:srcRect/>
          <a:stretch/>
        </p:blipFill>
        <p:spPr bwMode="auto">
          <a:xfrm>
            <a:off x="6045896" y="2286000"/>
            <a:ext cx="5278271" cy="4124654"/>
          </a:xfrm>
          <a:prstGeom prst="rect">
            <a:avLst/>
          </a:prstGeom>
          <a:noFill/>
          <a:ln>
            <a:noFill/>
          </a:ln>
        </p:spPr>
      </p:pic>
      <p:sp>
        <p:nvSpPr>
          <p:cNvPr id="6" name="Slide Number Placeholder 5"/>
          <p:cNvSpPr>
            <a:spLocks noGrp="1"/>
          </p:cNvSpPr>
          <p:nvPr>
            <p:ph type="sldNum" sz="quarter" idx="12"/>
          </p:nvPr>
        </p:nvSpPr>
        <p:spPr/>
        <p:txBody>
          <a:bodyPr/>
          <a:lstStyle/>
          <a:p>
            <a:fld id="{493C88B2-5746-4B1C-9FFA-D98EF54025B7}" type="slidenum">
              <a:rPr lang="en-US" smtClean="0"/>
              <a:t>6</a:t>
            </a:fld>
            <a:endParaRPr lang="en-US"/>
          </a:p>
        </p:txBody>
      </p:sp>
      <p:pic>
        <p:nvPicPr>
          <p:cNvPr id="7" name="Picture 2" descr="May be an image of text that says 'Premier Inn'"/>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a:stretch/>
        </p:blipFill>
        <p:spPr bwMode="auto">
          <a:xfrm>
            <a:off x="10483496" y="213587"/>
            <a:ext cx="1327504" cy="1314553"/>
          </a:xfrm>
          <a:prstGeom prst="round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31140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Health and safety procedures in Premier Inn </a:t>
            </a:r>
            <a:r>
              <a:rPr lang="en-US" dirty="0" err="1"/>
              <a:t>Rainham</a:t>
            </a:r>
            <a:r>
              <a:rPr lang="en-US" dirty="0"/>
              <a:t> (Kent) hotel</a:t>
            </a:r>
          </a:p>
        </p:txBody>
      </p:sp>
      <p:sp>
        <p:nvSpPr>
          <p:cNvPr id="3" name="Content Placeholder 2"/>
          <p:cNvSpPr>
            <a:spLocks noGrp="1"/>
          </p:cNvSpPr>
          <p:nvPr>
            <p:ph sz="half" idx="1"/>
          </p:nvPr>
        </p:nvSpPr>
        <p:spPr/>
        <p:txBody>
          <a:bodyPr/>
          <a:lstStyle/>
          <a:p>
            <a:r>
              <a:rPr lang="en-US" dirty="0"/>
              <a:t>Adequate training and instructions on health and safety protocols and procedures </a:t>
            </a:r>
          </a:p>
          <a:p>
            <a:r>
              <a:rPr lang="en-US" dirty="0"/>
              <a:t>Enough equipment and supplies for maintaining cleanliness, health and safety standards for guests (Stott, 2022)</a:t>
            </a:r>
          </a:p>
          <a:p>
            <a:r>
              <a:rPr lang="en-US" dirty="0"/>
              <a:t>Adequate protective gears and supplies for health and safety maintaining of employees </a:t>
            </a:r>
          </a:p>
          <a:p>
            <a:endParaRPr lang="en-US" dirty="0"/>
          </a:p>
        </p:txBody>
      </p:sp>
      <p:sp>
        <p:nvSpPr>
          <p:cNvPr id="5" name="Slide Number Placeholder 4"/>
          <p:cNvSpPr>
            <a:spLocks noGrp="1"/>
          </p:cNvSpPr>
          <p:nvPr>
            <p:ph type="sldNum" sz="quarter" idx="12"/>
          </p:nvPr>
        </p:nvSpPr>
        <p:spPr/>
        <p:txBody>
          <a:bodyPr/>
          <a:lstStyle/>
          <a:p>
            <a:fld id="{493C88B2-5746-4B1C-9FFA-D98EF54025B7}" type="slidenum">
              <a:rPr lang="en-US" smtClean="0"/>
              <a:t>7</a:t>
            </a:fld>
            <a:endParaRPr lang="en-US"/>
          </a:p>
        </p:txBody>
      </p:sp>
      <p:pic>
        <p:nvPicPr>
          <p:cNvPr id="6" name="Picture 2" descr="May be an image of text that says 'Premier Inn'"/>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a:stretch/>
        </p:blipFill>
        <p:spPr bwMode="auto">
          <a:xfrm>
            <a:off x="10483496" y="213587"/>
            <a:ext cx="1327504" cy="1314553"/>
          </a:xfrm>
          <a:prstGeom prst="roundRect">
            <a:avLst/>
          </a:prstGeom>
          <a:noFill/>
          <a:extLst>
            <a:ext uri="{909E8E84-426E-40DD-AFC4-6F175D3DCCD1}">
              <a14:hiddenFill xmlns:a14="http://schemas.microsoft.com/office/drawing/2010/main">
                <a:solidFill>
                  <a:srgbClr val="FFFFFF"/>
                </a:solidFill>
              </a14:hiddenFill>
            </a:ext>
          </a:extLst>
        </p:spPr>
      </p:pic>
      <p:pic>
        <p:nvPicPr>
          <p:cNvPr id="8194" name="Picture 2" descr="How Independent Living Housekeeping Services Make Your Life Easier -  Conservatory Senior Living"/>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5884164" y="2286000"/>
            <a:ext cx="5762768" cy="38418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85519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800" b="1" dirty="0"/>
              <a:t>Training and skill development opportunities for the housekeeping department employees of Premier Inn </a:t>
            </a:r>
            <a:br>
              <a:rPr lang="en-US" sz="2800" b="1" dirty="0"/>
            </a:br>
            <a:r>
              <a:rPr lang="en-US" sz="2800" b="1" dirty="0" err="1"/>
              <a:t>Rainham</a:t>
            </a:r>
            <a:r>
              <a:rPr lang="en-US" sz="2800" b="1" dirty="0"/>
              <a:t> (Kent) hotel</a:t>
            </a:r>
            <a:endParaRPr lang="en-US" sz="2800" dirty="0"/>
          </a:p>
        </p:txBody>
      </p:sp>
      <p:sp>
        <p:nvSpPr>
          <p:cNvPr id="3" name="Content Placeholder 2"/>
          <p:cNvSpPr>
            <a:spLocks noGrp="1"/>
          </p:cNvSpPr>
          <p:nvPr>
            <p:ph sz="half" idx="1"/>
          </p:nvPr>
        </p:nvSpPr>
        <p:spPr/>
        <p:txBody>
          <a:bodyPr/>
          <a:lstStyle/>
          <a:p>
            <a:r>
              <a:rPr lang="en-US" dirty="0"/>
              <a:t>Initial training session (Coyle, 2018)</a:t>
            </a:r>
          </a:p>
          <a:p>
            <a:r>
              <a:rPr lang="en-US" dirty="0"/>
              <a:t>Regular instructions providing (</a:t>
            </a:r>
            <a:r>
              <a:rPr lang="en-US" dirty="0" err="1"/>
              <a:t>Duhigg</a:t>
            </a:r>
            <a:r>
              <a:rPr lang="en-US" dirty="0"/>
              <a:t>, 2012)</a:t>
            </a:r>
          </a:p>
          <a:p>
            <a:r>
              <a:rPr lang="en-US" dirty="0"/>
              <a:t>Additional training on new processes and equipment </a:t>
            </a:r>
          </a:p>
          <a:p>
            <a:endParaRPr lang="en-US" dirty="0"/>
          </a:p>
        </p:txBody>
      </p:sp>
      <p:sp>
        <p:nvSpPr>
          <p:cNvPr id="5" name="Slide Number Placeholder 4"/>
          <p:cNvSpPr>
            <a:spLocks noGrp="1"/>
          </p:cNvSpPr>
          <p:nvPr>
            <p:ph type="sldNum" sz="quarter" idx="12"/>
          </p:nvPr>
        </p:nvSpPr>
        <p:spPr/>
        <p:txBody>
          <a:bodyPr/>
          <a:lstStyle/>
          <a:p>
            <a:fld id="{493C88B2-5746-4B1C-9FFA-D98EF54025B7}" type="slidenum">
              <a:rPr lang="en-US" smtClean="0"/>
              <a:t>8</a:t>
            </a:fld>
            <a:endParaRPr lang="en-US"/>
          </a:p>
        </p:txBody>
      </p:sp>
      <p:pic>
        <p:nvPicPr>
          <p:cNvPr id="6" name="Picture 2" descr="May be an image of text that says 'Premier Inn'"/>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a:stretch/>
        </p:blipFill>
        <p:spPr bwMode="auto">
          <a:xfrm>
            <a:off x="10483496" y="213587"/>
            <a:ext cx="1327504" cy="1314553"/>
          </a:xfrm>
          <a:prstGeom prst="roundRect">
            <a:avLst/>
          </a:prstGeom>
          <a:noFill/>
          <a:extLst>
            <a:ext uri="{909E8E84-426E-40DD-AFC4-6F175D3DCCD1}">
              <a14:hiddenFill xmlns:a14="http://schemas.microsoft.com/office/drawing/2010/main">
                <a:solidFill>
                  <a:srgbClr val="FFFFFF"/>
                </a:solidFill>
              </a14:hiddenFill>
            </a:ext>
          </a:extLst>
        </p:spPr>
      </p:pic>
      <p:pic>
        <p:nvPicPr>
          <p:cNvPr id="7170" name="Picture 2" descr="10 Housekeeping Training Courses | EdApp: The Mobile LMS"/>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5989638" y="2286000"/>
            <a:ext cx="5820856" cy="37599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09063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Employee empowerment </a:t>
            </a:r>
          </a:p>
        </p:txBody>
      </p:sp>
      <p:sp>
        <p:nvSpPr>
          <p:cNvPr id="3" name="Content Placeholder 2"/>
          <p:cNvSpPr>
            <a:spLocks noGrp="1"/>
          </p:cNvSpPr>
          <p:nvPr>
            <p:ph sz="half" idx="1"/>
          </p:nvPr>
        </p:nvSpPr>
        <p:spPr/>
        <p:txBody>
          <a:bodyPr/>
          <a:lstStyle/>
          <a:p>
            <a:r>
              <a:rPr lang="en-US" dirty="0"/>
              <a:t>High employee empowerment ensures high employee productivity and performance </a:t>
            </a:r>
          </a:p>
          <a:p>
            <a:r>
              <a:rPr lang="en-US" dirty="0"/>
              <a:t>Employees feel motivated and engaged in job responsibilities (Brown, 2018)</a:t>
            </a:r>
          </a:p>
          <a:p>
            <a:r>
              <a:rPr lang="en-US" dirty="0"/>
              <a:t>Housekeeping employees in Premier Inn </a:t>
            </a:r>
            <a:r>
              <a:rPr lang="en-US" dirty="0" err="1"/>
              <a:t>Rainham</a:t>
            </a:r>
            <a:r>
              <a:rPr lang="en-US" dirty="0"/>
              <a:t> (Kent) hotel enjoy empowerment in several aspects of performance and operations </a:t>
            </a:r>
          </a:p>
          <a:p>
            <a:endParaRPr lang="en-US" dirty="0"/>
          </a:p>
        </p:txBody>
      </p:sp>
      <p:sp>
        <p:nvSpPr>
          <p:cNvPr id="5" name="Slide Number Placeholder 4"/>
          <p:cNvSpPr>
            <a:spLocks noGrp="1"/>
          </p:cNvSpPr>
          <p:nvPr>
            <p:ph type="sldNum" sz="quarter" idx="12"/>
          </p:nvPr>
        </p:nvSpPr>
        <p:spPr/>
        <p:txBody>
          <a:bodyPr/>
          <a:lstStyle/>
          <a:p>
            <a:fld id="{493C88B2-5746-4B1C-9FFA-D98EF54025B7}" type="slidenum">
              <a:rPr lang="en-US" smtClean="0"/>
              <a:t>9</a:t>
            </a:fld>
            <a:endParaRPr lang="en-US"/>
          </a:p>
        </p:txBody>
      </p:sp>
      <p:pic>
        <p:nvPicPr>
          <p:cNvPr id="6" name="Picture 2" descr="May be an image of text that says 'Premier Inn'"/>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a:stretch/>
        </p:blipFill>
        <p:spPr bwMode="auto">
          <a:xfrm>
            <a:off x="10483496" y="213587"/>
            <a:ext cx="1327504" cy="1314553"/>
          </a:xfrm>
          <a:prstGeom prst="roundRect">
            <a:avLst/>
          </a:prstGeom>
          <a:noFill/>
          <a:extLst>
            <a:ext uri="{909E8E84-426E-40DD-AFC4-6F175D3DCCD1}">
              <a14:hiddenFill xmlns:a14="http://schemas.microsoft.com/office/drawing/2010/main">
                <a:solidFill>
                  <a:srgbClr val="FFFFFF"/>
                </a:solidFill>
              </a14:hiddenFill>
            </a:ext>
          </a:extLst>
        </p:spPr>
      </p:pic>
      <p:pic>
        <p:nvPicPr>
          <p:cNvPr id="6146" name="Picture 2" descr="Six Ways To Empower Employees"/>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6082772" y="2286000"/>
            <a:ext cx="5989560" cy="34324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44050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Effective communication </a:t>
            </a:r>
          </a:p>
        </p:txBody>
      </p:sp>
      <p:sp>
        <p:nvSpPr>
          <p:cNvPr id="3" name="Content Placeholder 2"/>
          <p:cNvSpPr>
            <a:spLocks noGrp="1"/>
          </p:cNvSpPr>
          <p:nvPr>
            <p:ph sz="half" idx="1"/>
          </p:nvPr>
        </p:nvSpPr>
        <p:spPr/>
        <p:txBody>
          <a:bodyPr/>
          <a:lstStyle/>
          <a:p>
            <a:r>
              <a:rPr lang="en-US" dirty="0"/>
              <a:t>Regular information sharing </a:t>
            </a:r>
          </a:p>
          <a:p>
            <a:r>
              <a:rPr lang="en-US" dirty="0"/>
              <a:t>Proper and clear instructions (Brown, 2018)</a:t>
            </a:r>
          </a:p>
          <a:p>
            <a:endParaRPr lang="en-US" dirty="0"/>
          </a:p>
        </p:txBody>
      </p:sp>
      <p:sp>
        <p:nvSpPr>
          <p:cNvPr id="5" name="Slide Number Placeholder 4"/>
          <p:cNvSpPr>
            <a:spLocks noGrp="1"/>
          </p:cNvSpPr>
          <p:nvPr>
            <p:ph type="sldNum" sz="quarter" idx="12"/>
          </p:nvPr>
        </p:nvSpPr>
        <p:spPr/>
        <p:txBody>
          <a:bodyPr/>
          <a:lstStyle/>
          <a:p>
            <a:fld id="{493C88B2-5746-4B1C-9FFA-D98EF54025B7}" type="slidenum">
              <a:rPr lang="en-US" smtClean="0"/>
              <a:t>10</a:t>
            </a:fld>
            <a:endParaRPr lang="en-US"/>
          </a:p>
        </p:txBody>
      </p:sp>
      <p:pic>
        <p:nvPicPr>
          <p:cNvPr id="6" name="Picture 2" descr="May be an image of text that says 'Premier Inn'"/>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a:stretch/>
        </p:blipFill>
        <p:spPr bwMode="auto">
          <a:xfrm>
            <a:off x="10483496" y="213587"/>
            <a:ext cx="1327504" cy="1314553"/>
          </a:xfrm>
          <a:prstGeom prst="roundRect">
            <a:avLst/>
          </a:prstGeom>
          <a:noFill/>
          <a:extLst>
            <a:ext uri="{909E8E84-426E-40DD-AFC4-6F175D3DCCD1}">
              <a14:hiddenFill xmlns:a14="http://schemas.microsoft.com/office/drawing/2010/main">
                <a:solidFill>
                  <a:srgbClr val="FFFFFF"/>
                </a:solidFill>
              </a14:hiddenFill>
            </a:ext>
          </a:extLst>
        </p:spPr>
      </p:pic>
      <p:pic>
        <p:nvPicPr>
          <p:cNvPr id="5122" name="Picture 2" descr="Why effective communication is key to your business' success"/>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5884163" y="2286000"/>
            <a:ext cx="6067113" cy="35688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42470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Examples of best industry practices </a:t>
            </a:r>
          </a:p>
        </p:txBody>
      </p:sp>
      <p:sp>
        <p:nvSpPr>
          <p:cNvPr id="3" name="Content Placeholder 2"/>
          <p:cNvSpPr>
            <a:spLocks noGrp="1"/>
          </p:cNvSpPr>
          <p:nvPr>
            <p:ph sz="half" idx="1"/>
          </p:nvPr>
        </p:nvSpPr>
        <p:spPr/>
        <p:txBody>
          <a:bodyPr/>
          <a:lstStyle/>
          <a:p>
            <a:r>
              <a:rPr lang="en-US" dirty="0"/>
              <a:t>Shangri-La the Shard, London: dedicated learning and skill development team</a:t>
            </a:r>
          </a:p>
          <a:p>
            <a:r>
              <a:rPr lang="en-US" dirty="0"/>
              <a:t>The Connaught, London: various training programs, cross-training (Sinek, 2019)</a:t>
            </a:r>
          </a:p>
          <a:p>
            <a:r>
              <a:rPr lang="en-US" dirty="0"/>
              <a:t>Claridge's, London: language training program, skill development program</a:t>
            </a:r>
          </a:p>
          <a:p>
            <a:r>
              <a:rPr lang="en-US" dirty="0"/>
              <a:t>The Ritz London: skill development program, heritage training program (</a:t>
            </a:r>
            <a:r>
              <a:rPr lang="en-US" dirty="0" err="1"/>
              <a:t>Lencioni</a:t>
            </a:r>
            <a:r>
              <a:rPr lang="en-US" dirty="0"/>
              <a:t>, 2002)</a:t>
            </a:r>
          </a:p>
          <a:p>
            <a:endParaRPr lang="en-US" dirty="0"/>
          </a:p>
        </p:txBody>
      </p:sp>
      <p:sp>
        <p:nvSpPr>
          <p:cNvPr id="5" name="Slide Number Placeholder 4"/>
          <p:cNvSpPr>
            <a:spLocks noGrp="1"/>
          </p:cNvSpPr>
          <p:nvPr>
            <p:ph type="sldNum" sz="quarter" idx="12"/>
          </p:nvPr>
        </p:nvSpPr>
        <p:spPr/>
        <p:txBody>
          <a:bodyPr/>
          <a:lstStyle/>
          <a:p>
            <a:fld id="{493C88B2-5746-4B1C-9FFA-D98EF54025B7}" type="slidenum">
              <a:rPr lang="en-US" smtClean="0"/>
              <a:t>11</a:t>
            </a:fld>
            <a:endParaRPr lang="en-US"/>
          </a:p>
        </p:txBody>
      </p:sp>
      <p:pic>
        <p:nvPicPr>
          <p:cNvPr id="6" name="Picture 2" descr="May be an image of text that says 'Premier Inn'"/>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a:stretch/>
        </p:blipFill>
        <p:spPr bwMode="auto">
          <a:xfrm>
            <a:off x="10483496" y="213587"/>
            <a:ext cx="1327504" cy="1314553"/>
          </a:xfrm>
          <a:prstGeom prst="roundRect">
            <a:avLst/>
          </a:prstGeom>
          <a:noFill/>
          <a:extLst>
            <a:ext uri="{909E8E84-426E-40DD-AFC4-6F175D3DCCD1}">
              <a14:hiddenFill xmlns:a14="http://schemas.microsoft.com/office/drawing/2010/main">
                <a:solidFill>
                  <a:srgbClr val="FFFFFF"/>
                </a:solidFill>
              </a14:hiddenFill>
            </a:ext>
          </a:extLst>
        </p:spPr>
      </p:pic>
      <p:pic>
        <p:nvPicPr>
          <p:cNvPr id="4098" name="Picture 2" descr="Shangri-La Hotels &amp; Resorts at The Shard"/>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6364530" y="2084832"/>
            <a:ext cx="2495561" cy="1871671"/>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Offer: Stay for Longer at The Connaught | Mauriac Voyages"/>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007621" y="2679205"/>
            <a:ext cx="2870333" cy="1277298"/>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Claridge's rebrand"/>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430963" y="4132887"/>
            <a:ext cx="2429128" cy="1656418"/>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The Ritz greenlit for £300 million refurbishment featuring a new  subterranean spa | European Spa Magazine"/>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007621" y="4132887"/>
            <a:ext cx="2337817" cy="23378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15915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 </a:t>
            </a:r>
          </a:p>
        </p:txBody>
      </p:sp>
      <p:sp>
        <p:nvSpPr>
          <p:cNvPr id="3" name="Content Placeholder 2"/>
          <p:cNvSpPr>
            <a:spLocks noGrp="1"/>
          </p:cNvSpPr>
          <p:nvPr>
            <p:ph sz="half" idx="1"/>
          </p:nvPr>
        </p:nvSpPr>
        <p:spPr/>
        <p:txBody>
          <a:bodyPr/>
          <a:lstStyle/>
          <a:p>
            <a:r>
              <a:rPr lang="en-US" dirty="0"/>
              <a:t>Effective training and skill development programs </a:t>
            </a:r>
          </a:p>
          <a:p>
            <a:r>
              <a:rPr lang="en-US" dirty="0"/>
              <a:t>Effective implementation of employee engagement models </a:t>
            </a:r>
          </a:p>
          <a:p>
            <a:r>
              <a:rPr lang="en-US" dirty="0"/>
              <a:t>Following best industry practices </a:t>
            </a:r>
          </a:p>
          <a:p>
            <a:endParaRPr lang="en-US" dirty="0"/>
          </a:p>
        </p:txBody>
      </p:sp>
      <p:sp>
        <p:nvSpPr>
          <p:cNvPr id="5" name="Slide Number Placeholder 4"/>
          <p:cNvSpPr>
            <a:spLocks noGrp="1"/>
          </p:cNvSpPr>
          <p:nvPr>
            <p:ph type="sldNum" sz="quarter" idx="12"/>
          </p:nvPr>
        </p:nvSpPr>
        <p:spPr/>
        <p:txBody>
          <a:bodyPr/>
          <a:lstStyle/>
          <a:p>
            <a:fld id="{493C88B2-5746-4B1C-9FFA-D98EF54025B7}" type="slidenum">
              <a:rPr lang="en-US" smtClean="0"/>
              <a:t>12</a:t>
            </a:fld>
            <a:endParaRPr lang="en-US"/>
          </a:p>
        </p:txBody>
      </p:sp>
      <p:pic>
        <p:nvPicPr>
          <p:cNvPr id="6" name="Picture 2" descr="May be an image of text that says 'Premier Inn'"/>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a:stretch/>
        </p:blipFill>
        <p:spPr bwMode="auto">
          <a:xfrm>
            <a:off x="10483496" y="213587"/>
            <a:ext cx="1327504" cy="1314553"/>
          </a:xfrm>
          <a:prstGeom prst="roundRect">
            <a:avLst/>
          </a:prstGeom>
          <a:noFill/>
          <a:extLst>
            <a:ext uri="{909E8E84-426E-40DD-AFC4-6F175D3DCCD1}">
              <a14:hiddenFill xmlns:a14="http://schemas.microsoft.com/office/drawing/2010/main">
                <a:solidFill>
                  <a:srgbClr val="FFFFFF"/>
                </a:solidFill>
              </a14:hiddenFill>
            </a:ext>
          </a:extLst>
        </p:spPr>
      </p:pic>
      <p:pic>
        <p:nvPicPr>
          <p:cNvPr id="3074" name="Picture 2" descr="Furnică De asemenea Renunțați hotel lift for housekeepers dictator Excursie  Renaştere"/>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6276241" y="2286000"/>
            <a:ext cx="5324356" cy="39902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82985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 </a:t>
            </a:r>
          </a:p>
        </p:txBody>
      </p:sp>
      <p:sp>
        <p:nvSpPr>
          <p:cNvPr id="3" name="Content Placeholder 2"/>
          <p:cNvSpPr>
            <a:spLocks noGrp="1"/>
          </p:cNvSpPr>
          <p:nvPr>
            <p:ph idx="1"/>
          </p:nvPr>
        </p:nvSpPr>
        <p:spPr/>
        <p:txBody>
          <a:bodyPr>
            <a:normAutofit fontScale="70000" lnSpcReduction="20000"/>
          </a:bodyPr>
          <a:lstStyle/>
          <a:p>
            <a:r>
              <a:rPr lang="en-US" dirty="0"/>
              <a:t>Rogers, T. (2008) </a:t>
            </a:r>
            <a:r>
              <a:rPr lang="en-US" i="1" dirty="0"/>
              <a:t>Conferences and conventions a global industry</a:t>
            </a:r>
            <a:r>
              <a:rPr lang="en-US" dirty="0"/>
              <a:t> (2nd ed., Events management series). Oxford ; Boston: Butterworth-Heinemann. </a:t>
            </a:r>
          </a:p>
          <a:p>
            <a:r>
              <a:rPr lang="en-US" dirty="0"/>
              <a:t>Sharma, N., Chaudhary, N. and Singh, V. (2019) </a:t>
            </a:r>
            <a:r>
              <a:rPr lang="en-US" i="1" dirty="0"/>
              <a:t>Management Techniques For Employee Engagement In Contemporary Organizations</a:t>
            </a:r>
            <a:r>
              <a:rPr lang="en-US" dirty="0"/>
              <a:t>. Hershey, Pennsylvania: IGI Global. </a:t>
            </a:r>
          </a:p>
          <a:p>
            <a:r>
              <a:rPr lang="en-US" dirty="0" err="1"/>
              <a:t>Tesone</a:t>
            </a:r>
            <a:r>
              <a:rPr lang="en-US" dirty="0"/>
              <a:t>, D. (2010) </a:t>
            </a:r>
            <a:r>
              <a:rPr lang="en-US" i="1" dirty="0"/>
              <a:t>Principles Of Management For The Hospitality Industry</a:t>
            </a:r>
            <a:r>
              <a:rPr lang="en-US" dirty="0"/>
              <a:t>. 1st ed. London: Routledge. </a:t>
            </a:r>
          </a:p>
          <a:p>
            <a:r>
              <a:rPr lang="en-US" dirty="0"/>
              <a:t>Stott, R. (2022). </a:t>
            </a:r>
            <a:r>
              <a:rPr lang="en-US" i="1" dirty="0"/>
              <a:t>The Employee Engagement Challenge: How to Achieve Your Desired Level of Engagement</a:t>
            </a:r>
            <a:r>
              <a:rPr lang="en-US" dirty="0"/>
              <a:t>.</a:t>
            </a:r>
          </a:p>
          <a:p>
            <a:r>
              <a:rPr lang="en-US" dirty="0"/>
              <a:t>Kruse, K. (2021). </a:t>
            </a:r>
            <a:r>
              <a:rPr lang="en-US" i="1" dirty="0"/>
              <a:t>Employee Engagement 2.0: The Strategy to Drive Extraordinary Performance</a:t>
            </a:r>
            <a:r>
              <a:rPr lang="en-US" dirty="0"/>
              <a:t>.</a:t>
            </a:r>
          </a:p>
          <a:p>
            <a:r>
              <a:rPr lang="en-US" dirty="0"/>
              <a:t>Coyle, D. (2018). </a:t>
            </a:r>
            <a:r>
              <a:rPr lang="en-US" i="1" dirty="0"/>
              <a:t>The Culture Code: The Secrets of Highly Successful Groups</a:t>
            </a:r>
            <a:r>
              <a:rPr lang="en-US" dirty="0"/>
              <a:t>.</a:t>
            </a:r>
          </a:p>
          <a:p>
            <a:r>
              <a:rPr lang="en-US" dirty="0"/>
              <a:t>Brown, B. (2018). </a:t>
            </a:r>
            <a:r>
              <a:rPr lang="en-US" i="1" dirty="0"/>
              <a:t>Dare to Lead: Brave Work. Tough Conversations</a:t>
            </a:r>
            <a:r>
              <a:rPr lang="en-US" dirty="0"/>
              <a:t>. Whole Hearts.</a:t>
            </a:r>
          </a:p>
          <a:p>
            <a:r>
              <a:rPr lang="en-US" dirty="0"/>
              <a:t>Sinek, S. (2019). </a:t>
            </a:r>
            <a:r>
              <a:rPr lang="en-US" i="1" dirty="0"/>
              <a:t>The Infinite Game</a:t>
            </a:r>
            <a:r>
              <a:rPr lang="en-US" dirty="0"/>
              <a:t>.</a:t>
            </a:r>
          </a:p>
          <a:p>
            <a:r>
              <a:rPr lang="en-US" dirty="0" err="1"/>
              <a:t>Wickman</a:t>
            </a:r>
            <a:r>
              <a:rPr lang="en-US" dirty="0"/>
              <a:t>, G. (2012). </a:t>
            </a:r>
            <a:r>
              <a:rPr lang="en-US" i="1" dirty="0"/>
              <a:t>Traction: Get a Grip on Your Business</a:t>
            </a:r>
            <a:r>
              <a:rPr lang="en-US" dirty="0"/>
              <a:t>.</a:t>
            </a:r>
          </a:p>
          <a:p>
            <a:r>
              <a:rPr lang="en-US" dirty="0" err="1"/>
              <a:t>Lencioni</a:t>
            </a:r>
            <a:r>
              <a:rPr lang="en-US" dirty="0"/>
              <a:t>, P. (2002). </a:t>
            </a:r>
            <a:r>
              <a:rPr lang="en-US" i="1" dirty="0"/>
              <a:t>The Five Dysfunctions of a Team: A Leadership Fable</a:t>
            </a:r>
            <a:r>
              <a:rPr lang="en-US" dirty="0"/>
              <a:t>.</a:t>
            </a:r>
          </a:p>
          <a:p>
            <a:r>
              <a:rPr lang="en-US" dirty="0" err="1"/>
              <a:t>Duhigg</a:t>
            </a:r>
            <a:r>
              <a:rPr lang="en-US" dirty="0"/>
              <a:t>, C. (2012). </a:t>
            </a:r>
            <a:r>
              <a:rPr lang="en-US" i="1" dirty="0"/>
              <a:t>The Power of Habit: Why We Do What We Do in Life and Business</a:t>
            </a:r>
            <a:r>
              <a:rPr lang="en-US" dirty="0"/>
              <a:t>.</a:t>
            </a:r>
          </a:p>
          <a:p>
            <a:endParaRPr lang="en-US" dirty="0"/>
          </a:p>
        </p:txBody>
      </p:sp>
      <p:sp>
        <p:nvSpPr>
          <p:cNvPr id="4" name="Slide Number Placeholder 3"/>
          <p:cNvSpPr>
            <a:spLocks noGrp="1"/>
          </p:cNvSpPr>
          <p:nvPr>
            <p:ph type="sldNum" sz="quarter" idx="12"/>
          </p:nvPr>
        </p:nvSpPr>
        <p:spPr/>
        <p:txBody>
          <a:bodyPr/>
          <a:lstStyle/>
          <a:p>
            <a:fld id="{493C88B2-5746-4B1C-9FFA-D98EF54025B7}" type="slidenum">
              <a:rPr lang="en-US" smtClean="0"/>
              <a:t>13</a:t>
            </a:fld>
            <a:endParaRPr lang="en-US"/>
          </a:p>
        </p:txBody>
      </p:sp>
      <p:pic>
        <p:nvPicPr>
          <p:cNvPr id="5" name="Picture 2" descr="May be an image of text that says 'Premier Inn'"/>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a:stretch/>
        </p:blipFill>
        <p:spPr bwMode="auto">
          <a:xfrm>
            <a:off x="10483496" y="213587"/>
            <a:ext cx="1327504" cy="1314553"/>
          </a:xfrm>
          <a:prstGeom prst="round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241942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blipFill rotWithShape="1">
          <a:blip xmlns:r="http://schemas.openxmlformats.org/officeDocument/2006/relationships" r:embed="rId1">
            <a:duotone>
              <a:schemeClr val="phClr">
                <a:tint val="98000"/>
              </a:schemeClr>
              <a:schemeClr val="phClr">
                <a:shade val="89000"/>
                <a:satMod val="145000"/>
              </a:schemeClr>
            </a:duotone>
          </a:blip>
          <a:tile tx="0" ty="0" sx="32000" sy="32000" flip="none" algn="tl"/>
        </a:blipFill>
        <a:blipFill rotWithShape="1">
          <a:blip xmlns:r="http://schemas.openxmlformats.org/officeDocument/2006/relationships" r:embed="rId2">
            <a:duotone>
              <a:schemeClr val="phClr">
                <a:tint val="98000"/>
              </a:schemeClr>
              <a:schemeClr val="phClr">
                <a:shade val="95000"/>
              </a:schemeClr>
            </a:duotone>
          </a:blip>
          <a:tile tx="0" ty="0" sx="32000" sy="32000" flip="none" algn="tl"/>
        </a:blipFill>
      </a:bgFillStyleLst>
    </a:fmtScheme>
  </a:themeElements>
  <a:objectDefaults/>
  <a:extraClrSchemeLst/>
  <a:extLst>
    <a:ext uri="{05A4C25C-085E-4340-85A3-A5531E510DB2}">
      <thm15:themeFamily xmlns:thm15="http://schemas.microsoft.com/office/thememl/2012/main" xmlns="" name="Integral" id="{3577F8C9-A904-41D8-97D2-FD898F53F20E}" vid="{090DCB5F-146D-478A-852A-34B16FE9F3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0</TotalTime>
  <Words>1628</Words>
  <Application>Microsoft Office PowerPoint</Application>
  <PresentationFormat>Custom</PresentationFormat>
  <Paragraphs>105</Paragraphs>
  <Slides>13</Slides>
  <Notes>11</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Integral</vt:lpstr>
      <vt:lpstr>Operating Hotel Facilities</vt:lpstr>
      <vt:lpstr>Table of contents </vt:lpstr>
      <vt:lpstr>Introduction</vt:lpstr>
      <vt:lpstr>Employee engagement concepts </vt:lpstr>
      <vt:lpstr>Brand standards of Premier Inn Rainham (Kent) hotel and employee engagement </vt:lpstr>
      <vt:lpstr>The Gallup Model of employee engagement </vt:lpstr>
      <vt:lpstr>Health and safety procedures in Premier Inn Rainham (Kent) hotel</vt:lpstr>
      <vt:lpstr>Training and skill development opportunities for the housekeeping department employees of Premier Inn  Rainham (Kent) hotel</vt:lpstr>
      <vt:lpstr>Employee empowerment </vt:lpstr>
      <vt:lpstr>Effective communication </vt:lpstr>
      <vt:lpstr>Examples of best industry practices </vt:lpstr>
      <vt:lpstr>Conclusion </vt:lpstr>
      <vt:lpstr>References </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2023-10-28T15:54:29Z</dcterms:created>
  <dcterms:modified xsi:type="dcterms:W3CDTF">2023-11-03T17:10:42Z</dcterms:modified>
</cp:coreProperties>
</file>